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charts/chart6.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7.xml" ContentType="application/vnd.openxmlformats-officedocument.drawingml.chart+xml"/>
  <Override PartName="/ppt/theme/themeOverride3.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8.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9.xml" ContentType="application/vnd.openxmlformats-officedocument.drawingml.chart+xml"/>
  <Override PartName="/ppt/theme/themeOverride4.xml" ContentType="application/vnd.openxmlformats-officedocument.themeOverr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14.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96"/>
  </p:notesMasterIdLst>
  <p:sldIdLst>
    <p:sldId id="256" r:id="rId2"/>
    <p:sldId id="257" r:id="rId3"/>
    <p:sldId id="259" r:id="rId4"/>
    <p:sldId id="260" r:id="rId5"/>
    <p:sldId id="297" r:id="rId6"/>
    <p:sldId id="439" r:id="rId7"/>
    <p:sldId id="298" r:id="rId8"/>
    <p:sldId id="296" r:id="rId9"/>
    <p:sldId id="433" r:id="rId10"/>
    <p:sldId id="299" r:id="rId11"/>
    <p:sldId id="437" r:id="rId12"/>
    <p:sldId id="300" r:id="rId13"/>
    <p:sldId id="429" r:id="rId14"/>
    <p:sldId id="430" r:id="rId15"/>
    <p:sldId id="431" r:id="rId16"/>
    <p:sldId id="345" r:id="rId17"/>
    <p:sldId id="400" r:id="rId18"/>
    <p:sldId id="401" r:id="rId19"/>
    <p:sldId id="402" r:id="rId20"/>
    <p:sldId id="403" r:id="rId21"/>
    <p:sldId id="404" r:id="rId22"/>
    <p:sldId id="405" r:id="rId23"/>
    <p:sldId id="406" r:id="rId24"/>
    <p:sldId id="407" r:id="rId25"/>
    <p:sldId id="408" r:id="rId26"/>
    <p:sldId id="409" r:id="rId27"/>
    <p:sldId id="410" r:id="rId28"/>
    <p:sldId id="411" r:id="rId29"/>
    <p:sldId id="412" r:id="rId30"/>
    <p:sldId id="413" r:id="rId31"/>
    <p:sldId id="414" r:id="rId32"/>
    <p:sldId id="415" r:id="rId33"/>
    <p:sldId id="416" r:id="rId34"/>
    <p:sldId id="417" r:id="rId35"/>
    <p:sldId id="418" r:id="rId36"/>
    <p:sldId id="419" r:id="rId37"/>
    <p:sldId id="420" r:id="rId38"/>
    <p:sldId id="421" r:id="rId39"/>
    <p:sldId id="422" r:id="rId40"/>
    <p:sldId id="423" r:id="rId41"/>
    <p:sldId id="424" r:id="rId42"/>
    <p:sldId id="425" r:id="rId43"/>
    <p:sldId id="426" r:id="rId44"/>
    <p:sldId id="427" r:id="rId45"/>
    <p:sldId id="346" r:id="rId46"/>
    <p:sldId id="440" r:id="rId47"/>
    <p:sldId id="441" r:id="rId48"/>
    <p:sldId id="442" r:id="rId49"/>
    <p:sldId id="443" r:id="rId50"/>
    <p:sldId id="446" r:id="rId51"/>
    <p:sldId id="445" r:id="rId52"/>
    <p:sldId id="428" r:id="rId53"/>
    <p:sldId id="367" r:id="rId54"/>
    <p:sldId id="435" r:id="rId55"/>
    <p:sldId id="436" r:id="rId56"/>
    <p:sldId id="370" r:id="rId57"/>
    <p:sldId id="438" r:id="rId58"/>
    <p:sldId id="348" r:id="rId59"/>
    <p:sldId id="447" r:id="rId60"/>
    <p:sldId id="448" r:id="rId61"/>
    <p:sldId id="374" r:id="rId62"/>
    <p:sldId id="349" r:id="rId63"/>
    <p:sldId id="375" r:id="rId64"/>
    <p:sldId id="376" r:id="rId65"/>
    <p:sldId id="350" r:id="rId66"/>
    <p:sldId id="294" r:id="rId67"/>
    <p:sldId id="351" r:id="rId68"/>
    <p:sldId id="352" r:id="rId69"/>
    <p:sldId id="353" r:id="rId70"/>
    <p:sldId id="354" r:id="rId71"/>
    <p:sldId id="355" r:id="rId72"/>
    <p:sldId id="356" r:id="rId73"/>
    <p:sldId id="357" r:id="rId74"/>
    <p:sldId id="358" r:id="rId75"/>
    <p:sldId id="359" r:id="rId76"/>
    <p:sldId id="360" r:id="rId77"/>
    <p:sldId id="361" r:id="rId78"/>
    <p:sldId id="362" r:id="rId79"/>
    <p:sldId id="363" r:id="rId80"/>
    <p:sldId id="364" r:id="rId81"/>
    <p:sldId id="365" r:id="rId82"/>
    <p:sldId id="366" r:id="rId83"/>
    <p:sldId id="377" r:id="rId84"/>
    <p:sldId id="378" r:id="rId85"/>
    <p:sldId id="379" r:id="rId86"/>
    <p:sldId id="380" r:id="rId87"/>
    <p:sldId id="381" r:id="rId88"/>
    <p:sldId id="382" r:id="rId89"/>
    <p:sldId id="383" r:id="rId90"/>
    <p:sldId id="384" r:id="rId91"/>
    <p:sldId id="385" r:id="rId92"/>
    <p:sldId id="386" r:id="rId93"/>
    <p:sldId id="387" r:id="rId94"/>
    <p:sldId id="293" r:id="rId95"/>
  </p:sldIdLst>
  <p:sldSz cx="9144000" cy="6858000" type="letter"/>
  <p:notesSz cx="7010400" cy="929640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C0504D"/>
    <a:srgbClr val="E3819F"/>
    <a:srgbClr val="CC99FF"/>
    <a:srgbClr val="FF00FF"/>
    <a:srgbClr val="D48112"/>
    <a:srgbClr val="EE9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00" autoAdjust="0"/>
    <p:restoredTop sz="90263" autoAdjust="0"/>
  </p:normalViewPr>
  <p:slideViewPr>
    <p:cSldViewPr snapToGrid="0" snapToObjects="1">
      <p:cViewPr>
        <p:scale>
          <a:sx n="70" d="100"/>
          <a:sy n="70" d="100"/>
        </p:scale>
        <p:origin x="-2964" y="-966"/>
      </p:cViewPr>
      <p:guideLst>
        <p:guide orient="horz" pos="2160"/>
        <p:guide pos="2880"/>
      </p:guideLst>
    </p:cSldViewPr>
  </p:slideViewPr>
  <p:outlineViewPr>
    <p:cViewPr>
      <p:scale>
        <a:sx n="33" d="100"/>
        <a:sy n="33" d="100"/>
      </p:scale>
      <p:origin x="0" y="8202"/>
    </p:cViewPr>
  </p:outlineViewPr>
  <p:notesTextViewPr>
    <p:cViewPr>
      <p:scale>
        <a:sx n="100" d="100"/>
        <a:sy n="100" d="100"/>
      </p:scale>
      <p:origin x="0" y="0"/>
    </p:cViewPr>
  </p:notesTextViewPr>
  <p:sorterViewPr>
    <p:cViewPr>
      <p:scale>
        <a:sx n="100" d="100"/>
        <a:sy n="100" d="100"/>
      </p:scale>
      <p:origin x="0" y="29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shared\cvvr\IV.%20Presentaciones\Junta%20Semanal\160920\polls%20US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Libro8"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8"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8" TargetMode="Externa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oleObject" Target="file:///C:\Users\IN334158\AppData\Local\Microsoft\Windows\Temporary%20Internet%20Files\Content.Outlook\B725LORB\Gr&#225;fica%20Pau.xlsx" TargetMode="External"/><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11.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9.%20Septiembre\Historico_Vector%2015.09.201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ysClr val="windowText" lastClr="000000"/>
                </a:solidFill>
                <a:latin typeface="Century Gothic" panose="020B0502020202020204" pitchFamily="34" charset="0"/>
                <a:ea typeface="+mn-ea"/>
                <a:cs typeface="+mn-cs"/>
              </a:defRPr>
            </a:pPr>
            <a:r>
              <a:rPr lang="es-MX" b="1" dirty="0"/>
              <a:t>Encuestas electorales en Estados</a:t>
            </a:r>
            <a:r>
              <a:rPr lang="es-MX" b="1" baseline="0" dirty="0"/>
              <a:t> Unidos</a:t>
            </a:r>
            <a:endParaRPr lang="es-MX" b="1" dirty="0"/>
          </a:p>
        </c:rich>
      </c:tx>
      <c:layout/>
      <c:overlay val="0"/>
      <c:spPr>
        <a:noFill/>
        <a:ln>
          <a:noFill/>
        </a:ln>
        <a:effectLst/>
      </c:spPr>
    </c:title>
    <c:autoTitleDeleted val="0"/>
    <c:plotArea>
      <c:layout>
        <c:manualLayout>
          <c:layoutTarget val="inner"/>
          <c:xMode val="edge"/>
          <c:yMode val="edge"/>
          <c:x val="0.11824063701644913"/>
          <c:y val="0.10756767670153497"/>
          <c:w val="0.86278566484816155"/>
          <c:h val="0.6194319083321087"/>
        </c:manualLayout>
      </c:layout>
      <c:lineChart>
        <c:grouping val="standard"/>
        <c:varyColors val="0"/>
        <c:ser>
          <c:idx val="0"/>
          <c:order val="0"/>
          <c:tx>
            <c:strRef>
              <c:f>Hoja1!$B$1</c:f>
              <c:strCache>
                <c:ptCount val="1"/>
                <c:pt idx="0">
                  <c:v>Clinton</c:v>
                </c:pt>
              </c:strCache>
            </c:strRef>
          </c:tx>
          <c:spPr>
            <a:ln w="28575" cap="rnd">
              <a:solidFill>
                <a:srgbClr val="0070C0"/>
              </a:solidFill>
              <a:round/>
            </a:ln>
            <a:effectLst/>
          </c:spPr>
          <c:marker>
            <c:symbol val="none"/>
          </c:marker>
          <c:cat>
            <c:numRef>
              <c:f>Hoja1!$A$2:$A$27</c:f>
              <c:numCache>
                <c:formatCode>m/d/yyyy</c:formatCode>
                <c:ptCount val="26"/>
                <c:pt idx="0">
                  <c:v>42454</c:v>
                </c:pt>
                <c:pt idx="1">
                  <c:v>42461</c:v>
                </c:pt>
                <c:pt idx="2">
                  <c:v>42468</c:v>
                </c:pt>
                <c:pt idx="3">
                  <c:v>42475</c:v>
                </c:pt>
                <c:pt idx="4">
                  <c:v>42482</c:v>
                </c:pt>
                <c:pt idx="5">
                  <c:v>42489</c:v>
                </c:pt>
                <c:pt idx="6">
                  <c:v>42496</c:v>
                </c:pt>
                <c:pt idx="7">
                  <c:v>42503</c:v>
                </c:pt>
                <c:pt idx="8">
                  <c:v>42510</c:v>
                </c:pt>
                <c:pt idx="9">
                  <c:v>42517</c:v>
                </c:pt>
                <c:pt idx="10">
                  <c:v>42524</c:v>
                </c:pt>
                <c:pt idx="11">
                  <c:v>42531</c:v>
                </c:pt>
                <c:pt idx="12">
                  <c:v>42538</c:v>
                </c:pt>
                <c:pt idx="13">
                  <c:v>42545</c:v>
                </c:pt>
                <c:pt idx="14">
                  <c:v>42552</c:v>
                </c:pt>
                <c:pt idx="15">
                  <c:v>42559</c:v>
                </c:pt>
                <c:pt idx="16">
                  <c:v>42566</c:v>
                </c:pt>
                <c:pt idx="17">
                  <c:v>42573</c:v>
                </c:pt>
                <c:pt idx="18">
                  <c:v>42580</c:v>
                </c:pt>
                <c:pt idx="19">
                  <c:v>42587</c:v>
                </c:pt>
                <c:pt idx="20">
                  <c:v>42594</c:v>
                </c:pt>
                <c:pt idx="21">
                  <c:v>42601</c:v>
                </c:pt>
                <c:pt idx="22">
                  <c:v>42608</c:v>
                </c:pt>
                <c:pt idx="23">
                  <c:v>42615</c:v>
                </c:pt>
                <c:pt idx="24">
                  <c:v>42622</c:v>
                </c:pt>
                <c:pt idx="25">
                  <c:v>42629</c:v>
                </c:pt>
              </c:numCache>
            </c:numRef>
          </c:cat>
          <c:val>
            <c:numRef>
              <c:f>Hoja1!$B$2:$B$27</c:f>
              <c:numCache>
                <c:formatCode>General</c:formatCode>
                <c:ptCount val="26"/>
                <c:pt idx="0">
                  <c:v>50</c:v>
                </c:pt>
                <c:pt idx="1">
                  <c:v>49.7</c:v>
                </c:pt>
                <c:pt idx="2">
                  <c:v>49.4</c:v>
                </c:pt>
                <c:pt idx="3">
                  <c:v>49</c:v>
                </c:pt>
                <c:pt idx="4">
                  <c:v>49.5</c:v>
                </c:pt>
                <c:pt idx="5">
                  <c:v>47.4</c:v>
                </c:pt>
                <c:pt idx="6">
                  <c:v>47.3</c:v>
                </c:pt>
                <c:pt idx="7">
                  <c:v>47.3</c:v>
                </c:pt>
                <c:pt idx="8">
                  <c:v>45.8</c:v>
                </c:pt>
                <c:pt idx="9">
                  <c:v>43.8</c:v>
                </c:pt>
                <c:pt idx="10">
                  <c:v>43.8</c:v>
                </c:pt>
                <c:pt idx="11">
                  <c:v>44.1</c:v>
                </c:pt>
                <c:pt idx="12">
                  <c:v>44.1</c:v>
                </c:pt>
                <c:pt idx="13">
                  <c:v>45.3</c:v>
                </c:pt>
                <c:pt idx="14">
                  <c:v>44.6</c:v>
                </c:pt>
                <c:pt idx="15">
                  <c:v>45.6</c:v>
                </c:pt>
                <c:pt idx="16">
                  <c:v>43.1</c:v>
                </c:pt>
                <c:pt idx="17">
                  <c:v>44.2</c:v>
                </c:pt>
                <c:pt idx="18">
                  <c:v>44.3</c:v>
                </c:pt>
                <c:pt idx="19">
                  <c:v>47.3</c:v>
                </c:pt>
                <c:pt idx="20">
                  <c:v>47.5</c:v>
                </c:pt>
                <c:pt idx="21">
                  <c:v>47.2</c:v>
                </c:pt>
                <c:pt idx="22">
                  <c:v>48.3</c:v>
                </c:pt>
                <c:pt idx="23">
                  <c:v>46.1</c:v>
                </c:pt>
                <c:pt idx="24">
                  <c:v>45.6</c:v>
                </c:pt>
                <c:pt idx="25">
                  <c:v>45.7</c:v>
                </c:pt>
              </c:numCache>
            </c:numRef>
          </c:val>
          <c:smooth val="0"/>
        </c:ser>
        <c:ser>
          <c:idx val="1"/>
          <c:order val="1"/>
          <c:tx>
            <c:strRef>
              <c:f>Hoja1!$C$1</c:f>
              <c:strCache>
                <c:ptCount val="1"/>
                <c:pt idx="0">
                  <c:v>Trump</c:v>
                </c:pt>
              </c:strCache>
            </c:strRef>
          </c:tx>
          <c:spPr>
            <a:ln w="28575" cap="rnd">
              <a:solidFill>
                <a:srgbClr val="C00000"/>
              </a:solidFill>
              <a:round/>
            </a:ln>
            <a:effectLst/>
          </c:spPr>
          <c:marker>
            <c:symbol val="none"/>
          </c:marker>
          <c:cat>
            <c:numRef>
              <c:f>Hoja1!$A$2:$A$27</c:f>
              <c:numCache>
                <c:formatCode>m/d/yyyy</c:formatCode>
                <c:ptCount val="26"/>
                <c:pt idx="0">
                  <c:v>42454</c:v>
                </c:pt>
                <c:pt idx="1">
                  <c:v>42461</c:v>
                </c:pt>
                <c:pt idx="2">
                  <c:v>42468</c:v>
                </c:pt>
                <c:pt idx="3">
                  <c:v>42475</c:v>
                </c:pt>
                <c:pt idx="4">
                  <c:v>42482</c:v>
                </c:pt>
                <c:pt idx="5">
                  <c:v>42489</c:v>
                </c:pt>
                <c:pt idx="6">
                  <c:v>42496</c:v>
                </c:pt>
                <c:pt idx="7">
                  <c:v>42503</c:v>
                </c:pt>
                <c:pt idx="8">
                  <c:v>42510</c:v>
                </c:pt>
                <c:pt idx="9">
                  <c:v>42517</c:v>
                </c:pt>
                <c:pt idx="10">
                  <c:v>42524</c:v>
                </c:pt>
                <c:pt idx="11">
                  <c:v>42531</c:v>
                </c:pt>
                <c:pt idx="12">
                  <c:v>42538</c:v>
                </c:pt>
                <c:pt idx="13">
                  <c:v>42545</c:v>
                </c:pt>
                <c:pt idx="14">
                  <c:v>42552</c:v>
                </c:pt>
                <c:pt idx="15">
                  <c:v>42559</c:v>
                </c:pt>
                <c:pt idx="16">
                  <c:v>42566</c:v>
                </c:pt>
                <c:pt idx="17">
                  <c:v>42573</c:v>
                </c:pt>
                <c:pt idx="18">
                  <c:v>42580</c:v>
                </c:pt>
                <c:pt idx="19">
                  <c:v>42587</c:v>
                </c:pt>
                <c:pt idx="20">
                  <c:v>42594</c:v>
                </c:pt>
                <c:pt idx="21">
                  <c:v>42601</c:v>
                </c:pt>
                <c:pt idx="22">
                  <c:v>42608</c:v>
                </c:pt>
                <c:pt idx="23">
                  <c:v>42615</c:v>
                </c:pt>
                <c:pt idx="24">
                  <c:v>42622</c:v>
                </c:pt>
                <c:pt idx="25">
                  <c:v>42629</c:v>
                </c:pt>
              </c:numCache>
            </c:numRef>
          </c:cat>
          <c:val>
            <c:numRef>
              <c:f>Hoja1!$C$2:$C$27</c:f>
              <c:numCache>
                <c:formatCode>General</c:formatCode>
                <c:ptCount val="26"/>
                <c:pt idx="0">
                  <c:v>38.799999999999997</c:v>
                </c:pt>
                <c:pt idx="1">
                  <c:v>39.1</c:v>
                </c:pt>
                <c:pt idx="2">
                  <c:v>38.9</c:v>
                </c:pt>
                <c:pt idx="3">
                  <c:v>39.1</c:v>
                </c:pt>
                <c:pt idx="4">
                  <c:v>40.299999999999997</c:v>
                </c:pt>
                <c:pt idx="5">
                  <c:v>40.1</c:v>
                </c:pt>
                <c:pt idx="6">
                  <c:v>40.799999999999997</c:v>
                </c:pt>
                <c:pt idx="7">
                  <c:v>41.6</c:v>
                </c:pt>
                <c:pt idx="8">
                  <c:v>42.7</c:v>
                </c:pt>
                <c:pt idx="9">
                  <c:v>42.8</c:v>
                </c:pt>
                <c:pt idx="10">
                  <c:v>42.3</c:v>
                </c:pt>
                <c:pt idx="11">
                  <c:v>40.299999999999997</c:v>
                </c:pt>
                <c:pt idx="12">
                  <c:v>38.299999999999997</c:v>
                </c:pt>
                <c:pt idx="13">
                  <c:v>39.4</c:v>
                </c:pt>
                <c:pt idx="14">
                  <c:v>39.799999999999997</c:v>
                </c:pt>
                <c:pt idx="15">
                  <c:v>40.9</c:v>
                </c:pt>
                <c:pt idx="16">
                  <c:v>40.4</c:v>
                </c:pt>
                <c:pt idx="17">
                  <c:v>41.6</c:v>
                </c:pt>
                <c:pt idx="18">
                  <c:v>44.3</c:v>
                </c:pt>
                <c:pt idx="19">
                  <c:v>40.5</c:v>
                </c:pt>
                <c:pt idx="20">
                  <c:v>41.2</c:v>
                </c:pt>
                <c:pt idx="21">
                  <c:v>41.2</c:v>
                </c:pt>
                <c:pt idx="22">
                  <c:v>42.3</c:v>
                </c:pt>
                <c:pt idx="23">
                  <c:v>42</c:v>
                </c:pt>
                <c:pt idx="24">
                  <c:v>42.9</c:v>
                </c:pt>
                <c:pt idx="25">
                  <c:v>44.2</c:v>
                </c:pt>
              </c:numCache>
            </c:numRef>
          </c:val>
          <c:smooth val="0"/>
        </c:ser>
        <c:dLbls>
          <c:showLegendKey val="0"/>
          <c:showVal val="0"/>
          <c:showCatName val="0"/>
          <c:showSerName val="0"/>
          <c:showPercent val="0"/>
          <c:showBubbleSize val="0"/>
        </c:dLbls>
        <c:marker val="1"/>
        <c:smooth val="0"/>
        <c:axId val="89875584"/>
        <c:axId val="89877120"/>
      </c:lineChart>
      <c:dateAx>
        <c:axId val="89875584"/>
        <c:scaling>
          <c:orientation val="minMax"/>
        </c:scaling>
        <c:delete val="0"/>
        <c:axPos val="b"/>
        <c:numFmt formatCode="d\-mmm"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89877120"/>
        <c:crosses val="autoZero"/>
        <c:auto val="1"/>
        <c:lblOffset val="100"/>
        <c:baseTimeUnit val="days"/>
      </c:dateAx>
      <c:valAx>
        <c:axId val="89877120"/>
        <c:scaling>
          <c:orientation val="minMax"/>
          <c:max val="51"/>
          <c:min val="37"/>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r>
                  <a:rPr lang="es-MX" sz="1200" b="1" dirty="0" smtClean="0"/>
                  <a:t>% </a:t>
                </a:r>
                <a:r>
                  <a:rPr lang="es-MX" sz="1200" b="1" dirty="0"/>
                  <a:t>respecto a encuestados</a:t>
                </a:r>
              </a:p>
            </c:rich>
          </c:tx>
          <c:layout>
            <c:manualLayout>
              <c:xMode val="edge"/>
              <c:yMode val="edge"/>
              <c:x val="2.0698579784061116E-2"/>
              <c:y val="0.25108517360485866"/>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8987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200" b="0" i="0" u="none" strike="noStrike" kern="1200" baseline="0">
                <a:solidFill>
                  <a:srgbClr val="0070C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200" b="0" i="0" u="none" strike="noStrike" kern="1200" baseline="0">
                <a:solidFill>
                  <a:srgbClr val="C0000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sz="1200">
          <a:solidFill>
            <a:sysClr val="windowText" lastClr="000000"/>
          </a:solidFill>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Tipo de </a:t>
            </a:r>
            <a:r>
              <a:rPr lang="es-MX" b="1" dirty="0" smtClean="0"/>
              <a:t>cambio. MXN vs USD</a:t>
            </a:r>
            <a:endParaRPr lang="es-MX" b="1" dirty="0"/>
          </a:p>
        </c:rich>
      </c:tx>
      <c:layout/>
      <c:overlay val="0"/>
      <c:spPr>
        <a:noFill/>
        <a:ln>
          <a:noFill/>
        </a:ln>
        <a:effectLst/>
      </c:spPr>
    </c:title>
    <c:autoTitleDeleted val="0"/>
    <c:plotArea>
      <c:layout/>
      <c:lineChart>
        <c:grouping val="standard"/>
        <c:varyColors val="0"/>
        <c:ser>
          <c:idx val="0"/>
          <c:order val="0"/>
          <c:spPr>
            <a:ln w="28575" cap="rnd">
              <a:solidFill>
                <a:srgbClr val="C00000"/>
              </a:solidFill>
              <a:round/>
            </a:ln>
            <a:effectLst/>
          </c:spPr>
          <c:marker>
            <c:symbol val="none"/>
          </c:marker>
          <c:cat>
            <c:numRef>
              <c:f>Hoja1!$G$3:$G$973</c:f>
              <c:numCache>
                <c:formatCode>m/d/yyyy</c:formatCode>
                <c:ptCount val="971"/>
                <c:pt idx="0">
                  <c:v>41275</c:v>
                </c:pt>
                <c:pt idx="1">
                  <c:v>41276</c:v>
                </c:pt>
                <c:pt idx="2">
                  <c:v>41277</c:v>
                </c:pt>
                <c:pt idx="3">
                  <c:v>41278</c:v>
                </c:pt>
                <c:pt idx="4">
                  <c:v>41281</c:v>
                </c:pt>
                <c:pt idx="5">
                  <c:v>41282</c:v>
                </c:pt>
                <c:pt idx="6">
                  <c:v>41283</c:v>
                </c:pt>
                <c:pt idx="7">
                  <c:v>41284</c:v>
                </c:pt>
                <c:pt idx="8">
                  <c:v>41285</c:v>
                </c:pt>
                <c:pt idx="9">
                  <c:v>41288</c:v>
                </c:pt>
                <c:pt idx="10">
                  <c:v>41289</c:v>
                </c:pt>
                <c:pt idx="11">
                  <c:v>41290</c:v>
                </c:pt>
                <c:pt idx="12">
                  <c:v>41291</c:v>
                </c:pt>
                <c:pt idx="13">
                  <c:v>41292</c:v>
                </c:pt>
                <c:pt idx="14">
                  <c:v>41295</c:v>
                </c:pt>
                <c:pt idx="15">
                  <c:v>41296</c:v>
                </c:pt>
                <c:pt idx="16">
                  <c:v>41297</c:v>
                </c:pt>
                <c:pt idx="17">
                  <c:v>41298</c:v>
                </c:pt>
                <c:pt idx="18">
                  <c:v>41299</c:v>
                </c:pt>
                <c:pt idx="19">
                  <c:v>41302</c:v>
                </c:pt>
                <c:pt idx="20">
                  <c:v>41303</c:v>
                </c:pt>
                <c:pt idx="21">
                  <c:v>41304</c:v>
                </c:pt>
                <c:pt idx="22">
                  <c:v>41305</c:v>
                </c:pt>
                <c:pt idx="23">
                  <c:v>41306</c:v>
                </c:pt>
                <c:pt idx="24">
                  <c:v>41309</c:v>
                </c:pt>
                <c:pt idx="25">
                  <c:v>41310</c:v>
                </c:pt>
                <c:pt idx="26">
                  <c:v>41311</c:v>
                </c:pt>
                <c:pt idx="27">
                  <c:v>41312</c:v>
                </c:pt>
                <c:pt idx="28">
                  <c:v>41313</c:v>
                </c:pt>
                <c:pt idx="29">
                  <c:v>41316</c:v>
                </c:pt>
                <c:pt idx="30">
                  <c:v>41317</c:v>
                </c:pt>
                <c:pt idx="31">
                  <c:v>41318</c:v>
                </c:pt>
                <c:pt idx="32">
                  <c:v>41319</c:v>
                </c:pt>
                <c:pt idx="33">
                  <c:v>41320</c:v>
                </c:pt>
                <c:pt idx="34">
                  <c:v>41323</c:v>
                </c:pt>
                <c:pt idx="35">
                  <c:v>41324</c:v>
                </c:pt>
                <c:pt idx="36">
                  <c:v>41325</c:v>
                </c:pt>
                <c:pt idx="37">
                  <c:v>41326</c:v>
                </c:pt>
                <c:pt idx="38">
                  <c:v>41327</c:v>
                </c:pt>
                <c:pt idx="39">
                  <c:v>41330</c:v>
                </c:pt>
                <c:pt idx="40">
                  <c:v>41331</c:v>
                </c:pt>
                <c:pt idx="41">
                  <c:v>41332</c:v>
                </c:pt>
                <c:pt idx="42">
                  <c:v>41333</c:v>
                </c:pt>
                <c:pt idx="43">
                  <c:v>41334</c:v>
                </c:pt>
                <c:pt idx="44">
                  <c:v>41337</c:v>
                </c:pt>
                <c:pt idx="45">
                  <c:v>41338</c:v>
                </c:pt>
                <c:pt idx="46">
                  <c:v>41339</c:v>
                </c:pt>
                <c:pt idx="47">
                  <c:v>41340</c:v>
                </c:pt>
                <c:pt idx="48">
                  <c:v>41341</c:v>
                </c:pt>
                <c:pt idx="49">
                  <c:v>41344</c:v>
                </c:pt>
                <c:pt idx="50">
                  <c:v>41345</c:v>
                </c:pt>
                <c:pt idx="51">
                  <c:v>41346</c:v>
                </c:pt>
                <c:pt idx="52">
                  <c:v>41347</c:v>
                </c:pt>
                <c:pt idx="53">
                  <c:v>41348</c:v>
                </c:pt>
                <c:pt idx="54">
                  <c:v>41351</c:v>
                </c:pt>
                <c:pt idx="55">
                  <c:v>41352</c:v>
                </c:pt>
                <c:pt idx="56">
                  <c:v>41353</c:v>
                </c:pt>
                <c:pt idx="57">
                  <c:v>41354</c:v>
                </c:pt>
                <c:pt idx="58">
                  <c:v>41355</c:v>
                </c:pt>
                <c:pt idx="59">
                  <c:v>41358</c:v>
                </c:pt>
                <c:pt idx="60">
                  <c:v>41359</c:v>
                </c:pt>
                <c:pt idx="61">
                  <c:v>41360</c:v>
                </c:pt>
                <c:pt idx="62">
                  <c:v>41361</c:v>
                </c:pt>
                <c:pt idx="63">
                  <c:v>41362</c:v>
                </c:pt>
                <c:pt idx="64">
                  <c:v>41365</c:v>
                </c:pt>
                <c:pt idx="65">
                  <c:v>41366</c:v>
                </c:pt>
                <c:pt idx="66">
                  <c:v>41367</c:v>
                </c:pt>
                <c:pt idx="67">
                  <c:v>41368</c:v>
                </c:pt>
                <c:pt idx="68">
                  <c:v>41369</c:v>
                </c:pt>
                <c:pt idx="69">
                  <c:v>41372</c:v>
                </c:pt>
                <c:pt idx="70">
                  <c:v>41373</c:v>
                </c:pt>
                <c:pt idx="71">
                  <c:v>41374</c:v>
                </c:pt>
                <c:pt idx="72">
                  <c:v>41375</c:v>
                </c:pt>
                <c:pt idx="73">
                  <c:v>41376</c:v>
                </c:pt>
                <c:pt idx="74">
                  <c:v>41379</c:v>
                </c:pt>
                <c:pt idx="75">
                  <c:v>41380</c:v>
                </c:pt>
                <c:pt idx="76">
                  <c:v>41381</c:v>
                </c:pt>
                <c:pt idx="77">
                  <c:v>41382</c:v>
                </c:pt>
                <c:pt idx="78">
                  <c:v>41383</c:v>
                </c:pt>
                <c:pt idx="79">
                  <c:v>41386</c:v>
                </c:pt>
                <c:pt idx="80">
                  <c:v>41387</c:v>
                </c:pt>
                <c:pt idx="81">
                  <c:v>41388</c:v>
                </c:pt>
                <c:pt idx="82">
                  <c:v>41389</c:v>
                </c:pt>
                <c:pt idx="83">
                  <c:v>41390</c:v>
                </c:pt>
                <c:pt idx="84">
                  <c:v>41393</c:v>
                </c:pt>
                <c:pt idx="85">
                  <c:v>41394</c:v>
                </c:pt>
                <c:pt idx="86">
                  <c:v>41395</c:v>
                </c:pt>
                <c:pt idx="87">
                  <c:v>41396</c:v>
                </c:pt>
                <c:pt idx="88">
                  <c:v>41397</c:v>
                </c:pt>
                <c:pt idx="89">
                  <c:v>41400</c:v>
                </c:pt>
                <c:pt idx="90">
                  <c:v>41401</c:v>
                </c:pt>
                <c:pt idx="91">
                  <c:v>41402</c:v>
                </c:pt>
                <c:pt idx="92">
                  <c:v>41403</c:v>
                </c:pt>
                <c:pt idx="93">
                  <c:v>41404</c:v>
                </c:pt>
                <c:pt idx="94">
                  <c:v>41407</c:v>
                </c:pt>
                <c:pt idx="95">
                  <c:v>41408</c:v>
                </c:pt>
                <c:pt idx="96">
                  <c:v>41409</c:v>
                </c:pt>
                <c:pt idx="97">
                  <c:v>41410</c:v>
                </c:pt>
                <c:pt idx="98">
                  <c:v>41411</c:v>
                </c:pt>
                <c:pt idx="99">
                  <c:v>41414</c:v>
                </c:pt>
                <c:pt idx="100">
                  <c:v>41415</c:v>
                </c:pt>
                <c:pt idx="101">
                  <c:v>41416</c:v>
                </c:pt>
                <c:pt idx="102">
                  <c:v>41417</c:v>
                </c:pt>
                <c:pt idx="103">
                  <c:v>41418</c:v>
                </c:pt>
                <c:pt idx="104">
                  <c:v>41421</c:v>
                </c:pt>
                <c:pt idx="105">
                  <c:v>41422</c:v>
                </c:pt>
                <c:pt idx="106">
                  <c:v>41423</c:v>
                </c:pt>
                <c:pt idx="107">
                  <c:v>41424</c:v>
                </c:pt>
                <c:pt idx="108">
                  <c:v>41425</c:v>
                </c:pt>
                <c:pt idx="109">
                  <c:v>41428</c:v>
                </c:pt>
                <c:pt idx="110">
                  <c:v>41429</c:v>
                </c:pt>
                <c:pt idx="111">
                  <c:v>41430</c:v>
                </c:pt>
                <c:pt idx="112">
                  <c:v>41431</c:v>
                </c:pt>
                <c:pt idx="113">
                  <c:v>41432</c:v>
                </c:pt>
                <c:pt idx="114">
                  <c:v>41435</c:v>
                </c:pt>
                <c:pt idx="115">
                  <c:v>41436</c:v>
                </c:pt>
                <c:pt idx="116">
                  <c:v>41437</c:v>
                </c:pt>
                <c:pt idx="117">
                  <c:v>41438</c:v>
                </c:pt>
                <c:pt idx="118">
                  <c:v>41439</c:v>
                </c:pt>
                <c:pt idx="119">
                  <c:v>41442</c:v>
                </c:pt>
                <c:pt idx="120">
                  <c:v>41443</c:v>
                </c:pt>
                <c:pt idx="121">
                  <c:v>41444</c:v>
                </c:pt>
                <c:pt idx="122">
                  <c:v>41445</c:v>
                </c:pt>
                <c:pt idx="123">
                  <c:v>41446</c:v>
                </c:pt>
                <c:pt idx="124">
                  <c:v>41449</c:v>
                </c:pt>
                <c:pt idx="125">
                  <c:v>41450</c:v>
                </c:pt>
                <c:pt idx="126">
                  <c:v>41451</c:v>
                </c:pt>
                <c:pt idx="127">
                  <c:v>41452</c:v>
                </c:pt>
                <c:pt idx="128">
                  <c:v>41453</c:v>
                </c:pt>
                <c:pt idx="129">
                  <c:v>41456</c:v>
                </c:pt>
                <c:pt idx="130">
                  <c:v>41457</c:v>
                </c:pt>
                <c:pt idx="131">
                  <c:v>41458</c:v>
                </c:pt>
                <c:pt idx="132">
                  <c:v>41459</c:v>
                </c:pt>
                <c:pt idx="133">
                  <c:v>41460</c:v>
                </c:pt>
                <c:pt idx="134">
                  <c:v>41463</c:v>
                </c:pt>
                <c:pt idx="135">
                  <c:v>41464</c:v>
                </c:pt>
                <c:pt idx="136">
                  <c:v>41465</c:v>
                </c:pt>
                <c:pt idx="137">
                  <c:v>41466</c:v>
                </c:pt>
                <c:pt idx="138">
                  <c:v>41467</c:v>
                </c:pt>
                <c:pt idx="139">
                  <c:v>41470</c:v>
                </c:pt>
                <c:pt idx="140">
                  <c:v>41471</c:v>
                </c:pt>
                <c:pt idx="141">
                  <c:v>41472</c:v>
                </c:pt>
                <c:pt idx="142">
                  <c:v>41473</c:v>
                </c:pt>
                <c:pt idx="143">
                  <c:v>41474</c:v>
                </c:pt>
                <c:pt idx="144">
                  <c:v>41477</c:v>
                </c:pt>
                <c:pt idx="145">
                  <c:v>41478</c:v>
                </c:pt>
                <c:pt idx="146">
                  <c:v>41479</c:v>
                </c:pt>
                <c:pt idx="147">
                  <c:v>41480</c:v>
                </c:pt>
                <c:pt idx="148">
                  <c:v>41481</c:v>
                </c:pt>
                <c:pt idx="149">
                  <c:v>41484</c:v>
                </c:pt>
                <c:pt idx="150">
                  <c:v>41485</c:v>
                </c:pt>
                <c:pt idx="151">
                  <c:v>41486</c:v>
                </c:pt>
                <c:pt idx="152">
                  <c:v>41487</c:v>
                </c:pt>
                <c:pt idx="153">
                  <c:v>41488</c:v>
                </c:pt>
                <c:pt idx="154">
                  <c:v>41491</c:v>
                </c:pt>
                <c:pt idx="155">
                  <c:v>41492</c:v>
                </c:pt>
                <c:pt idx="156">
                  <c:v>41493</c:v>
                </c:pt>
                <c:pt idx="157">
                  <c:v>41494</c:v>
                </c:pt>
                <c:pt idx="158">
                  <c:v>41495</c:v>
                </c:pt>
                <c:pt idx="159">
                  <c:v>41498</c:v>
                </c:pt>
                <c:pt idx="160">
                  <c:v>41499</c:v>
                </c:pt>
                <c:pt idx="161">
                  <c:v>41500</c:v>
                </c:pt>
                <c:pt idx="162">
                  <c:v>41501</c:v>
                </c:pt>
                <c:pt idx="163">
                  <c:v>41502</c:v>
                </c:pt>
                <c:pt idx="164">
                  <c:v>41505</c:v>
                </c:pt>
                <c:pt idx="165">
                  <c:v>41506</c:v>
                </c:pt>
                <c:pt idx="166">
                  <c:v>41507</c:v>
                </c:pt>
                <c:pt idx="167">
                  <c:v>41508</c:v>
                </c:pt>
                <c:pt idx="168">
                  <c:v>41509</c:v>
                </c:pt>
                <c:pt idx="169">
                  <c:v>41512</c:v>
                </c:pt>
                <c:pt idx="170">
                  <c:v>41513</c:v>
                </c:pt>
                <c:pt idx="171">
                  <c:v>41514</c:v>
                </c:pt>
                <c:pt idx="172">
                  <c:v>41515</c:v>
                </c:pt>
                <c:pt idx="173">
                  <c:v>41516</c:v>
                </c:pt>
                <c:pt idx="174">
                  <c:v>41519</c:v>
                </c:pt>
                <c:pt idx="175">
                  <c:v>41520</c:v>
                </c:pt>
                <c:pt idx="176">
                  <c:v>41521</c:v>
                </c:pt>
                <c:pt idx="177">
                  <c:v>41522</c:v>
                </c:pt>
                <c:pt idx="178">
                  <c:v>41523</c:v>
                </c:pt>
                <c:pt idx="179">
                  <c:v>41526</c:v>
                </c:pt>
                <c:pt idx="180">
                  <c:v>41527</c:v>
                </c:pt>
                <c:pt idx="181">
                  <c:v>41528</c:v>
                </c:pt>
                <c:pt idx="182">
                  <c:v>41529</c:v>
                </c:pt>
                <c:pt idx="183">
                  <c:v>41530</c:v>
                </c:pt>
                <c:pt idx="184">
                  <c:v>41533</c:v>
                </c:pt>
                <c:pt idx="185">
                  <c:v>41534</c:v>
                </c:pt>
                <c:pt idx="186">
                  <c:v>41535</c:v>
                </c:pt>
                <c:pt idx="187">
                  <c:v>41536</c:v>
                </c:pt>
                <c:pt idx="188">
                  <c:v>41537</c:v>
                </c:pt>
                <c:pt idx="189">
                  <c:v>41540</c:v>
                </c:pt>
                <c:pt idx="190">
                  <c:v>41541</c:v>
                </c:pt>
                <c:pt idx="191">
                  <c:v>41542</c:v>
                </c:pt>
                <c:pt idx="192">
                  <c:v>41543</c:v>
                </c:pt>
                <c:pt idx="193">
                  <c:v>41544</c:v>
                </c:pt>
                <c:pt idx="194">
                  <c:v>41547</c:v>
                </c:pt>
                <c:pt idx="195">
                  <c:v>41548</c:v>
                </c:pt>
                <c:pt idx="196">
                  <c:v>41549</c:v>
                </c:pt>
                <c:pt idx="197">
                  <c:v>41550</c:v>
                </c:pt>
                <c:pt idx="198">
                  <c:v>41551</c:v>
                </c:pt>
                <c:pt idx="199">
                  <c:v>41554</c:v>
                </c:pt>
                <c:pt idx="200">
                  <c:v>41555</c:v>
                </c:pt>
                <c:pt idx="201">
                  <c:v>41556</c:v>
                </c:pt>
                <c:pt idx="202">
                  <c:v>41557</c:v>
                </c:pt>
                <c:pt idx="203">
                  <c:v>41558</c:v>
                </c:pt>
                <c:pt idx="204">
                  <c:v>41561</c:v>
                </c:pt>
                <c:pt idx="205">
                  <c:v>41562</c:v>
                </c:pt>
                <c:pt idx="206">
                  <c:v>41563</c:v>
                </c:pt>
                <c:pt idx="207">
                  <c:v>41564</c:v>
                </c:pt>
                <c:pt idx="208">
                  <c:v>41565</c:v>
                </c:pt>
                <c:pt idx="209">
                  <c:v>41568</c:v>
                </c:pt>
                <c:pt idx="210">
                  <c:v>41569</c:v>
                </c:pt>
                <c:pt idx="211">
                  <c:v>41570</c:v>
                </c:pt>
                <c:pt idx="212">
                  <c:v>41571</c:v>
                </c:pt>
                <c:pt idx="213">
                  <c:v>41572</c:v>
                </c:pt>
                <c:pt idx="214">
                  <c:v>41575</c:v>
                </c:pt>
                <c:pt idx="215">
                  <c:v>41576</c:v>
                </c:pt>
                <c:pt idx="216">
                  <c:v>41577</c:v>
                </c:pt>
                <c:pt idx="217">
                  <c:v>41578</c:v>
                </c:pt>
                <c:pt idx="218">
                  <c:v>41579</c:v>
                </c:pt>
                <c:pt idx="219">
                  <c:v>41582</c:v>
                </c:pt>
                <c:pt idx="220">
                  <c:v>41583</c:v>
                </c:pt>
                <c:pt idx="221">
                  <c:v>41584</c:v>
                </c:pt>
                <c:pt idx="222">
                  <c:v>41585</c:v>
                </c:pt>
                <c:pt idx="223">
                  <c:v>41586</c:v>
                </c:pt>
                <c:pt idx="224">
                  <c:v>41589</c:v>
                </c:pt>
                <c:pt idx="225">
                  <c:v>41590</c:v>
                </c:pt>
                <c:pt idx="226">
                  <c:v>41591</c:v>
                </c:pt>
                <c:pt idx="227">
                  <c:v>41592</c:v>
                </c:pt>
                <c:pt idx="228">
                  <c:v>41593</c:v>
                </c:pt>
                <c:pt idx="229">
                  <c:v>41596</c:v>
                </c:pt>
                <c:pt idx="230">
                  <c:v>41597</c:v>
                </c:pt>
                <c:pt idx="231">
                  <c:v>41598</c:v>
                </c:pt>
                <c:pt idx="232">
                  <c:v>41599</c:v>
                </c:pt>
                <c:pt idx="233">
                  <c:v>41600</c:v>
                </c:pt>
                <c:pt idx="234">
                  <c:v>41603</c:v>
                </c:pt>
                <c:pt idx="235">
                  <c:v>41604</c:v>
                </c:pt>
                <c:pt idx="236">
                  <c:v>41605</c:v>
                </c:pt>
                <c:pt idx="237">
                  <c:v>41606</c:v>
                </c:pt>
                <c:pt idx="238">
                  <c:v>41607</c:v>
                </c:pt>
                <c:pt idx="239">
                  <c:v>41610</c:v>
                </c:pt>
                <c:pt idx="240">
                  <c:v>41611</c:v>
                </c:pt>
                <c:pt idx="241">
                  <c:v>41612</c:v>
                </c:pt>
                <c:pt idx="242">
                  <c:v>41613</c:v>
                </c:pt>
                <c:pt idx="243">
                  <c:v>41614</c:v>
                </c:pt>
                <c:pt idx="244">
                  <c:v>41617</c:v>
                </c:pt>
                <c:pt idx="245">
                  <c:v>41618</c:v>
                </c:pt>
                <c:pt idx="246">
                  <c:v>41619</c:v>
                </c:pt>
                <c:pt idx="247">
                  <c:v>41620</c:v>
                </c:pt>
                <c:pt idx="248">
                  <c:v>41621</c:v>
                </c:pt>
                <c:pt idx="249">
                  <c:v>41624</c:v>
                </c:pt>
                <c:pt idx="250">
                  <c:v>41625</c:v>
                </c:pt>
                <c:pt idx="251">
                  <c:v>41626</c:v>
                </c:pt>
                <c:pt idx="252">
                  <c:v>41627</c:v>
                </c:pt>
                <c:pt idx="253">
                  <c:v>41628</c:v>
                </c:pt>
                <c:pt idx="254">
                  <c:v>41631</c:v>
                </c:pt>
                <c:pt idx="255">
                  <c:v>41632</c:v>
                </c:pt>
                <c:pt idx="256">
                  <c:v>41633</c:v>
                </c:pt>
                <c:pt idx="257">
                  <c:v>41634</c:v>
                </c:pt>
                <c:pt idx="258">
                  <c:v>41635</c:v>
                </c:pt>
                <c:pt idx="259">
                  <c:v>41638</c:v>
                </c:pt>
                <c:pt idx="260">
                  <c:v>41639</c:v>
                </c:pt>
                <c:pt idx="261">
                  <c:v>41640</c:v>
                </c:pt>
                <c:pt idx="262">
                  <c:v>41641</c:v>
                </c:pt>
                <c:pt idx="263">
                  <c:v>41642</c:v>
                </c:pt>
                <c:pt idx="264">
                  <c:v>41645</c:v>
                </c:pt>
                <c:pt idx="265">
                  <c:v>41646</c:v>
                </c:pt>
                <c:pt idx="266">
                  <c:v>41647</c:v>
                </c:pt>
                <c:pt idx="267">
                  <c:v>41648</c:v>
                </c:pt>
                <c:pt idx="268">
                  <c:v>41649</c:v>
                </c:pt>
                <c:pt idx="269">
                  <c:v>41652</c:v>
                </c:pt>
                <c:pt idx="270">
                  <c:v>41653</c:v>
                </c:pt>
                <c:pt idx="271">
                  <c:v>41654</c:v>
                </c:pt>
                <c:pt idx="272">
                  <c:v>41655</c:v>
                </c:pt>
                <c:pt idx="273">
                  <c:v>41656</c:v>
                </c:pt>
                <c:pt idx="274">
                  <c:v>41659</c:v>
                </c:pt>
                <c:pt idx="275">
                  <c:v>41660</c:v>
                </c:pt>
                <c:pt idx="276">
                  <c:v>41661</c:v>
                </c:pt>
                <c:pt idx="277">
                  <c:v>41662</c:v>
                </c:pt>
                <c:pt idx="278">
                  <c:v>41663</c:v>
                </c:pt>
                <c:pt idx="279">
                  <c:v>41666</c:v>
                </c:pt>
                <c:pt idx="280">
                  <c:v>41667</c:v>
                </c:pt>
                <c:pt idx="281">
                  <c:v>41668</c:v>
                </c:pt>
                <c:pt idx="282">
                  <c:v>41669</c:v>
                </c:pt>
                <c:pt idx="283">
                  <c:v>41670</c:v>
                </c:pt>
                <c:pt idx="284">
                  <c:v>41673</c:v>
                </c:pt>
                <c:pt idx="285">
                  <c:v>41674</c:v>
                </c:pt>
                <c:pt idx="286">
                  <c:v>41675</c:v>
                </c:pt>
                <c:pt idx="287">
                  <c:v>41676</c:v>
                </c:pt>
                <c:pt idx="288">
                  <c:v>41677</c:v>
                </c:pt>
                <c:pt idx="289">
                  <c:v>41680</c:v>
                </c:pt>
                <c:pt idx="290">
                  <c:v>41681</c:v>
                </c:pt>
                <c:pt idx="291">
                  <c:v>41682</c:v>
                </c:pt>
                <c:pt idx="292">
                  <c:v>41683</c:v>
                </c:pt>
                <c:pt idx="293">
                  <c:v>41684</c:v>
                </c:pt>
                <c:pt idx="294">
                  <c:v>41687</c:v>
                </c:pt>
                <c:pt idx="295">
                  <c:v>41688</c:v>
                </c:pt>
                <c:pt idx="296">
                  <c:v>41689</c:v>
                </c:pt>
                <c:pt idx="297">
                  <c:v>41690</c:v>
                </c:pt>
                <c:pt idx="298">
                  <c:v>41691</c:v>
                </c:pt>
                <c:pt idx="299">
                  <c:v>41694</c:v>
                </c:pt>
                <c:pt idx="300">
                  <c:v>41695</c:v>
                </c:pt>
                <c:pt idx="301">
                  <c:v>41696</c:v>
                </c:pt>
                <c:pt idx="302">
                  <c:v>41697</c:v>
                </c:pt>
                <c:pt idx="303">
                  <c:v>41698</c:v>
                </c:pt>
                <c:pt idx="304">
                  <c:v>41701</c:v>
                </c:pt>
                <c:pt idx="305">
                  <c:v>41702</c:v>
                </c:pt>
                <c:pt idx="306">
                  <c:v>41703</c:v>
                </c:pt>
                <c:pt idx="307">
                  <c:v>41704</c:v>
                </c:pt>
                <c:pt idx="308">
                  <c:v>41705</c:v>
                </c:pt>
                <c:pt idx="309">
                  <c:v>41708</c:v>
                </c:pt>
                <c:pt idx="310">
                  <c:v>41709</c:v>
                </c:pt>
                <c:pt idx="311">
                  <c:v>41710</c:v>
                </c:pt>
                <c:pt idx="312">
                  <c:v>41711</c:v>
                </c:pt>
                <c:pt idx="313">
                  <c:v>41712</c:v>
                </c:pt>
                <c:pt idx="314">
                  <c:v>41715</c:v>
                </c:pt>
                <c:pt idx="315">
                  <c:v>41716</c:v>
                </c:pt>
                <c:pt idx="316">
                  <c:v>41717</c:v>
                </c:pt>
                <c:pt idx="317">
                  <c:v>41718</c:v>
                </c:pt>
                <c:pt idx="318">
                  <c:v>41719</c:v>
                </c:pt>
                <c:pt idx="319">
                  <c:v>41722</c:v>
                </c:pt>
                <c:pt idx="320">
                  <c:v>41723</c:v>
                </c:pt>
                <c:pt idx="321">
                  <c:v>41724</c:v>
                </c:pt>
                <c:pt idx="322">
                  <c:v>41725</c:v>
                </c:pt>
                <c:pt idx="323">
                  <c:v>41726</c:v>
                </c:pt>
                <c:pt idx="324">
                  <c:v>41729</c:v>
                </c:pt>
                <c:pt idx="325">
                  <c:v>41730</c:v>
                </c:pt>
                <c:pt idx="326">
                  <c:v>41731</c:v>
                </c:pt>
                <c:pt idx="327">
                  <c:v>41732</c:v>
                </c:pt>
                <c:pt idx="328">
                  <c:v>41733</c:v>
                </c:pt>
                <c:pt idx="329">
                  <c:v>41736</c:v>
                </c:pt>
                <c:pt idx="330">
                  <c:v>41737</c:v>
                </c:pt>
                <c:pt idx="331">
                  <c:v>41738</c:v>
                </c:pt>
                <c:pt idx="332">
                  <c:v>41739</c:v>
                </c:pt>
                <c:pt idx="333">
                  <c:v>41740</c:v>
                </c:pt>
                <c:pt idx="334">
                  <c:v>41743</c:v>
                </c:pt>
                <c:pt idx="335">
                  <c:v>41744</c:v>
                </c:pt>
                <c:pt idx="336">
                  <c:v>41745</c:v>
                </c:pt>
                <c:pt idx="337">
                  <c:v>41746</c:v>
                </c:pt>
                <c:pt idx="338">
                  <c:v>41747</c:v>
                </c:pt>
                <c:pt idx="339">
                  <c:v>41750</c:v>
                </c:pt>
                <c:pt idx="340">
                  <c:v>41751</c:v>
                </c:pt>
                <c:pt idx="341">
                  <c:v>41752</c:v>
                </c:pt>
                <c:pt idx="342">
                  <c:v>41753</c:v>
                </c:pt>
                <c:pt idx="343">
                  <c:v>41754</c:v>
                </c:pt>
                <c:pt idx="344">
                  <c:v>41757</c:v>
                </c:pt>
                <c:pt idx="345">
                  <c:v>41758</c:v>
                </c:pt>
                <c:pt idx="346">
                  <c:v>41759</c:v>
                </c:pt>
                <c:pt idx="347">
                  <c:v>41760</c:v>
                </c:pt>
                <c:pt idx="348">
                  <c:v>41761</c:v>
                </c:pt>
                <c:pt idx="349">
                  <c:v>41764</c:v>
                </c:pt>
                <c:pt idx="350">
                  <c:v>41765</c:v>
                </c:pt>
                <c:pt idx="351">
                  <c:v>41766</c:v>
                </c:pt>
                <c:pt idx="352">
                  <c:v>41767</c:v>
                </c:pt>
                <c:pt idx="353">
                  <c:v>41768</c:v>
                </c:pt>
                <c:pt idx="354">
                  <c:v>41771</c:v>
                </c:pt>
                <c:pt idx="355">
                  <c:v>41772</c:v>
                </c:pt>
                <c:pt idx="356">
                  <c:v>41773</c:v>
                </c:pt>
                <c:pt idx="357">
                  <c:v>41774</c:v>
                </c:pt>
                <c:pt idx="358">
                  <c:v>41775</c:v>
                </c:pt>
                <c:pt idx="359">
                  <c:v>41778</c:v>
                </c:pt>
                <c:pt idx="360">
                  <c:v>41779</c:v>
                </c:pt>
                <c:pt idx="361">
                  <c:v>41780</c:v>
                </c:pt>
                <c:pt idx="362">
                  <c:v>41781</c:v>
                </c:pt>
                <c:pt idx="363">
                  <c:v>41782</c:v>
                </c:pt>
                <c:pt idx="364">
                  <c:v>41785</c:v>
                </c:pt>
                <c:pt idx="365">
                  <c:v>41786</c:v>
                </c:pt>
                <c:pt idx="366">
                  <c:v>41787</c:v>
                </c:pt>
                <c:pt idx="367">
                  <c:v>41788</c:v>
                </c:pt>
                <c:pt idx="368">
                  <c:v>41789</c:v>
                </c:pt>
                <c:pt idx="369">
                  <c:v>41792</c:v>
                </c:pt>
                <c:pt idx="370">
                  <c:v>41793</c:v>
                </c:pt>
                <c:pt idx="371">
                  <c:v>41794</c:v>
                </c:pt>
                <c:pt idx="372">
                  <c:v>41795</c:v>
                </c:pt>
                <c:pt idx="373">
                  <c:v>41796</c:v>
                </c:pt>
                <c:pt idx="374">
                  <c:v>41799</c:v>
                </c:pt>
                <c:pt idx="375">
                  <c:v>41800</c:v>
                </c:pt>
                <c:pt idx="376">
                  <c:v>41801</c:v>
                </c:pt>
                <c:pt idx="377">
                  <c:v>41802</c:v>
                </c:pt>
                <c:pt idx="378">
                  <c:v>41803</c:v>
                </c:pt>
                <c:pt idx="379">
                  <c:v>41806</c:v>
                </c:pt>
                <c:pt idx="380">
                  <c:v>41807</c:v>
                </c:pt>
                <c:pt idx="381">
                  <c:v>41808</c:v>
                </c:pt>
                <c:pt idx="382">
                  <c:v>41809</c:v>
                </c:pt>
                <c:pt idx="383">
                  <c:v>41810</c:v>
                </c:pt>
                <c:pt idx="384">
                  <c:v>41813</c:v>
                </c:pt>
                <c:pt idx="385">
                  <c:v>41814</c:v>
                </c:pt>
                <c:pt idx="386">
                  <c:v>41815</c:v>
                </c:pt>
                <c:pt idx="387">
                  <c:v>41816</c:v>
                </c:pt>
                <c:pt idx="388">
                  <c:v>41817</c:v>
                </c:pt>
                <c:pt idx="389">
                  <c:v>41820</c:v>
                </c:pt>
                <c:pt idx="390">
                  <c:v>41821</c:v>
                </c:pt>
                <c:pt idx="391">
                  <c:v>41822</c:v>
                </c:pt>
                <c:pt idx="392">
                  <c:v>41823</c:v>
                </c:pt>
                <c:pt idx="393">
                  <c:v>41824</c:v>
                </c:pt>
                <c:pt idx="394">
                  <c:v>41827</c:v>
                </c:pt>
                <c:pt idx="395">
                  <c:v>41828</c:v>
                </c:pt>
                <c:pt idx="396">
                  <c:v>41829</c:v>
                </c:pt>
                <c:pt idx="397">
                  <c:v>41830</c:v>
                </c:pt>
                <c:pt idx="398">
                  <c:v>41831</c:v>
                </c:pt>
                <c:pt idx="399">
                  <c:v>41834</c:v>
                </c:pt>
                <c:pt idx="400">
                  <c:v>41835</c:v>
                </c:pt>
                <c:pt idx="401">
                  <c:v>41836</c:v>
                </c:pt>
                <c:pt idx="402">
                  <c:v>41837</c:v>
                </c:pt>
                <c:pt idx="403">
                  <c:v>41838</c:v>
                </c:pt>
                <c:pt idx="404">
                  <c:v>41841</c:v>
                </c:pt>
                <c:pt idx="405">
                  <c:v>41842</c:v>
                </c:pt>
                <c:pt idx="406">
                  <c:v>41843</c:v>
                </c:pt>
                <c:pt idx="407">
                  <c:v>41844</c:v>
                </c:pt>
                <c:pt idx="408">
                  <c:v>41845</c:v>
                </c:pt>
                <c:pt idx="409">
                  <c:v>41848</c:v>
                </c:pt>
                <c:pt idx="410">
                  <c:v>41849</c:v>
                </c:pt>
                <c:pt idx="411">
                  <c:v>41850</c:v>
                </c:pt>
                <c:pt idx="412">
                  <c:v>41851</c:v>
                </c:pt>
                <c:pt idx="413">
                  <c:v>41852</c:v>
                </c:pt>
                <c:pt idx="414">
                  <c:v>41855</c:v>
                </c:pt>
                <c:pt idx="415">
                  <c:v>41856</c:v>
                </c:pt>
                <c:pt idx="416">
                  <c:v>41857</c:v>
                </c:pt>
                <c:pt idx="417">
                  <c:v>41858</c:v>
                </c:pt>
                <c:pt idx="418">
                  <c:v>41859</c:v>
                </c:pt>
                <c:pt idx="419">
                  <c:v>41862</c:v>
                </c:pt>
                <c:pt idx="420">
                  <c:v>41863</c:v>
                </c:pt>
                <c:pt idx="421">
                  <c:v>41864</c:v>
                </c:pt>
                <c:pt idx="422">
                  <c:v>41865</c:v>
                </c:pt>
                <c:pt idx="423">
                  <c:v>41866</c:v>
                </c:pt>
                <c:pt idx="424">
                  <c:v>41869</c:v>
                </c:pt>
                <c:pt idx="425">
                  <c:v>41870</c:v>
                </c:pt>
                <c:pt idx="426">
                  <c:v>41871</c:v>
                </c:pt>
                <c:pt idx="427">
                  <c:v>41872</c:v>
                </c:pt>
                <c:pt idx="428">
                  <c:v>41873</c:v>
                </c:pt>
                <c:pt idx="429">
                  <c:v>41876</c:v>
                </c:pt>
                <c:pt idx="430">
                  <c:v>41877</c:v>
                </c:pt>
                <c:pt idx="431">
                  <c:v>41878</c:v>
                </c:pt>
                <c:pt idx="432">
                  <c:v>41879</c:v>
                </c:pt>
                <c:pt idx="433">
                  <c:v>41880</c:v>
                </c:pt>
                <c:pt idx="434">
                  <c:v>41883</c:v>
                </c:pt>
                <c:pt idx="435">
                  <c:v>41884</c:v>
                </c:pt>
                <c:pt idx="436">
                  <c:v>41885</c:v>
                </c:pt>
                <c:pt idx="437">
                  <c:v>41886</c:v>
                </c:pt>
                <c:pt idx="438">
                  <c:v>41887</c:v>
                </c:pt>
                <c:pt idx="439">
                  <c:v>41890</c:v>
                </c:pt>
                <c:pt idx="440">
                  <c:v>41891</c:v>
                </c:pt>
                <c:pt idx="441">
                  <c:v>41892</c:v>
                </c:pt>
                <c:pt idx="442">
                  <c:v>41893</c:v>
                </c:pt>
                <c:pt idx="443">
                  <c:v>41894</c:v>
                </c:pt>
                <c:pt idx="444">
                  <c:v>41897</c:v>
                </c:pt>
                <c:pt idx="445">
                  <c:v>41898</c:v>
                </c:pt>
                <c:pt idx="446">
                  <c:v>41899</c:v>
                </c:pt>
                <c:pt idx="447">
                  <c:v>41900</c:v>
                </c:pt>
                <c:pt idx="448">
                  <c:v>41901</c:v>
                </c:pt>
                <c:pt idx="449">
                  <c:v>41904</c:v>
                </c:pt>
                <c:pt idx="450">
                  <c:v>41905</c:v>
                </c:pt>
                <c:pt idx="451">
                  <c:v>41906</c:v>
                </c:pt>
                <c:pt idx="452">
                  <c:v>41907</c:v>
                </c:pt>
                <c:pt idx="453">
                  <c:v>41908</c:v>
                </c:pt>
                <c:pt idx="454">
                  <c:v>41911</c:v>
                </c:pt>
                <c:pt idx="455">
                  <c:v>41912</c:v>
                </c:pt>
                <c:pt idx="456">
                  <c:v>41913</c:v>
                </c:pt>
                <c:pt idx="457">
                  <c:v>41914</c:v>
                </c:pt>
                <c:pt idx="458">
                  <c:v>41915</c:v>
                </c:pt>
                <c:pt idx="459">
                  <c:v>41918</c:v>
                </c:pt>
                <c:pt idx="460">
                  <c:v>41919</c:v>
                </c:pt>
                <c:pt idx="461">
                  <c:v>41920</c:v>
                </c:pt>
                <c:pt idx="462">
                  <c:v>41921</c:v>
                </c:pt>
                <c:pt idx="463">
                  <c:v>41922</c:v>
                </c:pt>
                <c:pt idx="464">
                  <c:v>41925</c:v>
                </c:pt>
                <c:pt idx="465">
                  <c:v>41926</c:v>
                </c:pt>
                <c:pt idx="466">
                  <c:v>41927</c:v>
                </c:pt>
                <c:pt idx="467">
                  <c:v>41928</c:v>
                </c:pt>
                <c:pt idx="468">
                  <c:v>41929</c:v>
                </c:pt>
                <c:pt idx="469">
                  <c:v>41932</c:v>
                </c:pt>
                <c:pt idx="470">
                  <c:v>41933</c:v>
                </c:pt>
                <c:pt idx="471">
                  <c:v>41934</c:v>
                </c:pt>
                <c:pt idx="472">
                  <c:v>41935</c:v>
                </c:pt>
                <c:pt idx="473">
                  <c:v>41936</c:v>
                </c:pt>
                <c:pt idx="474">
                  <c:v>41939</c:v>
                </c:pt>
                <c:pt idx="475">
                  <c:v>41940</c:v>
                </c:pt>
                <c:pt idx="476">
                  <c:v>41941</c:v>
                </c:pt>
                <c:pt idx="477">
                  <c:v>41942</c:v>
                </c:pt>
                <c:pt idx="478">
                  <c:v>41943</c:v>
                </c:pt>
                <c:pt idx="479">
                  <c:v>41946</c:v>
                </c:pt>
                <c:pt idx="480">
                  <c:v>41947</c:v>
                </c:pt>
                <c:pt idx="481">
                  <c:v>41948</c:v>
                </c:pt>
                <c:pt idx="482">
                  <c:v>41949</c:v>
                </c:pt>
                <c:pt idx="483">
                  <c:v>41950</c:v>
                </c:pt>
                <c:pt idx="484">
                  <c:v>41953</c:v>
                </c:pt>
                <c:pt idx="485">
                  <c:v>41954</c:v>
                </c:pt>
                <c:pt idx="486">
                  <c:v>41955</c:v>
                </c:pt>
                <c:pt idx="487">
                  <c:v>41956</c:v>
                </c:pt>
                <c:pt idx="488">
                  <c:v>41957</c:v>
                </c:pt>
                <c:pt idx="489">
                  <c:v>41960</c:v>
                </c:pt>
                <c:pt idx="490">
                  <c:v>41961</c:v>
                </c:pt>
                <c:pt idx="491">
                  <c:v>41962</c:v>
                </c:pt>
                <c:pt idx="492">
                  <c:v>41963</c:v>
                </c:pt>
                <c:pt idx="493">
                  <c:v>41964</c:v>
                </c:pt>
                <c:pt idx="494">
                  <c:v>41967</c:v>
                </c:pt>
                <c:pt idx="495">
                  <c:v>41968</c:v>
                </c:pt>
                <c:pt idx="496">
                  <c:v>41969</c:v>
                </c:pt>
                <c:pt idx="497">
                  <c:v>41970</c:v>
                </c:pt>
                <c:pt idx="498">
                  <c:v>41971</c:v>
                </c:pt>
                <c:pt idx="499">
                  <c:v>41974</c:v>
                </c:pt>
                <c:pt idx="500">
                  <c:v>41975</c:v>
                </c:pt>
                <c:pt idx="501">
                  <c:v>41976</c:v>
                </c:pt>
                <c:pt idx="502">
                  <c:v>41977</c:v>
                </c:pt>
                <c:pt idx="503">
                  <c:v>41978</c:v>
                </c:pt>
                <c:pt idx="504">
                  <c:v>41981</c:v>
                </c:pt>
                <c:pt idx="505">
                  <c:v>41982</c:v>
                </c:pt>
                <c:pt idx="506">
                  <c:v>41983</c:v>
                </c:pt>
                <c:pt idx="507">
                  <c:v>41984</c:v>
                </c:pt>
                <c:pt idx="508">
                  <c:v>41985</c:v>
                </c:pt>
                <c:pt idx="509">
                  <c:v>41988</c:v>
                </c:pt>
                <c:pt idx="510">
                  <c:v>41989</c:v>
                </c:pt>
                <c:pt idx="511">
                  <c:v>41990</c:v>
                </c:pt>
                <c:pt idx="512">
                  <c:v>41991</c:v>
                </c:pt>
                <c:pt idx="513">
                  <c:v>41992</c:v>
                </c:pt>
                <c:pt idx="514">
                  <c:v>41995</c:v>
                </c:pt>
                <c:pt idx="515">
                  <c:v>41996</c:v>
                </c:pt>
                <c:pt idx="516">
                  <c:v>41997</c:v>
                </c:pt>
                <c:pt idx="517">
                  <c:v>41998</c:v>
                </c:pt>
                <c:pt idx="518">
                  <c:v>41999</c:v>
                </c:pt>
                <c:pt idx="519">
                  <c:v>42002</c:v>
                </c:pt>
                <c:pt idx="520">
                  <c:v>42003</c:v>
                </c:pt>
                <c:pt idx="521">
                  <c:v>42004</c:v>
                </c:pt>
                <c:pt idx="522">
                  <c:v>42005</c:v>
                </c:pt>
                <c:pt idx="523">
                  <c:v>42006</c:v>
                </c:pt>
                <c:pt idx="524">
                  <c:v>42009</c:v>
                </c:pt>
                <c:pt idx="525">
                  <c:v>42010</c:v>
                </c:pt>
                <c:pt idx="526">
                  <c:v>42011</c:v>
                </c:pt>
                <c:pt idx="527">
                  <c:v>42012</c:v>
                </c:pt>
                <c:pt idx="528">
                  <c:v>42013</c:v>
                </c:pt>
                <c:pt idx="529">
                  <c:v>42016</c:v>
                </c:pt>
                <c:pt idx="530">
                  <c:v>42017</c:v>
                </c:pt>
                <c:pt idx="531">
                  <c:v>42018</c:v>
                </c:pt>
                <c:pt idx="532">
                  <c:v>42019</c:v>
                </c:pt>
                <c:pt idx="533">
                  <c:v>42020</c:v>
                </c:pt>
                <c:pt idx="534">
                  <c:v>42023</c:v>
                </c:pt>
                <c:pt idx="535">
                  <c:v>42024</c:v>
                </c:pt>
                <c:pt idx="536">
                  <c:v>42025</c:v>
                </c:pt>
                <c:pt idx="537">
                  <c:v>42026</c:v>
                </c:pt>
                <c:pt idx="538">
                  <c:v>42027</c:v>
                </c:pt>
                <c:pt idx="539">
                  <c:v>42030</c:v>
                </c:pt>
                <c:pt idx="540">
                  <c:v>42031</c:v>
                </c:pt>
                <c:pt idx="541">
                  <c:v>42032</c:v>
                </c:pt>
                <c:pt idx="542">
                  <c:v>42033</c:v>
                </c:pt>
                <c:pt idx="543">
                  <c:v>42034</c:v>
                </c:pt>
                <c:pt idx="544">
                  <c:v>42037</c:v>
                </c:pt>
                <c:pt idx="545">
                  <c:v>42038</c:v>
                </c:pt>
                <c:pt idx="546">
                  <c:v>42039</c:v>
                </c:pt>
                <c:pt idx="547">
                  <c:v>42040</c:v>
                </c:pt>
                <c:pt idx="548">
                  <c:v>42041</c:v>
                </c:pt>
                <c:pt idx="549">
                  <c:v>42044</c:v>
                </c:pt>
                <c:pt idx="550">
                  <c:v>42045</c:v>
                </c:pt>
                <c:pt idx="551">
                  <c:v>42046</c:v>
                </c:pt>
                <c:pt idx="552">
                  <c:v>42047</c:v>
                </c:pt>
                <c:pt idx="553">
                  <c:v>42048</c:v>
                </c:pt>
                <c:pt idx="554">
                  <c:v>42051</c:v>
                </c:pt>
                <c:pt idx="555">
                  <c:v>42052</c:v>
                </c:pt>
                <c:pt idx="556">
                  <c:v>42053</c:v>
                </c:pt>
                <c:pt idx="557">
                  <c:v>42054</c:v>
                </c:pt>
                <c:pt idx="558">
                  <c:v>42055</c:v>
                </c:pt>
                <c:pt idx="559">
                  <c:v>42058</c:v>
                </c:pt>
                <c:pt idx="560">
                  <c:v>42059</c:v>
                </c:pt>
                <c:pt idx="561">
                  <c:v>42060</c:v>
                </c:pt>
                <c:pt idx="562">
                  <c:v>42061</c:v>
                </c:pt>
                <c:pt idx="563">
                  <c:v>42062</c:v>
                </c:pt>
                <c:pt idx="564">
                  <c:v>42065</c:v>
                </c:pt>
                <c:pt idx="565">
                  <c:v>42066</c:v>
                </c:pt>
                <c:pt idx="566">
                  <c:v>42067</c:v>
                </c:pt>
                <c:pt idx="567">
                  <c:v>42068</c:v>
                </c:pt>
                <c:pt idx="568">
                  <c:v>42069</c:v>
                </c:pt>
                <c:pt idx="569">
                  <c:v>42072</c:v>
                </c:pt>
                <c:pt idx="570">
                  <c:v>42073</c:v>
                </c:pt>
                <c:pt idx="571">
                  <c:v>42074</c:v>
                </c:pt>
                <c:pt idx="572">
                  <c:v>42075</c:v>
                </c:pt>
                <c:pt idx="573">
                  <c:v>42076</c:v>
                </c:pt>
                <c:pt idx="574">
                  <c:v>42079</c:v>
                </c:pt>
                <c:pt idx="575">
                  <c:v>42080</c:v>
                </c:pt>
                <c:pt idx="576">
                  <c:v>42081</c:v>
                </c:pt>
                <c:pt idx="577">
                  <c:v>42082</c:v>
                </c:pt>
                <c:pt idx="578">
                  <c:v>42083</c:v>
                </c:pt>
                <c:pt idx="579">
                  <c:v>42086</c:v>
                </c:pt>
                <c:pt idx="580">
                  <c:v>42087</c:v>
                </c:pt>
                <c:pt idx="581">
                  <c:v>42088</c:v>
                </c:pt>
                <c:pt idx="582">
                  <c:v>42089</c:v>
                </c:pt>
                <c:pt idx="583">
                  <c:v>42090</c:v>
                </c:pt>
                <c:pt idx="584">
                  <c:v>42093</c:v>
                </c:pt>
                <c:pt idx="585">
                  <c:v>42094</c:v>
                </c:pt>
                <c:pt idx="586">
                  <c:v>42095</c:v>
                </c:pt>
                <c:pt idx="587">
                  <c:v>42096</c:v>
                </c:pt>
                <c:pt idx="588">
                  <c:v>42097</c:v>
                </c:pt>
                <c:pt idx="589">
                  <c:v>42100</c:v>
                </c:pt>
                <c:pt idx="590">
                  <c:v>42101</c:v>
                </c:pt>
                <c:pt idx="591">
                  <c:v>42102</c:v>
                </c:pt>
                <c:pt idx="592">
                  <c:v>42103</c:v>
                </c:pt>
                <c:pt idx="593">
                  <c:v>42104</c:v>
                </c:pt>
                <c:pt idx="594">
                  <c:v>42107</c:v>
                </c:pt>
                <c:pt idx="595">
                  <c:v>42108</c:v>
                </c:pt>
                <c:pt idx="596">
                  <c:v>42109</c:v>
                </c:pt>
                <c:pt idx="597">
                  <c:v>42110</c:v>
                </c:pt>
                <c:pt idx="598">
                  <c:v>42111</c:v>
                </c:pt>
                <c:pt idx="599">
                  <c:v>42114</c:v>
                </c:pt>
                <c:pt idx="600">
                  <c:v>42115</c:v>
                </c:pt>
                <c:pt idx="601">
                  <c:v>42116</c:v>
                </c:pt>
                <c:pt idx="602">
                  <c:v>42117</c:v>
                </c:pt>
                <c:pt idx="603">
                  <c:v>42118</c:v>
                </c:pt>
                <c:pt idx="604">
                  <c:v>42121</c:v>
                </c:pt>
                <c:pt idx="605">
                  <c:v>42122</c:v>
                </c:pt>
                <c:pt idx="606">
                  <c:v>42123</c:v>
                </c:pt>
                <c:pt idx="607">
                  <c:v>42124</c:v>
                </c:pt>
                <c:pt idx="608">
                  <c:v>42125</c:v>
                </c:pt>
                <c:pt idx="609">
                  <c:v>42128</c:v>
                </c:pt>
                <c:pt idx="610">
                  <c:v>42129</c:v>
                </c:pt>
                <c:pt idx="611">
                  <c:v>42130</c:v>
                </c:pt>
                <c:pt idx="612">
                  <c:v>42131</c:v>
                </c:pt>
                <c:pt idx="613">
                  <c:v>42132</c:v>
                </c:pt>
                <c:pt idx="614">
                  <c:v>42135</c:v>
                </c:pt>
                <c:pt idx="615">
                  <c:v>42136</c:v>
                </c:pt>
                <c:pt idx="616">
                  <c:v>42137</c:v>
                </c:pt>
                <c:pt idx="617">
                  <c:v>42138</c:v>
                </c:pt>
                <c:pt idx="618">
                  <c:v>42139</c:v>
                </c:pt>
                <c:pt idx="619">
                  <c:v>42142</c:v>
                </c:pt>
                <c:pt idx="620">
                  <c:v>42143</c:v>
                </c:pt>
                <c:pt idx="621">
                  <c:v>42144</c:v>
                </c:pt>
                <c:pt idx="622">
                  <c:v>42145</c:v>
                </c:pt>
                <c:pt idx="623">
                  <c:v>42146</c:v>
                </c:pt>
                <c:pt idx="624">
                  <c:v>42149</c:v>
                </c:pt>
                <c:pt idx="625">
                  <c:v>42150</c:v>
                </c:pt>
                <c:pt idx="626">
                  <c:v>42151</c:v>
                </c:pt>
                <c:pt idx="627">
                  <c:v>42152</c:v>
                </c:pt>
                <c:pt idx="628">
                  <c:v>42153</c:v>
                </c:pt>
                <c:pt idx="629">
                  <c:v>42156</c:v>
                </c:pt>
                <c:pt idx="630">
                  <c:v>42157</c:v>
                </c:pt>
                <c:pt idx="631">
                  <c:v>42158</c:v>
                </c:pt>
                <c:pt idx="632">
                  <c:v>42159</c:v>
                </c:pt>
                <c:pt idx="633">
                  <c:v>42160</c:v>
                </c:pt>
                <c:pt idx="634">
                  <c:v>42163</c:v>
                </c:pt>
                <c:pt idx="635">
                  <c:v>42164</c:v>
                </c:pt>
                <c:pt idx="636">
                  <c:v>42165</c:v>
                </c:pt>
                <c:pt idx="637">
                  <c:v>42166</c:v>
                </c:pt>
                <c:pt idx="638">
                  <c:v>42167</c:v>
                </c:pt>
                <c:pt idx="639">
                  <c:v>42170</c:v>
                </c:pt>
                <c:pt idx="640">
                  <c:v>42171</c:v>
                </c:pt>
                <c:pt idx="641">
                  <c:v>42172</c:v>
                </c:pt>
                <c:pt idx="642">
                  <c:v>42173</c:v>
                </c:pt>
                <c:pt idx="643">
                  <c:v>42174</c:v>
                </c:pt>
                <c:pt idx="644">
                  <c:v>42177</c:v>
                </c:pt>
                <c:pt idx="645">
                  <c:v>42178</c:v>
                </c:pt>
                <c:pt idx="646">
                  <c:v>42179</c:v>
                </c:pt>
                <c:pt idx="647">
                  <c:v>42180</c:v>
                </c:pt>
                <c:pt idx="648">
                  <c:v>42181</c:v>
                </c:pt>
                <c:pt idx="649">
                  <c:v>42184</c:v>
                </c:pt>
                <c:pt idx="650">
                  <c:v>42185</c:v>
                </c:pt>
                <c:pt idx="651">
                  <c:v>42186</c:v>
                </c:pt>
                <c:pt idx="652">
                  <c:v>42187</c:v>
                </c:pt>
                <c:pt idx="653">
                  <c:v>42188</c:v>
                </c:pt>
                <c:pt idx="654">
                  <c:v>42191</c:v>
                </c:pt>
                <c:pt idx="655">
                  <c:v>42192</c:v>
                </c:pt>
                <c:pt idx="656">
                  <c:v>42193</c:v>
                </c:pt>
                <c:pt idx="657">
                  <c:v>42194</c:v>
                </c:pt>
                <c:pt idx="658">
                  <c:v>42195</c:v>
                </c:pt>
                <c:pt idx="659">
                  <c:v>42198</c:v>
                </c:pt>
                <c:pt idx="660">
                  <c:v>42199</c:v>
                </c:pt>
                <c:pt idx="661">
                  <c:v>42200</c:v>
                </c:pt>
                <c:pt idx="662">
                  <c:v>42201</c:v>
                </c:pt>
                <c:pt idx="663">
                  <c:v>42202</c:v>
                </c:pt>
                <c:pt idx="664">
                  <c:v>42205</c:v>
                </c:pt>
                <c:pt idx="665">
                  <c:v>42206</c:v>
                </c:pt>
                <c:pt idx="666">
                  <c:v>42207</c:v>
                </c:pt>
                <c:pt idx="667">
                  <c:v>42208</c:v>
                </c:pt>
                <c:pt idx="668">
                  <c:v>42209</c:v>
                </c:pt>
                <c:pt idx="669">
                  <c:v>42212</c:v>
                </c:pt>
                <c:pt idx="670">
                  <c:v>42213</c:v>
                </c:pt>
                <c:pt idx="671">
                  <c:v>42214</c:v>
                </c:pt>
                <c:pt idx="672">
                  <c:v>42215</c:v>
                </c:pt>
                <c:pt idx="673">
                  <c:v>42216</c:v>
                </c:pt>
                <c:pt idx="674">
                  <c:v>42219</c:v>
                </c:pt>
                <c:pt idx="675">
                  <c:v>42220</c:v>
                </c:pt>
                <c:pt idx="676">
                  <c:v>42221</c:v>
                </c:pt>
                <c:pt idx="677">
                  <c:v>42222</c:v>
                </c:pt>
                <c:pt idx="678">
                  <c:v>42223</c:v>
                </c:pt>
                <c:pt idx="679">
                  <c:v>42226</c:v>
                </c:pt>
                <c:pt idx="680">
                  <c:v>42227</c:v>
                </c:pt>
                <c:pt idx="681">
                  <c:v>42228</c:v>
                </c:pt>
                <c:pt idx="682">
                  <c:v>42229</c:v>
                </c:pt>
                <c:pt idx="683">
                  <c:v>42230</c:v>
                </c:pt>
                <c:pt idx="684">
                  <c:v>42233</c:v>
                </c:pt>
                <c:pt idx="685">
                  <c:v>42234</c:v>
                </c:pt>
                <c:pt idx="686">
                  <c:v>42235</c:v>
                </c:pt>
                <c:pt idx="687">
                  <c:v>42236</c:v>
                </c:pt>
                <c:pt idx="688">
                  <c:v>42237</c:v>
                </c:pt>
                <c:pt idx="689">
                  <c:v>42240</c:v>
                </c:pt>
                <c:pt idx="690">
                  <c:v>42241</c:v>
                </c:pt>
                <c:pt idx="691">
                  <c:v>42242</c:v>
                </c:pt>
                <c:pt idx="692">
                  <c:v>42243</c:v>
                </c:pt>
                <c:pt idx="693">
                  <c:v>42244</c:v>
                </c:pt>
                <c:pt idx="694">
                  <c:v>42247</c:v>
                </c:pt>
                <c:pt idx="695">
                  <c:v>42248</c:v>
                </c:pt>
                <c:pt idx="696">
                  <c:v>42249</c:v>
                </c:pt>
                <c:pt idx="697">
                  <c:v>42250</c:v>
                </c:pt>
                <c:pt idx="698">
                  <c:v>42251</c:v>
                </c:pt>
                <c:pt idx="699">
                  <c:v>42254</c:v>
                </c:pt>
                <c:pt idx="700">
                  <c:v>42255</c:v>
                </c:pt>
                <c:pt idx="701">
                  <c:v>42256</c:v>
                </c:pt>
                <c:pt idx="702">
                  <c:v>42257</c:v>
                </c:pt>
                <c:pt idx="703">
                  <c:v>42258</c:v>
                </c:pt>
                <c:pt idx="704">
                  <c:v>42261</c:v>
                </c:pt>
                <c:pt idx="705">
                  <c:v>42262</c:v>
                </c:pt>
                <c:pt idx="706">
                  <c:v>42263</c:v>
                </c:pt>
                <c:pt idx="707">
                  <c:v>42264</c:v>
                </c:pt>
                <c:pt idx="708">
                  <c:v>42265</c:v>
                </c:pt>
                <c:pt idx="709">
                  <c:v>42268</c:v>
                </c:pt>
                <c:pt idx="710">
                  <c:v>42269</c:v>
                </c:pt>
                <c:pt idx="711">
                  <c:v>42270</c:v>
                </c:pt>
                <c:pt idx="712">
                  <c:v>42271</c:v>
                </c:pt>
                <c:pt idx="713">
                  <c:v>42272</c:v>
                </c:pt>
                <c:pt idx="714">
                  <c:v>42275</c:v>
                </c:pt>
                <c:pt idx="715">
                  <c:v>42276</c:v>
                </c:pt>
                <c:pt idx="716">
                  <c:v>42277</c:v>
                </c:pt>
                <c:pt idx="717">
                  <c:v>42278</c:v>
                </c:pt>
                <c:pt idx="718">
                  <c:v>42279</c:v>
                </c:pt>
                <c:pt idx="719">
                  <c:v>42282</c:v>
                </c:pt>
                <c:pt idx="720">
                  <c:v>42283</c:v>
                </c:pt>
                <c:pt idx="721">
                  <c:v>42284</c:v>
                </c:pt>
                <c:pt idx="722">
                  <c:v>42285</c:v>
                </c:pt>
                <c:pt idx="723">
                  <c:v>42286</c:v>
                </c:pt>
                <c:pt idx="724">
                  <c:v>42289</c:v>
                </c:pt>
                <c:pt idx="725">
                  <c:v>42290</c:v>
                </c:pt>
                <c:pt idx="726">
                  <c:v>42291</c:v>
                </c:pt>
                <c:pt idx="727">
                  <c:v>42292</c:v>
                </c:pt>
                <c:pt idx="728">
                  <c:v>42293</c:v>
                </c:pt>
                <c:pt idx="729">
                  <c:v>42296</c:v>
                </c:pt>
                <c:pt idx="730">
                  <c:v>42297</c:v>
                </c:pt>
                <c:pt idx="731">
                  <c:v>42298</c:v>
                </c:pt>
                <c:pt idx="732">
                  <c:v>42299</c:v>
                </c:pt>
                <c:pt idx="733">
                  <c:v>42300</c:v>
                </c:pt>
                <c:pt idx="734">
                  <c:v>42303</c:v>
                </c:pt>
                <c:pt idx="735">
                  <c:v>42304</c:v>
                </c:pt>
                <c:pt idx="736">
                  <c:v>42305</c:v>
                </c:pt>
                <c:pt idx="737">
                  <c:v>42306</c:v>
                </c:pt>
                <c:pt idx="738">
                  <c:v>42307</c:v>
                </c:pt>
                <c:pt idx="739">
                  <c:v>42310</c:v>
                </c:pt>
                <c:pt idx="740">
                  <c:v>42311</c:v>
                </c:pt>
                <c:pt idx="741">
                  <c:v>42312</c:v>
                </c:pt>
                <c:pt idx="742">
                  <c:v>42313</c:v>
                </c:pt>
                <c:pt idx="743">
                  <c:v>42314</c:v>
                </c:pt>
                <c:pt idx="744">
                  <c:v>42317</c:v>
                </c:pt>
                <c:pt idx="745">
                  <c:v>42318</c:v>
                </c:pt>
                <c:pt idx="746">
                  <c:v>42319</c:v>
                </c:pt>
                <c:pt idx="747">
                  <c:v>42320</c:v>
                </c:pt>
                <c:pt idx="748">
                  <c:v>42321</c:v>
                </c:pt>
                <c:pt idx="749">
                  <c:v>42324</c:v>
                </c:pt>
                <c:pt idx="750">
                  <c:v>42325</c:v>
                </c:pt>
                <c:pt idx="751">
                  <c:v>42326</c:v>
                </c:pt>
                <c:pt idx="752">
                  <c:v>42327</c:v>
                </c:pt>
                <c:pt idx="753">
                  <c:v>42328</c:v>
                </c:pt>
                <c:pt idx="754">
                  <c:v>42331</c:v>
                </c:pt>
                <c:pt idx="755">
                  <c:v>42332</c:v>
                </c:pt>
                <c:pt idx="756">
                  <c:v>42333</c:v>
                </c:pt>
                <c:pt idx="757">
                  <c:v>42334</c:v>
                </c:pt>
                <c:pt idx="758">
                  <c:v>42335</c:v>
                </c:pt>
                <c:pt idx="759">
                  <c:v>42338</c:v>
                </c:pt>
                <c:pt idx="760">
                  <c:v>42339</c:v>
                </c:pt>
                <c:pt idx="761">
                  <c:v>42340</c:v>
                </c:pt>
                <c:pt idx="762">
                  <c:v>42341</c:v>
                </c:pt>
                <c:pt idx="763">
                  <c:v>42342</c:v>
                </c:pt>
                <c:pt idx="764">
                  <c:v>42345</c:v>
                </c:pt>
                <c:pt idx="765">
                  <c:v>42346</c:v>
                </c:pt>
                <c:pt idx="766">
                  <c:v>42347</c:v>
                </c:pt>
                <c:pt idx="767">
                  <c:v>42348</c:v>
                </c:pt>
                <c:pt idx="768">
                  <c:v>42349</c:v>
                </c:pt>
                <c:pt idx="769">
                  <c:v>42352</c:v>
                </c:pt>
                <c:pt idx="770">
                  <c:v>42353</c:v>
                </c:pt>
                <c:pt idx="771">
                  <c:v>42354</c:v>
                </c:pt>
                <c:pt idx="772">
                  <c:v>42355</c:v>
                </c:pt>
                <c:pt idx="773">
                  <c:v>42356</c:v>
                </c:pt>
                <c:pt idx="774">
                  <c:v>42359</c:v>
                </c:pt>
                <c:pt idx="775">
                  <c:v>42360</c:v>
                </c:pt>
                <c:pt idx="776">
                  <c:v>42361</c:v>
                </c:pt>
                <c:pt idx="777">
                  <c:v>42362</c:v>
                </c:pt>
                <c:pt idx="778">
                  <c:v>42363</c:v>
                </c:pt>
                <c:pt idx="779">
                  <c:v>42366</c:v>
                </c:pt>
                <c:pt idx="780">
                  <c:v>42367</c:v>
                </c:pt>
                <c:pt idx="781">
                  <c:v>42368</c:v>
                </c:pt>
                <c:pt idx="782">
                  <c:v>42369</c:v>
                </c:pt>
                <c:pt idx="783">
                  <c:v>42370</c:v>
                </c:pt>
                <c:pt idx="784">
                  <c:v>42373</c:v>
                </c:pt>
                <c:pt idx="785">
                  <c:v>42374</c:v>
                </c:pt>
                <c:pt idx="786">
                  <c:v>42375</c:v>
                </c:pt>
                <c:pt idx="787">
                  <c:v>42376</c:v>
                </c:pt>
                <c:pt idx="788">
                  <c:v>42377</c:v>
                </c:pt>
                <c:pt idx="789">
                  <c:v>42380</c:v>
                </c:pt>
                <c:pt idx="790">
                  <c:v>42381</c:v>
                </c:pt>
                <c:pt idx="791">
                  <c:v>42382</c:v>
                </c:pt>
                <c:pt idx="792">
                  <c:v>42383</c:v>
                </c:pt>
                <c:pt idx="793">
                  <c:v>42384</c:v>
                </c:pt>
                <c:pt idx="794">
                  <c:v>42387</c:v>
                </c:pt>
                <c:pt idx="795">
                  <c:v>42388</c:v>
                </c:pt>
                <c:pt idx="796">
                  <c:v>42389</c:v>
                </c:pt>
                <c:pt idx="797">
                  <c:v>42390</c:v>
                </c:pt>
                <c:pt idx="798">
                  <c:v>42391</c:v>
                </c:pt>
                <c:pt idx="799">
                  <c:v>42394</c:v>
                </c:pt>
                <c:pt idx="800">
                  <c:v>42395</c:v>
                </c:pt>
                <c:pt idx="801">
                  <c:v>42396</c:v>
                </c:pt>
                <c:pt idx="802">
                  <c:v>42397</c:v>
                </c:pt>
                <c:pt idx="803">
                  <c:v>42398</c:v>
                </c:pt>
                <c:pt idx="804">
                  <c:v>42401</c:v>
                </c:pt>
                <c:pt idx="805">
                  <c:v>42402</c:v>
                </c:pt>
                <c:pt idx="806">
                  <c:v>42403</c:v>
                </c:pt>
                <c:pt idx="807">
                  <c:v>42404</c:v>
                </c:pt>
                <c:pt idx="808">
                  <c:v>42405</c:v>
                </c:pt>
                <c:pt idx="809">
                  <c:v>42408</c:v>
                </c:pt>
                <c:pt idx="810">
                  <c:v>42409</c:v>
                </c:pt>
                <c:pt idx="811">
                  <c:v>42410</c:v>
                </c:pt>
                <c:pt idx="812">
                  <c:v>42411</c:v>
                </c:pt>
                <c:pt idx="813">
                  <c:v>42412</c:v>
                </c:pt>
                <c:pt idx="814">
                  <c:v>42415</c:v>
                </c:pt>
                <c:pt idx="815">
                  <c:v>42416</c:v>
                </c:pt>
                <c:pt idx="816">
                  <c:v>42417</c:v>
                </c:pt>
                <c:pt idx="817">
                  <c:v>42418</c:v>
                </c:pt>
                <c:pt idx="818">
                  <c:v>42419</c:v>
                </c:pt>
                <c:pt idx="819">
                  <c:v>42422</c:v>
                </c:pt>
                <c:pt idx="820">
                  <c:v>42423</c:v>
                </c:pt>
                <c:pt idx="821">
                  <c:v>42424</c:v>
                </c:pt>
                <c:pt idx="822">
                  <c:v>42425</c:v>
                </c:pt>
                <c:pt idx="823">
                  <c:v>42426</c:v>
                </c:pt>
                <c:pt idx="824">
                  <c:v>42429</c:v>
                </c:pt>
                <c:pt idx="825">
                  <c:v>42430</c:v>
                </c:pt>
                <c:pt idx="826">
                  <c:v>42431</c:v>
                </c:pt>
                <c:pt idx="827">
                  <c:v>42432</c:v>
                </c:pt>
                <c:pt idx="828">
                  <c:v>42433</c:v>
                </c:pt>
                <c:pt idx="829">
                  <c:v>42436</c:v>
                </c:pt>
                <c:pt idx="830">
                  <c:v>42437</c:v>
                </c:pt>
                <c:pt idx="831">
                  <c:v>42438</c:v>
                </c:pt>
                <c:pt idx="832">
                  <c:v>42439</c:v>
                </c:pt>
                <c:pt idx="833">
                  <c:v>42440</c:v>
                </c:pt>
                <c:pt idx="834">
                  <c:v>42443</c:v>
                </c:pt>
                <c:pt idx="835">
                  <c:v>42444</c:v>
                </c:pt>
                <c:pt idx="836">
                  <c:v>42445</c:v>
                </c:pt>
                <c:pt idx="837">
                  <c:v>42446</c:v>
                </c:pt>
                <c:pt idx="838">
                  <c:v>42447</c:v>
                </c:pt>
                <c:pt idx="839">
                  <c:v>42450</c:v>
                </c:pt>
                <c:pt idx="840">
                  <c:v>42451</c:v>
                </c:pt>
                <c:pt idx="841">
                  <c:v>42452</c:v>
                </c:pt>
                <c:pt idx="842">
                  <c:v>42453</c:v>
                </c:pt>
                <c:pt idx="843">
                  <c:v>42454</c:v>
                </c:pt>
                <c:pt idx="844">
                  <c:v>42457</c:v>
                </c:pt>
                <c:pt idx="845">
                  <c:v>42458</c:v>
                </c:pt>
                <c:pt idx="846">
                  <c:v>42459</c:v>
                </c:pt>
                <c:pt idx="847">
                  <c:v>42460</c:v>
                </c:pt>
                <c:pt idx="848">
                  <c:v>42461</c:v>
                </c:pt>
                <c:pt idx="849">
                  <c:v>42464</c:v>
                </c:pt>
                <c:pt idx="850">
                  <c:v>42465</c:v>
                </c:pt>
                <c:pt idx="851">
                  <c:v>42466</c:v>
                </c:pt>
                <c:pt idx="852">
                  <c:v>42467</c:v>
                </c:pt>
                <c:pt idx="853">
                  <c:v>42468</c:v>
                </c:pt>
                <c:pt idx="854">
                  <c:v>42471</c:v>
                </c:pt>
                <c:pt idx="855">
                  <c:v>42472</c:v>
                </c:pt>
                <c:pt idx="856">
                  <c:v>42473</c:v>
                </c:pt>
                <c:pt idx="857">
                  <c:v>42474</c:v>
                </c:pt>
                <c:pt idx="858">
                  <c:v>42475</c:v>
                </c:pt>
                <c:pt idx="859">
                  <c:v>42478</c:v>
                </c:pt>
                <c:pt idx="860">
                  <c:v>42479</c:v>
                </c:pt>
                <c:pt idx="861">
                  <c:v>42480</c:v>
                </c:pt>
                <c:pt idx="862">
                  <c:v>42481</c:v>
                </c:pt>
                <c:pt idx="863">
                  <c:v>42482</c:v>
                </c:pt>
                <c:pt idx="864">
                  <c:v>42485</c:v>
                </c:pt>
                <c:pt idx="865">
                  <c:v>42486</c:v>
                </c:pt>
                <c:pt idx="866">
                  <c:v>42487</c:v>
                </c:pt>
                <c:pt idx="867">
                  <c:v>42488</c:v>
                </c:pt>
                <c:pt idx="868">
                  <c:v>42489</c:v>
                </c:pt>
                <c:pt idx="869">
                  <c:v>42492</c:v>
                </c:pt>
                <c:pt idx="870">
                  <c:v>42493</c:v>
                </c:pt>
                <c:pt idx="871">
                  <c:v>42494</c:v>
                </c:pt>
                <c:pt idx="872">
                  <c:v>42495</c:v>
                </c:pt>
                <c:pt idx="873">
                  <c:v>42496</c:v>
                </c:pt>
                <c:pt idx="874">
                  <c:v>42499</c:v>
                </c:pt>
                <c:pt idx="875">
                  <c:v>42500</c:v>
                </c:pt>
                <c:pt idx="876">
                  <c:v>42501</c:v>
                </c:pt>
                <c:pt idx="877">
                  <c:v>42502</c:v>
                </c:pt>
                <c:pt idx="878">
                  <c:v>42503</c:v>
                </c:pt>
                <c:pt idx="879">
                  <c:v>42506</c:v>
                </c:pt>
                <c:pt idx="880">
                  <c:v>42507</c:v>
                </c:pt>
                <c:pt idx="881">
                  <c:v>42508</c:v>
                </c:pt>
                <c:pt idx="882">
                  <c:v>42509</c:v>
                </c:pt>
                <c:pt idx="883">
                  <c:v>42510</c:v>
                </c:pt>
                <c:pt idx="884">
                  <c:v>42513</c:v>
                </c:pt>
                <c:pt idx="885">
                  <c:v>42514</c:v>
                </c:pt>
                <c:pt idx="886">
                  <c:v>42515</c:v>
                </c:pt>
                <c:pt idx="887">
                  <c:v>42516</c:v>
                </c:pt>
                <c:pt idx="888">
                  <c:v>42517</c:v>
                </c:pt>
                <c:pt idx="889">
                  <c:v>42520</c:v>
                </c:pt>
                <c:pt idx="890">
                  <c:v>42521</c:v>
                </c:pt>
                <c:pt idx="891">
                  <c:v>42522</c:v>
                </c:pt>
                <c:pt idx="892">
                  <c:v>42523</c:v>
                </c:pt>
                <c:pt idx="893">
                  <c:v>42524</c:v>
                </c:pt>
                <c:pt idx="894">
                  <c:v>42527</c:v>
                </c:pt>
                <c:pt idx="895">
                  <c:v>42528</c:v>
                </c:pt>
                <c:pt idx="896">
                  <c:v>42529</c:v>
                </c:pt>
                <c:pt idx="897">
                  <c:v>42530</c:v>
                </c:pt>
                <c:pt idx="898">
                  <c:v>42531</c:v>
                </c:pt>
                <c:pt idx="899">
                  <c:v>42534</c:v>
                </c:pt>
                <c:pt idx="900">
                  <c:v>42535</c:v>
                </c:pt>
                <c:pt idx="901">
                  <c:v>42536</c:v>
                </c:pt>
                <c:pt idx="902">
                  <c:v>42537</c:v>
                </c:pt>
                <c:pt idx="903">
                  <c:v>42538</c:v>
                </c:pt>
                <c:pt idx="904">
                  <c:v>42541</c:v>
                </c:pt>
                <c:pt idx="905">
                  <c:v>42542</c:v>
                </c:pt>
                <c:pt idx="906">
                  <c:v>42543</c:v>
                </c:pt>
                <c:pt idx="907">
                  <c:v>42544</c:v>
                </c:pt>
                <c:pt idx="908">
                  <c:v>42545</c:v>
                </c:pt>
                <c:pt idx="909">
                  <c:v>42548</c:v>
                </c:pt>
                <c:pt idx="910">
                  <c:v>42549</c:v>
                </c:pt>
                <c:pt idx="911">
                  <c:v>42550</c:v>
                </c:pt>
                <c:pt idx="912">
                  <c:v>42551</c:v>
                </c:pt>
                <c:pt idx="913">
                  <c:v>42552</c:v>
                </c:pt>
                <c:pt idx="914">
                  <c:v>42555</c:v>
                </c:pt>
                <c:pt idx="915">
                  <c:v>42556</c:v>
                </c:pt>
                <c:pt idx="916">
                  <c:v>42557</c:v>
                </c:pt>
                <c:pt idx="917">
                  <c:v>42558</c:v>
                </c:pt>
                <c:pt idx="918">
                  <c:v>42559</c:v>
                </c:pt>
                <c:pt idx="919">
                  <c:v>42562</c:v>
                </c:pt>
                <c:pt idx="920">
                  <c:v>42563</c:v>
                </c:pt>
                <c:pt idx="921">
                  <c:v>42564</c:v>
                </c:pt>
                <c:pt idx="922">
                  <c:v>42565</c:v>
                </c:pt>
                <c:pt idx="923">
                  <c:v>42566</c:v>
                </c:pt>
                <c:pt idx="924">
                  <c:v>42569</c:v>
                </c:pt>
                <c:pt idx="925">
                  <c:v>42570</c:v>
                </c:pt>
                <c:pt idx="926">
                  <c:v>42571</c:v>
                </c:pt>
                <c:pt idx="927">
                  <c:v>42572</c:v>
                </c:pt>
                <c:pt idx="928">
                  <c:v>42573</c:v>
                </c:pt>
                <c:pt idx="929">
                  <c:v>42576</c:v>
                </c:pt>
                <c:pt idx="930">
                  <c:v>42577</c:v>
                </c:pt>
                <c:pt idx="931">
                  <c:v>42578</c:v>
                </c:pt>
                <c:pt idx="932">
                  <c:v>42579</c:v>
                </c:pt>
                <c:pt idx="933">
                  <c:v>42580</c:v>
                </c:pt>
                <c:pt idx="934">
                  <c:v>42583</c:v>
                </c:pt>
                <c:pt idx="935">
                  <c:v>42584</c:v>
                </c:pt>
                <c:pt idx="936">
                  <c:v>42585</c:v>
                </c:pt>
                <c:pt idx="937">
                  <c:v>42586</c:v>
                </c:pt>
                <c:pt idx="938">
                  <c:v>42587</c:v>
                </c:pt>
                <c:pt idx="939">
                  <c:v>42590</c:v>
                </c:pt>
                <c:pt idx="940">
                  <c:v>42591</c:v>
                </c:pt>
                <c:pt idx="941">
                  <c:v>42592</c:v>
                </c:pt>
                <c:pt idx="942">
                  <c:v>42593</c:v>
                </c:pt>
                <c:pt idx="943">
                  <c:v>42594</c:v>
                </c:pt>
                <c:pt idx="944">
                  <c:v>42597</c:v>
                </c:pt>
                <c:pt idx="945">
                  <c:v>42598</c:v>
                </c:pt>
                <c:pt idx="946">
                  <c:v>42599</c:v>
                </c:pt>
                <c:pt idx="947">
                  <c:v>42600</c:v>
                </c:pt>
                <c:pt idx="948">
                  <c:v>42601</c:v>
                </c:pt>
                <c:pt idx="949">
                  <c:v>42604</c:v>
                </c:pt>
                <c:pt idx="950">
                  <c:v>42605</c:v>
                </c:pt>
                <c:pt idx="951">
                  <c:v>42606</c:v>
                </c:pt>
                <c:pt idx="952">
                  <c:v>42607</c:v>
                </c:pt>
                <c:pt idx="953">
                  <c:v>42608</c:v>
                </c:pt>
                <c:pt idx="954">
                  <c:v>42611</c:v>
                </c:pt>
                <c:pt idx="955">
                  <c:v>42612</c:v>
                </c:pt>
                <c:pt idx="956">
                  <c:v>42613</c:v>
                </c:pt>
                <c:pt idx="957">
                  <c:v>42614</c:v>
                </c:pt>
                <c:pt idx="958">
                  <c:v>42615</c:v>
                </c:pt>
                <c:pt idx="959">
                  <c:v>42618</c:v>
                </c:pt>
                <c:pt idx="960">
                  <c:v>42619</c:v>
                </c:pt>
                <c:pt idx="961">
                  <c:v>42620</c:v>
                </c:pt>
                <c:pt idx="962">
                  <c:v>42621</c:v>
                </c:pt>
                <c:pt idx="963">
                  <c:v>42622</c:v>
                </c:pt>
                <c:pt idx="964">
                  <c:v>42625</c:v>
                </c:pt>
                <c:pt idx="965">
                  <c:v>42626</c:v>
                </c:pt>
                <c:pt idx="966">
                  <c:v>42627</c:v>
                </c:pt>
                <c:pt idx="967">
                  <c:v>42628</c:v>
                </c:pt>
                <c:pt idx="968">
                  <c:v>42629</c:v>
                </c:pt>
                <c:pt idx="969">
                  <c:v>42632</c:v>
                </c:pt>
                <c:pt idx="970">
                  <c:v>42633</c:v>
                </c:pt>
              </c:numCache>
            </c:numRef>
          </c:cat>
          <c:val>
            <c:numRef>
              <c:f>Hoja1!$H$3:$H$973</c:f>
              <c:numCache>
                <c:formatCode>General</c:formatCode>
                <c:ptCount val="971"/>
                <c:pt idx="0">
                  <c:v>12.89</c:v>
                </c:pt>
                <c:pt idx="1">
                  <c:v>12.746499999999999</c:v>
                </c:pt>
                <c:pt idx="2">
                  <c:v>12.8066</c:v>
                </c:pt>
                <c:pt idx="3">
                  <c:v>12.7417</c:v>
                </c:pt>
                <c:pt idx="4">
                  <c:v>12.7683</c:v>
                </c:pt>
                <c:pt idx="5">
                  <c:v>12.803000000000001</c:v>
                </c:pt>
                <c:pt idx="6">
                  <c:v>12.722300000000001</c:v>
                </c:pt>
                <c:pt idx="7">
                  <c:v>12.6058</c:v>
                </c:pt>
                <c:pt idx="8">
                  <c:v>12.655100000000001</c:v>
                </c:pt>
                <c:pt idx="9">
                  <c:v>12.5938</c:v>
                </c:pt>
                <c:pt idx="10">
                  <c:v>12.611000000000001</c:v>
                </c:pt>
                <c:pt idx="11">
                  <c:v>12.621499999999999</c:v>
                </c:pt>
                <c:pt idx="12">
                  <c:v>12.5867</c:v>
                </c:pt>
                <c:pt idx="13">
                  <c:v>12.662100000000001</c:v>
                </c:pt>
                <c:pt idx="14">
                  <c:v>12.7</c:v>
                </c:pt>
                <c:pt idx="15">
                  <c:v>12.619400000000001</c:v>
                </c:pt>
                <c:pt idx="16">
                  <c:v>12.6922</c:v>
                </c:pt>
                <c:pt idx="17">
                  <c:v>12.6358</c:v>
                </c:pt>
                <c:pt idx="18">
                  <c:v>12.706300000000001</c:v>
                </c:pt>
                <c:pt idx="19">
                  <c:v>12.7668</c:v>
                </c:pt>
                <c:pt idx="20">
                  <c:v>12.7202</c:v>
                </c:pt>
                <c:pt idx="21">
                  <c:v>12.720800000000001</c:v>
                </c:pt>
                <c:pt idx="22">
                  <c:v>12.7087</c:v>
                </c:pt>
                <c:pt idx="23">
                  <c:v>12.606199999999999</c:v>
                </c:pt>
                <c:pt idx="24">
                  <c:v>12.710699999999999</c:v>
                </c:pt>
                <c:pt idx="25">
                  <c:v>12.631600000000001</c:v>
                </c:pt>
                <c:pt idx="26">
                  <c:v>12.681900000000001</c:v>
                </c:pt>
                <c:pt idx="27">
                  <c:v>12.729900000000001</c:v>
                </c:pt>
                <c:pt idx="28">
                  <c:v>12.7239</c:v>
                </c:pt>
                <c:pt idx="29">
                  <c:v>12.733700000000001</c:v>
                </c:pt>
                <c:pt idx="30">
                  <c:v>12.695</c:v>
                </c:pt>
                <c:pt idx="31">
                  <c:v>12.685700000000001</c:v>
                </c:pt>
                <c:pt idx="32">
                  <c:v>12.6958</c:v>
                </c:pt>
                <c:pt idx="33">
                  <c:v>12.6899</c:v>
                </c:pt>
                <c:pt idx="34">
                  <c:v>12.6854</c:v>
                </c:pt>
                <c:pt idx="35">
                  <c:v>12.6304</c:v>
                </c:pt>
                <c:pt idx="36">
                  <c:v>12.725300000000001</c:v>
                </c:pt>
                <c:pt idx="37">
                  <c:v>12.7464</c:v>
                </c:pt>
                <c:pt idx="38">
                  <c:v>12.7037</c:v>
                </c:pt>
                <c:pt idx="39">
                  <c:v>12.799200000000001</c:v>
                </c:pt>
                <c:pt idx="40">
                  <c:v>12.843500000000001</c:v>
                </c:pt>
                <c:pt idx="41">
                  <c:v>12.7652</c:v>
                </c:pt>
                <c:pt idx="42">
                  <c:v>12.779299999999999</c:v>
                </c:pt>
                <c:pt idx="43">
                  <c:v>12.7584</c:v>
                </c:pt>
                <c:pt idx="44">
                  <c:v>12.7454</c:v>
                </c:pt>
                <c:pt idx="45">
                  <c:v>12.7027</c:v>
                </c:pt>
                <c:pt idx="46">
                  <c:v>12.7828</c:v>
                </c:pt>
                <c:pt idx="47">
                  <c:v>12.758699999999999</c:v>
                </c:pt>
                <c:pt idx="48">
                  <c:v>12.6279</c:v>
                </c:pt>
                <c:pt idx="49">
                  <c:v>12.5402</c:v>
                </c:pt>
                <c:pt idx="50">
                  <c:v>12.4451</c:v>
                </c:pt>
                <c:pt idx="51">
                  <c:v>12.432399999999999</c:v>
                </c:pt>
                <c:pt idx="52">
                  <c:v>12.423500000000001</c:v>
                </c:pt>
                <c:pt idx="53">
                  <c:v>12.434200000000001</c:v>
                </c:pt>
                <c:pt idx="54">
                  <c:v>12.415100000000001</c:v>
                </c:pt>
                <c:pt idx="55">
                  <c:v>12.439</c:v>
                </c:pt>
                <c:pt idx="56">
                  <c:v>12.348000000000001</c:v>
                </c:pt>
                <c:pt idx="57">
                  <c:v>12.429500000000001</c:v>
                </c:pt>
                <c:pt idx="58">
                  <c:v>12.351100000000001</c:v>
                </c:pt>
                <c:pt idx="59">
                  <c:v>12.3491</c:v>
                </c:pt>
                <c:pt idx="60">
                  <c:v>12.3507</c:v>
                </c:pt>
                <c:pt idx="61">
                  <c:v>12.336</c:v>
                </c:pt>
                <c:pt idx="62">
                  <c:v>12.355700000000001</c:v>
                </c:pt>
                <c:pt idx="63">
                  <c:v>12.331200000000001</c:v>
                </c:pt>
                <c:pt idx="64">
                  <c:v>12.3642</c:v>
                </c:pt>
                <c:pt idx="65">
                  <c:v>12.275399999999999</c:v>
                </c:pt>
                <c:pt idx="66">
                  <c:v>12.344200000000001</c:v>
                </c:pt>
                <c:pt idx="67">
                  <c:v>12.305999999999999</c:v>
                </c:pt>
                <c:pt idx="68">
                  <c:v>12.1752</c:v>
                </c:pt>
                <c:pt idx="69">
                  <c:v>12.1966</c:v>
                </c:pt>
                <c:pt idx="70">
                  <c:v>12.1455</c:v>
                </c:pt>
                <c:pt idx="71">
                  <c:v>12.1068</c:v>
                </c:pt>
                <c:pt idx="72">
                  <c:v>12.0441</c:v>
                </c:pt>
                <c:pt idx="73">
                  <c:v>12.075900000000001</c:v>
                </c:pt>
                <c:pt idx="74">
                  <c:v>12.2829</c:v>
                </c:pt>
                <c:pt idx="75">
                  <c:v>12.1462</c:v>
                </c:pt>
                <c:pt idx="76">
                  <c:v>12.208500000000001</c:v>
                </c:pt>
                <c:pt idx="77">
                  <c:v>12.273400000000001</c:v>
                </c:pt>
                <c:pt idx="78">
                  <c:v>12.262</c:v>
                </c:pt>
                <c:pt idx="79">
                  <c:v>12.274800000000001</c:v>
                </c:pt>
                <c:pt idx="80">
                  <c:v>12.2448</c:v>
                </c:pt>
                <c:pt idx="81">
                  <c:v>12.170199999999999</c:v>
                </c:pt>
                <c:pt idx="82">
                  <c:v>12.1677</c:v>
                </c:pt>
                <c:pt idx="83">
                  <c:v>12.144399999999999</c:v>
                </c:pt>
                <c:pt idx="84">
                  <c:v>12.206799999999999</c:v>
                </c:pt>
                <c:pt idx="85">
                  <c:v>12.134</c:v>
                </c:pt>
                <c:pt idx="86">
                  <c:v>12.199199999999999</c:v>
                </c:pt>
                <c:pt idx="87">
                  <c:v>12.172599999999999</c:v>
                </c:pt>
                <c:pt idx="88">
                  <c:v>12.073</c:v>
                </c:pt>
                <c:pt idx="89">
                  <c:v>12.108599999999999</c:v>
                </c:pt>
                <c:pt idx="90">
                  <c:v>12.030099999999999</c:v>
                </c:pt>
                <c:pt idx="91">
                  <c:v>11.9771</c:v>
                </c:pt>
                <c:pt idx="92">
                  <c:v>11.997</c:v>
                </c:pt>
                <c:pt idx="93">
                  <c:v>12.084899999999999</c:v>
                </c:pt>
                <c:pt idx="94">
                  <c:v>12.164899999999999</c:v>
                </c:pt>
                <c:pt idx="95">
                  <c:v>12.1959</c:v>
                </c:pt>
                <c:pt idx="96">
                  <c:v>12.2029</c:v>
                </c:pt>
                <c:pt idx="97">
                  <c:v>12.2768</c:v>
                </c:pt>
                <c:pt idx="98">
                  <c:v>12.347300000000001</c:v>
                </c:pt>
                <c:pt idx="99">
                  <c:v>12.2973</c:v>
                </c:pt>
                <c:pt idx="100">
                  <c:v>12.3355</c:v>
                </c:pt>
                <c:pt idx="101">
                  <c:v>12.421099999999999</c:v>
                </c:pt>
                <c:pt idx="102">
                  <c:v>12.3977</c:v>
                </c:pt>
                <c:pt idx="103">
                  <c:v>12.541</c:v>
                </c:pt>
                <c:pt idx="104">
                  <c:v>12.4688</c:v>
                </c:pt>
                <c:pt idx="105">
                  <c:v>12.632899999999999</c:v>
                </c:pt>
                <c:pt idx="106">
                  <c:v>12.651299999999999</c:v>
                </c:pt>
                <c:pt idx="107">
                  <c:v>12.786799999999999</c:v>
                </c:pt>
                <c:pt idx="108">
                  <c:v>12.8089</c:v>
                </c:pt>
                <c:pt idx="109">
                  <c:v>12.7418</c:v>
                </c:pt>
                <c:pt idx="110">
                  <c:v>12.7141</c:v>
                </c:pt>
                <c:pt idx="111">
                  <c:v>12.856199999999999</c:v>
                </c:pt>
                <c:pt idx="112">
                  <c:v>12.803900000000001</c:v>
                </c:pt>
                <c:pt idx="113">
                  <c:v>12.765000000000001</c:v>
                </c:pt>
                <c:pt idx="114">
                  <c:v>12.9148</c:v>
                </c:pt>
                <c:pt idx="115">
                  <c:v>12.832000000000001</c:v>
                </c:pt>
                <c:pt idx="116">
                  <c:v>12.9314</c:v>
                </c:pt>
                <c:pt idx="117">
                  <c:v>12.6273</c:v>
                </c:pt>
                <c:pt idx="118">
                  <c:v>12.7128</c:v>
                </c:pt>
                <c:pt idx="119">
                  <c:v>12.8361</c:v>
                </c:pt>
                <c:pt idx="120">
                  <c:v>12.8955</c:v>
                </c:pt>
                <c:pt idx="121">
                  <c:v>13.245200000000001</c:v>
                </c:pt>
                <c:pt idx="122">
                  <c:v>13.366300000000001</c:v>
                </c:pt>
                <c:pt idx="123">
                  <c:v>13.305</c:v>
                </c:pt>
                <c:pt idx="124">
                  <c:v>13.294700000000001</c:v>
                </c:pt>
                <c:pt idx="125">
                  <c:v>13.2226</c:v>
                </c:pt>
                <c:pt idx="126">
                  <c:v>13.1638</c:v>
                </c:pt>
                <c:pt idx="127">
                  <c:v>13.021100000000001</c:v>
                </c:pt>
                <c:pt idx="128">
                  <c:v>12.9308</c:v>
                </c:pt>
                <c:pt idx="129">
                  <c:v>12.9611</c:v>
                </c:pt>
                <c:pt idx="130">
                  <c:v>13.0524</c:v>
                </c:pt>
                <c:pt idx="131">
                  <c:v>12.952500000000001</c:v>
                </c:pt>
                <c:pt idx="132">
                  <c:v>12.9148</c:v>
                </c:pt>
                <c:pt idx="133">
                  <c:v>13.0762</c:v>
                </c:pt>
                <c:pt idx="134">
                  <c:v>12.8795</c:v>
                </c:pt>
                <c:pt idx="135">
                  <c:v>12.8964</c:v>
                </c:pt>
                <c:pt idx="136">
                  <c:v>12.9008</c:v>
                </c:pt>
                <c:pt idx="137">
                  <c:v>12.806100000000001</c:v>
                </c:pt>
                <c:pt idx="138">
                  <c:v>12.816800000000001</c:v>
                </c:pt>
                <c:pt idx="139">
                  <c:v>12.667199999999999</c:v>
                </c:pt>
                <c:pt idx="140">
                  <c:v>12.6258</c:v>
                </c:pt>
                <c:pt idx="141">
                  <c:v>12.4595</c:v>
                </c:pt>
                <c:pt idx="142">
                  <c:v>12.501300000000001</c:v>
                </c:pt>
                <c:pt idx="143">
                  <c:v>12.532500000000001</c:v>
                </c:pt>
                <c:pt idx="144">
                  <c:v>12.5008</c:v>
                </c:pt>
                <c:pt idx="145">
                  <c:v>12.494999999999999</c:v>
                </c:pt>
                <c:pt idx="146">
                  <c:v>12.6234</c:v>
                </c:pt>
                <c:pt idx="147">
                  <c:v>12.6037</c:v>
                </c:pt>
                <c:pt idx="148">
                  <c:v>12.6675</c:v>
                </c:pt>
                <c:pt idx="149">
                  <c:v>12.7569</c:v>
                </c:pt>
                <c:pt idx="150">
                  <c:v>12.7662</c:v>
                </c:pt>
                <c:pt idx="151">
                  <c:v>12.731999999999999</c:v>
                </c:pt>
                <c:pt idx="152">
                  <c:v>12.824199999999999</c:v>
                </c:pt>
                <c:pt idx="153">
                  <c:v>12.6625</c:v>
                </c:pt>
                <c:pt idx="154">
                  <c:v>12.644399999999999</c:v>
                </c:pt>
                <c:pt idx="155">
                  <c:v>12.622299999999999</c:v>
                </c:pt>
                <c:pt idx="156">
                  <c:v>12.716699999999999</c:v>
                </c:pt>
                <c:pt idx="157">
                  <c:v>12.6031</c:v>
                </c:pt>
                <c:pt idx="158">
                  <c:v>12.6174</c:v>
                </c:pt>
                <c:pt idx="159">
                  <c:v>12.681799999999999</c:v>
                </c:pt>
                <c:pt idx="160">
                  <c:v>12.7241</c:v>
                </c:pt>
                <c:pt idx="161">
                  <c:v>12.7378</c:v>
                </c:pt>
                <c:pt idx="162">
                  <c:v>12.8188</c:v>
                </c:pt>
                <c:pt idx="163">
                  <c:v>12.911</c:v>
                </c:pt>
                <c:pt idx="164">
                  <c:v>13.080299999999999</c:v>
                </c:pt>
                <c:pt idx="165">
                  <c:v>12.974500000000001</c:v>
                </c:pt>
                <c:pt idx="166">
                  <c:v>13.2597</c:v>
                </c:pt>
                <c:pt idx="167">
                  <c:v>13.0905</c:v>
                </c:pt>
                <c:pt idx="168">
                  <c:v>12.9573</c:v>
                </c:pt>
                <c:pt idx="169">
                  <c:v>13.187900000000001</c:v>
                </c:pt>
                <c:pt idx="170">
                  <c:v>13.2346</c:v>
                </c:pt>
                <c:pt idx="171">
                  <c:v>13.3161</c:v>
                </c:pt>
                <c:pt idx="172">
                  <c:v>13.359400000000001</c:v>
                </c:pt>
                <c:pt idx="173">
                  <c:v>13.38</c:v>
                </c:pt>
                <c:pt idx="174">
                  <c:v>13.335100000000001</c:v>
                </c:pt>
                <c:pt idx="175">
                  <c:v>13.3855</c:v>
                </c:pt>
                <c:pt idx="176">
                  <c:v>13.309100000000001</c:v>
                </c:pt>
                <c:pt idx="177">
                  <c:v>13.3896</c:v>
                </c:pt>
                <c:pt idx="178">
                  <c:v>13.167</c:v>
                </c:pt>
                <c:pt idx="179">
                  <c:v>13.1045</c:v>
                </c:pt>
                <c:pt idx="180">
                  <c:v>13.0885</c:v>
                </c:pt>
                <c:pt idx="181">
                  <c:v>13.0518</c:v>
                </c:pt>
                <c:pt idx="182">
                  <c:v>13.059799999999999</c:v>
                </c:pt>
                <c:pt idx="183">
                  <c:v>13.042299999999999</c:v>
                </c:pt>
                <c:pt idx="184">
                  <c:v>12.9308</c:v>
                </c:pt>
                <c:pt idx="185">
                  <c:v>12.9216</c:v>
                </c:pt>
                <c:pt idx="186">
                  <c:v>12.6594</c:v>
                </c:pt>
                <c:pt idx="187">
                  <c:v>12.702500000000001</c:v>
                </c:pt>
                <c:pt idx="188">
                  <c:v>12.857699999999999</c:v>
                </c:pt>
                <c:pt idx="189">
                  <c:v>12.803599999999999</c:v>
                </c:pt>
                <c:pt idx="190">
                  <c:v>12.947800000000001</c:v>
                </c:pt>
                <c:pt idx="191">
                  <c:v>13.01</c:v>
                </c:pt>
                <c:pt idx="192">
                  <c:v>13.0626</c:v>
                </c:pt>
                <c:pt idx="193">
                  <c:v>13.140700000000001</c:v>
                </c:pt>
                <c:pt idx="194">
                  <c:v>13.0914</c:v>
                </c:pt>
                <c:pt idx="195">
                  <c:v>13.1549</c:v>
                </c:pt>
                <c:pt idx="196">
                  <c:v>13.114000000000001</c:v>
                </c:pt>
                <c:pt idx="197">
                  <c:v>13.1586</c:v>
                </c:pt>
                <c:pt idx="198">
                  <c:v>13.0848</c:v>
                </c:pt>
                <c:pt idx="199">
                  <c:v>13.136200000000001</c:v>
                </c:pt>
                <c:pt idx="200">
                  <c:v>13.224600000000001</c:v>
                </c:pt>
                <c:pt idx="201">
                  <c:v>13.1861</c:v>
                </c:pt>
                <c:pt idx="202">
                  <c:v>13.0939</c:v>
                </c:pt>
                <c:pt idx="203">
                  <c:v>12.9925</c:v>
                </c:pt>
                <c:pt idx="204">
                  <c:v>12.994400000000001</c:v>
                </c:pt>
                <c:pt idx="205">
                  <c:v>12.993500000000001</c:v>
                </c:pt>
                <c:pt idx="206">
                  <c:v>12.8424</c:v>
                </c:pt>
                <c:pt idx="207">
                  <c:v>12.7773</c:v>
                </c:pt>
                <c:pt idx="208">
                  <c:v>12.8575</c:v>
                </c:pt>
                <c:pt idx="209">
                  <c:v>12.9893</c:v>
                </c:pt>
                <c:pt idx="210">
                  <c:v>12.8414</c:v>
                </c:pt>
                <c:pt idx="211">
                  <c:v>12.996499999999999</c:v>
                </c:pt>
                <c:pt idx="212">
                  <c:v>12.966900000000001</c:v>
                </c:pt>
                <c:pt idx="213">
                  <c:v>12.8812</c:v>
                </c:pt>
                <c:pt idx="214">
                  <c:v>12.8764</c:v>
                </c:pt>
                <c:pt idx="215">
                  <c:v>12.918799999999999</c:v>
                </c:pt>
                <c:pt idx="216">
                  <c:v>12.934900000000001</c:v>
                </c:pt>
                <c:pt idx="217">
                  <c:v>13.021699999999999</c:v>
                </c:pt>
                <c:pt idx="218">
                  <c:v>13.059900000000001</c:v>
                </c:pt>
                <c:pt idx="219">
                  <c:v>12.9956</c:v>
                </c:pt>
                <c:pt idx="220">
                  <c:v>13.1625</c:v>
                </c:pt>
                <c:pt idx="221">
                  <c:v>13.173</c:v>
                </c:pt>
                <c:pt idx="222">
                  <c:v>13.2241</c:v>
                </c:pt>
                <c:pt idx="223">
                  <c:v>13.168100000000001</c:v>
                </c:pt>
                <c:pt idx="224">
                  <c:v>13.2155</c:v>
                </c:pt>
                <c:pt idx="225">
                  <c:v>13.177</c:v>
                </c:pt>
                <c:pt idx="226">
                  <c:v>13.021599999999999</c:v>
                </c:pt>
                <c:pt idx="227">
                  <c:v>12.964700000000001</c:v>
                </c:pt>
                <c:pt idx="228">
                  <c:v>12.9346</c:v>
                </c:pt>
                <c:pt idx="229">
                  <c:v>12.894</c:v>
                </c:pt>
                <c:pt idx="230">
                  <c:v>12.9671</c:v>
                </c:pt>
                <c:pt idx="231">
                  <c:v>13.0924</c:v>
                </c:pt>
                <c:pt idx="232">
                  <c:v>13.028</c:v>
                </c:pt>
                <c:pt idx="233">
                  <c:v>12.968</c:v>
                </c:pt>
                <c:pt idx="234">
                  <c:v>13.0464</c:v>
                </c:pt>
                <c:pt idx="235">
                  <c:v>13.055300000000001</c:v>
                </c:pt>
                <c:pt idx="236">
                  <c:v>13.1226</c:v>
                </c:pt>
                <c:pt idx="237">
                  <c:v>13.0756</c:v>
                </c:pt>
                <c:pt idx="238">
                  <c:v>13.109299999999999</c:v>
                </c:pt>
                <c:pt idx="239">
                  <c:v>13.216900000000001</c:v>
                </c:pt>
                <c:pt idx="240">
                  <c:v>13.101699999999999</c:v>
                </c:pt>
                <c:pt idx="241">
                  <c:v>13.0434</c:v>
                </c:pt>
                <c:pt idx="242">
                  <c:v>13.090299999999999</c:v>
                </c:pt>
                <c:pt idx="243">
                  <c:v>12.931799999999999</c:v>
                </c:pt>
                <c:pt idx="244">
                  <c:v>12.855600000000001</c:v>
                </c:pt>
                <c:pt idx="245">
                  <c:v>12.8673</c:v>
                </c:pt>
                <c:pt idx="246">
                  <c:v>13.039899999999999</c:v>
                </c:pt>
                <c:pt idx="247">
                  <c:v>12.965299999999999</c:v>
                </c:pt>
                <c:pt idx="248">
                  <c:v>12.882999999999999</c:v>
                </c:pt>
                <c:pt idx="249">
                  <c:v>12.9312</c:v>
                </c:pt>
                <c:pt idx="250">
                  <c:v>12.9559</c:v>
                </c:pt>
                <c:pt idx="251">
                  <c:v>12.8787</c:v>
                </c:pt>
                <c:pt idx="252">
                  <c:v>12.966100000000001</c:v>
                </c:pt>
                <c:pt idx="253">
                  <c:v>12.9785</c:v>
                </c:pt>
                <c:pt idx="254">
                  <c:v>12.9932</c:v>
                </c:pt>
                <c:pt idx="255">
                  <c:v>13.0328</c:v>
                </c:pt>
                <c:pt idx="256">
                  <c:v>13.028</c:v>
                </c:pt>
                <c:pt idx="257">
                  <c:v>13.084300000000001</c:v>
                </c:pt>
                <c:pt idx="258">
                  <c:v>13.0563</c:v>
                </c:pt>
                <c:pt idx="259">
                  <c:v>13.0718</c:v>
                </c:pt>
                <c:pt idx="260">
                  <c:v>13.0367</c:v>
                </c:pt>
                <c:pt idx="261">
                  <c:v>13.0398</c:v>
                </c:pt>
                <c:pt idx="262">
                  <c:v>13.152799999999999</c:v>
                </c:pt>
                <c:pt idx="263">
                  <c:v>13.1075</c:v>
                </c:pt>
                <c:pt idx="264">
                  <c:v>13.0907</c:v>
                </c:pt>
                <c:pt idx="265">
                  <c:v>13.0184</c:v>
                </c:pt>
                <c:pt idx="266">
                  <c:v>13.136200000000001</c:v>
                </c:pt>
                <c:pt idx="267">
                  <c:v>13.0916</c:v>
                </c:pt>
                <c:pt idx="268">
                  <c:v>12.967600000000001</c:v>
                </c:pt>
                <c:pt idx="269">
                  <c:v>13.085100000000001</c:v>
                </c:pt>
                <c:pt idx="270">
                  <c:v>13.09</c:v>
                </c:pt>
                <c:pt idx="271">
                  <c:v>13.1982</c:v>
                </c:pt>
                <c:pt idx="272">
                  <c:v>13.2761</c:v>
                </c:pt>
                <c:pt idx="273">
                  <c:v>13.245900000000001</c:v>
                </c:pt>
                <c:pt idx="274">
                  <c:v>13.2362</c:v>
                </c:pt>
                <c:pt idx="275">
                  <c:v>13.2728</c:v>
                </c:pt>
                <c:pt idx="276">
                  <c:v>13.3108</c:v>
                </c:pt>
                <c:pt idx="277">
                  <c:v>13.4018</c:v>
                </c:pt>
                <c:pt idx="278">
                  <c:v>13.46</c:v>
                </c:pt>
                <c:pt idx="279">
                  <c:v>13.366</c:v>
                </c:pt>
                <c:pt idx="280">
                  <c:v>13.257199999999999</c:v>
                </c:pt>
                <c:pt idx="281">
                  <c:v>13.3986</c:v>
                </c:pt>
                <c:pt idx="282">
                  <c:v>13.3652</c:v>
                </c:pt>
                <c:pt idx="283">
                  <c:v>13.3573</c:v>
                </c:pt>
                <c:pt idx="284">
                  <c:v>13.535399999999999</c:v>
                </c:pt>
                <c:pt idx="285">
                  <c:v>13.3226</c:v>
                </c:pt>
                <c:pt idx="286">
                  <c:v>13.284000000000001</c:v>
                </c:pt>
                <c:pt idx="287">
                  <c:v>13.2752</c:v>
                </c:pt>
                <c:pt idx="288">
                  <c:v>13.2822</c:v>
                </c:pt>
                <c:pt idx="289">
                  <c:v>13.3262</c:v>
                </c:pt>
                <c:pt idx="290">
                  <c:v>13.288499999999999</c:v>
                </c:pt>
                <c:pt idx="291">
                  <c:v>13.324199999999999</c:v>
                </c:pt>
                <c:pt idx="292">
                  <c:v>13.26</c:v>
                </c:pt>
                <c:pt idx="293">
                  <c:v>13.2416</c:v>
                </c:pt>
                <c:pt idx="294">
                  <c:v>13.210100000000001</c:v>
                </c:pt>
                <c:pt idx="295">
                  <c:v>13.241400000000001</c:v>
                </c:pt>
                <c:pt idx="296">
                  <c:v>13.3325</c:v>
                </c:pt>
                <c:pt idx="297">
                  <c:v>13.2784</c:v>
                </c:pt>
                <c:pt idx="298">
                  <c:v>13.264799999999999</c:v>
                </c:pt>
                <c:pt idx="299">
                  <c:v>13.2628</c:v>
                </c:pt>
                <c:pt idx="300">
                  <c:v>13.229100000000001</c:v>
                </c:pt>
                <c:pt idx="301">
                  <c:v>13.3315</c:v>
                </c:pt>
                <c:pt idx="302">
                  <c:v>13.2613</c:v>
                </c:pt>
                <c:pt idx="303">
                  <c:v>13.2492</c:v>
                </c:pt>
                <c:pt idx="304">
                  <c:v>13.3325</c:v>
                </c:pt>
                <c:pt idx="305">
                  <c:v>13.2818</c:v>
                </c:pt>
                <c:pt idx="306">
                  <c:v>13.2385</c:v>
                </c:pt>
                <c:pt idx="307">
                  <c:v>13.1524</c:v>
                </c:pt>
                <c:pt idx="308">
                  <c:v>13.187200000000001</c:v>
                </c:pt>
                <c:pt idx="309">
                  <c:v>13.215</c:v>
                </c:pt>
                <c:pt idx="310">
                  <c:v>13.2835</c:v>
                </c:pt>
                <c:pt idx="311">
                  <c:v>13.243499999999999</c:v>
                </c:pt>
                <c:pt idx="312">
                  <c:v>13.291700000000001</c:v>
                </c:pt>
                <c:pt idx="313">
                  <c:v>13.210699999999999</c:v>
                </c:pt>
                <c:pt idx="314">
                  <c:v>13.155799999999999</c:v>
                </c:pt>
                <c:pt idx="315">
                  <c:v>13.1593</c:v>
                </c:pt>
                <c:pt idx="316">
                  <c:v>13.2859</c:v>
                </c:pt>
                <c:pt idx="317">
                  <c:v>13.2599</c:v>
                </c:pt>
                <c:pt idx="318">
                  <c:v>13.231299999999999</c:v>
                </c:pt>
                <c:pt idx="319">
                  <c:v>13.177899999999999</c:v>
                </c:pt>
                <c:pt idx="320">
                  <c:v>13.113799999999999</c:v>
                </c:pt>
                <c:pt idx="321">
                  <c:v>13.128299999999999</c:v>
                </c:pt>
                <c:pt idx="322">
                  <c:v>13.0816</c:v>
                </c:pt>
                <c:pt idx="323">
                  <c:v>13.073</c:v>
                </c:pt>
                <c:pt idx="324">
                  <c:v>13.058</c:v>
                </c:pt>
                <c:pt idx="325">
                  <c:v>13.051</c:v>
                </c:pt>
                <c:pt idx="326">
                  <c:v>13.0893</c:v>
                </c:pt>
                <c:pt idx="327">
                  <c:v>13.116300000000001</c:v>
                </c:pt>
                <c:pt idx="328">
                  <c:v>13.0039</c:v>
                </c:pt>
                <c:pt idx="329">
                  <c:v>13.008599999999999</c:v>
                </c:pt>
                <c:pt idx="330">
                  <c:v>13.049899999999999</c:v>
                </c:pt>
                <c:pt idx="331">
                  <c:v>12.980399999999999</c:v>
                </c:pt>
                <c:pt idx="332">
                  <c:v>13.0626</c:v>
                </c:pt>
                <c:pt idx="333">
                  <c:v>13.0425</c:v>
                </c:pt>
                <c:pt idx="334">
                  <c:v>13.024800000000001</c:v>
                </c:pt>
                <c:pt idx="335">
                  <c:v>13.098100000000001</c:v>
                </c:pt>
                <c:pt idx="336">
                  <c:v>13.063800000000001</c:v>
                </c:pt>
                <c:pt idx="337">
                  <c:v>13.047800000000001</c:v>
                </c:pt>
                <c:pt idx="338">
                  <c:v>13.0525</c:v>
                </c:pt>
                <c:pt idx="339">
                  <c:v>13.030099999999999</c:v>
                </c:pt>
                <c:pt idx="340">
                  <c:v>13.057</c:v>
                </c:pt>
                <c:pt idx="341">
                  <c:v>13.0649</c:v>
                </c:pt>
                <c:pt idx="342">
                  <c:v>13.0975</c:v>
                </c:pt>
                <c:pt idx="343">
                  <c:v>13.133699999999999</c:v>
                </c:pt>
                <c:pt idx="344">
                  <c:v>13.1227</c:v>
                </c:pt>
                <c:pt idx="345">
                  <c:v>13.1022</c:v>
                </c:pt>
                <c:pt idx="346">
                  <c:v>13.0793</c:v>
                </c:pt>
                <c:pt idx="347">
                  <c:v>13.042999999999999</c:v>
                </c:pt>
                <c:pt idx="348">
                  <c:v>13.0151</c:v>
                </c:pt>
                <c:pt idx="349">
                  <c:v>13.057499999999999</c:v>
                </c:pt>
                <c:pt idx="350">
                  <c:v>13.027100000000001</c:v>
                </c:pt>
                <c:pt idx="351">
                  <c:v>12.964600000000001</c:v>
                </c:pt>
                <c:pt idx="352">
                  <c:v>12.9474</c:v>
                </c:pt>
                <c:pt idx="353">
                  <c:v>12.948</c:v>
                </c:pt>
                <c:pt idx="354">
                  <c:v>12.953799999999999</c:v>
                </c:pt>
                <c:pt idx="355">
                  <c:v>12.906000000000001</c:v>
                </c:pt>
                <c:pt idx="356">
                  <c:v>12.898</c:v>
                </c:pt>
                <c:pt idx="357">
                  <c:v>12.9587</c:v>
                </c:pt>
                <c:pt idx="358">
                  <c:v>12.902799999999999</c:v>
                </c:pt>
                <c:pt idx="359">
                  <c:v>12.9009</c:v>
                </c:pt>
                <c:pt idx="360">
                  <c:v>12.9093</c:v>
                </c:pt>
                <c:pt idx="361">
                  <c:v>12.927199999999999</c:v>
                </c:pt>
                <c:pt idx="362">
                  <c:v>12.8788</c:v>
                </c:pt>
                <c:pt idx="363">
                  <c:v>12.856199999999999</c:v>
                </c:pt>
                <c:pt idx="364">
                  <c:v>12.871499999999999</c:v>
                </c:pt>
                <c:pt idx="365">
                  <c:v>12.856299999999999</c:v>
                </c:pt>
                <c:pt idx="366">
                  <c:v>12.8744</c:v>
                </c:pt>
                <c:pt idx="367">
                  <c:v>12.840999999999999</c:v>
                </c:pt>
                <c:pt idx="368">
                  <c:v>12.858000000000001</c:v>
                </c:pt>
                <c:pt idx="369">
                  <c:v>12.913399999999999</c:v>
                </c:pt>
                <c:pt idx="370">
                  <c:v>12.9389</c:v>
                </c:pt>
                <c:pt idx="371">
                  <c:v>12.921799999999999</c:v>
                </c:pt>
                <c:pt idx="372">
                  <c:v>12.8665</c:v>
                </c:pt>
                <c:pt idx="373">
                  <c:v>12.9292</c:v>
                </c:pt>
                <c:pt idx="374">
                  <c:v>13.030200000000001</c:v>
                </c:pt>
                <c:pt idx="375">
                  <c:v>13.018800000000001</c:v>
                </c:pt>
                <c:pt idx="376">
                  <c:v>13.0083</c:v>
                </c:pt>
                <c:pt idx="377">
                  <c:v>12.9778</c:v>
                </c:pt>
                <c:pt idx="378">
                  <c:v>13.0151</c:v>
                </c:pt>
                <c:pt idx="379">
                  <c:v>13.0442</c:v>
                </c:pt>
                <c:pt idx="380">
                  <c:v>13.1153</c:v>
                </c:pt>
                <c:pt idx="381">
                  <c:v>12.9788</c:v>
                </c:pt>
                <c:pt idx="382">
                  <c:v>13.0244</c:v>
                </c:pt>
                <c:pt idx="383">
                  <c:v>12.9909</c:v>
                </c:pt>
                <c:pt idx="384">
                  <c:v>13.029</c:v>
                </c:pt>
                <c:pt idx="385">
                  <c:v>13.061299999999999</c:v>
                </c:pt>
                <c:pt idx="386">
                  <c:v>13.0055</c:v>
                </c:pt>
                <c:pt idx="387">
                  <c:v>13.0168</c:v>
                </c:pt>
                <c:pt idx="388">
                  <c:v>12.9625</c:v>
                </c:pt>
                <c:pt idx="389">
                  <c:v>12.968299999999999</c:v>
                </c:pt>
                <c:pt idx="390">
                  <c:v>12.942</c:v>
                </c:pt>
                <c:pt idx="391">
                  <c:v>12.996499999999999</c:v>
                </c:pt>
                <c:pt idx="392">
                  <c:v>12.9543</c:v>
                </c:pt>
                <c:pt idx="393">
                  <c:v>12.9741</c:v>
                </c:pt>
                <c:pt idx="394">
                  <c:v>13.0212</c:v>
                </c:pt>
                <c:pt idx="395">
                  <c:v>12.981999999999999</c:v>
                </c:pt>
                <c:pt idx="396">
                  <c:v>12.9678</c:v>
                </c:pt>
                <c:pt idx="397">
                  <c:v>12.991099999999999</c:v>
                </c:pt>
                <c:pt idx="398">
                  <c:v>12.9954</c:v>
                </c:pt>
                <c:pt idx="399">
                  <c:v>12.951700000000001</c:v>
                </c:pt>
                <c:pt idx="400">
                  <c:v>12.9468</c:v>
                </c:pt>
                <c:pt idx="401">
                  <c:v>12.9168</c:v>
                </c:pt>
                <c:pt idx="402">
                  <c:v>12.9985</c:v>
                </c:pt>
                <c:pt idx="403">
                  <c:v>12.9476</c:v>
                </c:pt>
                <c:pt idx="404">
                  <c:v>12.971299999999999</c:v>
                </c:pt>
                <c:pt idx="405">
                  <c:v>12.9438</c:v>
                </c:pt>
                <c:pt idx="406">
                  <c:v>12.9331</c:v>
                </c:pt>
                <c:pt idx="407">
                  <c:v>12.960699999999999</c:v>
                </c:pt>
                <c:pt idx="408">
                  <c:v>12.946199999999999</c:v>
                </c:pt>
                <c:pt idx="409">
                  <c:v>13.0052</c:v>
                </c:pt>
                <c:pt idx="410">
                  <c:v>13.0671</c:v>
                </c:pt>
                <c:pt idx="411">
                  <c:v>13.1539</c:v>
                </c:pt>
                <c:pt idx="412">
                  <c:v>13.2166</c:v>
                </c:pt>
                <c:pt idx="413">
                  <c:v>13.1823</c:v>
                </c:pt>
                <c:pt idx="414">
                  <c:v>13.196</c:v>
                </c:pt>
                <c:pt idx="415">
                  <c:v>13.292199999999999</c:v>
                </c:pt>
                <c:pt idx="416">
                  <c:v>13.2361</c:v>
                </c:pt>
                <c:pt idx="417">
                  <c:v>13.2799</c:v>
                </c:pt>
                <c:pt idx="418">
                  <c:v>13.248699999999999</c:v>
                </c:pt>
                <c:pt idx="419">
                  <c:v>13.179399999999999</c:v>
                </c:pt>
                <c:pt idx="420">
                  <c:v>13.1365</c:v>
                </c:pt>
                <c:pt idx="421">
                  <c:v>13.135999999999999</c:v>
                </c:pt>
                <c:pt idx="422">
                  <c:v>13.071199999999999</c:v>
                </c:pt>
                <c:pt idx="423">
                  <c:v>13.074199999999999</c:v>
                </c:pt>
                <c:pt idx="424">
                  <c:v>13.047000000000001</c:v>
                </c:pt>
                <c:pt idx="425">
                  <c:v>13.0473</c:v>
                </c:pt>
                <c:pt idx="426">
                  <c:v>13.1348</c:v>
                </c:pt>
                <c:pt idx="427">
                  <c:v>13.107699999999999</c:v>
                </c:pt>
                <c:pt idx="428">
                  <c:v>13.137</c:v>
                </c:pt>
                <c:pt idx="429">
                  <c:v>13.150700000000001</c:v>
                </c:pt>
                <c:pt idx="430">
                  <c:v>13.0967</c:v>
                </c:pt>
                <c:pt idx="431">
                  <c:v>13.0844</c:v>
                </c:pt>
                <c:pt idx="432">
                  <c:v>13.085599999999999</c:v>
                </c:pt>
                <c:pt idx="433">
                  <c:v>13.0847</c:v>
                </c:pt>
                <c:pt idx="434">
                  <c:v>13.0959</c:v>
                </c:pt>
                <c:pt idx="435">
                  <c:v>13.109</c:v>
                </c:pt>
                <c:pt idx="436">
                  <c:v>13.098599999999999</c:v>
                </c:pt>
                <c:pt idx="437">
                  <c:v>13.1494</c:v>
                </c:pt>
                <c:pt idx="438">
                  <c:v>13.0327</c:v>
                </c:pt>
                <c:pt idx="439">
                  <c:v>13.137600000000001</c:v>
                </c:pt>
                <c:pt idx="440">
                  <c:v>13.202999999999999</c:v>
                </c:pt>
                <c:pt idx="441">
                  <c:v>13.1929</c:v>
                </c:pt>
                <c:pt idx="442">
                  <c:v>13.2316</c:v>
                </c:pt>
                <c:pt idx="443">
                  <c:v>13.258699999999999</c:v>
                </c:pt>
                <c:pt idx="444">
                  <c:v>13.2362</c:v>
                </c:pt>
                <c:pt idx="445">
                  <c:v>13.1595</c:v>
                </c:pt>
                <c:pt idx="446">
                  <c:v>13.2453</c:v>
                </c:pt>
                <c:pt idx="447">
                  <c:v>13.236599999999999</c:v>
                </c:pt>
                <c:pt idx="448">
                  <c:v>13.2104</c:v>
                </c:pt>
                <c:pt idx="449">
                  <c:v>13.2783</c:v>
                </c:pt>
                <c:pt idx="450">
                  <c:v>13.317399999999999</c:v>
                </c:pt>
                <c:pt idx="451">
                  <c:v>13.2759</c:v>
                </c:pt>
                <c:pt idx="452">
                  <c:v>13.3863</c:v>
                </c:pt>
                <c:pt idx="453">
                  <c:v>13.4467</c:v>
                </c:pt>
                <c:pt idx="454">
                  <c:v>13.4993</c:v>
                </c:pt>
                <c:pt idx="455">
                  <c:v>13.428599999999999</c:v>
                </c:pt>
                <c:pt idx="456">
                  <c:v>13.455</c:v>
                </c:pt>
                <c:pt idx="457">
                  <c:v>13.382</c:v>
                </c:pt>
                <c:pt idx="458">
                  <c:v>13.4885</c:v>
                </c:pt>
                <c:pt idx="459">
                  <c:v>13.398</c:v>
                </c:pt>
                <c:pt idx="460">
                  <c:v>13.4754</c:v>
                </c:pt>
                <c:pt idx="461">
                  <c:v>13.337199999999999</c:v>
                </c:pt>
                <c:pt idx="462">
                  <c:v>13.439</c:v>
                </c:pt>
                <c:pt idx="463">
                  <c:v>13.4802</c:v>
                </c:pt>
                <c:pt idx="464">
                  <c:v>13.4476</c:v>
                </c:pt>
                <c:pt idx="465">
                  <c:v>13.445399999999999</c:v>
                </c:pt>
                <c:pt idx="466">
                  <c:v>13.531499999999999</c:v>
                </c:pt>
                <c:pt idx="467">
                  <c:v>13.5603</c:v>
                </c:pt>
                <c:pt idx="468">
                  <c:v>13.5237</c:v>
                </c:pt>
                <c:pt idx="469">
                  <c:v>13.536300000000001</c:v>
                </c:pt>
                <c:pt idx="470">
                  <c:v>13.538499999999999</c:v>
                </c:pt>
                <c:pt idx="471">
                  <c:v>13.5594</c:v>
                </c:pt>
                <c:pt idx="472">
                  <c:v>13.5616</c:v>
                </c:pt>
                <c:pt idx="473">
                  <c:v>13.5596</c:v>
                </c:pt>
                <c:pt idx="474">
                  <c:v>13.5396</c:v>
                </c:pt>
                <c:pt idx="475">
                  <c:v>13.442399999999999</c:v>
                </c:pt>
                <c:pt idx="476">
                  <c:v>13.4977</c:v>
                </c:pt>
                <c:pt idx="477">
                  <c:v>13.4419</c:v>
                </c:pt>
                <c:pt idx="478">
                  <c:v>13.481299999999999</c:v>
                </c:pt>
                <c:pt idx="479">
                  <c:v>13.607699999999999</c:v>
                </c:pt>
                <c:pt idx="480">
                  <c:v>13.555400000000001</c:v>
                </c:pt>
                <c:pt idx="481">
                  <c:v>13.575099999999999</c:v>
                </c:pt>
                <c:pt idx="482">
                  <c:v>13.636800000000001</c:v>
                </c:pt>
                <c:pt idx="483">
                  <c:v>13.541</c:v>
                </c:pt>
                <c:pt idx="484">
                  <c:v>13.61</c:v>
                </c:pt>
                <c:pt idx="485">
                  <c:v>13.604900000000001</c:v>
                </c:pt>
                <c:pt idx="486">
                  <c:v>13.5572</c:v>
                </c:pt>
                <c:pt idx="487">
                  <c:v>13.604200000000001</c:v>
                </c:pt>
                <c:pt idx="488">
                  <c:v>13.534599999999999</c:v>
                </c:pt>
                <c:pt idx="489">
                  <c:v>13.5898</c:v>
                </c:pt>
                <c:pt idx="490">
                  <c:v>13.559100000000001</c:v>
                </c:pt>
                <c:pt idx="491">
                  <c:v>13.619199999999999</c:v>
                </c:pt>
                <c:pt idx="492">
                  <c:v>13.6511</c:v>
                </c:pt>
                <c:pt idx="493">
                  <c:v>13.6175</c:v>
                </c:pt>
                <c:pt idx="494">
                  <c:v>13.658200000000001</c:v>
                </c:pt>
                <c:pt idx="495">
                  <c:v>13.674200000000001</c:v>
                </c:pt>
                <c:pt idx="496">
                  <c:v>13.7242</c:v>
                </c:pt>
                <c:pt idx="497">
                  <c:v>13.7661</c:v>
                </c:pt>
                <c:pt idx="498">
                  <c:v>13.9293</c:v>
                </c:pt>
                <c:pt idx="499">
                  <c:v>13.993</c:v>
                </c:pt>
                <c:pt idx="500">
                  <c:v>14.1037</c:v>
                </c:pt>
                <c:pt idx="501">
                  <c:v>14.1007</c:v>
                </c:pt>
                <c:pt idx="502">
                  <c:v>14.1563</c:v>
                </c:pt>
                <c:pt idx="503">
                  <c:v>14.3591</c:v>
                </c:pt>
                <c:pt idx="504">
                  <c:v>14.382</c:v>
                </c:pt>
                <c:pt idx="505">
                  <c:v>14.4221</c:v>
                </c:pt>
                <c:pt idx="506">
                  <c:v>14.559900000000001</c:v>
                </c:pt>
                <c:pt idx="507">
                  <c:v>14.777200000000001</c:v>
                </c:pt>
                <c:pt idx="508">
                  <c:v>14.7624</c:v>
                </c:pt>
                <c:pt idx="509">
                  <c:v>14.761100000000001</c:v>
                </c:pt>
                <c:pt idx="510">
                  <c:v>14.7525</c:v>
                </c:pt>
                <c:pt idx="511">
                  <c:v>14.5627</c:v>
                </c:pt>
                <c:pt idx="512">
                  <c:v>14.5787</c:v>
                </c:pt>
                <c:pt idx="513">
                  <c:v>14.5977</c:v>
                </c:pt>
                <c:pt idx="514">
                  <c:v>14.6615</c:v>
                </c:pt>
                <c:pt idx="515">
                  <c:v>14.759399999999999</c:v>
                </c:pt>
                <c:pt idx="516">
                  <c:v>14.719799999999999</c:v>
                </c:pt>
                <c:pt idx="517">
                  <c:v>14.731999999999999</c:v>
                </c:pt>
                <c:pt idx="518">
                  <c:v>14.7158</c:v>
                </c:pt>
                <c:pt idx="519">
                  <c:v>14.767900000000001</c:v>
                </c:pt>
                <c:pt idx="520">
                  <c:v>14.736499999999999</c:v>
                </c:pt>
                <c:pt idx="521">
                  <c:v>14.7515</c:v>
                </c:pt>
                <c:pt idx="522">
                  <c:v>14.746700000000001</c:v>
                </c:pt>
                <c:pt idx="523">
                  <c:v>14.8384</c:v>
                </c:pt>
                <c:pt idx="524">
                  <c:v>14.9453</c:v>
                </c:pt>
                <c:pt idx="525">
                  <c:v>14.8948</c:v>
                </c:pt>
                <c:pt idx="526">
                  <c:v>14.715</c:v>
                </c:pt>
                <c:pt idx="527">
                  <c:v>14.666700000000001</c:v>
                </c:pt>
                <c:pt idx="528">
                  <c:v>14.603</c:v>
                </c:pt>
                <c:pt idx="529">
                  <c:v>14.653700000000001</c:v>
                </c:pt>
                <c:pt idx="530">
                  <c:v>14.6136</c:v>
                </c:pt>
                <c:pt idx="531">
                  <c:v>14.4886</c:v>
                </c:pt>
                <c:pt idx="532">
                  <c:v>14.6663</c:v>
                </c:pt>
                <c:pt idx="533">
                  <c:v>14.558199999999999</c:v>
                </c:pt>
                <c:pt idx="534">
                  <c:v>14.621700000000001</c:v>
                </c:pt>
                <c:pt idx="535">
                  <c:v>14.6609</c:v>
                </c:pt>
                <c:pt idx="536">
                  <c:v>14.7544</c:v>
                </c:pt>
                <c:pt idx="537">
                  <c:v>14.6318</c:v>
                </c:pt>
                <c:pt idx="538">
                  <c:v>14.6572</c:v>
                </c:pt>
                <c:pt idx="539">
                  <c:v>14.5768</c:v>
                </c:pt>
                <c:pt idx="540">
                  <c:v>14.6181</c:v>
                </c:pt>
                <c:pt idx="541">
                  <c:v>14.754200000000001</c:v>
                </c:pt>
                <c:pt idx="542">
                  <c:v>14.795</c:v>
                </c:pt>
                <c:pt idx="543">
                  <c:v>14.977</c:v>
                </c:pt>
                <c:pt idx="544">
                  <c:v>14.867599999999999</c:v>
                </c:pt>
                <c:pt idx="545">
                  <c:v>14.653</c:v>
                </c:pt>
                <c:pt idx="546">
                  <c:v>14.8932</c:v>
                </c:pt>
                <c:pt idx="547">
                  <c:v>14.7879</c:v>
                </c:pt>
                <c:pt idx="548">
                  <c:v>14.8484</c:v>
                </c:pt>
                <c:pt idx="549">
                  <c:v>14.8345</c:v>
                </c:pt>
                <c:pt idx="550">
                  <c:v>14.9552</c:v>
                </c:pt>
                <c:pt idx="551">
                  <c:v>15.072699999999999</c:v>
                </c:pt>
                <c:pt idx="552">
                  <c:v>14.916600000000001</c:v>
                </c:pt>
                <c:pt idx="553">
                  <c:v>14.885199999999999</c:v>
                </c:pt>
                <c:pt idx="554">
                  <c:v>14.9251</c:v>
                </c:pt>
                <c:pt idx="555">
                  <c:v>14.9138</c:v>
                </c:pt>
                <c:pt idx="556">
                  <c:v>14.863099999999999</c:v>
                </c:pt>
                <c:pt idx="557">
                  <c:v>15.001899999999999</c:v>
                </c:pt>
                <c:pt idx="558">
                  <c:v>15.0313</c:v>
                </c:pt>
                <c:pt idx="559">
                  <c:v>15.089600000000001</c:v>
                </c:pt>
                <c:pt idx="560">
                  <c:v>14.9147</c:v>
                </c:pt>
                <c:pt idx="561">
                  <c:v>14.93</c:v>
                </c:pt>
                <c:pt idx="562">
                  <c:v>14.997199999999999</c:v>
                </c:pt>
                <c:pt idx="563">
                  <c:v>14.9499</c:v>
                </c:pt>
                <c:pt idx="564">
                  <c:v>15.0152</c:v>
                </c:pt>
                <c:pt idx="565">
                  <c:v>14.996499999999999</c:v>
                </c:pt>
                <c:pt idx="566">
                  <c:v>15.055099999999999</c:v>
                </c:pt>
                <c:pt idx="567">
                  <c:v>15.194800000000001</c:v>
                </c:pt>
                <c:pt idx="568">
                  <c:v>15.4986</c:v>
                </c:pt>
                <c:pt idx="569">
                  <c:v>15.476100000000001</c:v>
                </c:pt>
                <c:pt idx="570">
                  <c:v>15.624000000000001</c:v>
                </c:pt>
                <c:pt idx="571">
                  <c:v>15.4964</c:v>
                </c:pt>
                <c:pt idx="572">
                  <c:v>15.390499999999999</c:v>
                </c:pt>
                <c:pt idx="573">
                  <c:v>15.4877</c:v>
                </c:pt>
                <c:pt idx="574">
                  <c:v>15.4184</c:v>
                </c:pt>
                <c:pt idx="575">
                  <c:v>15.3757</c:v>
                </c:pt>
                <c:pt idx="576">
                  <c:v>15.095000000000001</c:v>
                </c:pt>
                <c:pt idx="577">
                  <c:v>15.2766</c:v>
                </c:pt>
                <c:pt idx="578">
                  <c:v>15.0562</c:v>
                </c:pt>
                <c:pt idx="579">
                  <c:v>14.928800000000001</c:v>
                </c:pt>
                <c:pt idx="580">
                  <c:v>14.943</c:v>
                </c:pt>
                <c:pt idx="581">
                  <c:v>14.986800000000001</c:v>
                </c:pt>
                <c:pt idx="582">
                  <c:v>15.143000000000001</c:v>
                </c:pt>
                <c:pt idx="583">
                  <c:v>15.237299999999999</c:v>
                </c:pt>
                <c:pt idx="584">
                  <c:v>15.2636</c:v>
                </c:pt>
                <c:pt idx="585">
                  <c:v>15.263500000000001</c:v>
                </c:pt>
                <c:pt idx="586">
                  <c:v>15.1523</c:v>
                </c:pt>
                <c:pt idx="587">
                  <c:v>15.006600000000001</c:v>
                </c:pt>
                <c:pt idx="588">
                  <c:v>14.827199999999999</c:v>
                </c:pt>
                <c:pt idx="589">
                  <c:v>14.9193</c:v>
                </c:pt>
                <c:pt idx="590">
                  <c:v>14.9329</c:v>
                </c:pt>
                <c:pt idx="591">
                  <c:v>14.907299999999999</c:v>
                </c:pt>
                <c:pt idx="592">
                  <c:v>15.089</c:v>
                </c:pt>
                <c:pt idx="593">
                  <c:v>15.2263</c:v>
                </c:pt>
                <c:pt idx="594">
                  <c:v>15.3827</c:v>
                </c:pt>
                <c:pt idx="595">
                  <c:v>15.263500000000001</c:v>
                </c:pt>
                <c:pt idx="596">
                  <c:v>15.2744</c:v>
                </c:pt>
                <c:pt idx="597">
                  <c:v>15.1724</c:v>
                </c:pt>
                <c:pt idx="598">
                  <c:v>15.335599999999999</c:v>
                </c:pt>
                <c:pt idx="599">
                  <c:v>15.455299999999999</c:v>
                </c:pt>
                <c:pt idx="600">
                  <c:v>15.4375</c:v>
                </c:pt>
                <c:pt idx="601">
                  <c:v>15.4438</c:v>
                </c:pt>
                <c:pt idx="602">
                  <c:v>15.3538</c:v>
                </c:pt>
                <c:pt idx="603">
                  <c:v>15.382</c:v>
                </c:pt>
                <c:pt idx="604">
                  <c:v>15.351699999999999</c:v>
                </c:pt>
                <c:pt idx="605">
                  <c:v>15.257199999999999</c:v>
                </c:pt>
                <c:pt idx="606">
                  <c:v>15.2285</c:v>
                </c:pt>
                <c:pt idx="607">
                  <c:v>15.3505</c:v>
                </c:pt>
                <c:pt idx="608">
                  <c:v>15.542</c:v>
                </c:pt>
                <c:pt idx="609">
                  <c:v>15.454599999999999</c:v>
                </c:pt>
                <c:pt idx="610">
                  <c:v>15.3416</c:v>
                </c:pt>
                <c:pt idx="611">
                  <c:v>15.361000000000001</c:v>
                </c:pt>
                <c:pt idx="612">
                  <c:v>15.317399999999999</c:v>
                </c:pt>
                <c:pt idx="613">
                  <c:v>15.120799999999999</c:v>
                </c:pt>
                <c:pt idx="614">
                  <c:v>15.3628</c:v>
                </c:pt>
                <c:pt idx="615">
                  <c:v>15.3376</c:v>
                </c:pt>
                <c:pt idx="616">
                  <c:v>15.2654</c:v>
                </c:pt>
                <c:pt idx="617">
                  <c:v>15.103899999999999</c:v>
                </c:pt>
                <c:pt idx="618">
                  <c:v>15.0077</c:v>
                </c:pt>
                <c:pt idx="619">
                  <c:v>15.118</c:v>
                </c:pt>
                <c:pt idx="620">
                  <c:v>15.184900000000001</c:v>
                </c:pt>
                <c:pt idx="621">
                  <c:v>15.1927</c:v>
                </c:pt>
                <c:pt idx="622">
                  <c:v>15.223599999999999</c:v>
                </c:pt>
                <c:pt idx="623">
                  <c:v>15.266</c:v>
                </c:pt>
                <c:pt idx="624">
                  <c:v>15.258900000000001</c:v>
                </c:pt>
                <c:pt idx="625">
                  <c:v>15.2971</c:v>
                </c:pt>
                <c:pt idx="626">
                  <c:v>15.283200000000001</c:v>
                </c:pt>
                <c:pt idx="627">
                  <c:v>15.3146</c:v>
                </c:pt>
                <c:pt idx="628">
                  <c:v>15.378</c:v>
                </c:pt>
                <c:pt idx="629">
                  <c:v>15.485300000000001</c:v>
                </c:pt>
                <c:pt idx="630">
                  <c:v>15.431699999999999</c:v>
                </c:pt>
                <c:pt idx="631">
                  <c:v>15.5184</c:v>
                </c:pt>
                <c:pt idx="632">
                  <c:v>15.5373</c:v>
                </c:pt>
                <c:pt idx="633">
                  <c:v>15.711500000000001</c:v>
                </c:pt>
                <c:pt idx="634">
                  <c:v>15.6296</c:v>
                </c:pt>
                <c:pt idx="635">
                  <c:v>15.5806</c:v>
                </c:pt>
                <c:pt idx="636">
                  <c:v>15.4389</c:v>
                </c:pt>
                <c:pt idx="637">
                  <c:v>15.3492</c:v>
                </c:pt>
                <c:pt idx="638">
                  <c:v>15.4032</c:v>
                </c:pt>
                <c:pt idx="639">
                  <c:v>15.436400000000001</c:v>
                </c:pt>
                <c:pt idx="640">
                  <c:v>15.390499999999999</c:v>
                </c:pt>
                <c:pt idx="641">
                  <c:v>15.255000000000001</c:v>
                </c:pt>
                <c:pt idx="642">
                  <c:v>15.342499999999999</c:v>
                </c:pt>
                <c:pt idx="643">
                  <c:v>15.348599999999999</c:v>
                </c:pt>
                <c:pt idx="644">
                  <c:v>15.337999999999999</c:v>
                </c:pt>
                <c:pt idx="645">
                  <c:v>15.4002</c:v>
                </c:pt>
                <c:pt idx="646">
                  <c:v>15.4991</c:v>
                </c:pt>
                <c:pt idx="647">
                  <c:v>15.4808</c:v>
                </c:pt>
                <c:pt idx="648">
                  <c:v>15.558199999999999</c:v>
                </c:pt>
                <c:pt idx="649">
                  <c:v>15.6873</c:v>
                </c:pt>
                <c:pt idx="650">
                  <c:v>15.738899999999999</c:v>
                </c:pt>
                <c:pt idx="651">
                  <c:v>15.7784</c:v>
                </c:pt>
                <c:pt idx="652">
                  <c:v>15.66</c:v>
                </c:pt>
                <c:pt idx="653">
                  <c:v>15.7302</c:v>
                </c:pt>
                <c:pt idx="654">
                  <c:v>15.712999999999999</c:v>
                </c:pt>
                <c:pt idx="655">
                  <c:v>15.7971</c:v>
                </c:pt>
                <c:pt idx="656">
                  <c:v>15.8484</c:v>
                </c:pt>
                <c:pt idx="657">
                  <c:v>15.815300000000001</c:v>
                </c:pt>
                <c:pt idx="658">
                  <c:v>15.713699999999999</c:v>
                </c:pt>
                <c:pt idx="659">
                  <c:v>15.7003</c:v>
                </c:pt>
                <c:pt idx="660">
                  <c:v>15.6616</c:v>
                </c:pt>
                <c:pt idx="661">
                  <c:v>15.7822</c:v>
                </c:pt>
                <c:pt idx="662">
                  <c:v>15.8307</c:v>
                </c:pt>
                <c:pt idx="663">
                  <c:v>15.926600000000001</c:v>
                </c:pt>
                <c:pt idx="664">
                  <c:v>16.012</c:v>
                </c:pt>
                <c:pt idx="665">
                  <c:v>16.002800000000001</c:v>
                </c:pt>
                <c:pt idx="666">
                  <c:v>16.102599999999999</c:v>
                </c:pt>
                <c:pt idx="667">
                  <c:v>16.212199999999999</c:v>
                </c:pt>
                <c:pt idx="668">
                  <c:v>16.2669</c:v>
                </c:pt>
                <c:pt idx="669">
                  <c:v>16.292400000000001</c:v>
                </c:pt>
                <c:pt idx="670">
                  <c:v>16.274999999999999</c:v>
                </c:pt>
                <c:pt idx="671">
                  <c:v>16.290500000000002</c:v>
                </c:pt>
                <c:pt idx="672">
                  <c:v>16.267800000000001</c:v>
                </c:pt>
                <c:pt idx="673">
                  <c:v>16.108799999999999</c:v>
                </c:pt>
                <c:pt idx="674">
                  <c:v>16.175000000000001</c:v>
                </c:pt>
                <c:pt idx="675">
                  <c:v>16.298999999999999</c:v>
                </c:pt>
                <c:pt idx="676">
                  <c:v>16.374199999999998</c:v>
                </c:pt>
                <c:pt idx="677">
                  <c:v>16.3249</c:v>
                </c:pt>
                <c:pt idx="678">
                  <c:v>16.157499999999999</c:v>
                </c:pt>
                <c:pt idx="679">
                  <c:v>16.158899999999999</c:v>
                </c:pt>
                <c:pt idx="680">
                  <c:v>16.314900000000002</c:v>
                </c:pt>
                <c:pt idx="681">
                  <c:v>16.278500000000001</c:v>
                </c:pt>
                <c:pt idx="682">
                  <c:v>16.4009</c:v>
                </c:pt>
                <c:pt idx="683">
                  <c:v>16.374700000000001</c:v>
                </c:pt>
                <c:pt idx="684">
                  <c:v>16.427900000000001</c:v>
                </c:pt>
                <c:pt idx="685">
                  <c:v>16.4023</c:v>
                </c:pt>
                <c:pt idx="686">
                  <c:v>16.621300000000002</c:v>
                </c:pt>
                <c:pt idx="687">
                  <c:v>16.8032</c:v>
                </c:pt>
                <c:pt idx="688">
                  <c:v>16.987100000000002</c:v>
                </c:pt>
                <c:pt idx="689">
                  <c:v>17.2011</c:v>
                </c:pt>
                <c:pt idx="690">
                  <c:v>17.209099999999999</c:v>
                </c:pt>
                <c:pt idx="691">
                  <c:v>17.012899999999998</c:v>
                </c:pt>
                <c:pt idx="692">
                  <c:v>16.875399999999999</c:v>
                </c:pt>
                <c:pt idx="693">
                  <c:v>16.75</c:v>
                </c:pt>
                <c:pt idx="694">
                  <c:v>16.750299999999999</c:v>
                </c:pt>
                <c:pt idx="695">
                  <c:v>16.968599999999999</c:v>
                </c:pt>
                <c:pt idx="696">
                  <c:v>16.8262</c:v>
                </c:pt>
                <c:pt idx="697">
                  <c:v>16.799900000000001</c:v>
                </c:pt>
                <c:pt idx="698">
                  <c:v>16.939799999999998</c:v>
                </c:pt>
                <c:pt idx="699">
                  <c:v>16.996300000000002</c:v>
                </c:pt>
                <c:pt idx="700">
                  <c:v>16.8232</c:v>
                </c:pt>
                <c:pt idx="701">
                  <c:v>16.826000000000001</c:v>
                </c:pt>
                <c:pt idx="702">
                  <c:v>16.773599999999998</c:v>
                </c:pt>
                <c:pt idx="703">
                  <c:v>16.838699999999999</c:v>
                </c:pt>
                <c:pt idx="704">
                  <c:v>16.752400000000002</c:v>
                </c:pt>
                <c:pt idx="705">
                  <c:v>16.688199999999998</c:v>
                </c:pt>
                <c:pt idx="706">
                  <c:v>16.548400000000001</c:v>
                </c:pt>
                <c:pt idx="707">
                  <c:v>16.599599999999999</c:v>
                </c:pt>
                <c:pt idx="708">
                  <c:v>16.6523</c:v>
                </c:pt>
                <c:pt idx="709">
                  <c:v>16.662400000000002</c:v>
                </c:pt>
                <c:pt idx="710">
                  <c:v>16.885000000000002</c:v>
                </c:pt>
                <c:pt idx="711">
                  <c:v>17.117599999999999</c:v>
                </c:pt>
                <c:pt idx="712">
                  <c:v>16.869399999999999</c:v>
                </c:pt>
                <c:pt idx="713">
                  <c:v>16.972000000000001</c:v>
                </c:pt>
                <c:pt idx="714">
                  <c:v>17.069199999999999</c:v>
                </c:pt>
                <c:pt idx="715">
                  <c:v>17.0243</c:v>
                </c:pt>
                <c:pt idx="716">
                  <c:v>16.9177</c:v>
                </c:pt>
                <c:pt idx="717">
                  <c:v>16.922899999999998</c:v>
                </c:pt>
                <c:pt idx="718">
                  <c:v>16.758800000000001</c:v>
                </c:pt>
                <c:pt idx="719">
                  <c:v>16.794</c:v>
                </c:pt>
                <c:pt idx="720">
                  <c:v>16.6554</c:v>
                </c:pt>
                <c:pt idx="721">
                  <c:v>16.653099999999998</c:v>
                </c:pt>
                <c:pt idx="722">
                  <c:v>16.458500000000001</c:v>
                </c:pt>
                <c:pt idx="723">
                  <c:v>16.431999999999999</c:v>
                </c:pt>
                <c:pt idx="724">
                  <c:v>16.459900000000001</c:v>
                </c:pt>
                <c:pt idx="725">
                  <c:v>16.657</c:v>
                </c:pt>
                <c:pt idx="726">
                  <c:v>16.473600000000001</c:v>
                </c:pt>
                <c:pt idx="727">
                  <c:v>16.389500000000002</c:v>
                </c:pt>
                <c:pt idx="728">
                  <c:v>16.425999999999998</c:v>
                </c:pt>
                <c:pt idx="729">
                  <c:v>16.488600000000002</c:v>
                </c:pt>
                <c:pt idx="730">
                  <c:v>16.5611</c:v>
                </c:pt>
                <c:pt idx="731">
                  <c:v>16.6557</c:v>
                </c:pt>
                <c:pt idx="732">
                  <c:v>16.476500000000001</c:v>
                </c:pt>
                <c:pt idx="733">
                  <c:v>16.591899999999999</c:v>
                </c:pt>
                <c:pt idx="734">
                  <c:v>16.529800000000002</c:v>
                </c:pt>
                <c:pt idx="735">
                  <c:v>16.545200000000001</c:v>
                </c:pt>
                <c:pt idx="736">
                  <c:v>16.6388</c:v>
                </c:pt>
                <c:pt idx="737">
                  <c:v>16.630099999999999</c:v>
                </c:pt>
                <c:pt idx="738">
                  <c:v>16.502099999999999</c:v>
                </c:pt>
                <c:pt idx="739">
                  <c:v>16.441700000000001</c:v>
                </c:pt>
                <c:pt idx="740">
                  <c:v>16.398299999999999</c:v>
                </c:pt>
                <c:pt idx="741">
                  <c:v>16.536100000000001</c:v>
                </c:pt>
                <c:pt idx="742">
                  <c:v>16.604900000000001</c:v>
                </c:pt>
                <c:pt idx="743">
                  <c:v>16.807500000000001</c:v>
                </c:pt>
                <c:pt idx="744">
                  <c:v>16.773399999999999</c:v>
                </c:pt>
                <c:pt idx="745">
                  <c:v>16.753599999999999</c:v>
                </c:pt>
                <c:pt idx="746">
                  <c:v>16.730699999999999</c:v>
                </c:pt>
                <c:pt idx="747">
                  <c:v>16.7378</c:v>
                </c:pt>
                <c:pt idx="748">
                  <c:v>16.683299999999999</c:v>
                </c:pt>
                <c:pt idx="749">
                  <c:v>16.770499999999998</c:v>
                </c:pt>
                <c:pt idx="750">
                  <c:v>16.725300000000001</c:v>
                </c:pt>
                <c:pt idx="751">
                  <c:v>16.735600000000002</c:v>
                </c:pt>
                <c:pt idx="752">
                  <c:v>16.620999999999999</c:v>
                </c:pt>
                <c:pt idx="753">
                  <c:v>16.538399999999999</c:v>
                </c:pt>
                <c:pt idx="754">
                  <c:v>16.5471</c:v>
                </c:pt>
                <c:pt idx="755">
                  <c:v>16.533799999999999</c:v>
                </c:pt>
                <c:pt idx="756">
                  <c:v>16.5029</c:v>
                </c:pt>
                <c:pt idx="757">
                  <c:v>16.561</c:v>
                </c:pt>
                <c:pt idx="758">
                  <c:v>16.626799999999999</c:v>
                </c:pt>
                <c:pt idx="759">
                  <c:v>16.576799999999999</c:v>
                </c:pt>
                <c:pt idx="760">
                  <c:v>16.5215</c:v>
                </c:pt>
                <c:pt idx="761">
                  <c:v>16.564499999999999</c:v>
                </c:pt>
                <c:pt idx="762">
                  <c:v>16.711099999999998</c:v>
                </c:pt>
                <c:pt idx="763">
                  <c:v>16.655200000000001</c:v>
                </c:pt>
                <c:pt idx="764">
                  <c:v>16.887599999999999</c:v>
                </c:pt>
                <c:pt idx="765">
                  <c:v>17.021699999999999</c:v>
                </c:pt>
                <c:pt idx="766">
                  <c:v>17.065200000000001</c:v>
                </c:pt>
                <c:pt idx="767">
                  <c:v>17.192399999999999</c:v>
                </c:pt>
                <c:pt idx="768">
                  <c:v>17.392499999999998</c:v>
                </c:pt>
                <c:pt idx="769">
                  <c:v>17.314499999999999</c:v>
                </c:pt>
                <c:pt idx="770">
                  <c:v>17.112100000000002</c:v>
                </c:pt>
                <c:pt idx="771">
                  <c:v>16.9832</c:v>
                </c:pt>
                <c:pt idx="772">
                  <c:v>17.048300000000001</c:v>
                </c:pt>
                <c:pt idx="773">
                  <c:v>17.138300000000001</c:v>
                </c:pt>
                <c:pt idx="774">
                  <c:v>17.1614</c:v>
                </c:pt>
                <c:pt idx="775">
                  <c:v>17.191299999999998</c:v>
                </c:pt>
                <c:pt idx="776">
                  <c:v>17.2225</c:v>
                </c:pt>
                <c:pt idx="777">
                  <c:v>17.2468</c:v>
                </c:pt>
                <c:pt idx="778">
                  <c:v>17.2394</c:v>
                </c:pt>
                <c:pt idx="779">
                  <c:v>17.242100000000001</c:v>
                </c:pt>
                <c:pt idx="780">
                  <c:v>17.2532</c:v>
                </c:pt>
                <c:pt idx="781">
                  <c:v>17.382200000000001</c:v>
                </c:pt>
                <c:pt idx="782">
                  <c:v>17.2075</c:v>
                </c:pt>
                <c:pt idx="783">
                  <c:v>17.262599999999999</c:v>
                </c:pt>
                <c:pt idx="784">
                  <c:v>17.309200000000001</c:v>
                </c:pt>
                <c:pt idx="785">
                  <c:v>17.3371</c:v>
                </c:pt>
                <c:pt idx="786">
                  <c:v>17.5383</c:v>
                </c:pt>
                <c:pt idx="787">
                  <c:v>17.846399999999999</c:v>
                </c:pt>
                <c:pt idx="788">
                  <c:v>17.935400000000001</c:v>
                </c:pt>
                <c:pt idx="789">
                  <c:v>17.884</c:v>
                </c:pt>
                <c:pt idx="790">
                  <c:v>17.895600000000002</c:v>
                </c:pt>
                <c:pt idx="791">
                  <c:v>17.948</c:v>
                </c:pt>
                <c:pt idx="792">
                  <c:v>17.878</c:v>
                </c:pt>
                <c:pt idx="793">
                  <c:v>18.264800000000001</c:v>
                </c:pt>
                <c:pt idx="794">
                  <c:v>18.2102</c:v>
                </c:pt>
                <c:pt idx="795">
                  <c:v>18.277699999999999</c:v>
                </c:pt>
                <c:pt idx="796">
                  <c:v>18.5276</c:v>
                </c:pt>
                <c:pt idx="797">
                  <c:v>18.729299999999999</c:v>
                </c:pt>
                <c:pt idx="798">
                  <c:v>18.4422</c:v>
                </c:pt>
                <c:pt idx="799">
                  <c:v>18.6035</c:v>
                </c:pt>
                <c:pt idx="800">
                  <c:v>18.4618</c:v>
                </c:pt>
                <c:pt idx="801">
                  <c:v>18.4727</c:v>
                </c:pt>
                <c:pt idx="802">
                  <c:v>18.3264</c:v>
                </c:pt>
                <c:pt idx="803">
                  <c:v>18.1065</c:v>
                </c:pt>
                <c:pt idx="804">
                  <c:v>18.232800000000001</c:v>
                </c:pt>
                <c:pt idx="805">
                  <c:v>18.478100000000001</c:v>
                </c:pt>
                <c:pt idx="806">
                  <c:v>18.170000000000002</c:v>
                </c:pt>
                <c:pt idx="807">
                  <c:v>18.2806</c:v>
                </c:pt>
                <c:pt idx="808">
                  <c:v>18.439599999999999</c:v>
                </c:pt>
                <c:pt idx="809">
                  <c:v>18.671399999999998</c:v>
                </c:pt>
                <c:pt idx="810">
                  <c:v>18.801500000000001</c:v>
                </c:pt>
                <c:pt idx="811">
                  <c:v>18.938700000000001</c:v>
                </c:pt>
                <c:pt idx="812">
                  <c:v>19.147600000000001</c:v>
                </c:pt>
                <c:pt idx="813">
                  <c:v>18.908300000000001</c:v>
                </c:pt>
                <c:pt idx="814">
                  <c:v>18.831700000000001</c:v>
                </c:pt>
                <c:pt idx="815">
                  <c:v>18.883500000000002</c:v>
                </c:pt>
                <c:pt idx="816">
                  <c:v>18.365300000000001</c:v>
                </c:pt>
                <c:pt idx="817">
                  <c:v>18.296099999999999</c:v>
                </c:pt>
                <c:pt idx="818">
                  <c:v>18.220800000000001</c:v>
                </c:pt>
                <c:pt idx="819">
                  <c:v>18.0792</c:v>
                </c:pt>
                <c:pt idx="820">
                  <c:v>18.208400000000001</c:v>
                </c:pt>
                <c:pt idx="821">
                  <c:v>18.2134</c:v>
                </c:pt>
                <c:pt idx="822">
                  <c:v>18.126999999999999</c:v>
                </c:pt>
                <c:pt idx="823">
                  <c:v>18.274699999999999</c:v>
                </c:pt>
                <c:pt idx="824">
                  <c:v>18.135999999999999</c:v>
                </c:pt>
                <c:pt idx="825">
                  <c:v>17.9116</c:v>
                </c:pt>
                <c:pt idx="826">
                  <c:v>17.825500000000002</c:v>
                </c:pt>
                <c:pt idx="827">
                  <c:v>17.923300000000001</c:v>
                </c:pt>
                <c:pt idx="828">
                  <c:v>17.7746</c:v>
                </c:pt>
                <c:pt idx="829">
                  <c:v>17.7498</c:v>
                </c:pt>
                <c:pt idx="830">
                  <c:v>17.927800000000001</c:v>
                </c:pt>
                <c:pt idx="831">
                  <c:v>17.762799999999999</c:v>
                </c:pt>
                <c:pt idx="832">
                  <c:v>17.8063</c:v>
                </c:pt>
                <c:pt idx="833">
                  <c:v>17.698699999999999</c:v>
                </c:pt>
                <c:pt idx="834">
                  <c:v>17.7456</c:v>
                </c:pt>
                <c:pt idx="835">
                  <c:v>17.889299999999999</c:v>
                </c:pt>
                <c:pt idx="836">
                  <c:v>17.6005</c:v>
                </c:pt>
                <c:pt idx="837">
                  <c:v>17.319199999999999</c:v>
                </c:pt>
                <c:pt idx="838">
                  <c:v>17.3934</c:v>
                </c:pt>
                <c:pt idx="839">
                  <c:v>17.4116</c:v>
                </c:pt>
                <c:pt idx="840">
                  <c:v>17.333400000000001</c:v>
                </c:pt>
                <c:pt idx="841">
                  <c:v>17.589400000000001</c:v>
                </c:pt>
                <c:pt idx="842">
                  <c:v>17.610199999999999</c:v>
                </c:pt>
                <c:pt idx="843">
                  <c:v>17.538599999999999</c:v>
                </c:pt>
                <c:pt idx="844">
                  <c:v>17.434100000000001</c:v>
                </c:pt>
                <c:pt idx="845">
                  <c:v>17.3447</c:v>
                </c:pt>
                <c:pt idx="846">
                  <c:v>17.2319</c:v>
                </c:pt>
                <c:pt idx="847">
                  <c:v>17.279</c:v>
                </c:pt>
                <c:pt idx="848">
                  <c:v>17.339099999999998</c:v>
                </c:pt>
                <c:pt idx="849">
                  <c:v>17.486999999999998</c:v>
                </c:pt>
                <c:pt idx="850">
                  <c:v>17.694600000000001</c:v>
                </c:pt>
                <c:pt idx="851">
                  <c:v>17.6539</c:v>
                </c:pt>
                <c:pt idx="852">
                  <c:v>17.876100000000001</c:v>
                </c:pt>
                <c:pt idx="853">
                  <c:v>17.776299999999999</c:v>
                </c:pt>
                <c:pt idx="854">
                  <c:v>17.648299999999999</c:v>
                </c:pt>
                <c:pt idx="855">
                  <c:v>17.481300000000001</c:v>
                </c:pt>
                <c:pt idx="856">
                  <c:v>17.4298</c:v>
                </c:pt>
                <c:pt idx="857">
                  <c:v>17.4453</c:v>
                </c:pt>
                <c:pt idx="858">
                  <c:v>17.552900000000001</c:v>
                </c:pt>
                <c:pt idx="859">
                  <c:v>17.435500000000001</c:v>
                </c:pt>
                <c:pt idx="860">
                  <c:v>17.309999999999999</c:v>
                </c:pt>
                <c:pt idx="861">
                  <c:v>17.278199999999998</c:v>
                </c:pt>
                <c:pt idx="862">
                  <c:v>17.470099999999999</c:v>
                </c:pt>
                <c:pt idx="863">
                  <c:v>17.474699999999999</c:v>
                </c:pt>
                <c:pt idx="864">
                  <c:v>17.563199999999998</c:v>
                </c:pt>
                <c:pt idx="865">
                  <c:v>17.370899999999999</c:v>
                </c:pt>
                <c:pt idx="866">
                  <c:v>17.314900000000002</c:v>
                </c:pt>
                <c:pt idx="867">
                  <c:v>17.271000000000001</c:v>
                </c:pt>
                <c:pt idx="868">
                  <c:v>17.177</c:v>
                </c:pt>
                <c:pt idx="869">
                  <c:v>17.2056</c:v>
                </c:pt>
                <c:pt idx="870">
                  <c:v>17.611499999999999</c:v>
                </c:pt>
                <c:pt idx="871">
                  <c:v>17.799600000000002</c:v>
                </c:pt>
                <c:pt idx="872">
                  <c:v>17.892800000000001</c:v>
                </c:pt>
                <c:pt idx="873">
                  <c:v>17.867999999999999</c:v>
                </c:pt>
                <c:pt idx="874">
                  <c:v>18.202400000000001</c:v>
                </c:pt>
                <c:pt idx="875">
                  <c:v>17.9894</c:v>
                </c:pt>
                <c:pt idx="876">
                  <c:v>17.9924</c:v>
                </c:pt>
                <c:pt idx="877">
                  <c:v>17.970300000000002</c:v>
                </c:pt>
                <c:pt idx="878">
                  <c:v>18.170500000000001</c:v>
                </c:pt>
                <c:pt idx="879">
                  <c:v>18.306000000000001</c:v>
                </c:pt>
                <c:pt idx="880">
                  <c:v>18.2728</c:v>
                </c:pt>
                <c:pt idx="881">
                  <c:v>18.4498</c:v>
                </c:pt>
                <c:pt idx="882">
                  <c:v>18.424299999999999</c:v>
                </c:pt>
                <c:pt idx="883">
                  <c:v>18.346499999999999</c:v>
                </c:pt>
                <c:pt idx="884">
                  <c:v>18.516100000000002</c:v>
                </c:pt>
                <c:pt idx="885">
                  <c:v>18.486999999999998</c:v>
                </c:pt>
                <c:pt idx="886">
                  <c:v>18.485199999999999</c:v>
                </c:pt>
                <c:pt idx="887">
                  <c:v>18.4544</c:v>
                </c:pt>
                <c:pt idx="888">
                  <c:v>18.475100000000001</c:v>
                </c:pt>
                <c:pt idx="889">
                  <c:v>18.485499999999998</c:v>
                </c:pt>
                <c:pt idx="890">
                  <c:v>18.467199999999998</c:v>
                </c:pt>
                <c:pt idx="891">
                  <c:v>18.521699999999999</c:v>
                </c:pt>
                <c:pt idx="892">
                  <c:v>18.677399999999999</c:v>
                </c:pt>
                <c:pt idx="893">
                  <c:v>18.591899999999999</c:v>
                </c:pt>
                <c:pt idx="894">
                  <c:v>18.668800000000001</c:v>
                </c:pt>
                <c:pt idx="895">
                  <c:v>18.356100000000001</c:v>
                </c:pt>
                <c:pt idx="896">
                  <c:v>18.1175</c:v>
                </c:pt>
                <c:pt idx="897">
                  <c:v>18.248100000000001</c:v>
                </c:pt>
                <c:pt idx="898">
                  <c:v>18.6328</c:v>
                </c:pt>
                <c:pt idx="899">
                  <c:v>18.839400000000001</c:v>
                </c:pt>
                <c:pt idx="900">
                  <c:v>18.935200000000002</c:v>
                </c:pt>
                <c:pt idx="901">
                  <c:v>18.912700000000001</c:v>
                </c:pt>
                <c:pt idx="902">
                  <c:v>18.945</c:v>
                </c:pt>
                <c:pt idx="903">
                  <c:v>18.837499999999999</c:v>
                </c:pt>
                <c:pt idx="904">
                  <c:v>18.657499999999999</c:v>
                </c:pt>
                <c:pt idx="905">
                  <c:v>18.624099999999999</c:v>
                </c:pt>
                <c:pt idx="906">
                  <c:v>18.494199999999999</c:v>
                </c:pt>
                <c:pt idx="907">
                  <c:v>18.2273</c:v>
                </c:pt>
                <c:pt idx="908">
                  <c:v>18.927800000000001</c:v>
                </c:pt>
                <c:pt idx="909">
                  <c:v>19.181000000000001</c:v>
                </c:pt>
                <c:pt idx="910">
                  <c:v>18.836600000000001</c:v>
                </c:pt>
                <c:pt idx="911">
                  <c:v>18.483899999999998</c:v>
                </c:pt>
                <c:pt idx="912">
                  <c:v>18.2804</c:v>
                </c:pt>
                <c:pt idx="913">
                  <c:v>18.360499999999998</c:v>
                </c:pt>
                <c:pt idx="914">
                  <c:v>18.4206</c:v>
                </c:pt>
                <c:pt idx="915">
                  <c:v>18.818200000000001</c:v>
                </c:pt>
                <c:pt idx="916">
                  <c:v>18.7379</c:v>
                </c:pt>
                <c:pt idx="917">
                  <c:v>18.828800000000001</c:v>
                </c:pt>
                <c:pt idx="918">
                  <c:v>18.504999999999999</c:v>
                </c:pt>
                <c:pt idx="919">
                  <c:v>18.4678</c:v>
                </c:pt>
                <c:pt idx="920">
                  <c:v>18.341699999999999</c:v>
                </c:pt>
                <c:pt idx="921">
                  <c:v>18.366199999999999</c:v>
                </c:pt>
                <c:pt idx="922">
                  <c:v>18.353400000000001</c:v>
                </c:pt>
                <c:pt idx="923">
                  <c:v>18.604800000000001</c:v>
                </c:pt>
                <c:pt idx="924">
                  <c:v>18.386099999999999</c:v>
                </c:pt>
                <c:pt idx="925">
                  <c:v>18.500299999999999</c:v>
                </c:pt>
                <c:pt idx="926">
                  <c:v>18.6797</c:v>
                </c:pt>
                <c:pt idx="927">
                  <c:v>18.576999999999998</c:v>
                </c:pt>
                <c:pt idx="928">
                  <c:v>18.546299999999999</c:v>
                </c:pt>
                <c:pt idx="929">
                  <c:v>18.7761</c:v>
                </c:pt>
                <c:pt idx="930">
                  <c:v>18.7746</c:v>
                </c:pt>
                <c:pt idx="931">
                  <c:v>18.825900000000001</c:v>
                </c:pt>
                <c:pt idx="932">
                  <c:v>18.892800000000001</c:v>
                </c:pt>
                <c:pt idx="933">
                  <c:v>18.752700000000001</c:v>
                </c:pt>
                <c:pt idx="934">
                  <c:v>18.864699999999999</c:v>
                </c:pt>
                <c:pt idx="935">
                  <c:v>18.9346</c:v>
                </c:pt>
                <c:pt idx="936">
                  <c:v>18.887599999999999</c:v>
                </c:pt>
                <c:pt idx="937">
                  <c:v>18.907699999999998</c:v>
                </c:pt>
                <c:pt idx="938">
                  <c:v>18.754200000000001</c:v>
                </c:pt>
                <c:pt idx="939">
                  <c:v>18.5533</c:v>
                </c:pt>
                <c:pt idx="940">
                  <c:v>18.436900000000001</c:v>
                </c:pt>
                <c:pt idx="941">
                  <c:v>18.415199999999999</c:v>
                </c:pt>
                <c:pt idx="942">
                  <c:v>18.229399999999998</c:v>
                </c:pt>
                <c:pt idx="943">
                  <c:v>18.260200000000001</c:v>
                </c:pt>
                <c:pt idx="944">
                  <c:v>18.0776</c:v>
                </c:pt>
                <c:pt idx="945">
                  <c:v>18.061399999999999</c:v>
                </c:pt>
                <c:pt idx="946">
                  <c:v>18.139500000000002</c:v>
                </c:pt>
                <c:pt idx="947">
                  <c:v>18.1891</c:v>
                </c:pt>
                <c:pt idx="948">
                  <c:v>18.22</c:v>
                </c:pt>
                <c:pt idx="949">
                  <c:v>18.294799999999999</c:v>
                </c:pt>
                <c:pt idx="950">
                  <c:v>18.569299999999998</c:v>
                </c:pt>
                <c:pt idx="951">
                  <c:v>18.4556</c:v>
                </c:pt>
                <c:pt idx="952">
                  <c:v>18.366299999999999</c:v>
                </c:pt>
                <c:pt idx="953">
                  <c:v>18.592500000000001</c:v>
                </c:pt>
                <c:pt idx="954">
                  <c:v>18.6252</c:v>
                </c:pt>
                <c:pt idx="955">
                  <c:v>18.818100000000001</c:v>
                </c:pt>
                <c:pt idx="956">
                  <c:v>18.7836</c:v>
                </c:pt>
                <c:pt idx="957">
                  <c:v>18.748100000000001</c:v>
                </c:pt>
                <c:pt idx="958">
                  <c:v>18.578299999999999</c:v>
                </c:pt>
                <c:pt idx="959">
                  <c:v>18.565000000000001</c:v>
                </c:pt>
                <c:pt idx="960">
                  <c:v>18.276199999999999</c:v>
                </c:pt>
                <c:pt idx="961">
                  <c:v>18.3797</c:v>
                </c:pt>
                <c:pt idx="962">
                  <c:v>18.672699999999999</c:v>
                </c:pt>
                <c:pt idx="963">
                  <c:v>18.898599999999998</c:v>
                </c:pt>
                <c:pt idx="964">
                  <c:v>18.812999999999999</c:v>
                </c:pt>
                <c:pt idx="965">
                  <c:v>19.085999999999999</c:v>
                </c:pt>
                <c:pt idx="966">
                  <c:v>19.273399999999999</c:v>
                </c:pt>
                <c:pt idx="967">
                  <c:v>19.345300000000002</c:v>
                </c:pt>
                <c:pt idx="968">
                  <c:v>19.610600000000002</c:v>
                </c:pt>
                <c:pt idx="969">
                  <c:v>19.690200000000001</c:v>
                </c:pt>
                <c:pt idx="970">
                  <c:v>19.874199999999998</c:v>
                </c:pt>
              </c:numCache>
            </c:numRef>
          </c:val>
          <c:smooth val="0"/>
        </c:ser>
        <c:dLbls>
          <c:showLegendKey val="0"/>
          <c:showVal val="0"/>
          <c:showCatName val="0"/>
          <c:showSerName val="0"/>
          <c:showPercent val="0"/>
          <c:showBubbleSize val="0"/>
        </c:dLbls>
        <c:marker val="1"/>
        <c:smooth val="0"/>
        <c:axId val="89810816"/>
        <c:axId val="89812352"/>
      </c:lineChart>
      <c:dateAx>
        <c:axId val="89810816"/>
        <c:scaling>
          <c:orientation val="minMax"/>
          <c:min val="41537"/>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9812352"/>
        <c:crosses val="autoZero"/>
        <c:auto val="1"/>
        <c:lblOffset val="100"/>
        <c:baseTimeUnit val="days"/>
      </c:dateAx>
      <c:valAx>
        <c:axId val="89812352"/>
        <c:scaling>
          <c:orientation val="minMax"/>
          <c:max val="20"/>
          <c:min val="12"/>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981081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Tasa de 10 </a:t>
            </a:r>
            <a:r>
              <a:rPr lang="es-MX" b="1" dirty="0" smtClean="0"/>
              <a:t>años México</a:t>
            </a:r>
            <a:endParaRPr lang="es-MX" b="1" dirty="0"/>
          </a:p>
        </c:rich>
      </c:tx>
      <c:layout/>
      <c:overlay val="0"/>
      <c:spPr>
        <a:noFill/>
        <a:ln>
          <a:noFill/>
        </a:ln>
        <a:effectLst/>
      </c:spPr>
    </c:title>
    <c:autoTitleDeleted val="0"/>
    <c:plotArea>
      <c:layout/>
      <c:lineChart>
        <c:grouping val="standard"/>
        <c:varyColors val="0"/>
        <c:ser>
          <c:idx val="0"/>
          <c:order val="0"/>
          <c:spPr>
            <a:ln w="28575" cap="rnd">
              <a:solidFill>
                <a:srgbClr val="C00000"/>
              </a:solidFill>
              <a:round/>
            </a:ln>
            <a:effectLst/>
          </c:spPr>
          <c:marker>
            <c:symbol val="none"/>
          </c:marker>
          <c:cat>
            <c:numRef>
              <c:f>Hoja1!$J$3:$J$1500</c:f>
              <c:numCache>
                <c:formatCode>m/d/yyyy</c:formatCode>
                <c:ptCount val="1498"/>
                <c:pt idx="0">
                  <c:v>40910</c:v>
                </c:pt>
                <c:pt idx="1">
                  <c:v>40911</c:v>
                </c:pt>
                <c:pt idx="2">
                  <c:v>40912</c:v>
                </c:pt>
                <c:pt idx="3">
                  <c:v>40913</c:v>
                </c:pt>
                <c:pt idx="4">
                  <c:v>40914</c:v>
                </c:pt>
                <c:pt idx="5">
                  <c:v>40917</c:v>
                </c:pt>
                <c:pt idx="6">
                  <c:v>40918</c:v>
                </c:pt>
                <c:pt idx="7">
                  <c:v>40919</c:v>
                </c:pt>
                <c:pt idx="8">
                  <c:v>40920</c:v>
                </c:pt>
                <c:pt idx="9">
                  <c:v>40921</c:v>
                </c:pt>
                <c:pt idx="10">
                  <c:v>40924</c:v>
                </c:pt>
                <c:pt idx="11">
                  <c:v>40925</c:v>
                </c:pt>
                <c:pt idx="12">
                  <c:v>40926</c:v>
                </c:pt>
                <c:pt idx="13">
                  <c:v>40927</c:v>
                </c:pt>
                <c:pt idx="14">
                  <c:v>40928</c:v>
                </c:pt>
                <c:pt idx="15">
                  <c:v>40931</c:v>
                </c:pt>
                <c:pt idx="16">
                  <c:v>40932</c:v>
                </c:pt>
                <c:pt idx="17">
                  <c:v>40933</c:v>
                </c:pt>
                <c:pt idx="18">
                  <c:v>40934</c:v>
                </c:pt>
                <c:pt idx="19">
                  <c:v>40935</c:v>
                </c:pt>
                <c:pt idx="20">
                  <c:v>40938</c:v>
                </c:pt>
                <c:pt idx="21">
                  <c:v>40939</c:v>
                </c:pt>
                <c:pt idx="22">
                  <c:v>40940</c:v>
                </c:pt>
                <c:pt idx="23">
                  <c:v>40941</c:v>
                </c:pt>
                <c:pt idx="24">
                  <c:v>40942</c:v>
                </c:pt>
                <c:pt idx="25">
                  <c:v>40946</c:v>
                </c:pt>
                <c:pt idx="26">
                  <c:v>40947</c:v>
                </c:pt>
                <c:pt idx="27">
                  <c:v>40948</c:v>
                </c:pt>
                <c:pt idx="28">
                  <c:v>40949</c:v>
                </c:pt>
                <c:pt idx="29">
                  <c:v>40952</c:v>
                </c:pt>
                <c:pt idx="30">
                  <c:v>40953</c:v>
                </c:pt>
                <c:pt idx="31">
                  <c:v>40954</c:v>
                </c:pt>
                <c:pt idx="32">
                  <c:v>40955</c:v>
                </c:pt>
                <c:pt idx="33">
                  <c:v>40956</c:v>
                </c:pt>
                <c:pt idx="34">
                  <c:v>40959</c:v>
                </c:pt>
                <c:pt idx="35">
                  <c:v>40960</c:v>
                </c:pt>
                <c:pt idx="36">
                  <c:v>40961</c:v>
                </c:pt>
                <c:pt idx="37">
                  <c:v>40962</c:v>
                </c:pt>
                <c:pt idx="38">
                  <c:v>40963</c:v>
                </c:pt>
                <c:pt idx="39">
                  <c:v>40966</c:v>
                </c:pt>
                <c:pt idx="40">
                  <c:v>40967</c:v>
                </c:pt>
                <c:pt idx="41">
                  <c:v>40968</c:v>
                </c:pt>
                <c:pt idx="42">
                  <c:v>40969</c:v>
                </c:pt>
                <c:pt idx="43">
                  <c:v>40970</c:v>
                </c:pt>
                <c:pt idx="44">
                  <c:v>40973</c:v>
                </c:pt>
                <c:pt idx="45">
                  <c:v>40974</c:v>
                </c:pt>
                <c:pt idx="46">
                  <c:v>40975</c:v>
                </c:pt>
                <c:pt idx="47">
                  <c:v>40976</c:v>
                </c:pt>
                <c:pt idx="48">
                  <c:v>40977</c:v>
                </c:pt>
                <c:pt idx="49">
                  <c:v>40980</c:v>
                </c:pt>
                <c:pt idx="50">
                  <c:v>40981</c:v>
                </c:pt>
                <c:pt idx="51">
                  <c:v>40982</c:v>
                </c:pt>
                <c:pt idx="52">
                  <c:v>40983</c:v>
                </c:pt>
                <c:pt idx="53">
                  <c:v>40984</c:v>
                </c:pt>
                <c:pt idx="54">
                  <c:v>40988</c:v>
                </c:pt>
                <c:pt idx="55">
                  <c:v>40989</c:v>
                </c:pt>
                <c:pt idx="56">
                  <c:v>40990</c:v>
                </c:pt>
                <c:pt idx="57">
                  <c:v>40991</c:v>
                </c:pt>
                <c:pt idx="58">
                  <c:v>40994</c:v>
                </c:pt>
                <c:pt idx="59">
                  <c:v>40995</c:v>
                </c:pt>
                <c:pt idx="60">
                  <c:v>40996</c:v>
                </c:pt>
                <c:pt idx="61">
                  <c:v>40997</c:v>
                </c:pt>
                <c:pt idx="62">
                  <c:v>40998</c:v>
                </c:pt>
                <c:pt idx="63">
                  <c:v>41001</c:v>
                </c:pt>
                <c:pt idx="64">
                  <c:v>41002</c:v>
                </c:pt>
                <c:pt idx="65">
                  <c:v>41003</c:v>
                </c:pt>
                <c:pt idx="66">
                  <c:v>41004</c:v>
                </c:pt>
                <c:pt idx="67">
                  <c:v>41005</c:v>
                </c:pt>
                <c:pt idx="68">
                  <c:v>41008</c:v>
                </c:pt>
                <c:pt idx="69">
                  <c:v>41009</c:v>
                </c:pt>
                <c:pt idx="70">
                  <c:v>41010</c:v>
                </c:pt>
                <c:pt idx="71">
                  <c:v>41011</c:v>
                </c:pt>
                <c:pt idx="72">
                  <c:v>41012</c:v>
                </c:pt>
                <c:pt idx="73">
                  <c:v>41015</c:v>
                </c:pt>
                <c:pt idx="74">
                  <c:v>41016</c:v>
                </c:pt>
                <c:pt idx="75">
                  <c:v>41017</c:v>
                </c:pt>
                <c:pt idx="76">
                  <c:v>41018</c:v>
                </c:pt>
                <c:pt idx="77">
                  <c:v>41019</c:v>
                </c:pt>
                <c:pt idx="78">
                  <c:v>41022</c:v>
                </c:pt>
                <c:pt idx="79">
                  <c:v>41023</c:v>
                </c:pt>
                <c:pt idx="80">
                  <c:v>41024</c:v>
                </c:pt>
                <c:pt idx="81">
                  <c:v>41025</c:v>
                </c:pt>
                <c:pt idx="82">
                  <c:v>41026</c:v>
                </c:pt>
                <c:pt idx="83">
                  <c:v>41029</c:v>
                </c:pt>
                <c:pt idx="84">
                  <c:v>41030</c:v>
                </c:pt>
                <c:pt idx="85">
                  <c:v>41031</c:v>
                </c:pt>
                <c:pt idx="86">
                  <c:v>41032</c:v>
                </c:pt>
                <c:pt idx="87">
                  <c:v>41033</c:v>
                </c:pt>
                <c:pt idx="88">
                  <c:v>41036</c:v>
                </c:pt>
                <c:pt idx="89">
                  <c:v>41037</c:v>
                </c:pt>
                <c:pt idx="90">
                  <c:v>41038</c:v>
                </c:pt>
                <c:pt idx="91">
                  <c:v>41039</c:v>
                </c:pt>
                <c:pt idx="92">
                  <c:v>41040</c:v>
                </c:pt>
                <c:pt idx="93">
                  <c:v>41043</c:v>
                </c:pt>
                <c:pt idx="94">
                  <c:v>41044</c:v>
                </c:pt>
                <c:pt idx="95">
                  <c:v>41045</c:v>
                </c:pt>
                <c:pt idx="96">
                  <c:v>41046</c:v>
                </c:pt>
                <c:pt idx="97">
                  <c:v>41047</c:v>
                </c:pt>
                <c:pt idx="98">
                  <c:v>41050</c:v>
                </c:pt>
                <c:pt idx="99">
                  <c:v>41051</c:v>
                </c:pt>
                <c:pt idx="100">
                  <c:v>41052</c:v>
                </c:pt>
                <c:pt idx="101">
                  <c:v>41053</c:v>
                </c:pt>
                <c:pt idx="102">
                  <c:v>41054</c:v>
                </c:pt>
                <c:pt idx="103">
                  <c:v>41057</c:v>
                </c:pt>
                <c:pt idx="104">
                  <c:v>41058</c:v>
                </c:pt>
                <c:pt idx="105">
                  <c:v>41059</c:v>
                </c:pt>
                <c:pt idx="106">
                  <c:v>41060</c:v>
                </c:pt>
                <c:pt idx="107">
                  <c:v>41061</c:v>
                </c:pt>
                <c:pt idx="108">
                  <c:v>41064</c:v>
                </c:pt>
                <c:pt idx="109">
                  <c:v>41065</c:v>
                </c:pt>
                <c:pt idx="110">
                  <c:v>41066</c:v>
                </c:pt>
                <c:pt idx="111">
                  <c:v>41067</c:v>
                </c:pt>
                <c:pt idx="112">
                  <c:v>41068</c:v>
                </c:pt>
                <c:pt idx="113">
                  <c:v>41071</c:v>
                </c:pt>
                <c:pt idx="114">
                  <c:v>41072</c:v>
                </c:pt>
                <c:pt idx="115">
                  <c:v>41073</c:v>
                </c:pt>
                <c:pt idx="116">
                  <c:v>41074</c:v>
                </c:pt>
                <c:pt idx="117">
                  <c:v>41075</c:v>
                </c:pt>
                <c:pt idx="118">
                  <c:v>41078</c:v>
                </c:pt>
                <c:pt idx="119">
                  <c:v>41079</c:v>
                </c:pt>
                <c:pt idx="120">
                  <c:v>41080</c:v>
                </c:pt>
                <c:pt idx="121">
                  <c:v>41081</c:v>
                </c:pt>
                <c:pt idx="122">
                  <c:v>41082</c:v>
                </c:pt>
                <c:pt idx="123">
                  <c:v>41085</c:v>
                </c:pt>
                <c:pt idx="124">
                  <c:v>41086</c:v>
                </c:pt>
                <c:pt idx="125">
                  <c:v>41087</c:v>
                </c:pt>
                <c:pt idx="126">
                  <c:v>41088</c:v>
                </c:pt>
                <c:pt idx="127">
                  <c:v>41089</c:v>
                </c:pt>
                <c:pt idx="128">
                  <c:v>41092</c:v>
                </c:pt>
                <c:pt idx="129">
                  <c:v>41093</c:v>
                </c:pt>
                <c:pt idx="130">
                  <c:v>41094</c:v>
                </c:pt>
                <c:pt idx="131">
                  <c:v>41095</c:v>
                </c:pt>
                <c:pt idx="132">
                  <c:v>41096</c:v>
                </c:pt>
                <c:pt idx="133">
                  <c:v>41099</c:v>
                </c:pt>
                <c:pt idx="134">
                  <c:v>41100</c:v>
                </c:pt>
                <c:pt idx="135">
                  <c:v>41101</c:v>
                </c:pt>
                <c:pt idx="136">
                  <c:v>41102</c:v>
                </c:pt>
                <c:pt idx="137">
                  <c:v>41103</c:v>
                </c:pt>
                <c:pt idx="138">
                  <c:v>41106</c:v>
                </c:pt>
                <c:pt idx="139">
                  <c:v>41107</c:v>
                </c:pt>
                <c:pt idx="140">
                  <c:v>41108</c:v>
                </c:pt>
                <c:pt idx="141">
                  <c:v>41109</c:v>
                </c:pt>
                <c:pt idx="142">
                  <c:v>41110</c:v>
                </c:pt>
                <c:pt idx="143">
                  <c:v>41113</c:v>
                </c:pt>
                <c:pt idx="144">
                  <c:v>41114</c:v>
                </c:pt>
                <c:pt idx="145">
                  <c:v>41115</c:v>
                </c:pt>
                <c:pt idx="146">
                  <c:v>41116</c:v>
                </c:pt>
                <c:pt idx="147">
                  <c:v>41117</c:v>
                </c:pt>
                <c:pt idx="148">
                  <c:v>41120</c:v>
                </c:pt>
                <c:pt idx="149">
                  <c:v>41121</c:v>
                </c:pt>
                <c:pt idx="150">
                  <c:v>41122</c:v>
                </c:pt>
                <c:pt idx="151">
                  <c:v>41123</c:v>
                </c:pt>
                <c:pt idx="152">
                  <c:v>41124</c:v>
                </c:pt>
                <c:pt idx="153">
                  <c:v>41127</c:v>
                </c:pt>
                <c:pt idx="154">
                  <c:v>41128</c:v>
                </c:pt>
                <c:pt idx="155">
                  <c:v>41129</c:v>
                </c:pt>
                <c:pt idx="156">
                  <c:v>41130</c:v>
                </c:pt>
                <c:pt idx="157">
                  <c:v>41131</c:v>
                </c:pt>
                <c:pt idx="158">
                  <c:v>41134</c:v>
                </c:pt>
                <c:pt idx="159">
                  <c:v>41135</c:v>
                </c:pt>
                <c:pt idx="160">
                  <c:v>41136</c:v>
                </c:pt>
                <c:pt idx="161">
                  <c:v>41137</c:v>
                </c:pt>
                <c:pt idx="162">
                  <c:v>41138</c:v>
                </c:pt>
                <c:pt idx="163">
                  <c:v>41141</c:v>
                </c:pt>
                <c:pt idx="164">
                  <c:v>41142</c:v>
                </c:pt>
                <c:pt idx="165">
                  <c:v>41143</c:v>
                </c:pt>
                <c:pt idx="166">
                  <c:v>41144</c:v>
                </c:pt>
                <c:pt idx="167">
                  <c:v>41145</c:v>
                </c:pt>
                <c:pt idx="168">
                  <c:v>41148</c:v>
                </c:pt>
                <c:pt idx="169">
                  <c:v>41149</c:v>
                </c:pt>
                <c:pt idx="170">
                  <c:v>41150</c:v>
                </c:pt>
                <c:pt idx="171">
                  <c:v>41151</c:v>
                </c:pt>
                <c:pt idx="172">
                  <c:v>41152</c:v>
                </c:pt>
                <c:pt idx="173">
                  <c:v>41155</c:v>
                </c:pt>
                <c:pt idx="174">
                  <c:v>41156</c:v>
                </c:pt>
                <c:pt idx="175">
                  <c:v>41157</c:v>
                </c:pt>
                <c:pt idx="176">
                  <c:v>41158</c:v>
                </c:pt>
                <c:pt idx="177">
                  <c:v>41159</c:v>
                </c:pt>
                <c:pt idx="178">
                  <c:v>41162</c:v>
                </c:pt>
                <c:pt idx="179">
                  <c:v>41163</c:v>
                </c:pt>
                <c:pt idx="180">
                  <c:v>41164</c:v>
                </c:pt>
                <c:pt idx="181">
                  <c:v>41165</c:v>
                </c:pt>
                <c:pt idx="182">
                  <c:v>41166</c:v>
                </c:pt>
                <c:pt idx="183">
                  <c:v>41169</c:v>
                </c:pt>
                <c:pt idx="184">
                  <c:v>41170</c:v>
                </c:pt>
                <c:pt idx="185">
                  <c:v>41171</c:v>
                </c:pt>
                <c:pt idx="186">
                  <c:v>41172</c:v>
                </c:pt>
                <c:pt idx="187">
                  <c:v>41173</c:v>
                </c:pt>
                <c:pt idx="188">
                  <c:v>41176</c:v>
                </c:pt>
                <c:pt idx="189">
                  <c:v>41177</c:v>
                </c:pt>
                <c:pt idx="190">
                  <c:v>41178</c:v>
                </c:pt>
                <c:pt idx="191">
                  <c:v>41179</c:v>
                </c:pt>
                <c:pt idx="192">
                  <c:v>41180</c:v>
                </c:pt>
                <c:pt idx="193">
                  <c:v>41183</c:v>
                </c:pt>
                <c:pt idx="194">
                  <c:v>41184</c:v>
                </c:pt>
                <c:pt idx="195">
                  <c:v>41185</c:v>
                </c:pt>
                <c:pt idx="196">
                  <c:v>41186</c:v>
                </c:pt>
                <c:pt idx="197">
                  <c:v>41187</c:v>
                </c:pt>
                <c:pt idx="198">
                  <c:v>41190</c:v>
                </c:pt>
                <c:pt idx="199">
                  <c:v>41191</c:v>
                </c:pt>
                <c:pt idx="200">
                  <c:v>41192</c:v>
                </c:pt>
                <c:pt idx="201">
                  <c:v>41193</c:v>
                </c:pt>
                <c:pt idx="202">
                  <c:v>41194</c:v>
                </c:pt>
                <c:pt idx="203">
                  <c:v>41197</c:v>
                </c:pt>
                <c:pt idx="204">
                  <c:v>41198</c:v>
                </c:pt>
                <c:pt idx="205">
                  <c:v>41199</c:v>
                </c:pt>
                <c:pt idx="206">
                  <c:v>41200</c:v>
                </c:pt>
                <c:pt idx="207">
                  <c:v>41201</c:v>
                </c:pt>
                <c:pt idx="208">
                  <c:v>41204</c:v>
                </c:pt>
                <c:pt idx="209">
                  <c:v>41205</c:v>
                </c:pt>
                <c:pt idx="210">
                  <c:v>41206</c:v>
                </c:pt>
                <c:pt idx="211">
                  <c:v>41207</c:v>
                </c:pt>
                <c:pt idx="212">
                  <c:v>41208</c:v>
                </c:pt>
                <c:pt idx="213">
                  <c:v>41211</c:v>
                </c:pt>
                <c:pt idx="214">
                  <c:v>41212</c:v>
                </c:pt>
                <c:pt idx="215">
                  <c:v>41213</c:v>
                </c:pt>
                <c:pt idx="216">
                  <c:v>41214</c:v>
                </c:pt>
                <c:pt idx="217">
                  <c:v>41215</c:v>
                </c:pt>
                <c:pt idx="218">
                  <c:v>41218</c:v>
                </c:pt>
                <c:pt idx="219">
                  <c:v>41219</c:v>
                </c:pt>
                <c:pt idx="220">
                  <c:v>41220</c:v>
                </c:pt>
                <c:pt idx="221">
                  <c:v>41221</c:v>
                </c:pt>
                <c:pt idx="222">
                  <c:v>41222</c:v>
                </c:pt>
                <c:pt idx="223">
                  <c:v>41225</c:v>
                </c:pt>
                <c:pt idx="224">
                  <c:v>41226</c:v>
                </c:pt>
                <c:pt idx="225">
                  <c:v>41227</c:v>
                </c:pt>
                <c:pt idx="226">
                  <c:v>41228</c:v>
                </c:pt>
                <c:pt idx="227">
                  <c:v>41229</c:v>
                </c:pt>
                <c:pt idx="228">
                  <c:v>41233</c:v>
                </c:pt>
                <c:pt idx="229">
                  <c:v>41234</c:v>
                </c:pt>
                <c:pt idx="230">
                  <c:v>41235</c:v>
                </c:pt>
                <c:pt idx="231">
                  <c:v>41236</c:v>
                </c:pt>
                <c:pt idx="232">
                  <c:v>41239</c:v>
                </c:pt>
                <c:pt idx="233">
                  <c:v>41240</c:v>
                </c:pt>
                <c:pt idx="234">
                  <c:v>41241</c:v>
                </c:pt>
                <c:pt idx="235">
                  <c:v>41242</c:v>
                </c:pt>
                <c:pt idx="236">
                  <c:v>41243</c:v>
                </c:pt>
                <c:pt idx="237">
                  <c:v>41246</c:v>
                </c:pt>
                <c:pt idx="238">
                  <c:v>41247</c:v>
                </c:pt>
                <c:pt idx="239">
                  <c:v>41248</c:v>
                </c:pt>
                <c:pt idx="240">
                  <c:v>41249</c:v>
                </c:pt>
                <c:pt idx="241">
                  <c:v>41250</c:v>
                </c:pt>
                <c:pt idx="242">
                  <c:v>41253</c:v>
                </c:pt>
                <c:pt idx="243">
                  <c:v>41254</c:v>
                </c:pt>
                <c:pt idx="244">
                  <c:v>41255</c:v>
                </c:pt>
                <c:pt idx="245">
                  <c:v>41256</c:v>
                </c:pt>
                <c:pt idx="246">
                  <c:v>41257</c:v>
                </c:pt>
                <c:pt idx="247">
                  <c:v>41260</c:v>
                </c:pt>
                <c:pt idx="248">
                  <c:v>41261</c:v>
                </c:pt>
                <c:pt idx="249">
                  <c:v>41262</c:v>
                </c:pt>
                <c:pt idx="250">
                  <c:v>41263</c:v>
                </c:pt>
                <c:pt idx="251">
                  <c:v>41264</c:v>
                </c:pt>
                <c:pt idx="252">
                  <c:v>41267</c:v>
                </c:pt>
                <c:pt idx="253">
                  <c:v>41268</c:v>
                </c:pt>
                <c:pt idx="254">
                  <c:v>41269</c:v>
                </c:pt>
                <c:pt idx="255">
                  <c:v>41270</c:v>
                </c:pt>
                <c:pt idx="256">
                  <c:v>41271</c:v>
                </c:pt>
                <c:pt idx="257">
                  <c:v>41274</c:v>
                </c:pt>
                <c:pt idx="258">
                  <c:v>41275</c:v>
                </c:pt>
                <c:pt idx="259">
                  <c:v>41276</c:v>
                </c:pt>
                <c:pt idx="260">
                  <c:v>41277</c:v>
                </c:pt>
                <c:pt idx="261">
                  <c:v>41278</c:v>
                </c:pt>
                <c:pt idx="262">
                  <c:v>41281</c:v>
                </c:pt>
                <c:pt idx="263">
                  <c:v>41282</c:v>
                </c:pt>
                <c:pt idx="264">
                  <c:v>41283</c:v>
                </c:pt>
                <c:pt idx="265">
                  <c:v>41284</c:v>
                </c:pt>
                <c:pt idx="266">
                  <c:v>41285</c:v>
                </c:pt>
                <c:pt idx="267">
                  <c:v>41288</c:v>
                </c:pt>
                <c:pt idx="268">
                  <c:v>41289</c:v>
                </c:pt>
                <c:pt idx="269">
                  <c:v>41290</c:v>
                </c:pt>
                <c:pt idx="270">
                  <c:v>41291</c:v>
                </c:pt>
                <c:pt idx="271">
                  <c:v>41292</c:v>
                </c:pt>
                <c:pt idx="272">
                  <c:v>41295</c:v>
                </c:pt>
                <c:pt idx="273">
                  <c:v>41296</c:v>
                </c:pt>
                <c:pt idx="274">
                  <c:v>41297</c:v>
                </c:pt>
                <c:pt idx="275">
                  <c:v>41298</c:v>
                </c:pt>
                <c:pt idx="276">
                  <c:v>41299</c:v>
                </c:pt>
                <c:pt idx="277">
                  <c:v>41302</c:v>
                </c:pt>
                <c:pt idx="278">
                  <c:v>41303</c:v>
                </c:pt>
                <c:pt idx="279">
                  <c:v>41304</c:v>
                </c:pt>
                <c:pt idx="280">
                  <c:v>41305</c:v>
                </c:pt>
                <c:pt idx="281">
                  <c:v>41306</c:v>
                </c:pt>
                <c:pt idx="282">
                  <c:v>41309</c:v>
                </c:pt>
                <c:pt idx="283">
                  <c:v>41310</c:v>
                </c:pt>
                <c:pt idx="284">
                  <c:v>41311</c:v>
                </c:pt>
                <c:pt idx="285">
                  <c:v>41312</c:v>
                </c:pt>
                <c:pt idx="286">
                  <c:v>41313</c:v>
                </c:pt>
                <c:pt idx="287">
                  <c:v>41316</c:v>
                </c:pt>
                <c:pt idx="288">
                  <c:v>41317</c:v>
                </c:pt>
                <c:pt idx="289">
                  <c:v>41318</c:v>
                </c:pt>
                <c:pt idx="290">
                  <c:v>41319</c:v>
                </c:pt>
                <c:pt idx="291">
                  <c:v>41320</c:v>
                </c:pt>
                <c:pt idx="292">
                  <c:v>41323</c:v>
                </c:pt>
                <c:pt idx="293">
                  <c:v>41324</c:v>
                </c:pt>
                <c:pt idx="294">
                  <c:v>41325</c:v>
                </c:pt>
                <c:pt idx="295">
                  <c:v>41326</c:v>
                </c:pt>
                <c:pt idx="296">
                  <c:v>41327</c:v>
                </c:pt>
                <c:pt idx="297">
                  <c:v>41330</c:v>
                </c:pt>
                <c:pt idx="298">
                  <c:v>41331</c:v>
                </c:pt>
                <c:pt idx="299">
                  <c:v>41332</c:v>
                </c:pt>
                <c:pt idx="300">
                  <c:v>41333</c:v>
                </c:pt>
                <c:pt idx="301">
                  <c:v>41334</c:v>
                </c:pt>
                <c:pt idx="302">
                  <c:v>41337</c:v>
                </c:pt>
                <c:pt idx="303">
                  <c:v>41338</c:v>
                </c:pt>
                <c:pt idx="304">
                  <c:v>41339</c:v>
                </c:pt>
                <c:pt idx="305">
                  <c:v>41340</c:v>
                </c:pt>
                <c:pt idx="306">
                  <c:v>41341</c:v>
                </c:pt>
                <c:pt idx="307">
                  <c:v>41344</c:v>
                </c:pt>
                <c:pt idx="308">
                  <c:v>41345</c:v>
                </c:pt>
                <c:pt idx="309">
                  <c:v>41346</c:v>
                </c:pt>
                <c:pt idx="310">
                  <c:v>41347</c:v>
                </c:pt>
                <c:pt idx="311">
                  <c:v>41348</c:v>
                </c:pt>
                <c:pt idx="312">
                  <c:v>41351</c:v>
                </c:pt>
                <c:pt idx="313">
                  <c:v>41352</c:v>
                </c:pt>
                <c:pt idx="314">
                  <c:v>41353</c:v>
                </c:pt>
                <c:pt idx="315">
                  <c:v>41354</c:v>
                </c:pt>
                <c:pt idx="316">
                  <c:v>41355</c:v>
                </c:pt>
                <c:pt idx="317">
                  <c:v>41358</c:v>
                </c:pt>
                <c:pt idx="318">
                  <c:v>41359</c:v>
                </c:pt>
                <c:pt idx="319">
                  <c:v>41360</c:v>
                </c:pt>
                <c:pt idx="320">
                  <c:v>41361</c:v>
                </c:pt>
                <c:pt idx="321">
                  <c:v>41362</c:v>
                </c:pt>
                <c:pt idx="322">
                  <c:v>41365</c:v>
                </c:pt>
                <c:pt idx="323">
                  <c:v>41366</c:v>
                </c:pt>
                <c:pt idx="324">
                  <c:v>41367</c:v>
                </c:pt>
                <c:pt idx="325">
                  <c:v>41368</c:v>
                </c:pt>
                <c:pt idx="326">
                  <c:v>41369</c:v>
                </c:pt>
                <c:pt idx="327">
                  <c:v>41372</c:v>
                </c:pt>
                <c:pt idx="328">
                  <c:v>41373</c:v>
                </c:pt>
                <c:pt idx="329">
                  <c:v>41374</c:v>
                </c:pt>
                <c:pt idx="330">
                  <c:v>41375</c:v>
                </c:pt>
                <c:pt idx="331">
                  <c:v>41376</c:v>
                </c:pt>
                <c:pt idx="332">
                  <c:v>41379</c:v>
                </c:pt>
                <c:pt idx="333">
                  <c:v>41380</c:v>
                </c:pt>
                <c:pt idx="334">
                  <c:v>41381</c:v>
                </c:pt>
                <c:pt idx="335">
                  <c:v>41382</c:v>
                </c:pt>
                <c:pt idx="336">
                  <c:v>41383</c:v>
                </c:pt>
                <c:pt idx="337">
                  <c:v>41386</c:v>
                </c:pt>
                <c:pt idx="338">
                  <c:v>41387</c:v>
                </c:pt>
                <c:pt idx="339">
                  <c:v>41388</c:v>
                </c:pt>
                <c:pt idx="340">
                  <c:v>41389</c:v>
                </c:pt>
                <c:pt idx="341">
                  <c:v>41390</c:v>
                </c:pt>
                <c:pt idx="342">
                  <c:v>41393</c:v>
                </c:pt>
                <c:pt idx="343">
                  <c:v>41394</c:v>
                </c:pt>
                <c:pt idx="344">
                  <c:v>41395</c:v>
                </c:pt>
                <c:pt idx="345">
                  <c:v>41396</c:v>
                </c:pt>
                <c:pt idx="346">
                  <c:v>41397</c:v>
                </c:pt>
                <c:pt idx="347">
                  <c:v>41400</c:v>
                </c:pt>
                <c:pt idx="348">
                  <c:v>41401</c:v>
                </c:pt>
                <c:pt idx="349">
                  <c:v>41402</c:v>
                </c:pt>
                <c:pt idx="350">
                  <c:v>41403</c:v>
                </c:pt>
                <c:pt idx="351">
                  <c:v>41404</c:v>
                </c:pt>
                <c:pt idx="352">
                  <c:v>41407</c:v>
                </c:pt>
                <c:pt idx="353">
                  <c:v>41408</c:v>
                </c:pt>
                <c:pt idx="354">
                  <c:v>41409</c:v>
                </c:pt>
                <c:pt idx="355">
                  <c:v>41410</c:v>
                </c:pt>
                <c:pt idx="356">
                  <c:v>41411</c:v>
                </c:pt>
                <c:pt idx="357">
                  <c:v>41414</c:v>
                </c:pt>
                <c:pt idx="358">
                  <c:v>41415</c:v>
                </c:pt>
                <c:pt idx="359">
                  <c:v>41416</c:v>
                </c:pt>
                <c:pt idx="360">
                  <c:v>41417</c:v>
                </c:pt>
                <c:pt idx="361">
                  <c:v>41418</c:v>
                </c:pt>
                <c:pt idx="362">
                  <c:v>41421</c:v>
                </c:pt>
                <c:pt idx="363">
                  <c:v>41422</c:v>
                </c:pt>
                <c:pt idx="364">
                  <c:v>41423</c:v>
                </c:pt>
                <c:pt idx="365">
                  <c:v>41424</c:v>
                </c:pt>
                <c:pt idx="366">
                  <c:v>41425</c:v>
                </c:pt>
                <c:pt idx="367">
                  <c:v>41428</c:v>
                </c:pt>
                <c:pt idx="368">
                  <c:v>41429</c:v>
                </c:pt>
                <c:pt idx="369">
                  <c:v>41430</c:v>
                </c:pt>
                <c:pt idx="370">
                  <c:v>41431</c:v>
                </c:pt>
                <c:pt idx="371">
                  <c:v>41432</c:v>
                </c:pt>
                <c:pt idx="372">
                  <c:v>41435</c:v>
                </c:pt>
                <c:pt idx="373">
                  <c:v>41436</c:v>
                </c:pt>
                <c:pt idx="374">
                  <c:v>41437</c:v>
                </c:pt>
                <c:pt idx="375">
                  <c:v>41438</c:v>
                </c:pt>
                <c:pt idx="376">
                  <c:v>41439</c:v>
                </c:pt>
                <c:pt idx="377">
                  <c:v>41442</c:v>
                </c:pt>
                <c:pt idx="378">
                  <c:v>41443</c:v>
                </c:pt>
                <c:pt idx="379">
                  <c:v>41444</c:v>
                </c:pt>
                <c:pt idx="380">
                  <c:v>41445</c:v>
                </c:pt>
                <c:pt idx="381">
                  <c:v>41446</c:v>
                </c:pt>
                <c:pt idx="382">
                  <c:v>41449</c:v>
                </c:pt>
                <c:pt idx="383">
                  <c:v>41450</c:v>
                </c:pt>
                <c:pt idx="384">
                  <c:v>41451</c:v>
                </c:pt>
                <c:pt idx="385">
                  <c:v>41452</c:v>
                </c:pt>
                <c:pt idx="386">
                  <c:v>41453</c:v>
                </c:pt>
                <c:pt idx="387">
                  <c:v>41456</c:v>
                </c:pt>
                <c:pt idx="388">
                  <c:v>41457</c:v>
                </c:pt>
                <c:pt idx="389">
                  <c:v>41458</c:v>
                </c:pt>
                <c:pt idx="390">
                  <c:v>41459</c:v>
                </c:pt>
                <c:pt idx="391">
                  <c:v>41460</c:v>
                </c:pt>
                <c:pt idx="392">
                  <c:v>41463</c:v>
                </c:pt>
                <c:pt idx="393">
                  <c:v>41464</c:v>
                </c:pt>
                <c:pt idx="394">
                  <c:v>41465</c:v>
                </c:pt>
                <c:pt idx="395">
                  <c:v>41466</c:v>
                </c:pt>
                <c:pt idx="396">
                  <c:v>41467</c:v>
                </c:pt>
                <c:pt idx="397">
                  <c:v>41470</c:v>
                </c:pt>
                <c:pt idx="398">
                  <c:v>41471</c:v>
                </c:pt>
                <c:pt idx="399">
                  <c:v>41472</c:v>
                </c:pt>
                <c:pt idx="400">
                  <c:v>41473</c:v>
                </c:pt>
                <c:pt idx="401">
                  <c:v>41474</c:v>
                </c:pt>
                <c:pt idx="402">
                  <c:v>41477</c:v>
                </c:pt>
                <c:pt idx="403">
                  <c:v>41478</c:v>
                </c:pt>
                <c:pt idx="404">
                  <c:v>41479</c:v>
                </c:pt>
                <c:pt idx="405">
                  <c:v>41480</c:v>
                </c:pt>
                <c:pt idx="406">
                  <c:v>41481</c:v>
                </c:pt>
                <c:pt idx="407">
                  <c:v>41484</c:v>
                </c:pt>
                <c:pt idx="408">
                  <c:v>41485</c:v>
                </c:pt>
                <c:pt idx="409">
                  <c:v>41486</c:v>
                </c:pt>
                <c:pt idx="410">
                  <c:v>41487</c:v>
                </c:pt>
                <c:pt idx="411">
                  <c:v>41488</c:v>
                </c:pt>
                <c:pt idx="412">
                  <c:v>41491</c:v>
                </c:pt>
                <c:pt idx="413">
                  <c:v>41492</c:v>
                </c:pt>
                <c:pt idx="414">
                  <c:v>41493</c:v>
                </c:pt>
                <c:pt idx="415">
                  <c:v>41494</c:v>
                </c:pt>
                <c:pt idx="416">
                  <c:v>41495</c:v>
                </c:pt>
                <c:pt idx="417">
                  <c:v>41498</c:v>
                </c:pt>
                <c:pt idx="418">
                  <c:v>41499</c:v>
                </c:pt>
                <c:pt idx="419">
                  <c:v>41500</c:v>
                </c:pt>
                <c:pt idx="420">
                  <c:v>41501</c:v>
                </c:pt>
                <c:pt idx="421">
                  <c:v>41502</c:v>
                </c:pt>
                <c:pt idx="422">
                  <c:v>41505</c:v>
                </c:pt>
                <c:pt idx="423">
                  <c:v>41506</c:v>
                </c:pt>
                <c:pt idx="424">
                  <c:v>41507</c:v>
                </c:pt>
                <c:pt idx="425">
                  <c:v>41508</c:v>
                </c:pt>
                <c:pt idx="426">
                  <c:v>41509</c:v>
                </c:pt>
                <c:pt idx="427">
                  <c:v>41512</c:v>
                </c:pt>
                <c:pt idx="428">
                  <c:v>41513</c:v>
                </c:pt>
                <c:pt idx="429">
                  <c:v>41514</c:v>
                </c:pt>
                <c:pt idx="430">
                  <c:v>41515</c:v>
                </c:pt>
                <c:pt idx="431">
                  <c:v>41516</c:v>
                </c:pt>
                <c:pt idx="432">
                  <c:v>41519</c:v>
                </c:pt>
                <c:pt idx="433">
                  <c:v>41520</c:v>
                </c:pt>
                <c:pt idx="434">
                  <c:v>41521</c:v>
                </c:pt>
                <c:pt idx="435">
                  <c:v>41522</c:v>
                </c:pt>
                <c:pt idx="436">
                  <c:v>41523</c:v>
                </c:pt>
                <c:pt idx="437">
                  <c:v>41526</c:v>
                </c:pt>
                <c:pt idx="438">
                  <c:v>41527</c:v>
                </c:pt>
                <c:pt idx="439">
                  <c:v>41528</c:v>
                </c:pt>
                <c:pt idx="440">
                  <c:v>41529</c:v>
                </c:pt>
                <c:pt idx="441">
                  <c:v>41530</c:v>
                </c:pt>
                <c:pt idx="442">
                  <c:v>41533</c:v>
                </c:pt>
                <c:pt idx="443">
                  <c:v>41534</c:v>
                </c:pt>
                <c:pt idx="444">
                  <c:v>41535</c:v>
                </c:pt>
                <c:pt idx="445">
                  <c:v>41536</c:v>
                </c:pt>
                <c:pt idx="446">
                  <c:v>41537</c:v>
                </c:pt>
                <c:pt idx="447">
                  <c:v>41540</c:v>
                </c:pt>
                <c:pt idx="448">
                  <c:v>41541</c:v>
                </c:pt>
                <c:pt idx="449">
                  <c:v>41542</c:v>
                </c:pt>
                <c:pt idx="450">
                  <c:v>41543</c:v>
                </c:pt>
                <c:pt idx="451">
                  <c:v>41544</c:v>
                </c:pt>
                <c:pt idx="452">
                  <c:v>41547</c:v>
                </c:pt>
                <c:pt idx="453">
                  <c:v>41548</c:v>
                </c:pt>
                <c:pt idx="454">
                  <c:v>41549</c:v>
                </c:pt>
                <c:pt idx="455">
                  <c:v>41550</c:v>
                </c:pt>
                <c:pt idx="456">
                  <c:v>41551</c:v>
                </c:pt>
                <c:pt idx="457">
                  <c:v>41554</c:v>
                </c:pt>
                <c:pt idx="458">
                  <c:v>41555</c:v>
                </c:pt>
                <c:pt idx="459">
                  <c:v>41556</c:v>
                </c:pt>
                <c:pt idx="460">
                  <c:v>41557</c:v>
                </c:pt>
                <c:pt idx="461">
                  <c:v>41558</c:v>
                </c:pt>
                <c:pt idx="462">
                  <c:v>41561</c:v>
                </c:pt>
                <c:pt idx="463">
                  <c:v>41562</c:v>
                </c:pt>
                <c:pt idx="464">
                  <c:v>41563</c:v>
                </c:pt>
                <c:pt idx="465">
                  <c:v>41564</c:v>
                </c:pt>
                <c:pt idx="466">
                  <c:v>41565</c:v>
                </c:pt>
                <c:pt idx="467">
                  <c:v>41568</c:v>
                </c:pt>
                <c:pt idx="468">
                  <c:v>41569</c:v>
                </c:pt>
                <c:pt idx="469">
                  <c:v>41570</c:v>
                </c:pt>
                <c:pt idx="470">
                  <c:v>41571</c:v>
                </c:pt>
                <c:pt idx="471">
                  <c:v>41572</c:v>
                </c:pt>
                <c:pt idx="472">
                  <c:v>41575</c:v>
                </c:pt>
                <c:pt idx="473">
                  <c:v>41576</c:v>
                </c:pt>
                <c:pt idx="474">
                  <c:v>41577</c:v>
                </c:pt>
                <c:pt idx="475">
                  <c:v>41578</c:v>
                </c:pt>
                <c:pt idx="476">
                  <c:v>41579</c:v>
                </c:pt>
                <c:pt idx="477">
                  <c:v>41582</c:v>
                </c:pt>
                <c:pt idx="478">
                  <c:v>41583</c:v>
                </c:pt>
                <c:pt idx="479">
                  <c:v>41584</c:v>
                </c:pt>
                <c:pt idx="480">
                  <c:v>41585</c:v>
                </c:pt>
                <c:pt idx="481">
                  <c:v>41586</c:v>
                </c:pt>
                <c:pt idx="482">
                  <c:v>41589</c:v>
                </c:pt>
                <c:pt idx="483">
                  <c:v>41590</c:v>
                </c:pt>
                <c:pt idx="484">
                  <c:v>41591</c:v>
                </c:pt>
                <c:pt idx="485">
                  <c:v>41592</c:v>
                </c:pt>
                <c:pt idx="486">
                  <c:v>41593</c:v>
                </c:pt>
                <c:pt idx="487">
                  <c:v>41596</c:v>
                </c:pt>
                <c:pt idx="488">
                  <c:v>41597</c:v>
                </c:pt>
                <c:pt idx="489">
                  <c:v>41598</c:v>
                </c:pt>
                <c:pt idx="490">
                  <c:v>41599</c:v>
                </c:pt>
                <c:pt idx="491">
                  <c:v>41600</c:v>
                </c:pt>
                <c:pt idx="492">
                  <c:v>41603</c:v>
                </c:pt>
                <c:pt idx="493">
                  <c:v>41604</c:v>
                </c:pt>
                <c:pt idx="494">
                  <c:v>41605</c:v>
                </c:pt>
                <c:pt idx="495">
                  <c:v>41606</c:v>
                </c:pt>
                <c:pt idx="496">
                  <c:v>41607</c:v>
                </c:pt>
                <c:pt idx="497">
                  <c:v>41610</c:v>
                </c:pt>
                <c:pt idx="498">
                  <c:v>41611</c:v>
                </c:pt>
                <c:pt idx="499">
                  <c:v>41612</c:v>
                </c:pt>
                <c:pt idx="500">
                  <c:v>41613</c:v>
                </c:pt>
                <c:pt idx="501">
                  <c:v>41614</c:v>
                </c:pt>
                <c:pt idx="502">
                  <c:v>41617</c:v>
                </c:pt>
                <c:pt idx="503">
                  <c:v>41618</c:v>
                </c:pt>
                <c:pt idx="504">
                  <c:v>41619</c:v>
                </c:pt>
                <c:pt idx="505">
                  <c:v>41620</c:v>
                </c:pt>
                <c:pt idx="506">
                  <c:v>41621</c:v>
                </c:pt>
                <c:pt idx="507">
                  <c:v>41624</c:v>
                </c:pt>
                <c:pt idx="508">
                  <c:v>41625</c:v>
                </c:pt>
                <c:pt idx="509">
                  <c:v>41626</c:v>
                </c:pt>
                <c:pt idx="510">
                  <c:v>41627</c:v>
                </c:pt>
                <c:pt idx="511">
                  <c:v>41628</c:v>
                </c:pt>
                <c:pt idx="512">
                  <c:v>41631</c:v>
                </c:pt>
                <c:pt idx="513">
                  <c:v>41632</c:v>
                </c:pt>
                <c:pt idx="514">
                  <c:v>41633</c:v>
                </c:pt>
                <c:pt idx="515">
                  <c:v>41634</c:v>
                </c:pt>
                <c:pt idx="516">
                  <c:v>41635</c:v>
                </c:pt>
                <c:pt idx="517">
                  <c:v>41638</c:v>
                </c:pt>
                <c:pt idx="518">
                  <c:v>41639</c:v>
                </c:pt>
                <c:pt idx="519">
                  <c:v>41640</c:v>
                </c:pt>
                <c:pt idx="520">
                  <c:v>41641</c:v>
                </c:pt>
                <c:pt idx="521">
                  <c:v>41642</c:v>
                </c:pt>
                <c:pt idx="522">
                  <c:v>41645</c:v>
                </c:pt>
                <c:pt idx="523">
                  <c:v>41646</c:v>
                </c:pt>
                <c:pt idx="524">
                  <c:v>41647</c:v>
                </c:pt>
                <c:pt idx="525">
                  <c:v>41648</c:v>
                </c:pt>
                <c:pt idx="526">
                  <c:v>41649</c:v>
                </c:pt>
                <c:pt idx="527">
                  <c:v>41652</c:v>
                </c:pt>
                <c:pt idx="528">
                  <c:v>41653</c:v>
                </c:pt>
                <c:pt idx="529">
                  <c:v>41654</c:v>
                </c:pt>
                <c:pt idx="530">
                  <c:v>41655</c:v>
                </c:pt>
                <c:pt idx="531">
                  <c:v>41656</c:v>
                </c:pt>
                <c:pt idx="532">
                  <c:v>41659</c:v>
                </c:pt>
                <c:pt idx="533">
                  <c:v>41660</c:v>
                </c:pt>
                <c:pt idx="534">
                  <c:v>41661</c:v>
                </c:pt>
                <c:pt idx="535">
                  <c:v>41662</c:v>
                </c:pt>
                <c:pt idx="536">
                  <c:v>41663</c:v>
                </c:pt>
                <c:pt idx="537">
                  <c:v>41666</c:v>
                </c:pt>
                <c:pt idx="538">
                  <c:v>41667</c:v>
                </c:pt>
                <c:pt idx="539">
                  <c:v>41668</c:v>
                </c:pt>
                <c:pt idx="540">
                  <c:v>41669</c:v>
                </c:pt>
                <c:pt idx="541">
                  <c:v>41670</c:v>
                </c:pt>
                <c:pt idx="542">
                  <c:v>41673</c:v>
                </c:pt>
                <c:pt idx="543">
                  <c:v>41674</c:v>
                </c:pt>
                <c:pt idx="544">
                  <c:v>41675</c:v>
                </c:pt>
                <c:pt idx="545">
                  <c:v>41676</c:v>
                </c:pt>
                <c:pt idx="546">
                  <c:v>41677</c:v>
                </c:pt>
                <c:pt idx="547">
                  <c:v>41680</c:v>
                </c:pt>
                <c:pt idx="548">
                  <c:v>41681</c:v>
                </c:pt>
                <c:pt idx="549">
                  <c:v>41682</c:v>
                </c:pt>
                <c:pt idx="550">
                  <c:v>41683</c:v>
                </c:pt>
                <c:pt idx="551">
                  <c:v>41684</c:v>
                </c:pt>
                <c:pt idx="552">
                  <c:v>41687</c:v>
                </c:pt>
                <c:pt idx="553">
                  <c:v>41688</c:v>
                </c:pt>
                <c:pt idx="554">
                  <c:v>41689</c:v>
                </c:pt>
                <c:pt idx="555">
                  <c:v>41690</c:v>
                </c:pt>
                <c:pt idx="556">
                  <c:v>41691</c:v>
                </c:pt>
                <c:pt idx="557">
                  <c:v>41694</c:v>
                </c:pt>
                <c:pt idx="558">
                  <c:v>41695</c:v>
                </c:pt>
                <c:pt idx="559">
                  <c:v>41696</c:v>
                </c:pt>
                <c:pt idx="560">
                  <c:v>41697</c:v>
                </c:pt>
                <c:pt idx="561">
                  <c:v>41698</c:v>
                </c:pt>
                <c:pt idx="562">
                  <c:v>41701</c:v>
                </c:pt>
                <c:pt idx="563">
                  <c:v>41702</c:v>
                </c:pt>
                <c:pt idx="564">
                  <c:v>41703</c:v>
                </c:pt>
                <c:pt idx="565">
                  <c:v>41704</c:v>
                </c:pt>
                <c:pt idx="566">
                  <c:v>41705</c:v>
                </c:pt>
                <c:pt idx="567">
                  <c:v>41708</c:v>
                </c:pt>
                <c:pt idx="568">
                  <c:v>41709</c:v>
                </c:pt>
                <c:pt idx="569">
                  <c:v>41710</c:v>
                </c:pt>
                <c:pt idx="570">
                  <c:v>41711</c:v>
                </c:pt>
                <c:pt idx="571">
                  <c:v>41712</c:v>
                </c:pt>
                <c:pt idx="572">
                  <c:v>41715</c:v>
                </c:pt>
                <c:pt idx="573">
                  <c:v>41716</c:v>
                </c:pt>
                <c:pt idx="574">
                  <c:v>41717</c:v>
                </c:pt>
                <c:pt idx="575">
                  <c:v>41718</c:v>
                </c:pt>
                <c:pt idx="576">
                  <c:v>41719</c:v>
                </c:pt>
                <c:pt idx="577">
                  <c:v>41722</c:v>
                </c:pt>
                <c:pt idx="578">
                  <c:v>41723</c:v>
                </c:pt>
                <c:pt idx="579">
                  <c:v>41724</c:v>
                </c:pt>
                <c:pt idx="580">
                  <c:v>41725</c:v>
                </c:pt>
                <c:pt idx="581">
                  <c:v>41726</c:v>
                </c:pt>
                <c:pt idx="582">
                  <c:v>41729</c:v>
                </c:pt>
                <c:pt idx="583">
                  <c:v>41730</c:v>
                </c:pt>
                <c:pt idx="584">
                  <c:v>41731</c:v>
                </c:pt>
                <c:pt idx="585">
                  <c:v>41732</c:v>
                </c:pt>
                <c:pt idx="586">
                  <c:v>41733</c:v>
                </c:pt>
                <c:pt idx="587">
                  <c:v>41736</c:v>
                </c:pt>
                <c:pt idx="588">
                  <c:v>41737</c:v>
                </c:pt>
                <c:pt idx="589">
                  <c:v>41738</c:v>
                </c:pt>
                <c:pt idx="590">
                  <c:v>41739</c:v>
                </c:pt>
                <c:pt idx="591">
                  <c:v>41740</c:v>
                </c:pt>
                <c:pt idx="592">
                  <c:v>41743</c:v>
                </c:pt>
                <c:pt idx="593">
                  <c:v>41744</c:v>
                </c:pt>
                <c:pt idx="594">
                  <c:v>41745</c:v>
                </c:pt>
                <c:pt idx="595">
                  <c:v>41746</c:v>
                </c:pt>
                <c:pt idx="596">
                  <c:v>41747</c:v>
                </c:pt>
                <c:pt idx="597">
                  <c:v>41750</c:v>
                </c:pt>
                <c:pt idx="598">
                  <c:v>41751</c:v>
                </c:pt>
                <c:pt idx="599">
                  <c:v>41752</c:v>
                </c:pt>
                <c:pt idx="600">
                  <c:v>41753</c:v>
                </c:pt>
                <c:pt idx="601">
                  <c:v>41754</c:v>
                </c:pt>
                <c:pt idx="602">
                  <c:v>41757</c:v>
                </c:pt>
                <c:pt idx="603">
                  <c:v>41758</c:v>
                </c:pt>
                <c:pt idx="604">
                  <c:v>41759</c:v>
                </c:pt>
                <c:pt idx="605">
                  <c:v>41760</c:v>
                </c:pt>
                <c:pt idx="606">
                  <c:v>41761</c:v>
                </c:pt>
                <c:pt idx="607">
                  <c:v>41764</c:v>
                </c:pt>
                <c:pt idx="608">
                  <c:v>41765</c:v>
                </c:pt>
                <c:pt idx="609">
                  <c:v>41766</c:v>
                </c:pt>
                <c:pt idx="610">
                  <c:v>41767</c:v>
                </c:pt>
                <c:pt idx="611">
                  <c:v>41768</c:v>
                </c:pt>
                <c:pt idx="612">
                  <c:v>41771</c:v>
                </c:pt>
                <c:pt idx="613">
                  <c:v>41772</c:v>
                </c:pt>
                <c:pt idx="614">
                  <c:v>41773</c:v>
                </c:pt>
                <c:pt idx="615">
                  <c:v>41774</c:v>
                </c:pt>
                <c:pt idx="616">
                  <c:v>41775</c:v>
                </c:pt>
                <c:pt idx="617">
                  <c:v>41778</c:v>
                </c:pt>
                <c:pt idx="618">
                  <c:v>41779</c:v>
                </c:pt>
                <c:pt idx="619">
                  <c:v>41780</c:v>
                </c:pt>
                <c:pt idx="620">
                  <c:v>41781</c:v>
                </c:pt>
                <c:pt idx="621">
                  <c:v>41782</c:v>
                </c:pt>
                <c:pt idx="622">
                  <c:v>41785</c:v>
                </c:pt>
                <c:pt idx="623">
                  <c:v>41786</c:v>
                </c:pt>
                <c:pt idx="624">
                  <c:v>41787</c:v>
                </c:pt>
                <c:pt idx="625">
                  <c:v>41788</c:v>
                </c:pt>
                <c:pt idx="626">
                  <c:v>41789</c:v>
                </c:pt>
                <c:pt idx="627">
                  <c:v>41792</c:v>
                </c:pt>
                <c:pt idx="628">
                  <c:v>41793</c:v>
                </c:pt>
                <c:pt idx="629">
                  <c:v>41794</c:v>
                </c:pt>
                <c:pt idx="630">
                  <c:v>41795</c:v>
                </c:pt>
                <c:pt idx="631">
                  <c:v>41796</c:v>
                </c:pt>
                <c:pt idx="632">
                  <c:v>41799</c:v>
                </c:pt>
                <c:pt idx="633">
                  <c:v>41800</c:v>
                </c:pt>
                <c:pt idx="634">
                  <c:v>41801</c:v>
                </c:pt>
                <c:pt idx="635">
                  <c:v>41802</c:v>
                </c:pt>
                <c:pt idx="636">
                  <c:v>41803</c:v>
                </c:pt>
                <c:pt idx="637">
                  <c:v>41806</c:v>
                </c:pt>
                <c:pt idx="638">
                  <c:v>41807</c:v>
                </c:pt>
                <c:pt idx="639">
                  <c:v>41808</c:v>
                </c:pt>
                <c:pt idx="640">
                  <c:v>41809</c:v>
                </c:pt>
                <c:pt idx="641">
                  <c:v>41810</c:v>
                </c:pt>
                <c:pt idx="642">
                  <c:v>41813</c:v>
                </c:pt>
                <c:pt idx="643">
                  <c:v>41814</c:v>
                </c:pt>
                <c:pt idx="644">
                  <c:v>41815</c:v>
                </c:pt>
                <c:pt idx="645">
                  <c:v>41816</c:v>
                </c:pt>
                <c:pt idx="646">
                  <c:v>41817</c:v>
                </c:pt>
                <c:pt idx="647">
                  <c:v>41820</c:v>
                </c:pt>
                <c:pt idx="648">
                  <c:v>41821</c:v>
                </c:pt>
                <c:pt idx="649">
                  <c:v>41822</c:v>
                </c:pt>
                <c:pt idx="650">
                  <c:v>41823</c:v>
                </c:pt>
                <c:pt idx="651">
                  <c:v>41824</c:v>
                </c:pt>
                <c:pt idx="652">
                  <c:v>41827</c:v>
                </c:pt>
                <c:pt idx="653">
                  <c:v>41828</c:v>
                </c:pt>
                <c:pt idx="654">
                  <c:v>41829</c:v>
                </c:pt>
                <c:pt idx="655">
                  <c:v>41830</c:v>
                </c:pt>
                <c:pt idx="656">
                  <c:v>41831</c:v>
                </c:pt>
                <c:pt idx="657">
                  <c:v>41834</c:v>
                </c:pt>
                <c:pt idx="658">
                  <c:v>41835</c:v>
                </c:pt>
                <c:pt idx="659">
                  <c:v>41836</c:v>
                </c:pt>
                <c:pt idx="660">
                  <c:v>41837</c:v>
                </c:pt>
                <c:pt idx="661">
                  <c:v>41838</c:v>
                </c:pt>
                <c:pt idx="662">
                  <c:v>41841</c:v>
                </c:pt>
                <c:pt idx="663">
                  <c:v>41842</c:v>
                </c:pt>
                <c:pt idx="664">
                  <c:v>41843</c:v>
                </c:pt>
                <c:pt idx="665">
                  <c:v>41844</c:v>
                </c:pt>
                <c:pt idx="666">
                  <c:v>41845</c:v>
                </c:pt>
                <c:pt idx="667">
                  <c:v>41848</c:v>
                </c:pt>
                <c:pt idx="668">
                  <c:v>41849</c:v>
                </c:pt>
                <c:pt idx="669">
                  <c:v>41850</c:v>
                </c:pt>
                <c:pt idx="670">
                  <c:v>41851</c:v>
                </c:pt>
                <c:pt idx="671">
                  <c:v>41852</c:v>
                </c:pt>
                <c:pt idx="672">
                  <c:v>41855</c:v>
                </c:pt>
                <c:pt idx="673">
                  <c:v>41856</c:v>
                </c:pt>
                <c:pt idx="674">
                  <c:v>41857</c:v>
                </c:pt>
                <c:pt idx="675">
                  <c:v>41858</c:v>
                </c:pt>
                <c:pt idx="676">
                  <c:v>41859</c:v>
                </c:pt>
                <c:pt idx="677">
                  <c:v>41862</c:v>
                </c:pt>
                <c:pt idx="678">
                  <c:v>41863</c:v>
                </c:pt>
                <c:pt idx="679">
                  <c:v>41864</c:v>
                </c:pt>
                <c:pt idx="680">
                  <c:v>41865</c:v>
                </c:pt>
                <c:pt idx="681">
                  <c:v>41866</c:v>
                </c:pt>
                <c:pt idx="682">
                  <c:v>41869</c:v>
                </c:pt>
                <c:pt idx="683">
                  <c:v>41870</c:v>
                </c:pt>
                <c:pt idx="684">
                  <c:v>41871</c:v>
                </c:pt>
                <c:pt idx="685">
                  <c:v>41872</c:v>
                </c:pt>
                <c:pt idx="686">
                  <c:v>41873</c:v>
                </c:pt>
                <c:pt idx="687">
                  <c:v>41876</c:v>
                </c:pt>
                <c:pt idx="688">
                  <c:v>41877</c:v>
                </c:pt>
                <c:pt idx="689">
                  <c:v>41878</c:v>
                </c:pt>
                <c:pt idx="690">
                  <c:v>41879</c:v>
                </c:pt>
                <c:pt idx="691">
                  <c:v>41880</c:v>
                </c:pt>
                <c:pt idx="692">
                  <c:v>41883</c:v>
                </c:pt>
                <c:pt idx="693">
                  <c:v>41884</c:v>
                </c:pt>
                <c:pt idx="694">
                  <c:v>41885</c:v>
                </c:pt>
                <c:pt idx="695">
                  <c:v>41886</c:v>
                </c:pt>
                <c:pt idx="696">
                  <c:v>41887</c:v>
                </c:pt>
                <c:pt idx="697">
                  <c:v>41890</c:v>
                </c:pt>
                <c:pt idx="698">
                  <c:v>41891</c:v>
                </c:pt>
                <c:pt idx="699">
                  <c:v>41892</c:v>
                </c:pt>
                <c:pt idx="700">
                  <c:v>41893</c:v>
                </c:pt>
                <c:pt idx="701">
                  <c:v>41894</c:v>
                </c:pt>
                <c:pt idx="702">
                  <c:v>41897</c:v>
                </c:pt>
                <c:pt idx="703">
                  <c:v>41898</c:v>
                </c:pt>
                <c:pt idx="704">
                  <c:v>41899</c:v>
                </c:pt>
                <c:pt idx="705">
                  <c:v>41900</c:v>
                </c:pt>
                <c:pt idx="706">
                  <c:v>41901</c:v>
                </c:pt>
                <c:pt idx="707">
                  <c:v>41904</c:v>
                </c:pt>
                <c:pt idx="708">
                  <c:v>41905</c:v>
                </c:pt>
                <c:pt idx="709">
                  <c:v>41906</c:v>
                </c:pt>
                <c:pt idx="710">
                  <c:v>41907</c:v>
                </c:pt>
                <c:pt idx="711">
                  <c:v>41908</c:v>
                </c:pt>
                <c:pt idx="712">
                  <c:v>41911</c:v>
                </c:pt>
                <c:pt idx="713">
                  <c:v>41912</c:v>
                </c:pt>
                <c:pt idx="714">
                  <c:v>41913</c:v>
                </c:pt>
                <c:pt idx="715">
                  <c:v>41914</c:v>
                </c:pt>
                <c:pt idx="716">
                  <c:v>41915</c:v>
                </c:pt>
                <c:pt idx="717">
                  <c:v>41918</c:v>
                </c:pt>
                <c:pt idx="718">
                  <c:v>41919</c:v>
                </c:pt>
                <c:pt idx="719">
                  <c:v>41920</c:v>
                </c:pt>
                <c:pt idx="720">
                  <c:v>41921</c:v>
                </c:pt>
                <c:pt idx="721">
                  <c:v>41922</c:v>
                </c:pt>
                <c:pt idx="722">
                  <c:v>41925</c:v>
                </c:pt>
                <c:pt idx="723">
                  <c:v>41926</c:v>
                </c:pt>
                <c:pt idx="724">
                  <c:v>41927</c:v>
                </c:pt>
                <c:pt idx="725">
                  <c:v>41928</c:v>
                </c:pt>
                <c:pt idx="726">
                  <c:v>41929</c:v>
                </c:pt>
                <c:pt idx="727">
                  <c:v>41932</c:v>
                </c:pt>
                <c:pt idx="728">
                  <c:v>41933</c:v>
                </c:pt>
                <c:pt idx="729">
                  <c:v>41934</c:v>
                </c:pt>
                <c:pt idx="730">
                  <c:v>41935</c:v>
                </c:pt>
                <c:pt idx="731">
                  <c:v>41936</c:v>
                </c:pt>
                <c:pt idx="732">
                  <c:v>41939</c:v>
                </c:pt>
                <c:pt idx="733">
                  <c:v>41940</c:v>
                </c:pt>
                <c:pt idx="734">
                  <c:v>41941</c:v>
                </c:pt>
                <c:pt idx="735">
                  <c:v>41942</c:v>
                </c:pt>
                <c:pt idx="736">
                  <c:v>41943</c:v>
                </c:pt>
                <c:pt idx="737">
                  <c:v>41946</c:v>
                </c:pt>
                <c:pt idx="738">
                  <c:v>41947</c:v>
                </c:pt>
                <c:pt idx="739">
                  <c:v>41948</c:v>
                </c:pt>
                <c:pt idx="740">
                  <c:v>41949</c:v>
                </c:pt>
                <c:pt idx="741">
                  <c:v>41950</c:v>
                </c:pt>
                <c:pt idx="742">
                  <c:v>41953</c:v>
                </c:pt>
                <c:pt idx="743">
                  <c:v>41954</c:v>
                </c:pt>
                <c:pt idx="744">
                  <c:v>41955</c:v>
                </c:pt>
                <c:pt idx="745">
                  <c:v>41956</c:v>
                </c:pt>
                <c:pt idx="746">
                  <c:v>41957</c:v>
                </c:pt>
                <c:pt idx="747">
                  <c:v>41960</c:v>
                </c:pt>
                <c:pt idx="748">
                  <c:v>41961</c:v>
                </c:pt>
                <c:pt idx="749">
                  <c:v>41962</c:v>
                </c:pt>
                <c:pt idx="750">
                  <c:v>41963</c:v>
                </c:pt>
                <c:pt idx="751">
                  <c:v>41964</c:v>
                </c:pt>
                <c:pt idx="752">
                  <c:v>41967</c:v>
                </c:pt>
                <c:pt idx="753">
                  <c:v>41968</c:v>
                </c:pt>
                <c:pt idx="754">
                  <c:v>41969</c:v>
                </c:pt>
                <c:pt idx="755">
                  <c:v>41970</c:v>
                </c:pt>
                <c:pt idx="756">
                  <c:v>41971</c:v>
                </c:pt>
                <c:pt idx="757">
                  <c:v>41974</c:v>
                </c:pt>
                <c:pt idx="758">
                  <c:v>41975</c:v>
                </c:pt>
                <c:pt idx="759">
                  <c:v>41976</c:v>
                </c:pt>
                <c:pt idx="760">
                  <c:v>41977</c:v>
                </c:pt>
                <c:pt idx="761">
                  <c:v>41978</c:v>
                </c:pt>
                <c:pt idx="762">
                  <c:v>41981</c:v>
                </c:pt>
                <c:pt idx="763">
                  <c:v>41982</c:v>
                </c:pt>
                <c:pt idx="764">
                  <c:v>41983</c:v>
                </c:pt>
                <c:pt idx="765">
                  <c:v>41984</c:v>
                </c:pt>
                <c:pt idx="766">
                  <c:v>41985</c:v>
                </c:pt>
                <c:pt idx="767">
                  <c:v>41988</c:v>
                </c:pt>
                <c:pt idx="768">
                  <c:v>41989</c:v>
                </c:pt>
                <c:pt idx="769">
                  <c:v>41990</c:v>
                </c:pt>
                <c:pt idx="770">
                  <c:v>41991</c:v>
                </c:pt>
                <c:pt idx="771">
                  <c:v>41992</c:v>
                </c:pt>
                <c:pt idx="772">
                  <c:v>41995</c:v>
                </c:pt>
                <c:pt idx="773">
                  <c:v>41996</c:v>
                </c:pt>
                <c:pt idx="774">
                  <c:v>41997</c:v>
                </c:pt>
                <c:pt idx="775">
                  <c:v>41998</c:v>
                </c:pt>
                <c:pt idx="776">
                  <c:v>41999</c:v>
                </c:pt>
                <c:pt idx="777">
                  <c:v>42002</c:v>
                </c:pt>
                <c:pt idx="778">
                  <c:v>42003</c:v>
                </c:pt>
                <c:pt idx="779">
                  <c:v>42004</c:v>
                </c:pt>
                <c:pt idx="780">
                  <c:v>42005</c:v>
                </c:pt>
                <c:pt idx="781">
                  <c:v>42006</c:v>
                </c:pt>
                <c:pt idx="782">
                  <c:v>42009</c:v>
                </c:pt>
                <c:pt idx="783">
                  <c:v>42010</c:v>
                </c:pt>
                <c:pt idx="784">
                  <c:v>42011</c:v>
                </c:pt>
                <c:pt idx="785">
                  <c:v>42012</c:v>
                </c:pt>
                <c:pt idx="786">
                  <c:v>42013</c:v>
                </c:pt>
                <c:pt idx="787">
                  <c:v>42016</c:v>
                </c:pt>
                <c:pt idx="788">
                  <c:v>42017</c:v>
                </c:pt>
                <c:pt idx="789">
                  <c:v>42018</c:v>
                </c:pt>
                <c:pt idx="790">
                  <c:v>42019</c:v>
                </c:pt>
                <c:pt idx="791">
                  <c:v>42020</c:v>
                </c:pt>
                <c:pt idx="792">
                  <c:v>42023</c:v>
                </c:pt>
                <c:pt idx="793">
                  <c:v>42024</c:v>
                </c:pt>
                <c:pt idx="794">
                  <c:v>42025</c:v>
                </c:pt>
                <c:pt idx="795">
                  <c:v>42026</c:v>
                </c:pt>
                <c:pt idx="796">
                  <c:v>42027</c:v>
                </c:pt>
                <c:pt idx="797">
                  <c:v>42030</c:v>
                </c:pt>
                <c:pt idx="798">
                  <c:v>42031</c:v>
                </c:pt>
                <c:pt idx="799">
                  <c:v>42032</c:v>
                </c:pt>
                <c:pt idx="800">
                  <c:v>42033</c:v>
                </c:pt>
                <c:pt idx="801">
                  <c:v>42034</c:v>
                </c:pt>
                <c:pt idx="802">
                  <c:v>42037</c:v>
                </c:pt>
                <c:pt idx="803">
                  <c:v>42038</c:v>
                </c:pt>
                <c:pt idx="804">
                  <c:v>42039</c:v>
                </c:pt>
                <c:pt idx="805">
                  <c:v>42040</c:v>
                </c:pt>
                <c:pt idx="806">
                  <c:v>42041</c:v>
                </c:pt>
                <c:pt idx="807">
                  <c:v>42044</c:v>
                </c:pt>
                <c:pt idx="808">
                  <c:v>42045</c:v>
                </c:pt>
                <c:pt idx="809">
                  <c:v>42046</c:v>
                </c:pt>
                <c:pt idx="810">
                  <c:v>42047</c:v>
                </c:pt>
                <c:pt idx="811">
                  <c:v>42048</c:v>
                </c:pt>
                <c:pt idx="812">
                  <c:v>42051</c:v>
                </c:pt>
                <c:pt idx="813">
                  <c:v>42052</c:v>
                </c:pt>
                <c:pt idx="814">
                  <c:v>42053</c:v>
                </c:pt>
                <c:pt idx="815">
                  <c:v>42054</c:v>
                </c:pt>
                <c:pt idx="816">
                  <c:v>42055</c:v>
                </c:pt>
                <c:pt idx="817">
                  <c:v>42058</c:v>
                </c:pt>
                <c:pt idx="818">
                  <c:v>42059</c:v>
                </c:pt>
                <c:pt idx="819">
                  <c:v>42060</c:v>
                </c:pt>
                <c:pt idx="820">
                  <c:v>42061</c:v>
                </c:pt>
                <c:pt idx="821">
                  <c:v>42062</c:v>
                </c:pt>
                <c:pt idx="822">
                  <c:v>42065</c:v>
                </c:pt>
                <c:pt idx="823">
                  <c:v>42066</c:v>
                </c:pt>
                <c:pt idx="824">
                  <c:v>42067</c:v>
                </c:pt>
                <c:pt idx="825">
                  <c:v>42068</c:v>
                </c:pt>
                <c:pt idx="826">
                  <c:v>42069</c:v>
                </c:pt>
                <c:pt idx="827">
                  <c:v>42072</c:v>
                </c:pt>
                <c:pt idx="828">
                  <c:v>42073</c:v>
                </c:pt>
                <c:pt idx="829">
                  <c:v>42074</c:v>
                </c:pt>
                <c:pt idx="830">
                  <c:v>42075</c:v>
                </c:pt>
                <c:pt idx="831">
                  <c:v>42076</c:v>
                </c:pt>
                <c:pt idx="832">
                  <c:v>42079</c:v>
                </c:pt>
                <c:pt idx="833">
                  <c:v>42080</c:v>
                </c:pt>
                <c:pt idx="834">
                  <c:v>42081</c:v>
                </c:pt>
                <c:pt idx="835">
                  <c:v>42082</c:v>
                </c:pt>
                <c:pt idx="836">
                  <c:v>42083</c:v>
                </c:pt>
                <c:pt idx="837">
                  <c:v>42086</c:v>
                </c:pt>
                <c:pt idx="838">
                  <c:v>42087</c:v>
                </c:pt>
                <c:pt idx="839">
                  <c:v>42088</c:v>
                </c:pt>
                <c:pt idx="840">
                  <c:v>42089</c:v>
                </c:pt>
                <c:pt idx="841">
                  <c:v>42090</c:v>
                </c:pt>
                <c:pt idx="842">
                  <c:v>42093</c:v>
                </c:pt>
                <c:pt idx="843">
                  <c:v>42094</c:v>
                </c:pt>
                <c:pt idx="844">
                  <c:v>42095</c:v>
                </c:pt>
                <c:pt idx="845">
                  <c:v>42096</c:v>
                </c:pt>
                <c:pt idx="846">
                  <c:v>42097</c:v>
                </c:pt>
                <c:pt idx="847">
                  <c:v>42100</c:v>
                </c:pt>
                <c:pt idx="848">
                  <c:v>42101</c:v>
                </c:pt>
                <c:pt idx="849">
                  <c:v>42102</c:v>
                </c:pt>
                <c:pt idx="850">
                  <c:v>42103</c:v>
                </c:pt>
                <c:pt idx="851">
                  <c:v>42104</c:v>
                </c:pt>
                <c:pt idx="852">
                  <c:v>42107</c:v>
                </c:pt>
                <c:pt idx="853">
                  <c:v>42108</c:v>
                </c:pt>
                <c:pt idx="854">
                  <c:v>42109</c:v>
                </c:pt>
                <c:pt idx="855">
                  <c:v>42110</c:v>
                </c:pt>
                <c:pt idx="856">
                  <c:v>42111</c:v>
                </c:pt>
                <c:pt idx="857">
                  <c:v>42114</c:v>
                </c:pt>
                <c:pt idx="858">
                  <c:v>42115</c:v>
                </c:pt>
                <c:pt idx="859">
                  <c:v>42116</c:v>
                </c:pt>
                <c:pt idx="860">
                  <c:v>42117</c:v>
                </c:pt>
                <c:pt idx="861">
                  <c:v>42118</c:v>
                </c:pt>
                <c:pt idx="862">
                  <c:v>42121</c:v>
                </c:pt>
                <c:pt idx="863">
                  <c:v>42122</c:v>
                </c:pt>
                <c:pt idx="864">
                  <c:v>42123</c:v>
                </c:pt>
                <c:pt idx="865">
                  <c:v>42124</c:v>
                </c:pt>
                <c:pt idx="866">
                  <c:v>42125</c:v>
                </c:pt>
                <c:pt idx="867">
                  <c:v>42128</c:v>
                </c:pt>
                <c:pt idx="868">
                  <c:v>42129</c:v>
                </c:pt>
                <c:pt idx="869">
                  <c:v>42130</c:v>
                </c:pt>
                <c:pt idx="870">
                  <c:v>42131</c:v>
                </c:pt>
                <c:pt idx="871">
                  <c:v>42132</c:v>
                </c:pt>
                <c:pt idx="872">
                  <c:v>42135</c:v>
                </c:pt>
                <c:pt idx="873">
                  <c:v>42136</c:v>
                </c:pt>
                <c:pt idx="874">
                  <c:v>42137</c:v>
                </c:pt>
                <c:pt idx="875">
                  <c:v>42138</c:v>
                </c:pt>
                <c:pt idx="876">
                  <c:v>42139</c:v>
                </c:pt>
                <c:pt idx="877">
                  <c:v>42142</c:v>
                </c:pt>
                <c:pt idx="878">
                  <c:v>42143</c:v>
                </c:pt>
                <c:pt idx="879">
                  <c:v>42144</c:v>
                </c:pt>
                <c:pt idx="880">
                  <c:v>42145</c:v>
                </c:pt>
                <c:pt idx="881">
                  <c:v>42146</c:v>
                </c:pt>
                <c:pt idx="882">
                  <c:v>42149</c:v>
                </c:pt>
                <c:pt idx="883">
                  <c:v>42150</c:v>
                </c:pt>
                <c:pt idx="884">
                  <c:v>42151</c:v>
                </c:pt>
                <c:pt idx="885">
                  <c:v>42152</c:v>
                </c:pt>
                <c:pt idx="886">
                  <c:v>42153</c:v>
                </c:pt>
                <c:pt idx="887">
                  <c:v>42156</c:v>
                </c:pt>
                <c:pt idx="888">
                  <c:v>42157</c:v>
                </c:pt>
                <c:pt idx="889">
                  <c:v>42158</c:v>
                </c:pt>
                <c:pt idx="890">
                  <c:v>42159</c:v>
                </c:pt>
                <c:pt idx="891">
                  <c:v>42160</c:v>
                </c:pt>
                <c:pt idx="892">
                  <c:v>42163</c:v>
                </c:pt>
                <c:pt idx="893">
                  <c:v>42164</c:v>
                </c:pt>
                <c:pt idx="894">
                  <c:v>42165</c:v>
                </c:pt>
                <c:pt idx="895">
                  <c:v>42166</c:v>
                </c:pt>
                <c:pt idx="896">
                  <c:v>42167</c:v>
                </c:pt>
                <c:pt idx="897">
                  <c:v>42170</c:v>
                </c:pt>
                <c:pt idx="898">
                  <c:v>42171</c:v>
                </c:pt>
                <c:pt idx="899">
                  <c:v>42172</c:v>
                </c:pt>
                <c:pt idx="900">
                  <c:v>42173</c:v>
                </c:pt>
                <c:pt idx="901">
                  <c:v>42174</c:v>
                </c:pt>
                <c:pt idx="902">
                  <c:v>42177</c:v>
                </c:pt>
                <c:pt idx="903">
                  <c:v>42178</c:v>
                </c:pt>
                <c:pt idx="904">
                  <c:v>42179</c:v>
                </c:pt>
                <c:pt idx="905">
                  <c:v>42180</c:v>
                </c:pt>
                <c:pt idx="906">
                  <c:v>42181</c:v>
                </c:pt>
                <c:pt idx="907">
                  <c:v>42184</c:v>
                </c:pt>
                <c:pt idx="908">
                  <c:v>42185</c:v>
                </c:pt>
                <c:pt idx="909">
                  <c:v>42186</c:v>
                </c:pt>
                <c:pt idx="910">
                  <c:v>42187</c:v>
                </c:pt>
                <c:pt idx="911">
                  <c:v>42188</c:v>
                </c:pt>
                <c:pt idx="912">
                  <c:v>42191</c:v>
                </c:pt>
                <c:pt idx="913">
                  <c:v>42192</c:v>
                </c:pt>
                <c:pt idx="914">
                  <c:v>42193</c:v>
                </c:pt>
                <c:pt idx="915">
                  <c:v>42194</c:v>
                </c:pt>
                <c:pt idx="916">
                  <c:v>42195</c:v>
                </c:pt>
                <c:pt idx="917">
                  <c:v>42198</c:v>
                </c:pt>
                <c:pt idx="918">
                  <c:v>42199</c:v>
                </c:pt>
                <c:pt idx="919">
                  <c:v>42200</c:v>
                </c:pt>
                <c:pt idx="920">
                  <c:v>42201</c:v>
                </c:pt>
                <c:pt idx="921">
                  <c:v>42202</c:v>
                </c:pt>
                <c:pt idx="922">
                  <c:v>42205</c:v>
                </c:pt>
                <c:pt idx="923">
                  <c:v>42206</c:v>
                </c:pt>
                <c:pt idx="924">
                  <c:v>42207</c:v>
                </c:pt>
                <c:pt idx="925">
                  <c:v>42208</c:v>
                </c:pt>
                <c:pt idx="926">
                  <c:v>42209</c:v>
                </c:pt>
                <c:pt idx="927">
                  <c:v>42212</c:v>
                </c:pt>
                <c:pt idx="928">
                  <c:v>42213</c:v>
                </c:pt>
                <c:pt idx="929">
                  <c:v>42214</c:v>
                </c:pt>
                <c:pt idx="930">
                  <c:v>42215</c:v>
                </c:pt>
                <c:pt idx="931">
                  <c:v>42216</c:v>
                </c:pt>
                <c:pt idx="932">
                  <c:v>42219</c:v>
                </c:pt>
                <c:pt idx="933">
                  <c:v>42220</c:v>
                </c:pt>
                <c:pt idx="934">
                  <c:v>42221</c:v>
                </c:pt>
                <c:pt idx="935">
                  <c:v>42222</c:v>
                </c:pt>
                <c:pt idx="936">
                  <c:v>42223</c:v>
                </c:pt>
                <c:pt idx="937">
                  <c:v>42226</c:v>
                </c:pt>
                <c:pt idx="938">
                  <c:v>42227</c:v>
                </c:pt>
                <c:pt idx="939">
                  <c:v>42228</c:v>
                </c:pt>
                <c:pt idx="940">
                  <c:v>42229</c:v>
                </c:pt>
                <c:pt idx="941">
                  <c:v>42230</c:v>
                </c:pt>
                <c:pt idx="942">
                  <c:v>42233</c:v>
                </c:pt>
                <c:pt idx="943">
                  <c:v>42234</c:v>
                </c:pt>
                <c:pt idx="944">
                  <c:v>42235</c:v>
                </c:pt>
                <c:pt idx="945">
                  <c:v>42236</c:v>
                </c:pt>
                <c:pt idx="946">
                  <c:v>42237</c:v>
                </c:pt>
                <c:pt idx="947">
                  <c:v>42240</c:v>
                </c:pt>
                <c:pt idx="948">
                  <c:v>42241</c:v>
                </c:pt>
                <c:pt idx="949">
                  <c:v>42242</c:v>
                </c:pt>
                <c:pt idx="950">
                  <c:v>42243</c:v>
                </c:pt>
                <c:pt idx="951">
                  <c:v>42244</c:v>
                </c:pt>
                <c:pt idx="952">
                  <c:v>42247</c:v>
                </c:pt>
                <c:pt idx="953">
                  <c:v>42248</c:v>
                </c:pt>
                <c:pt idx="954">
                  <c:v>42249</c:v>
                </c:pt>
                <c:pt idx="955">
                  <c:v>42250</c:v>
                </c:pt>
                <c:pt idx="956">
                  <c:v>42251</c:v>
                </c:pt>
                <c:pt idx="957">
                  <c:v>42254</c:v>
                </c:pt>
                <c:pt idx="958">
                  <c:v>42255</c:v>
                </c:pt>
                <c:pt idx="959">
                  <c:v>42256</c:v>
                </c:pt>
                <c:pt idx="960">
                  <c:v>42257</c:v>
                </c:pt>
                <c:pt idx="961">
                  <c:v>42258</c:v>
                </c:pt>
                <c:pt idx="962">
                  <c:v>42261</c:v>
                </c:pt>
                <c:pt idx="963">
                  <c:v>42262</c:v>
                </c:pt>
                <c:pt idx="964">
                  <c:v>42263</c:v>
                </c:pt>
                <c:pt idx="965">
                  <c:v>42264</c:v>
                </c:pt>
                <c:pt idx="966">
                  <c:v>42265</c:v>
                </c:pt>
                <c:pt idx="967">
                  <c:v>42268</c:v>
                </c:pt>
                <c:pt idx="968">
                  <c:v>42269</c:v>
                </c:pt>
                <c:pt idx="969">
                  <c:v>42270</c:v>
                </c:pt>
                <c:pt idx="970">
                  <c:v>42271</c:v>
                </c:pt>
                <c:pt idx="971">
                  <c:v>42272</c:v>
                </c:pt>
                <c:pt idx="972">
                  <c:v>42275</c:v>
                </c:pt>
                <c:pt idx="973">
                  <c:v>42276</c:v>
                </c:pt>
                <c:pt idx="974">
                  <c:v>42277</c:v>
                </c:pt>
                <c:pt idx="975">
                  <c:v>42278</c:v>
                </c:pt>
                <c:pt idx="976">
                  <c:v>42279</c:v>
                </c:pt>
                <c:pt idx="977">
                  <c:v>42282</c:v>
                </c:pt>
                <c:pt idx="978">
                  <c:v>42283</c:v>
                </c:pt>
                <c:pt idx="979">
                  <c:v>42284</c:v>
                </c:pt>
                <c:pt idx="980">
                  <c:v>42285</c:v>
                </c:pt>
                <c:pt idx="981">
                  <c:v>42286</c:v>
                </c:pt>
                <c:pt idx="982">
                  <c:v>42289</c:v>
                </c:pt>
                <c:pt idx="983">
                  <c:v>42290</c:v>
                </c:pt>
                <c:pt idx="984">
                  <c:v>42291</c:v>
                </c:pt>
                <c:pt idx="985">
                  <c:v>42292</c:v>
                </c:pt>
                <c:pt idx="986">
                  <c:v>42293</c:v>
                </c:pt>
                <c:pt idx="987">
                  <c:v>42296</c:v>
                </c:pt>
                <c:pt idx="988">
                  <c:v>42297</c:v>
                </c:pt>
                <c:pt idx="989">
                  <c:v>42298</c:v>
                </c:pt>
                <c:pt idx="990">
                  <c:v>42299</c:v>
                </c:pt>
                <c:pt idx="991">
                  <c:v>42300</c:v>
                </c:pt>
                <c:pt idx="992">
                  <c:v>42303</c:v>
                </c:pt>
                <c:pt idx="993">
                  <c:v>42304</c:v>
                </c:pt>
                <c:pt idx="994">
                  <c:v>42305</c:v>
                </c:pt>
                <c:pt idx="995">
                  <c:v>42306</c:v>
                </c:pt>
                <c:pt idx="996">
                  <c:v>42307</c:v>
                </c:pt>
                <c:pt idx="997">
                  <c:v>42310</c:v>
                </c:pt>
                <c:pt idx="998">
                  <c:v>42311</c:v>
                </c:pt>
                <c:pt idx="999">
                  <c:v>42312</c:v>
                </c:pt>
                <c:pt idx="1000">
                  <c:v>42313</c:v>
                </c:pt>
                <c:pt idx="1001">
                  <c:v>42314</c:v>
                </c:pt>
                <c:pt idx="1002">
                  <c:v>42317</c:v>
                </c:pt>
                <c:pt idx="1003">
                  <c:v>42318</c:v>
                </c:pt>
                <c:pt idx="1004">
                  <c:v>42319</c:v>
                </c:pt>
                <c:pt idx="1005">
                  <c:v>42320</c:v>
                </c:pt>
                <c:pt idx="1006">
                  <c:v>42321</c:v>
                </c:pt>
                <c:pt idx="1007">
                  <c:v>42324</c:v>
                </c:pt>
                <c:pt idx="1008">
                  <c:v>42325</c:v>
                </c:pt>
                <c:pt idx="1009">
                  <c:v>42326</c:v>
                </c:pt>
                <c:pt idx="1010">
                  <c:v>42327</c:v>
                </c:pt>
                <c:pt idx="1011">
                  <c:v>42328</c:v>
                </c:pt>
                <c:pt idx="1012">
                  <c:v>42331</c:v>
                </c:pt>
                <c:pt idx="1013">
                  <c:v>42332</c:v>
                </c:pt>
                <c:pt idx="1014">
                  <c:v>42333</c:v>
                </c:pt>
                <c:pt idx="1015">
                  <c:v>42334</c:v>
                </c:pt>
                <c:pt idx="1016">
                  <c:v>42335</c:v>
                </c:pt>
                <c:pt idx="1017">
                  <c:v>42338</c:v>
                </c:pt>
                <c:pt idx="1018">
                  <c:v>42339</c:v>
                </c:pt>
                <c:pt idx="1019">
                  <c:v>42340</c:v>
                </c:pt>
                <c:pt idx="1020">
                  <c:v>42341</c:v>
                </c:pt>
                <c:pt idx="1021">
                  <c:v>42342</c:v>
                </c:pt>
                <c:pt idx="1022">
                  <c:v>42345</c:v>
                </c:pt>
                <c:pt idx="1023">
                  <c:v>42346</c:v>
                </c:pt>
                <c:pt idx="1024">
                  <c:v>42347</c:v>
                </c:pt>
                <c:pt idx="1025">
                  <c:v>42348</c:v>
                </c:pt>
                <c:pt idx="1026">
                  <c:v>42349</c:v>
                </c:pt>
                <c:pt idx="1027">
                  <c:v>42352</c:v>
                </c:pt>
                <c:pt idx="1028">
                  <c:v>42353</c:v>
                </c:pt>
                <c:pt idx="1029">
                  <c:v>42354</c:v>
                </c:pt>
                <c:pt idx="1030">
                  <c:v>42355</c:v>
                </c:pt>
                <c:pt idx="1031">
                  <c:v>42356</c:v>
                </c:pt>
                <c:pt idx="1032">
                  <c:v>42359</c:v>
                </c:pt>
                <c:pt idx="1033">
                  <c:v>42360</c:v>
                </c:pt>
                <c:pt idx="1034">
                  <c:v>42361</c:v>
                </c:pt>
                <c:pt idx="1035">
                  <c:v>42362</c:v>
                </c:pt>
                <c:pt idx="1036">
                  <c:v>42366</c:v>
                </c:pt>
                <c:pt idx="1037">
                  <c:v>42367</c:v>
                </c:pt>
                <c:pt idx="1038">
                  <c:v>42368</c:v>
                </c:pt>
                <c:pt idx="1039">
                  <c:v>42369</c:v>
                </c:pt>
                <c:pt idx="1040">
                  <c:v>42373</c:v>
                </c:pt>
                <c:pt idx="1041">
                  <c:v>42374</c:v>
                </c:pt>
                <c:pt idx="1042">
                  <c:v>42375</c:v>
                </c:pt>
                <c:pt idx="1043">
                  <c:v>42376</c:v>
                </c:pt>
                <c:pt idx="1044">
                  <c:v>42377</c:v>
                </c:pt>
                <c:pt idx="1045">
                  <c:v>42380</c:v>
                </c:pt>
                <c:pt idx="1046">
                  <c:v>42381</c:v>
                </c:pt>
                <c:pt idx="1047">
                  <c:v>42382</c:v>
                </c:pt>
                <c:pt idx="1048">
                  <c:v>42383</c:v>
                </c:pt>
                <c:pt idx="1049">
                  <c:v>42384</c:v>
                </c:pt>
                <c:pt idx="1050">
                  <c:v>42387</c:v>
                </c:pt>
                <c:pt idx="1051">
                  <c:v>42388</c:v>
                </c:pt>
                <c:pt idx="1052">
                  <c:v>42389</c:v>
                </c:pt>
                <c:pt idx="1053">
                  <c:v>42390</c:v>
                </c:pt>
                <c:pt idx="1054">
                  <c:v>42391</c:v>
                </c:pt>
                <c:pt idx="1055">
                  <c:v>42394</c:v>
                </c:pt>
                <c:pt idx="1056">
                  <c:v>42395</c:v>
                </c:pt>
                <c:pt idx="1057">
                  <c:v>42396</c:v>
                </c:pt>
                <c:pt idx="1058">
                  <c:v>42397</c:v>
                </c:pt>
                <c:pt idx="1059">
                  <c:v>42398</c:v>
                </c:pt>
                <c:pt idx="1060">
                  <c:v>42402</c:v>
                </c:pt>
                <c:pt idx="1061">
                  <c:v>42403</c:v>
                </c:pt>
                <c:pt idx="1062">
                  <c:v>42404</c:v>
                </c:pt>
                <c:pt idx="1063">
                  <c:v>42405</c:v>
                </c:pt>
                <c:pt idx="1064">
                  <c:v>42408</c:v>
                </c:pt>
                <c:pt idx="1065">
                  <c:v>42409</c:v>
                </c:pt>
                <c:pt idx="1066">
                  <c:v>42410</c:v>
                </c:pt>
                <c:pt idx="1067">
                  <c:v>42411</c:v>
                </c:pt>
                <c:pt idx="1068">
                  <c:v>42412</c:v>
                </c:pt>
                <c:pt idx="1069">
                  <c:v>42415</c:v>
                </c:pt>
                <c:pt idx="1070">
                  <c:v>42416</c:v>
                </c:pt>
                <c:pt idx="1071">
                  <c:v>42417</c:v>
                </c:pt>
                <c:pt idx="1072">
                  <c:v>42418</c:v>
                </c:pt>
                <c:pt idx="1073">
                  <c:v>42419</c:v>
                </c:pt>
                <c:pt idx="1074">
                  <c:v>42422</c:v>
                </c:pt>
                <c:pt idx="1075">
                  <c:v>42423</c:v>
                </c:pt>
                <c:pt idx="1076">
                  <c:v>42424</c:v>
                </c:pt>
                <c:pt idx="1077">
                  <c:v>42425</c:v>
                </c:pt>
                <c:pt idx="1078">
                  <c:v>42426</c:v>
                </c:pt>
                <c:pt idx="1079">
                  <c:v>42429</c:v>
                </c:pt>
                <c:pt idx="1080">
                  <c:v>42430</c:v>
                </c:pt>
                <c:pt idx="1081">
                  <c:v>42431</c:v>
                </c:pt>
                <c:pt idx="1082">
                  <c:v>42432</c:v>
                </c:pt>
                <c:pt idx="1083">
                  <c:v>42433</c:v>
                </c:pt>
                <c:pt idx="1084">
                  <c:v>42436</c:v>
                </c:pt>
                <c:pt idx="1085">
                  <c:v>42437</c:v>
                </c:pt>
                <c:pt idx="1086">
                  <c:v>42438</c:v>
                </c:pt>
                <c:pt idx="1087">
                  <c:v>42439</c:v>
                </c:pt>
                <c:pt idx="1088">
                  <c:v>42440</c:v>
                </c:pt>
                <c:pt idx="1089">
                  <c:v>42443</c:v>
                </c:pt>
                <c:pt idx="1090">
                  <c:v>42444</c:v>
                </c:pt>
                <c:pt idx="1091">
                  <c:v>42445</c:v>
                </c:pt>
                <c:pt idx="1092">
                  <c:v>42446</c:v>
                </c:pt>
                <c:pt idx="1093">
                  <c:v>42447</c:v>
                </c:pt>
                <c:pt idx="1094">
                  <c:v>42451</c:v>
                </c:pt>
                <c:pt idx="1095">
                  <c:v>42452</c:v>
                </c:pt>
                <c:pt idx="1096">
                  <c:v>42453</c:v>
                </c:pt>
                <c:pt idx="1097">
                  <c:v>42454</c:v>
                </c:pt>
                <c:pt idx="1098">
                  <c:v>42457</c:v>
                </c:pt>
                <c:pt idx="1099">
                  <c:v>42458</c:v>
                </c:pt>
                <c:pt idx="1100">
                  <c:v>42459</c:v>
                </c:pt>
                <c:pt idx="1101">
                  <c:v>42460</c:v>
                </c:pt>
                <c:pt idx="1102">
                  <c:v>42461</c:v>
                </c:pt>
                <c:pt idx="1103">
                  <c:v>42464</c:v>
                </c:pt>
                <c:pt idx="1104">
                  <c:v>42465</c:v>
                </c:pt>
                <c:pt idx="1105">
                  <c:v>42466</c:v>
                </c:pt>
                <c:pt idx="1106">
                  <c:v>42467</c:v>
                </c:pt>
                <c:pt idx="1107">
                  <c:v>42468</c:v>
                </c:pt>
                <c:pt idx="1108">
                  <c:v>42471</c:v>
                </c:pt>
                <c:pt idx="1109">
                  <c:v>42472</c:v>
                </c:pt>
                <c:pt idx="1110">
                  <c:v>42473</c:v>
                </c:pt>
                <c:pt idx="1111">
                  <c:v>42474</c:v>
                </c:pt>
                <c:pt idx="1112">
                  <c:v>42475</c:v>
                </c:pt>
                <c:pt idx="1113">
                  <c:v>42478</c:v>
                </c:pt>
                <c:pt idx="1114">
                  <c:v>42479</c:v>
                </c:pt>
                <c:pt idx="1115">
                  <c:v>42480</c:v>
                </c:pt>
                <c:pt idx="1116">
                  <c:v>42481</c:v>
                </c:pt>
                <c:pt idx="1117">
                  <c:v>42482</c:v>
                </c:pt>
                <c:pt idx="1118">
                  <c:v>42485</c:v>
                </c:pt>
                <c:pt idx="1119">
                  <c:v>42486</c:v>
                </c:pt>
                <c:pt idx="1120">
                  <c:v>42487</c:v>
                </c:pt>
                <c:pt idx="1121">
                  <c:v>42488</c:v>
                </c:pt>
                <c:pt idx="1122">
                  <c:v>42489</c:v>
                </c:pt>
                <c:pt idx="1123">
                  <c:v>42492</c:v>
                </c:pt>
                <c:pt idx="1124">
                  <c:v>42493</c:v>
                </c:pt>
                <c:pt idx="1125">
                  <c:v>42494</c:v>
                </c:pt>
                <c:pt idx="1126">
                  <c:v>42495</c:v>
                </c:pt>
                <c:pt idx="1127">
                  <c:v>42496</c:v>
                </c:pt>
                <c:pt idx="1128">
                  <c:v>42499</c:v>
                </c:pt>
                <c:pt idx="1129">
                  <c:v>42500</c:v>
                </c:pt>
                <c:pt idx="1130">
                  <c:v>42501</c:v>
                </c:pt>
                <c:pt idx="1131">
                  <c:v>42502</c:v>
                </c:pt>
                <c:pt idx="1132">
                  <c:v>42503</c:v>
                </c:pt>
                <c:pt idx="1133">
                  <c:v>42506</c:v>
                </c:pt>
                <c:pt idx="1134">
                  <c:v>42507</c:v>
                </c:pt>
                <c:pt idx="1135">
                  <c:v>42508</c:v>
                </c:pt>
                <c:pt idx="1136">
                  <c:v>42509</c:v>
                </c:pt>
                <c:pt idx="1137">
                  <c:v>42510</c:v>
                </c:pt>
                <c:pt idx="1138">
                  <c:v>42513</c:v>
                </c:pt>
                <c:pt idx="1139">
                  <c:v>42514</c:v>
                </c:pt>
                <c:pt idx="1140">
                  <c:v>42515</c:v>
                </c:pt>
                <c:pt idx="1141">
                  <c:v>42516</c:v>
                </c:pt>
                <c:pt idx="1142">
                  <c:v>42517</c:v>
                </c:pt>
                <c:pt idx="1143">
                  <c:v>42520</c:v>
                </c:pt>
                <c:pt idx="1144">
                  <c:v>42521</c:v>
                </c:pt>
                <c:pt idx="1145">
                  <c:v>42522</c:v>
                </c:pt>
                <c:pt idx="1146">
                  <c:v>42523</c:v>
                </c:pt>
                <c:pt idx="1147">
                  <c:v>42524</c:v>
                </c:pt>
                <c:pt idx="1148">
                  <c:v>42527</c:v>
                </c:pt>
                <c:pt idx="1149">
                  <c:v>42528</c:v>
                </c:pt>
                <c:pt idx="1150">
                  <c:v>42529</c:v>
                </c:pt>
                <c:pt idx="1151">
                  <c:v>42530</c:v>
                </c:pt>
                <c:pt idx="1152">
                  <c:v>42531</c:v>
                </c:pt>
                <c:pt idx="1153">
                  <c:v>42534</c:v>
                </c:pt>
                <c:pt idx="1154">
                  <c:v>42535</c:v>
                </c:pt>
                <c:pt idx="1155">
                  <c:v>42536</c:v>
                </c:pt>
                <c:pt idx="1156">
                  <c:v>42537</c:v>
                </c:pt>
                <c:pt idx="1157">
                  <c:v>42538</c:v>
                </c:pt>
                <c:pt idx="1158">
                  <c:v>42541</c:v>
                </c:pt>
                <c:pt idx="1159">
                  <c:v>42542</c:v>
                </c:pt>
                <c:pt idx="1160">
                  <c:v>42543</c:v>
                </c:pt>
                <c:pt idx="1161">
                  <c:v>42544</c:v>
                </c:pt>
                <c:pt idx="1162">
                  <c:v>42545</c:v>
                </c:pt>
                <c:pt idx="1163">
                  <c:v>42548</c:v>
                </c:pt>
                <c:pt idx="1164">
                  <c:v>42549</c:v>
                </c:pt>
                <c:pt idx="1165">
                  <c:v>42550</c:v>
                </c:pt>
                <c:pt idx="1166">
                  <c:v>42551</c:v>
                </c:pt>
                <c:pt idx="1167">
                  <c:v>42552</c:v>
                </c:pt>
                <c:pt idx="1168">
                  <c:v>42555</c:v>
                </c:pt>
                <c:pt idx="1169">
                  <c:v>42556</c:v>
                </c:pt>
                <c:pt idx="1170">
                  <c:v>42557</c:v>
                </c:pt>
                <c:pt idx="1171">
                  <c:v>42558</c:v>
                </c:pt>
                <c:pt idx="1172">
                  <c:v>42559</c:v>
                </c:pt>
                <c:pt idx="1173">
                  <c:v>42562</c:v>
                </c:pt>
                <c:pt idx="1174">
                  <c:v>42563</c:v>
                </c:pt>
                <c:pt idx="1175">
                  <c:v>42564</c:v>
                </c:pt>
                <c:pt idx="1176">
                  <c:v>42565</c:v>
                </c:pt>
                <c:pt idx="1177">
                  <c:v>42566</c:v>
                </c:pt>
                <c:pt idx="1178">
                  <c:v>42569</c:v>
                </c:pt>
                <c:pt idx="1179">
                  <c:v>42570</c:v>
                </c:pt>
                <c:pt idx="1180">
                  <c:v>42571</c:v>
                </c:pt>
                <c:pt idx="1181">
                  <c:v>42572</c:v>
                </c:pt>
                <c:pt idx="1182">
                  <c:v>42573</c:v>
                </c:pt>
                <c:pt idx="1183">
                  <c:v>42576</c:v>
                </c:pt>
                <c:pt idx="1184">
                  <c:v>42577</c:v>
                </c:pt>
                <c:pt idx="1185">
                  <c:v>42578</c:v>
                </c:pt>
                <c:pt idx="1186">
                  <c:v>42579</c:v>
                </c:pt>
                <c:pt idx="1187">
                  <c:v>42580</c:v>
                </c:pt>
                <c:pt idx="1188">
                  <c:v>42583</c:v>
                </c:pt>
                <c:pt idx="1189">
                  <c:v>42584</c:v>
                </c:pt>
                <c:pt idx="1190">
                  <c:v>42585</c:v>
                </c:pt>
                <c:pt idx="1191">
                  <c:v>42586</c:v>
                </c:pt>
                <c:pt idx="1192">
                  <c:v>42587</c:v>
                </c:pt>
                <c:pt idx="1193">
                  <c:v>42590</c:v>
                </c:pt>
                <c:pt idx="1194">
                  <c:v>42591</c:v>
                </c:pt>
                <c:pt idx="1195">
                  <c:v>42592</c:v>
                </c:pt>
                <c:pt idx="1196">
                  <c:v>42593</c:v>
                </c:pt>
                <c:pt idx="1197">
                  <c:v>42594</c:v>
                </c:pt>
                <c:pt idx="1198">
                  <c:v>42597</c:v>
                </c:pt>
                <c:pt idx="1199">
                  <c:v>42598</c:v>
                </c:pt>
                <c:pt idx="1200">
                  <c:v>42599</c:v>
                </c:pt>
                <c:pt idx="1201">
                  <c:v>42600</c:v>
                </c:pt>
                <c:pt idx="1202">
                  <c:v>42601</c:v>
                </c:pt>
                <c:pt idx="1203">
                  <c:v>42604</c:v>
                </c:pt>
                <c:pt idx="1204">
                  <c:v>42605</c:v>
                </c:pt>
                <c:pt idx="1205">
                  <c:v>42606</c:v>
                </c:pt>
                <c:pt idx="1206">
                  <c:v>42607</c:v>
                </c:pt>
                <c:pt idx="1207">
                  <c:v>42608</c:v>
                </c:pt>
                <c:pt idx="1208">
                  <c:v>42611</c:v>
                </c:pt>
                <c:pt idx="1209">
                  <c:v>42612</c:v>
                </c:pt>
                <c:pt idx="1210">
                  <c:v>42613</c:v>
                </c:pt>
                <c:pt idx="1211">
                  <c:v>42614</c:v>
                </c:pt>
                <c:pt idx="1212">
                  <c:v>42615</c:v>
                </c:pt>
                <c:pt idx="1213">
                  <c:v>42619</c:v>
                </c:pt>
                <c:pt idx="1214">
                  <c:v>42620</c:v>
                </c:pt>
                <c:pt idx="1215">
                  <c:v>42621</c:v>
                </c:pt>
                <c:pt idx="1216">
                  <c:v>42622</c:v>
                </c:pt>
                <c:pt idx="1217">
                  <c:v>42625</c:v>
                </c:pt>
                <c:pt idx="1218">
                  <c:v>42626</c:v>
                </c:pt>
                <c:pt idx="1219">
                  <c:v>42627</c:v>
                </c:pt>
                <c:pt idx="1220">
                  <c:v>42628</c:v>
                </c:pt>
                <c:pt idx="1221">
                  <c:v>42629</c:v>
                </c:pt>
                <c:pt idx="1222">
                  <c:v>42632</c:v>
                </c:pt>
                <c:pt idx="1223">
                  <c:v>42633</c:v>
                </c:pt>
              </c:numCache>
            </c:numRef>
          </c:cat>
          <c:val>
            <c:numRef>
              <c:f>Hoja1!$K$3:$K$1500</c:f>
              <c:numCache>
                <c:formatCode>General</c:formatCode>
                <c:ptCount val="1498"/>
                <c:pt idx="0">
                  <c:v>6.5129999999999999</c:v>
                </c:pt>
                <c:pt idx="1">
                  <c:v>6.4080000000000004</c:v>
                </c:pt>
                <c:pt idx="2">
                  <c:v>6.3620000000000001</c:v>
                </c:pt>
                <c:pt idx="3">
                  <c:v>6.3380000000000001</c:v>
                </c:pt>
                <c:pt idx="4">
                  <c:v>6.3819999999999997</c:v>
                </c:pt>
                <c:pt idx="5">
                  <c:v>6.3780000000000001</c:v>
                </c:pt>
                <c:pt idx="6">
                  <c:v>6.3330000000000002</c:v>
                </c:pt>
                <c:pt idx="7">
                  <c:v>6.3440000000000003</c:v>
                </c:pt>
                <c:pt idx="8">
                  <c:v>6.2990000000000004</c:v>
                </c:pt>
                <c:pt idx="9">
                  <c:v>6.3010000000000002</c:v>
                </c:pt>
                <c:pt idx="10">
                  <c:v>6.2590000000000003</c:v>
                </c:pt>
                <c:pt idx="11">
                  <c:v>6.2290000000000001</c:v>
                </c:pt>
                <c:pt idx="12">
                  <c:v>6.157</c:v>
                </c:pt>
                <c:pt idx="13">
                  <c:v>6.1230000000000002</c:v>
                </c:pt>
                <c:pt idx="14">
                  <c:v>6.0549999999999997</c:v>
                </c:pt>
                <c:pt idx="15">
                  <c:v>6.101</c:v>
                </c:pt>
                <c:pt idx="16">
                  <c:v>6.1079999999999997</c:v>
                </c:pt>
                <c:pt idx="17">
                  <c:v>6.0439999999999996</c:v>
                </c:pt>
                <c:pt idx="18">
                  <c:v>5.9669999999999996</c:v>
                </c:pt>
                <c:pt idx="19">
                  <c:v>5.9779999999999998</c:v>
                </c:pt>
                <c:pt idx="20">
                  <c:v>5.9409999999999998</c:v>
                </c:pt>
                <c:pt idx="21">
                  <c:v>5.9470000000000001</c:v>
                </c:pt>
                <c:pt idx="22">
                  <c:v>5.95</c:v>
                </c:pt>
                <c:pt idx="23">
                  <c:v>6.0490000000000004</c:v>
                </c:pt>
                <c:pt idx="24">
                  <c:v>6.1040000000000001</c:v>
                </c:pt>
                <c:pt idx="25">
                  <c:v>6.1829999999999998</c:v>
                </c:pt>
                <c:pt idx="26">
                  <c:v>6.2549999999999999</c:v>
                </c:pt>
                <c:pt idx="27">
                  <c:v>6.2270000000000003</c:v>
                </c:pt>
                <c:pt idx="28">
                  <c:v>6.327</c:v>
                </c:pt>
                <c:pt idx="29">
                  <c:v>6.2050000000000001</c:v>
                </c:pt>
                <c:pt idx="30">
                  <c:v>6.1970000000000001</c:v>
                </c:pt>
                <c:pt idx="31">
                  <c:v>6.2560000000000002</c:v>
                </c:pt>
                <c:pt idx="32">
                  <c:v>6.2549999999999999</c:v>
                </c:pt>
                <c:pt idx="33">
                  <c:v>6.2560000000000002</c:v>
                </c:pt>
                <c:pt idx="34">
                  <c:v>6.234</c:v>
                </c:pt>
                <c:pt idx="35">
                  <c:v>6.274</c:v>
                </c:pt>
                <c:pt idx="36">
                  <c:v>6.2770000000000001</c:v>
                </c:pt>
                <c:pt idx="37">
                  <c:v>6.2990000000000004</c:v>
                </c:pt>
                <c:pt idx="38">
                  <c:v>6.3230000000000004</c:v>
                </c:pt>
                <c:pt idx="39">
                  <c:v>6.2469999999999999</c:v>
                </c:pt>
                <c:pt idx="40">
                  <c:v>6.2350000000000003</c:v>
                </c:pt>
                <c:pt idx="41">
                  <c:v>6.2519999999999998</c:v>
                </c:pt>
                <c:pt idx="42">
                  <c:v>6.2770000000000001</c:v>
                </c:pt>
                <c:pt idx="43">
                  <c:v>6.3230000000000004</c:v>
                </c:pt>
                <c:pt idx="44">
                  <c:v>6.3559999999999999</c:v>
                </c:pt>
                <c:pt idx="45">
                  <c:v>6.2839999999999998</c:v>
                </c:pt>
                <c:pt idx="46">
                  <c:v>6.2140000000000004</c:v>
                </c:pt>
                <c:pt idx="47">
                  <c:v>6.1509999999999998</c:v>
                </c:pt>
                <c:pt idx="48">
                  <c:v>6.1539999999999999</c:v>
                </c:pt>
                <c:pt idx="49">
                  <c:v>6.1459999999999999</c:v>
                </c:pt>
                <c:pt idx="50">
                  <c:v>6.1820000000000004</c:v>
                </c:pt>
                <c:pt idx="51">
                  <c:v>6.2930000000000001</c:v>
                </c:pt>
                <c:pt idx="52">
                  <c:v>6.2990000000000004</c:v>
                </c:pt>
                <c:pt idx="53">
                  <c:v>6.3170000000000002</c:v>
                </c:pt>
                <c:pt idx="54">
                  <c:v>6.35</c:v>
                </c:pt>
                <c:pt idx="55">
                  <c:v>6.3289999999999997</c:v>
                </c:pt>
                <c:pt idx="56">
                  <c:v>6.27</c:v>
                </c:pt>
                <c:pt idx="57">
                  <c:v>6.258</c:v>
                </c:pt>
                <c:pt idx="58">
                  <c:v>6.2720000000000002</c:v>
                </c:pt>
                <c:pt idx="59">
                  <c:v>6.24</c:v>
                </c:pt>
                <c:pt idx="60">
                  <c:v>6.2460000000000004</c:v>
                </c:pt>
                <c:pt idx="61">
                  <c:v>6.2750000000000004</c:v>
                </c:pt>
                <c:pt idx="62">
                  <c:v>6.2430000000000003</c:v>
                </c:pt>
                <c:pt idx="63">
                  <c:v>6.1879999999999997</c:v>
                </c:pt>
                <c:pt idx="64">
                  <c:v>6.2050000000000001</c:v>
                </c:pt>
                <c:pt idx="65">
                  <c:v>6.2539999999999996</c:v>
                </c:pt>
                <c:pt idx="66">
                  <c:v>6.2629999999999999</c:v>
                </c:pt>
                <c:pt idx="67">
                  <c:v>6.2649999999999997</c:v>
                </c:pt>
                <c:pt idx="68">
                  <c:v>6.1609999999999996</c:v>
                </c:pt>
                <c:pt idx="69">
                  <c:v>6.1669999999999998</c:v>
                </c:pt>
                <c:pt idx="70">
                  <c:v>6.1059999999999999</c:v>
                </c:pt>
                <c:pt idx="71">
                  <c:v>6.117</c:v>
                </c:pt>
                <c:pt idx="72">
                  <c:v>6.0789999999999997</c:v>
                </c:pt>
                <c:pt idx="73">
                  <c:v>6.0789999999999997</c:v>
                </c:pt>
                <c:pt idx="74">
                  <c:v>6.02</c:v>
                </c:pt>
                <c:pt idx="75">
                  <c:v>6.0380000000000003</c:v>
                </c:pt>
                <c:pt idx="76">
                  <c:v>6.0270000000000001</c:v>
                </c:pt>
                <c:pt idx="77">
                  <c:v>6.0149999999999997</c:v>
                </c:pt>
                <c:pt idx="78">
                  <c:v>6.0060000000000002</c:v>
                </c:pt>
                <c:pt idx="79">
                  <c:v>6.0430000000000001</c:v>
                </c:pt>
                <c:pt idx="80">
                  <c:v>6.0780000000000003</c:v>
                </c:pt>
                <c:pt idx="81">
                  <c:v>6.0490000000000004</c:v>
                </c:pt>
                <c:pt idx="82">
                  <c:v>6.101</c:v>
                </c:pt>
                <c:pt idx="83">
                  <c:v>6.0839999999999996</c:v>
                </c:pt>
                <c:pt idx="84">
                  <c:v>6.09</c:v>
                </c:pt>
                <c:pt idx="85">
                  <c:v>5.9980000000000002</c:v>
                </c:pt>
                <c:pt idx="86">
                  <c:v>5.952</c:v>
                </c:pt>
                <c:pt idx="87">
                  <c:v>5.9459999999999997</c:v>
                </c:pt>
                <c:pt idx="88">
                  <c:v>5.9489999999999998</c:v>
                </c:pt>
                <c:pt idx="89">
                  <c:v>5.9879999999999995</c:v>
                </c:pt>
                <c:pt idx="90">
                  <c:v>6.0289999999999999</c:v>
                </c:pt>
                <c:pt idx="91">
                  <c:v>6.0540000000000003</c:v>
                </c:pt>
                <c:pt idx="92">
                  <c:v>6.0670000000000002</c:v>
                </c:pt>
                <c:pt idx="93">
                  <c:v>6.1449999999999996</c:v>
                </c:pt>
                <c:pt idx="94">
                  <c:v>6.1479999999999997</c:v>
                </c:pt>
                <c:pt idx="95">
                  <c:v>6.1180000000000003</c:v>
                </c:pt>
                <c:pt idx="96">
                  <c:v>6.0609999999999999</c:v>
                </c:pt>
                <c:pt idx="97">
                  <c:v>6.0140000000000002</c:v>
                </c:pt>
                <c:pt idx="98">
                  <c:v>5.992</c:v>
                </c:pt>
                <c:pt idx="99">
                  <c:v>5.9889999999999999</c:v>
                </c:pt>
                <c:pt idx="100">
                  <c:v>6.03</c:v>
                </c:pt>
                <c:pt idx="101">
                  <c:v>6.0330000000000004</c:v>
                </c:pt>
                <c:pt idx="102">
                  <c:v>6.0369999999999999</c:v>
                </c:pt>
                <c:pt idx="103">
                  <c:v>6.0030000000000001</c:v>
                </c:pt>
                <c:pt idx="104">
                  <c:v>5.9530000000000003</c:v>
                </c:pt>
                <c:pt idx="105">
                  <c:v>5.9420000000000002</c:v>
                </c:pt>
                <c:pt idx="106">
                  <c:v>5.9870000000000001</c:v>
                </c:pt>
                <c:pt idx="107">
                  <c:v>5.9210000000000003</c:v>
                </c:pt>
                <c:pt idx="108">
                  <c:v>5.8810000000000002</c:v>
                </c:pt>
                <c:pt idx="109">
                  <c:v>5.8570000000000002</c:v>
                </c:pt>
                <c:pt idx="110">
                  <c:v>5.8330000000000002</c:v>
                </c:pt>
                <c:pt idx="111">
                  <c:v>5.8369999999999997</c:v>
                </c:pt>
                <c:pt idx="112">
                  <c:v>5.8280000000000003</c:v>
                </c:pt>
                <c:pt idx="113">
                  <c:v>5.7539999999999996</c:v>
                </c:pt>
                <c:pt idx="114">
                  <c:v>5.78</c:v>
                </c:pt>
                <c:pt idx="115">
                  <c:v>5.82</c:v>
                </c:pt>
                <c:pt idx="116">
                  <c:v>5.8010000000000002</c:v>
                </c:pt>
                <c:pt idx="117">
                  <c:v>5.7430000000000003</c:v>
                </c:pt>
                <c:pt idx="118">
                  <c:v>5.6749999999999998</c:v>
                </c:pt>
                <c:pt idx="119">
                  <c:v>5.5670000000000002</c:v>
                </c:pt>
                <c:pt idx="120">
                  <c:v>5.5090000000000003</c:v>
                </c:pt>
                <c:pt idx="121">
                  <c:v>5.3959999999999999</c:v>
                </c:pt>
                <c:pt idx="122">
                  <c:v>5.39</c:v>
                </c:pt>
                <c:pt idx="123">
                  <c:v>5.4539999999999997</c:v>
                </c:pt>
                <c:pt idx="124">
                  <c:v>5.3609999999999998</c:v>
                </c:pt>
                <c:pt idx="125">
                  <c:v>5.4790000000000001</c:v>
                </c:pt>
                <c:pt idx="126">
                  <c:v>5.5640000000000001</c:v>
                </c:pt>
                <c:pt idx="127">
                  <c:v>5.4480000000000004</c:v>
                </c:pt>
                <c:pt idx="128">
                  <c:v>5.3650000000000002</c:v>
                </c:pt>
                <c:pt idx="129">
                  <c:v>5.327</c:v>
                </c:pt>
                <c:pt idx="130">
                  <c:v>5.2869999999999999</c:v>
                </c:pt>
                <c:pt idx="131">
                  <c:v>5.2119999999999997</c:v>
                </c:pt>
                <c:pt idx="132">
                  <c:v>5.2089999999999996</c:v>
                </c:pt>
                <c:pt idx="133">
                  <c:v>5.22</c:v>
                </c:pt>
                <c:pt idx="134">
                  <c:v>5.2329999999999997</c:v>
                </c:pt>
                <c:pt idx="135">
                  <c:v>5.2949999999999999</c:v>
                </c:pt>
                <c:pt idx="136">
                  <c:v>5.2350000000000003</c:v>
                </c:pt>
                <c:pt idx="137">
                  <c:v>5.1609999999999996</c:v>
                </c:pt>
                <c:pt idx="138">
                  <c:v>5.1120000000000001</c:v>
                </c:pt>
                <c:pt idx="139">
                  <c:v>5.1050000000000004</c:v>
                </c:pt>
                <c:pt idx="140">
                  <c:v>5.1459999999999999</c:v>
                </c:pt>
                <c:pt idx="141">
                  <c:v>5.0949999999999998</c:v>
                </c:pt>
                <c:pt idx="142">
                  <c:v>4.9989999999999997</c:v>
                </c:pt>
                <c:pt idx="143">
                  <c:v>5.0510000000000002</c:v>
                </c:pt>
                <c:pt idx="144">
                  <c:v>5.1340000000000003</c:v>
                </c:pt>
                <c:pt idx="145">
                  <c:v>5.1710000000000003</c:v>
                </c:pt>
                <c:pt idx="146">
                  <c:v>5.2169999999999996</c:v>
                </c:pt>
                <c:pt idx="147">
                  <c:v>5.3079999999999998</c:v>
                </c:pt>
                <c:pt idx="148">
                  <c:v>5.2389999999999999</c:v>
                </c:pt>
                <c:pt idx="149">
                  <c:v>5.22</c:v>
                </c:pt>
                <c:pt idx="150">
                  <c:v>5.194</c:v>
                </c:pt>
                <c:pt idx="151">
                  <c:v>5.1929999999999996</c:v>
                </c:pt>
                <c:pt idx="152">
                  <c:v>5.2709999999999999</c:v>
                </c:pt>
                <c:pt idx="153">
                  <c:v>5.2910000000000004</c:v>
                </c:pt>
                <c:pt idx="154">
                  <c:v>5.3319999999999999</c:v>
                </c:pt>
                <c:pt idx="155">
                  <c:v>5.3620000000000001</c:v>
                </c:pt>
                <c:pt idx="156">
                  <c:v>5.4210000000000003</c:v>
                </c:pt>
                <c:pt idx="157">
                  <c:v>5.3319999999999999</c:v>
                </c:pt>
                <c:pt idx="158">
                  <c:v>5.3150000000000004</c:v>
                </c:pt>
                <c:pt idx="159">
                  <c:v>5.3719999999999999</c:v>
                </c:pt>
                <c:pt idx="160">
                  <c:v>5.4850000000000003</c:v>
                </c:pt>
                <c:pt idx="161">
                  <c:v>5.5430000000000001</c:v>
                </c:pt>
                <c:pt idx="162">
                  <c:v>5.5309999999999997</c:v>
                </c:pt>
                <c:pt idx="163">
                  <c:v>5.52</c:v>
                </c:pt>
                <c:pt idx="164">
                  <c:v>5.5600000000000005</c:v>
                </c:pt>
                <c:pt idx="165">
                  <c:v>5.5140000000000002</c:v>
                </c:pt>
                <c:pt idx="166">
                  <c:v>5.468</c:v>
                </c:pt>
                <c:pt idx="167">
                  <c:v>5.4379999999999997</c:v>
                </c:pt>
                <c:pt idx="168">
                  <c:v>5.407</c:v>
                </c:pt>
                <c:pt idx="169">
                  <c:v>5.3840000000000003</c:v>
                </c:pt>
                <c:pt idx="170">
                  <c:v>5.4180000000000001</c:v>
                </c:pt>
                <c:pt idx="171">
                  <c:v>5.4340000000000002</c:v>
                </c:pt>
                <c:pt idx="172">
                  <c:v>5.4359999999999999</c:v>
                </c:pt>
                <c:pt idx="173">
                  <c:v>5.4420000000000002</c:v>
                </c:pt>
                <c:pt idx="174">
                  <c:v>5.452</c:v>
                </c:pt>
                <c:pt idx="175">
                  <c:v>5.4359999999999999</c:v>
                </c:pt>
                <c:pt idx="176">
                  <c:v>5.48</c:v>
                </c:pt>
                <c:pt idx="177">
                  <c:v>5.476</c:v>
                </c:pt>
                <c:pt idx="178">
                  <c:v>5.5039999999999996</c:v>
                </c:pt>
                <c:pt idx="179">
                  <c:v>5.548</c:v>
                </c:pt>
                <c:pt idx="180">
                  <c:v>5.6059999999999999</c:v>
                </c:pt>
                <c:pt idx="181">
                  <c:v>5.5940000000000003</c:v>
                </c:pt>
                <c:pt idx="182">
                  <c:v>5.6120000000000001</c:v>
                </c:pt>
                <c:pt idx="183">
                  <c:v>5.5839999999999996</c:v>
                </c:pt>
                <c:pt idx="184">
                  <c:v>5.5640000000000001</c:v>
                </c:pt>
                <c:pt idx="185">
                  <c:v>5.5419999999999998</c:v>
                </c:pt>
                <c:pt idx="186">
                  <c:v>5.508</c:v>
                </c:pt>
                <c:pt idx="187">
                  <c:v>5.4550000000000001</c:v>
                </c:pt>
                <c:pt idx="188">
                  <c:v>5.3739999999999997</c:v>
                </c:pt>
                <c:pt idx="189">
                  <c:v>5.3629999999999995</c:v>
                </c:pt>
                <c:pt idx="190">
                  <c:v>5.3209999999999997</c:v>
                </c:pt>
                <c:pt idx="191">
                  <c:v>5.3259999999999996</c:v>
                </c:pt>
                <c:pt idx="192">
                  <c:v>5.3390000000000004</c:v>
                </c:pt>
                <c:pt idx="193">
                  <c:v>5.3259999999999996</c:v>
                </c:pt>
                <c:pt idx="194">
                  <c:v>5.335</c:v>
                </c:pt>
                <c:pt idx="195">
                  <c:v>5.3369999999999997</c:v>
                </c:pt>
                <c:pt idx="196">
                  <c:v>5.3079999999999998</c:v>
                </c:pt>
                <c:pt idx="197">
                  <c:v>5.266</c:v>
                </c:pt>
                <c:pt idx="198">
                  <c:v>5.226</c:v>
                </c:pt>
                <c:pt idx="199">
                  <c:v>5.2560000000000002</c:v>
                </c:pt>
                <c:pt idx="200">
                  <c:v>5.2709999999999999</c:v>
                </c:pt>
                <c:pt idx="201">
                  <c:v>5.266</c:v>
                </c:pt>
                <c:pt idx="202">
                  <c:v>5.3250000000000002</c:v>
                </c:pt>
                <c:pt idx="203">
                  <c:v>5.3369999999999997</c:v>
                </c:pt>
                <c:pt idx="204">
                  <c:v>5.359</c:v>
                </c:pt>
                <c:pt idx="205">
                  <c:v>5.4119999999999999</c:v>
                </c:pt>
                <c:pt idx="206">
                  <c:v>5.43</c:v>
                </c:pt>
                <c:pt idx="207">
                  <c:v>5.4080000000000004</c:v>
                </c:pt>
                <c:pt idx="208">
                  <c:v>5.45</c:v>
                </c:pt>
                <c:pt idx="209">
                  <c:v>5.4630000000000001</c:v>
                </c:pt>
                <c:pt idx="210">
                  <c:v>5.4859999999999998</c:v>
                </c:pt>
                <c:pt idx="211">
                  <c:v>5.4969999999999999</c:v>
                </c:pt>
                <c:pt idx="212">
                  <c:v>5.5060000000000002</c:v>
                </c:pt>
                <c:pt idx="213">
                  <c:v>5.532</c:v>
                </c:pt>
                <c:pt idx="214">
                  <c:v>5.5590000000000002</c:v>
                </c:pt>
                <c:pt idx="215">
                  <c:v>5.4960000000000004</c:v>
                </c:pt>
                <c:pt idx="216">
                  <c:v>5.5090000000000003</c:v>
                </c:pt>
                <c:pt idx="217">
                  <c:v>5.5140000000000002</c:v>
                </c:pt>
                <c:pt idx="218">
                  <c:v>5.5359999999999996</c:v>
                </c:pt>
                <c:pt idx="219">
                  <c:v>5.5540000000000003</c:v>
                </c:pt>
                <c:pt idx="220">
                  <c:v>5.4879999999999995</c:v>
                </c:pt>
                <c:pt idx="221">
                  <c:v>5.3959999999999999</c:v>
                </c:pt>
                <c:pt idx="222">
                  <c:v>5.3469999999999995</c:v>
                </c:pt>
                <c:pt idx="223">
                  <c:v>5.335</c:v>
                </c:pt>
                <c:pt idx="224">
                  <c:v>5.3609999999999998</c:v>
                </c:pt>
                <c:pt idx="225">
                  <c:v>5.3840000000000003</c:v>
                </c:pt>
                <c:pt idx="226">
                  <c:v>5.4030000000000005</c:v>
                </c:pt>
                <c:pt idx="227">
                  <c:v>5.4089999999999998</c:v>
                </c:pt>
                <c:pt idx="228">
                  <c:v>5.4279999999999999</c:v>
                </c:pt>
                <c:pt idx="229">
                  <c:v>5.4589999999999996</c:v>
                </c:pt>
                <c:pt idx="230">
                  <c:v>5.4939999999999998</c:v>
                </c:pt>
                <c:pt idx="231">
                  <c:v>5.5350000000000001</c:v>
                </c:pt>
                <c:pt idx="232">
                  <c:v>5.5440000000000005</c:v>
                </c:pt>
                <c:pt idx="233">
                  <c:v>5.5289999999999999</c:v>
                </c:pt>
                <c:pt idx="234">
                  <c:v>5.5270000000000001</c:v>
                </c:pt>
                <c:pt idx="235">
                  <c:v>5.548</c:v>
                </c:pt>
                <c:pt idx="236">
                  <c:v>5.4960000000000004</c:v>
                </c:pt>
                <c:pt idx="237">
                  <c:v>5.431</c:v>
                </c:pt>
                <c:pt idx="238">
                  <c:v>5.4</c:v>
                </c:pt>
                <c:pt idx="239">
                  <c:v>5.4349999999999996</c:v>
                </c:pt>
                <c:pt idx="240">
                  <c:v>5.4009999999999998</c:v>
                </c:pt>
                <c:pt idx="241">
                  <c:v>5.3970000000000002</c:v>
                </c:pt>
                <c:pt idx="242">
                  <c:v>5.4210000000000003</c:v>
                </c:pt>
                <c:pt idx="243">
                  <c:v>5.43</c:v>
                </c:pt>
                <c:pt idx="244">
                  <c:v>5.4290000000000003</c:v>
                </c:pt>
                <c:pt idx="245">
                  <c:v>5.4340000000000002</c:v>
                </c:pt>
                <c:pt idx="246">
                  <c:v>5.4269999999999996</c:v>
                </c:pt>
                <c:pt idx="247">
                  <c:v>5.4249999999999998</c:v>
                </c:pt>
                <c:pt idx="248">
                  <c:v>5.4459999999999997</c:v>
                </c:pt>
                <c:pt idx="249">
                  <c:v>5.4619999999999997</c:v>
                </c:pt>
                <c:pt idx="250">
                  <c:v>5.4770000000000003</c:v>
                </c:pt>
                <c:pt idx="251">
                  <c:v>5.4249999999999998</c:v>
                </c:pt>
                <c:pt idx="252">
                  <c:v>5.4</c:v>
                </c:pt>
                <c:pt idx="253">
                  <c:v>5.4249999999999998</c:v>
                </c:pt>
                <c:pt idx="254">
                  <c:v>5.391</c:v>
                </c:pt>
                <c:pt idx="255">
                  <c:v>5.399</c:v>
                </c:pt>
                <c:pt idx="256">
                  <c:v>5.3840000000000003</c:v>
                </c:pt>
                <c:pt idx="257">
                  <c:v>5.3780000000000001</c:v>
                </c:pt>
                <c:pt idx="258">
                  <c:v>5.3849999999999998</c:v>
                </c:pt>
                <c:pt idx="259">
                  <c:v>5.4130000000000003</c:v>
                </c:pt>
                <c:pt idx="260">
                  <c:v>5.43</c:v>
                </c:pt>
                <c:pt idx="261">
                  <c:v>5.484</c:v>
                </c:pt>
                <c:pt idx="262">
                  <c:v>5.4809999999999999</c:v>
                </c:pt>
                <c:pt idx="263">
                  <c:v>5.4829999999999997</c:v>
                </c:pt>
                <c:pt idx="264">
                  <c:v>5.4370000000000003</c:v>
                </c:pt>
                <c:pt idx="265">
                  <c:v>5.4059999999999997</c:v>
                </c:pt>
                <c:pt idx="266">
                  <c:v>5.4039999999999999</c:v>
                </c:pt>
                <c:pt idx="267">
                  <c:v>5.3639999999999999</c:v>
                </c:pt>
                <c:pt idx="268">
                  <c:v>5.3460000000000001</c:v>
                </c:pt>
                <c:pt idx="269">
                  <c:v>5.3289999999999997</c:v>
                </c:pt>
                <c:pt idx="270">
                  <c:v>5.3140000000000001</c:v>
                </c:pt>
                <c:pt idx="271">
                  <c:v>5.202</c:v>
                </c:pt>
                <c:pt idx="272">
                  <c:v>5.0940000000000003</c:v>
                </c:pt>
                <c:pt idx="273">
                  <c:v>5.1370000000000005</c:v>
                </c:pt>
                <c:pt idx="274">
                  <c:v>5.0990000000000002</c:v>
                </c:pt>
                <c:pt idx="275">
                  <c:v>5.093</c:v>
                </c:pt>
                <c:pt idx="276">
                  <c:v>5.1379999999999999</c:v>
                </c:pt>
                <c:pt idx="277">
                  <c:v>5.1580000000000004</c:v>
                </c:pt>
                <c:pt idx="278">
                  <c:v>5.1390000000000002</c:v>
                </c:pt>
                <c:pt idx="279">
                  <c:v>5.1349999999999998</c:v>
                </c:pt>
                <c:pt idx="280">
                  <c:v>5.13</c:v>
                </c:pt>
                <c:pt idx="281">
                  <c:v>5.0659999999999998</c:v>
                </c:pt>
                <c:pt idx="282">
                  <c:v>5.0270000000000001</c:v>
                </c:pt>
                <c:pt idx="283">
                  <c:v>5.0209999999999999</c:v>
                </c:pt>
                <c:pt idx="284">
                  <c:v>5.0140000000000002</c:v>
                </c:pt>
                <c:pt idx="285">
                  <c:v>5.0940000000000003</c:v>
                </c:pt>
                <c:pt idx="286">
                  <c:v>5.1059999999999999</c:v>
                </c:pt>
                <c:pt idx="287">
                  <c:v>5.08</c:v>
                </c:pt>
                <c:pt idx="288">
                  <c:v>5.0510000000000002</c:v>
                </c:pt>
                <c:pt idx="289">
                  <c:v>5.0490000000000004</c:v>
                </c:pt>
                <c:pt idx="290">
                  <c:v>5.0549999999999997</c:v>
                </c:pt>
                <c:pt idx="291">
                  <c:v>5.0490000000000004</c:v>
                </c:pt>
                <c:pt idx="292">
                  <c:v>5.048</c:v>
                </c:pt>
                <c:pt idx="293">
                  <c:v>5.0469999999999997</c:v>
                </c:pt>
                <c:pt idx="294">
                  <c:v>5.0640000000000001</c:v>
                </c:pt>
                <c:pt idx="295">
                  <c:v>5.0419999999999998</c:v>
                </c:pt>
                <c:pt idx="296">
                  <c:v>5.016</c:v>
                </c:pt>
                <c:pt idx="297">
                  <c:v>5.0129999999999999</c:v>
                </c:pt>
                <c:pt idx="298">
                  <c:v>5.0869999999999997</c:v>
                </c:pt>
                <c:pt idx="299">
                  <c:v>5.0869999999999997</c:v>
                </c:pt>
                <c:pt idx="300">
                  <c:v>5.0780000000000003</c:v>
                </c:pt>
                <c:pt idx="301">
                  <c:v>5.0430000000000001</c:v>
                </c:pt>
                <c:pt idx="302">
                  <c:v>5.0170000000000003</c:v>
                </c:pt>
                <c:pt idx="303">
                  <c:v>4.9930000000000003</c:v>
                </c:pt>
                <c:pt idx="304">
                  <c:v>4.97</c:v>
                </c:pt>
                <c:pt idx="305">
                  <c:v>4.9279999999999999</c:v>
                </c:pt>
                <c:pt idx="306">
                  <c:v>4.9630000000000001</c:v>
                </c:pt>
                <c:pt idx="307">
                  <c:v>4.9649999999999999</c:v>
                </c:pt>
                <c:pt idx="308">
                  <c:v>4.8719999999999999</c:v>
                </c:pt>
                <c:pt idx="309">
                  <c:v>4.8460000000000001</c:v>
                </c:pt>
                <c:pt idx="310">
                  <c:v>4.8890000000000002</c:v>
                </c:pt>
                <c:pt idx="311">
                  <c:v>4.9409999999999998</c:v>
                </c:pt>
                <c:pt idx="312">
                  <c:v>4.952</c:v>
                </c:pt>
                <c:pt idx="313">
                  <c:v>4.9379999999999997</c:v>
                </c:pt>
                <c:pt idx="314">
                  <c:v>4.9390000000000001</c:v>
                </c:pt>
                <c:pt idx="315">
                  <c:v>4.9390000000000001</c:v>
                </c:pt>
                <c:pt idx="316">
                  <c:v>4.95</c:v>
                </c:pt>
                <c:pt idx="317">
                  <c:v>4.9859999999999998</c:v>
                </c:pt>
                <c:pt idx="318">
                  <c:v>4.9809999999999999</c:v>
                </c:pt>
                <c:pt idx="319">
                  <c:v>4.9509999999999996</c:v>
                </c:pt>
                <c:pt idx="320">
                  <c:v>4.9489999999999998</c:v>
                </c:pt>
                <c:pt idx="321">
                  <c:v>4.9580000000000002</c:v>
                </c:pt>
                <c:pt idx="322">
                  <c:v>4.9480000000000004</c:v>
                </c:pt>
                <c:pt idx="323">
                  <c:v>4.9480000000000004</c:v>
                </c:pt>
                <c:pt idx="324">
                  <c:v>4.9489999999999998</c:v>
                </c:pt>
                <c:pt idx="325">
                  <c:v>4.91</c:v>
                </c:pt>
                <c:pt idx="326">
                  <c:v>4.8209999999999997</c:v>
                </c:pt>
                <c:pt idx="327">
                  <c:v>4.7270000000000003</c:v>
                </c:pt>
                <c:pt idx="328">
                  <c:v>4.673</c:v>
                </c:pt>
                <c:pt idx="329">
                  <c:v>4.6749999999999998</c:v>
                </c:pt>
                <c:pt idx="330">
                  <c:v>4.6970000000000001</c:v>
                </c:pt>
                <c:pt idx="331">
                  <c:v>4.7190000000000003</c:v>
                </c:pt>
                <c:pt idx="332">
                  <c:v>4.7439999999999998</c:v>
                </c:pt>
                <c:pt idx="333">
                  <c:v>4.7009999999999996</c:v>
                </c:pt>
                <c:pt idx="334">
                  <c:v>4.67</c:v>
                </c:pt>
                <c:pt idx="335">
                  <c:v>4.601</c:v>
                </c:pt>
                <c:pt idx="336">
                  <c:v>4.5350000000000001</c:v>
                </c:pt>
                <c:pt idx="337">
                  <c:v>4.4989999999999997</c:v>
                </c:pt>
                <c:pt idx="338">
                  <c:v>4.5590000000000002</c:v>
                </c:pt>
                <c:pt idx="339">
                  <c:v>4.5419999999999998</c:v>
                </c:pt>
                <c:pt idx="340">
                  <c:v>4.5220000000000002</c:v>
                </c:pt>
                <c:pt idx="341">
                  <c:v>4.4909999999999997</c:v>
                </c:pt>
                <c:pt idx="342">
                  <c:v>4.532</c:v>
                </c:pt>
                <c:pt idx="343">
                  <c:v>4.4859999999999998</c:v>
                </c:pt>
                <c:pt idx="344">
                  <c:v>4.4879999999999995</c:v>
                </c:pt>
                <c:pt idx="345">
                  <c:v>4.4619999999999997</c:v>
                </c:pt>
                <c:pt idx="346">
                  <c:v>4.54</c:v>
                </c:pt>
                <c:pt idx="347">
                  <c:v>4.5670000000000002</c:v>
                </c:pt>
                <c:pt idx="348">
                  <c:v>4.5339999999999998</c:v>
                </c:pt>
                <c:pt idx="349">
                  <c:v>4.4690000000000003</c:v>
                </c:pt>
                <c:pt idx="350">
                  <c:v>4.4260000000000002</c:v>
                </c:pt>
                <c:pt idx="351">
                  <c:v>4.5369999999999999</c:v>
                </c:pt>
                <c:pt idx="352">
                  <c:v>4.5809999999999995</c:v>
                </c:pt>
                <c:pt idx="353">
                  <c:v>4.665</c:v>
                </c:pt>
                <c:pt idx="354">
                  <c:v>4.702</c:v>
                </c:pt>
                <c:pt idx="355">
                  <c:v>4.6349999999999998</c:v>
                </c:pt>
                <c:pt idx="356">
                  <c:v>4.7240000000000002</c:v>
                </c:pt>
                <c:pt idx="357">
                  <c:v>4.7699999999999996</c:v>
                </c:pt>
                <c:pt idx="358">
                  <c:v>4.7830000000000004</c:v>
                </c:pt>
                <c:pt idx="359">
                  <c:v>4.9569999999999999</c:v>
                </c:pt>
                <c:pt idx="360">
                  <c:v>5.0259999999999998</c:v>
                </c:pt>
                <c:pt idx="361">
                  <c:v>5.1449999999999996</c:v>
                </c:pt>
                <c:pt idx="362">
                  <c:v>5.17</c:v>
                </c:pt>
                <c:pt idx="363">
                  <c:v>5.2290000000000001</c:v>
                </c:pt>
                <c:pt idx="364">
                  <c:v>5.3479999999999999</c:v>
                </c:pt>
                <c:pt idx="365">
                  <c:v>5.45</c:v>
                </c:pt>
                <c:pt idx="366">
                  <c:v>5.4790000000000001</c:v>
                </c:pt>
                <c:pt idx="367">
                  <c:v>5.468</c:v>
                </c:pt>
                <c:pt idx="368">
                  <c:v>5.2789999999999999</c:v>
                </c:pt>
                <c:pt idx="369">
                  <c:v>5.3360000000000003</c:v>
                </c:pt>
                <c:pt idx="370">
                  <c:v>5.3979999999999997</c:v>
                </c:pt>
                <c:pt idx="371">
                  <c:v>5.4489999999999998</c:v>
                </c:pt>
                <c:pt idx="372">
                  <c:v>5.6219999999999999</c:v>
                </c:pt>
                <c:pt idx="373">
                  <c:v>5.5780000000000003</c:v>
                </c:pt>
                <c:pt idx="374">
                  <c:v>5.4820000000000002</c:v>
                </c:pt>
                <c:pt idx="375">
                  <c:v>5.3380000000000001</c:v>
                </c:pt>
                <c:pt idx="376">
                  <c:v>5.2679999999999998</c:v>
                </c:pt>
                <c:pt idx="377">
                  <c:v>5.34</c:v>
                </c:pt>
                <c:pt idx="378">
                  <c:v>5.508</c:v>
                </c:pt>
                <c:pt idx="379">
                  <c:v>5.5949999999999998</c:v>
                </c:pt>
                <c:pt idx="380">
                  <c:v>6.0030000000000001</c:v>
                </c:pt>
                <c:pt idx="381">
                  <c:v>6.1120000000000001</c:v>
                </c:pt>
                <c:pt idx="382">
                  <c:v>6.1260000000000003</c:v>
                </c:pt>
                <c:pt idx="383">
                  <c:v>6.2069999999999999</c:v>
                </c:pt>
                <c:pt idx="384">
                  <c:v>6.202</c:v>
                </c:pt>
                <c:pt idx="385">
                  <c:v>6.0330000000000004</c:v>
                </c:pt>
                <c:pt idx="386">
                  <c:v>5.9180000000000001</c:v>
                </c:pt>
                <c:pt idx="387">
                  <c:v>5.7780000000000005</c:v>
                </c:pt>
                <c:pt idx="388">
                  <c:v>5.7910000000000004</c:v>
                </c:pt>
                <c:pt idx="389">
                  <c:v>5.891</c:v>
                </c:pt>
                <c:pt idx="390">
                  <c:v>5.95</c:v>
                </c:pt>
                <c:pt idx="391">
                  <c:v>6.0860000000000003</c:v>
                </c:pt>
                <c:pt idx="392">
                  <c:v>6.03</c:v>
                </c:pt>
                <c:pt idx="393">
                  <c:v>5.9190000000000005</c:v>
                </c:pt>
                <c:pt idx="394">
                  <c:v>5.9550000000000001</c:v>
                </c:pt>
                <c:pt idx="395">
                  <c:v>5.8419999999999996</c:v>
                </c:pt>
                <c:pt idx="396">
                  <c:v>5.8380000000000001</c:v>
                </c:pt>
                <c:pt idx="397">
                  <c:v>5.8170000000000002</c:v>
                </c:pt>
                <c:pt idx="398">
                  <c:v>5.8070000000000004</c:v>
                </c:pt>
                <c:pt idx="399">
                  <c:v>5.7489999999999997</c:v>
                </c:pt>
                <c:pt idx="400">
                  <c:v>5.8230000000000004</c:v>
                </c:pt>
                <c:pt idx="401">
                  <c:v>5.843</c:v>
                </c:pt>
                <c:pt idx="402">
                  <c:v>5.79</c:v>
                </c:pt>
                <c:pt idx="403">
                  <c:v>5.7489999999999997</c:v>
                </c:pt>
                <c:pt idx="404">
                  <c:v>5.8639999999999999</c:v>
                </c:pt>
                <c:pt idx="405">
                  <c:v>5.9359999999999999</c:v>
                </c:pt>
                <c:pt idx="406">
                  <c:v>5.9459999999999997</c:v>
                </c:pt>
                <c:pt idx="407">
                  <c:v>6.0540000000000003</c:v>
                </c:pt>
                <c:pt idx="408">
                  <c:v>6.07</c:v>
                </c:pt>
                <c:pt idx="409">
                  <c:v>6.0529999999999999</c:v>
                </c:pt>
                <c:pt idx="410">
                  <c:v>6.0810000000000004</c:v>
                </c:pt>
                <c:pt idx="411">
                  <c:v>5.9139999999999997</c:v>
                </c:pt>
                <c:pt idx="412">
                  <c:v>5.84</c:v>
                </c:pt>
                <c:pt idx="413">
                  <c:v>5.92</c:v>
                </c:pt>
                <c:pt idx="414">
                  <c:v>5.931</c:v>
                </c:pt>
                <c:pt idx="415">
                  <c:v>5.86</c:v>
                </c:pt>
                <c:pt idx="416">
                  <c:v>5.835</c:v>
                </c:pt>
                <c:pt idx="417">
                  <c:v>5.8780000000000001</c:v>
                </c:pt>
                <c:pt idx="418">
                  <c:v>6.0250000000000004</c:v>
                </c:pt>
                <c:pt idx="419">
                  <c:v>6.0910000000000002</c:v>
                </c:pt>
                <c:pt idx="420">
                  <c:v>6.1509999999999998</c:v>
                </c:pt>
                <c:pt idx="421">
                  <c:v>6.2140000000000004</c:v>
                </c:pt>
                <c:pt idx="422">
                  <c:v>6.3739999999999997</c:v>
                </c:pt>
                <c:pt idx="423">
                  <c:v>6.2919999999999998</c:v>
                </c:pt>
                <c:pt idx="424">
                  <c:v>6.32</c:v>
                </c:pt>
                <c:pt idx="425">
                  <c:v>6.3179999999999996</c:v>
                </c:pt>
                <c:pt idx="426">
                  <c:v>6.2089999999999996</c:v>
                </c:pt>
                <c:pt idx="427">
                  <c:v>6.3010000000000002</c:v>
                </c:pt>
                <c:pt idx="428">
                  <c:v>6.3209999999999997</c:v>
                </c:pt>
                <c:pt idx="429">
                  <c:v>6.444</c:v>
                </c:pt>
                <c:pt idx="430">
                  <c:v>6.407</c:v>
                </c:pt>
                <c:pt idx="431">
                  <c:v>6.4080000000000004</c:v>
                </c:pt>
                <c:pt idx="432">
                  <c:v>6.43</c:v>
                </c:pt>
                <c:pt idx="433">
                  <c:v>6.5350000000000001</c:v>
                </c:pt>
                <c:pt idx="434">
                  <c:v>6.5309999999999997</c:v>
                </c:pt>
                <c:pt idx="435">
                  <c:v>6.5839999999999996</c:v>
                </c:pt>
                <c:pt idx="436">
                  <c:v>6.391</c:v>
                </c:pt>
                <c:pt idx="437">
                  <c:v>6.36</c:v>
                </c:pt>
                <c:pt idx="438">
                  <c:v>6.3659999999999997</c:v>
                </c:pt>
                <c:pt idx="439">
                  <c:v>6.3369999999999997</c:v>
                </c:pt>
                <c:pt idx="440">
                  <c:v>6.2560000000000002</c:v>
                </c:pt>
                <c:pt idx="441">
                  <c:v>6.1619999999999999</c:v>
                </c:pt>
                <c:pt idx="442">
                  <c:v>6.1669999999999998</c:v>
                </c:pt>
                <c:pt idx="443">
                  <c:v>6.15</c:v>
                </c:pt>
                <c:pt idx="444">
                  <c:v>5.9989999999999997</c:v>
                </c:pt>
                <c:pt idx="445">
                  <c:v>5.8650000000000002</c:v>
                </c:pt>
                <c:pt idx="446">
                  <c:v>5.8810000000000002</c:v>
                </c:pt>
                <c:pt idx="447">
                  <c:v>5.96</c:v>
                </c:pt>
                <c:pt idx="448">
                  <c:v>5.99</c:v>
                </c:pt>
                <c:pt idx="449">
                  <c:v>6.008</c:v>
                </c:pt>
                <c:pt idx="450">
                  <c:v>6.0549999999999997</c:v>
                </c:pt>
                <c:pt idx="451">
                  <c:v>6.0750000000000002</c:v>
                </c:pt>
                <c:pt idx="452">
                  <c:v>6.1</c:v>
                </c:pt>
                <c:pt idx="453">
                  <c:v>6.0670000000000002</c:v>
                </c:pt>
                <c:pt idx="454">
                  <c:v>6.0490000000000004</c:v>
                </c:pt>
                <c:pt idx="455">
                  <c:v>6.0030000000000001</c:v>
                </c:pt>
                <c:pt idx="456">
                  <c:v>5.99</c:v>
                </c:pt>
                <c:pt idx="457">
                  <c:v>5.9690000000000003</c:v>
                </c:pt>
                <c:pt idx="458">
                  <c:v>6.0469999999999997</c:v>
                </c:pt>
                <c:pt idx="459">
                  <c:v>6.085</c:v>
                </c:pt>
                <c:pt idx="460">
                  <c:v>6.0250000000000004</c:v>
                </c:pt>
                <c:pt idx="461">
                  <c:v>5.9509999999999996</c:v>
                </c:pt>
                <c:pt idx="462">
                  <c:v>5.9480000000000004</c:v>
                </c:pt>
                <c:pt idx="463">
                  <c:v>6.0060000000000002</c:v>
                </c:pt>
                <c:pt idx="464">
                  <c:v>5.923</c:v>
                </c:pt>
                <c:pt idx="465">
                  <c:v>5.7919999999999998</c:v>
                </c:pt>
                <c:pt idx="466">
                  <c:v>5.7690000000000001</c:v>
                </c:pt>
                <c:pt idx="467">
                  <c:v>5.8250000000000002</c:v>
                </c:pt>
                <c:pt idx="468">
                  <c:v>5.7610000000000001</c:v>
                </c:pt>
                <c:pt idx="469">
                  <c:v>5.7329999999999997</c:v>
                </c:pt>
                <c:pt idx="470">
                  <c:v>5.7640000000000002</c:v>
                </c:pt>
                <c:pt idx="471">
                  <c:v>5.7460000000000004</c:v>
                </c:pt>
                <c:pt idx="472">
                  <c:v>5.8309999999999995</c:v>
                </c:pt>
                <c:pt idx="473">
                  <c:v>5.9690000000000003</c:v>
                </c:pt>
                <c:pt idx="474">
                  <c:v>5.9809999999999999</c:v>
                </c:pt>
                <c:pt idx="475">
                  <c:v>6.0659999999999998</c:v>
                </c:pt>
                <c:pt idx="476">
                  <c:v>6.093</c:v>
                </c:pt>
                <c:pt idx="477">
                  <c:v>6.0510000000000002</c:v>
                </c:pt>
                <c:pt idx="478">
                  <c:v>6.1870000000000003</c:v>
                </c:pt>
                <c:pt idx="479">
                  <c:v>6.1920000000000002</c:v>
                </c:pt>
                <c:pt idx="480">
                  <c:v>6.1479999999999997</c:v>
                </c:pt>
                <c:pt idx="481">
                  <c:v>6.2839999999999998</c:v>
                </c:pt>
                <c:pt idx="482">
                  <c:v>6.3769999999999998</c:v>
                </c:pt>
                <c:pt idx="483">
                  <c:v>6.3380000000000001</c:v>
                </c:pt>
                <c:pt idx="484">
                  <c:v>6.327</c:v>
                </c:pt>
                <c:pt idx="485">
                  <c:v>6.2720000000000002</c:v>
                </c:pt>
                <c:pt idx="486">
                  <c:v>6.234</c:v>
                </c:pt>
                <c:pt idx="487">
                  <c:v>6.2759999999999998</c:v>
                </c:pt>
                <c:pt idx="488">
                  <c:v>6.1749999999999998</c:v>
                </c:pt>
                <c:pt idx="489">
                  <c:v>6.1760000000000002</c:v>
                </c:pt>
                <c:pt idx="490">
                  <c:v>6.266</c:v>
                </c:pt>
                <c:pt idx="491">
                  <c:v>6.2620000000000005</c:v>
                </c:pt>
                <c:pt idx="492">
                  <c:v>6.3079999999999998</c:v>
                </c:pt>
                <c:pt idx="493">
                  <c:v>6.2789999999999999</c:v>
                </c:pt>
                <c:pt idx="494">
                  <c:v>6.24</c:v>
                </c:pt>
                <c:pt idx="495">
                  <c:v>6.2089999999999996</c:v>
                </c:pt>
                <c:pt idx="496">
                  <c:v>6.2329999999999997</c:v>
                </c:pt>
                <c:pt idx="497">
                  <c:v>6.3490000000000002</c:v>
                </c:pt>
                <c:pt idx="498">
                  <c:v>6.4130000000000003</c:v>
                </c:pt>
                <c:pt idx="499">
                  <c:v>6.4660000000000002</c:v>
                </c:pt>
                <c:pt idx="500">
                  <c:v>6.4589999999999996</c:v>
                </c:pt>
                <c:pt idx="501">
                  <c:v>6.3689999999999998</c:v>
                </c:pt>
                <c:pt idx="502">
                  <c:v>6.3629999999999995</c:v>
                </c:pt>
                <c:pt idx="503">
                  <c:v>6.3730000000000002</c:v>
                </c:pt>
                <c:pt idx="504">
                  <c:v>6.4729999999999999</c:v>
                </c:pt>
                <c:pt idx="505">
                  <c:v>6.4879999999999995</c:v>
                </c:pt>
                <c:pt idx="506">
                  <c:v>6.415</c:v>
                </c:pt>
                <c:pt idx="507">
                  <c:v>6.4379999999999997</c:v>
                </c:pt>
                <c:pt idx="508">
                  <c:v>6.4290000000000003</c:v>
                </c:pt>
                <c:pt idx="509">
                  <c:v>6.4169999999999998</c:v>
                </c:pt>
                <c:pt idx="510">
                  <c:v>6.4109999999999996</c:v>
                </c:pt>
                <c:pt idx="511">
                  <c:v>6.3090000000000002</c:v>
                </c:pt>
                <c:pt idx="512">
                  <c:v>6.3860000000000001</c:v>
                </c:pt>
                <c:pt idx="513">
                  <c:v>6.4980000000000002</c:v>
                </c:pt>
                <c:pt idx="514">
                  <c:v>6.4879999999999995</c:v>
                </c:pt>
                <c:pt idx="515">
                  <c:v>6.5339999999999998</c:v>
                </c:pt>
                <c:pt idx="516">
                  <c:v>6.4969999999999999</c:v>
                </c:pt>
                <c:pt idx="517">
                  <c:v>6.4340000000000002</c:v>
                </c:pt>
                <c:pt idx="518">
                  <c:v>6.4470000000000001</c:v>
                </c:pt>
                <c:pt idx="519">
                  <c:v>6.46</c:v>
                </c:pt>
                <c:pt idx="520">
                  <c:v>6.4080000000000004</c:v>
                </c:pt>
                <c:pt idx="521">
                  <c:v>6.3410000000000002</c:v>
                </c:pt>
                <c:pt idx="522">
                  <c:v>6.359</c:v>
                </c:pt>
                <c:pt idx="523">
                  <c:v>6.3710000000000004</c:v>
                </c:pt>
                <c:pt idx="524">
                  <c:v>6.4279999999999999</c:v>
                </c:pt>
                <c:pt idx="525">
                  <c:v>6.4820000000000002</c:v>
                </c:pt>
                <c:pt idx="526">
                  <c:v>6.41</c:v>
                </c:pt>
                <c:pt idx="527">
                  <c:v>6.3760000000000003</c:v>
                </c:pt>
                <c:pt idx="528">
                  <c:v>6.4429999999999996</c:v>
                </c:pt>
                <c:pt idx="529">
                  <c:v>6.4550000000000001</c:v>
                </c:pt>
                <c:pt idx="530">
                  <c:v>6.4279999999999999</c:v>
                </c:pt>
                <c:pt idx="531">
                  <c:v>6.3949999999999996</c:v>
                </c:pt>
                <c:pt idx="532">
                  <c:v>6.4260000000000002</c:v>
                </c:pt>
                <c:pt idx="533">
                  <c:v>6.47</c:v>
                </c:pt>
                <c:pt idx="534">
                  <c:v>6.5049999999999999</c:v>
                </c:pt>
                <c:pt idx="535">
                  <c:v>6.4889999999999999</c:v>
                </c:pt>
                <c:pt idx="536">
                  <c:v>6.5809999999999995</c:v>
                </c:pt>
                <c:pt idx="537">
                  <c:v>6.5529999999999999</c:v>
                </c:pt>
                <c:pt idx="538">
                  <c:v>6.5069999999999997</c:v>
                </c:pt>
                <c:pt idx="539">
                  <c:v>6.58</c:v>
                </c:pt>
                <c:pt idx="540">
                  <c:v>6.6530000000000005</c:v>
                </c:pt>
                <c:pt idx="541">
                  <c:v>6.6479999999999997</c:v>
                </c:pt>
                <c:pt idx="542">
                  <c:v>6.6859999999999999</c:v>
                </c:pt>
                <c:pt idx="543">
                  <c:v>6.6890000000000001</c:v>
                </c:pt>
                <c:pt idx="544">
                  <c:v>6.5789999999999997</c:v>
                </c:pt>
                <c:pt idx="545">
                  <c:v>6.524</c:v>
                </c:pt>
                <c:pt idx="546">
                  <c:v>6.4169999999999998</c:v>
                </c:pt>
                <c:pt idx="547">
                  <c:v>6.407</c:v>
                </c:pt>
                <c:pt idx="548">
                  <c:v>6.3970000000000002</c:v>
                </c:pt>
                <c:pt idx="549">
                  <c:v>6.4249999999999998</c:v>
                </c:pt>
                <c:pt idx="550">
                  <c:v>6.3719999999999999</c:v>
                </c:pt>
                <c:pt idx="551">
                  <c:v>6.3730000000000002</c:v>
                </c:pt>
                <c:pt idx="552">
                  <c:v>6.36</c:v>
                </c:pt>
                <c:pt idx="553">
                  <c:v>6.359</c:v>
                </c:pt>
                <c:pt idx="554">
                  <c:v>6.4480000000000004</c:v>
                </c:pt>
                <c:pt idx="555">
                  <c:v>6.4210000000000003</c:v>
                </c:pt>
                <c:pt idx="556">
                  <c:v>6.3689999999999998</c:v>
                </c:pt>
                <c:pt idx="557">
                  <c:v>6.3579999999999997</c:v>
                </c:pt>
                <c:pt idx="558">
                  <c:v>6.3490000000000002</c:v>
                </c:pt>
                <c:pt idx="559">
                  <c:v>6.3609999999999998</c:v>
                </c:pt>
                <c:pt idx="560">
                  <c:v>6.3490000000000002</c:v>
                </c:pt>
                <c:pt idx="561">
                  <c:v>6.3529999999999998</c:v>
                </c:pt>
                <c:pt idx="562">
                  <c:v>6.3620000000000001</c:v>
                </c:pt>
                <c:pt idx="563">
                  <c:v>6.3449999999999998</c:v>
                </c:pt>
                <c:pt idx="564">
                  <c:v>6.306</c:v>
                </c:pt>
                <c:pt idx="565">
                  <c:v>6.282</c:v>
                </c:pt>
                <c:pt idx="566">
                  <c:v>6.3159999999999998</c:v>
                </c:pt>
                <c:pt idx="567">
                  <c:v>6.3070000000000004</c:v>
                </c:pt>
                <c:pt idx="568">
                  <c:v>6.2759999999999998</c:v>
                </c:pt>
                <c:pt idx="569">
                  <c:v>6.266</c:v>
                </c:pt>
                <c:pt idx="570">
                  <c:v>6.2629999999999999</c:v>
                </c:pt>
                <c:pt idx="571">
                  <c:v>6.2270000000000003</c:v>
                </c:pt>
                <c:pt idx="572">
                  <c:v>6.2240000000000002</c:v>
                </c:pt>
                <c:pt idx="573">
                  <c:v>6.1769999999999996</c:v>
                </c:pt>
                <c:pt idx="574">
                  <c:v>6.2549999999999999</c:v>
                </c:pt>
                <c:pt idx="575">
                  <c:v>6.3380000000000001</c:v>
                </c:pt>
                <c:pt idx="576">
                  <c:v>6.2990000000000004</c:v>
                </c:pt>
                <c:pt idx="577">
                  <c:v>6.2809999999999997</c:v>
                </c:pt>
                <c:pt idx="578">
                  <c:v>6.2510000000000003</c:v>
                </c:pt>
                <c:pt idx="579">
                  <c:v>6.2</c:v>
                </c:pt>
                <c:pt idx="580">
                  <c:v>6.149</c:v>
                </c:pt>
                <c:pt idx="581">
                  <c:v>6.1859999999999999</c:v>
                </c:pt>
                <c:pt idx="582">
                  <c:v>6.2009999999999996</c:v>
                </c:pt>
                <c:pt idx="583">
                  <c:v>6.2140000000000004</c:v>
                </c:pt>
                <c:pt idx="584">
                  <c:v>6.2770000000000001</c:v>
                </c:pt>
                <c:pt idx="585">
                  <c:v>6.2869999999999999</c:v>
                </c:pt>
                <c:pt idx="586">
                  <c:v>6.2240000000000002</c:v>
                </c:pt>
                <c:pt idx="587">
                  <c:v>6.1840000000000002</c:v>
                </c:pt>
                <c:pt idx="588">
                  <c:v>6.1630000000000003</c:v>
                </c:pt>
                <c:pt idx="589">
                  <c:v>6.1820000000000004</c:v>
                </c:pt>
                <c:pt idx="590">
                  <c:v>6.1349999999999998</c:v>
                </c:pt>
                <c:pt idx="591">
                  <c:v>6.1159999999999997</c:v>
                </c:pt>
                <c:pt idx="592">
                  <c:v>6.173</c:v>
                </c:pt>
                <c:pt idx="593">
                  <c:v>6.1909999999999998</c:v>
                </c:pt>
                <c:pt idx="594">
                  <c:v>6.2080000000000002</c:v>
                </c:pt>
                <c:pt idx="595">
                  <c:v>6.1989999999999998</c:v>
                </c:pt>
                <c:pt idx="596">
                  <c:v>6.1970000000000001</c:v>
                </c:pt>
                <c:pt idx="597">
                  <c:v>6.2379999999999995</c:v>
                </c:pt>
                <c:pt idx="598">
                  <c:v>6.2530000000000001</c:v>
                </c:pt>
                <c:pt idx="599">
                  <c:v>6.218</c:v>
                </c:pt>
                <c:pt idx="600">
                  <c:v>6.2270000000000003</c:v>
                </c:pt>
                <c:pt idx="601">
                  <c:v>6.24</c:v>
                </c:pt>
                <c:pt idx="602">
                  <c:v>6.2690000000000001</c:v>
                </c:pt>
                <c:pt idx="603">
                  <c:v>6.2539999999999996</c:v>
                </c:pt>
                <c:pt idx="604">
                  <c:v>6.2320000000000002</c:v>
                </c:pt>
                <c:pt idx="605">
                  <c:v>6.234</c:v>
                </c:pt>
                <c:pt idx="606">
                  <c:v>6.181</c:v>
                </c:pt>
                <c:pt idx="607">
                  <c:v>6.15</c:v>
                </c:pt>
                <c:pt idx="608">
                  <c:v>6.1040000000000001</c:v>
                </c:pt>
                <c:pt idx="609">
                  <c:v>6.0640000000000001</c:v>
                </c:pt>
                <c:pt idx="610">
                  <c:v>5.931</c:v>
                </c:pt>
                <c:pt idx="611">
                  <c:v>5.976</c:v>
                </c:pt>
                <c:pt idx="612">
                  <c:v>5.9960000000000004</c:v>
                </c:pt>
                <c:pt idx="613">
                  <c:v>5.9139999999999997</c:v>
                </c:pt>
                <c:pt idx="614">
                  <c:v>5.8620000000000001</c:v>
                </c:pt>
                <c:pt idx="615">
                  <c:v>5.875</c:v>
                </c:pt>
                <c:pt idx="616">
                  <c:v>5.883</c:v>
                </c:pt>
                <c:pt idx="617">
                  <c:v>5.891</c:v>
                </c:pt>
                <c:pt idx="618">
                  <c:v>5.92</c:v>
                </c:pt>
                <c:pt idx="619">
                  <c:v>5.9050000000000002</c:v>
                </c:pt>
                <c:pt idx="620">
                  <c:v>5.89</c:v>
                </c:pt>
                <c:pt idx="621">
                  <c:v>5.8959999999999999</c:v>
                </c:pt>
                <c:pt idx="622">
                  <c:v>5.9059999999999997</c:v>
                </c:pt>
                <c:pt idx="623">
                  <c:v>5.9030000000000005</c:v>
                </c:pt>
                <c:pt idx="624">
                  <c:v>5.8309999999999995</c:v>
                </c:pt>
                <c:pt idx="625">
                  <c:v>5.8079999999999998</c:v>
                </c:pt>
                <c:pt idx="626">
                  <c:v>5.8529999999999998</c:v>
                </c:pt>
                <c:pt idx="627">
                  <c:v>5.91</c:v>
                </c:pt>
                <c:pt idx="628">
                  <c:v>5.9779999999999998</c:v>
                </c:pt>
                <c:pt idx="629">
                  <c:v>6</c:v>
                </c:pt>
                <c:pt idx="630">
                  <c:v>5.9640000000000004</c:v>
                </c:pt>
                <c:pt idx="631">
                  <c:v>5.6159999999999997</c:v>
                </c:pt>
                <c:pt idx="632">
                  <c:v>5.6719999999999997</c:v>
                </c:pt>
                <c:pt idx="633">
                  <c:v>5.7229999999999999</c:v>
                </c:pt>
                <c:pt idx="634">
                  <c:v>5.6970000000000001</c:v>
                </c:pt>
                <c:pt idx="635">
                  <c:v>5.6790000000000003</c:v>
                </c:pt>
                <c:pt idx="636">
                  <c:v>5.7160000000000002</c:v>
                </c:pt>
                <c:pt idx="637">
                  <c:v>5.7450000000000001</c:v>
                </c:pt>
                <c:pt idx="638">
                  <c:v>5.8339999999999996</c:v>
                </c:pt>
                <c:pt idx="639">
                  <c:v>5.8079999999999998</c:v>
                </c:pt>
                <c:pt idx="640">
                  <c:v>5.7530000000000001</c:v>
                </c:pt>
                <c:pt idx="641">
                  <c:v>5.7190000000000003</c:v>
                </c:pt>
                <c:pt idx="642">
                  <c:v>5.6980000000000004</c:v>
                </c:pt>
                <c:pt idx="643">
                  <c:v>5.6899999999999995</c:v>
                </c:pt>
                <c:pt idx="644">
                  <c:v>5.6829999999999998</c:v>
                </c:pt>
                <c:pt idx="645">
                  <c:v>5.6820000000000004</c:v>
                </c:pt>
                <c:pt idx="646">
                  <c:v>5.681</c:v>
                </c:pt>
                <c:pt idx="647">
                  <c:v>5.6890000000000001</c:v>
                </c:pt>
                <c:pt idx="648">
                  <c:v>5.734</c:v>
                </c:pt>
                <c:pt idx="649">
                  <c:v>5.8040000000000003</c:v>
                </c:pt>
                <c:pt idx="650">
                  <c:v>5.7780000000000005</c:v>
                </c:pt>
                <c:pt idx="651">
                  <c:v>5.7720000000000002</c:v>
                </c:pt>
                <c:pt idx="652">
                  <c:v>5.7590000000000003</c:v>
                </c:pt>
                <c:pt idx="653">
                  <c:v>5.726</c:v>
                </c:pt>
                <c:pt idx="654">
                  <c:v>5.7190000000000003</c:v>
                </c:pt>
                <c:pt idx="655">
                  <c:v>5.71</c:v>
                </c:pt>
                <c:pt idx="656">
                  <c:v>5.702</c:v>
                </c:pt>
                <c:pt idx="657">
                  <c:v>5.7279999999999998</c:v>
                </c:pt>
                <c:pt idx="658">
                  <c:v>5.7140000000000004</c:v>
                </c:pt>
                <c:pt idx="659">
                  <c:v>5.7169999999999996</c:v>
                </c:pt>
                <c:pt idx="660">
                  <c:v>5.657</c:v>
                </c:pt>
                <c:pt idx="661">
                  <c:v>5.6690000000000005</c:v>
                </c:pt>
                <c:pt idx="662">
                  <c:v>5.6509999999999998</c:v>
                </c:pt>
                <c:pt idx="663">
                  <c:v>5.6360000000000001</c:v>
                </c:pt>
                <c:pt idx="664">
                  <c:v>5.6219999999999999</c:v>
                </c:pt>
                <c:pt idx="665">
                  <c:v>5.6440000000000001</c:v>
                </c:pt>
                <c:pt idx="666">
                  <c:v>5.6459999999999999</c:v>
                </c:pt>
                <c:pt idx="667">
                  <c:v>5.6539999999999999</c:v>
                </c:pt>
                <c:pt idx="668">
                  <c:v>5.65</c:v>
                </c:pt>
                <c:pt idx="669">
                  <c:v>5.7480000000000002</c:v>
                </c:pt>
                <c:pt idx="670">
                  <c:v>5.8309999999999995</c:v>
                </c:pt>
                <c:pt idx="671">
                  <c:v>5.8019999999999996</c:v>
                </c:pt>
                <c:pt idx="672">
                  <c:v>5.8070000000000004</c:v>
                </c:pt>
                <c:pt idx="673">
                  <c:v>5.8659999999999997</c:v>
                </c:pt>
                <c:pt idx="674">
                  <c:v>5.8109999999999999</c:v>
                </c:pt>
                <c:pt idx="675">
                  <c:v>5.782</c:v>
                </c:pt>
                <c:pt idx="676">
                  <c:v>5.7670000000000003</c:v>
                </c:pt>
                <c:pt idx="677">
                  <c:v>5.7290000000000001</c:v>
                </c:pt>
                <c:pt idx="678">
                  <c:v>5.7119999999999997</c:v>
                </c:pt>
                <c:pt idx="679">
                  <c:v>5.7130000000000001</c:v>
                </c:pt>
                <c:pt idx="680">
                  <c:v>5.7030000000000003</c:v>
                </c:pt>
                <c:pt idx="681">
                  <c:v>5.657</c:v>
                </c:pt>
                <c:pt idx="682">
                  <c:v>5.6619999999999999</c:v>
                </c:pt>
                <c:pt idx="683">
                  <c:v>5.6760000000000002</c:v>
                </c:pt>
                <c:pt idx="684">
                  <c:v>5.73</c:v>
                </c:pt>
                <c:pt idx="685">
                  <c:v>5.7569999999999997</c:v>
                </c:pt>
                <c:pt idx="686">
                  <c:v>5.8049999999999997</c:v>
                </c:pt>
                <c:pt idx="687">
                  <c:v>5.8079999999999998</c:v>
                </c:pt>
                <c:pt idx="688">
                  <c:v>5.8019999999999996</c:v>
                </c:pt>
                <c:pt idx="689">
                  <c:v>5.7549999999999999</c:v>
                </c:pt>
                <c:pt idx="690">
                  <c:v>5.7190000000000003</c:v>
                </c:pt>
                <c:pt idx="691">
                  <c:v>5.718</c:v>
                </c:pt>
                <c:pt idx="692">
                  <c:v>5.7119999999999997</c:v>
                </c:pt>
                <c:pt idx="693">
                  <c:v>5.758</c:v>
                </c:pt>
                <c:pt idx="694">
                  <c:v>5.7530000000000001</c:v>
                </c:pt>
                <c:pt idx="695">
                  <c:v>5.7670000000000003</c:v>
                </c:pt>
                <c:pt idx="696">
                  <c:v>5.7510000000000003</c:v>
                </c:pt>
                <c:pt idx="697">
                  <c:v>5.8049999999999997</c:v>
                </c:pt>
                <c:pt idx="698">
                  <c:v>5.8760000000000003</c:v>
                </c:pt>
                <c:pt idx="699">
                  <c:v>5.8620000000000001</c:v>
                </c:pt>
                <c:pt idx="700">
                  <c:v>5.8760000000000003</c:v>
                </c:pt>
                <c:pt idx="701">
                  <c:v>5.9409999999999998</c:v>
                </c:pt>
                <c:pt idx="702">
                  <c:v>5.9640000000000004</c:v>
                </c:pt>
                <c:pt idx="703">
                  <c:v>5.9660000000000002</c:v>
                </c:pt>
                <c:pt idx="704">
                  <c:v>5.9139999999999997</c:v>
                </c:pt>
                <c:pt idx="705">
                  <c:v>5.9359999999999999</c:v>
                </c:pt>
                <c:pt idx="706">
                  <c:v>5.9169999999999998</c:v>
                </c:pt>
                <c:pt idx="707">
                  <c:v>5.9340000000000002</c:v>
                </c:pt>
                <c:pt idx="708">
                  <c:v>5.9509999999999996</c:v>
                </c:pt>
                <c:pt idx="709">
                  <c:v>6.0019999999999998</c:v>
                </c:pt>
                <c:pt idx="710">
                  <c:v>6.0010000000000003</c:v>
                </c:pt>
                <c:pt idx="711">
                  <c:v>6.0940000000000003</c:v>
                </c:pt>
                <c:pt idx="712">
                  <c:v>6.1630000000000003</c:v>
                </c:pt>
                <c:pt idx="713">
                  <c:v>6.1079999999999997</c:v>
                </c:pt>
                <c:pt idx="714">
                  <c:v>6.0750000000000002</c:v>
                </c:pt>
                <c:pt idx="715">
                  <c:v>6.0250000000000004</c:v>
                </c:pt>
                <c:pt idx="716">
                  <c:v>6.0449999999999999</c:v>
                </c:pt>
                <c:pt idx="717">
                  <c:v>6.01</c:v>
                </c:pt>
                <c:pt idx="718">
                  <c:v>5.9989999999999997</c:v>
                </c:pt>
                <c:pt idx="719">
                  <c:v>5.944</c:v>
                </c:pt>
                <c:pt idx="720">
                  <c:v>5.91</c:v>
                </c:pt>
                <c:pt idx="721">
                  <c:v>5.9169999999999998</c:v>
                </c:pt>
                <c:pt idx="722">
                  <c:v>5.875</c:v>
                </c:pt>
                <c:pt idx="723">
                  <c:v>5.8100000000000005</c:v>
                </c:pt>
                <c:pt idx="724">
                  <c:v>5.7610000000000001</c:v>
                </c:pt>
                <c:pt idx="725">
                  <c:v>5.819</c:v>
                </c:pt>
                <c:pt idx="726">
                  <c:v>5.8659999999999997</c:v>
                </c:pt>
                <c:pt idx="727">
                  <c:v>5.85</c:v>
                </c:pt>
                <c:pt idx="728">
                  <c:v>5.8879999999999999</c:v>
                </c:pt>
                <c:pt idx="729">
                  <c:v>5.9219999999999997</c:v>
                </c:pt>
                <c:pt idx="730">
                  <c:v>5.9190000000000005</c:v>
                </c:pt>
                <c:pt idx="731">
                  <c:v>5.8730000000000002</c:v>
                </c:pt>
                <c:pt idx="732">
                  <c:v>5.85</c:v>
                </c:pt>
                <c:pt idx="733">
                  <c:v>5.82</c:v>
                </c:pt>
                <c:pt idx="734">
                  <c:v>5.8390000000000004</c:v>
                </c:pt>
                <c:pt idx="735">
                  <c:v>5.875</c:v>
                </c:pt>
                <c:pt idx="736">
                  <c:v>5.891</c:v>
                </c:pt>
                <c:pt idx="737">
                  <c:v>5.9169999999999998</c:v>
                </c:pt>
                <c:pt idx="738">
                  <c:v>5.8970000000000002</c:v>
                </c:pt>
                <c:pt idx="739">
                  <c:v>5.9219999999999997</c:v>
                </c:pt>
                <c:pt idx="740">
                  <c:v>5.9320000000000004</c:v>
                </c:pt>
                <c:pt idx="741">
                  <c:v>5.9059999999999997</c:v>
                </c:pt>
                <c:pt idx="742">
                  <c:v>5.9450000000000003</c:v>
                </c:pt>
                <c:pt idx="743">
                  <c:v>5.9859999999999998</c:v>
                </c:pt>
                <c:pt idx="744">
                  <c:v>5.9660000000000002</c:v>
                </c:pt>
                <c:pt idx="745">
                  <c:v>5.9329999999999998</c:v>
                </c:pt>
                <c:pt idx="746">
                  <c:v>5.9260000000000002</c:v>
                </c:pt>
                <c:pt idx="747">
                  <c:v>5.93</c:v>
                </c:pt>
                <c:pt idx="748">
                  <c:v>5.8769999999999998</c:v>
                </c:pt>
                <c:pt idx="749">
                  <c:v>5.9160000000000004</c:v>
                </c:pt>
                <c:pt idx="750">
                  <c:v>5.9169999999999998</c:v>
                </c:pt>
                <c:pt idx="751">
                  <c:v>5.8550000000000004</c:v>
                </c:pt>
                <c:pt idx="752">
                  <c:v>5.8120000000000003</c:v>
                </c:pt>
                <c:pt idx="753">
                  <c:v>5.7789999999999999</c:v>
                </c:pt>
                <c:pt idx="754">
                  <c:v>5.77</c:v>
                </c:pt>
                <c:pt idx="755">
                  <c:v>5.7869999999999999</c:v>
                </c:pt>
                <c:pt idx="756">
                  <c:v>5.7720000000000002</c:v>
                </c:pt>
                <c:pt idx="757">
                  <c:v>5.7789999999999999</c:v>
                </c:pt>
                <c:pt idx="758">
                  <c:v>5.9269999999999996</c:v>
                </c:pt>
                <c:pt idx="759">
                  <c:v>5.944</c:v>
                </c:pt>
                <c:pt idx="760">
                  <c:v>5.91</c:v>
                </c:pt>
                <c:pt idx="761">
                  <c:v>6.0140000000000002</c:v>
                </c:pt>
                <c:pt idx="762">
                  <c:v>6.0789999999999997</c:v>
                </c:pt>
                <c:pt idx="763">
                  <c:v>6.0609999999999999</c:v>
                </c:pt>
                <c:pt idx="764">
                  <c:v>6.093</c:v>
                </c:pt>
                <c:pt idx="765">
                  <c:v>6.1020000000000003</c:v>
                </c:pt>
                <c:pt idx="766">
                  <c:v>6.0990000000000002</c:v>
                </c:pt>
                <c:pt idx="767">
                  <c:v>6.1420000000000003</c:v>
                </c:pt>
                <c:pt idx="768">
                  <c:v>6.1840000000000002</c:v>
                </c:pt>
                <c:pt idx="769">
                  <c:v>6.0780000000000003</c:v>
                </c:pt>
                <c:pt idx="770">
                  <c:v>5.9850000000000003</c:v>
                </c:pt>
                <c:pt idx="771">
                  <c:v>5.8810000000000002</c:v>
                </c:pt>
                <c:pt idx="772">
                  <c:v>5.8760000000000003</c:v>
                </c:pt>
                <c:pt idx="773">
                  <c:v>5.9190000000000005</c:v>
                </c:pt>
                <c:pt idx="774">
                  <c:v>5.9489999999999998</c:v>
                </c:pt>
                <c:pt idx="775">
                  <c:v>5.9489999999999998</c:v>
                </c:pt>
                <c:pt idx="776">
                  <c:v>5.923</c:v>
                </c:pt>
                <c:pt idx="777">
                  <c:v>5.931</c:v>
                </c:pt>
                <c:pt idx="778">
                  <c:v>5.8879999999999999</c:v>
                </c:pt>
                <c:pt idx="779">
                  <c:v>5.8440000000000003</c:v>
                </c:pt>
                <c:pt idx="780">
                  <c:v>5.8689999999999998</c:v>
                </c:pt>
                <c:pt idx="781">
                  <c:v>5.84</c:v>
                </c:pt>
                <c:pt idx="782">
                  <c:v>5.8360000000000003</c:v>
                </c:pt>
                <c:pt idx="783">
                  <c:v>5.7670000000000003</c:v>
                </c:pt>
                <c:pt idx="784">
                  <c:v>5.6890000000000001</c:v>
                </c:pt>
                <c:pt idx="785">
                  <c:v>5.6269999999999998</c:v>
                </c:pt>
                <c:pt idx="786">
                  <c:v>5.6310000000000002</c:v>
                </c:pt>
                <c:pt idx="787">
                  <c:v>5.6429999999999998</c:v>
                </c:pt>
                <c:pt idx="788">
                  <c:v>5.6539999999999999</c:v>
                </c:pt>
                <c:pt idx="789">
                  <c:v>5.5890000000000004</c:v>
                </c:pt>
                <c:pt idx="790">
                  <c:v>5.508</c:v>
                </c:pt>
                <c:pt idx="791">
                  <c:v>5.4169999999999998</c:v>
                </c:pt>
                <c:pt idx="792">
                  <c:v>5.4039999999999999</c:v>
                </c:pt>
                <c:pt idx="793">
                  <c:v>5.407</c:v>
                </c:pt>
                <c:pt idx="794">
                  <c:v>5.4539999999999997</c:v>
                </c:pt>
                <c:pt idx="795">
                  <c:v>5.3959999999999999</c:v>
                </c:pt>
                <c:pt idx="796">
                  <c:v>5.32</c:v>
                </c:pt>
                <c:pt idx="797">
                  <c:v>5.3070000000000004</c:v>
                </c:pt>
                <c:pt idx="798">
                  <c:v>5.2859999999999996</c:v>
                </c:pt>
                <c:pt idx="799">
                  <c:v>5.1970000000000001</c:v>
                </c:pt>
                <c:pt idx="800">
                  <c:v>5.242</c:v>
                </c:pt>
                <c:pt idx="801">
                  <c:v>5.24</c:v>
                </c:pt>
                <c:pt idx="802">
                  <c:v>5.2149999999999999</c:v>
                </c:pt>
                <c:pt idx="803">
                  <c:v>5.3710000000000004</c:v>
                </c:pt>
                <c:pt idx="804">
                  <c:v>5.3760000000000003</c:v>
                </c:pt>
                <c:pt idx="805">
                  <c:v>5.4160000000000004</c:v>
                </c:pt>
                <c:pt idx="806">
                  <c:v>5.6159999999999997</c:v>
                </c:pt>
                <c:pt idx="807">
                  <c:v>5.6379999999999999</c:v>
                </c:pt>
                <c:pt idx="808">
                  <c:v>5.6879999999999997</c:v>
                </c:pt>
                <c:pt idx="809">
                  <c:v>5.73</c:v>
                </c:pt>
                <c:pt idx="810">
                  <c:v>5.6660000000000004</c:v>
                </c:pt>
                <c:pt idx="811">
                  <c:v>5.665</c:v>
                </c:pt>
                <c:pt idx="812">
                  <c:v>5.7009999999999996</c:v>
                </c:pt>
                <c:pt idx="813">
                  <c:v>5.7350000000000003</c:v>
                </c:pt>
                <c:pt idx="814">
                  <c:v>5.6470000000000002</c:v>
                </c:pt>
                <c:pt idx="815">
                  <c:v>5.6639999999999997</c:v>
                </c:pt>
                <c:pt idx="816">
                  <c:v>5.63</c:v>
                </c:pt>
                <c:pt idx="817">
                  <c:v>5.5629999999999997</c:v>
                </c:pt>
                <c:pt idx="818">
                  <c:v>5.5519999999999996</c:v>
                </c:pt>
                <c:pt idx="819">
                  <c:v>5.5839999999999996</c:v>
                </c:pt>
                <c:pt idx="820">
                  <c:v>5.5969999999999995</c:v>
                </c:pt>
                <c:pt idx="821">
                  <c:v>5.6319999999999997</c:v>
                </c:pt>
                <c:pt idx="822">
                  <c:v>5.7249999999999996</c:v>
                </c:pt>
                <c:pt idx="823">
                  <c:v>5.8360000000000003</c:v>
                </c:pt>
                <c:pt idx="824">
                  <c:v>5.819</c:v>
                </c:pt>
                <c:pt idx="825">
                  <c:v>5.8280000000000003</c:v>
                </c:pt>
                <c:pt idx="826">
                  <c:v>5.9939999999999998</c:v>
                </c:pt>
                <c:pt idx="827">
                  <c:v>6.1109999999999998</c:v>
                </c:pt>
                <c:pt idx="828">
                  <c:v>6.0759999999999996</c:v>
                </c:pt>
                <c:pt idx="829">
                  <c:v>5.99</c:v>
                </c:pt>
                <c:pt idx="830">
                  <c:v>6.0019999999999998</c:v>
                </c:pt>
                <c:pt idx="831">
                  <c:v>6.1020000000000003</c:v>
                </c:pt>
                <c:pt idx="832">
                  <c:v>6.1040000000000001</c:v>
                </c:pt>
                <c:pt idx="833">
                  <c:v>6.0359999999999996</c:v>
                </c:pt>
                <c:pt idx="834">
                  <c:v>5.8529999999999998</c:v>
                </c:pt>
                <c:pt idx="835">
                  <c:v>5.8629999999999995</c:v>
                </c:pt>
                <c:pt idx="836">
                  <c:v>5.7439999999999998</c:v>
                </c:pt>
                <c:pt idx="837">
                  <c:v>5.7</c:v>
                </c:pt>
                <c:pt idx="838">
                  <c:v>5.7089999999999996</c:v>
                </c:pt>
                <c:pt idx="839">
                  <c:v>5.7640000000000002</c:v>
                </c:pt>
                <c:pt idx="840">
                  <c:v>5.84</c:v>
                </c:pt>
                <c:pt idx="841">
                  <c:v>5.8840000000000003</c:v>
                </c:pt>
                <c:pt idx="842">
                  <c:v>5.9619999999999997</c:v>
                </c:pt>
                <c:pt idx="843">
                  <c:v>5.9059999999999997</c:v>
                </c:pt>
                <c:pt idx="844">
                  <c:v>5.86</c:v>
                </c:pt>
                <c:pt idx="845">
                  <c:v>5.8650000000000002</c:v>
                </c:pt>
                <c:pt idx="846">
                  <c:v>5.8570000000000002</c:v>
                </c:pt>
                <c:pt idx="847">
                  <c:v>5.766</c:v>
                </c:pt>
                <c:pt idx="848">
                  <c:v>5.7</c:v>
                </c:pt>
                <c:pt idx="849">
                  <c:v>5.6680000000000001</c:v>
                </c:pt>
                <c:pt idx="850">
                  <c:v>5.71</c:v>
                </c:pt>
                <c:pt idx="851">
                  <c:v>5.7530000000000001</c:v>
                </c:pt>
                <c:pt idx="852">
                  <c:v>5.7539999999999996</c:v>
                </c:pt>
                <c:pt idx="853">
                  <c:v>5.7149999999999999</c:v>
                </c:pt>
                <c:pt idx="854">
                  <c:v>5.7080000000000002</c:v>
                </c:pt>
                <c:pt idx="855">
                  <c:v>5.7069999999999999</c:v>
                </c:pt>
                <c:pt idx="856">
                  <c:v>5.7320000000000002</c:v>
                </c:pt>
                <c:pt idx="857">
                  <c:v>5.798</c:v>
                </c:pt>
                <c:pt idx="858">
                  <c:v>5.8120000000000003</c:v>
                </c:pt>
                <c:pt idx="859">
                  <c:v>5.8479999999999999</c:v>
                </c:pt>
                <c:pt idx="860">
                  <c:v>5.8070000000000004</c:v>
                </c:pt>
                <c:pt idx="861">
                  <c:v>5.79</c:v>
                </c:pt>
                <c:pt idx="862">
                  <c:v>5.8170000000000002</c:v>
                </c:pt>
                <c:pt idx="863">
                  <c:v>5.84</c:v>
                </c:pt>
                <c:pt idx="864">
                  <c:v>5.859</c:v>
                </c:pt>
                <c:pt idx="865">
                  <c:v>5.9119999999999999</c:v>
                </c:pt>
                <c:pt idx="866">
                  <c:v>5.9119999999999999</c:v>
                </c:pt>
                <c:pt idx="867">
                  <c:v>6.0149999999999997</c:v>
                </c:pt>
                <c:pt idx="868">
                  <c:v>6.0759999999999996</c:v>
                </c:pt>
                <c:pt idx="869">
                  <c:v>6.1219999999999999</c:v>
                </c:pt>
                <c:pt idx="870">
                  <c:v>6.0469999999999997</c:v>
                </c:pt>
                <c:pt idx="871">
                  <c:v>5.92</c:v>
                </c:pt>
                <c:pt idx="872">
                  <c:v>5.9879999999999995</c:v>
                </c:pt>
                <c:pt idx="873">
                  <c:v>6.0350000000000001</c:v>
                </c:pt>
                <c:pt idx="874">
                  <c:v>6.06</c:v>
                </c:pt>
                <c:pt idx="875">
                  <c:v>6.0019999999999998</c:v>
                </c:pt>
                <c:pt idx="876">
                  <c:v>5.899</c:v>
                </c:pt>
                <c:pt idx="877">
                  <c:v>5.9279999999999999</c:v>
                </c:pt>
                <c:pt idx="878">
                  <c:v>5.9290000000000003</c:v>
                </c:pt>
                <c:pt idx="879">
                  <c:v>5.8879999999999999</c:v>
                </c:pt>
                <c:pt idx="880">
                  <c:v>5.9080000000000004</c:v>
                </c:pt>
                <c:pt idx="881">
                  <c:v>5.9359999999999999</c:v>
                </c:pt>
                <c:pt idx="882">
                  <c:v>5.9350000000000005</c:v>
                </c:pt>
                <c:pt idx="883">
                  <c:v>5.923</c:v>
                </c:pt>
                <c:pt idx="884">
                  <c:v>5.9450000000000003</c:v>
                </c:pt>
                <c:pt idx="885">
                  <c:v>5.9820000000000002</c:v>
                </c:pt>
                <c:pt idx="886">
                  <c:v>5.9829999999999997</c:v>
                </c:pt>
                <c:pt idx="887">
                  <c:v>6.05</c:v>
                </c:pt>
                <c:pt idx="888">
                  <c:v>6.0810000000000004</c:v>
                </c:pt>
                <c:pt idx="889">
                  <c:v>6.1280000000000001</c:v>
                </c:pt>
                <c:pt idx="890">
                  <c:v>6.1340000000000003</c:v>
                </c:pt>
                <c:pt idx="891">
                  <c:v>6.2880000000000003</c:v>
                </c:pt>
                <c:pt idx="892">
                  <c:v>6.2480000000000002</c:v>
                </c:pt>
                <c:pt idx="893">
                  <c:v>6.2460000000000004</c:v>
                </c:pt>
                <c:pt idx="894">
                  <c:v>6.2670000000000003</c:v>
                </c:pt>
                <c:pt idx="895">
                  <c:v>6.19</c:v>
                </c:pt>
                <c:pt idx="896">
                  <c:v>6.1989999999999998</c:v>
                </c:pt>
                <c:pt idx="897">
                  <c:v>6.18</c:v>
                </c:pt>
                <c:pt idx="898">
                  <c:v>6.1669999999999998</c:v>
                </c:pt>
                <c:pt idx="899">
                  <c:v>6.157</c:v>
                </c:pt>
                <c:pt idx="900">
                  <c:v>6.1079999999999997</c:v>
                </c:pt>
                <c:pt idx="901">
                  <c:v>6.0570000000000004</c:v>
                </c:pt>
                <c:pt idx="902">
                  <c:v>6.1020000000000003</c:v>
                </c:pt>
                <c:pt idx="903">
                  <c:v>6.1239999999999997</c:v>
                </c:pt>
                <c:pt idx="904">
                  <c:v>6.1029999999999998</c:v>
                </c:pt>
                <c:pt idx="905">
                  <c:v>6.1150000000000002</c:v>
                </c:pt>
                <c:pt idx="906">
                  <c:v>6.1479999999999997</c:v>
                </c:pt>
                <c:pt idx="907">
                  <c:v>6.0759999999999996</c:v>
                </c:pt>
                <c:pt idx="908">
                  <c:v>6.0620000000000003</c:v>
                </c:pt>
                <c:pt idx="909">
                  <c:v>6.1260000000000003</c:v>
                </c:pt>
                <c:pt idx="910">
                  <c:v>6.0990000000000002</c:v>
                </c:pt>
                <c:pt idx="911">
                  <c:v>6.0629999999999997</c:v>
                </c:pt>
                <c:pt idx="912">
                  <c:v>6.0259999999999998</c:v>
                </c:pt>
                <c:pt idx="913">
                  <c:v>6.0030000000000001</c:v>
                </c:pt>
                <c:pt idx="914">
                  <c:v>5.9480000000000004</c:v>
                </c:pt>
                <c:pt idx="915">
                  <c:v>5.9859999999999998</c:v>
                </c:pt>
                <c:pt idx="916">
                  <c:v>6.0119999999999996</c:v>
                </c:pt>
                <c:pt idx="917">
                  <c:v>6.0069999999999997</c:v>
                </c:pt>
                <c:pt idx="918">
                  <c:v>5.9660000000000002</c:v>
                </c:pt>
                <c:pt idx="919">
                  <c:v>5.96</c:v>
                </c:pt>
                <c:pt idx="920">
                  <c:v>5.9820000000000002</c:v>
                </c:pt>
                <c:pt idx="921">
                  <c:v>5.9960000000000004</c:v>
                </c:pt>
                <c:pt idx="922">
                  <c:v>6.0330000000000004</c:v>
                </c:pt>
                <c:pt idx="923">
                  <c:v>6.0709999999999997</c:v>
                </c:pt>
                <c:pt idx="924">
                  <c:v>6.1040000000000001</c:v>
                </c:pt>
                <c:pt idx="925">
                  <c:v>6.0890000000000004</c:v>
                </c:pt>
                <c:pt idx="926">
                  <c:v>6.125</c:v>
                </c:pt>
                <c:pt idx="927">
                  <c:v>6.093</c:v>
                </c:pt>
                <c:pt idx="928">
                  <c:v>6.0890000000000004</c:v>
                </c:pt>
                <c:pt idx="929">
                  <c:v>6.0789999999999997</c:v>
                </c:pt>
                <c:pt idx="930">
                  <c:v>6.0759999999999996</c:v>
                </c:pt>
                <c:pt idx="931">
                  <c:v>6.0449999999999999</c:v>
                </c:pt>
                <c:pt idx="932">
                  <c:v>6.0170000000000003</c:v>
                </c:pt>
                <c:pt idx="933">
                  <c:v>6.0620000000000003</c:v>
                </c:pt>
                <c:pt idx="934">
                  <c:v>6.101</c:v>
                </c:pt>
                <c:pt idx="935">
                  <c:v>6.0659999999999998</c:v>
                </c:pt>
                <c:pt idx="936">
                  <c:v>6.0279999999999996</c:v>
                </c:pt>
                <c:pt idx="937">
                  <c:v>6.0650000000000004</c:v>
                </c:pt>
                <c:pt idx="938">
                  <c:v>6.0270000000000001</c:v>
                </c:pt>
                <c:pt idx="939">
                  <c:v>5.9909999999999997</c:v>
                </c:pt>
                <c:pt idx="940">
                  <c:v>6.0140000000000002</c:v>
                </c:pt>
                <c:pt idx="941">
                  <c:v>5.9980000000000002</c:v>
                </c:pt>
                <c:pt idx="942">
                  <c:v>6.0019999999999998</c:v>
                </c:pt>
                <c:pt idx="943">
                  <c:v>6.0449999999999999</c:v>
                </c:pt>
                <c:pt idx="944">
                  <c:v>6.04</c:v>
                </c:pt>
                <c:pt idx="945">
                  <c:v>6.0140000000000002</c:v>
                </c:pt>
                <c:pt idx="946">
                  <c:v>6.0439999999999996</c:v>
                </c:pt>
                <c:pt idx="947">
                  <c:v>6.0650000000000004</c:v>
                </c:pt>
                <c:pt idx="948">
                  <c:v>6.09</c:v>
                </c:pt>
                <c:pt idx="949">
                  <c:v>6.1239999999999997</c:v>
                </c:pt>
                <c:pt idx="950">
                  <c:v>6.08</c:v>
                </c:pt>
                <c:pt idx="951">
                  <c:v>6.06</c:v>
                </c:pt>
                <c:pt idx="952">
                  <c:v>6.069</c:v>
                </c:pt>
                <c:pt idx="953">
                  <c:v>6.0910000000000002</c:v>
                </c:pt>
                <c:pt idx="954">
                  <c:v>6.1390000000000002</c:v>
                </c:pt>
                <c:pt idx="955">
                  <c:v>6.1280000000000001</c:v>
                </c:pt>
                <c:pt idx="956">
                  <c:v>6.1180000000000003</c:v>
                </c:pt>
                <c:pt idx="957">
                  <c:v>6.1420000000000003</c:v>
                </c:pt>
                <c:pt idx="958">
                  <c:v>6.1609999999999996</c:v>
                </c:pt>
                <c:pt idx="959">
                  <c:v>6.1280000000000001</c:v>
                </c:pt>
                <c:pt idx="960">
                  <c:v>6.1139999999999999</c:v>
                </c:pt>
                <c:pt idx="961">
                  <c:v>6.1029999999999998</c:v>
                </c:pt>
                <c:pt idx="962">
                  <c:v>6.1509999999999998</c:v>
                </c:pt>
                <c:pt idx="963">
                  <c:v>6.1779999999999999</c:v>
                </c:pt>
                <c:pt idx="964">
                  <c:v>6.1890000000000001</c:v>
                </c:pt>
                <c:pt idx="965">
                  <c:v>6.0979999999999999</c:v>
                </c:pt>
                <c:pt idx="966">
                  <c:v>6.0030000000000001</c:v>
                </c:pt>
                <c:pt idx="967">
                  <c:v>6.0309999999999997</c:v>
                </c:pt>
                <c:pt idx="968">
                  <c:v>6.0110000000000001</c:v>
                </c:pt>
                <c:pt idx="969">
                  <c:v>6.048</c:v>
                </c:pt>
                <c:pt idx="970">
                  <c:v>6.0519999999999996</c:v>
                </c:pt>
                <c:pt idx="971">
                  <c:v>6.0860000000000003</c:v>
                </c:pt>
                <c:pt idx="972">
                  <c:v>6.1050000000000004</c:v>
                </c:pt>
                <c:pt idx="973">
                  <c:v>6.0810000000000004</c:v>
                </c:pt>
                <c:pt idx="974">
                  <c:v>6.0590000000000002</c:v>
                </c:pt>
                <c:pt idx="975">
                  <c:v>6.032</c:v>
                </c:pt>
                <c:pt idx="976">
                  <c:v>5.9610000000000003</c:v>
                </c:pt>
                <c:pt idx="977">
                  <c:v>5.9630000000000001</c:v>
                </c:pt>
                <c:pt idx="978">
                  <c:v>5.9219999999999997</c:v>
                </c:pt>
                <c:pt idx="979">
                  <c:v>5.9180000000000001</c:v>
                </c:pt>
                <c:pt idx="980">
                  <c:v>5.9059999999999997</c:v>
                </c:pt>
                <c:pt idx="981">
                  <c:v>5.9269999999999996</c:v>
                </c:pt>
                <c:pt idx="982">
                  <c:v>5.9610000000000003</c:v>
                </c:pt>
                <c:pt idx="983">
                  <c:v>5.9619999999999997</c:v>
                </c:pt>
                <c:pt idx="984">
                  <c:v>5.9160000000000004</c:v>
                </c:pt>
                <c:pt idx="985">
                  <c:v>5.9279999999999999</c:v>
                </c:pt>
                <c:pt idx="986">
                  <c:v>5.899</c:v>
                </c:pt>
                <c:pt idx="987">
                  <c:v>5.8629999999999995</c:v>
                </c:pt>
                <c:pt idx="988">
                  <c:v>5.891</c:v>
                </c:pt>
                <c:pt idx="989">
                  <c:v>5.8920000000000003</c:v>
                </c:pt>
                <c:pt idx="990">
                  <c:v>5.8789999999999996</c:v>
                </c:pt>
                <c:pt idx="991">
                  <c:v>5.8840000000000003</c:v>
                </c:pt>
                <c:pt idx="992">
                  <c:v>5.8870000000000005</c:v>
                </c:pt>
                <c:pt idx="993">
                  <c:v>5.8819999999999997</c:v>
                </c:pt>
                <c:pt idx="994">
                  <c:v>5.9059999999999997</c:v>
                </c:pt>
                <c:pt idx="995">
                  <c:v>5.98</c:v>
                </c:pt>
                <c:pt idx="996">
                  <c:v>6.0039999999999996</c:v>
                </c:pt>
                <c:pt idx="997">
                  <c:v>6.0090000000000003</c:v>
                </c:pt>
                <c:pt idx="998">
                  <c:v>6.0330000000000004</c:v>
                </c:pt>
                <c:pt idx="999">
                  <c:v>6.0469999999999997</c:v>
                </c:pt>
                <c:pt idx="1000">
                  <c:v>6.0369999999999999</c:v>
                </c:pt>
                <c:pt idx="1001">
                  <c:v>6.0810000000000004</c:v>
                </c:pt>
                <c:pt idx="1002">
                  <c:v>6.1239999999999997</c:v>
                </c:pt>
                <c:pt idx="1003">
                  <c:v>6.1139999999999999</c:v>
                </c:pt>
                <c:pt idx="1004">
                  <c:v>6.133</c:v>
                </c:pt>
                <c:pt idx="1005">
                  <c:v>6.133</c:v>
                </c:pt>
                <c:pt idx="1006">
                  <c:v>6.1070000000000002</c:v>
                </c:pt>
                <c:pt idx="1007">
                  <c:v>6.109</c:v>
                </c:pt>
                <c:pt idx="1008">
                  <c:v>6.093</c:v>
                </c:pt>
                <c:pt idx="1009">
                  <c:v>6.0830000000000002</c:v>
                </c:pt>
                <c:pt idx="1010">
                  <c:v>6.05</c:v>
                </c:pt>
                <c:pt idx="1011">
                  <c:v>6.0579999999999998</c:v>
                </c:pt>
                <c:pt idx="1012">
                  <c:v>6.1829999999999998</c:v>
                </c:pt>
                <c:pt idx="1013">
                  <c:v>6.194</c:v>
                </c:pt>
                <c:pt idx="1014">
                  <c:v>6.2350000000000003</c:v>
                </c:pt>
                <c:pt idx="1015">
                  <c:v>6.2320000000000002</c:v>
                </c:pt>
                <c:pt idx="1016">
                  <c:v>6.2320000000000002</c:v>
                </c:pt>
                <c:pt idx="1017">
                  <c:v>6.2220000000000004</c:v>
                </c:pt>
                <c:pt idx="1018">
                  <c:v>6.1959999999999997</c:v>
                </c:pt>
                <c:pt idx="1019">
                  <c:v>6.2160000000000002</c:v>
                </c:pt>
                <c:pt idx="1020">
                  <c:v>6.3220000000000001</c:v>
                </c:pt>
                <c:pt idx="1021">
                  <c:v>6.28</c:v>
                </c:pt>
                <c:pt idx="1022">
                  <c:v>6.2830000000000004</c:v>
                </c:pt>
                <c:pt idx="1023">
                  <c:v>6.343</c:v>
                </c:pt>
                <c:pt idx="1024">
                  <c:v>6.319</c:v>
                </c:pt>
                <c:pt idx="1025">
                  <c:v>6.3840000000000003</c:v>
                </c:pt>
                <c:pt idx="1026">
                  <c:v>6.41</c:v>
                </c:pt>
                <c:pt idx="1027">
                  <c:v>6.4089999999999998</c:v>
                </c:pt>
                <c:pt idx="1028">
                  <c:v>6.3520000000000003</c:v>
                </c:pt>
                <c:pt idx="1029">
                  <c:v>6.2830000000000004</c:v>
                </c:pt>
                <c:pt idx="1030">
                  <c:v>6.2190000000000003</c:v>
                </c:pt>
                <c:pt idx="1031">
                  <c:v>6.19</c:v>
                </c:pt>
                <c:pt idx="1032">
                  <c:v>6.1760000000000002</c:v>
                </c:pt>
                <c:pt idx="1033">
                  <c:v>6.23</c:v>
                </c:pt>
                <c:pt idx="1034">
                  <c:v>6.258</c:v>
                </c:pt>
                <c:pt idx="1035">
                  <c:v>6.2729999999999997</c:v>
                </c:pt>
                <c:pt idx="1036">
                  <c:v>6.2409999999999997</c:v>
                </c:pt>
                <c:pt idx="1037">
                  <c:v>6.3079999999999998</c:v>
                </c:pt>
                <c:pt idx="1038">
                  <c:v>6.3129999999999997</c:v>
                </c:pt>
                <c:pt idx="1039">
                  <c:v>6.2770000000000001</c:v>
                </c:pt>
                <c:pt idx="1040">
                  <c:v>6.2249999999999996</c:v>
                </c:pt>
                <c:pt idx="1041">
                  <c:v>6.2389999999999999</c:v>
                </c:pt>
                <c:pt idx="1042">
                  <c:v>6.2270000000000003</c:v>
                </c:pt>
                <c:pt idx="1043">
                  <c:v>6.2439999999999998</c:v>
                </c:pt>
                <c:pt idx="1044">
                  <c:v>6.2060000000000004</c:v>
                </c:pt>
                <c:pt idx="1045">
                  <c:v>6.2240000000000002</c:v>
                </c:pt>
                <c:pt idx="1046">
                  <c:v>6.1879999999999997</c:v>
                </c:pt>
                <c:pt idx="1047">
                  <c:v>6.1420000000000003</c:v>
                </c:pt>
                <c:pt idx="1048">
                  <c:v>6.1710000000000003</c:v>
                </c:pt>
                <c:pt idx="1049">
                  <c:v>6.234</c:v>
                </c:pt>
                <c:pt idx="1050">
                  <c:v>6.27</c:v>
                </c:pt>
                <c:pt idx="1051">
                  <c:v>6.23</c:v>
                </c:pt>
                <c:pt idx="1052">
                  <c:v>6.258</c:v>
                </c:pt>
                <c:pt idx="1053">
                  <c:v>6.2610000000000001</c:v>
                </c:pt>
                <c:pt idx="1054">
                  <c:v>6.2439999999999998</c:v>
                </c:pt>
                <c:pt idx="1055">
                  <c:v>6.25</c:v>
                </c:pt>
                <c:pt idx="1056">
                  <c:v>6.23</c:v>
                </c:pt>
                <c:pt idx="1057">
                  <c:v>6.2</c:v>
                </c:pt>
                <c:pt idx="1058">
                  <c:v>6.14</c:v>
                </c:pt>
                <c:pt idx="1059">
                  <c:v>6.0359999999999996</c:v>
                </c:pt>
                <c:pt idx="1060">
                  <c:v>6.09</c:v>
                </c:pt>
                <c:pt idx="1061">
                  <c:v>5.9950000000000001</c:v>
                </c:pt>
                <c:pt idx="1062">
                  <c:v>6.016</c:v>
                </c:pt>
                <c:pt idx="1063">
                  <c:v>6.0750000000000002</c:v>
                </c:pt>
                <c:pt idx="1064">
                  <c:v>6.101</c:v>
                </c:pt>
                <c:pt idx="1065">
                  <c:v>6.14</c:v>
                </c:pt>
                <c:pt idx="1066">
                  <c:v>6.0750000000000002</c:v>
                </c:pt>
                <c:pt idx="1067">
                  <c:v>6.1180000000000003</c:v>
                </c:pt>
                <c:pt idx="1068">
                  <c:v>6.0960000000000001</c:v>
                </c:pt>
                <c:pt idx="1069">
                  <c:v>6.0629999999999997</c:v>
                </c:pt>
                <c:pt idx="1070">
                  <c:v>6.0910000000000002</c:v>
                </c:pt>
                <c:pt idx="1071">
                  <c:v>6.0869999999999997</c:v>
                </c:pt>
                <c:pt idx="1072">
                  <c:v>6.0860000000000003</c:v>
                </c:pt>
                <c:pt idx="1073">
                  <c:v>6.13</c:v>
                </c:pt>
                <c:pt idx="1074">
                  <c:v>6.1029999999999998</c:v>
                </c:pt>
                <c:pt idx="1075">
                  <c:v>6.1509999999999998</c:v>
                </c:pt>
                <c:pt idx="1076">
                  <c:v>6.08</c:v>
                </c:pt>
                <c:pt idx="1077">
                  <c:v>6.0490000000000004</c:v>
                </c:pt>
                <c:pt idx="1078">
                  <c:v>6.1180000000000003</c:v>
                </c:pt>
                <c:pt idx="1079">
                  <c:v>6.1020000000000003</c:v>
                </c:pt>
                <c:pt idx="1080">
                  <c:v>6.1360000000000001</c:v>
                </c:pt>
                <c:pt idx="1081">
                  <c:v>6.1550000000000002</c:v>
                </c:pt>
                <c:pt idx="1082">
                  <c:v>6.17</c:v>
                </c:pt>
                <c:pt idx="1083">
                  <c:v>6.133</c:v>
                </c:pt>
                <c:pt idx="1084">
                  <c:v>6.1390000000000002</c:v>
                </c:pt>
                <c:pt idx="1085">
                  <c:v>6.165</c:v>
                </c:pt>
                <c:pt idx="1086">
                  <c:v>6.1749999999999998</c:v>
                </c:pt>
                <c:pt idx="1087">
                  <c:v>6.1710000000000003</c:v>
                </c:pt>
                <c:pt idx="1088">
                  <c:v>6.1849999999999996</c:v>
                </c:pt>
                <c:pt idx="1089">
                  <c:v>6.1890000000000001</c:v>
                </c:pt>
                <c:pt idx="1090">
                  <c:v>6.1970000000000001</c:v>
                </c:pt>
                <c:pt idx="1091">
                  <c:v>6.1340000000000003</c:v>
                </c:pt>
                <c:pt idx="1092">
                  <c:v>5.9850000000000003</c:v>
                </c:pt>
                <c:pt idx="1093">
                  <c:v>5.9989999999999997</c:v>
                </c:pt>
                <c:pt idx="1094">
                  <c:v>6.0819999999999999</c:v>
                </c:pt>
                <c:pt idx="1095">
                  <c:v>6.0869999999999997</c:v>
                </c:pt>
                <c:pt idx="1096">
                  <c:v>6.1059999999999999</c:v>
                </c:pt>
                <c:pt idx="1097">
                  <c:v>6.09</c:v>
                </c:pt>
                <c:pt idx="1098">
                  <c:v>6.069</c:v>
                </c:pt>
                <c:pt idx="1099">
                  <c:v>6.0529999999999999</c:v>
                </c:pt>
                <c:pt idx="1100">
                  <c:v>5.9630000000000001</c:v>
                </c:pt>
                <c:pt idx="1101">
                  <c:v>5.9589999999999996</c:v>
                </c:pt>
                <c:pt idx="1102">
                  <c:v>5.9749999999999996</c:v>
                </c:pt>
                <c:pt idx="1103">
                  <c:v>5.9009999999999998</c:v>
                </c:pt>
                <c:pt idx="1104">
                  <c:v>5.9009999999999998</c:v>
                </c:pt>
                <c:pt idx="1105">
                  <c:v>5.9340000000000002</c:v>
                </c:pt>
                <c:pt idx="1106">
                  <c:v>5.9509999999999996</c:v>
                </c:pt>
                <c:pt idx="1107">
                  <c:v>5.95</c:v>
                </c:pt>
                <c:pt idx="1108">
                  <c:v>5.9539999999999997</c:v>
                </c:pt>
                <c:pt idx="1109">
                  <c:v>5.8730000000000002</c:v>
                </c:pt>
                <c:pt idx="1110">
                  <c:v>5.9080000000000004</c:v>
                </c:pt>
                <c:pt idx="1111">
                  <c:v>5.8810000000000002</c:v>
                </c:pt>
                <c:pt idx="1112">
                  <c:v>5.8090000000000002</c:v>
                </c:pt>
                <c:pt idx="1113">
                  <c:v>5.8090000000000002</c:v>
                </c:pt>
                <c:pt idx="1114">
                  <c:v>5.8360000000000003</c:v>
                </c:pt>
                <c:pt idx="1115">
                  <c:v>5.8609999999999998</c:v>
                </c:pt>
                <c:pt idx="1116">
                  <c:v>5.9269999999999996</c:v>
                </c:pt>
                <c:pt idx="1117">
                  <c:v>5.93</c:v>
                </c:pt>
                <c:pt idx="1118">
                  <c:v>5.9</c:v>
                </c:pt>
                <c:pt idx="1119">
                  <c:v>5.9039999999999999</c:v>
                </c:pt>
                <c:pt idx="1120">
                  <c:v>5.9020000000000001</c:v>
                </c:pt>
                <c:pt idx="1121">
                  <c:v>5.8629999999999995</c:v>
                </c:pt>
                <c:pt idx="1122">
                  <c:v>5.8760000000000003</c:v>
                </c:pt>
                <c:pt idx="1123">
                  <c:v>5.9</c:v>
                </c:pt>
                <c:pt idx="1124">
                  <c:v>5.89</c:v>
                </c:pt>
                <c:pt idx="1125">
                  <c:v>5.9050000000000002</c:v>
                </c:pt>
                <c:pt idx="1126">
                  <c:v>5.9260000000000002</c:v>
                </c:pt>
                <c:pt idx="1127">
                  <c:v>5.9009999999999998</c:v>
                </c:pt>
                <c:pt idx="1128">
                  <c:v>5.9089999999999998</c:v>
                </c:pt>
                <c:pt idx="1129">
                  <c:v>5.92</c:v>
                </c:pt>
                <c:pt idx="1130">
                  <c:v>5.9169999999999998</c:v>
                </c:pt>
                <c:pt idx="1131">
                  <c:v>5.9009999999999998</c:v>
                </c:pt>
                <c:pt idx="1132">
                  <c:v>5.92</c:v>
                </c:pt>
                <c:pt idx="1133">
                  <c:v>5.9909999999999997</c:v>
                </c:pt>
                <c:pt idx="1134">
                  <c:v>6.032</c:v>
                </c:pt>
                <c:pt idx="1135">
                  <c:v>6.09</c:v>
                </c:pt>
                <c:pt idx="1136">
                  <c:v>6.1130000000000004</c:v>
                </c:pt>
                <c:pt idx="1137">
                  <c:v>6.1159999999999997</c:v>
                </c:pt>
                <c:pt idx="1138">
                  <c:v>6.2</c:v>
                </c:pt>
                <c:pt idx="1139">
                  <c:v>6.1760000000000002</c:v>
                </c:pt>
                <c:pt idx="1140">
                  <c:v>6.1440000000000001</c:v>
                </c:pt>
                <c:pt idx="1141">
                  <c:v>6.0919999999999996</c:v>
                </c:pt>
                <c:pt idx="1142">
                  <c:v>6.1120000000000001</c:v>
                </c:pt>
                <c:pt idx="1143">
                  <c:v>6.1390000000000002</c:v>
                </c:pt>
                <c:pt idx="1144">
                  <c:v>6.149</c:v>
                </c:pt>
                <c:pt idx="1145">
                  <c:v>6.16</c:v>
                </c:pt>
                <c:pt idx="1146">
                  <c:v>6.19</c:v>
                </c:pt>
                <c:pt idx="1147">
                  <c:v>6.1310000000000002</c:v>
                </c:pt>
                <c:pt idx="1148">
                  <c:v>6.1769999999999996</c:v>
                </c:pt>
                <c:pt idx="1149">
                  <c:v>6.117</c:v>
                </c:pt>
                <c:pt idx="1150">
                  <c:v>6.0179999999999998</c:v>
                </c:pt>
                <c:pt idx="1151">
                  <c:v>6.0030000000000001</c:v>
                </c:pt>
                <c:pt idx="1152">
                  <c:v>6.08</c:v>
                </c:pt>
                <c:pt idx="1153">
                  <c:v>6.1509999999999998</c:v>
                </c:pt>
                <c:pt idx="1154">
                  <c:v>6.1639999999999997</c:v>
                </c:pt>
                <c:pt idx="1155">
                  <c:v>6.1</c:v>
                </c:pt>
                <c:pt idx="1156">
                  <c:v>6.1079999999999997</c:v>
                </c:pt>
                <c:pt idx="1157">
                  <c:v>6.0830000000000002</c:v>
                </c:pt>
                <c:pt idx="1158">
                  <c:v>6.0449999999999999</c:v>
                </c:pt>
                <c:pt idx="1159">
                  <c:v>6.0860000000000003</c:v>
                </c:pt>
                <c:pt idx="1160">
                  <c:v>6.0979999999999999</c:v>
                </c:pt>
                <c:pt idx="1161">
                  <c:v>6.069</c:v>
                </c:pt>
                <c:pt idx="1162">
                  <c:v>6.048</c:v>
                </c:pt>
                <c:pt idx="1163">
                  <c:v>6.0129999999999999</c:v>
                </c:pt>
                <c:pt idx="1164">
                  <c:v>5.976</c:v>
                </c:pt>
                <c:pt idx="1165">
                  <c:v>5.9039999999999999</c:v>
                </c:pt>
                <c:pt idx="1166">
                  <c:v>5.9009999999999998</c:v>
                </c:pt>
                <c:pt idx="1167">
                  <c:v>5.9180000000000001</c:v>
                </c:pt>
                <c:pt idx="1168">
                  <c:v>5.9450000000000003</c:v>
                </c:pt>
                <c:pt idx="1169">
                  <c:v>5.9329999999999998</c:v>
                </c:pt>
                <c:pt idx="1170">
                  <c:v>5.915</c:v>
                </c:pt>
                <c:pt idx="1171">
                  <c:v>5.9370000000000003</c:v>
                </c:pt>
                <c:pt idx="1172">
                  <c:v>5.8490000000000002</c:v>
                </c:pt>
                <c:pt idx="1173">
                  <c:v>5.8650000000000002</c:v>
                </c:pt>
                <c:pt idx="1174">
                  <c:v>5.9039999999999999</c:v>
                </c:pt>
                <c:pt idx="1175">
                  <c:v>5.9020000000000001</c:v>
                </c:pt>
                <c:pt idx="1176">
                  <c:v>5.931</c:v>
                </c:pt>
                <c:pt idx="1177">
                  <c:v>5.9950000000000001</c:v>
                </c:pt>
                <c:pt idx="1178">
                  <c:v>6.01</c:v>
                </c:pt>
                <c:pt idx="1179">
                  <c:v>5.9770000000000003</c:v>
                </c:pt>
                <c:pt idx="1180">
                  <c:v>5.9879999999999995</c:v>
                </c:pt>
                <c:pt idx="1181">
                  <c:v>5.9690000000000003</c:v>
                </c:pt>
                <c:pt idx="1182">
                  <c:v>5.9160000000000004</c:v>
                </c:pt>
                <c:pt idx="1183">
                  <c:v>5.9269999999999996</c:v>
                </c:pt>
                <c:pt idx="1184">
                  <c:v>5.923</c:v>
                </c:pt>
                <c:pt idx="1185">
                  <c:v>5.9279999999999999</c:v>
                </c:pt>
                <c:pt idx="1186">
                  <c:v>5.9379999999999997</c:v>
                </c:pt>
                <c:pt idx="1187">
                  <c:v>5.9409999999999998</c:v>
                </c:pt>
                <c:pt idx="1188">
                  <c:v>5.9850000000000003</c:v>
                </c:pt>
                <c:pt idx="1189">
                  <c:v>6.0149999999999997</c:v>
                </c:pt>
                <c:pt idx="1190">
                  <c:v>6.0380000000000003</c:v>
                </c:pt>
                <c:pt idx="1191">
                  <c:v>6.0220000000000002</c:v>
                </c:pt>
                <c:pt idx="1192">
                  <c:v>5.9740000000000002</c:v>
                </c:pt>
                <c:pt idx="1193">
                  <c:v>5.9139999999999997</c:v>
                </c:pt>
                <c:pt idx="1194">
                  <c:v>5.9009999999999998</c:v>
                </c:pt>
                <c:pt idx="1195">
                  <c:v>5.8840000000000003</c:v>
                </c:pt>
                <c:pt idx="1196">
                  <c:v>5.85</c:v>
                </c:pt>
                <c:pt idx="1197">
                  <c:v>5.8490000000000002</c:v>
                </c:pt>
                <c:pt idx="1198">
                  <c:v>5.8319999999999999</c:v>
                </c:pt>
                <c:pt idx="1199">
                  <c:v>5.8330000000000002</c:v>
                </c:pt>
                <c:pt idx="1200">
                  <c:v>5.8220000000000001</c:v>
                </c:pt>
                <c:pt idx="1201">
                  <c:v>5.8040000000000003</c:v>
                </c:pt>
                <c:pt idx="1202">
                  <c:v>5.8380000000000001</c:v>
                </c:pt>
                <c:pt idx="1203">
                  <c:v>5.8529999999999998</c:v>
                </c:pt>
                <c:pt idx="1204">
                  <c:v>5.88</c:v>
                </c:pt>
                <c:pt idx="1205">
                  <c:v>5.891</c:v>
                </c:pt>
                <c:pt idx="1206">
                  <c:v>5.8529999999999998</c:v>
                </c:pt>
                <c:pt idx="1207">
                  <c:v>5.8390000000000004</c:v>
                </c:pt>
                <c:pt idx="1208">
                  <c:v>5.8460000000000001</c:v>
                </c:pt>
                <c:pt idx="1209">
                  <c:v>5.8609999999999998</c:v>
                </c:pt>
                <c:pt idx="1210">
                  <c:v>5.8449999999999998</c:v>
                </c:pt>
                <c:pt idx="1211">
                  <c:v>5.8629999999999995</c:v>
                </c:pt>
                <c:pt idx="1212">
                  <c:v>5.851</c:v>
                </c:pt>
                <c:pt idx="1213">
                  <c:v>5.782</c:v>
                </c:pt>
                <c:pt idx="1214">
                  <c:v>5.7910000000000004</c:v>
                </c:pt>
                <c:pt idx="1215">
                  <c:v>5.8179999999999996</c:v>
                </c:pt>
                <c:pt idx="1216">
                  <c:v>5.9350000000000005</c:v>
                </c:pt>
                <c:pt idx="1217">
                  <c:v>5.9269999999999996</c:v>
                </c:pt>
                <c:pt idx="1218">
                  <c:v>6.0069999999999997</c:v>
                </c:pt>
                <c:pt idx="1219">
                  <c:v>6.0030000000000001</c:v>
                </c:pt>
                <c:pt idx="1220">
                  <c:v>6.0579999999999998</c:v>
                </c:pt>
                <c:pt idx="1221">
                  <c:v>6.0709999999999997</c:v>
                </c:pt>
                <c:pt idx="1222">
                  <c:v>6.1109999999999998</c:v>
                </c:pt>
                <c:pt idx="1223">
                  <c:v>6.1589999999999998</c:v>
                </c:pt>
              </c:numCache>
            </c:numRef>
          </c:val>
          <c:smooth val="0"/>
        </c:ser>
        <c:dLbls>
          <c:showLegendKey val="0"/>
          <c:showVal val="0"/>
          <c:showCatName val="0"/>
          <c:showSerName val="0"/>
          <c:showPercent val="0"/>
          <c:showBubbleSize val="0"/>
        </c:dLbls>
        <c:marker val="1"/>
        <c:smooth val="0"/>
        <c:axId val="89828352"/>
        <c:axId val="89846528"/>
      </c:lineChart>
      <c:dateAx>
        <c:axId val="89828352"/>
        <c:scaling>
          <c:orientation val="minMax"/>
          <c:min val="42267"/>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9846528"/>
        <c:crosses val="autoZero"/>
        <c:auto val="1"/>
        <c:lblOffset val="100"/>
        <c:baseTimeUnit val="days"/>
      </c:dateAx>
      <c:valAx>
        <c:axId val="89846528"/>
        <c:scaling>
          <c:orientation val="minMax"/>
          <c:max val="6.5"/>
          <c:min val="5.7"/>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898283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Balance primario. % del PIB</a:t>
            </a:r>
          </a:p>
        </c:rich>
      </c:tx>
      <c:layout/>
      <c:overlay val="0"/>
      <c:spPr>
        <a:noFill/>
        <a:ln>
          <a:noFill/>
        </a:ln>
        <a:effectLst/>
      </c:spPr>
    </c:title>
    <c:autoTitleDeleted val="0"/>
    <c:plotArea>
      <c:layout/>
      <c:areaChart>
        <c:grouping val="standard"/>
        <c:varyColors val="0"/>
        <c:ser>
          <c:idx val="0"/>
          <c:order val="0"/>
          <c:spPr>
            <a:solidFill>
              <a:schemeClr val="bg1">
                <a:lumMod val="85000"/>
              </a:schemeClr>
            </a:solidFill>
            <a:ln>
              <a:solidFill>
                <a:schemeClr val="bg1">
                  <a:lumMod val="50000"/>
                </a:schemeClr>
              </a:solidFill>
            </a:ln>
            <a:effectLst/>
          </c:spPr>
          <c:dLbls>
            <c:dLbl>
              <c:idx val="0"/>
              <c:layout>
                <c:manualLayout>
                  <c:x val="1.7592931427971144E-2"/>
                  <c:y val="-0.1703354965494320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3457241903961527E-2"/>
                  <c:y val="0.20440259585931844"/>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1728620951980736E-2"/>
                  <c:y val="0.1533019468944887"/>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0.11582813765361379"/>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5.8643104759904356E-3"/>
                  <c:y val="0.12604826744657971"/>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1728620951980764E-2"/>
                  <c:y val="0.12264155751559107"/>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
                  <c:y val="0.20780930579030696"/>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5.8643104759903818E-3"/>
                  <c:y val="0.12945497737756834"/>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8.7964657139854643E-3"/>
                  <c:y val="7.154090855076145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1.1728620951980764E-2"/>
                  <c:y val="-6.813419861977280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Hoja2!$D$5:$D$14</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Hoja2!$E$5:$E$14</c:f>
              <c:numCache>
                <c:formatCode>General</c:formatCode>
                <c:ptCount val="10"/>
                <c:pt idx="0">
                  <c:v>1.6</c:v>
                </c:pt>
                <c:pt idx="1">
                  <c:v>-2.2000000000000002</c:v>
                </c:pt>
                <c:pt idx="2">
                  <c:v>-1.3</c:v>
                </c:pt>
                <c:pt idx="3">
                  <c:v>-1</c:v>
                </c:pt>
                <c:pt idx="4">
                  <c:v>-1.2</c:v>
                </c:pt>
                <c:pt idx="5">
                  <c:v>-1.2</c:v>
                </c:pt>
                <c:pt idx="6">
                  <c:v>-1.9</c:v>
                </c:pt>
                <c:pt idx="7">
                  <c:v>-1.2</c:v>
                </c:pt>
                <c:pt idx="8">
                  <c:v>-0.4</c:v>
                </c:pt>
                <c:pt idx="9">
                  <c:v>0.4</c:v>
                </c:pt>
              </c:numCache>
            </c:numRef>
          </c:val>
        </c:ser>
        <c:dLbls>
          <c:showLegendKey val="0"/>
          <c:showVal val="0"/>
          <c:showCatName val="0"/>
          <c:showSerName val="0"/>
          <c:showPercent val="0"/>
          <c:showBubbleSize val="0"/>
        </c:dLbls>
        <c:axId val="101355904"/>
        <c:axId val="101357440"/>
      </c:areaChart>
      <c:catAx>
        <c:axId val="10135590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crossAx val="101357440"/>
        <c:crosses val="autoZero"/>
        <c:auto val="1"/>
        <c:lblAlgn val="ctr"/>
        <c:lblOffset val="100"/>
        <c:noMultiLvlLbl val="0"/>
      </c:catAx>
      <c:valAx>
        <c:axId val="101357440"/>
        <c:scaling>
          <c:orientation val="minMax"/>
        </c:scaling>
        <c:delete val="1"/>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crossAx val="101355904"/>
        <c:crosses val="autoZero"/>
        <c:crossBetween val="midCat"/>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lumMod val="75000"/>
              </a:schemeClr>
            </a:solidFill>
            <a:ln>
              <a:solidFill>
                <a:schemeClr val="accent1"/>
              </a:solidFill>
            </a:ln>
          </c:spPr>
          <c:invertIfNegative val="0"/>
          <c:dPt>
            <c:idx val="2"/>
            <c:invertIfNegative val="0"/>
            <c:bubble3D val="0"/>
            <c:spPr>
              <a:solidFill>
                <a:schemeClr val="accent1">
                  <a:lumMod val="75000"/>
                </a:schemeClr>
              </a:solidFill>
              <a:ln>
                <a:solidFill>
                  <a:schemeClr val="accent1">
                    <a:lumMod val="75000"/>
                  </a:schemeClr>
                </a:solidFill>
              </a:ln>
            </c:spPr>
          </c:dPt>
          <c:dPt>
            <c:idx val="4"/>
            <c:invertIfNegative val="0"/>
            <c:bubble3D val="0"/>
            <c:spPr>
              <a:solidFill>
                <a:srgbClr val="C00000"/>
              </a:solidFill>
              <a:ln>
                <a:solidFill>
                  <a:srgbClr val="C00000"/>
                </a:solidFill>
              </a:ln>
            </c:spPr>
          </c:dPt>
          <c:dPt>
            <c:idx val="7"/>
            <c:invertIfNegative val="0"/>
            <c:bubble3D val="0"/>
          </c:dPt>
          <c:dLbls>
            <c:dLbl>
              <c:idx val="0"/>
              <c:layout>
                <c:manualLayout>
                  <c:x val="-4.3988269794721412E-3"/>
                  <c:y val="1.8814299163652553E-2"/>
                </c:manualLayout>
              </c:layout>
              <c:showLegendKey val="0"/>
              <c:showVal val="1"/>
              <c:showCatName val="0"/>
              <c:showSerName val="0"/>
              <c:showPercent val="0"/>
              <c:showBubbleSize val="0"/>
            </c:dLbl>
            <c:dLbl>
              <c:idx val="2"/>
              <c:layout>
                <c:manualLayout>
                  <c:x val="0"/>
                  <c:y val="-1.4141414141414142E-2"/>
                </c:manualLayout>
              </c:layout>
              <c:showLegendKey val="0"/>
              <c:showVal val="1"/>
              <c:showCatName val="0"/>
              <c:showSerName val="0"/>
              <c:showPercent val="0"/>
              <c:showBubbleSize val="0"/>
            </c:dLbl>
            <c:dLbl>
              <c:idx val="3"/>
              <c:layout>
                <c:manualLayout>
                  <c:x val="1.4662756598240469E-3"/>
                  <c:y val="-6.0606060606060606E-3"/>
                </c:manualLayout>
              </c:layout>
              <c:showLegendKey val="0"/>
              <c:showVal val="1"/>
              <c:showCatName val="0"/>
              <c:showSerName val="0"/>
              <c:showPercent val="0"/>
              <c:showBubbleSize val="0"/>
            </c:dLbl>
            <c:dLbl>
              <c:idx val="4"/>
              <c:layout>
                <c:manualLayout>
                  <c:x val="0"/>
                  <c:y val="-1.0101010101010102E-2"/>
                </c:manualLayout>
              </c:layout>
              <c:showLegendKey val="0"/>
              <c:showVal val="1"/>
              <c:showCatName val="0"/>
              <c:showSerName val="0"/>
              <c:showPercent val="0"/>
              <c:showBubbleSize val="0"/>
            </c:dLbl>
            <c:dLbl>
              <c:idx val="5"/>
              <c:layout>
                <c:manualLayout>
                  <c:x val="0"/>
                  <c:y val="-1.2121212121212085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'Rend AFORES'!$A$3:$A$15</c:f>
              <c:strCache>
                <c:ptCount val="12"/>
                <c:pt idx="0">
                  <c:v>XXI BANORTE</c:v>
                </c:pt>
                <c:pt idx="1">
                  <c:v>Inbursa</c:v>
                </c:pt>
                <c:pt idx="2">
                  <c:v>Sura</c:v>
                </c:pt>
                <c:pt idx="3">
                  <c:v>Metlife</c:v>
                </c:pt>
                <c:pt idx="4">
                  <c:v>FANVIT</c:v>
                </c:pt>
                <c:pt idx="5">
                  <c:v>Banamex</c:v>
                </c:pt>
                <c:pt idx="6">
                  <c:v>PROFUTURO GNP</c:v>
                </c:pt>
                <c:pt idx="7">
                  <c:v>PensionISSSTE</c:v>
                </c:pt>
                <c:pt idx="8">
                  <c:v>Principal</c:v>
                </c:pt>
                <c:pt idx="9">
                  <c:v>Invercap</c:v>
                </c:pt>
                <c:pt idx="10">
                  <c:v>Azteca</c:v>
                </c:pt>
                <c:pt idx="11">
                  <c:v>Coppel</c:v>
                </c:pt>
              </c:strCache>
            </c:strRef>
          </c:cat>
          <c:val>
            <c:numRef>
              <c:f>'Rend AFORES'!$X$3:$X$15</c:f>
              <c:numCache>
                <c:formatCode>0.00%</c:formatCode>
                <c:ptCount val="12"/>
                <c:pt idx="0">
                  <c:v>5.5E-2</c:v>
                </c:pt>
                <c:pt idx="1">
                  <c:v>6.1600000000000002E-2</c:v>
                </c:pt>
                <c:pt idx="2">
                  <c:v>6.1800000000000001E-2</c:v>
                </c:pt>
                <c:pt idx="3">
                  <c:v>6.3700000000000007E-2</c:v>
                </c:pt>
                <c:pt idx="4">
                  <c:v>6.6400000000000001E-2</c:v>
                </c:pt>
                <c:pt idx="5">
                  <c:v>6.6799999999999998E-2</c:v>
                </c:pt>
                <c:pt idx="6">
                  <c:v>7.3499999999999996E-2</c:v>
                </c:pt>
                <c:pt idx="7">
                  <c:v>7.4899999999999994E-2</c:v>
                </c:pt>
                <c:pt idx="8">
                  <c:v>8.4000000000000005E-2</c:v>
                </c:pt>
                <c:pt idx="9">
                  <c:v>8.43E-2</c:v>
                </c:pt>
                <c:pt idx="10">
                  <c:v>9.1499999999999998E-2</c:v>
                </c:pt>
                <c:pt idx="11">
                  <c:v>0.10440000000000001</c:v>
                </c:pt>
              </c:numCache>
            </c:numRef>
          </c:val>
        </c:ser>
        <c:dLbls>
          <c:showLegendKey val="0"/>
          <c:showVal val="0"/>
          <c:showCatName val="0"/>
          <c:showSerName val="0"/>
          <c:showPercent val="0"/>
          <c:showBubbleSize val="0"/>
        </c:dLbls>
        <c:gapWidth val="150"/>
        <c:axId val="143885824"/>
        <c:axId val="143887360"/>
      </c:barChart>
      <c:lineChart>
        <c:grouping val="standard"/>
        <c:varyColors val="0"/>
        <c:ser>
          <c:idx val="1"/>
          <c:order val="1"/>
          <c:spPr>
            <a:ln>
              <a:solidFill>
                <a:schemeClr val="bg1">
                  <a:lumMod val="50000"/>
                </a:schemeClr>
              </a:solidFill>
              <a:prstDash val="dash"/>
            </a:ln>
          </c:spPr>
          <c:marker>
            <c:symbol val="none"/>
          </c:marker>
          <c:cat>
            <c:strRef>
              <c:f>'Rend AFORES'!$A$3:$A$15</c:f>
              <c:strCache>
                <c:ptCount val="12"/>
                <c:pt idx="0">
                  <c:v>XXI BANORTE</c:v>
                </c:pt>
                <c:pt idx="1">
                  <c:v>Inbursa</c:v>
                </c:pt>
                <c:pt idx="2">
                  <c:v>Sura</c:v>
                </c:pt>
                <c:pt idx="3">
                  <c:v>Metlife</c:v>
                </c:pt>
                <c:pt idx="4">
                  <c:v>FANVIT</c:v>
                </c:pt>
                <c:pt idx="5">
                  <c:v>Banamex</c:v>
                </c:pt>
                <c:pt idx="6">
                  <c:v>PROFUTURO GNP</c:v>
                </c:pt>
                <c:pt idx="7">
                  <c:v>PensionISSSTE</c:v>
                </c:pt>
                <c:pt idx="8">
                  <c:v>Principal</c:v>
                </c:pt>
                <c:pt idx="9">
                  <c:v>Invercap</c:v>
                </c:pt>
                <c:pt idx="10">
                  <c:v>Azteca</c:v>
                </c:pt>
                <c:pt idx="11">
                  <c:v>Coppel</c:v>
                </c:pt>
              </c:strCache>
            </c:strRef>
          </c:cat>
          <c:val>
            <c:numRef>
              <c:f>'Rend AFORES'!$Y$3:$Y$15</c:f>
              <c:numCache>
                <c:formatCode>0.00%</c:formatCode>
                <c:ptCount val="12"/>
                <c:pt idx="0">
                  <c:v>6.7000000000000004E-2</c:v>
                </c:pt>
                <c:pt idx="1">
                  <c:v>6.7000000000000004E-2</c:v>
                </c:pt>
                <c:pt idx="2">
                  <c:v>6.7000000000000004E-2</c:v>
                </c:pt>
                <c:pt idx="3">
                  <c:v>6.7000000000000004E-2</c:v>
                </c:pt>
                <c:pt idx="4">
                  <c:v>6.7000000000000004E-2</c:v>
                </c:pt>
                <c:pt idx="5">
                  <c:v>6.7000000000000004E-2</c:v>
                </c:pt>
                <c:pt idx="6">
                  <c:v>6.7000000000000004E-2</c:v>
                </c:pt>
                <c:pt idx="7">
                  <c:v>6.7000000000000004E-2</c:v>
                </c:pt>
                <c:pt idx="8">
                  <c:v>6.7000000000000004E-2</c:v>
                </c:pt>
                <c:pt idx="9">
                  <c:v>6.7000000000000004E-2</c:v>
                </c:pt>
                <c:pt idx="10">
                  <c:v>6.7000000000000004E-2</c:v>
                </c:pt>
                <c:pt idx="11">
                  <c:v>6.7000000000000004E-2</c:v>
                </c:pt>
              </c:numCache>
            </c:numRef>
          </c:val>
          <c:smooth val="0"/>
        </c:ser>
        <c:dLbls>
          <c:showLegendKey val="0"/>
          <c:showVal val="0"/>
          <c:showCatName val="0"/>
          <c:showSerName val="0"/>
          <c:showPercent val="0"/>
          <c:showBubbleSize val="0"/>
        </c:dLbls>
        <c:marker val="1"/>
        <c:smooth val="0"/>
        <c:axId val="143898880"/>
        <c:axId val="143897344"/>
      </c:lineChart>
      <c:catAx>
        <c:axId val="143885824"/>
        <c:scaling>
          <c:orientation val="minMax"/>
        </c:scaling>
        <c:delete val="0"/>
        <c:axPos val="b"/>
        <c:majorTickMark val="out"/>
        <c:minorTickMark val="none"/>
        <c:tickLblPos val="nextTo"/>
        <c:crossAx val="143887360"/>
        <c:crosses val="autoZero"/>
        <c:auto val="1"/>
        <c:lblAlgn val="ctr"/>
        <c:lblOffset val="100"/>
        <c:noMultiLvlLbl val="0"/>
      </c:catAx>
      <c:valAx>
        <c:axId val="143887360"/>
        <c:scaling>
          <c:orientation val="minMax"/>
        </c:scaling>
        <c:delete val="0"/>
        <c:axPos val="l"/>
        <c:numFmt formatCode="0%" sourceLinked="0"/>
        <c:majorTickMark val="out"/>
        <c:minorTickMark val="none"/>
        <c:tickLblPos val="nextTo"/>
        <c:crossAx val="143885824"/>
        <c:crosses val="autoZero"/>
        <c:crossBetween val="between"/>
      </c:valAx>
      <c:valAx>
        <c:axId val="143897344"/>
        <c:scaling>
          <c:orientation val="minMax"/>
          <c:max val="0.2"/>
        </c:scaling>
        <c:delete val="1"/>
        <c:axPos val="r"/>
        <c:numFmt formatCode="0.00%" sourceLinked="1"/>
        <c:majorTickMark val="out"/>
        <c:minorTickMark val="none"/>
        <c:tickLblPos val="nextTo"/>
        <c:crossAx val="143898880"/>
        <c:crosses val="max"/>
        <c:crossBetween val="between"/>
      </c:valAx>
      <c:catAx>
        <c:axId val="143898880"/>
        <c:scaling>
          <c:orientation val="minMax"/>
        </c:scaling>
        <c:delete val="1"/>
        <c:axPos val="b"/>
        <c:majorTickMark val="out"/>
        <c:minorTickMark val="none"/>
        <c:tickLblPos val="nextTo"/>
        <c:crossAx val="143897344"/>
        <c:crosses val="autoZero"/>
        <c:auto val="1"/>
        <c:lblAlgn val="ctr"/>
        <c:lblOffset val="100"/>
        <c:noMultiLvlLbl val="0"/>
      </c:catAx>
    </c:plotArea>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3456576142431433E-2"/>
          <c:y val="2.6442561792873003E-2"/>
          <c:w val="0.93483548059190424"/>
          <c:h val="0.83111419137050224"/>
        </c:manualLayout>
      </c:layout>
      <c:barChart>
        <c:barDir val="col"/>
        <c:grouping val="clustered"/>
        <c:varyColors val="0"/>
        <c:ser>
          <c:idx val="0"/>
          <c:order val="0"/>
          <c:spPr>
            <a:solidFill>
              <a:schemeClr val="bg1">
                <a:lumMod val="75000"/>
              </a:schemeClr>
            </a:solidFill>
          </c:spPr>
          <c:invertIfNegative val="0"/>
          <c:dPt>
            <c:idx val="1"/>
            <c:invertIfNegative val="0"/>
            <c:bubble3D val="0"/>
            <c:spPr>
              <a:solidFill>
                <a:schemeClr val="accent2"/>
              </a:solidFill>
            </c:spPr>
          </c:dPt>
          <c:dPt>
            <c:idx val="2"/>
            <c:invertIfNegative val="0"/>
            <c:bubble3D val="0"/>
          </c:dPt>
          <c:dPt>
            <c:idx val="3"/>
            <c:invertIfNegative val="0"/>
            <c:bubble3D val="0"/>
          </c:dPt>
          <c:dPt>
            <c:idx val="12"/>
            <c:invertIfNegative val="0"/>
            <c:bubble3D val="0"/>
          </c:dPt>
          <c:dLbls>
            <c:dLbl>
              <c:idx val="1"/>
              <c:layout>
                <c:manualLayout>
                  <c:x val="1.474194439897312E-3"/>
                  <c:y val="1.9870464912757611E-3"/>
                </c:manualLayout>
              </c:layout>
              <c:tx>
                <c:rich>
                  <a:bodyPr/>
                  <a:lstStyle/>
                  <a:p>
                    <a:r>
                      <a:rPr lang="en-US" dirty="0" smtClean="0"/>
                      <a:t>0.49</a:t>
                    </a:r>
                    <a:endParaRPr lang="en-US" dirty="0"/>
                  </a:p>
                </c:rich>
              </c:tx>
              <c:showLegendKey val="0"/>
              <c:showVal val="1"/>
              <c:showCatName val="0"/>
              <c:showSerName val="0"/>
              <c:showPercent val="0"/>
              <c:showBubbleSize val="0"/>
            </c:dLbl>
            <c:dLbl>
              <c:idx val="13"/>
              <c:layout>
                <c:manualLayout>
                  <c:x val="1.0733375882580412E-16"/>
                  <c:y val="3.0592629749442231E-3"/>
                </c:manualLayout>
              </c:layout>
              <c:showLegendKey val="0"/>
              <c:showVal val="1"/>
              <c:showCatName val="0"/>
              <c:showSerName val="0"/>
              <c:showPercent val="0"/>
              <c:showBubbleSize val="0"/>
            </c:dLbl>
            <c:showLegendKey val="0"/>
            <c:showVal val="0"/>
            <c:showCatName val="0"/>
            <c:showSerName val="0"/>
            <c:showPercent val="0"/>
            <c:showBubbleSize val="0"/>
          </c:dLbls>
          <c:cat>
            <c:strRef>
              <c:f>VaR!$B$26:$B$39</c:f>
              <c:strCache>
                <c:ptCount val="14"/>
                <c:pt idx="0">
                  <c:v>Inbursa</c:v>
                </c:pt>
                <c:pt idx="1">
                  <c:v>FANVIT*</c:v>
                </c:pt>
                <c:pt idx="2">
                  <c:v>Azteca</c:v>
                </c:pt>
                <c:pt idx="3">
                  <c:v>Banamex</c:v>
                </c:pt>
                <c:pt idx="4">
                  <c:v>Profuturo GNP</c:v>
                </c:pt>
                <c:pt idx="5">
                  <c:v>XXI Banorte</c:v>
                </c:pt>
                <c:pt idx="6">
                  <c:v>Invercap</c:v>
                </c:pt>
                <c:pt idx="7">
                  <c:v>Sistema</c:v>
                </c:pt>
                <c:pt idx="8">
                  <c:v>Metlife</c:v>
                </c:pt>
                <c:pt idx="9">
                  <c:v>Coppel</c:v>
                </c:pt>
                <c:pt idx="10">
                  <c:v>Principal</c:v>
                </c:pt>
                <c:pt idx="11">
                  <c:v>SURA</c:v>
                </c:pt>
                <c:pt idx="12">
                  <c:v>PensionISSSTE</c:v>
                </c:pt>
                <c:pt idx="13">
                  <c:v>Límite</c:v>
                </c:pt>
              </c:strCache>
            </c:strRef>
          </c:cat>
          <c:val>
            <c:numRef>
              <c:f>VaR!$C$26:$C$39</c:f>
              <c:numCache>
                <c:formatCode>0.00</c:formatCode>
                <c:ptCount val="14"/>
                <c:pt idx="0">
                  <c:v>0.22865400000000002</c:v>
                </c:pt>
                <c:pt idx="1">
                  <c:v>0.49</c:v>
                </c:pt>
                <c:pt idx="2">
                  <c:v>0.51547199999999993</c:v>
                </c:pt>
                <c:pt idx="3">
                  <c:v>0.57451600000000003</c:v>
                </c:pt>
                <c:pt idx="4">
                  <c:v>0.59689700000000001</c:v>
                </c:pt>
                <c:pt idx="5">
                  <c:v>0.61552899999999999</c:v>
                </c:pt>
                <c:pt idx="6">
                  <c:v>0.61734</c:v>
                </c:pt>
                <c:pt idx="7">
                  <c:v>0.62510300000000008</c:v>
                </c:pt>
                <c:pt idx="8">
                  <c:v>0.63351000000000002</c:v>
                </c:pt>
                <c:pt idx="9">
                  <c:v>0.64387799999999995</c:v>
                </c:pt>
                <c:pt idx="10">
                  <c:v>0.67862299999999998</c:v>
                </c:pt>
                <c:pt idx="11">
                  <c:v>0.75078</c:v>
                </c:pt>
                <c:pt idx="12">
                  <c:v>0.90570600000000001</c:v>
                </c:pt>
                <c:pt idx="13">
                  <c:v>1.1000000000000001</c:v>
                </c:pt>
              </c:numCache>
            </c:numRef>
          </c:val>
        </c:ser>
        <c:ser>
          <c:idx val="1"/>
          <c:order val="1"/>
          <c:spPr>
            <a:solidFill>
              <a:schemeClr val="tx1">
                <a:lumMod val="50000"/>
                <a:lumOff val="50000"/>
              </a:schemeClr>
            </a:solidFill>
          </c:spPr>
          <c:invertIfNegative val="0"/>
          <c:dPt>
            <c:idx val="1"/>
            <c:invertIfNegative val="0"/>
            <c:bubble3D val="0"/>
            <c:spPr>
              <a:solidFill>
                <a:srgbClr val="C00000"/>
              </a:solidFill>
            </c:spPr>
          </c:dPt>
          <c:dLbls>
            <c:dLbl>
              <c:idx val="1"/>
              <c:layout>
                <c:manualLayout>
                  <c:x val="0"/>
                  <c:y val="4.0345420334156126E-3"/>
                </c:manualLayout>
              </c:layout>
              <c:showLegendKey val="0"/>
              <c:showVal val="1"/>
              <c:showCatName val="0"/>
              <c:showSerName val="0"/>
              <c:showPercent val="0"/>
              <c:showBubbleSize val="0"/>
            </c:dLbl>
            <c:showLegendKey val="0"/>
            <c:showVal val="0"/>
            <c:showCatName val="0"/>
            <c:showSerName val="0"/>
            <c:showPercent val="0"/>
            <c:showBubbleSize val="0"/>
          </c:dLbls>
          <c:cat>
            <c:strRef>
              <c:f>VaR!$B$26:$B$39</c:f>
              <c:strCache>
                <c:ptCount val="14"/>
                <c:pt idx="0">
                  <c:v>Inbursa</c:v>
                </c:pt>
                <c:pt idx="1">
                  <c:v>FANVIT*</c:v>
                </c:pt>
                <c:pt idx="2">
                  <c:v>Azteca</c:v>
                </c:pt>
                <c:pt idx="3">
                  <c:v>Banamex</c:v>
                </c:pt>
                <c:pt idx="4">
                  <c:v>Profuturo GNP</c:v>
                </c:pt>
                <c:pt idx="5">
                  <c:v>XXI Banorte</c:v>
                </c:pt>
                <c:pt idx="6">
                  <c:v>Invercap</c:v>
                </c:pt>
                <c:pt idx="7">
                  <c:v>Sistema</c:v>
                </c:pt>
                <c:pt idx="8">
                  <c:v>Metlife</c:v>
                </c:pt>
                <c:pt idx="9">
                  <c:v>Coppel</c:v>
                </c:pt>
                <c:pt idx="10">
                  <c:v>Principal</c:v>
                </c:pt>
                <c:pt idx="11">
                  <c:v>SURA</c:v>
                </c:pt>
                <c:pt idx="12">
                  <c:v>PensionISSSTE</c:v>
                </c:pt>
                <c:pt idx="13">
                  <c:v>Límite</c:v>
                </c:pt>
              </c:strCache>
            </c:strRef>
          </c:cat>
          <c:val>
            <c:numRef>
              <c:f>VaR!$D$26:$D$39</c:f>
              <c:numCache>
                <c:formatCode>General</c:formatCode>
                <c:ptCount val="14"/>
              </c:numCache>
            </c:numRef>
          </c:val>
        </c:ser>
        <c:dLbls>
          <c:showLegendKey val="0"/>
          <c:showVal val="0"/>
          <c:showCatName val="0"/>
          <c:showSerName val="0"/>
          <c:showPercent val="0"/>
          <c:showBubbleSize val="0"/>
        </c:dLbls>
        <c:gapWidth val="150"/>
        <c:axId val="144834944"/>
        <c:axId val="144836480"/>
      </c:barChart>
      <c:catAx>
        <c:axId val="144834944"/>
        <c:scaling>
          <c:orientation val="minMax"/>
        </c:scaling>
        <c:delete val="0"/>
        <c:axPos val="b"/>
        <c:numFmt formatCode="General" sourceLinked="0"/>
        <c:majorTickMark val="out"/>
        <c:minorTickMark val="none"/>
        <c:tickLblPos val="nextTo"/>
        <c:txPr>
          <a:bodyPr rot="-5400000" vert="horz"/>
          <a:lstStyle/>
          <a:p>
            <a:pPr>
              <a:defRPr/>
            </a:pPr>
            <a:endParaRPr lang="es-MX"/>
          </a:p>
        </c:txPr>
        <c:crossAx val="144836480"/>
        <c:crosses val="autoZero"/>
        <c:auto val="1"/>
        <c:lblAlgn val="ctr"/>
        <c:lblOffset val="100"/>
        <c:noMultiLvlLbl val="0"/>
      </c:catAx>
      <c:valAx>
        <c:axId val="144836480"/>
        <c:scaling>
          <c:orientation val="minMax"/>
        </c:scaling>
        <c:delete val="0"/>
        <c:axPos val="l"/>
        <c:numFmt formatCode="0.00" sourceLinked="1"/>
        <c:majorTickMark val="out"/>
        <c:minorTickMark val="none"/>
        <c:tickLblPos val="nextTo"/>
        <c:crossAx val="144834944"/>
        <c:crosses val="autoZero"/>
        <c:crossBetween val="between"/>
      </c:valAx>
    </c:plotArea>
    <c:plotVisOnly val="1"/>
    <c:dispBlanksAs val="gap"/>
    <c:showDLblsOverMax val="0"/>
  </c:chart>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4978215223097131"/>
          <c:y val="0.1152001312335959"/>
          <c:w val="0.59140135608048983"/>
          <c:h val="0.74182195975503062"/>
        </c:manualLayout>
      </c:layout>
      <c:barChart>
        <c:barDir val="bar"/>
        <c:grouping val="stacked"/>
        <c:varyColors val="0"/>
        <c:ser>
          <c:idx val="1"/>
          <c:order val="1"/>
          <c:tx>
            <c:strRef>
              <c:f>'Montos Variable(Macro)'!$C$3</c:f>
              <c:strCache>
                <c:ptCount val="1"/>
                <c:pt idx="0">
                  <c:v>% Consumido</c:v>
                </c:pt>
              </c:strCache>
            </c:strRef>
          </c:tx>
          <c:invertIfNegative val="0"/>
          <c:dLbls>
            <c:dLbl>
              <c:idx val="0"/>
              <c:layout>
                <c:manualLayout>
                  <c:x val="2.9985007496251895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D20-4F3F-B57A-15DAC517246F}"/>
                </c:ext>
              </c:extLst>
            </c:dLbl>
            <c:dLbl>
              <c:idx val="1"/>
              <c:layout>
                <c:manualLayout>
                  <c:x val="5.997001499250381E-2"/>
                  <c:y val="3.633060853769304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D20-4F3F-B57A-15DAC517246F}"/>
                </c:ext>
              </c:extLst>
            </c:dLbl>
            <c:dLbl>
              <c:idx val="2"/>
              <c:layout>
                <c:manualLayout>
                  <c:x val="3.5982008995502246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D20-4F3F-B57A-15DAC517246F}"/>
                </c:ext>
              </c:extLst>
            </c:dLbl>
            <c:dLbl>
              <c:idx val="3"/>
              <c:layout>
                <c:manualLayout>
                  <c:x val="0.13593187658139452"/>
                  <c:y val="0"/>
                </c:manualLayout>
              </c:layout>
              <c:numFmt formatCode="0.0%" sourceLinked="0"/>
              <c:spPr/>
              <c:txPr>
                <a:bodyPr/>
                <a:lstStyle/>
                <a:p>
                  <a:pPr>
                    <a:defRPr b="1">
                      <a:solidFill>
                        <a:schemeClr val="accent2"/>
                      </a:solidFill>
                    </a:defRPr>
                  </a:pPr>
                  <a:endParaRPr lang="es-MX"/>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D20-4F3F-B57A-15DAC517246F}"/>
                </c:ext>
              </c:extLst>
            </c:dLbl>
            <c:dLbl>
              <c:idx val="4"/>
              <c:layout>
                <c:manualLayout>
                  <c:x val="8.2820964961115587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D20-4F3F-B57A-15DAC517246F}"/>
                </c:ext>
              </c:extLst>
            </c:dLbl>
            <c:dLbl>
              <c:idx val="5"/>
              <c:layout>
                <c:manualLayout>
                  <c:x val="7.4850956130483745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2D20-4F3F-B57A-15DAC517246F}"/>
                </c:ext>
              </c:extLst>
            </c:dLbl>
            <c:dLbl>
              <c:idx val="6"/>
              <c:layout>
                <c:manualLayout>
                  <c:x val="7.4672501874765707E-2"/>
                  <c:y val="7.4696545284780582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2D20-4F3F-B57A-15DAC517246F}"/>
                </c:ext>
              </c:extLst>
            </c:dLbl>
            <c:dLbl>
              <c:idx val="7"/>
              <c:layout>
                <c:manualLayout>
                  <c:x val="0.10416666666666673"/>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2D20-4F3F-B57A-15DAC517246F}"/>
                </c:ext>
              </c:extLst>
            </c:dLbl>
            <c:dLbl>
              <c:idx val="8"/>
              <c:layout>
                <c:manualLayout>
                  <c:x val="5.8035714285714302E-2"/>
                  <c:y val="-3.7348272642390152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2D20-4F3F-B57A-15DAC517246F}"/>
                </c:ext>
              </c:extLst>
            </c:dLbl>
            <c:numFmt formatCode="0.00%" sourceLinked="0"/>
            <c:spPr>
              <a:noFill/>
              <a:ln>
                <a:noFill/>
              </a:ln>
              <a:effectLst/>
            </c:spPr>
            <c:txPr>
              <a:bodyPr/>
              <a:lstStyle/>
              <a:p>
                <a:pPr>
                  <a:defRPr b="1">
                    <a:solidFill>
                      <a:schemeClr val="accent2"/>
                    </a:solidFill>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'Montos Variable(Macro)'!$A$4:$A$12</c:f>
              <c:strCache>
                <c:ptCount val="9"/>
                <c:pt idx="0">
                  <c:v>Valores Extranjeros</c:v>
                </c:pt>
                <c:pt idx="1">
                  <c:v>Renta Variable</c:v>
                </c:pt>
                <c:pt idx="2">
                  <c:v>Instrumentos en Divisas</c:v>
                </c:pt>
                <c:pt idx="3">
                  <c:v>Instrumentos Bursatilizados</c:v>
                </c:pt>
                <c:pt idx="4">
                  <c:v>Instrumentos Estructurados</c:v>
                </c:pt>
                <c:pt idx="5">
                  <c:v>FIBRAS y Vehículos de inversión inmobiliaria</c:v>
                </c:pt>
                <c:pt idx="6">
                  <c:v>Mercancías</c:v>
                </c:pt>
                <c:pt idx="7">
                  <c:v>Protección inflacionaria</c:v>
                </c:pt>
                <c:pt idx="8">
                  <c:v>Liquidez</c:v>
                </c:pt>
              </c:strCache>
            </c:strRef>
          </c:cat>
          <c:val>
            <c:numRef>
              <c:f>'Montos Variable(Macro)'!$C$4:$C$12</c:f>
              <c:numCache>
                <c:formatCode>0.00%</c:formatCode>
                <c:ptCount val="9"/>
                <c:pt idx="0">
                  <c:v>2.8799999999999999E-2</c:v>
                </c:pt>
                <c:pt idx="1">
                  <c:v>5.1200000000000002E-2</c:v>
                </c:pt>
                <c:pt idx="2">
                  <c:v>4.1999999999999997E-3</c:v>
                </c:pt>
                <c:pt idx="3">
                  <c:v>9.1700000000000004E-2</c:v>
                </c:pt>
                <c:pt idx="4">
                  <c:v>0.1099</c:v>
                </c:pt>
                <c:pt idx="5">
                  <c:v>1.35E-2</c:v>
                </c:pt>
                <c:pt idx="6">
                  <c:v>0</c:v>
                </c:pt>
                <c:pt idx="7">
                  <c:v>0.31519999999999998</c:v>
                </c:pt>
                <c:pt idx="8">
                  <c:v>3.6499999999999998E-2</c:v>
                </c:pt>
              </c:numCache>
            </c:numRef>
          </c:val>
          <c:extLst xmlns:c16r2="http://schemas.microsoft.com/office/drawing/2015/06/chart">
            <c:ext xmlns:c16="http://schemas.microsoft.com/office/drawing/2014/chart" uri="{C3380CC4-5D6E-409C-BE32-E72D297353CC}">
              <c16:uniqueId val="{00000009-2D20-4F3F-B57A-15DAC517246F}"/>
            </c:ext>
          </c:extLst>
        </c:ser>
        <c:ser>
          <c:idx val="2"/>
          <c:order val="2"/>
          <c:tx>
            <c:strRef>
              <c:f>'Montos Variable(Macro)'!$D$3</c:f>
              <c:strCache>
                <c:ptCount val="1"/>
                <c:pt idx="0">
                  <c:v>% Disponible</c:v>
                </c:pt>
              </c:strCache>
            </c:strRef>
          </c:tx>
          <c:invertIfNegative val="0"/>
          <c:cat>
            <c:strRef>
              <c:f>'Montos Variable(Macro)'!$A$4:$A$12</c:f>
              <c:strCache>
                <c:ptCount val="9"/>
                <c:pt idx="0">
                  <c:v>Valores Extranjeros</c:v>
                </c:pt>
                <c:pt idx="1">
                  <c:v>Renta Variable</c:v>
                </c:pt>
                <c:pt idx="2">
                  <c:v>Instrumentos en Divisas</c:v>
                </c:pt>
                <c:pt idx="3">
                  <c:v>Instrumentos Bursatilizados</c:v>
                </c:pt>
                <c:pt idx="4">
                  <c:v>Instrumentos Estructurados</c:v>
                </c:pt>
                <c:pt idx="5">
                  <c:v>FIBRAS y Vehículos de inversión inmobiliaria</c:v>
                </c:pt>
                <c:pt idx="6">
                  <c:v>Mercancías</c:v>
                </c:pt>
                <c:pt idx="7">
                  <c:v>Protección inflacionaria</c:v>
                </c:pt>
                <c:pt idx="8">
                  <c:v>Liquidez</c:v>
                </c:pt>
              </c:strCache>
            </c:strRef>
          </c:cat>
          <c:val>
            <c:numRef>
              <c:f>'Montos Variable(Macro)'!$D$4:$D$12</c:f>
              <c:numCache>
                <c:formatCode>0.0%</c:formatCode>
                <c:ptCount val="9"/>
                <c:pt idx="0">
                  <c:v>0.17120000000000002</c:v>
                </c:pt>
                <c:pt idx="1">
                  <c:v>4.8800000000000003E-2</c:v>
                </c:pt>
                <c:pt idx="2">
                  <c:v>0.29580000000000001</c:v>
                </c:pt>
                <c:pt idx="3">
                  <c:v>5.8299999999999991E-2</c:v>
                </c:pt>
                <c:pt idx="4">
                  <c:v>4.0099999999999997E-2</c:v>
                </c:pt>
                <c:pt idx="5">
                  <c:v>8.6500000000000007E-2</c:v>
                </c:pt>
                <c:pt idx="6">
                  <c:v>0.1</c:v>
                </c:pt>
                <c:pt idx="7">
                  <c:v>0.68480000000000008</c:v>
                </c:pt>
                <c:pt idx="8">
                  <c:v>0.76350000000000007</c:v>
                </c:pt>
              </c:numCache>
            </c:numRef>
          </c:val>
          <c:extLst xmlns:c16r2="http://schemas.microsoft.com/office/drawing/2015/06/chart">
            <c:ext xmlns:c16="http://schemas.microsoft.com/office/drawing/2014/chart" uri="{C3380CC4-5D6E-409C-BE32-E72D297353CC}">
              <c16:uniqueId val="{0000000A-2D20-4F3F-B57A-15DAC517246F}"/>
            </c:ext>
          </c:extLst>
        </c:ser>
        <c:dLbls>
          <c:showLegendKey val="0"/>
          <c:showVal val="0"/>
          <c:showCatName val="0"/>
          <c:showSerName val="0"/>
          <c:showPercent val="0"/>
          <c:showBubbleSize val="0"/>
        </c:dLbls>
        <c:gapWidth val="150"/>
        <c:overlap val="100"/>
        <c:axId val="101731712"/>
        <c:axId val="101745792"/>
      </c:barChart>
      <c:barChart>
        <c:barDir val="bar"/>
        <c:grouping val="stacked"/>
        <c:varyColors val="0"/>
        <c:ser>
          <c:idx val="0"/>
          <c:order val="0"/>
          <c:tx>
            <c:strRef>
              <c:f>'Montos Variable(Macro)'!$B$3</c:f>
              <c:strCache>
                <c:ptCount val="1"/>
                <c:pt idx="0">
                  <c:v>% Permitido</c:v>
                </c:pt>
              </c:strCache>
            </c:strRef>
          </c:tx>
          <c:spPr>
            <a:noFill/>
            <a:ln w="34925">
              <a:solidFill>
                <a:schemeClr val="tx2">
                  <a:lumMod val="60000"/>
                  <a:lumOff val="40000"/>
                </a:schemeClr>
              </a:solidFill>
            </a:ln>
          </c:spPr>
          <c:invertIfNegative val="0"/>
          <c:dLbls>
            <c:dLbl>
              <c:idx val="0"/>
              <c:layout>
                <c:manualLayout>
                  <c:x val="0.11321346550431197"/>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2D20-4F3F-B57A-15DAC517246F}"/>
                </c:ext>
              </c:extLst>
            </c:dLbl>
            <c:dLbl>
              <c:idx val="1"/>
              <c:layout>
                <c:manualLayout>
                  <c:x val="9.7623031496063023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2D20-4F3F-B57A-15DAC517246F}"/>
                </c:ext>
              </c:extLst>
            </c:dLbl>
            <c:dLbl>
              <c:idx val="2"/>
              <c:layout>
                <c:manualLayout>
                  <c:x val="0.10188882639670035"/>
                  <c:y val="-7.4696545284780582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2D20-4F3F-B57A-15DAC517246F}"/>
                </c:ext>
              </c:extLst>
            </c:dLbl>
            <c:dLbl>
              <c:idx val="3"/>
              <c:layout>
                <c:manualLayout>
                  <c:x val="0.17991004497751137"/>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2D20-4F3F-B57A-15DAC517246F}"/>
                </c:ext>
              </c:extLst>
            </c:dLbl>
            <c:dLbl>
              <c:idx val="4"/>
              <c:layout>
                <c:manualLayout>
                  <c:x val="0.12476131889763778"/>
                  <c:y val="-3.7348272642390317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2D20-4F3F-B57A-15DAC517246F}"/>
                </c:ext>
              </c:extLst>
            </c:dLbl>
            <c:dLbl>
              <c:idx val="5"/>
              <c:layout>
                <c:manualLayout>
                  <c:x val="0.11594202898550726"/>
                  <c:y val="3.6330608537692693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2D20-4F3F-B57A-15DAC517246F}"/>
                </c:ext>
              </c:extLst>
            </c:dLbl>
            <c:dLbl>
              <c:idx val="6"/>
              <c:layout>
                <c:manualLayout>
                  <c:x val="9.8883577052868391E-2"/>
                  <c:y val="1.150973775336907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2D20-4F3F-B57A-15DAC517246F}"/>
                </c:ext>
              </c:extLst>
            </c:dLbl>
            <c:dLbl>
              <c:idx val="7"/>
              <c:layout>
                <c:manualLayout>
                  <c:x val="0.28985507246376818"/>
                  <c:y val="-1.6651336555448548E-17"/>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2D20-4F3F-B57A-15DAC517246F}"/>
                </c:ext>
              </c:extLst>
            </c:dLbl>
            <c:spPr>
              <a:noFill/>
              <a:ln>
                <a:noFill/>
              </a:ln>
              <a:effectLst/>
            </c:spPr>
            <c:txPr>
              <a:bodyPr/>
              <a:lstStyle/>
              <a:p>
                <a:pPr>
                  <a:defRPr b="1">
                    <a:solidFill>
                      <a:schemeClr val="accent1"/>
                    </a:solidFill>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'Montos Variable(Macro)'!$A$4:$A$12</c:f>
              <c:strCache>
                <c:ptCount val="9"/>
                <c:pt idx="0">
                  <c:v>Valores Extranjeros</c:v>
                </c:pt>
                <c:pt idx="1">
                  <c:v>Renta Variable</c:v>
                </c:pt>
                <c:pt idx="2">
                  <c:v>Instrumentos en Divisas</c:v>
                </c:pt>
                <c:pt idx="3">
                  <c:v>Instrumentos Bursatilizados</c:v>
                </c:pt>
                <c:pt idx="4">
                  <c:v>Instrumentos Estructurados</c:v>
                </c:pt>
                <c:pt idx="5">
                  <c:v>FIBRAS y Vehículos de inversión inmobiliaria</c:v>
                </c:pt>
                <c:pt idx="6">
                  <c:v>Mercancías</c:v>
                </c:pt>
                <c:pt idx="7">
                  <c:v>Protección inflacionaria</c:v>
                </c:pt>
                <c:pt idx="8">
                  <c:v>Liquidez</c:v>
                </c:pt>
              </c:strCache>
            </c:strRef>
          </c:cat>
          <c:val>
            <c:numRef>
              <c:f>'Montos Variable(Macro)'!$B$4:$B$12</c:f>
              <c:numCache>
                <c:formatCode>0%</c:formatCode>
                <c:ptCount val="9"/>
                <c:pt idx="0">
                  <c:v>0.2</c:v>
                </c:pt>
                <c:pt idx="1">
                  <c:v>0.1</c:v>
                </c:pt>
                <c:pt idx="2">
                  <c:v>0.3</c:v>
                </c:pt>
                <c:pt idx="3">
                  <c:v>0.15</c:v>
                </c:pt>
                <c:pt idx="4">
                  <c:v>0.15</c:v>
                </c:pt>
                <c:pt idx="5">
                  <c:v>0.1</c:v>
                </c:pt>
                <c:pt idx="6">
                  <c:v>0.1</c:v>
                </c:pt>
                <c:pt idx="7">
                  <c:v>1</c:v>
                </c:pt>
                <c:pt idx="8">
                  <c:v>0.8</c:v>
                </c:pt>
              </c:numCache>
            </c:numRef>
          </c:val>
          <c:extLst xmlns:c16r2="http://schemas.microsoft.com/office/drawing/2015/06/chart">
            <c:ext xmlns:c16="http://schemas.microsoft.com/office/drawing/2014/chart" uri="{C3380CC4-5D6E-409C-BE32-E72D297353CC}">
              <c16:uniqueId val="{00000013-2D20-4F3F-B57A-15DAC517246F}"/>
            </c:ext>
          </c:extLst>
        </c:ser>
        <c:dLbls>
          <c:showLegendKey val="0"/>
          <c:showVal val="0"/>
          <c:showCatName val="0"/>
          <c:showSerName val="0"/>
          <c:showPercent val="0"/>
          <c:showBubbleSize val="0"/>
        </c:dLbls>
        <c:gapWidth val="150"/>
        <c:overlap val="100"/>
        <c:axId val="101765504"/>
        <c:axId val="101747328"/>
      </c:barChart>
      <c:catAx>
        <c:axId val="101731712"/>
        <c:scaling>
          <c:orientation val="minMax"/>
        </c:scaling>
        <c:delete val="0"/>
        <c:axPos val="l"/>
        <c:numFmt formatCode="General" sourceLinked="0"/>
        <c:majorTickMark val="out"/>
        <c:minorTickMark val="none"/>
        <c:tickLblPos val="nextTo"/>
        <c:crossAx val="101745792"/>
        <c:crosses val="autoZero"/>
        <c:auto val="1"/>
        <c:lblAlgn val="ctr"/>
        <c:lblOffset val="100"/>
        <c:noMultiLvlLbl val="0"/>
      </c:catAx>
      <c:valAx>
        <c:axId val="101745792"/>
        <c:scaling>
          <c:orientation val="minMax"/>
        </c:scaling>
        <c:delete val="0"/>
        <c:axPos val="b"/>
        <c:numFmt formatCode="0%" sourceLinked="0"/>
        <c:majorTickMark val="out"/>
        <c:minorTickMark val="none"/>
        <c:tickLblPos val="nextTo"/>
        <c:crossAx val="101731712"/>
        <c:crosses val="autoZero"/>
        <c:crossBetween val="between"/>
      </c:valAx>
      <c:valAx>
        <c:axId val="101747328"/>
        <c:scaling>
          <c:orientation val="minMax"/>
        </c:scaling>
        <c:delete val="0"/>
        <c:axPos val="t"/>
        <c:numFmt formatCode="0%" sourceLinked="1"/>
        <c:majorTickMark val="out"/>
        <c:minorTickMark val="none"/>
        <c:tickLblPos val="nextTo"/>
        <c:crossAx val="101765504"/>
        <c:crosses val="max"/>
        <c:crossBetween val="between"/>
      </c:valAx>
      <c:catAx>
        <c:axId val="101765504"/>
        <c:scaling>
          <c:orientation val="minMax"/>
        </c:scaling>
        <c:delete val="1"/>
        <c:axPos val="l"/>
        <c:numFmt formatCode="General" sourceLinked="1"/>
        <c:majorTickMark val="out"/>
        <c:minorTickMark val="none"/>
        <c:tickLblPos val="none"/>
        <c:crossAx val="101747328"/>
        <c:crosses val="autoZero"/>
        <c:auto val="1"/>
        <c:lblAlgn val="ctr"/>
        <c:lblOffset val="100"/>
        <c:noMultiLvlLbl val="0"/>
      </c:catAx>
    </c:plotArea>
    <c:legend>
      <c:legendPos val="r"/>
      <c:layout>
        <c:manualLayout>
          <c:xMode val="edge"/>
          <c:yMode val="edge"/>
          <c:x val="8.9558398950131318E-2"/>
          <c:y val="0.93358478691525915"/>
          <c:w val="0.77710826771653563"/>
          <c:h val="6.033341200197391E-2"/>
        </c:manualLayout>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r>
              <a:rPr lang="es-MX" dirty="0"/>
              <a:t>Composición FANVIT: Clase de Activo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dLbl>
              <c:idx val="2"/>
              <c:layout>
                <c:manualLayout>
                  <c:x val="-5.9567338418751253E-2"/>
                  <c:y val="1.0038656732875692E-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8488727069837554E-2"/>
                  <c:y val="-1.0038656732875692E-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
                  <c:y val="-1.2548320916094638E-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MX"/>
              </a:p>
            </c:txPr>
            <c:dLblPos val="out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15.09.2016.xlsx]FANVIT'!$M$222:$M$228</c:f>
              <c:strCache>
                <c:ptCount val="7"/>
                <c:pt idx="0">
                  <c:v>Deuda Pública</c:v>
                </c:pt>
                <c:pt idx="1">
                  <c:v>Certificados Bursátiles</c:v>
                </c:pt>
                <c:pt idx="2">
                  <c:v>Fibras </c:v>
                </c:pt>
                <c:pt idx="3">
                  <c:v>CKDs</c:v>
                </c:pt>
                <c:pt idx="4">
                  <c:v>Notas de Capital Garantizado</c:v>
                </c:pt>
                <c:pt idx="5">
                  <c:v>Renta Variable</c:v>
                </c:pt>
                <c:pt idx="6">
                  <c:v>Liquidez (reportos deuda pública)</c:v>
                </c:pt>
              </c:strCache>
            </c:strRef>
          </c:cat>
          <c:val>
            <c:numRef>
              <c:f>'[Historico_Vector 15.09.2016.xlsx]FANVIT'!$N$222:$N$228</c:f>
              <c:numCache>
                <c:formatCode>0.00%</c:formatCode>
                <c:ptCount val="7"/>
                <c:pt idx="0">
                  <c:v>0.57965543974889844</c:v>
                </c:pt>
                <c:pt idx="1">
                  <c:v>0.31313186371200646</c:v>
                </c:pt>
                <c:pt idx="2">
                  <c:v>1.3594397307170348E-2</c:v>
                </c:pt>
                <c:pt idx="3">
                  <c:v>1.3367402744947343E-3</c:v>
                </c:pt>
                <c:pt idx="4">
                  <c:v>3.7874235172291E-2</c:v>
                </c:pt>
                <c:pt idx="5">
                  <c:v>1.7453603139048729E-2</c:v>
                </c:pt>
                <c:pt idx="6">
                  <c:v>3.6953720646089989E-2</c:v>
                </c:pt>
              </c:numCache>
            </c:numRef>
          </c:val>
        </c:ser>
        <c:ser>
          <c:idx val="1"/>
          <c:order val="1"/>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cat>
            <c:strRef>
              <c:f>'[Historico_Vector 15.09.2016.xlsx]FANVIT'!$M$222:$M$228</c:f>
              <c:strCache>
                <c:ptCount val="7"/>
                <c:pt idx="0">
                  <c:v>Deuda Pública</c:v>
                </c:pt>
                <c:pt idx="1">
                  <c:v>Certificados Bursátiles</c:v>
                </c:pt>
                <c:pt idx="2">
                  <c:v>Fibras </c:v>
                </c:pt>
                <c:pt idx="3">
                  <c:v>CKDs</c:v>
                </c:pt>
                <c:pt idx="4">
                  <c:v>Notas de Capital Garantizado</c:v>
                </c:pt>
                <c:pt idx="5">
                  <c:v>Renta Variable</c:v>
                </c:pt>
                <c:pt idx="6">
                  <c:v>Liquidez (reportos deuda pública)</c:v>
                </c:pt>
              </c:strCache>
            </c:strRef>
          </c:cat>
          <c:val>
            <c:numRef>
              <c:f>'[Historico_Vector 15.09.2016.xlsx]FANVIT'!$O$222:$O$228</c:f>
              <c:numCache>
                <c:formatCode>_("$"* #,##0.00_);_("$"* \(#,##0.00\);_("$"* "-"??_);_(@_)</c:formatCode>
                <c:ptCount val="7"/>
                <c:pt idx="0">
                  <c:v>30407036320.52</c:v>
                </c:pt>
                <c:pt idx="1">
                  <c:v>16425985680.609997</c:v>
                </c:pt>
                <c:pt idx="2">
                  <c:v>713122493.69000006</c:v>
                </c:pt>
                <c:pt idx="3">
                  <c:v>70121502</c:v>
                </c:pt>
                <c:pt idx="4">
                  <c:v>1986772081.3500001</c:v>
                </c:pt>
                <c:pt idx="5">
                  <c:v>915565193.00999987</c:v>
                </c:pt>
                <c:pt idx="6">
                  <c:v>1938484569.9900002</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MX"/>
        </a:p>
      </c:txPr>
    </c:legend>
    <c:plotVisOnly val="1"/>
    <c:dispBlanksAs val="gap"/>
    <c:showDLblsOverMax val="0"/>
  </c:chart>
  <c:spPr>
    <a:noFill/>
    <a:ln>
      <a:noFill/>
    </a:ln>
    <a:effectLst/>
  </c:spPr>
  <c:txPr>
    <a:bodyPr/>
    <a:lstStyle/>
    <a:p>
      <a:pPr>
        <a:defRPr b="0" cap="none" spc="0">
          <a:ln w="0"/>
          <a:solidFill>
            <a:schemeClr val="tx1"/>
          </a:solidFill>
          <a:effectLst>
            <a:outerShdw blurRad="38100" dist="19050" dir="2700000" algn="tl" rotWithShape="0">
              <a:schemeClr val="dk1">
                <a:alpha val="40000"/>
              </a:schemeClr>
            </a:outerShdw>
          </a:effectLst>
        </a:defRPr>
      </a:pPr>
      <a:endParaRPr lang="es-MX"/>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a:t>Aportaciones al FINVIT por modalidad</a:t>
            </a:r>
            <a:endParaRPr lang="es-MX" dirty="0"/>
          </a:p>
        </c:rich>
      </c:tx>
      <c:layout>
        <c:manualLayout>
          <c:xMode val="edge"/>
          <c:yMode val="edge"/>
          <c:x val="0.18666033279286237"/>
          <c:y val="0"/>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8587101871561174"/>
          <c:y val="0.191052552770446"/>
          <c:w val="0.69777516632253023"/>
          <c:h val="0.63506836090492991"/>
        </c:manualLayout>
      </c:layout>
      <c:pie3DChart>
        <c:varyColors val="1"/>
        <c:ser>
          <c:idx val="0"/>
          <c:order val="0"/>
          <c:dLbls>
            <c:dLbl>
              <c:idx val="0"/>
              <c:layout>
                <c:manualLayout>
                  <c:x val="-0.15597061516870206"/>
                  <c:y val="-0.1701942209265710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1182793072228991"/>
                  <c:y val="7.1747279082615134E-2"/>
                </c:manualLayout>
              </c:layout>
              <c:tx>
                <c:rich>
                  <a:bodyPr/>
                  <a:lstStyle/>
                  <a:p>
                    <a:r>
                      <a:rPr lang="en-US" dirty="0" smtClean="0"/>
                      <a:t>29%</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bg1"/>
                    </a:solidFill>
                  </a:defRPr>
                </a:pPr>
                <a:endParaRPr lang="es-MX"/>
              </a:p>
            </c:txPr>
            <c:showLegendKey val="0"/>
            <c:showVal val="0"/>
            <c:showCatName val="0"/>
            <c:showSerName val="0"/>
            <c:showPercent val="0"/>
            <c:showBubbleSize val="0"/>
            <c:extLst>
              <c:ext xmlns:c15="http://schemas.microsoft.com/office/drawing/2012/chart" uri="{CE6537A1-D6FC-4f65-9D91-7224C49458BB}"/>
            </c:extLst>
          </c:dLbls>
          <c:cat>
            <c:strRef>
              <c:f>'Tabla de aportaciones'!$A$9:$A$10</c:f>
              <c:strCache>
                <c:ptCount val="2"/>
                <c:pt idx="0">
                  <c:v>Aportaciones directas</c:v>
                </c:pt>
                <c:pt idx="1">
                  <c:v>Aportaciones vía nómina </c:v>
                </c:pt>
              </c:strCache>
            </c:strRef>
          </c:cat>
          <c:val>
            <c:numRef>
              <c:f>'Tabla de aportaciones'!$B$9:$B$10</c:f>
              <c:numCache>
                <c:formatCode>0%</c:formatCode>
                <c:ptCount val="2"/>
                <c:pt idx="0">
                  <c:v>0.70855074271755225</c:v>
                </c:pt>
                <c:pt idx="1">
                  <c:v>0.29144925728244769</c:v>
                </c:pt>
              </c:numCache>
            </c:numRef>
          </c:val>
        </c:ser>
        <c:dLbls>
          <c:showLegendKey val="0"/>
          <c:showVal val="0"/>
          <c:showCatName val="0"/>
          <c:showSerName val="0"/>
          <c:showPercent val="0"/>
          <c:showBubbleSize val="0"/>
          <c:showLeaderLines val="1"/>
        </c:dLbls>
      </c:pie3DChart>
    </c:plotArea>
    <c:legend>
      <c:legendPos val="b"/>
      <c:layout>
        <c:manualLayout>
          <c:xMode val="edge"/>
          <c:yMode val="edge"/>
          <c:x val="1.5727160779699181E-2"/>
          <c:y val="0.85760069521896909"/>
          <c:w val="0.98427283922030084"/>
          <c:h val="0.12105425146963729"/>
        </c:manualLayout>
      </c:layout>
      <c:overlay val="0"/>
    </c:legend>
    <c:plotVisOnly val="1"/>
    <c:dispBlanksAs val="gap"/>
    <c:showDLblsOverMax val="0"/>
  </c:chart>
  <c:txPr>
    <a:bodyPr/>
    <a:lstStyle/>
    <a:p>
      <a:pPr>
        <a:defRPr sz="1200">
          <a:latin typeface="Calibri" panose="020F0502020204030204" pitchFamily="34" charset="0"/>
        </a:defRPr>
      </a:pPr>
      <a:endParaRPr lang="es-MX"/>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544204862096104E-2"/>
          <c:y val="6.5290118987610293E-2"/>
          <c:w val="0.72885876607196254"/>
          <c:h val="0.70487255736275523"/>
        </c:manualLayout>
      </c:layout>
      <c:barChart>
        <c:barDir val="col"/>
        <c:grouping val="clustered"/>
        <c:varyColors val="0"/>
        <c:ser>
          <c:idx val="0"/>
          <c:order val="0"/>
          <c:tx>
            <c:strRef>
              <c:f>'[Historico_Vector 15.09.2016.xlsx]COMITE FINVIT'!$B$1</c:f>
              <c:strCache>
                <c:ptCount val="1"/>
                <c:pt idx="0">
                  <c:v>Total Activos Netos</c:v>
                </c:pt>
              </c:strCache>
            </c:strRef>
          </c:tx>
          <c:spPr>
            <a:solidFill>
              <a:schemeClr val="accent1"/>
            </a:solidFill>
            <a:ln>
              <a:noFill/>
            </a:ln>
            <a:effectLst/>
          </c:spPr>
          <c:invertIfNegative val="0"/>
          <c:cat>
            <c:numRef>
              <c:f>'[Historico_Vector 15.09.2016.xlsx]COMITE FINVIT'!$A$2:$A$365</c:f>
              <c:numCache>
                <c:formatCode>m/d/yyyy</c:formatCode>
                <c:ptCount val="364"/>
                <c:pt idx="0">
                  <c:v>42111</c:v>
                </c:pt>
                <c:pt idx="1">
                  <c:v>42114</c:v>
                </c:pt>
                <c:pt idx="2">
                  <c:v>42115</c:v>
                </c:pt>
                <c:pt idx="3">
                  <c:v>42116</c:v>
                </c:pt>
                <c:pt idx="4">
                  <c:v>42117</c:v>
                </c:pt>
                <c:pt idx="5">
                  <c:v>42118</c:v>
                </c:pt>
                <c:pt idx="6">
                  <c:v>42121</c:v>
                </c:pt>
                <c:pt idx="7">
                  <c:v>42122</c:v>
                </c:pt>
                <c:pt idx="8">
                  <c:v>42123</c:v>
                </c:pt>
                <c:pt idx="9">
                  <c:v>42124</c:v>
                </c:pt>
                <c:pt idx="10">
                  <c:v>42128</c:v>
                </c:pt>
                <c:pt idx="11">
                  <c:v>42129</c:v>
                </c:pt>
                <c:pt idx="12">
                  <c:v>42130</c:v>
                </c:pt>
                <c:pt idx="13">
                  <c:v>42131</c:v>
                </c:pt>
                <c:pt idx="14">
                  <c:v>42132</c:v>
                </c:pt>
                <c:pt idx="15">
                  <c:v>42135</c:v>
                </c:pt>
                <c:pt idx="16">
                  <c:v>42136</c:v>
                </c:pt>
                <c:pt idx="17">
                  <c:v>42137</c:v>
                </c:pt>
                <c:pt idx="18">
                  <c:v>42138</c:v>
                </c:pt>
                <c:pt idx="19">
                  <c:v>42139</c:v>
                </c:pt>
                <c:pt idx="20">
                  <c:v>42142</c:v>
                </c:pt>
                <c:pt idx="21">
                  <c:v>42143</c:v>
                </c:pt>
                <c:pt idx="22">
                  <c:v>42144</c:v>
                </c:pt>
                <c:pt idx="23">
                  <c:v>42145</c:v>
                </c:pt>
                <c:pt idx="24">
                  <c:v>42146</c:v>
                </c:pt>
                <c:pt idx="25">
                  <c:v>42146</c:v>
                </c:pt>
                <c:pt idx="26">
                  <c:v>42149</c:v>
                </c:pt>
                <c:pt idx="27">
                  <c:v>42150</c:v>
                </c:pt>
                <c:pt idx="28">
                  <c:v>42151</c:v>
                </c:pt>
                <c:pt idx="29">
                  <c:v>42152</c:v>
                </c:pt>
                <c:pt idx="30">
                  <c:v>42153</c:v>
                </c:pt>
                <c:pt idx="31">
                  <c:v>42156</c:v>
                </c:pt>
                <c:pt idx="32">
                  <c:v>42157</c:v>
                </c:pt>
                <c:pt idx="33">
                  <c:v>42158</c:v>
                </c:pt>
                <c:pt idx="34">
                  <c:v>42159</c:v>
                </c:pt>
                <c:pt idx="35">
                  <c:v>42160</c:v>
                </c:pt>
                <c:pt idx="36">
                  <c:v>42163</c:v>
                </c:pt>
                <c:pt idx="37">
                  <c:v>42164</c:v>
                </c:pt>
                <c:pt idx="38">
                  <c:v>42165</c:v>
                </c:pt>
                <c:pt idx="39">
                  <c:v>42166</c:v>
                </c:pt>
                <c:pt idx="40">
                  <c:v>42167</c:v>
                </c:pt>
                <c:pt idx="41">
                  <c:v>42170</c:v>
                </c:pt>
                <c:pt idx="42">
                  <c:v>42171</c:v>
                </c:pt>
                <c:pt idx="43">
                  <c:v>42172</c:v>
                </c:pt>
                <c:pt idx="44">
                  <c:v>42173</c:v>
                </c:pt>
                <c:pt idx="45">
                  <c:v>42174</c:v>
                </c:pt>
                <c:pt idx="46">
                  <c:v>42177</c:v>
                </c:pt>
                <c:pt idx="47">
                  <c:v>42178</c:v>
                </c:pt>
                <c:pt idx="48">
                  <c:v>42179</c:v>
                </c:pt>
                <c:pt idx="49">
                  <c:v>42180</c:v>
                </c:pt>
                <c:pt idx="50">
                  <c:v>42181</c:v>
                </c:pt>
                <c:pt idx="51">
                  <c:v>42184</c:v>
                </c:pt>
                <c:pt idx="52">
                  <c:v>42185</c:v>
                </c:pt>
                <c:pt idx="53">
                  <c:v>42186</c:v>
                </c:pt>
                <c:pt idx="54">
                  <c:v>42187</c:v>
                </c:pt>
                <c:pt idx="55">
                  <c:v>42188</c:v>
                </c:pt>
                <c:pt idx="56">
                  <c:v>42191</c:v>
                </c:pt>
                <c:pt idx="57">
                  <c:v>42192</c:v>
                </c:pt>
                <c:pt idx="58">
                  <c:v>42193</c:v>
                </c:pt>
                <c:pt idx="59">
                  <c:v>42194</c:v>
                </c:pt>
                <c:pt idx="60">
                  <c:v>42195</c:v>
                </c:pt>
                <c:pt idx="61">
                  <c:v>42198</c:v>
                </c:pt>
                <c:pt idx="62">
                  <c:v>42199</c:v>
                </c:pt>
                <c:pt idx="63">
                  <c:v>42200</c:v>
                </c:pt>
                <c:pt idx="64">
                  <c:v>42201</c:v>
                </c:pt>
                <c:pt idx="65">
                  <c:v>42202</c:v>
                </c:pt>
                <c:pt idx="66">
                  <c:v>42205</c:v>
                </c:pt>
                <c:pt idx="67">
                  <c:v>42206</c:v>
                </c:pt>
                <c:pt idx="68">
                  <c:v>42207</c:v>
                </c:pt>
                <c:pt idx="69">
                  <c:v>42208</c:v>
                </c:pt>
                <c:pt idx="70">
                  <c:v>42209</c:v>
                </c:pt>
                <c:pt idx="71">
                  <c:v>42209</c:v>
                </c:pt>
                <c:pt idx="72">
                  <c:v>42212</c:v>
                </c:pt>
                <c:pt idx="73">
                  <c:v>42213</c:v>
                </c:pt>
                <c:pt idx="74">
                  <c:v>42214</c:v>
                </c:pt>
                <c:pt idx="75">
                  <c:v>42215</c:v>
                </c:pt>
                <c:pt idx="76">
                  <c:v>42216</c:v>
                </c:pt>
                <c:pt idx="77">
                  <c:v>42219</c:v>
                </c:pt>
                <c:pt idx="78">
                  <c:v>42220</c:v>
                </c:pt>
                <c:pt idx="79">
                  <c:v>42221</c:v>
                </c:pt>
                <c:pt idx="80">
                  <c:v>42222</c:v>
                </c:pt>
                <c:pt idx="81">
                  <c:v>42223</c:v>
                </c:pt>
                <c:pt idx="82">
                  <c:v>42223</c:v>
                </c:pt>
                <c:pt idx="83">
                  <c:v>42226</c:v>
                </c:pt>
                <c:pt idx="84">
                  <c:v>42226</c:v>
                </c:pt>
                <c:pt idx="85">
                  <c:v>42227</c:v>
                </c:pt>
                <c:pt idx="86">
                  <c:v>42228</c:v>
                </c:pt>
                <c:pt idx="87">
                  <c:v>42229</c:v>
                </c:pt>
                <c:pt idx="88">
                  <c:v>42230</c:v>
                </c:pt>
                <c:pt idx="89">
                  <c:v>42233</c:v>
                </c:pt>
                <c:pt idx="90">
                  <c:v>42234</c:v>
                </c:pt>
                <c:pt idx="91">
                  <c:v>42235</c:v>
                </c:pt>
                <c:pt idx="92">
                  <c:v>42236</c:v>
                </c:pt>
                <c:pt idx="93">
                  <c:v>42237</c:v>
                </c:pt>
                <c:pt idx="94">
                  <c:v>42240</c:v>
                </c:pt>
                <c:pt idx="95">
                  <c:v>42241</c:v>
                </c:pt>
                <c:pt idx="96">
                  <c:v>42242</c:v>
                </c:pt>
                <c:pt idx="97">
                  <c:v>42243</c:v>
                </c:pt>
                <c:pt idx="98">
                  <c:v>42244</c:v>
                </c:pt>
                <c:pt idx="99">
                  <c:v>42247</c:v>
                </c:pt>
                <c:pt idx="100">
                  <c:v>42248</c:v>
                </c:pt>
                <c:pt idx="101">
                  <c:v>42249</c:v>
                </c:pt>
                <c:pt idx="102">
                  <c:v>42250</c:v>
                </c:pt>
                <c:pt idx="103">
                  <c:v>42251</c:v>
                </c:pt>
                <c:pt idx="104">
                  <c:v>42254</c:v>
                </c:pt>
                <c:pt idx="105">
                  <c:v>42255</c:v>
                </c:pt>
                <c:pt idx="106">
                  <c:v>42256</c:v>
                </c:pt>
                <c:pt idx="107">
                  <c:v>42257</c:v>
                </c:pt>
                <c:pt idx="108">
                  <c:v>42258</c:v>
                </c:pt>
                <c:pt idx="109">
                  <c:v>42261</c:v>
                </c:pt>
                <c:pt idx="110">
                  <c:v>42262</c:v>
                </c:pt>
                <c:pt idx="111">
                  <c:v>42264</c:v>
                </c:pt>
                <c:pt idx="112">
                  <c:v>42265</c:v>
                </c:pt>
                <c:pt idx="113">
                  <c:v>42268</c:v>
                </c:pt>
                <c:pt idx="114">
                  <c:v>42269</c:v>
                </c:pt>
                <c:pt idx="115">
                  <c:v>42270</c:v>
                </c:pt>
                <c:pt idx="116">
                  <c:v>42271</c:v>
                </c:pt>
                <c:pt idx="117">
                  <c:v>42272</c:v>
                </c:pt>
                <c:pt idx="118">
                  <c:v>42275</c:v>
                </c:pt>
                <c:pt idx="119">
                  <c:v>42276</c:v>
                </c:pt>
                <c:pt idx="120">
                  <c:v>42277</c:v>
                </c:pt>
                <c:pt idx="121">
                  <c:v>42278</c:v>
                </c:pt>
                <c:pt idx="122">
                  <c:v>42279</c:v>
                </c:pt>
                <c:pt idx="123">
                  <c:v>42282</c:v>
                </c:pt>
                <c:pt idx="124">
                  <c:v>42283</c:v>
                </c:pt>
                <c:pt idx="125">
                  <c:v>42284</c:v>
                </c:pt>
                <c:pt idx="126">
                  <c:v>42285</c:v>
                </c:pt>
                <c:pt idx="127">
                  <c:v>42286</c:v>
                </c:pt>
                <c:pt idx="128">
                  <c:v>42289</c:v>
                </c:pt>
                <c:pt idx="129">
                  <c:v>42290</c:v>
                </c:pt>
                <c:pt idx="130">
                  <c:v>42291</c:v>
                </c:pt>
                <c:pt idx="131">
                  <c:v>42292</c:v>
                </c:pt>
                <c:pt idx="132">
                  <c:v>42293</c:v>
                </c:pt>
                <c:pt idx="133">
                  <c:v>42296</c:v>
                </c:pt>
                <c:pt idx="134">
                  <c:v>42297</c:v>
                </c:pt>
                <c:pt idx="135">
                  <c:v>42298</c:v>
                </c:pt>
                <c:pt idx="136">
                  <c:v>42299</c:v>
                </c:pt>
                <c:pt idx="137">
                  <c:v>42300</c:v>
                </c:pt>
                <c:pt idx="138">
                  <c:v>42303</c:v>
                </c:pt>
                <c:pt idx="139">
                  <c:v>42304</c:v>
                </c:pt>
                <c:pt idx="140">
                  <c:v>42305</c:v>
                </c:pt>
                <c:pt idx="141">
                  <c:v>42306</c:v>
                </c:pt>
                <c:pt idx="142">
                  <c:v>42307</c:v>
                </c:pt>
                <c:pt idx="143">
                  <c:v>42311</c:v>
                </c:pt>
                <c:pt idx="144">
                  <c:v>42312</c:v>
                </c:pt>
                <c:pt idx="145">
                  <c:v>42313</c:v>
                </c:pt>
                <c:pt idx="146">
                  <c:v>42314</c:v>
                </c:pt>
                <c:pt idx="147">
                  <c:v>42317</c:v>
                </c:pt>
                <c:pt idx="148">
                  <c:v>42318</c:v>
                </c:pt>
                <c:pt idx="149">
                  <c:v>42319</c:v>
                </c:pt>
                <c:pt idx="150">
                  <c:v>42320</c:v>
                </c:pt>
                <c:pt idx="151">
                  <c:v>42321</c:v>
                </c:pt>
                <c:pt idx="152">
                  <c:v>42325</c:v>
                </c:pt>
                <c:pt idx="153">
                  <c:v>42326</c:v>
                </c:pt>
                <c:pt idx="154">
                  <c:v>42327</c:v>
                </c:pt>
                <c:pt idx="155">
                  <c:v>42328</c:v>
                </c:pt>
                <c:pt idx="156">
                  <c:v>42331</c:v>
                </c:pt>
                <c:pt idx="157">
                  <c:v>42332</c:v>
                </c:pt>
                <c:pt idx="158">
                  <c:v>42333</c:v>
                </c:pt>
                <c:pt idx="159">
                  <c:v>42334</c:v>
                </c:pt>
                <c:pt idx="160">
                  <c:v>42335</c:v>
                </c:pt>
                <c:pt idx="161">
                  <c:v>42338</c:v>
                </c:pt>
                <c:pt idx="162">
                  <c:v>42339</c:v>
                </c:pt>
                <c:pt idx="163">
                  <c:v>42340</c:v>
                </c:pt>
                <c:pt idx="164">
                  <c:v>42341</c:v>
                </c:pt>
                <c:pt idx="165">
                  <c:v>42342</c:v>
                </c:pt>
                <c:pt idx="166">
                  <c:v>42345</c:v>
                </c:pt>
                <c:pt idx="167">
                  <c:v>42346</c:v>
                </c:pt>
                <c:pt idx="168">
                  <c:v>42347</c:v>
                </c:pt>
                <c:pt idx="169">
                  <c:v>42348</c:v>
                </c:pt>
                <c:pt idx="170">
                  <c:v>42349</c:v>
                </c:pt>
                <c:pt idx="171">
                  <c:v>42352</c:v>
                </c:pt>
                <c:pt idx="172">
                  <c:v>42353</c:v>
                </c:pt>
                <c:pt idx="173">
                  <c:v>42354</c:v>
                </c:pt>
                <c:pt idx="174">
                  <c:v>42355</c:v>
                </c:pt>
                <c:pt idx="175">
                  <c:v>42356</c:v>
                </c:pt>
                <c:pt idx="176">
                  <c:v>42359</c:v>
                </c:pt>
                <c:pt idx="177">
                  <c:v>42360</c:v>
                </c:pt>
                <c:pt idx="178">
                  <c:v>42361</c:v>
                </c:pt>
                <c:pt idx="179">
                  <c:v>42362</c:v>
                </c:pt>
                <c:pt idx="180">
                  <c:v>42366</c:v>
                </c:pt>
                <c:pt idx="181">
                  <c:v>42367</c:v>
                </c:pt>
                <c:pt idx="182">
                  <c:v>42368</c:v>
                </c:pt>
                <c:pt idx="183">
                  <c:v>42369</c:v>
                </c:pt>
                <c:pt idx="184">
                  <c:v>42373</c:v>
                </c:pt>
                <c:pt idx="185">
                  <c:v>42374</c:v>
                </c:pt>
                <c:pt idx="186">
                  <c:v>42375</c:v>
                </c:pt>
                <c:pt idx="187">
                  <c:v>42376</c:v>
                </c:pt>
                <c:pt idx="188">
                  <c:v>42377</c:v>
                </c:pt>
                <c:pt idx="189">
                  <c:v>42380</c:v>
                </c:pt>
                <c:pt idx="190">
                  <c:v>42381</c:v>
                </c:pt>
                <c:pt idx="191">
                  <c:v>42382</c:v>
                </c:pt>
                <c:pt idx="192">
                  <c:v>42383</c:v>
                </c:pt>
                <c:pt idx="193">
                  <c:v>42384</c:v>
                </c:pt>
                <c:pt idx="194">
                  <c:v>42387</c:v>
                </c:pt>
                <c:pt idx="195">
                  <c:v>42388</c:v>
                </c:pt>
                <c:pt idx="196">
                  <c:v>42389</c:v>
                </c:pt>
                <c:pt idx="197">
                  <c:v>42390</c:v>
                </c:pt>
                <c:pt idx="198">
                  <c:v>42391</c:v>
                </c:pt>
                <c:pt idx="199">
                  <c:v>42394</c:v>
                </c:pt>
                <c:pt idx="200">
                  <c:v>42395</c:v>
                </c:pt>
                <c:pt idx="201">
                  <c:v>42396</c:v>
                </c:pt>
                <c:pt idx="202">
                  <c:v>42397</c:v>
                </c:pt>
                <c:pt idx="203">
                  <c:v>42398</c:v>
                </c:pt>
                <c:pt idx="204">
                  <c:v>42402</c:v>
                </c:pt>
                <c:pt idx="205">
                  <c:v>42403</c:v>
                </c:pt>
                <c:pt idx="206">
                  <c:v>42404</c:v>
                </c:pt>
                <c:pt idx="207">
                  <c:v>42405</c:v>
                </c:pt>
                <c:pt idx="208">
                  <c:v>42408</c:v>
                </c:pt>
                <c:pt idx="209">
                  <c:v>42409</c:v>
                </c:pt>
                <c:pt idx="210">
                  <c:v>42410</c:v>
                </c:pt>
                <c:pt idx="211">
                  <c:v>42411</c:v>
                </c:pt>
                <c:pt idx="212">
                  <c:v>42412</c:v>
                </c:pt>
                <c:pt idx="213">
                  <c:v>42415</c:v>
                </c:pt>
                <c:pt idx="214">
                  <c:v>42416</c:v>
                </c:pt>
                <c:pt idx="215">
                  <c:v>42417</c:v>
                </c:pt>
                <c:pt idx="216">
                  <c:v>42418</c:v>
                </c:pt>
                <c:pt idx="217">
                  <c:v>42419</c:v>
                </c:pt>
                <c:pt idx="218">
                  <c:v>42422</c:v>
                </c:pt>
                <c:pt idx="219">
                  <c:v>42423</c:v>
                </c:pt>
                <c:pt idx="220">
                  <c:v>42424</c:v>
                </c:pt>
                <c:pt idx="221">
                  <c:v>42425</c:v>
                </c:pt>
                <c:pt idx="222">
                  <c:v>42426</c:v>
                </c:pt>
                <c:pt idx="223">
                  <c:v>42429</c:v>
                </c:pt>
                <c:pt idx="224">
                  <c:v>42430</c:v>
                </c:pt>
                <c:pt idx="225">
                  <c:v>42431</c:v>
                </c:pt>
                <c:pt idx="226">
                  <c:v>42432</c:v>
                </c:pt>
                <c:pt idx="227">
                  <c:v>42433</c:v>
                </c:pt>
                <c:pt idx="228">
                  <c:v>42436</c:v>
                </c:pt>
                <c:pt idx="229">
                  <c:v>42437</c:v>
                </c:pt>
                <c:pt idx="230">
                  <c:v>42438</c:v>
                </c:pt>
                <c:pt idx="231">
                  <c:v>42439</c:v>
                </c:pt>
                <c:pt idx="232">
                  <c:v>42440</c:v>
                </c:pt>
                <c:pt idx="233">
                  <c:v>42443</c:v>
                </c:pt>
                <c:pt idx="234">
                  <c:v>42444</c:v>
                </c:pt>
                <c:pt idx="235">
                  <c:v>42445</c:v>
                </c:pt>
                <c:pt idx="236">
                  <c:v>42446</c:v>
                </c:pt>
                <c:pt idx="237">
                  <c:v>42447</c:v>
                </c:pt>
                <c:pt idx="238">
                  <c:v>42451</c:v>
                </c:pt>
                <c:pt idx="239">
                  <c:v>42452</c:v>
                </c:pt>
                <c:pt idx="240">
                  <c:v>42457</c:v>
                </c:pt>
                <c:pt idx="241">
                  <c:v>42458</c:v>
                </c:pt>
                <c:pt idx="242">
                  <c:v>42459</c:v>
                </c:pt>
                <c:pt idx="243">
                  <c:v>42460</c:v>
                </c:pt>
                <c:pt idx="244">
                  <c:v>42461</c:v>
                </c:pt>
                <c:pt idx="245">
                  <c:v>42464</c:v>
                </c:pt>
                <c:pt idx="246">
                  <c:v>42465</c:v>
                </c:pt>
                <c:pt idx="247">
                  <c:v>42466</c:v>
                </c:pt>
                <c:pt idx="248">
                  <c:v>42467</c:v>
                </c:pt>
                <c:pt idx="249">
                  <c:v>42468</c:v>
                </c:pt>
                <c:pt idx="250">
                  <c:v>42471</c:v>
                </c:pt>
                <c:pt idx="251">
                  <c:v>42472</c:v>
                </c:pt>
                <c:pt idx="252">
                  <c:v>42473</c:v>
                </c:pt>
                <c:pt idx="253">
                  <c:v>42474</c:v>
                </c:pt>
                <c:pt idx="254">
                  <c:v>42475</c:v>
                </c:pt>
                <c:pt idx="255">
                  <c:v>42478</c:v>
                </c:pt>
                <c:pt idx="256">
                  <c:v>42479</c:v>
                </c:pt>
                <c:pt idx="257">
                  <c:v>42480</c:v>
                </c:pt>
                <c:pt idx="258">
                  <c:v>42481</c:v>
                </c:pt>
                <c:pt idx="259">
                  <c:v>42482</c:v>
                </c:pt>
                <c:pt idx="260">
                  <c:v>42485</c:v>
                </c:pt>
                <c:pt idx="261">
                  <c:v>42486</c:v>
                </c:pt>
                <c:pt idx="262">
                  <c:v>42487</c:v>
                </c:pt>
                <c:pt idx="263">
                  <c:v>42488</c:v>
                </c:pt>
                <c:pt idx="264">
                  <c:v>42489</c:v>
                </c:pt>
                <c:pt idx="265">
                  <c:v>42492</c:v>
                </c:pt>
                <c:pt idx="266">
                  <c:v>42493</c:v>
                </c:pt>
                <c:pt idx="267">
                  <c:v>42494</c:v>
                </c:pt>
                <c:pt idx="268">
                  <c:v>42495</c:v>
                </c:pt>
                <c:pt idx="269">
                  <c:v>42496</c:v>
                </c:pt>
                <c:pt idx="270">
                  <c:v>42499</c:v>
                </c:pt>
                <c:pt idx="271">
                  <c:v>42500</c:v>
                </c:pt>
                <c:pt idx="272">
                  <c:v>42501</c:v>
                </c:pt>
                <c:pt idx="273">
                  <c:v>42502</c:v>
                </c:pt>
                <c:pt idx="274">
                  <c:v>42503</c:v>
                </c:pt>
                <c:pt idx="275">
                  <c:v>42506</c:v>
                </c:pt>
                <c:pt idx="276">
                  <c:v>42507</c:v>
                </c:pt>
                <c:pt idx="277">
                  <c:v>42508</c:v>
                </c:pt>
                <c:pt idx="278">
                  <c:v>42509</c:v>
                </c:pt>
                <c:pt idx="279">
                  <c:v>42510</c:v>
                </c:pt>
                <c:pt idx="280">
                  <c:v>42513</c:v>
                </c:pt>
                <c:pt idx="281">
                  <c:v>42514</c:v>
                </c:pt>
                <c:pt idx="282">
                  <c:v>42515</c:v>
                </c:pt>
                <c:pt idx="283">
                  <c:v>42516</c:v>
                </c:pt>
                <c:pt idx="284">
                  <c:v>42517</c:v>
                </c:pt>
                <c:pt idx="285">
                  <c:v>42520</c:v>
                </c:pt>
                <c:pt idx="286">
                  <c:v>42521</c:v>
                </c:pt>
                <c:pt idx="287">
                  <c:v>42522</c:v>
                </c:pt>
                <c:pt idx="288">
                  <c:v>42523</c:v>
                </c:pt>
                <c:pt idx="289">
                  <c:v>42524</c:v>
                </c:pt>
                <c:pt idx="290">
                  <c:v>42527</c:v>
                </c:pt>
                <c:pt idx="291">
                  <c:v>42528</c:v>
                </c:pt>
                <c:pt idx="292">
                  <c:v>42529</c:v>
                </c:pt>
                <c:pt idx="293">
                  <c:v>42530</c:v>
                </c:pt>
                <c:pt idx="294">
                  <c:v>42531</c:v>
                </c:pt>
                <c:pt idx="295">
                  <c:v>42534</c:v>
                </c:pt>
                <c:pt idx="296">
                  <c:v>42535</c:v>
                </c:pt>
                <c:pt idx="297">
                  <c:v>42536</c:v>
                </c:pt>
                <c:pt idx="298">
                  <c:v>42537</c:v>
                </c:pt>
                <c:pt idx="299">
                  <c:v>42538</c:v>
                </c:pt>
                <c:pt idx="300">
                  <c:v>42541</c:v>
                </c:pt>
                <c:pt idx="301">
                  <c:v>42542</c:v>
                </c:pt>
                <c:pt idx="302">
                  <c:v>42543</c:v>
                </c:pt>
                <c:pt idx="303">
                  <c:v>42544</c:v>
                </c:pt>
                <c:pt idx="304">
                  <c:v>42545</c:v>
                </c:pt>
                <c:pt idx="305">
                  <c:v>42548</c:v>
                </c:pt>
                <c:pt idx="306">
                  <c:v>42549</c:v>
                </c:pt>
                <c:pt idx="307">
                  <c:v>42550</c:v>
                </c:pt>
                <c:pt idx="308">
                  <c:v>42551</c:v>
                </c:pt>
                <c:pt idx="309">
                  <c:v>42552</c:v>
                </c:pt>
                <c:pt idx="310">
                  <c:v>42555</c:v>
                </c:pt>
                <c:pt idx="311">
                  <c:v>42556</c:v>
                </c:pt>
                <c:pt idx="312">
                  <c:v>42557</c:v>
                </c:pt>
                <c:pt idx="313">
                  <c:v>42558</c:v>
                </c:pt>
                <c:pt idx="314">
                  <c:v>42559</c:v>
                </c:pt>
                <c:pt idx="315">
                  <c:v>42562</c:v>
                </c:pt>
                <c:pt idx="316">
                  <c:v>42563</c:v>
                </c:pt>
                <c:pt idx="317">
                  <c:v>42564</c:v>
                </c:pt>
                <c:pt idx="318">
                  <c:v>42565</c:v>
                </c:pt>
                <c:pt idx="319">
                  <c:v>42566</c:v>
                </c:pt>
                <c:pt idx="320">
                  <c:v>42569</c:v>
                </c:pt>
                <c:pt idx="321">
                  <c:v>42570</c:v>
                </c:pt>
                <c:pt idx="322">
                  <c:v>42571</c:v>
                </c:pt>
                <c:pt idx="323">
                  <c:v>42572</c:v>
                </c:pt>
                <c:pt idx="324">
                  <c:v>42573</c:v>
                </c:pt>
                <c:pt idx="325">
                  <c:v>42576</c:v>
                </c:pt>
                <c:pt idx="326">
                  <c:v>42577</c:v>
                </c:pt>
                <c:pt idx="327">
                  <c:v>42578</c:v>
                </c:pt>
                <c:pt idx="328">
                  <c:v>42579</c:v>
                </c:pt>
                <c:pt idx="329">
                  <c:v>42580</c:v>
                </c:pt>
                <c:pt idx="330">
                  <c:v>42583</c:v>
                </c:pt>
                <c:pt idx="331">
                  <c:v>42584</c:v>
                </c:pt>
                <c:pt idx="332">
                  <c:v>42585</c:v>
                </c:pt>
                <c:pt idx="333">
                  <c:v>42586</c:v>
                </c:pt>
                <c:pt idx="334">
                  <c:v>42587</c:v>
                </c:pt>
                <c:pt idx="335">
                  <c:v>42590</c:v>
                </c:pt>
                <c:pt idx="336">
                  <c:v>42591</c:v>
                </c:pt>
                <c:pt idx="337">
                  <c:v>42592</c:v>
                </c:pt>
                <c:pt idx="338">
                  <c:v>42593</c:v>
                </c:pt>
                <c:pt idx="339">
                  <c:v>42594</c:v>
                </c:pt>
                <c:pt idx="340">
                  <c:v>42597</c:v>
                </c:pt>
                <c:pt idx="341">
                  <c:v>42598</c:v>
                </c:pt>
                <c:pt idx="342">
                  <c:v>42599</c:v>
                </c:pt>
                <c:pt idx="343">
                  <c:v>42600</c:v>
                </c:pt>
                <c:pt idx="344">
                  <c:v>42601</c:v>
                </c:pt>
                <c:pt idx="345">
                  <c:v>42604</c:v>
                </c:pt>
                <c:pt idx="346">
                  <c:v>42605</c:v>
                </c:pt>
                <c:pt idx="347">
                  <c:v>42606</c:v>
                </c:pt>
                <c:pt idx="348">
                  <c:v>42607</c:v>
                </c:pt>
                <c:pt idx="349">
                  <c:v>42608</c:v>
                </c:pt>
                <c:pt idx="350">
                  <c:v>42611</c:v>
                </c:pt>
                <c:pt idx="351">
                  <c:v>42612</c:v>
                </c:pt>
                <c:pt idx="352">
                  <c:v>42613</c:v>
                </c:pt>
                <c:pt idx="353">
                  <c:v>42614</c:v>
                </c:pt>
                <c:pt idx="354">
                  <c:v>42615</c:v>
                </c:pt>
                <c:pt idx="355">
                  <c:v>42618</c:v>
                </c:pt>
                <c:pt idx="356">
                  <c:v>42619</c:v>
                </c:pt>
                <c:pt idx="357">
                  <c:v>42620</c:v>
                </c:pt>
                <c:pt idx="358">
                  <c:v>42621</c:v>
                </c:pt>
                <c:pt idx="359">
                  <c:v>42622</c:v>
                </c:pt>
                <c:pt idx="360">
                  <c:v>42625</c:v>
                </c:pt>
                <c:pt idx="361">
                  <c:v>42626</c:v>
                </c:pt>
                <c:pt idx="362">
                  <c:v>42627</c:v>
                </c:pt>
                <c:pt idx="363">
                  <c:v>42628</c:v>
                </c:pt>
              </c:numCache>
            </c:numRef>
          </c:cat>
          <c:val>
            <c:numRef>
              <c:f>'[Historico_Vector 15.09.2016.xlsx]COMITE FINVIT'!$B$2:$B$365</c:f>
              <c:numCache>
                <c:formatCode>_(* #,##0.00_);_(* \(#,##0.00\);_(* "-"??_);_(@_)</c:formatCode>
                <c:ptCount val="364"/>
                <c:pt idx="0">
                  <c:v>3533726.2183340006</c:v>
                </c:pt>
                <c:pt idx="1">
                  <c:v>3577951.2626160001</c:v>
                </c:pt>
                <c:pt idx="2">
                  <c:v>3646701.7648840002</c:v>
                </c:pt>
                <c:pt idx="3">
                  <c:v>3693984.9597539995</c:v>
                </c:pt>
                <c:pt idx="4">
                  <c:v>3794151.6939110002</c:v>
                </c:pt>
                <c:pt idx="5">
                  <c:v>3795644.4736300004</c:v>
                </c:pt>
                <c:pt idx="6">
                  <c:v>3795760.206797</c:v>
                </c:pt>
                <c:pt idx="7">
                  <c:v>3870942.3368409998</c:v>
                </c:pt>
                <c:pt idx="8">
                  <c:v>4272730.2835550001</c:v>
                </c:pt>
                <c:pt idx="9">
                  <c:v>4446300.9547729995</c:v>
                </c:pt>
                <c:pt idx="10">
                  <c:v>4448008.34449</c:v>
                </c:pt>
                <c:pt idx="11">
                  <c:v>4518076.3446909999</c:v>
                </c:pt>
                <c:pt idx="12">
                  <c:v>4640609.1156569999</c:v>
                </c:pt>
                <c:pt idx="13">
                  <c:v>4696350.0286219995</c:v>
                </c:pt>
                <c:pt idx="14">
                  <c:v>4802505.3380470006</c:v>
                </c:pt>
                <c:pt idx="15">
                  <c:v>4802746.095613</c:v>
                </c:pt>
                <c:pt idx="16">
                  <c:v>4812656.348761999</c:v>
                </c:pt>
                <c:pt idx="17">
                  <c:v>5076479.4585330002</c:v>
                </c:pt>
                <c:pt idx="18">
                  <c:v>5049855.5844660001</c:v>
                </c:pt>
                <c:pt idx="19">
                  <c:v>5096124.7216470009</c:v>
                </c:pt>
                <c:pt idx="20">
                  <c:v>5096571.5900019994</c:v>
                </c:pt>
                <c:pt idx="21">
                  <c:v>5096858.0569599997</c:v>
                </c:pt>
                <c:pt idx="22">
                  <c:v>5097234.4126110002</c:v>
                </c:pt>
                <c:pt idx="23">
                  <c:v>5169315.2231229991</c:v>
                </c:pt>
                <c:pt idx="24">
                  <c:v>5295408.358186</c:v>
                </c:pt>
                <c:pt idx="25">
                  <c:v>5295408.358186</c:v>
                </c:pt>
                <c:pt idx="26">
                  <c:v>5363502.9899500003</c:v>
                </c:pt>
                <c:pt idx="27">
                  <c:v>5367922.4184790002</c:v>
                </c:pt>
                <c:pt idx="28">
                  <c:v>5677580.3296649996</c:v>
                </c:pt>
                <c:pt idx="29">
                  <c:v>5790178.1835370008</c:v>
                </c:pt>
                <c:pt idx="30">
                  <c:v>5902378.4908449994</c:v>
                </c:pt>
                <c:pt idx="31">
                  <c:v>6007896.2054169998</c:v>
                </c:pt>
                <c:pt idx="32">
                  <c:v>6069241.9244050002</c:v>
                </c:pt>
                <c:pt idx="33">
                  <c:v>6080745.6935779992</c:v>
                </c:pt>
                <c:pt idx="34">
                  <c:v>6321620.4960249988</c:v>
                </c:pt>
                <c:pt idx="35">
                  <c:v>6382546.1327290004</c:v>
                </c:pt>
                <c:pt idx="36">
                  <c:v>6453622.2198290005</c:v>
                </c:pt>
                <c:pt idx="37">
                  <c:v>6529667.5503239986</c:v>
                </c:pt>
                <c:pt idx="38">
                  <c:v>7202401.2597329998</c:v>
                </c:pt>
                <c:pt idx="39">
                  <c:v>7542280.2371979998</c:v>
                </c:pt>
                <c:pt idx="40">
                  <c:v>7769946.894003001</c:v>
                </c:pt>
                <c:pt idx="41">
                  <c:v>8000110.7594040018</c:v>
                </c:pt>
                <c:pt idx="42">
                  <c:v>8336088.942814</c:v>
                </c:pt>
                <c:pt idx="43">
                  <c:v>8667940.9601679984</c:v>
                </c:pt>
                <c:pt idx="44">
                  <c:v>8652941.445479</c:v>
                </c:pt>
                <c:pt idx="45">
                  <c:v>8925929.5532999989</c:v>
                </c:pt>
                <c:pt idx="46">
                  <c:v>8949061.1962650008</c:v>
                </c:pt>
                <c:pt idx="47">
                  <c:v>9027020.4708799981</c:v>
                </c:pt>
                <c:pt idx="48">
                  <c:v>9560592.5885309987</c:v>
                </c:pt>
                <c:pt idx="49">
                  <c:v>9621582.1814489998</c:v>
                </c:pt>
                <c:pt idx="50">
                  <c:v>9745048.507894</c:v>
                </c:pt>
                <c:pt idx="51">
                  <c:v>9884007.0270649996</c:v>
                </c:pt>
                <c:pt idx="52">
                  <c:v>10015666.188898999</c:v>
                </c:pt>
                <c:pt idx="53">
                  <c:v>10243137.326512</c:v>
                </c:pt>
                <c:pt idx="54">
                  <c:v>10344876.59241</c:v>
                </c:pt>
                <c:pt idx="55">
                  <c:v>10544063.101411</c:v>
                </c:pt>
                <c:pt idx="56">
                  <c:v>10543834.711832</c:v>
                </c:pt>
                <c:pt idx="57">
                  <c:v>10582055.037994001</c:v>
                </c:pt>
                <c:pt idx="58">
                  <c:v>10911560.726028001</c:v>
                </c:pt>
                <c:pt idx="59">
                  <c:v>10976871.636884002</c:v>
                </c:pt>
                <c:pt idx="60">
                  <c:v>11043085.652706999</c:v>
                </c:pt>
                <c:pt idx="61">
                  <c:v>11106490.214247001</c:v>
                </c:pt>
                <c:pt idx="62">
                  <c:v>11314566.119099999</c:v>
                </c:pt>
                <c:pt idx="63">
                  <c:v>11379614.157751</c:v>
                </c:pt>
                <c:pt idx="64">
                  <c:v>11421989.341544999</c:v>
                </c:pt>
                <c:pt idx="65">
                  <c:v>11426452.855664</c:v>
                </c:pt>
                <c:pt idx="66">
                  <c:v>11517794.948577</c:v>
                </c:pt>
                <c:pt idx="67">
                  <c:v>11639889.304728001</c:v>
                </c:pt>
                <c:pt idx="68">
                  <c:v>12019496.694326</c:v>
                </c:pt>
                <c:pt idx="69">
                  <c:v>12063065.723410001</c:v>
                </c:pt>
                <c:pt idx="70">
                  <c:v>12165042.99601</c:v>
                </c:pt>
                <c:pt idx="71">
                  <c:v>12165042.99601</c:v>
                </c:pt>
                <c:pt idx="72">
                  <c:v>12170084.109343002</c:v>
                </c:pt>
                <c:pt idx="73">
                  <c:v>12499503.608445996</c:v>
                </c:pt>
                <c:pt idx="74">
                  <c:v>12513376.289358001</c:v>
                </c:pt>
                <c:pt idx="75">
                  <c:v>12629024.116294</c:v>
                </c:pt>
                <c:pt idx="76">
                  <c:v>12730024.511442998</c:v>
                </c:pt>
                <c:pt idx="77">
                  <c:v>12791105.039753001</c:v>
                </c:pt>
                <c:pt idx="78">
                  <c:v>12974998.398272997</c:v>
                </c:pt>
                <c:pt idx="79">
                  <c:v>13758298.873187998</c:v>
                </c:pt>
                <c:pt idx="80">
                  <c:v>14228798.217647998</c:v>
                </c:pt>
                <c:pt idx="81">
                  <c:v>14551181.011258999</c:v>
                </c:pt>
                <c:pt idx="82">
                  <c:v>14551181.011258999</c:v>
                </c:pt>
                <c:pt idx="83">
                  <c:v>14705229.366987001</c:v>
                </c:pt>
                <c:pt idx="84">
                  <c:v>14705229.366987001</c:v>
                </c:pt>
                <c:pt idx="85">
                  <c:v>15008203.841560001</c:v>
                </c:pt>
                <c:pt idx="86">
                  <c:v>15185250.778364003</c:v>
                </c:pt>
                <c:pt idx="87">
                  <c:v>15247348.402449002</c:v>
                </c:pt>
                <c:pt idx="88">
                  <c:v>15532088.008631999</c:v>
                </c:pt>
                <c:pt idx="89">
                  <c:v>15598657.053713001</c:v>
                </c:pt>
                <c:pt idx="90">
                  <c:v>15668482.372033</c:v>
                </c:pt>
                <c:pt idx="91">
                  <c:v>16178606.610526005</c:v>
                </c:pt>
                <c:pt idx="92">
                  <c:v>16420003.855700998</c:v>
                </c:pt>
                <c:pt idx="93">
                  <c:v>16576269.719853997</c:v>
                </c:pt>
                <c:pt idx="94">
                  <c:v>16809222.434504002</c:v>
                </c:pt>
                <c:pt idx="95">
                  <c:v>16930817.425059002</c:v>
                </c:pt>
                <c:pt idx="96">
                  <c:v>16983972.482531</c:v>
                </c:pt>
                <c:pt idx="97">
                  <c:v>17233577.284901999</c:v>
                </c:pt>
                <c:pt idx="98">
                  <c:v>17370419.472351</c:v>
                </c:pt>
                <c:pt idx="99">
                  <c:v>17529957.128301002</c:v>
                </c:pt>
                <c:pt idx="100">
                  <c:v>17680159.685945</c:v>
                </c:pt>
                <c:pt idx="101">
                  <c:v>18233297.805423003</c:v>
                </c:pt>
                <c:pt idx="102">
                  <c:v>18677127.469201002</c:v>
                </c:pt>
                <c:pt idx="103">
                  <c:v>19008247.133539997</c:v>
                </c:pt>
                <c:pt idx="104">
                  <c:v>19117973.140931003</c:v>
                </c:pt>
                <c:pt idx="105">
                  <c:v>19202597.283511002</c:v>
                </c:pt>
                <c:pt idx="106">
                  <c:v>19321479.218617998</c:v>
                </c:pt>
                <c:pt idx="107">
                  <c:v>19590317.049574997</c:v>
                </c:pt>
                <c:pt idx="108">
                  <c:v>19655317.653398998</c:v>
                </c:pt>
                <c:pt idx="109">
                  <c:v>19817809.728505</c:v>
                </c:pt>
                <c:pt idx="110">
                  <c:v>19891012.661649998</c:v>
                </c:pt>
                <c:pt idx="111">
                  <c:v>20378791.104386002</c:v>
                </c:pt>
                <c:pt idx="112">
                  <c:v>20630661.447050001</c:v>
                </c:pt>
                <c:pt idx="113">
                  <c:v>20748656.052785996</c:v>
                </c:pt>
                <c:pt idx="114">
                  <c:v>20936837.438365996</c:v>
                </c:pt>
                <c:pt idx="115">
                  <c:v>20978578.892643005</c:v>
                </c:pt>
                <c:pt idx="116">
                  <c:v>21012652.110956993</c:v>
                </c:pt>
                <c:pt idx="117">
                  <c:v>21043388.389595002</c:v>
                </c:pt>
                <c:pt idx="118">
                  <c:v>21145569.185358003</c:v>
                </c:pt>
                <c:pt idx="119">
                  <c:v>21337703.537554994</c:v>
                </c:pt>
                <c:pt idx="120">
                  <c:v>21563651.164411001</c:v>
                </c:pt>
                <c:pt idx="121">
                  <c:v>21825616.815322999</c:v>
                </c:pt>
                <c:pt idx="122">
                  <c:v>21384502.974725999</c:v>
                </c:pt>
                <c:pt idx="123">
                  <c:v>21636745.216759004</c:v>
                </c:pt>
                <c:pt idx="124">
                  <c:v>21776306.918453</c:v>
                </c:pt>
                <c:pt idx="125">
                  <c:v>21848656.793775998</c:v>
                </c:pt>
                <c:pt idx="126">
                  <c:v>22050828.761994999</c:v>
                </c:pt>
                <c:pt idx="127">
                  <c:v>22079141.316713005</c:v>
                </c:pt>
                <c:pt idx="128">
                  <c:v>22166265.720912002</c:v>
                </c:pt>
                <c:pt idx="129">
                  <c:v>22196863.951301996</c:v>
                </c:pt>
                <c:pt idx="130">
                  <c:v>21728978.574222997</c:v>
                </c:pt>
                <c:pt idx="131">
                  <c:v>21852666.818969008</c:v>
                </c:pt>
                <c:pt idx="132">
                  <c:v>21852666.789999999</c:v>
                </c:pt>
                <c:pt idx="133">
                  <c:v>22236468.193122998</c:v>
                </c:pt>
                <c:pt idx="134">
                  <c:v>22362652.154072993</c:v>
                </c:pt>
                <c:pt idx="135">
                  <c:v>22375924.525759004</c:v>
                </c:pt>
                <c:pt idx="136">
                  <c:v>22421830.260026</c:v>
                </c:pt>
                <c:pt idx="137">
                  <c:v>22490305.1479</c:v>
                </c:pt>
                <c:pt idx="138">
                  <c:v>22208215.682774998</c:v>
                </c:pt>
                <c:pt idx="139">
                  <c:v>22293999.147053994</c:v>
                </c:pt>
                <c:pt idx="140">
                  <c:v>22428494.716448005</c:v>
                </c:pt>
                <c:pt idx="141">
                  <c:v>22469228.289455999</c:v>
                </c:pt>
                <c:pt idx="142">
                  <c:v>22525656.439896002</c:v>
                </c:pt>
                <c:pt idx="143">
                  <c:v>22617762.947309002</c:v>
                </c:pt>
                <c:pt idx="144">
                  <c:v>22788261.003637999</c:v>
                </c:pt>
                <c:pt idx="145">
                  <c:v>22911208.438400995</c:v>
                </c:pt>
                <c:pt idx="146">
                  <c:v>23021652.498846002</c:v>
                </c:pt>
                <c:pt idx="147">
                  <c:v>23049837.020987004</c:v>
                </c:pt>
                <c:pt idx="148">
                  <c:v>23152417.016103998</c:v>
                </c:pt>
                <c:pt idx="149">
                  <c:v>23360796.828146998</c:v>
                </c:pt>
                <c:pt idx="150">
                  <c:v>23501744.117405001</c:v>
                </c:pt>
                <c:pt idx="151">
                  <c:v>23578740.695162002</c:v>
                </c:pt>
                <c:pt idx="152">
                  <c:v>23638798.552730002</c:v>
                </c:pt>
                <c:pt idx="153">
                  <c:v>23679053.027568996</c:v>
                </c:pt>
                <c:pt idx="154">
                  <c:v>23752616.847516004</c:v>
                </c:pt>
                <c:pt idx="155">
                  <c:v>23979473.727092996</c:v>
                </c:pt>
                <c:pt idx="156">
                  <c:v>24049931.165654</c:v>
                </c:pt>
                <c:pt idx="157">
                  <c:v>24054341.066519</c:v>
                </c:pt>
                <c:pt idx="158">
                  <c:v>24156671.511107996</c:v>
                </c:pt>
                <c:pt idx="159">
                  <c:v>24273865.580919001</c:v>
                </c:pt>
                <c:pt idx="160">
                  <c:v>24294040.669495001</c:v>
                </c:pt>
                <c:pt idx="161">
                  <c:v>24608187.626924995</c:v>
                </c:pt>
                <c:pt idx="162">
                  <c:v>25308422.348058995</c:v>
                </c:pt>
                <c:pt idx="163">
                  <c:v>25394896.574159998</c:v>
                </c:pt>
                <c:pt idx="164">
                  <c:v>25522452.349167001</c:v>
                </c:pt>
                <c:pt idx="165">
                  <c:v>25618392.214442</c:v>
                </c:pt>
                <c:pt idx="166">
                  <c:v>25812113.752290998</c:v>
                </c:pt>
                <c:pt idx="167">
                  <c:v>25917176.270235002</c:v>
                </c:pt>
                <c:pt idx="168">
                  <c:v>26383126.620239001</c:v>
                </c:pt>
                <c:pt idx="169">
                  <c:v>26765863.440139003</c:v>
                </c:pt>
                <c:pt idx="170">
                  <c:v>26974318.992631</c:v>
                </c:pt>
                <c:pt idx="171">
                  <c:v>27137852.842677999</c:v>
                </c:pt>
                <c:pt idx="172">
                  <c:v>27428485.811512999</c:v>
                </c:pt>
                <c:pt idx="173">
                  <c:v>27574587.830771998</c:v>
                </c:pt>
                <c:pt idx="174">
                  <c:v>27694802.646584</c:v>
                </c:pt>
                <c:pt idx="175">
                  <c:v>27804865.134463001</c:v>
                </c:pt>
                <c:pt idx="176">
                  <c:v>27917425.663551006</c:v>
                </c:pt>
                <c:pt idx="177">
                  <c:v>28079634.294699002</c:v>
                </c:pt>
                <c:pt idx="178">
                  <c:v>27587585.935396004</c:v>
                </c:pt>
                <c:pt idx="179">
                  <c:v>27652611.073415998</c:v>
                </c:pt>
                <c:pt idx="180">
                  <c:v>27734256.910583001</c:v>
                </c:pt>
                <c:pt idx="181">
                  <c:v>27837252.861773998</c:v>
                </c:pt>
                <c:pt idx="182">
                  <c:v>27884674.425205</c:v>
                </c:pt>
                <c:pt idx="183">
                  <c:v>27949204.325443</c:v>
                </c:pt>
                <c:pt idx="184">
                  <c:v>28094990.556559</c:v>
                </c:pt>
                <c:pt idx="185">
                  <c:v>28183462.120699003</c:v>
                </c:pt>
                <c:pt idx="186">
                  <c:v>29005027.320662998</c:v>
                </c:pt>
                <c:pt idx="187">
                  <c:v>29511901.953703996</c:v>
                </c:pt>
                <c:pt idx="188">
                  <c:v>29869407.351904001</c:v>
                </c:pt>
                <c:pt idx="189">
                  <c:v>30452640.130074002</c:v>
                </c:pt>
                <c:pt idx="190">
                  <c:v>30662922.079513002</c:v>
                </c:pt>
                <c:pt idx="191">
                  <c:v>30722188.031996004</c:v>
                </c:pt>
                <c:pt idx="192">
                  <c:v>31006677.858017001</c:v>
                </c:pt>
                <c:pt idx="193">
                  <c:v>31188110.525537997</c:v>
                </c:pt>
                <c:pt idx="194">
                  <c:v>31260362.482558001</c:v>
                </c:pt>
                <c:pt idx="195">
                  <c:v>31398610.764026999</c:v>
                </c:pt>
                <c:pt idx="196">
                  <c:v>31865133.070112996</c:v>
                </c:pt>
                <c:pt idx="197">
                  <c:v>31935538.502428997</c:v>
                </c:pt>
                <c:pt idx="198">
                  <c:v>31996630.761180002</c:v>
                </c:pt>
                <c:pt idx="199">
                  <c:v>32097593.312746</c:v>
                </c:pt>
                <c:pt idx="200">
                  <c:v>32174211.860248998</c:v>
                </c:pt>
                <c:pt idx="201">
                  <c:v>32251181.538134001</c:v>
                </c:pt>
                <c:pt idx="202">
                  <c:v>32298159.960248008</c:v>
                </c:pt>
                <c:pt idx="203">
                  <c:v>32360779.592010994</c:v>
                </c:pt>
                <c:pt idx="204">
                  <c:v>32416355.479474001</c:v>
                </c:pt>
                <c:pt idx="205">
                  <c:v>32552260.145639997</c:v>
                </c:pt>
                <c:pt idx="206">
                  <c:v>32903584.139525998</c:v>
                </c:pt>
                <c:pt idx="207">
                  <c:v>33135510.000483997</c:v>
                </c:pt>
                <c:pt idx="208">
                  <c:v>33352576.980566006</c:v>
                </c:pt>
                <c:pt idx="209">
                  <c:v>33582765.542218998</c:v>
                </c:pt>
                <c:pt idx="210">
                  <c:v>33667038.107229993</c:v>
                </c:pt>
                <c:pt idx="211">
                  <c:v>33806346.542880006</c:v>
                </c:pt>
                <c:pt idx="212">
                  <c:v>33935588.494277</c:v>
                </c:pt>
                <c:pt idx="213">
                  <c:v>34064864.759508997</c:v>
                </c:pt>
                <c:pt idx="214">
                  <c:v>34236871.151937999</c:v>
                </c:pt>
                <c:pt idx="215">
                  <c:v>33943440.434608996</c:v>
                </c:pt>
                <c:pt idx="216">
                  <c:v>34155870.246776007</c:v>
                </c:pt>
                <c:pt idx="217">
                  <c:v>34377079.409892</c:v>
                </c:pt>
                <c:pt idx="218">
                  <c:v>34546027.786849</c:v>
                </c:pt>
                <c:pt idx="219">
                  <c:v>34678532.494875006</c:v>
                </c:pt>
                <c:pt idx="220">
                  <c:v>34754756.469484001</c:v>
                </c:pt>
                <c:pt idx="221">
                  <c:v>34833560.557633005</c:v>
                </c:pt>
                <c:pt idx="222">
                  <c:v>34917221.104769997</c:v>
                </c:pt>
                <c:pt idx="223">
                  <c:v>35019548.594306998</c:v>
                </c:pt>
                <c:pt idx="224">
                  <c:v>35066450.863385998</c:v>
                </c:pt>
                <c:pt idx="225">
                  <c:v>35585297.781220004</c:v>
                </c:pt>
                <c:pt idx="226">
                  <c:v>35842919.843839005</c:v>
                </c:pt>
                <c:pt idx="227">
                  <c:v>36038099.105882004</c:v>
                </c:pt>
                <c:pt idx="228">
                  <c:v>36225629.653531991</c:v>
                </c:pt>
                <c:pt idx="229">
                  <c:v>36482030.666693993</c:v>
                </c:pt>
                <c:pt idx="230">
                  <c:v>36531402.457688004</c:v>
                </c:pt>
                <c:pt idx="231">
                  <c:v>36600695.991106994</c:v>
                </c:pt>
                <c:pt idx="232">
                  <c:v>36640789.455724999</c:v>
                </c:pt>
                <c:pt idx="233">
                  <c:v>36660651.908630006</c:v>
                </c:pt>
                <c:pt idx="234">
                  <c:v>36785155.551069997</c:v>
                </c:pt>
                <c:pt idx="235">
                  <c:v>36754989.084954999</c:v>
                </c:pt>
                <c:pt idx="236">
                  <c:v>37114634.266737998</c:v>
                </c:pt>
                <c:pt idx="237">
                  <c:v>37598441.502616003</c:v>
                </c:pt>
                <c:pt idx="238">
                  <c:v>37609133.662974</c:v>
                </c:pt>
                <c:pt idx="239">
                  <c:v>37642888.06859</c:v>
                </c:pt>
                <c:pt idx="240">
                  <c:v>37817224.991554998</c:v>
                </c:pt>
                <c:pt idx="241">
                  <c:v>37979694.957728997</c:v>
                </c:pt>
                <c:pt idx="242">
                  <c:v>37798630.883105002</c:v>
                </c:pt>
                <c:pt idx="243">
                  <c:v>37860867.748994999</c:v>
                </c:pt>
                <c:pt idx="244">
                  <c:v>37933813.901721999</c:v>
                </c:pt>
                <c:pt idx="245">
                  <c:v>38159958.230290003</c:v>
                </c:pt>
                <c:pt idx="246">
                  <c:v>38288896.665863</c:v>
                </c:pt>
                <c:pt idx="247">
                  <c:v>38287586.156032003</c:v>
                </c:pt>
                <c:pt idx="248">
                  <c:v>38399406.31370201</c:v>
                </c:pt>
                <c:pt idx="249">
                  <c:v>38463462.388013005</c:v>
                </c:pt>
                <c:pt idx="250">
                  <c:v>38524481.648570001</c:v>
                </c:pt>
                <c:pt idx="251">
                  <c:v>38551090.168485999</c:v>
                </c:pt>
                <c:pt idx="252">
                  <c:v>36384064.916200012</c:v>
                </c:pt>
                <c:pt idx="253">
                  <c:v>36449343.211778998</c:v>
                </c:pt>
                <c:pt idx="254">
                  <c:v>36468950.805071004</c:v>
                </c:pt>
                <c:pt idx="255">
                  <c:v>36577250.890161999</c:v>
                </c:pt>
                <c:pt idx="256">
                  <c:v>36760001.662466004</c:v>
                </c:pt>
                <c:pt idx="257">
                  <c:v>36785330.824469998</c:v>
                </c:pt>
                <c:pt idx="258">
                  <c:v>36795719.501830004</c:v>
                </c:pt>
                <c:pt idx="259">
                  <c:v>36837211.372892</c:v>
                </c:pt>
                <c:pt idx="260">
                  <c:v>36852376.739605993</c:v>
                </c:pt>
                <c:pt idx="261">
                  <c:v>36852528.873951003</c:v>
                </c:pt>
                <c:pt idx="262">
                  <c:v>34928482.295141995</c:v>
                </c:pt>
                <c:pt idx="263">
                  <c:v>35002553.861172996</c:v>
                </c:pt>
                <c:pt idx="264">
                  <c:v>35121242.254161999</c:v>
                </c:pt>
                <c:pt idx="265">
                  <c:v>35129235.811521992</c:v>
                </c:pt>
                <c:pt idx="266">
                  <c:v>35486887.915700004</c:v>
                </c:pt>
                <c:pt idx="267">
                  <c:v>35679274.263721995</c:v>
                </c:pt>
                <c:pt idx="268">
                  <c:v>35816708.356706999</c:v>
                </c:pt>
                <c:pt idx="269">
                  <c:v>35931103.912253998</c:v>
                </c:pt>
                <c:pt idx="270">
                  <c:v>36049205.979087994</c:v>
                </c:pt>
                <c:pt idx="271">
                  <c:v>36084029.860442996</c:v>
                </c:pt>
                <c:pt idx="272">
                  <c:v>35403245.344196007</c:v>
                </c:pt>
                <c:pt idx="273">
                  <c:v>35421269.723830998</c:v>
                </c:pt>
                <c:pt idx="274">
                  <c:v>35558693.719200999</c:v>
                </c:pt>
                <c:pt idx="275">
                  <c:v>35651139.273375995</c:v>
                </c:pt>
                <c:pt idx="276">
                  <c:v>35940868.296290003</c:v>
                </c:pt>
                <c:pt idx="277">
                  <c:v>36099551.176258005</c:v>
                </c:pt>
                <c:pt idx="278">
                  <c:v>36099833.802610002</c:v>
                </c:pt>
                <c:pt idx="279">
                  <c:v>36139684.828309</c:v>
                </c:pt>
                <c:pt idx="280">
                  <c:v>36150080.087586999</c:v>
                </c:pt>
                <c:pt idx="281">
                  <c:v>36178709.32808999</c:v>
                </c:pt>
                <c:pt idx="282">
                  <c:v>35294198.892122999</c:v>
                </c:pt>
                <c:pt idx="283">
                  <c:v>35588556.463689998</c:v>
                </c:pt>
                <c:pt idx="284">
                  <c:v>35299588.193126008</c:v>
                </c:pt>
                <c:pt idx="285">
                  <c:v>35311302.175917991</c:v>
                </c:pt>
                <c:pt idx="286">
                  <c:v>35403245.510653004</c:v>
                </c:pt>
                <c:pt idx="287">
                  <c:v>35471764.163799003</c:v>
                </c:pt>
                <c:pt idx="288">
                  <c:v>35555501.585520998</c:v>
                </c:pt>
                <c:pt idx="289">
                  <c:v>35637177.284407996</c:v>
                </c:pt>
                <c:pt idx="290">
                  <c:v>35738488.965753004</c:v>
                </c:pt>
                <c:pt idx="291">
                  <c:v>35901181.565247998</c:v>
                </c:pt>
                <c:pt idx="292">
                  <c:v>36000839.849756993</c:v>
                </c:pt>
                <c:pt idx="293">
                  <c:v>36638262.331071012</c:v>
                </c:pt>
                <c:pt idx="294">
                  <c:v>37310649.340147004</c:v>
                </c:pt>
                <c:pt idx="295">
                  <c:v>37674173.387261003</c:v>
                </c:pt>
                <c:pt idx="296">
                  <c:v>38006283.479479998</c:v>
                </c:pt>
                <c:pt idx="297">
                  <c:v>38240055.837563008</c:v>
                </c:pt>
                <c:pt idx="298">
                  <c:v>38508129.200490005</c:v>
                </c:pt>
                <c:pt idx="299">
                  <c:v>38661440.620194994</c:v>
                </c:pt>
                <c:pt idx="300">
                  <c:v>38779686.036434002</c:v>
                </c:pt>
                <c:pt idx="301">
                  <c:v>38810788.600883991</c:v>
                </c:pt>
                <c:pt idx="302">
                  <c:v>39302767.603222996</c:v>
                </c:pt>
                <c:pt idx="303">
                  <c:v>39474845.182173006</c:v>
                </c:pt>
                <c:pt idx="304">
                  <c:v>39840049.646375999</c:v>
                </c:pt>
                <c:pt idx="305">
                  <c:v>39998533.641609997</c:v>
                </c:pt>
                <c:pt idx="306">
                  <c:v>40088187.300041996</c:v>
                </c:pt>
                <c:pt idx="307">
                  <c:v>40197409.646529004</c:v>
                </c:pt>
                <c:pt idx="308">
                  <c:v>40227274.811594002</c:v>
                </c:pt>
                <c:pt idx="309">
                  <c:v>40337352.039753005</c:v>
                </c:pt>
                <c:pt idx="310">
                  <c:v>41044975.532205001</c:v>
                </c:pt>
                <c:pt idx="311">
                  <c:v>41086496.293365002</c:v>
                </c:pt>
                <c:pt idx="312">
                  <c:v>41158428.091854997</c:v>
                </c:pt>
                <c:pt idx="313">
                  <c:v>41260888.296024993</c:v>
                </c:pt>
                <c:pt idx="314">
                  <c:v>41392625.790157005</c:v>
                </c:pt>
                <c:pt idx="315">
                  <c:v>41489536.599149011</c:v>
                </c:pt>
                <c:pt idx="316">
                  <c:v>41572273.121569</c:v>
                </c:pt>
                <c:pt idx="317">
                  <c:v>41584747.066233002</c:v>
                </c:pt>
                <c:pt idx="318">
                  <c:v>41694355.779772006</c:v>
                </c:pt>
                <c:pt idx="319">
                  <c:v>41710266.098419003</c:v>
                </c:pt>
                <c:pt idx="320">
                  <c:v>41720652.433598004</c:v>
                </c:pt>
                <c:pt idx="321">
                  <c:v>41725934.678179003</c:v>
                </c:pt>
                <c:pt idx="322">
                  <c:v>41358395.862763993</c:v>
                </c:pt>
                <c:pt idx="323">
                  <c:v>41535218.595969997</c:v>
                </c:pt>
                <c:pt idx="324">
                  <c:v>41505414.725840993</c:v>
                </c:pt>
                <c:pt idx="325">
                  <c:v>41510469.216426</c:v>
                </c:pt>
                <c:pt idx="326">
                  <c:v>41598636.545125008</c:v>
                </c:pt>
                <c:pt idx="327">
                  <c:v>41610249.206111997</c:v>
                </c:pt>
                <c:pt idx="328">
                  <c:v>41676010.925866991</c:v>
                </c:pt>
                <c:pt idx="329">
                  <c:v>41795276.522769012</c:v>
                </c:pt>
                <c:pt idx="330">
                  <c:v>41924965.235422999</c:v>
                </c:pt>
                <c:pt idx="331">
                  <c:v>42147771.922610998</c:v>
                </c:pt>
                <c:pt idx="332">
                  <c:v>42168224.823341005</c:v>
                </c:pt>
                <c:pt idx="333">
                  <c:v>42878250.866550997</c:v>
                </c:pt>
                <c:pt idx="334">
                  <c:v>43224961.163112</c:v>
                </c:pt>
                <c:pt idx="335">
                  <c:v>43392418.840586007</c:v>
                </c:pt>
                <c:pt idx="336">
                  <c:v>43428608.765348002</c:v>
                </c:pt>
                <c:pt idx="337">
                  <c:v>43450650.045606002</c:v>
                </c:pt>
                <c:pt idx="338">
                  <c:v>43625740.554455996</c:v>
                </c:pt>
                <c:pt idx="339">
                  <c:v>43761570.511992</c:v>
                </c:pt>
                <c:pt idx="340">
                  <c:v>43962235.224760003</c:v>
                </c:pt>
                <c:pt idx="341">
                  <c:v>44134930.092312999</c:v>
                </c:pt>
                <c:pt idx="342">
                  <c:v>44069246.462671004</c:v>
                </c:pt>
                <c:pt idx="343">
                  <c:v>44113356.497483999</c:v>
                </c:pt>
                <c:pt idx="344">
                  <c:v>44184889.652635001</c:v>
                </c:pt>
                <c:pt idx="345">
                  <c:v>44195096.225564994</c:v>
                </c:pt>
                <c:pt idx="346">
                  <c:v>44228012.039774992</c:v>
                </c:pt>
                <c:pt idx="347">
                  <c:v>44389959.775669001</c:v>
                </c:pt>
                <c:pt idx="348">
                  <c:v>44393391.740680002</c:v>
                </c:pt>
                <c:pt idx="349">
                  <c:v>44418144.256664991</c:v>
                </c:pt>
                <c:pt idx="350">
                  <c:v>44622709.880000003</c:v>
                </c:pt>
                <c:pt idx="351">
                  <c:v>44812675.570264004</c:v>
                </c:pt>
                <c:pt idx="352">
                  <c:v>44008420.079907</c:v>
                </c:pt>
                <c:pt idx="353">
                  <c:v>44204683.177604996</c:v>
                </c:pt>
                <c:pt idx="354">
                  <c:v>44381147.966137998</c:v>
                </c:pt>
                <c:pt idx="355">
                  <c:v>44677253.354442999</c:v>
                </c:pt>
                <c:pt idx="356">
                  <c:v>44906069.938090995</c:v>
                </c:pt>
                <c:pt idx="357">
                  <c:v>45148119.881470002</c:v>
                </c:pt>
                <c:pt idx="358">
                  <c:v>45200308.584517002</c:v>
                </c:pt>
                <c:pt idx="359">
                  <c:v>45269138.386372</c:v>
                </c:pt>
                <c:pt idx="360">
                  <c:v>45343730.720344</c:v>
                </c:pt>
                <c:pt idx="361">
                  <c:v>45359680.499228001</c:v>
                </c:pt>
                <c:pt idx="362">
                  <c:v>45127351.854452997</c:v>
                </c:pt>
                <c:pt idx="363">
                  <c:v>45396655.708843</c:v>
                </c:pt>
              </c:numCache>
            </c:numRef>
          </c:val>
        </c:ser>
        <c:dLbls>
          <c:showLegendKey val="0"/>
          <c:showVal val="0"/>
          <c:showCatName val="0"/>
          <c:showSerName val="0"/>
          <c:showPercent val="0"/>
          <c:showBubbleSize val="0"/>
        </c:dLbls>
        <c:gapWidth val="300"/>
        <c:axId val="94291840"/>
        <c:axId val="94290304"/>
      </c:barChart>
      <c:lineChart>
        <c:grouping val="standard"/>
        <c:varyColors val="0"/>
        <c:ser>
          <c:idx val="1"/>
          <c:order val="1"/>
          <c:tx>
            <c:strRef>
              <c:f>'[Historico_Vector 15.09.2016.xlsx]COMITE FINVIT'!$C$1</c:f>
              <c:strCache>
                <c:ptCount val="1"/>
                <c:pt idx="0">
                  <c:v>Rendimiento</c:v>
                </c:pt>
              </c:strCache>
            </c:strRef>
          </c:tx>
          <c:spPr>
            <a:ln w="28575" cap="rnd">
              <a:solidFill>
                <a:schemeClr val="accent2"/>
              </a:solidFill>
              <a:round/>
            </a:ln>
            <a:effectLst/>
          </c:spPr>
          <c:marker>
            <c:symbol val="none"/>
          </c:marker>
          <c:cat>
            <c:numRef>
              <c:f>'[Historico_Vector 15.09.2016.xlsx]COMITE FINVIT'!$A$2:$A$365</c:f>
              <c:numCache>
                <c:formatCode>m/d/yyyy</c:formatCode>
                <c:ptCount val="364"/>
                <c:pt idx="0">
                  <c:v>42111</c:v>
                </c:pt>
                <c:pt idx="1">
                  <c:v>42114</c:v>
                </c:pt>
                <c:pt idx="2">
                  <c:v>42115</c:v>
                </c:pt>
                <c:pt idx="3">
                  <c:v>42116</c:v>
                </c:pt>
                <c:pt idx="4">
                  <c:v>42117</c:v>
                </c:pt>
                <c:pt idx="5">
                  <c:v>42118</c:v>
                </c:pt>
                <c:pt idx="6">
                  <c:v>42121</c:v>
                </c:pt>
                <c:pt idx="7">
                  <c:v>42122</c:v>
                </c:pt>
                <c:pt idx="8">
                  <c:v>42123</c:v>
                </c:pt>
                <c:pt idx="9">
                  <c:v>42124</c:v>
                </c:pt>
                <c:pt idx="10">
                  <c:v>42128</c:v>
                </c:pt>
                <c:pt idx="11">
                  <c:v>42129</c:v>
                </c:pt>
                <c:pt idx="12">
                  <c:v>42130</c:v>
                </c:pt>
                <c:pt idx="13">
                  <c:v>42131</c:v>
                </c:pt>
                <c:pt idx="14">
                  <c:v>42132</c:v>
                </c:pt>
                <c:pt idx="15">
                  <c:v>42135</c:v>
                </c:pt>
                <c:pt idx="16">
                  <c:v>42136</c:v>
                </c:pt>
                <c:pt idx="17">
                  <c:v>42137</c:v>
                </c:pt>
                <c:pt idx="18">
                  <c:v>42138</c:v>
                </c:pt>
                <c:pt idx="19">
                  <c:v>42139</c:v>
                </c:pt>
                <c:pt idx="20">
                  <c:v>42142</c:v>
                </c:pt>
                <c:pt idx="21">
                  <c:v>42143</c:v>
                </c:pt>
                <c:pt idx="22">
                  <c:v>42144</c:v>
                </c:pt>
                <c:pt idx="23">
                  <c:v>42145</c:v>
                </c:pt>
                <c:pt idx="24">
                  <c:v>42146</c:v>
                </c:pt>
                <c:pt idx="25">
                  <c:v>42146</c:v>
                </c:pt>
                <c:pt idx="26">
                  <c:v>42149</c:v>
                </c:pt>
                <c:pt idx="27">
                  <c:v>42150</c:v>
                </c:pt>
                <c:pt idx="28">
                  <c:v>42151</c:v>
                </c:pt>
                <c:pt idx="29">
                  <c:v>42152</c:v>
                </c:pt>
                <c:pt idx="30">
                  <c:v>42153</c:v>
                </c:pt>
                <c:pt idx="31">
                  <c:v>42156</c:v>
                </c:pt>
                <c:pt idx="32">
                  <c:v>42157</c:v>
                </c:pt>
                <c:pt idx="33">
                  <c:v>42158</c:v>
                </c:pt>
                <c:pt idx="34">
                  <c:v>42159</c:v>
                </c:pt>
                <c:pt idx="35">
                  <c:v>42160</c:v>
                </c:pt>
                <c:pt idx="36">
                  <c:v>42163</c:v>
                </c:pt>
                <c:pt idx="37">
                  <c:v>42164</c:v>
                </c:pt>
                <c:pt idx="38">
                  <c:v>42165</c:v>
                </c:pt>
                <c:pt idx="39">
                  <c:v>42166</c:v>
                </c:pt>
                <c:pt idx="40">
                  <c:v>42167</c:v>
                </c:pt>
                <c:pt idx="41">
                  <c:v>42170</c:v>
                </c:pt>
                <c:pt idx="42">
                  <c:v>42171</c:v>
                </c:pt>
                <c:pt idx="43">
                  <c:v>42172</c:v>
                </c:pt>
                <c:pt idx="44">
                  <c:v>42173</c:v>
                </c:pt>
                <c:pt idx="45">
                  <c:v>42174</c:v>
                </c:pt>
                <c:pt idx="46">
                  <c:v>42177</c:v>
                </c:pt>
                <c:pt idx="47">
                  <c:v>42178</c:v>
                </c:pt>
                <c:pt idx="48">
                  <c:v>42179</c:v>
                </c:pt>
                <c:pt idx="49">
                  <c:v>42180</c:v>
                </c:pt>
                <c:pt idx="50">
                  <c:v>42181</c:v>
                </c:pt>
                <c:pt idx="51">
                  <c:v>42184</c:v>
                </c:pt>
                <c:pt idx="52">
                  <c:v>42185</c:v>
                </c:pt>
                <c:pt idx="53">
                  <c:v>42186</c:v>
                </c:pt>
                <c:pt idx="54">
                  <c:v>42187</c:v>
                </c:pt>
                <c:pt idx="55">
                  <c:v>42188</c:v>
                </c:pt>
                <c:pt idx="56">
                  <c:v>42191</c:v>
                </c:pt>
                <c:pt idx="57">
                  <c:v>42192</c:v>
                </c:pt>
                <c:pt idx="58">
                  <c:v>42193</c:v>
                </c:pt>
                <c:pt idx="59">
                  <c:v>42194</c:v>
                </c:pt>
                <c:pt idx="60">
                  <c:v>42195</c:v>
                </c:pt>
                <c:pt idx="61">
                  <c:v>42198</c:v>
                </c:pt>
                <c:pt idx="62">
                  <c:v>42199</c:v>
                </c:pt>
                <c:pt idx="63">
                  <c:v>42200</c:v>
                </c:pt>
                <c:pt idx="64">
                  <c:v>42201</c:v>
                </c:pt>
                <c:pt idx="65">
                  <c:v>42202</c:v>
                </c:pt>
                <c:pt idx="66">
                  <c:v>42205</c:v>
                </c:pt>
                <c:pt idx="67">
                  <c:v>42206</c:v>
                </c:pt>
                <c:pt idx="68">
                  <c:v>42207</c:v>
                </c:pt>
                <c:pt idx="69">
                  <c:v>42208</c:v>
                </c:pt>
                <c:pt idx="70">
                  <c:v>42209</c:v>
                </c:pt>
                <c:pt idx="71">
                  <c:v>42209</c:v>
                </c:pt>
                <c:pt idx="72">
                  <c:v>42212</c:v>
                </c:pt>
                <c:pt idx="73">
                  <c:v>42213</c:v>
                </c:pt>
                <c:pt idx="74">
                  <c:v>42214</c:v>
                </c:pt>
                <c:pt idx="75">
                  <c:v>42215</c:v>
                </c:pt>
                <c:pt idx="76">
                  <c:v>42216</c:v>
                </c:pt>
                <c:pt idx="77">
                  <c:v>42219</c:v>
                </c:pt>
                <c:pt idx="78">
                  <c:v>42220</c:v>
                </c:pt>
                <c:pt idx="79">
                  <c:v>42221</c:v>
                </c:pt>
                <c:pt idx="80">
                  <c:v>42222</c:v>
                </c:pt>
                <c:pt idx="81">
                  <c:v>42223</c:v>
                </c:pt>
                <c:pt idx="82">
                  <c:v>42223</c:v>
                </c:pt>
                <c:pt idx="83">
                  <c:v>42226</c:v>
                </c:pt>
                <c:pt idx="84">
                  <c:v>42226</c:v>
                </c:pt>
                <c:pt idx="85">
                  <c:v>42227</c:v>
                </c:pt>
                <c:pt idx="86">
                  <c:v>42228</c:v>
                </c:pt>
                <c:pt idx="87">
                  <c:v>42229</c:v>
                </c:pt>
                <c:pt idx="88">
                  <c:v>42230</c:v>
                </c:pt>
                <c:pt idx="89">
                  <c:v>42233</c:v>
                </c:pt>
                <c:pt idx="90">
                  <c:v>42234</c:v>
                </c:pt>
                <c:pt idx="91">
                  <c:v>42235</c:v>
                </c:pt>
                <c:pt idx="92">
                  <c:v>42236</c:v>
                </c:pt>
                <c:pt idx="93">
                  <c:v>42237</c:v>
                </c:pt>
                <c:pt idx="94">
                  <c:v>42240</c:v>
                </c:pt>
                <c:pt idx="95">
                  <c:v>42241</c:v>
                </c:pt>
                <c:pt idx="96">
                  <c:v>42242</c:v>
                </c:pt>
                <c:pt idx="97">
                  <c:v>42243</c:v>
                </c:pt>
                <c:pt idx="98">
                  <c:v>42244</c:v>
                </c:pt>
                <c:pt idx="99">
                  <c:v>42247</c:v>
                </c:pt>
                <c:pt idx="100">
                  <c:v>42248</c:v>
                </c:pt>
                <c:pt idx="101">
                  <c:v>42249</c:v>
                </c:pt>
                <c:pt idx="102">
                  <c:v>42250</c:v>
                </c:pt>
                <c:pt idx="103">
                  <c:v>42251</c:v>
                </c:pt>
                <c:pt idx="104">
                  <c:v>42254</c:v>
                </c:pt>
                <c:pt idx="105">
                  <c:v>42255</c:v>
                </c:pt>
                <c:pt idx="106">
                  <c:v>42256</c:v>
                </c:pt>
                <c:pt idx="107">
                  <c:v>42257</c:v>
                </c:pt>
                <c:pt idx="108">
                  <c:v>42258</c:v>
                </c:pt>
                <c:pt idx="109">
                  <c:v>42261</c:v>
                </c:pt>
                <c:pt idx="110">
                  <c:v>42262</c:v>
                </c:pt>
                <c:pt idx="111">
                  <c:v>42264</c:v>
                </c:pt>
                <c:pt idx="112">
                  <c:v>42265</c:v>
                </c:pt>
                <c:pt idx="113">
                  <c:v>42268</c:v>
                </c:pt>
                <c:pt idx="114">
                  <c:v>42269</c:v>
                </c:pt>
                <c:pt idx="115">
                  <c:v>42270</c:v>
                </c:pt>
                <c:pt idx="116">
                  <c:v>42271</c:v>
                </c:pt>
                <c:pt idx="117">
                  <c:v>42272</c:v>
                </c:pt>
                <c:pt idx="118">
                  <c:v>42275</c:v>
                </c:pt>
                <c:pt idx="119">
                  <c:v>42276</c:v>
                </c:pt>
                <c:pt idx="120">
                  <c:v>42277</c:v>
                </c:pt>
                <c:pt idx="121">
                  <c:v>42278</c:v>
                </c:pt>
                <c:pt idx="122">
                  <c:v>42279</c:v>
                </c:pt>
                <c:pt idx="123">
                  <c:v>42282</c:v>
                </c:pt>
                <c:pt idx="124">
                  <c:v>42283</c:v>
                </c:pt>
                <c:pt idx="125">
                  <c:v>42284</c:v>
                </c:pt>
                <c:pt idx="126">
                  <c:v>42285</c:v>
                </c:pt>
                <c:pt idx="127">
                  <c:v>42286</c:v>
                </c:pt>
                <c:pt idx="128">
                  <c:v>42289</c:v>
                </c:pt>
                <c:pt idx="129">
                  <c:v>42290</c:v>
                </c:pt>
                <c:pt idx="130">
                  <c:v>42291</c:v>
                </c:pt>
                <c:pt idx="131">
                  <c:v>42292</c:v>
                </c:pt>
                <c:pt idx="132">
                  <c:v>42293</c:v>
                </c:pt>
                <c:pt idx="133">
                  <c:v>42296</c:v>
                </c:pt>
                <c:pt idx="134">
                  <c:v>42297</c:v>
                </c:pt>
                <c:pt idx="135">
                  <c:v>42298</c:v>
                </c:pt>
                <c:pt idx="136">
                  <c:v>42299</c:v>
                </c:pt>
                <c:pt idx="137">
                  <c:v>42300</c:v>
                </c:pt>
                <c:pt idx="138">
                  <c:v>42303</c:v>
                </c:pt>
                <c:pt idx="139">
                  <c:v>42304</c:v>
                </c:pt>
                <c:pt idx="140">
                  <c:v>42305</c:v>
                </c:pt>
                <c:pt idx="141">
                  <c:v>42306</c:v>
                </c:pt>
                <c:pt idx="142">
                  <c:v>42307</c:v>
                </c:pt>
                <c:pt idx="143">
                  <c:v>42311</c:v>
                </c:pt>
                <c:pt idx="144">
                  <c:v>42312</c:v>
                </c:pt>
                <c:pt idx="145">
                  <c:v>42313</c:v>
                </c:pt>
                <c:pt idx="146">
                  <c:v>42314</c:v>
                </c:pt>
                <c:pt idx="147">
                  <c:v>42317</c:v>
                </c:pt>
                <c:pt idx="148">
                  <c:v>42318</c:v>
                </c:pt>
                <c:pt idx="149">
                  <c:v>42319</c:v>
                </c:pt>
                <c:pt idx="150">
                  <c:v>42320</c:v>
                </c:pt>
                <c:pt idx="151">
                  <c:v>42321</c:v>
                </c:pt>
                <c:pt idx="152">
                  <c:v>42325</c:v>
                </c:pt>
                <c:pt idx="153">
                  <c:v>42326</c:v>
                </c:pt>
                <c:pt idx="154">
                  <c:v>42327</c:v>
                </c:pt>
                <c:pt idx="155">
                  <c:v>42328</c:v>
                </c:pt>
                <c:pt idx="156">
                  <c:v>42331</c:v>
                </c:pt>
                <c:pt idx="157">
                  <c:v>42332</c:v>
                </c:pt>
                <c:pt idx="158">
                  <c:v>42333</c:v>
                </c:pt>
                <c:pt idx="159">
                  <c:v>42334</c:v>
                </c:pt>
                <c:pt idx="160">
                  <c:v>42335</c:v>
                </c:pt>
                <c:pt idx="161">
                  <c:v>42338</c:v>
                </c:pt>
                <c:pt idx="162">
                  <c:v>42339</c:v>
                </c:pt>
                <c:pt idx="163">
                  <c:v>42340</c:v>
                </c:pt>
                <c:pt idx="164">
                  <c:v>42341</c:v>
                </c:pt>
                <c:pt idx="165">
                  <c:v>42342</c:v>
                </c:pt>
                <c:pt idx="166">
                  <c:v>42345</c:v>
                </c:pt>
                <c:pt idx="167">
                  <c:v>42346</c:v>
                </c:pt>
                <c:pt idx="168">
                  <c:v>42347</c:v>
                </c:pt>
                <c:pt idx="169">
                  <c:v>42348</c:v>
                </c:pt>
                <c:pt idx="170">
                  <c:v>42349</c:v>
                </c:pt>
                <c:pt idx="171">
                  <c:v>42352</c:v>
                </c:pt>
                <c:pt idx="172">
                  <c:v>42353</c:v>
                </c:pt>
                <c:pt idx="173">
                  <c:v>42354</c:v>
                </c:pt>
                <c:pt idx="174">
                  <c:v>42355</c:v>
                </c:pt>
                <c:pt idx="175">
                  <c:v>42356</c:v>
                </c:pt>
                <c:pt idx="176">
                  <c:v>42359</c:v>
                </c:pt>
                <c:pt idx="177">
                  <c:v>42360</c:v>
                </c:pt>
                <c:pt idx="178">
                  <c:v>42361</c:v>
                </c:pt>
                <c:pt idx="179">
                  <c:v>42362</c:v>
                </c:pt>
                <c:pt idx="180">
                  <c:v>42366</c:v>
                </c:pt>
                <c:pt idx="181">
                  <c:v>42367</c:v>
                </c:pt>
                <c:pt idx="182">
                  <c:v>42368</c:v>
                </c:pt>
                <c:pt idx="183">
                  <c:v>42369</c:v>
                </c:pt>
                <c:pt idx="184">
                  <c:v>42373</c:v>
                </c:pt>
                <c:pt idx="185">
                  <c:v>42374</c:v>
                </c:pt>
                <c:pt idx="186">
                  <c:v>42375</c:v>
                </c:pt>
                <c:pt idx="187">
                  <c:v>42376</c:v>
                </c:pt>
                <c:pt idx="188">
                  <c:v>42377</c:v>
                </c:pt>
                <c:pt idx="189">
                  <c:v>42380</c:v>
                </c:pt>
                <c:pt idx="190">
                  <c:v>42381</c:v>
                </c:pt>
                <c:pt idx="191">
                  <c:v>42382</c:v>
                </c:pt>
                <c:pt idx="192">
                  <c:v>42383</c:v>
                </c:pt>
                <c:pt idx="193">
                  <c:v>42384</c:v>
                </c:pt>
                <c:pt idx="194">
                  <c:v>42387</c:v>
                </c:pt>
                <c:pt idx="195">
                  <c:v>42388</c:v>
                </c:pt>
                <c:pt idx="196">
                  <c:v>42389</c:v>
                </c:pt>
                <c:pt idx="197">
                  <c:v>42390</c:v>
                </c:pt>
                <c:pt idx="198">
                  <c:v>42391</c:v>
                </c:pt>
                <c:pt idx="199">
                  <c:v>42394</c:v>
                </c:pt>
                <c:pt idx="200">
                  <c:v>42395</c:v>
                </c:pt>
                <c:pt idx="201">
                  <c:v>42396</c:v>
                </c:pt>
                <c:pt idx="202">
                  <c:v>42397</c:v>
                </c:pt>
                <c:pt idx="203">
                  <c:v>42398</c:v>
                </c:pt>
                <c:pt idx="204">
                  <c:v>42402</c:v>
                </c:pt>
                <c:pt idx="205">
                  <c:v>42403</c:v>
                </c:pt>
                <c:pt idx="206">
                  <c:v>42404</c:v>
                </c:pt>
                <c:pt idx="207">
                  <c:v>42405</c:v>
                </c:pt>
                <c:pt idx="208">
                  <c:v>42408</c:v>
                </c:pt>
                <c:pt idx="209">
                  <c:v>42409</c:v>
                </c:pt>
                <c:pt idx="210">
                  <c:v>42410</c:v>
                </c:pt>
                <c:pt idx="211">
                  <c:v>42411</c:v>
                </c:pt>
                <c:pt idx="212">
                  <c:v>42412</c:v>
                </c:pt>
                <c:pt idx="213">
                  <c:v>42415</c:v>
                </c:pt>
                <c:pt idx="214">
                  <c:v>42416</c:v>
                </c:pt>
                <c:pt idx="215">
                  <c:v>42417</c:v>
                </c:pt>
                <c:pt idx="216">
                  <c:v>42418</c:v>
                </c:pt>
                <c:pt idx="217">
                  <c:v>42419</c:v>
                </c:pt>
                <c:pt idx="218">
                  <c:v>42422</c:v>
                </c:pt>
                <c:pt idx="219">
                  <c:v>42423</c:v>
                </c:pt>
                <c:pt idx="220">
                  <c:v>42424</c:v>
                </c:pt>
                <c:pt idx="221">
                  <c:v>42425</c:v>
                </c:pt>
                <c:pt idx="222">
                  <c:v>42426</c:v>
                </c:pt>
                <c:pt idx="223">
                  <c:v>42429</c:v>
                </c:pt>
                <c:pt idx="224">
                  <c:v>42430</c:v>
                </c:pt>
                <c:pt idx="225">
                  <c:v>42431</c:v>
                </c:pt>
                <c:pt idx="226">
                  <c:v>42432</c:v>
                </c:pt>
                <c:pt idx="227">
                  <c:v>42433</c:v>
                </c:pt>
                <c:pt idx="228">
                  <c:v>42436</c:v>
                </c:pt>
                <c:pt idx="229">
                  <c:v>42437</c:v>
                </c:pt>
                <c:pt idx="230">
                  <c:v>42438</c:v>
                </c:pt>
                <c:pt idx="231">
                  <c:v>42439</c:v>
                </c:pt>
                <c:pt idx="232">
                  <c:v>42440</c:v>
                </c:pt>
                <c:pt idx="233">
                  <c:v>42443</c:v>
                </c:pt>
                <c:pt idx="234">
                  <c:v>42444</c:v>
                </c:pt>
                <c:pt idx="235">
                  <c:v>42445</c:v>
                </c:pt>
                <c:pt idx="236">
                  <c:v>42446</c:v>
                </c:pt>
                <c:pt idx="237">
                  <c:v>42447</c:v>
                </c:pt>
                <c:pt idx="238">
                  <c:v>42451</c:v>
                </c:pt>
                <c:pt idx="239">
                  <c:v>42452</c:v>
                </c:pt>
                <c:pt idx="240">
                  <c:v>42457</c:v>
                </c:pt>
                <c:pt idx="241">
                  <c:v>42458</c:v>
                </c:pt>
                <c:pt idx="242">
                  <c:v>42459</c:v>
                </c:pt>
                <c:pt idx="243">
                  <c:v>42460</c:v>
                </c:pt>
                <c:pt idx="244">
                  <c:v>42461</c:v>
                </c:pt>
                <c:pt idx="245">
                  <c:v>42464</c:v>
                </c:pt>
                <c:pt idx="246">
                  <c:v>42465</c:v>
                </c:pt>
                <c:pt idx="247">
                  <c:v>42466</c:v>
                </c:pt>
                <c:pt idx="248">
                  <c:v>42467</c:v>
                </c:pt>
                <c:pt idx="249">
                  <c:v>42468</c:v>
                </c:pt>
                <c:pt idx="250">
                  <c:v>42471</c:v>
                </c:pt>
                <c:pt idx="251">
                  <c:v>42472</c:v>
                </c:pt>
                <c:pt idx="252">
                  <c:v>42473</c:v>
                </c:pt>
                <c:pt idx="253">
                  <c:v>42474</c:v>
                </c:pt>
                <c:pt idx="254">
                  <c:v>42475</c:v>
                </c:pt>
                <c:pt idx="255">
                  <c:v>42478</c:v>
                </c:pt>
                <c:pt idx="256">
                  <c:v>42479</c:v>
                </c:pt>
                <c:pt idx="257">
                  <c:v>42480</c:v>
                </c:pt>
                <c:pt idx="258">
                  <c:v>42481</c:v>
                </c:pt>
                <c:pt idx="259">
                  <c:v>42482</c:v>
                </c:pt>
                <c:pt idx="260">
                  <c:v>42485</c:v>
                </c:pt>
                <c:pt idx="261">
                  <c:v>42486</c:v>
                </c:pt>
                <c:pt idx="262">
                  <c:v>42487</c:v>
                </c:pt>
                <c:pt idx="263">
                  <c:v>42488</c:v>
                </c:pt>
                <c:pt idx="264">
                  <c:v>42489</c:v>
                </c:pt>
                <c:pt idx="265">
                  <c:v>42492</c:v>
                </c:pt>
                <c:pt idx="266">
                  <c:v>42493</c:v>
                </c:pt>
                <c:pt idx="267">
                  <c:v>42494</c:v>
                </c:pt>
                <c:pt idx="268">
                  <c:v>42495</c:v>
                </c:pt>
                <c:pt idx="269">
                  <c:v>42496</c:v>
                </c:pt>
                <c:pt idx="270">
                  <c:v>42499</c:v>
                </c:pt>
                <c:pt idx="271">
                  <c:v>42500</c:v>
                </c:pt>
                <c:pt idx="272">
                  <c:v>42501</c:v>
                </c:pt>
                <c:pt idx="273">
                  <c:v>42502</c:v>
                </c:pt>
                <c:pt idx="274">
                  <c:v>42503</c:v>
                </c:pt>
                <c:pt idx="275">
                  <c:v>42506</c:v>
                </c:pt>
                <c:pt idx="276">
                  <c:v>42507</c:v>
                </c:pt>
                <c:pt idx="277">
                  <c:v>42508</c:v>
                </c:pt>
                <c:pt idx="278">
                  <c:v>42509</c:v>
                </c:pt>
                <c:pt idx="279">
                  <c:v>42510</c:v>
                </c:pt>
                <c:pt idx="280">
                  <c:v>42513</c:v>
                </c:pt>
                <c:pt idx="281">
                  <c:v>42514</c:v>
                </c:pt>
                <c:pt idx="282">
                  <c:v>42515</c:v>
                </c:pt>
                <c:pt idx="283">
                  <c:v>42516</c:v>
                </c:pt>
                <c:pt idx="284">
                  <c:v>42517</c:v>
                </c:pt>
                <c:pt idx="285">
                  <c:v>42520</c:v>
                </c:pt>
                <c:pt idx="286">
                  <c:v>42521</c:v>
                </c:pt>
                <c:pt idx="287">
                  <c:v>42522</c:v>
                </c:pt>
                <c:pt idx="288">
                  <c:v>42523</c:v>
                </c:pt>
                <c:pt idx="289">
                  <c:v>42524</c:v>
                </c:pt>
                <c:pt idx="290">
                  <c:v>42527</c:v>
                </c:pt>
                <c:pt idx="291">
                  <c:v>42528</c:v>
                </c:pt>
                <c:pt idx="292">
                  <c:v>42529</c:v>
                </c:pt>
                <c:pt idx="293">
                  <c:v>42530</c:v>
                </c:pt>
                <c:pt idx="294">
                  <c:v>42531</c:v>
                </c:pt>
                <c:pt idx="295">
                  <c:v>42534</c:v>
                </c:pt>
                <c:pt idx="296">
                  <c:v>42535</c:v>
                </c:pt>
                <c:pt idx="297">
                  <c:v>42536</c:v>
                </c:pt>
                <c:pt idx="298">
                  <c:v>42537</c:v>
                </c:pt>
                <c:pt idx="299">
                  <c:v>42538</c:v>
                </c:pt>
                <c:pt idx="300">
                  <c:v>42541</c:v>
                </c:pt>
                <c:pt idx="301">
                  <c:v>42542</c:v>
                </c:pt>
                <c:pt idx="302">
                  <c:v>42543</c:v>
                </c:pt>
                <c:pt idx="303">
                  <c:v>42544</c:v>
                </c:pt>
                <c:pt idx="304">
                  <c:v>42545</c:v>
                </c:pt>
                <c:pt idx="305">
                  <c:v>42548</c:v>
                </c:pt>
                <c:pt idx="306">
                  <c:v>42549</c:v>
                </c:pt>
                <c:pt idx="307">
                  <c:v>42550</c:v>
                </c:pt>
                <c:pt idx="308">
                  <c:v>42551</c:v>
                </c:pt>
                <c:pt idx="309">
                  <c:v>42552</c:v>
                </c:pt>
                <c:pt idx="310">
                  <c:v>42555</c:v>
                </c:pt>
                <c:pt idx="311">
                  <c:v>42556</c:v>
                </c:pt>
                <c:pt idx="312">
                  <c:v>42557</c:v>
                </c:pt>
                <c:pt idx="313">
                  <c:v>42558</c:v>
                </c:pt>
                <c:pt idx="314">
                  <c:v>42559</c:v>
                </c:pt>
                <c:pt idx="315">
                  <c:v>42562</c:v>
                </c:pt>
                <c:pt idx="316">
                  <c:v>42563</c:v>
                </c:pt>
                <c:pt idx="317">
                  <c:v>42564</c:v>
                </c:pt>
                <c:pt idx="318">
                  <c:v>42565</c:v>
                </c:pt>
                <c:pt idx="319">
                  <c:v>42566</c:v>
                </c:pt>
                <c:pt idx="320">
                  <c:v>42569</c:v>
                </c:pt>
                <c:pt idx="321">
                  <c:v>42570</c:v>
                </c:pt>
                <c:pt idx="322">
                  <c:v>42571</c:v>
                </c:pt>
                <c:pt idx="323">
                  <c:v>42572</c:v>
                </c:pt>
                <c:pt idx="324">
                  <c:v>42573</c:v>
                </c:pt>
                <c:pt idx="325">
                  <c:v>42576</c:v>
                </c:pt>
                <c:pt idx="326">
                  <c:v>42577</c:v>
                </c:pt>
                <c:pt idx="327">
                  <c:v>42578</c:v>
                </c:pt>
                <c:pt idx="328">
                  <c:v>42579</c:v>
                </c:pt>
                <c:pt idx="329">
                  <c:v>42580</c:v>
                </c:pt>
                <c:pt idx="330">
                  <c:v>42583</c:v>
                </c:pt>
                <c:pt idx="331">
                  <c:v>42584</c:v>
                </c:pt>
                <c:pt idx="332">
                  <c:v>42585</c:v>
                </c:pt>
                <c:pt idx="333">
                  <c:v>42586</c:v>
                </c:pt>
                <c:pt idx="334">
                  <c:v>42587</c:v>
                </c:pt>
                <c:pt idx="335">
                  <c:v>42590</c:v>
                </c:pt>
                <c:pt idx="336">
                  <c:v>42591</c:v>
                </c:pt>
                <c:pt idx="337">
                  <c:v>42592</c:v>
                </c:pt>
                <c:pt idx="338">
                  <c:v>42593</c:v>
                </c:pt>
                <c:pt idx="339">
                  <c:v>42594</c:v>
                </c:pt>
                <c:pt idx="340">
                  <c:v>42597</c:v>
                </c:pt>
                <c:pt idx="341">
                  <c:v>42598</c:v>
                </c:pt>
                <c:pt idx="342">
                  <c:v>42599</c:v>
                </c:pt>
                <c:pt idx="343">
                  <c:v>42600</c:v>
                </c:pt>
                <c:pt idx="344">
                  <c:v>42601</c:v>
                </c:pt>
                <c:pt idx="345">
                  <c:v>42604</c:v>
                </c:pt>
                <c:pt idx="346">
                  <c:v>42605</c:v>
                </c:pt>
                <c:pt idx="347">
                  <c:v>42606</c:v>
                </c:pt>
                <c:pt idx="348">
                  <c:v>42607</c:v>
                </c:pt>
                <c:pt idx="349">
                  <c:v>42608</c:v>
                </c:pt>
                <c:pt idx="350">
                  <c:v>42611</c:v>
                </c:pt>
                <c:pt idx="351">
                  <c:v>42612</c:v>
                </c:pt>
                <c:pt idx="352">
                  <c:v>42613</c:v>
                </c:pt>
                <c:pt idx="353">
                  <c:v>42614</c:v>
                </c:pt>
                <c:pt idx="354">
                  <c:v>42615</c:v>
                </c:pt>
                <c:pt idx="355">
                  <c:v>42618</c:v>
                </c:pt>
                <c:pt idx="356">
                  <c:v>42619</c:v>
                </c:pt>
                <c:pt idx="357">
                  <c:v>42620</c:v>
                </c:pt>
                <c:pt idx="358">
                  <c:v>42621</c:v>
                </c:pt>
                <c:pt idx="359">
                  <c:v>42622</c:v>
                </c:pt>
                <c:pt idx="360">
                  <c:v>42625</c:v>
                </c:pt>
                <c:pt idx="361">
                  <c:v>42626</c:v>
                </c:pt>
                <c:pt idx="362">
                  <c:v>42627</c:v>
                </c:pt>
                <c:pt idx="363">
                  <c:v>42628</c:v>
                </c:pt>
              </c:numCache>
            </c:numRef>
          </c:cat>
          <c:val>
            <c:numRef>
              <c:f>'[Historico_Vector 15.09.2016.xlsx]COMITE FINVIT'!$C$2:$C$365</c:f>
              <c:numCache>
                <c:formatCode>General</c:formatCode>
                <c:ptCount val="364"/>
                <c:pt idx="0">
                  <c:v>4.1498011130592669</c:v>
                </c:pt>
                <c:pt idx="1">
                  <c:v>3.8833841980575121</c:v>
                </c:pt>
                <c:pt idx="2">
                  <c:v>3.8508354696828646</c:v>
                </c:pt>
                <c:pt idx="3">
                  <c:v>3.8263111271906229</c:v>
                </c:pt>
                <c:pt idx="4">
                  <c:v>3.7764789992852599</c:v>
                </c:pt>
                <c:pt idx="5">
                  <c:v>3.8587154874444649</c:v>
                </c:pt>
                <c:pt idx="6">
                  <c:v>3.645241174908473</c:v>
                </c:pt>
                <c:pt idx="7">
                  <c:v>3.6061734752546037</c:v>
                </c:pt>
                <c:pt idx="8">
                  <c:v>3.7048615573558452</c:v>
                </c:pt>
                <c:pt idx="9">
                  <c:v>3.9139750044323232</c:v>
                </c:pt>
                <c:pt idx="10">
                  <c:v>3.6646170789769963</c:v>
                </c:pt>
                <c:pt idx="11">
                  <c:v>3.6097984302913053</c:v>
                </c:pt>
                <c:pt idx="12">
                  <c:v>3.5785923713727095</c:v>
                </c:pt>
                <c:pt idx="13">
                  <c:v>3.6149469667960767</c:v>
                </c:pt>
                <c:pt idx="14">
                  <c:v>3.6998855097316596</c:v>
                </c:pt>
                <c:pt idx="15">
                  <c:v>3.5528408656692836</c:v>
                </c:pt>
                <c:pt idx="16">
                  <c:v>3.5333246674034009</c:v>
                </c:pt>
                <c:pt idx="17">
                  <c:v>3.5271463464067634</c:v>
                </c:pt>
                <c:pt idx="18">
                  <c:v>3.5233368800016955</c:v>
                </c:pt>
                <c:pt idx="19">
                  <c:v>3.6421381794488847</c:v>
                </c:pt>
                <c:pt idx="20">
                  <c:v>3.5215292414431847</c:v>
                </c:pt>
                <c:pt idx="21">
                  <c:v>3.500829190082305</c:v>
                </c:pt>
                <c:pt idx="22">
                  <c:v>3.4792042676373702</c:v>
                </c:pt>
                <c:pt idx="23">
                  <c:v>3.5163586437618286</c:v>
                </c:pt>
                <c:pt idx="24">
                  <c:v>3.5700208725502303</c:v>
                </c:pt>
                <c:pt idx="25">
                  <c:v>3.5700208725502303</c:v>
                </c:pt>
                <c:pt idx="26">
                  <c:v>3.4393440193946927</c:v>
                </c:pt>
                <c:pt idx="27">
                  <c:v>3.5180086615714896</c:v>
                </c:pt>
                <c:pt idx="28">
                  <c:v>3.5217765983563178</c:v>
                </c:pt>
                <c:pt idx="29">
                  <c:v>3.6586390156837512</c:v>
                </c:pt>
                <c:pt idx="30">
                  <c:v>3.741459753698785</c:v>
                </c:pt>
                <c:pt idx="31">
                  <c:v>3.6309770812339117</c:v>
                </c:pt>
                <c:pt idx="32">
                  <c:v>3.626374111141792</c:v>
                </c:pt>
                <c:pt idx="33">
                  <c:v>3.6407137951413713</c:v>
                </c:pt>
                <c:pt idx="34">
                  <c:v>3.6501724939587721</c:v>
                </c:pt>
                <c:pt idx="35">
                  <c:v>3.6688245135527002</c:v>
                </c:pt>
                <c:pt idx="36">
                  <c:v>3.614330144575101</c:v>
                </c:pt>
                <c:pt idx="37">
                  <c:v>3.6380385928065944</c:v>
                </c:pt>
                <c:pt idx="38">
                  <c:v>3.6271755610450387</c:v>
                </c:pt>
                <c:pt idx="39">
                  <c:v>3.630329719846205</c:v>
                </c:pt>
                <c:pt idx="40">
                  <c:v>3.6989697980934868</c:v>
                </c:pt>
                <c:pt idx="41">
                  <c:v>3.5978574474231859</c:v>
                </c:pt>
                <c:pt idx="42">
                  <c:v>3.6102385842658307</c:v>
                </c:pt>
                <c:pt idx="43">
                  <c:v>3.6101331386832669</c:v>
                </c:pt>
                <c:pt idx="44">
                  <c:v>3.5993376206586825</c:v>
                </c:pt>
                <c:pt idx="45">
                  <c:v>3.6709820841698924</c:v>
                </c:pt>
                <c:pt idx="46">
                  <c:v>3.6020938220251555</c:v>
                </c:pt>
                <c:pt idx="47">
                  <c:v>3.5976564633516164</c:v>
                </c:pt>
                <c:pt idx="48">
                  <c:v>3.6289625662193106</c:v>
                </c:pt>
                <c:pt idx="49">
                  <c:v>3.6230253761764253</c:v>
                </c:pt>
                <c:pt idx="50">
                  <c:v>3.6776323553782646</c:v>
                </c:pt>
                <c:pt idx="51">
                  <c:v>3.6173710948854922</c:v>
                </c:pt>
                <c:pt idx="52">
                  <c:v>3.6226301295364105</c:v>
                </c:pt>
                <c:pt idx="53">
                  <c:v>3.6240077488150764</c:v>
                </c:pt>
                <c:pt idx="54">
                  <c:v>3.6306826963186509</c:v>
                </c:pt>
                <c:pt idx="55">
                  <c:v>3.6940308349653108</c:v>
                </c:pt>
                <c:pt idx="56">
                  <c:v>3.6375059380457277</c:v>
                </c:pt>
                <c:pt idx="57">
                  <c:v>3.6320912722418441</c:v>
                </c:pt>
                <c:pt idx="58">
                  <c:v>3.6136763085881625</c:v>
                </c:pt>
                <c:pt idx="59">
                  <c:v>3.6094309032912877</c:v>
                </c:pt>
                <c:pt idx="60">
                  <c:v>3.6611522166957093</c:v>
                </c:pt>
                <c:pt idx="61">
                  <c:v>3.6051221360470391</c:v>
                </c:pt>
                <c:pt idx="62">
                  <c:v>3.604229073599643</c:v>
                </c:pt>
                <c:pt idx="63">
                  <c:v>3.5771959383452887</c:v>
                </c:pt>
                <c:pt idx="64">
                  <c:v>3.5687199146212758</c:v>
                </c:pt>
                <c:pt idx="65">
                  <c:v>3.6237842860280289</c:v>
                </c:pt>
                <c:pt idx="66">
                  <c:v>3.5693808131572471</c:v>
                </c:pt>
                <c:pt idx="67">
                  <c:v>3.568263861750899</c:v>
                </c:pt>
                <c:pt idx="68">
                  <c:v>3.5674301017746637</c:v>
                </c:pt>
                <c:pt idx="69">
                  <c:v>3.5647558192847852</c:v>
                </c:pt>
                <c:pt idx="70">
                  <c:v>3.6094158273919512</c:v>
                </c:pt>
                <c:pt idx="71">
                  <c:v>3.6094158273919512</c:v>
                </c:pt>
                <c:pt idx="72">
                  <c:v>3.5822097978814673</c:v>
                </c:pt>
                <c:pt idx="73">
                  <c:v>3.5848867739859616</c:v>
                </c:pt>
                <c:pt idx="74">
                  <c:v>3.5822025550363645</c:v>
                </c:pt>
                <c:pt idx="75">
                  <c:v>3.5803110581754449</c:v>
                </c:pt>
                <c:pt idx="76">
                  <c:v>3.654939330156981</c:v>
                </c:pt>
                <c:pt idx="77">
                  <c:v>3.6014081660201813</c:v>
                </c:pt>
                <c:pt idx="78">
                  <c:v>3.5940999069133444</c:v>
                </c:pt>
                <c:pt idx="79">
                  <c:v>3.5907551884935862</c:v>
                </c:pt>
                <c:pt idx="80">
                  <c:v>3.5905748011419547</c:v>
                </c:pt>
                <c:pt idx="81">
                  <c:v>3.6414123342562457</c:v>
                </c:pt>
                <c:pt idx="82">
                  <c:v>3.6414123342562457</c:v>
                </c:pt>
                <c:pt idx="83">
                  <c:v>3.5922141423173923</c:v>
                </c:pt>
                <c:pt idx="84">
                  <c:v>3.5922141423173923</c:v>
                </c:pt>
                <c:pt idx="85">
                  <c:v>3.5938880679013678</c:v>
                </c:pt>
                <c:pt idx="86">
                  <c:v>3.5946175344326612</c:v>
                </c:pt>
                <c:pt idx="87">
                  <c:v>3.5935034694025592</c:v>
                </c:pt>
                <c:pt idx="88">
                  <c:v>3.6413866846634675</c:v>
                </c:pt>
                <c:pt idx="89">
                  <c:v>3.5965638572895093</c:v>
                </c:pt>
                <c:pt idx="90">
                  <c:v>3.593472332629509</c:v>
                </c:pt>
                <c:pt idx="91">
                  <c:v>3.5864436185501081</c:v>
                </c:pt>
                <c:pt idx="92">
                  <c:v>3.5891583361755854</c:v>
                </c:pt>
                <c:pt idx="93">
                  <c:v>3.6363454560908206</c:v>
                </c:pt>
                <c:pt idx="94">
                  <c:v>3.5889806509303845</c:v>
                </c:pt>
                <c:pt idx="95">
                  <c:v>3.5843580514591094</c:v>
                </c:pt>
                <c:pt idx="96">
                  <c:v>3.581695555877761</c:v>
                </c:pt>
                <c:pt idx="97">
                  <c:v>3.5805377595535988</c:v>
                </c:pt>
                <c:pt idx="98">
                  <c:v>3.6252267394481006</c:v>
                </c:pt>
                <c:pt idx="99">
                  <c:v>3.5898205795364797</c:v>
                </c:pt>
                <c:pt idx="100">
                  <c:v>3.5894676225248423</c:v>
                </c:pt>
                <c:pt idx="101">
                  <c:v>3.58464445776348</c:v>
                </c:pt>
                <c:pt idx="102">
                  <c:v>3.5829089358865631</c:v>
                </c:pt>
                <c:pt idx="103">
                  <c:v>3.6256359550220529</c:v>
                </c:pt>
                <c:pt idx="104">
                  <c:v>3.5850579074405231</c:v>
                </c:pt>
                <c:pt idx="105">
                  <c:v>3.5865148183716324</c:v>
                </c:pt>
                <c:pt idx="106">
                  <c:v>3.5854126312307324</c:v>
                </c:pt>
                <c:pt idx="107">
                  <c:v>3.5847115157374163</c:v>
                </c:pt>
                <c:pt idx="108">
                  <c:v>3.6155636448321227</c:v>
                </c:pt>
                <c:pt idx="109">
                  <c:v>3.5855999859059544</c:v>
                </c:pt>
                <c:pt idx="110">
                  <c:v>3.6099247353449075</c:v>
                </c:pt>
                <c:pt idx="111">
                  <c:v>3.6017563507102226</c:v>
                </c:pt>
                <c:pt idx="112">
                  <c:v>3.6418458835144234</c:v>
                </c:pt>
                <c:pt idx="113">
                  <c:v>3.6048364460449713</c:v>
                </c:pt>
                <c:pt idx="114">
                  <c:v>3.5989631236675192</c:v>
                </c:pt>
                <c:pt idx="115">
                  <c:v>3.6024210669365946</c:v>
                </c:pt>
                <c:pt idx="116">
                  <c:v>3.5848611159508921</c:v>
                </c:pt>
                <c:pt idx="117">
                  <c:v>3.6040136588390093</c:v>
                </c:pt>
                <c:pt idx="118">
                  <c:v>3.5796563203457907</c:v>
                </c:pt>
                <c:pt idx="119">
                  <c:v>3.5834601117728875</c:v>
                </c:pt>
                <c:pt idx="120">
                  <c:v>3.5834601117728875</c:v>
                </c:pt>
                <c:pt idx="121">
                  <c:v>3.5834601117728875</c:v>
                </c:pt>
                <c:pt idx="122">
                  <c:v>3.5834601117728875</c:v>
                </c:pt>
                <c:pt idx="123">
                  <c:v>3.5834601117728875</c:v>
                </c:pt>
                <c:pt idx="124">
                  <c:v>3.5834601117728875</c:v>
                </c:pt>
                <c:pt idx="125">
                  <c:v>3.5834601117728875</c:v>
                </c:pt>
                <c:pt idx="126">
                  <c:v>3.5834601117728875</c:v>
                </c:pt>
                <c:pt idx="127">
                  <c:v>3.5834601117728875</c:v>
                </c:pt>
                <c:pt idx="128">
                  <c:v>3.5834601117728875</c:v>
                </c:pt>
                <c:pt idx="129">
                  <c:v>3.5834601117728875</c:v>
                </c:pt>
                <c:pt idx="130">
                  <c:v>3.5834601117728875</c:v>
                </c:pt>
                <c:pt idx="131">
                  <c:v>3.5834601117728875</c:v>
                </c:pt>
                <c:pt idx="132">
                  <c:v>3.5834601117728875</c:v>
                </c:pt>
                <c:pt idx="133">
                  <c:v>3.5834601117728875</c:v>
                </c:pt>
                <c:pt idx="134">
                  <c:v>3.5834601117728875</c:v>
                </c:pt>
                <c:pt idx="135">
                  <c:v>3.5834601117728875</c:v>
                </c:pt>
                <c:pt idx="136">
                  <c:v>3.5834601117728875</c:v>
                </c:pt>
                <c:pt idx="137">
                  <c:v>3.5834601117728875</c:v>
                </c:pt>
                <c:pt idx="138">
                  <c:v>3.5834601117728875</c:v>
                </c:pt>
                <c:pt idx="139">
                  <c:v>3.5834601117728875</c:v>
                </c:pt>
                <c:pt idx="140">
                  <c:v>3.5834601117728875</c:v>
                </c:pt>
                <c:pt idx="141">
                  <c:v>3.5834601117728875</c:v>
                </c:pt>
                <c:pt idx="142">
                  <c:v>3.6148586944577876</c:v>
                </c:pt>
                <c:pt idx="143">
                  <c:v>3.5618897079940788</c:v>
                </c:pt>
                <c:pt idx="144">
                  <c:v>3.5501982331502036</c:v>
                </c:pt>
                <c:pt idx="145">
                  <c:v>3.5409936213513444</c:v>
                </c:pt>
                <c:pt idx="146">
                  <c:v>3.5625071042515444</c:v>
                </c:pt>
                <c:pt idx="147">
                  <c:v>3.5263778089066902</c:v>
                </c:pt>
                <c:pt idx="148">
                  <c:v>3.5263778089066902</c:v>
                </c:pt>
                <c:pt idx="149">
                  <c:v>3.52420246708181</c:v>
                </c:pt>
                <c:pt idx="150">
                  <c:v>3.525958358055735</c:v>
                </c:pt>
                <c:pt idx="151">
                  <c:v>3.580466744664077</c:v>
                </c:pt>
                <c:pt idx="152">
                  <c:v>3.5328222397539104</c:v>
                </c:pt>
                <c:pt idx="153">
                  <c:v>3.5352113180616116</c:v>
                </c:pt>
                <c:pt idx="154">
                  <c:v>3.5361700137841332</c:v>
                </c:pt>
                <c:pt idx="155">
                  <c:v>3.5781802296805076</c:v>
                </c:pt>
                <c:pt idx="156">
                  <c:v>3.5781802296805076</c:v>
                </c:pt>
                <c:pt idx="157">
                  <c:v>3.5781802296805076</c:v>
                </c:pt>
                <c:pt idx="158">
                  <c:v>3.5341823531206753</c:v>
                </c:pt>
                <c:pt idx="159">
                  <c:v>3.5341823531206753</c:v>
                </c:pt>
                <c:pt idx="160">
                  <c:v>3.5698562580355695</c:v>
                </c:pt>
                <c:pt idx="161">
                  <c:v>3.5873792832872633</c:v>
                </c:pt>
                <c:pt idx="162">
                  <c:v>3.5711121858013035</c:v>
                </c:pt>
                <c:pt idx="163">
                  <c:v>3.5576528233906251</c:v>
                </c:pt>
                <c:pt idx="164">
                  <c:v>3.5582105632545677</c:v>
                </c:pt>
                <c:pt idx="165">
                  <c:v>3.6047602620444152</c:v>
                </c:pt>
                <c:pt idx="166">
                  <c:v>3.5774102058468045</c:v>
                </c:pt>
                <c:pt idx="167">
                  <c:v>3.5626460801926934</c:v>
                </c:pt>
                <c:pt idx="168">
                  <c:v>3.5322815742480205</c:v>
                </c:pt>
                <c:pt idx="169">
                  <c:v>3.5250916715557477</c:v>
                </c:pt>
                <c:pt idx="170">
                  <c:v>3.5547303388959337</c:v>
                </c:pt>
                <c:pt idx="171">
                  <c:v>3.5148440953947633</c:v>
                </c:pt>
                <c:pt idx="172">
                  <c:v>3.5353863249026118</c:v>
                </c:pt>
                <c:pt idx="173">
                  <c:v>3.5380396921581077</c:v>
                </c:pt>
                <c:pt idx="174">
                  <c:v>3.5406743077015497</c:v>
                </c:pt>
                <c:pt idx="175">
                  <c:v>3.5716823224955627</c:v>
                </c:pt>
                <c:pt idx="176">
                  <c:v>3.5364798870145</c:v>
                </c:pt>
                <c:pt idx="177">
                  <c:v>3.5090767284780835</c:v>
                </c:pt>
                <c:pt idx="178">
                  <c:v>3.5202267322848426</c:v>
                </c:pt>
                <c:pt idx="179">
                  <c:v>3.5603456464821153</c:v>
                </c:pt>
                <c:pt idx="180">
                  <c:v>3.5220679711612282</c:v>
                </c:pt>
                <c:pt idx="181">
                  <c:v>3.5079323342261923</c:v>
                </c:pt>
                <c:pt idx="182">
                  <c:v>3.5059317255330855</c:v>
                </c:pt>
                <c:pt idx="183">
                  <c:v>3.5434563819651146</c:v>
                </c:pt>
                <c:pt idx="184">
                  <c:v>3.5181328523952686</c:v>
                </c:pt>
                <c:pt idx="185">
                  <c:v>3.5243626808277551</c:v>
                </c:pt>
                <c:pt idx="186">
                  <c:v>3.5387487113100446</c:v>
                </c:pt>
                <c:pt idx="187">
                  <c:v>3.5535137408057227</c:v>
                </c:pt>
                <c:pt idx="188">
                  <c:v>3.6142108248667806</c:v>
                </c:pt>
                <c:pt idx="189">
                  <c:v>3.5932660009613446</c:v>
                </c:pt>
                <c:pt idx="190">
                  <c:v>3.5861806115412316</c:v>
                </c:pt>
                <c:pt idx="191">
                  <c:v>3.5706642354754745</c:v>
                </c:pt>
                <c:pt idx="192">
                  <c:v>3.5712205620078743</c:v>
                </c:pt>
                <c:pt idx="193">
                  <c:v>3.5896564176660561</c:v>
                </c:pt>
                <c:pt idx="194">
                  <c:v>3.5766102738410153</c:v>
                </c:pt>
                <c:pt idx="195">
                  <c:v>3.5912643627823386</c:v>
                </c:pt>
                <c:pt idx="196">
                  <c:v>3.5924265049458488</c:v>
                </c:pt>
                <c:pt idx="197">
                  <c:v>3.5951661089939413</c:v>
                </c:pt>
                <c:pt idx="198">
                  <c:v>3.6483293904344247</c:v>
                </c:pt>
                <c:pt idx="199">
                  <c:v>3.6238410418344169</c:v>
                </c:pt>
                <c:pt idx="200">
                  <c:v>3.6169680995072095</c:v>
                </c:pt>
                <c:pt idx="201">
                  <c:v>3.6299136795594737</c:v>
                </c:pt>
                <c:pt idx="202">
                  <c:v>3.6392352803858086</c:v>
                </c:pt>
                <c:pt idx="203">
                  <c:v>3.6725712670251274</c:v>
                </c:pt>
                <c:pt idx="204">
                  <c:v>3.6363454560907726</c:v>
                </c:pt>
                <c:pt idx="205">
                  <c:v>3.6383010163169409</c:v>
                </c:pt>
                <c:pt idx="206">
                  <c:v>3.6650740108777446</c:v>
                </c:pt>
                <c:pt idx="207">
                  <c:v>3.6967668558983378</c:v>
                </c:pt>
                <c:pt idx="208">
                  <c:v>3.6819727466022738</c:v>
                </c:pt>
                <c:pt idx="209">
                  <c:v>3.7072575834021446</c:v>
                </c:pt>
                <c:pt idx="210">
                  <c:v>3.6840418860255055</c:v>
                </c:pt>
                <c:pt idx="211">
                  <c:v>3.6832621439567177</c:v>
                </c:pt>
                <c:pt idx="212">
                  <c:v>3.7318239714330286</c:v>
                </c:pt>
                <c:pt idx="213">
                  <c:v>3.7262605273304072</c:v>
                </c:pt>
                <c:pt idx="214">
                  <c:v>3.7212883416537501</c:v>
                </c:pt>
                <c:pt idx="215">
                  <c:v>3.6983986795905146</c:v>
                </c:pt>
                <c:pt idx="216">
                  <c:v>3.692183274248289</c:v>
                </c:pt>
                <c:pt idx="217">
                  <c:v>3.6856924798279977</c:v>
                </c:pt>
                <c:pt idx="218">
                  <c:v>3.6193380705497393</c:v>
                </c:pt>
                <c:pt idx="219">
                  <c:v>3.6059499045145516</c:v>
                </c:pt>
                <c:pt idx="220">
                  <c:v>3.6440766171239187</c:v>
                </c:pt>
                <c:pt idx="221">
                  <c:v>3.6513950138600872</c:v>
                </c:pt>
                <c:pt idx="222">
                  <c:v>3.7094135134107029</c:v>
                </c:pt>
                <c:pt idx="223">
                  <c:v>3.688526811355517</c:v>
                </c:pt>
                <c:pt idx="224">
                  <c:v>3.6393107703163721</c:v>
                </c:pt>
                <c:pt idx="225">
                  <c:v>3.645417159040095</c:v>
                </c:pt>
                <c:pt idx="226">
                  <c:v>3.6225920796732369</c:v>
                </c:pt>
                <c:pt idx="227">
                  <c:v>3.6911322371393522</c:v>
                </c:pt>
                <c:pt idx="228">
                  <c:v>3.6644687399373406</c:v>
                </c:pt>
                <c:pt idx="229">
                  <c:v>3.6814514601875432</c:v>
                </c:pt>
                <c:pt idx="230">
                  <c:v>3.672573077190088</c:v>
                </c:pt>
                <c:pt idx="231">
                  <c:v>3.6828695173989296</c:v>
                </c:pt>
                <c:pt idx="232">
                  <c:v>3.6999572427648326</c:v>
                </c:pt>
                <c:pt idx="233">
                  <c:v>3.6721730404937336</c:v>
                </c:pt>
                <c:pt idx="234">
                  <c:v>3.6636563311473527</c:v>
                </c:pt>
                <c:pt idx="235">
                  <c:v>3.6736180373729992</c:v>
                </c:pt>
                <c:pt idx="236">
                  <c:v>3.6899751221681201</c:v>
                </c:pt>
                <c:pt idx="237">
                  <c:v>3.7244834189094149</c:v>
                </c:pt>
                <c:pt idx="238">
                  <c:v>3.691728419443193</c:v>
                </c:pt>
                <c:pt idx="239">
                  <c:v>3.727862079091727</c:v>
                </c:pt>
                <c:pt idx="240">
                  <c:v>3.6944080532375594</c:v>
                </c:pt>
                <c:pt idx="241">
                  <c:v>3.7132802261030662</c:v>
                </c:pt>
                <c:pt idx="242">
                  <c:v>3.7325199451070019</c:v>
                </c:pt>
                <c:pt idx="243">
                  <c:v>3.7364452887484063</c:v>
                </c:pt>
                <c:pt idx="244">
                  <c:v>3.7199922839463522</c:v>
                </c:pt>
                <c:pt idx="245">
                  <c:v>3.7119089775328433</c:v>
                </c:pt>
                <c:pt idx="246">
                  <c:v>3.7022807259856321</c:v>
                </c:pt>
                <c:pt idx="247">
                  <c:v>3.7067712188626416</c:v>
                </c:pt>
                <c:pt idx="248">
                  <c:v>3.6935594651669885</c:v>
                </c:pt>
                <c:pt idx="249">
                  <c:v>3.7202292350604753</c:v>
                </c:pt>
                <c:pt idx="250">
                  <c:v>3.705970706775648</c:v>
                </c:pt>
                <c:pt idx="251">
                  <c:v>3.7120944719698845</c:v>
                </c:pt>
                <c:pt idx="252">
                  <c:v>3.698887589567363</c:v>
                </c:pt>
                <c:pt idx="253">
                  <c:v>3.7109979980059928</c:v>
                </c:pt>
                <c:pt idx="254">
                  <c:v>3.7298368100250063</c:v>
                </c:pt>
                <c:pt idx="255">
                  <c:v>3.713093254068482</c:v>
                </c:pt>
                <c:pt idx="256">
                  <c:v>3.6996363908576404</c:v>
                </c:pt>
                <c:pt idx="257">
                  <c:v>3.6788343579031255</c:v>
                </c:pt>
                <c:pt idx="258">
                  <c:v>3.6708077857392016</c:v>
                </c:pt>
                <c:pt idx="259">
                  <c:v>3.6966223724641978</c:v>
                </c:pt>
                <c:pt idx="260">
                  <c:v>3.6729081417910066</c:v>
                </c:pt>
                <c:pt idx="261">
                  <c:v>3.6643841795186671</c:v>
                </c:pt>
                <c:pt idx="262">
                  <c:v>3.6561615154278173</c:v>
                </c:pt>
                <c:pt idx="263">
                  <c:v>3.664505824697216</c:v>
                </c:pt>
                <c:pt idx="264">
                  <c:v>3.6808382078890292</c:v>
                </c:pt>
                <c:pt idx="265">
                  <c:v>3.6646599324771829</c:v>
                </c:pt>
                <c:pt idx="266">
                  <c:v>3.6530481607400791</c:v>
                </c:pt>
                <c:pt idx="267">
                  <c:v>3.6513863146277261</c:v>
                </c:pt>
                <c:pt idx="268">
                  <c:v>3.6587528357961996</c:v>
                </c:pt>
                <c:pt idx="269">
                  <c:v>3.6686315625435983</c:v>
                </c:pt>
                <c:pt idx="270">
                  <c:v>3.6382200253025436</c:v>
                </c:pt>
                <c:pt idx="271">
                  <c:v>3.6310651912344563</c:v>
                </c:pt>
                <c:pt idx="272">
                  <c:v>3.6199160833567015</c:v>
                </c:pt>
                <c:pt idx="273">
                  <c:v>3.638704663591962</c:v>
                </c:pt>
                <c:pt idx="274">
                  <c:v>3.6707691911152724</c:v>
                </c:pt>
                <c:pt idx="275">
                  <c:v>3.6395892524250737</c:v>
                </c:pt>
                <c:pt idx="276">
                  <c:v>3.6298156036047367</c:v>
                </c:pt>
                <c:pt idx="277">
                  <c:v>3.6183529904545471</c:v>
                </c:pt>
                <c:pt idx="278">
                  <c:v>3.6107319893827441</c:v>
                </c:pt>
                <c:pt idx="279">
                  <c:v>3.6259109756492665</c:v>
                </c:pt>
                <c:pt idx="280">
                  <c:v>3.6007551603011687</c:v>
                </c:pt>
                <c:pt idx="281">
                  <c:v>3.5902468652155539</c:v>
                </c:pt>
                <c:pt idx="282">
                  <c:v>3.5915683058587935</c:v>
                </c:pt>
                <c:pt idx="283">
                  <c:v>3.5979103938327475</c:v>
                </c:pt>
                <c:pt idx="284">
                  <c:v>3.6160342101258562</c:v>
                </c:pt>
                <c:pt idx="285">
                  <c:v>3.6035508410356472</c:v>
                </c:pt>
                <c:pt idx="286">
                  <c:v>3.6114792158034028</c:v>
                </c:pt>
                <c:pt idx="287">
                  <c:v>3.6235319997800275</c:v>
                </c:pt>
                <c:pt idx="288">
                  <c:v>3.6218828273211052</c:v>
                </c:pt>
                <c:pt idx="289">
                  <c:v>3.6528930439142746</c:v>
                </c:pt>
                <c:pt idx="290">
                  <c:v>3.6387764182901718</c:v>
                </c:pt>
                <c:pt idx="291">
                  <c:v>3.6480057089884244</c:v>
                </c:pt>
                <c:pt idx="292">
                  <c:v>3.6651501690190038</c:v>
                </c:pt>
                <c:pt idx="293">
                  <c:v>3.6820625705330281</c:v>
                </c:pt>
                <c:pt idx="294">
                  <c:v>3.6896471643047608</c:v>
                </c:pt>
                <c:pt idx="295">
                  <c:v>3.6668571483112422</c:v>
                </c:pt>
                <c:pt idx="296">
                  <c:v>3.6587041289395517</c:v>
                </c:pt>
                <c:pt idx="297">
                  <c:v>3.6790579697277703</c:v>
                </c:pt>
                <c:pt idx="298">
                  <c:v>3.6805129628497699</c:v>
                </c:pt>
                <c:pt idx="299">
                  <c:v>3.7022003344308128</c:v>
                </c:pt>
                <c:pt idx="300">
                  <c:v>3.6935623798203316</c:v>
                </c:pt>
                <c:pt idx="301">
                  <c:v>3.6898395551271799</c:v>
                </c:pt>
                <c:pt idx="302">
                  <c:v>3.6833811801156373</c:v>
                </c:pt>
                <c:pt idx="303">
                  <c:v>3.6806871415929732</c:v>
                </c:pt>
                <c:pt idx="304">
                  <c:v>3.7009116381555831</c:v>
                </c:pt>
                <c:pt idx="305">
                  <c:v>3.6785696745188621</c:v>
                </c:pt>
                <c:pt idx="306">
                  <c:v>3.6882902689120574</c:v>
                </c:pt>
                <c:pt idx="307">
                  <c:v>3.6953344321381332</c:v>
                </c:pt>
                <c:pt idx="308">
                  <c:v>3.6973141207840876</c:v>
                </c:pt>
                <c:pt idx="309">
                  <c:v>3.7085847702945318</c:v>
                </c:pt>
                <c:pt idx="310">
                  <c:v>3.6966547284474549</c:v>
                </c:pt>
                <c:pt idx="311">
                  <c:v>3.699206228627594</c:v>
                </c:pt>
                <c:pt idx="312">
                  <c:v>3.7040480425143176</c:v>
                </c:pt>
                <c:pt idx="313">
                  <c:v>3.6979819678290289</c:v>
                </c:pt>
                <c:pt idx="314">
                  <c:v>3.7269029257769857</c:v>
                </c:pt>
                <c:pt idx="315">
                  <c:v>3.715251550556995</c:v>
                </c:pt>
                <c:pt idx="316">
                  <c:v>3.7216877298627153</c:v>
                </c:pt>
                <c:pt idx="317">
                  <c:v>3.7278782522997829</c:v>
                </c:pt>
                <c:pt idx="318">
                  <c:v>3.7297357108013047</c:v>
                </c:pt>
                <c:pt idx="319">
                  <c:v>3.7514058268609993</c:v>
                </c:pt>
                <c:pt idx="320">
                  <c:v>3.7399879360355146</c:v>
                </c:pt>
                <c:pt idx="321">
                  <c:v>3.7421638437841276</c:v>
                </c:pt>
                <c:pt idx="322">
                  <c:v>3.7382714252855727</c:v>
                </c:pt>
                <c:pt idx="323">
                  <c:v>3.7395061419779481</c:v>
                </c:pt>
                <c:pt idx="324">
                  <c:v>3.764805740015098</c:v>
                </c:pt>
                <c:pt idx="325">
                  <c:v>3.7515382621048685</c:v>
                </c:pt>
                <c:pt idx="326">
                  <c:v>3.7532334504042595</c:v>
                </c:pt>
                <c:pt idx="327">
                  <c:v>3.7483770401255097</c:v>
                </c:pt>
                <c:pt idx="328">
                  <c:v>3.7509947749115908</c:v>
                </c:pt>
                <c:pt idx="329">
                  <c:v>3.7779780844612509</c:v>
                </c:pt>
                <c:pt idx="330">
                  <c:v>3.7658716817289739</c:v>
                </c:pt>
                <c:pt idx="331">
                  <c:v>3.7686406030487429</c:v>
                </c:pt>
                <c:pt idx="332">
                  <c:v>3.766206188263479</c:v>
                </c:pt>
                <c:pt idx="333">
                  <c:v>3.7700141791449724</c:v>
                </c:pt>
                <c:pt idx="334">
                  <c:v>3.7968034852959929</c:v>
                </c:pt>
                <c:pt idx="335">
                  <c:v>3.7806516175854918</c:v>
                </c:pt>
                <c:pt idx="336">
                  <c:v>3.7640037591024496</c:v>
                </c:pt>
                <c:pt idx="337">
                  <c:v>3.7645877023529999</c:v>
                </c:pt>
                <c:pt idx="338">
                  <c:v>3.7725622496751909</c:v>
                </c:pt>
                <c:pt idx="339">
                  <c:v>3.7915397880835422</c:v>
                </c:pt>
                <c:pt idx="340">
                  <c:v>3.7750848320749952</c:v>
                </c:pt>
                <c:pt idx="341">
                  <c:v>3.7695503106570536</c:v>
                </c:pt>
                <c:pt idx="342">
                  <c:v>3.7761951524443083</c:v>
                </c:pt>
                <c:pt idx="343">
                  <c:v>3.7819967120976581</c:v>
                </c:pt>
                <c:pt idx="344">
                  <c:v>3.7990041167861839</c:v>
                </c:pt>
                <c:pt idx="345">
                  <c:v>3.7891516063239878</c:v>
                </c:pt>
                <c:pt idx="346">
                  <c:v>3.7937938502244304</c:v>
                </c:pt>
                <c:pt idx="347">
                  <c:v>3.7956548974236068</c:v>
                </c:pt>
                <c:pt idx="348">
                  <c:v>3.7872145353626365</c:v>
                </c:pt>
                <c:pt idx="349">
                  <c:v>3.8180262140404757</c:v>
                </c:pt>
                <c:pt idx="350">
                  <c:v>3.8057915355488094</c:v>
                </c:pt>
                <c:pt idx="351">
                  <c:v>3.8010769084628007</c:v>
                </c:pt>
                <c:pt idx="352">
                  <c:v>3.7903913102691256</c:v>
                </c:pt>
                <c:pt idx="353">
                  <c:v>3.7928289010563367</c:v>
                </c:pt>
                <c:pt idx="354">
                  <c:v>3.8140183498767266</c:v>
                </c:pt>
                <c:pt idx="355">
                  <c:v>3.8047315428738173</c:v>
                </c:pt>
                <c:pt idx="356">
                  <c:v>3.8075154836701963</c:v>
                </c:pt>
                <c:pt idx="357">
                  <c:v>3.8168580488176862</c:v>
                </c:pt>
                <c:pt idx="358">
                  <c:v>3.819085213822405</c:v>
                </c:pt>
                <c:pt idx="359">
                  <c:v>3.8325615049993593</c:v>
                </c:pt>
                <c:pt idx="360">
                  <c:v>3.8217294025487223</c:v>
                </c:pt>
                <c:pt idx="361">
                  <c:v>3.8267216600668315</c:v>
                </c:pt>
                <c:pt idx="362">
                  <c:v>3.8318256461714286</c:v>
                </c:pt>
                <c:pt idx="363">
                  <c:v>3.8606071001950495</c:v>
                </c:pt>
              </c:numCache>
            </c:numRef>
          </c:val>
          <c:smooth val="0"/>
        </c:ser>
        <c:dLbls>
          <c:showLegendKey val="0"/>
          <c:showVal val="0"/>
          <c:showCatName val="0"/>
          <c:showSerName val="0"/>
          <c:showPercent val="0"/>
          <c:showBubbleSize val="0"/>
        </c:dLbls>
        <c:marker val="1"/>
        <c:smooth val="0"/>
        <c:axId val="94278400"/>
        <c:axId val="94279936"/>
      </c:lineChart>
      <c:dateAx>
        <c:axId val="9427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MX"/>
          </a:p>
        </c:txPr>
        <c:crossAx val="94279936"/>
        <c:crosses val="autoZero"/>
        <c:auto val="1"/>
        <c:lblOffset val="100"/>
        <c:baseTimeUnit val="days"/>
      </c:dateAx>
      <c:valAx>
        <c:axId val="94279936"/>
        <c:scaling>
          <c:orientation val="minMax"/>
          <c:max val="5"/>
          <c:min val="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MX" dirty="0"/>
                  <a:t>Millones de pesos</a:t>
                </a:r>
              </a:p>
            </c:rich>
          </c:tx>
          <c:layout>
            <c:manualLayout>
              <c:xMode val="edge"/>
              <c:yMode val="edge"/>
              <c:x val="0.93699072733966271"/>
              <c:y val="0.22996183443045895"/>
            </c:manualLayout>
          </c:layout>
          <c:overlay val="0"/>
          <c:spPr>
            <a:noFill/>
            <a:ln>
              <a:noFill/>
            </a:ln>
            <a:effectLst/>
          </c:sp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crossAx val="94278400"/>
        <c:crosses val="autoZero"/>
        <c:crossBetween val="between"/>
      </c:valAx>
      <c:valAx>
        <c:axId val="94290304"/>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94291840"/>
        <c:crosses val="max"/>
        <c:crossBetween val="between"/>
      </c:valAx>
      <c:dateAx>
        <c:axId val="94291840"/>
        <c:scaling>
          <c:orientation val="minMax"/>
        </c:scaling>
        <c:delete val="1"/>
        <c:axPos val="b"/>
        <c:numFmt formatCode="m/d/yyyy" sourceLinked="1"/>
        <c:majorTickMark val="out"/>
        <c:minorTickMark val="none"/>
        <c:tickLblPos val="nextTo"/>
        <c:crossAx val="94290304"/>
        <c:crosses val="autoZero"/>
        <c:auto val="1"/>
        <c:lblOffset val="100"/>
        <c:baseTimeUnit val="days"/>
      </c:dateAx>
      <c:spPr>
        <a:noFill/>
        <a:ln>
          <a:noFill/>
        </a:ln>
        <a:effectLst/>
      </c:spPr>
    </c:plotArea>
    <c:legend>
      <c:legendPos val="b"/>
      <c:layout>
        <c:manualLayout>
          <c:xMode val="edge"/>
          <c:yMode val="edge"/>
          <c:x val="0.27119875019742706"/>
          <c:y val="0.92397605845692476"/>
          <c:w val="0.48699218333420435"/>
          <c:h val="7.602394154307522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Composición</a:t>
            </a:r>
            <a:r>
              <a:rPr lang="en-US" baseline="0" dirty="0">
                <a:latin typeface="Century Gothic" panose="020B0502020202020204" pitchFamily="34" charset="0"/>
              </a:rPr>
              <a:t> portafolio FANVIT por clase de activo </a:t>
            </a:r>
            <a:endParaRPr lang="en-US" baseline="0" dirty="0" smtClean="0">
              <a:latin typeface="Century Gothic" panose="020B0502020202020204" pitchFamily="34" charset="0"/>
            </a:endParaRPr>
          </a:p>
          <a:p>
            <a:pPr>
              <a:defRPr sz="1600" b="1" i="0" u="none" strike="noStrike" kern="1200" baseline="0">
                <a:solidFill>
                  <a:sysClr val="windowText" lastClr="000000"/>
                </a:solidFill>
                <a:latin typeface="Century Gothic" panose="020B0502020202020204" pitchFamily="34" charset="0"/>
                <a:ea typeface="+mn-ea"/>
                <a:cs typeface="+mn-cs"/>
              </a:defRPr>
            </a:pPr>
            <a:r>
              <a:rPr lang="en-US" baseline="0" dirty="0" smtClean="0">
                <a:latin typeface="Century Gothic" panose="020B0502020202020204" pitchFamily="34" charset="0"/>
              </a:rPr>
              <a:t>al </a:t>
            </a:r>
            <a:r>
              <a:rPr lang="en-US" baseline="0" dirty="0">
                <a:latin typeface="Century Gothic" panose="020B0502020202020204" pitchFamily="34" charset="0"/>
              </a:rPr>
              <a:t>15 de </a:t>
            </a:r>
            <a:r>
              <a:rPr lang="en-US" baseline="0" dirty="0" smtClean="0">
                <a:latin typeface="Century Gothic" panose="020B0502020202020204" pitchFamily="34" charset="0"/>
              </a:rPr>
              <a:t>septiembre </a:t>
            </a:r>
            <a:r>
              <a:rPr lang="en-US" baseline="0" dirty="0">
                <a:latin typeface="Century Gothic" panose="020B0502020202020204" pitchFamily="34" charset="0"/>
              </a:rPr>
              <a:t>de 2016</a:t>
            </a:r>
            <a:endParaRPr lang="en-US" dirty="0">
              <a:latin typeface="Century Gothic" panose="020B0502020202020204" pitchFamily="34" charset="0"/>
            </a:endParaRPr>
          </a:p>
        </c:rich>
      </c:tx>
      <c:layout>
        <c:manualLayout>
          <c:xMode val="edge"/>
          <c:yMode val="edge"/>
          <c:x val="0.12480145986065427"/>
          <c:y val="4.0133779264214048E-2"/>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6879629629629631"/>
          <c:w val="0.93888888888888888"/>
          <c:h val="0.56974482356372125"/>
        </c:manualLayout>
      </c:layout>
      <c:pie3D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15.09.2016.xlsx]COMITE'!$B$2:$B$9</c:f>
              <c:strCache>
                <c:ptCount val="8"/>
                <c:pt idx="0">
                  <c:v>Renta fija Nominal</c:v>
                </c:pt>
                <c:pt idx="1">
                  <c:v>Renta Fija Revisable</c:v>
                </c:pt>
                <c:pt idx="2">
                  <c:v>Renta Fija Real</c:v>
                </c:pt>
                <c:pt idx="3">
                  <c:v>Renta Variable</c:v>
                </c:pt>
                <c:pt idx="4">
                  <c:v>FIBRAS</c:v>
                </c:pt>
                <c:pt idx="5">
                  <c:v>CKDs</c:v>
                </c:pt>
                <c:pt idx="6">
                  <c:v>Liquidez</c:v>
                </c:pt>
                <c:pt idx="7">
                  <c:v>Divisas</c:v>
                </c:pt>
              </c:strCache>
            </c:strRef>
          </c:cat>
          <c:val>
            <c:numRef>
              <c:f>'[Historico_Vector 15.09.2016.xlsx]COMITE'!$E$2:$E$9</c:f>
              <c:numCache>
                <c:formatCode>0.00%</c:formatCode>
                <c:ptCount val="8"/>
                <c:pt idx="0">
                  <c:v>0.36124974458756254</c:v>
                </c:pt>
                <c:pt idx="1">
                  <c:v>0.16146436238026368</c:v>
                </c:pt>
                <c:pt idx="2">
                  <c:v>0.37007319649307868</c:v>
                </c:pt>
                <c:pt idx="3">
                  <c:v>5.5327838311339729E-2</c:v>
                </c:pt>
                <c:pt idx="4">
                  <c:v>1.3594397307170349E-2</c:v>
                </c:pt>
                <c:pt idx="5">
                  <c:v>1.3367402744947343E-3</c:v>
                </c:pt>
                <c:pt idx="6">
                  <c:v>3.6764519722278684E-2</c:v>
                </c:pt>
                <c:pt idx="7">
                  <c:v>1.8920092381130232E-4</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76339173228346446"/>
          <c:y val="0.30613371245261012"/>
          <c:w val="0.23432742782152235"/>
          <c:h val="0.46701443569553808"/>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Estructurados Nominal</a:t>
            </a:r>
            <a:br>
              <a:rPr lang="en-US" dirty="0">
                <a:latin typeface="Century Gothic" panose="020B0502020202020204" pitchFamily="34" charset="0"/>
              </a:rPr>
            </a:br>
            <a:r>
              <a:rPr lang="en-US" dirty="0">
                <a:latin typeface="Century Gothic" panose="020B0502020202020204" pitchFamily="34" charset="0"/>
              </a:rPr>
              <a:t>1.45% del portafolio</a:t>
            </a:r>
          </a:p>
        </c:rich>
      </c:tx>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42606783443904483"/>
          <c:w val="0.93888888888888888"/>
          <c:h val="0.56974482356372125"/>
        </c:manualLayout>
      </c:layout>
      <c:pie3DChart>
        <c:varyColors val="1"/>
        <c:ser>
          <c:idx val="0"/>
          <c:order val="0"/>
          <c:tx>
            <c:strRef>
              <c:f>'[Historico_Vector 15.09.2016.xlsx]COMITE'!$B$24</c:f>
              <c:strCache>
                <c:ptCount val="1"/>
                <c:pt idx="0">
                  <c:v>Estructurados Nominal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15.09.2016.xlsx]COMITE'!$B$25:$B$26</c:f>
              <c:strCache>
                <c:ptCount val="2"/>
                <c:pt idx="0">
                  <c:v>91_ACOSTCB_15</c:v>
                </c:pt>
                <c:pt idx="1">
                  <c:v>91_GHOCB_14</c:v>
                </c:pt>
              </c:strCache>
            </c:strRef>
          </c:cat>
          <c:val>
            <c:numRef>
              <c:f>'[Historico_Vector 15.09.2016.xlsx]COMITE'!$C$25:$C$26</c:f>
              <c:numCache>
                <c:formatCode>0.00%</c:formatCode>
                <c:ptCount val="2"/>
                <c:pt idx="0">
                  <c:v>0.51452073448404223</c:v>
                </c:pt>
                <c:pt idx="1">
                  <c:v>0.48547926551595771</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76339173228346446"/>
          <c:y val="0.4450226013414989"/>
          <c:w val="0.23432742782152235"/>
          <c:h val="0.2401625838436862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Estructurados</a:t>
            </a:r>
            <a:r>
              <a:rPr lang="en-US" baseline="0" dirty="0">
                <a:latin typeface="Century Gothic" panose="020B0502020202020204" pitchFamily="34" charset="0"/>
              </a:rPr>
              <a:t> Real</a:t>
            </a:r>
            <a:r>
              <a:rPr lang="en-US" dirty="0">
                <a:latin typeface="Century Gothic" panose="020B0502020202020204" pitchFamily="34" charset="0"/>
              </a:rPr>
              <a:t/>
            </a:r>
            <a:br>
              <a:rPr lang="en-US" dirty="0">
                <a:latin typeface="Century Gothic" panose="020B0502020202020204" pitchFamily="34" charset="0"/>
              </a:rPr>
            </a:br>
            <a:r>
              <a:rPr lang="en-US" dirty="0">
                <a:latin typeface="Century Gothic" panose="020B0502020202020204" pitchFamily="34" charset="0"/>
              </a:rPr>
              <a:t>2.84% del portafolio</a:t>
            </a:r>
          </a:p>
        </c:rich>
      </c:tx>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41848568897488375"/>
          <c:w val="0.93888888888888888"/>
          <c:h val="0.56974482356372125"/>
        </c:manualLayout>
      </c:layout>
      <c:pie3DChart>
        <c:varyColors val="1"/>
        <c:ser>
          <c:idx val="0"/>
          <c:order val="0"/>
          <c:tx>
            <c:strRef>
              <c:f>'[Historico_Vector 15.09.2016.xlsx]COMITE'!$B$40</c:f>
              <c:strCache>
                <c:ptCount val="1"/>
                <c:pt idx="0">
                  <c:v>Estructurados real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15.09.2016.xlsx]COMITE'!$B$41:$B$43</c:f>
              <c:strCache>
                <c:ptCount val="3"/>
                <c:pt idx="0">
                  <c:v>90_CHIHCB_13U</c:v>
                </c:pt>
                <c:pt idx="1">
                  <c:v>91_OPI_15U</c:v>
                </c:pt>
                <c:pt idx="2">
                  <c:v>90_PAMMCB_14U</c:v>
                </c:pt>
              </c:strCache>
            </c:strRef>
          </c:cat>
          <c:val>
            <c:numRef>
              <c:f>'[Historico_Vector 15.09.2016.xlsx]COMITE'!$C$41:$C$43</c:f>
              <c:numCache>
                <c:formatCode>0.00%</c:formatCode>
                <c:ptCount val="3"/>
                <c:pt idx="0">
                  <c:v>0.11959183459266988</c:v>
                </c:pt>
                <c:pt idx="1">
                  <c:v>8.8493839320578305E-2</c:v>
                </c:pt>
                <c:pt idx="2">
                  <c:v>0.79191432608675183</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76339173228346446"/>
          <c:y val="0.4450226013414989"/>
          <c:w val="0.23432742782152235"/>
          <c:h val="0.2401625838436862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CKDs</a:t>
            </a:r>
            <a:br>
              <a:rPr lang="en-US" dirty="0">
                <a:latin typeface="Century Gothic" panose="020B0502020202020204" pitchFamily="34" charset="0"/>
              </a:rPr>
            </a:br>
            <a:r>
              <a:rPr lang="en-US" dirty="0">
                <a:latin typeface="Century Gothic" panose="020B0502020202020204" pitchFamily="34" charset="0"/>
              </a:rPr>
              <a:t>0.13% del portafolio</a:t>
            </a:r>
          </a:p>
        </c:rich>
      </c:tx>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6879629629629631"/>
          <c:w val="0.93888888888888888"/>
          <c:h val="0.56974482356372125"/>
        </c:manualLayout>
      </c:layout>
      <c:pie3DChart>
        <c:varyColors val="1"/>
        <c:ser>
          <c:idx val="1"/>
          <c:order val="0"/>
          <c:tx>
            <c:strRef>
              <c:f>'[Historico_Vector 15.09.2016.xlsx]COMITE'!$B$56</c:f>
              <c:strCache>
                <c:ptCount val="1"/>
                <c:pt idx="0">
                  <c:v>CKDs</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15.09.2016.xlsx]COMITE'!$B$57</c:f>
              <c:strCache>
                <c:ptCount val="1"/>
                <c:pt idx="0">
                  <c:v>1R_FCICK_16</c:v>
                </c:pt>
              </c:strCache>
            </c:strRef>
          </c:cat>
          <c:val>
            <c:numRef>
              <c:f>'[Historico_Vector 15.09.2016.xlsx]COMITE'!$C$57</c:f>
              <c:numCache>
                <c:formatCode>0.00%</c:formatCode>
                <c:ptCount val="1"/>
                <c:pt idx="0">
                  <c:v>1</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76339173228346446"/>
          <c:y val="0.4450226013414989"/>
          <c:w val="0.17308484484132222"/>
          <c:h val="8.0645725735895929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CB Real</a:t>
            </a:r>
            <a:br>
              <a:rPr lang="en-US" dirty="0"/>
            </a:br>
            <a:r>
              <a:rPr lang="en-US" dirty="0"/>
              <a:t>5.81% del portafolio</a:t>
            </a:r>
          </a:p>
        </c:rich>
      </c:tx>
      <c:overlay val="0"/>
      <c:spPr>
        <a:noFill/>
        <a:ln>
          <a:noFill/>
        </a:ln>
        <a:effectLst/>
      </c:spPr>
    </c:title>
    <c:autoTitleDeleted val="0"/>
    <c:plotArea>
      <c:layout>
        <c:manualLayout>
          <c:layoutTarget val="inner"/>
          <c:xMode val="edge"/>
          <c:yMode val="edge"/>
          <c:x val="2.3980815347721823E-2"/>
          <c:y val="0.28016008107847734"/>
          <c:w val="0.88613115806567344"/>
          <c:h val="0.53944179806675074"/>
        </c:manualLayout>
      </c:layout>
      <c:barChart>
        <c:barDir val="col"/>
        <c:grouping val="clustered"/>
        <c:varyColors val="0"/>
        <c:ser>
          <c:idx val="0"/>
          <c:order val="0"/>
          <c:tx>
            <c:strRef>
              <c:f>'[Historico_Vector 15.09.2016.xlsx]COMITE'!$B$72</c:f>
              <c:strCache>
                <c:ptCount val="1"/>
                <c:pt idx="0">
                  <c:v>CB REAL</c:v>
                </c:pt>
              </c:strCache>
            </c:strRef>
          </c:tx>
          <c:spPr>
            <a:solidFill>
              <a:schemeClr val="accent1"/>
            </a:solidFill>
            <a:ln>
              <a:noFill/>
            </a:ln>
            <a:effectLst/>
          </c:spPr>
          <c:invertIfNegative val="0"/>
          <c:dPt>
            <c:idx val="0"/>
            <c:invertIfNegative val="0"/>
            <c:bubble3D val="0"/>
          </c:dPt>
          <c:dPt>
            <c:idx val="1"/>
            <c:invertIfNegative val="0"/>
            <c:bubble3D val="0"/>
          </c:dPt>
          <c:dPt>
            <c:idx val="2"/>
            <c:invertIfNegative val="0"/>
            <c:bubble3D val="0"/>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'[Historico_Vector 15.09.2016.xlsx]COMITE'!$B$73:$B$85</c:f>
              <c:strCache>
                <c:ptCount val="13"/>
                <c:pt idx="0">
                  <c:v>91_TENIXCB_14U</c:v>
                </c:pt>
                <c:pt idx="1">
                  <c:v>91_CAMSCB_13U</c:v>
                </c:pt>
                <c:pt idx="2">
                  <c:v>91_CARDLCB_10U</c:v>
                </c:pt>
                <c:pt idx="3">
                  <c:v>91_PSBCB_12U</c:v>
                </c:pt>
                <c:pt idx="4">
                  <c:v>94_BACOMER_07U</c:v>
                </c:pt>
                <c:pt idx="5">
                  <c:v>95_TFOVICB_15U</c:v>
                </c:pt>
                <c:pt idx="6">
                  <c:v>95_TFOVIS_10-3U</c:v>
                </c:pt>
                <c:pt idx="7">
                  <c:v>95_TFOVIS_12-3U</c:v>
                </c:pt>
                <c:pt idx="8">
                  <c:v>95_TFOVIS_13-2U</c:v>
                </c:pt>
                <c:pt idx="9">
                  <c:v>95_TFOVIS_14-3U</c:v>
                </c:pt>
                <c:pt idx="10">
                  <c:v>95_CFECB_09-2U</c:v>
                </c:pt>
                <c:pt idx="11">
                  <c:v>95_PEMEX_09U</c:v>
                </c:pt>
                <c:pt idx="12">
                  <c:v>95_PEMEX_10U</c:v>
                </c:pt>
              </c:strCache>
            </c:strRef>
          </c:cat>
          <c:val>
            <c:numRef>
              <c:f>'[Historico_Vector 15.09.2016.xlsx]COMITE'!$C$73:$C$85</c:f>
              <c:numCache>
                <c:formatCode>0.00%</c:formatCode>
                <c:ptCount val="13"/>
                <c:pt idx="0">
                  <c:v>3.1643086013733987E-2</c:v>
                </c:pt>
                <c:pt idx="1">
                  <c:v>0.21675765863621568</c:v>
                </c:pt>
                <c:pt idx="2">
                  <c:v>9.7963766057962379E-2</c:v>
                </c:pt>
                <c:pt idx="3">
                  <c:v>8.800585558774221E-2</c:v>
                </c:pt>
                <c:pt idx="4">
                  <c:v>0.12489768292593906</c:v>
                </c:pt>
                <c:pt idx="5">
                  <c:v>0.19621358192787589</c:v>
                </c:pt>
                <c:pt idx="6">
                  <c:v>5.8953031243943067E-3</c:v>
                </c:pt>
                <c:pt idx="7">
                  <c:v>1.8720133249738494E-2</c:v>
                </c:pt>
                <c:pt idx="8">
                  <c:v>4.1418042093322421E-2</c:v>
                </c:pt>
                <c:pt idx="9">
                  <c:v>1.4629139361133511E-2</c:v>
                </c:pt>
                <c:pt idx="10">
                  <c:v>6.1053817436691547E-2</c:v>
                </c:pt>
                <c:pt idx="11">
                  <c:v>9.883142124205109E-2</c:v>
                </c:pt>
                <c:pt idx="12">
                  <c:v>3.9705123431996309E-3</c:v>
                </c:pt>
              </c:numCache>
            </c:numRef>
          </c:val>
        </c:ser>
        <c:dLbls>
          <c:showLegendKey val="0"/>
          <c:showVal val="0"/>
          <c:showCatName val="0"/>
          <c:showSerName val="0"/>
          <c:showPercent val="0"/>
          <c:showBubbleSize val="0"/>
        </c:dLbls>
        <c:gapWidth val="219"/>
        <c:overlap val="-27"/>
        <c:axId val="101683200"/>
        <c:axId val="101684736"/>
      </c:barChart>
      <c:catAx>
        <c:axId val="10168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1684736"/>
        <c:crosses val="autoZero"/>
        <c:auto val="1"/>
        <c:lblAlgn val="ctr"/>
        <c:lblOffset val="100"/>
        <c:noMultiLvlLbl val="0"/>
      </c:catAx>
      <c:valAx>
        <c:axId val="10168473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168320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CB Nominal</a:t>
            </a:r>
            <a:br>
              <a:rPr lang="en-US" dirty="0"/>
            </a:br>
            <a:r>
              <a:rPr lang="en-US" dirty="0" smtClean="0"/>
              <a:t>30.34% </a:t>
            </a:r>
            <a:r>
              <a:rPr lang="en-US" dirty="0"/>
              <a:t>del portafolio</a:t>
            </a:r>
          </a:p>
        </c:rich>
      </c:tx>
      <c:overlay val="0"/>
      <c:spPr>
        <a:noFill/>
        <a:ln>
          <a:noFill/>
        </a:ln>
        <a:effectLst/>
      </c:spPr>
    </c:title>
    <c:autoTitleDeleted val="0"/>
    <c:plotArea>
      <c:layout>
        <c:manualLayout>
          <c:layoutTarget val="inner"/>
          <c:xMode val="edge"/>
          <c:yMode val="edge"/>
          <c:x val="2.3980815347721823E-2"/>
          <c:y val="0.28016008107847734"/>
          <c:w val="0.94538867613859623"/>
          <c:h val="0.53944179806675074"/>
        </c:manualLayout>
      </c:layout>
      <c:barChart>
        <c:barDir val="col"/>
        <c:grouping val="clustered"/>
        <c:varyColors val="0"/>
        <c:ser>
          <c:idx val="0"/>
          <c:order val="0"/>
          <c:tx>
            <c:strRef>
              <c:f>'[Historico_Vector 15.09.2016.xlsx]COMITE'!$B$93</c:f>
              <c:strCache>
                <c:ptCount val="1"/>
                <c:pt idx="0">
                  <c:v>CB NOMINAL</c:v>
                </c:pt>
              </c:strCache>
            </c:strRef>
          </c:tx>
          <c:spPr>
            <a:solidFill>
              <a:schemeClr val="accent1"/>
            </a:solidFill>
            <a:ln>
              <a:noFill/>
            </a:ln>
            <a:effectLst/>
          </c:spPr>
          <c:invertIfNegative val="0"/>
          <c:dPt>
            <c:idx val="0"/>
            <c:invertIfNegative val="0"/>
            <c:bubble3D val="0"/>
          </c:dPt>
          <c:dPt>
            <c:idx val="1"/>
            <c:invertIfNegative val="0"/>
            <c:bubble3D val="0"/>
          </c:dPt>
          <c:dPt>
            <c:idx val="2"/>
            <c:invertIfNegative val="0"/>
            <c:bubble3D val="0"/>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'[Historico_Vector 15.09.2016.xlsx]COMITE'!$B$94:$B$123</c:f>
              <c:strCache>
                <c:ptCount val="30"/>
                <c:pt idx="0">
                  <c:v>91_DOIXCB_15</c:v>
                </c:pt>
                <c:pt idx="1">
                  <c:v>91_FUNO_13-2</c:v>
                </c:pt>
                <c:pt idx="2">
                  <c:v>91_HERDEZ_13</c:v>
                </c:pt>
                <c:pt idx="3">
                  <c:v>91_INCARSO_15</c:v>
                </c:pt>
                <c:pt idx="4">
                  <c:v>91_RCO_14</c:v>
                </c:pt>
                <c:pt idx="5">
                  <c:v>91_GASN_15</c:v>
                </c:pt>
                <c:pt idx="6">
                  <c:v>91_TELMEX_07</c:v>
                </c:pt>
                <c:pt idx="7">
                  <c:v>91_OSM_15</c:v>
                </c:pt>
                <c:pt idx="8">
                  <c:v>91_PASACB_11</c:v>
                </c:pt>
                <c:pt idx="9">
                  <c:v>91_PROIN_10-2</c:v>
                </c:pt>
                <c:pt idx="10">
                  <c:v>91_KOF_13</c:v>
                </c:pt>
                <c:pt idx="11">
                  <c:v>91_OMA_14</c:v>
                </c:pt>
                <c:pt idx="12">
                  <c:v>93_ARREACT_07415</c:v>
                </c:pt>
                <c:pt idx="13">
                  <c:v>JE_AMX_0624</c:v>
                </c:pt>
                <c:pt idx="14">
                  <c:v>JE_AMX_1122</c:v>
                </c:pt>
                <c:pt idx="15">
                  <c:v>JE_TLEVISA_0443</c:v>
                </c:pt>
                <c:pt idx="16">
                  <c:v>D2_AMXL771_181236</c:v>
                </c:pt>
                <c:pt idx="17">
                  <c:v>D2_REDC933_280610</c:v>
                </c:pt>
                <c:pt idx="18">
                  <c:v>95_CFE_10-2</c:v>
                </c:pt>
                <c:pt idx="19">
                  <c:v>95_CFE_13-2</c:v>
                </c:pt>
                <c:pt idx="20">
                  <c:v>95_CFE_14-2</c:v>
                </c:pt>
                <c:pt idx="21">
                  <c:v>95_CFECB_12</c:v>
                </c:pt>
                <c:pt idx="22">
                  <c:v>95_CIENCB_15</c:v>
                </c:pt>
                <c:pt idx="23">
                  <c:v>95_PEMEX_11-3</c:v>
                </c:pt>
                <c:pt idx="24">
                  <c:v>95_PEMEX_13-2</c:v>
                </c:pt>
                <c:pt idx="25">
                  <c:v>95_PEMEX_14-2</c:v>
                </c:pt>
                <c:pt idx="26">
                  <c:v>95_FEFA_15-5</c:v>
                </c:pt>
                <c:pt idx="27">
                  <c:v>CD_BANOB_14-2</c:v>
                </c:pt>
                <c:pt idx="28">
                  <c:v>CD_NAFF_240308</c:v>
                </c:pt>
                <c:pt idx="29">
                  <c:v>CD_NAFF_250307</c:v>
                </c:pt>
              </c:strCache>
            </c:strRef>
          </c:cat>
          <c:val>
            <c:numRef>
              <c:f>'[Historico_Vector 15.09.2016.xlsx]COMITE'!$C$94:$C$123</c:f>
              <c:numCache>
                <c:formatCode>0.00%</c:formatCode>
                <c:ptCount val="30"/>
                <c:pt idx="0">
                  <c:v>1.2619527747611823E-2</c:v>
                </c:pt>
                <c:pt idx="1">
                  <c:v>7.4375222904746671E-3</c:v>
                </c:pt>
                <c:pt idx="2">
                  <c:v>9.2213414534641318E-3</c:v>
                </c:pt>
                <c:pt idx="3">
                  <c:v>3.8787141831486461E-3</c:v>
                </c:pt>
                <c:pt idx="4">
                  <c:v>3.2292607423131062E-3</c:v>
                </c:pt>
                <c:pt idx="5">
                  <c:v>1.0872717425702342E-2</c:v>
                </c:pt>
                <c:pt idx="6">
                  <c:v>4.1620144322502911E-2</c:v>
                </c:pt>
                <c:pt idx="7">
                  <c:v>8.1262966058509981E-2</c:v>
                </c:pt>
                <c:pt idx="8">
                  <c:v>4.3025439273695114E-2</c:v>
                </c:pt>
                <c:pt idx="9">
                  <c:v>2.4383370440937135E-2</c:v>
                </c:pt>
                <c:pt idx="10">
                  <c:v>1.8580225616298771E-2</c:v>
                </c:pt>
                <c:pt idx="11">
                  <c:v>2.5896645528494439E-3</c:v>
                </c:pt>
                <c:pt idx="12">
                  <c:v>4.1844463482755114E-3</c:v>
                </c:pt>
                <c:pt idx="13">
                  <c:v>2.2565999112302962E-2</c:v>
                </c:pt>
                <c:pt idx="14">
                  <c:v>2.4785230994763593E-2</c:v>
                </c:pt>
                <c:pt idx="15">
                  <c:v>1.1979910569521954E-2</c:v>
                </c:pt>
                <c:pt idx="16">
                  <c:v>3.7024534916188807E-3</c:v>
                </c:pt>
                <c:pt idx="17">
                  <c:v>1.31213243934977E-2</c:v>
                </c:pt>
                <c:pt idx="18">
                  <c:v>3.17535644751561E-2</c:v>
                </c:pt>
                <c:pt idx="19">
                  <c:v>2.7973253501202895E-2</c:v>
                </c:pt>
                <c:pt idx="20">
                  <c:v>3.1690168234819481E-2</c:v>
                </c:pt>
                <c:pt idx="21">
                  <c:v>9.4137371345516363E-2</c:v>
                </c:pt>
                <c:pt idx="22">
                  <c:v>3.177100764021909E-2</c:v>
                </c:pt>
                <c:pt idx="23">
                  <c:v>4.0555866066745966E-2</c:v>
                </c:pt>
                <c:pt idx="24">
                  <c:v>8.0508369057321297E-2</c:v>
                </c:pt>
                <c:pt idx="25">
                  <c:v>8.6918536977689698E-2</c:v>
                </c:pt>
                <c:pt idx="26">
                  <c:v>3.8561417337440534E-2</c:v>
                </c:pt>
                <c:pt idx="27">
                  <c:v>3.785709810400667E-2</c:v>
                </c:pt>
                <c:pt idx="28">
                  <c:v>0.10511119989270425</c:v>
                </c:pt>
                <c:pt idx="29">
                  <c:v>4.4740931529856781E-2</c:v>
                </c:pt>
              </c:numCache>
            </c:numRef>
          </c:val>
        </c:ser>
        <c:dLbls>
          <c:showLegendKey val="0"/>
          <c:showVal val="0"/>
          <c:showCatName val="0"/>
          <c:showSerName val="0"/>
          <c:showPercent val="0"/>
          <c:showBubbleSize val="0"/>
        </c:dLbls>
        <c:gapWidth val="219"/>
        <c:overlap val="-27"/>
        <c:axId val="101918592"/>
        <c:axId val="101920128"/>
      </c:barChart>
      <c:catAx>
        <c:axId val="10191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1920128"/>
        <c:crosses val="autoZero"/>
        <c:auto val="1"/>
        <c:lblAlgn val="ctr"/>
        <c:lblOffset val="100"/>
        <c:noMultiLvlLbl val="0"/>
      </c:catAx>
      <c:valAx>
        <c:axId val="10192012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191859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CB Revisable</a:t>
            </a:r>
            <a:br>
              <a:rPr lang="en-US" dirty="0"/>
            </a:br>
            <a:r>
              <a:rPr lang="en-US" dirty="0"/>
              <a:t>16.15% del portafolio</a:t>
            </a:r>
          </a:p>
        </c:rich>
      </c:tx>
      <c:overlay val="0"/>
      <c:spPr>
        <a:noFill/>
        <a:ln>
          <a:noFill/>
        </a:ln>
        <a:effectLst/>
      </c:spPr>
    </c:title>
    <c:autoTitleDeleted val="0"/>
    <c:plotArea>
      <c:layout>
        <c:manualLayout>
          <c:layoutTarget val="inner"/>
          <c:xMode val="edge"/>
          <c:yMode val="edge"/>
          <c:x val="3.5783295140623832E-2"/>
          <c:y val="0.17788725492134796"/>
          <c:w val="0.94538867613859623"/>
          <c:h val="0.56353091042385162"/>
        </c:manualLayout>
      </c:layout>
      <c:barChart>
        <c:barDir val="col"/>
        <c:grouping val="clustered"/>
        <c:varyColors val="0"/>
        <c:ser>
          <c:idx val="0"/>
          <c:order val="0"/>
          <c:tx>
            <c:strRef>
              <c:f>'[Historico_Vector 15.09.2016.xlsx]COMITE'!$B$128</c:f>
              <c:strCache>
                <c:ptCount val="1"/>
                <c:pt idx="0">
                  <c:v>CB REVISABLE</c:v>
                </c:pt>
              </c:strCache>
            </c:strRef>
          </c:tx>
          <c:spPr>
            <a:solidFill>
              <a:schemeClr val="accent1"/>
            </a:solidFill>
            <a:ln>
              <a:noFill/>
            </a:ln>
            <a:effectLst/>
          </c:spPr>
          <c:invertIfNegative val="0"/>
          <c:dPt>
            <c:idx val="0"/>
            <c:invertIfNegative val="0"/>
            <c:bubble3D val="0"/>
          </c:dPt>
          <c:dPt>
            <c:idx val="1"/>
            <c:invertIfNegative val="0"/>
            <c:bubble3D val="0"/>
          </c:dPt>
          <c:dPt>
            <c:idx val="2"/>
            <c:invertIfNegative val="0"/>
            <c:bubble3D val="0"/>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'[Historico_Vector 15.09.2016.xlsx]COMITE'!$B$129:$B$161</c:f>
              <c:strCache>
                <c:ptCount val="33"/>
                <c:pt idx="0">
                  <c:v>90_CBPF_48</c:v>
                </c:pt>
                <c:pt idx="1">
                  <c:v>91_ABCCB_15</c:v>
                </c:pt>
                <c:pt idx="2">
                  <c:v>91_ALSEA_15</c:v>
                </c:pt>
                <c:pt idx="3">
                  <c:v>91_EXITUCB_15</c:v>
                </c:pt>
                <c:pt idx="4">
                  <c:v>91_HOLCIM_15</c:v>
                </c:pt>
                <c:pt idx="5">
                  <c:v>91_RCENTRO_14</c:v>
                </c:pt>
                <c:pt idx="6">
                  <c:v>91_TIPCB_14</c:v>
                </c:pt>
                <c:pt idx="7">
                  <c:v>91_OSM_15-2</c:v>
                </c:pt>
                <c:pt idx="8">
                  <c:v>91_FORD_14</c:v>
                </c:pt>
                <c:pt idx="9">
                  <c:v>91_LAB_14</c:v>
                </c:pt>
                <c:pt idx="10">
                  <c:v>91_DAIMLER_15-2</c:v>
                </c:pt>
                <c:pt idx="11">
                  <c:v>91_DIMEXCB_15</c:v>
                </c:pt>
                <c:pt idx="12">
                  <c:v>91_UFINCB_15</c:v>
                </c:pt>
                <c:pt idx="13">
                  <c:v>91_AERMXCB_15</c:v>
                </c:pt>
                <c:pt idx="14">
                  <c:v>91_CFCREDI_15</c:v>
                </c:pt>
                <c:pt idx="15">
                  <c:v>91_FINN_15</c:v>
                </c:pt>
                <c:pt idx="16">
                  <c:v>91_CREAL_15</c:v>
                </c:pt>
                <c:pt idx="17">
                  <c:v>91_FUNO_13</c:v>
                </c:pt>
                <c:pt idx="18">
                  <c:v>91_LAB_13</c:v>
                </c:pt>
                <c:pt idx="19">
                  <c:v>91_TLEVISA_15</c:v>
                </c:pt>
                <c:pt idx="20">
                  <c:v>91_TLEVISA_14</c:v>
                </c:pt>
                <c:pt idx="21">
                  <c:v>91_LAB_13-2</c:v>
                </c:pt>
                <c:pt idx="22">
                  <c:v>91_MFRISCO_13</c:v>
                </c:pt>
                <c:pt idx="23">
                  <c:v>91_FNACTIV_15</c:v>
                </c:pt>
                <c:pt idx="24">
                  <c:v>91_MERCFCB_15-2</c:v>
                </c:pt>
                <c:pt idx="25">
                  <c:v>93_ABNGOA_01715</c:v>
                </c:pt>
                <c:pt idx="26">
                  <c:v>93_FACTOR_00815</c:v>
                </c:pt>
                <c:pt idx="27">
                  <c:v>93_FACTOR_00915</c:v>
                </c:pt>
                <c:pt idx="28">
                  <c:v>94_CSBANCO_14</c:v>
                </c:pt>
                <c:pt idx="29">
                  <c:v>95_CFE_13</c:v>
                </c:pt>
                <c:pt idx="30">
                  <c:v>92_FEFA_03416</c:v>
                </c:pt>
                <c:pt idx="31">
                  <c:v>92_FEFA_02416</c:v>
                </c:pt>
                <c:pt idx="32">
                  <c:v>95_PEMEX_14</c:v>
                </c:pt>
              </c:strCache>
            </c:strRef>
          </c:cat>
          <c:val>
            <c:numRef>
              <c:f>'[Historico_Vector 15.09.2016.xlsx]COMITE'!$C$129:$C$161</c:f>
              <c:numCache>
                <c:formatCode>0.00%</c:formatCode>
                <c:ptCount val="33"/>
                <c:pt idx="0">
                  <c:v>3.8893497696234867E-2</c:v>
                </c:pt>
                <c:pt idx="1">
                  <c:v>1.7151015770277941E-2</c:v>
                </c:pt>
                <c:pt idx="2">
                  <c:v>4.2523391342200616E-2</c:v>
                </c:pt>
                <c:pt idx="3">
                  <c:v>1.8379019413102552E-2</c:v>
                </c:pt>
                <c:pt idx="4">
                  <c:v>1.6736738585604486E-2</c:v>
                </c:pt>
                <c:pt idx="5">
                  <c:v>3.5539380149732312E-2</c:v>
                </c:pt>
                <c:pt idx="6">
                  <c:v>4.8883378780117843E-2</c:v>
                </c:pt>
                <c:pt idx="7">
                  <c:v>5.5497336067785646E-2</c:v>
                </c:pt>
                <c:pt idx="8">
                  <c:v>8.8832091821911437E-3</c:v>
                </c:pt>
                <c:pt idx="9">
                  <c:v>2.466446595502093E-2</c:v>
                </c:pt>
                <c:pt idx="10">
                  <c:v>3.5476773235295182E-2</c:v>
                </c:pt>
                <c:pt idx="11">
                  <c:v>9.4813596914721885E-3</c:v>
                </c:pt>
                <c:pt idx="12">
                  <c:v>2.6428275307570529E-2</c:v>
                </c:pt>
                <c:pt idx="13">
                  <c:v>6.7254061686157871E-2</c:v>
                </c:pt>
                <c:pt idx="14">
                  <c:v>6.729808781375099E-2</c:v>
                </c:pt>
                <c:pt idx="15">
                  <c:v>4.142009829270827E-2</c:v>
                </c:pt>
                <c:pt idx="16">
                  <c:v>2.9570218877963315E-2</c:v>
                </c:pt>
                <c:pt idx="17">
                  <c:v>6.5159848518886246E-2</c:v>
                </c:pt>
                <c:pt idx="18">
                  <c:v>2.3006861211051922E-2</c:v>
                </c:pt>
                <c:pt idx="19">
                  <c:v>7.3209832020934548E-2</c:v>
                </c:pt>
                <c:pt idx="20">
                  <c:v>2.9376285920467732E-2</c:v>
                </c:pt>
                <c:pt idx="21">
                  <c:v>7.023639460694852E-3</c:v>
                </c:pt>
                <c:pt idx="22">
                  <c:v>2.0378150783300603E-2</c:v>
                </c:pt>
                <c:pt idx="23">
                  <c:v>2.4875440765880436E-3</c:v>
                </c:pt>
                <c:pt idx="24">
                  <c:v>1.0093225936584025E-2</c:v>
                </c:pt>
                <c:pt idx="25">
                  <c:v>8.2403081502702927E-3</c:v>
                </c:pt>
                <c:pt idx="26">
                  <c:v>3.1638441358897164E-3</c:v>
                </c:pt>
                <c:pt idx="27">
                  <c:v>2.3711261966725943E-3</c:v>
                </c:pt>
                <c:pt idx="28">
                  <c:v>7.1377683082725343E-3</c:v>
                </c:pt>
                <c:pt idx="29">
                  <c:v>2.9286296017534606E-2</c:v>
                </c:pt>
                <c:pt idx="30">
                  <c:v>1.1576271842779358E-2</c:v>
                </c:pt>
                <c:pt idx="31">
                  <c:v>1.1596926707923831E-2</c:v>
                </c:pt>
                <c:pt idx="32">
                  <c:v>9.4512886562518036E-2</c:v>
                </c:pt>
              </c:numCache>
            </c:numRef>
          </c:val>
        </c:ser>
        <c:dLbls>
          <c:showLegendKey val="0"/>
          <c:showVal val="0"/>
          <c:showCatName val="0"/>
          <c:showSerName val="0"/>
          <c:showPercent val="0"/>
          <c:showBubbleSize val="0"/>
        </c:dLbls>
        <c:gapWidth val="219"/>
        <c:overlap val="-27"/>
        <c:axId val="101979648"/>
        <c:axId val="101981184"/>
      </c:barChart>
      <c:catAx>
        <c:axId val="101979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1981184"/>
        <c:crosses val="autoZero"/>
        <c:auto val="1"/>
        <c:lblAlgn val="ctr"/>
        <c:lblOffset val="100"/>
        <c:noMultiLvlLbl val="0"/>
      </c:catAx>
      <c:valAx>
        <c:axId val="10198118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10197964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Renta Fija Nominal</a:t>
            </a:r>
            <a:br>
              <a:rPr lang="en-US" dirty="0">
                <a:latin typeface="Century Gothic" panose="020B0502020202020204" pitchFamily="34" charset="0"/>
              </a:rPr>
            </a:br>
            <a:r>
              <a:rPr lang="en-US" dirty="0">
                <a:latin typeface="Century Gothic" panose="020B0502020202020204" pitchFamily="34" charset="0"/>
              </a:rPr>
              <a:t>4.34% del portafolio</a:t>
            </a:r>
          </a:p>
        </c:rich>
      </c:tx>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3022926618294292"/>
          <c:w val="1"/>
          <c:h val="0.6354480240194863"/>
        </c:manualLayout>
      </c:layout>
      <c:pie3DChart>
        <c:varyColors val="1"/>
        <c:ser>
          <c:idx val="0"/>
          <c:order val="0"/>
          <c:tx>
            <c:strRef>
              <c:f>'[Historico_Vector 15.09.2016.xlsx]COMITE'!$B$168</c:f>
              <c:strCache>
                <c:ptCount val="1"/>
                <c:pt idx="0">
                  <c:v>RF NOMINAL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9"/>
            <c:bubble3D val="0"/>
            <c:spPr>
              <a:gradFill rotWithShape="1">
                <a:gsLst>
                  <a:gs pos="0">
                    <a:schemeClr val="accent4">
                      <a:lumMod val="60000"/>
                      <a:shade val="51000"/>
                      <a:satMod val="130000"/>
                    </a:schemeClr>
                  </a:gs>
                  <a:gs pos="80000">
                    <a:schemeClr val="accent4">
                      <a:lumMod val="60000"/>
                      <a:shade val="93000"/>
                      <a:satMod val="130000"/>
                    </a:schemeClr>
                  </a:gs>
                  <a:gs pos="100000">
                    <a:schemeClr val="accent4">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0"/>
            <c:bubble3D val="0"/>
            <c:spPr>
              <a:gradFill rotWithShape="1">
                <a:gsLst>
                  <a:gs pos="0">
                    <a:schemeClr val="accent5">
                      <a:lumMod val="60000"/>
                      <a:shade val="51000"/>
                      <a:satMod val="130000"/>
                    </a:schemeClr>
                  </a:gs>
                  <a:gs pos="80000">
                    <a:schemeClr val="accent5">
                      <a:lumMod val="60000"/>
                      <a:shade val="93000"/>
                      <a:satMod val="130000"/>
                    </a:schemeClr>
                  </a:gs>
                  <a:gs pos="100000">
                    <a:schemeClr val="accent5">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1"/>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15.09.2016.xlsx]COMITE'!$B$169:$B$176</c:f>
              <c:strCache>
                <c:ptCount val="8"/>
                <c:pt idx="0">
                  <c:v>M_BONOS_241205</c:v>
                </c:pt>
                <c:pt idx="1">
                  <c:v>M_BONOS_231207</c:v>
                </c:pt>
                <c:pt idx="2">
                  <c:v>M_BONOS_260305</c:v>
                </c:pt>
                <c:pt idx="3">
                  <c:v>M_BONOS_270603</c:v>
                </c:pt>
                <c:pt idx="4">
                  <c:v>M_BONOS_290531</c:v>
                </c:pt>
                <c:pt idx="5">
                  <c:v>M_BONOS_310529</c:v>
                </c:pt>
                <c:pt idx="6">
                  <c:v>M_BONOS_341123</c:v>
                </c:pt>
                <c:pt idx="7">
                  <c:v>M_BONOS_361120</c:v>
                </c:pt>
              </c:strCache>
            </c:strRef>
          </c:cat>
          <c:val>
            <c:numRef>
              <c:f>'[Historico_Vector 15.09.2016.xlsx]COMITE'!$C$169:$C$176</c:f>
              <c:numCache>
                <c:formatCode>0.00%</c:formatCode>
                <c:ptCount val="8"/>
                <c:pt idx="0">
                  <c:v>0.4089509083743964</c:v>
                </c:pt>
                <c:pt idx="1">
                  <c:v>2.0130840964000243E-3</c:v>
                </c:pt>
                <c:pt idx="2">
                  <c:v>5.1612457272711264E-2</c:v>
                </c:pt>
                <c:pt idx="3">
                  <c:v>4.106636767042781E-2</c:v>
                </c:pt>
                <c:pt idx="4">
                  <c:v>9.0766963528656236E-2</c:v>
                </c:pt>
                <c:pt idx="5">
                  <c:v>1.2296827825991382E-3</c:v>
                </c:pt>
                <c:pt idx="6">
                  <c:v>7.8544314993699335E-2</c:v>
                </c:pt>
                <c:pt idx="7">
                  <c:v>0.28754165669330345</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
          <c:y val="0.7391431342310234"/>
          <c:w val="1"/>
          <c:h val="0.17038688959028003"/>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Renta Fija Real</a:t>
            </a:r>
            <a:br>
              <a:rPr lang="en-US" dirty="0">
                <a:latin typeface="Century Gothic" panose="020B0502020202020204" pitchFamily="34" charset="0"/>
              </a:rPr>
            </a:br>
            <a:r>
              <a:rPr lang="en-US" dirty="0">
                <a:latin typeface="Century Gothic" panose="020B0502020202020204" pitchFamily="34" charset="0"/>
              </a:rPr>
              <a:t>28.36% del portafolio</a:t>
            </a:r>
          </a:p>
        </c:rich>
      </c:tx>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6928329396636353E-2"/>
          <c:y val="0.1826162026853051"/>
          <c:w val="0.92568207417186621"/>
          <c:h val="0.56048556430446195"/>
        </c:manualLayout>
      </c:layout>
      <c:pie3DChart>
        <c:varyColors val="1"/>
        <c:ser>
          <c:idx val="0"/>
          <c:order val="0"/>
          <c:tx>
            <c:strRef>
              <c:f>'[Historico_Vector 15.09.2016.xlsx]COMITE'!$B$186</c:f>
              <c:strCache>
                <c:ptCount val="1"/>
                <c:pt idx="0">
                  <c:v>RF REAL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9"/>
            <c:bubble3D val="0"/>
            <c:spPr>
              <a:gradFill rotWithShape="1">
                <a:gsLst>
                  <a:gs pos="0">
                    <a:schemeClr val="accent4">
                      <a:lumMod val="60000"/>
                      <a:shade val="51000"/>
                      <a:satMod val="130000"/>
                    </a:schemeClr>
                  </a:gs>
                  <a:gs pos="80000">
                    <a:schemeClr val="accent4">
                      <a:lumMod val="60000"/>
                      <a:shade val="93000"/>
                      <a:satMod val="130000"/>
                    </a:schemeClr>
                  </a:gs>
                  <a:gs pos="100000">
                    <a:schemeClr val="accent4">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0"/>
            <c:bubble3D val="0"/>
            <c:spPr>
              <a:gradFill rotWithShape="1">
                <a:gsLst>
                  <a:gs pos="0">
                    <a:schemeClr val="accent5">
                      <a:lumMod val="60000"/>
                      <a:shade val="51000"/>
                      <a:satMod val="130000"/>
                    </a:schemeClr>
                  </a:gs>
                  <a:gs pos="80000">
                    <a:schemeClr val="accent5">
                      <a:lumMod val="60000"/>
                      <a:shade val="93000"/>
                      <a:satMod val="130000"/>
                    </a:schemeClr>
                  </a:gs>
                  <a:gs pos="100000">
                    <a:schemeClr val="accent5">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1"/>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2"/>
            <c:bubble3D val="0"/>
            <c:spPr>
              <a:gradFill rotWithShape="1">
                <a:gsLst>
                  <a:gs pos="0">
                    <a:schemeClr val="accent1">
                      <a:lumMod val="80000"/>
                      <a:lumOff val="20000"/>
                      <a:shade val="51000"/>
                      <a:satMod val="130000"/>
                    </a:schemeClr>
                  </a:gs>
                  <a:gs pos="80000">
                    <a:schemeClr val="accent1">
                      <a:lumMod val="80000"/>
                      <a:lumOff val="20000"/>
                      <a:shade val="93000"/>
                      <a:satMod val="130000"/>
                    </a:schemeClr>
                  </a:gs>
                  <a:gs pos="100000">
                    <a:schemeClr val="accent1">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p3d/>
            </c:spPr>
          </c:dPt>
          <c:dPt>
            <c:idx val="13"/>
            <c:bubble3D val="0"/>
            <c:spPr>
              <a:gradFill rotWithShape="1">
                <a:gsLst>
                  <a:gs pos="0">
                    <a:schemeClr val="accent2">
                      <a:lumMod val="80000"/>
                      <a:lumOff val="20000"/>
                      <a:shade val="51000"/>
                      <a:satMod val="130000"/>
                    </a:schemeClr>
                  </a:gs>
                  <a:gs pos="80000">
                    <a:schemeClr val="accent2">
                      <a:lumMod val="80000"/>
                      <a:lumOff val="20000"/>
                      <a:shade val="93000"/>
                      <a:satMod val="130000"/>
                    </a:schemeClr>
                  </a:gs>
                  <a:gs pos="100000">
                    <a:schemeClr val="accent2">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p3d/>
            </c:spPr>
          </c:dPt>
          <c:dPt>
            <c:idx val="14"/>
            <c:bubble3D val="0"/>
            <c:spPr>
              <a:gradFill rotWithShape="1">
                <a:gsLst>
                  <a:gs pos="0">
                    <a:schemeClr val="accent3">
                      <a:lumMod val="80000"/>
                      <a:lumOff val="20000"/>
                      <a:shade val="51000"/>
                      <a:satMod val="130000"/>
                    </a:schemeClr>
                  </a:gs>
                  <a:gs pos="80000">
                    <a:schemeClr val="accent3">
                      <a:lumMod val="80000"/>
                      <a:lumOff val="20000"/>
                      <a:shade val="93000"/>
                      <a:satMod val="130000"/>
                    </a:schemeClr>
                  </a:gs>
                  <a:gs pos="100000">
                    <a:schemeClr val="accent3">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15.09.2016.xlsx]COMITE'!$B$187:$B$200</c:f>
              <c:strCache>
                <c:ptCount val="14"/>
                <c:pt idx="0">
                  <c:v>S_UDIBONO_171214</c:v>
                </c:pt>
                <c:pt idx="1">
                  <c:v>S_UDIBONO_190613</c:v>
                </c:pt>
                <c:pt idx="2">
                  <c:v>S_UDIBONO_201210</c:v>
                </c:pt>
                <c:pt idx="3">
                  <c:v>S_UDIBONO_220609</c:v>
                </c:pt>
                <c:pt idx="4">
                  <c:v>S_UDIBONO_251204</c:v>
                </c:pt>
                <c:pt idx="5">
                  <c:v>S_UDIBONO_351122</c:v>
                </c:pt>
                <c:pt idx="6">
                  <c:v>S_UDIBONO_401115</c:v>
                </c:pt>
                <c:pt idx="7">
                  <c:v>S_UDIBONO_461108</c:v>
                </c:pt>
                <c:pt idx="8">
                  <c:v>IS_BPA182_191010</c:v>
                </c:pt>
                <c:pt idx="9">
                  <c:v>IS_BPA182_210311</c:v>
                </c:pt>
                <c:pt idx="10">
                  <c:v>IS_BPA182_210909</c:v>
                </c:pt>
                <c:pt idx="11">
                  <c:v>IM_BPAG28_190516</c:v>
                </c:pt>
                <c:pt idx="12">
                  <c:v>IQ_BPAG91_210422</c:v>
                </c:pt>
                <c:pt idx="13">
                  <c:v>IS_BPA182_230309</c:v>
                </c:pt>
              </c:strCache>
            </c:strRef>
          </c:cat>
          <c:val>
            <c:numRef>
              <c:f>'[Historico_Vector 15.09.2016.xlsx]COMITE'!$C$187:$C$200</c:f>
              <c:numCache>
                <c:formatCode>0.00%</c:formatCode>
                <c:ptCount val="14"/>
                <c:pt idx="0">
                  <c:v>5.9383044670020362E-2</c:v>
                </c:pt>
                <c:pt idx="1">
                  <c:v>0.30158533597273446</c:v>
                </c:pt>
                <c:pt idx="2">
                  <c:v>0.14081530006276918</c:v>
                </c:pt>
                <c:pt idx="3">
                  <c:v>5.7202795005690657E-2</c:v>
                </c:pt>
                <c:pt idx="4">
                  <c:v>6.8771583078246448E-2</c:v>
                </c:pt>
                <c:pt idx="5">
                  <c:v>5.0536393413413885E-2</c:v>
                </c:pt>
                <c:pt idx="6">
                  <c:v>4.2693160469367303E-2</c:v>
                </c:pt>
                <c:pt idx="7">
                  <c:v>9.2521934300512074E-2</c:v>
                </c:pt>
                <c:pt idx="8">
                  <c:v>2.0578342422329848E-2</c:v>
                </c:pt>
                <c:pt idx="9">
                  <c:v>2.0282993707992875E-2</c:v>
                </c:pt>
                <c:pt idx="10">
                  <c:v>4.7314796334845401E-2</c:v>
                </c:pt>
                <c:pt idx="11">
                  <c:v>1.16198141058492E-2</c:v>
                </c:pt>
                <c:pt idx="12">
                  <c:v>5.3201139032875253E-2</c:v>
                </c:pt>
                <c:pt idx="13">
                  <c:v>2.695470485745699E-2</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3.0788350770991818E-2"/>
          <c:y val="0.78170577003187458"/>
          <c:w val="0.9669307189231201"/>
          <c:h val="0.216310127667916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Renta Variable</a:t>
            </a:r>
            <a:r>
              <a:rPr lang="en-US" baseline="0" dirty="0">
                <a:latin typeface="Century Gothic" panose="020B0502020202020204" pitchFamily="34" charset="0"/>
              </a:rPr>
              <a:t> Nacional</a:t>
            </a:r>
            <a:r>
              <a:rPr lang="en-US" dirty="0">
                <a:latin typeface="Century Gothic" panose="020B0502020202020204" pitchFamily="34" charset="0"/>
              </a:rPr>
              <a:t/>
            </a:r>
            <a:br>
              <a:rPr lang="en-US" dirty="0">
                <a:latin typeface="Century Gothic" panose="020B0502020202020204" pitchFamily="34" charset="0"/>
              </a:rPr>
            </a:br>
            <a:r>
              <a:rPr lang="en-US" dirty="0">
                <a:latin typeface="Century Gothic" panose="020B0502020202020204" pitchFamily="34" charset="0"/>
              </a:rPr>
              <a:t>2.65</a:t>
            </a:r>
            <a:r>
              <a:rPr lang="en-US" baseline="0" dirty="0">
                <a:latin typeface="Century Gothic" panose="020B0502020202020204" pitchFamily="34" charset="0"/>
              </a:rPr>
              <a:t> %</a:t>
            </a:r>
            <a:r>
              <a:rPr lang="en-US" dirty="0">
                <a:latin typeface="Century Gothic" panose="020B0502020202020204" pitchFamily="34" charset="0"/>
              </a:rPr>
              <a:t>del portafolio</a:t>
            </a:r>
          </a:p>
        </c:rich>
      </c:tx>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7342592592592591"/>
          <c:w val="1"/>
          <c:h val="0.61141149023038799"/>
        </c:manualLayout>
      </c:layout>
      <c:pie3DChart>
        <c:varyColors val="1"/>
        <c:ser>
          <c:idx val="0"/>
          <c:order val="0"/>
          <c:tx>
            <c:strRef>
              <c:f>'[Historico_Vector 15.09.2016.xlsx]COMITE'!$B$209</c:f>
              <c:strCache>
                <c:ptCount val="1"/>
                <c:pt idx="0">
                  <c:v>RV NACIONAL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15.09.2016.xlsx]COMITE'!$B$210:$B$215</c:f>
              <c:strCache>
                <c:ptCount val="6"/>
                <c:pt idx="0">
                  <c:v>1_GICSA_B</c:v>
                </c:pt>
                <c:pt idx="1">
                  <c:v>1_AMX_L</c:v>
                </c:pt>
                <c:pt idx="2">
                  <c:v>1_SITES_B-1</c:v>
                </c:pt>
                <c:pt idx="3">
                  <c:v>1B_NAFTRAC_ISHRS</c:v>
                </c:pt>
                <c:pt idx="4">
                  <c:v>2_CEMEX_09</c:v>
                </c:pt>
                <c:pt idx="5">
                  <c:v>Instrumentos de CG</c:v>
                </c:pt>
              </c:strCache>
            </c:strRef>
          </c:cat>
          <c:val>
            <c:numRef>
              <c:f>'[Historico_Vector 15.09.2016.xlsx]COMITE'!$C$210:$C$215</c:f>
              <c:numCache>
                <c:formatCode>0.00%</c:formatCode>
                <c:ptCount val="6"/>
                <c:pt idx="0">
                  <c:v>4.2096540469660576E-2</c:v>
                </c:pt>
                <c:pt idx="1">
                  <c:v>8.5946661291494003E-3</c:v>
                </c:pt>
                <c:pt idx="2">
                  <c:v>1.3871940827839917E-3</c:v>
                </c:pt>
                <c:pt idx="3">
                  <c:v>4.4911021013479858E-2</c:v>
                </c:pt>
                <c:pt idx="4">
                  <c:v>0.36259660294383445</c:v>
                </c:pt>
                <c:pt idx="5">
                  <c:v>0.5404139753610917</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2.7899058132191011E-3"/>
          <c:y val="0.85705963837853605"/>
          <c:w val="0.98950116568946211"/>
          <c:h val="0.14294036162146398"/>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Renta Variable</a:t>
            </a:r>
            <a:r>
              <a:rPr lang="en-US" baseline="0" dirty="0">
                <a:latin typeface="Century Gothic" panose="020B0502020202020204" pitchFamily="34" charset="0"/>
              </a:rPr>
              <a:t> Extranjera</a:t>
            </a:r>
            <a:r>
              <a:rPr lang="en-US" dirty="0">
                <a:latin typeface="Century Gothic" panose="020B0502020202020204" pitchFamily="34" charset="0"/>
              </a:rPr>
              <a:t/>
            </a:r>
            <a:br>
              <a:rPr lang="en-US" dirty="0">
                <a:latin typeface="Century Gothic" panose="020B0502020202020204" pitchFamily="34" charset="0"/>
              </a:rPr>
            </a:br>
            <a:r>
              <a:rPr lang="en-US" dirty="0">
                <a:latin typeface="Century Gothic" panose="020B0502020202020204" pitchFamily="34" charset="0"/>
              </a:rPr>
              <a:t>2.88% del portafolio</a:t>
            </a:r>
          </a:p>
        </c:rich>
      </c:tx>
      <c:layout>
        <c:manualLayout>
          <c:xMode val="edge"/>
          <c:yMode val="edge"/>
          <c:x val="0.2521897759468808"/>
          <c:y val="1.8518518518518517E-2"/>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7342592592592591"/>
          <c:w val="1"/>
          <c:h val="0.61141149023038799"/>
        </c:manualLayout>
      </c:layout>
      <c:pie3DChart>
        <c:varyColors val="1"/>
        <c:ser>
          <c:idx val="0"/>
          <c:order val="0"/>
          <c:tx>
            <c:strRef>
              <c:f>'[Historico_Vector 15.09.2016.xlsx]COMITE'!$B$209</c:f>
              <c:strCache>
                <c:ptCount val="1"/>
                <c:pt idx="0">
                  <c:v>RV NACIONAL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15.09.2016.xlsx]COMITE'!$B$226:$B$231</c:f>
              <c:strCache>
                <c:ptCount val="6"/>
                <c:pt idx="0">
                  <c:v>1I_HEZU_*</c:v>
                </c:pt>
                <c:pt idx="1">
                  <c:v>1B_IVVPESO_ISHRS</c:v>
                </c:pt>
                <c:pt idx="2">
                  <c:v>1I_XLF_*</c:v>
                </c:pt>
                <c:pt idx="3">
                  <c:v>1I_HEWJ_*</c:v>
                </c:pt>
                <c:pt idx="4">
                  <c:v>1I_SX7EEX_N</c:v>
                </c:pt>
                <c:pt idx="5">
                  <c:v>Instrumentos de CG</c:v>
                </c:pt>
              </c:strCache>
            </c:strRef>
          </c:cat>
          <c:val>
            <c:numRef>
              <c:f>'[Historico_Vector 15.09.2016.xlsx]COMITE'!$C$226:$C$231</c:f>
              <c:numCache>
                <c:formatCode>0.00%</c:formatCode>
                <c:ptCount val="6"/>
                <c:pt idx="0">
                  <c:v>6.5846813744964247E-2</c:v>
                </c:pt>
                <c:pt idx="1">
                  <c:v>4.3138636562447187E-2</c:v>
                </c:pt>
                <c:pt idx="2">
                  <c:v>3.9172112622355475E-2</c:v>
                </c:pt>
                <c:pt idx="3">
                  <c:v>1.9576250758411663E-2</c:v>
                </c:pt>
                <c:pt idx="4">
                  <c:v>1.4968216584771229E-2</c:v>
                </c:pt>
                <c:pt idx="5">
                  <c:v>0.81729796972705016</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2.8016671898871005E-2"/>
          <c:y val="0.89409667541557303"/>
          <c:w val="0.96970240388282136"/>
          <c:h val="0.10590332458442694"/>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FIBRAS</a:t>
            </a:r>
            <a:br>
              <a:rPr lang="en-US" dirty="0">
                <a:latin typeface="Century Gothic" panose="020B0502020202020204" pitchFamily="34" charset="0"/>
              </a:rPr>
            </a:br>
            <a:r>
              <a:rPr lang="en-US" dirty="0">
                <a:latin typeface="Century Gothic" panose="020B0502020202020204" pitchFamily="34" charset="0"/>
              </a:rPr>
              <a:t>1.36% del portafolio</a:t>
            </a:r>
          </a:p>
        </c:rich>
      </c:tx>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7342592592592591"/>
          <c:w val="1"/>
          <c:h val="0.61141149023038799"/>
        </c:manualLayout>
      </c:layout>
      <c:pie3DChart>
        <c:varyColors val="1"/>
        <c:ser>
          <c:idx val="0"/>
          <c:order val="0"/>
          <c:tx>
            <c:strRef>
              <c:f>'[Historico_Vector 15.09.2016.xlsx]COMITE'!$B$245</c:f>
              <c:strCache>
                <c:ptCount val="1"/>
                <c:pt idx="0">
                  <c:v>FIBRAS</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dLbl>
              <c:idx val="2"/>
              <c:layout>
                <c:manualLayout>
                  <c:x val="-0.14184193838186335"/>
                  <c:y val="5.326938151263081E-2"/>
                </c:manualLayout>
              </c:layout>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'[Historico_Vector 15.09.2016.xlsx]COMITE'!$B$246:$B$248</c:f>
              <c:strCache>
                <c:ptCount val="3"/>
                <c:pt idx="0">
                  <c:v>CF_FIBRAMQ_12</c:v>
                </c:pt>
                <c:pt idx="1">
                  <c:v>CF_FIBRAPL_14</c:v>
                </c:pt>
                <c:pt idx="2">
                  <c:v>CF_TERRA_13</c:v>
                </c:pt>
              </c:strCache>
            </c:strRef>
          </c:cat>
          <c:val>
            <c:numRef>
              <c:f>'[Historico_Vector 15.09.2016.xlsx]COMITE'!$C$246:$C$248</c:f>
              <c:numCache>
                <c:formatCode>0.00%</c:formatCode>
                <c:ptCount val="3"/>
                <c:pt idx="0">
                  <c:v>0.5905837835246871</c:v>
                </c:pt>
                <c:pt idx="1">
                  <c:v>0.36350695363521535</c:v>
                </c:pt>
                <c:pt idx="2">
                  <c:v>4.5909262840097526E-2</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76339164191302444"/>
          <c:y val="0.25983741615631378"/>
          <c:w val="0.23432742782152235"/>
          <c:h val="0.56886628754738988"/>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emf"/></Relationships>
</file>

<file path=ppt/drawings/drawing1.xml><?xml version="1.0" encoding="utf-8"?>
<c:userShapes xmlns:c="http://schemas.openxmlformats.org/drawingml/2006/chart">
  <cdr:relSizeAnchor xmlns:cdr="http://schemas.openxmlformats.org/drawingml/2006/chartDrawing">
    <cdr:from>
      <cdr:x>0.0507</cdr:x>
      <cdr:y>0.09383</cdr:y>
    </cdr:from>
    <cdr:to>
      <cdr:x>0.9322</cdr:x>
      <cdr:y>0.09674</cdr:y>
    </cdr:to>
    <cdr:cxnSp macro="">
      <cdr:nvCxnSpPr>
        <cdr:cNvPr id="8" name="7 Conector recto"/>
        <cdr:cNvCxnSpPr/>
      </cdr:nvCxnSpPr>
      <cdr:spPr>
        <a:xfrm xmlns:a="http://schemas.openxmlformats.org/drawingml/2006/main" flipH="1">
          <a:off x="439615" y="590733"/>
          <a:ext cx="7642898" cy="18317"/>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s-MX" dirty="0"/>
          </a:p>
        </p:txBody>
      </p:sp>
      <p:sp>
        <p:nvSpPr>
          <p:cNvPr id="3" name="2 Marcador de fecha"/>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3BEBD073-40EC-4AC4-9A2A-D75A2D0CF7A8}" type="datetimeFigureOut">
              <a:rPr lang="es-MX" smtClean="0"/>
              <a:t>24/10/2016</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s-MX" dirty="0"/>
          </a:p>
        </p:txBody>
      </p:sp>
      <p:sp>
        <p:nvSpPr>
          <p:cNvPr id="5" name="4 Marcador de notas"/>
          <p:cNvSpPr>
            <a:spLocks noGrp="1"/>
          </p:cNvSpPr>
          <p:nvPr>
            <p:ph type="body" sz="quarter" idx="3"/>
          </p:nvPr>
        </p:nvSpPr>
        <p:spPr>
          <a:xfrm>
            <a:off x="701041" y="4415790"/>
            <a:ext cx="5608320" cy="418338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2A800D66-B5D4-4504-A2B2-CDF88B324EC5}" type="slidenum">
              <a:rPr lang="es-MX" smtClean="0"/>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Tree>
    <p:extLst>
      <p:ext uri="{BB962C8B-B14F-4D97-AF65-F5344CB8AC3E}">
        <p14:creationId xmlns:p14="http://schemas.microsoft.com/office/powerpoint/2010/main" val="592486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21</a:t>
            </a:fld>
            <a:endParaRPr lang="es-MX" dirty="0"/>
          </a:p>
        </p:txBody>
      </p:sp>
    </p:spTree>
    <p:extLst>
      <p:ext uri="{BB962C8B-B14F-4D97-AF65-F5344CB8AC3E}">
        <p14:creationId xmlns:p14="http://schemas.microsoft.com/office/powerpoint/2010/main" val="3921531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23</a:t>
            </a:fld>
            <a:endParaRPr lang="es-MX" dirty="0"/>
          </a:p>
        </p:txBody>
      </p:sp>
    </p:spTree>
    <p:extLst>
      <p:ext uri="{BB962C8B-B14F-4D97-AF65-F5344CB8AC3E}">
        <p14:creationId xmlns:p14="http://schemas.microsoft.com/office/powerpoint/2010/main" val="3103380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27</a:t>
            </a:fld>
            <a:endParaRPr lang="es-MX" dirty="0"/>
          </a:p>
        </p:txBody>
      </p:sp>
    </p:spTree>
    <p:extLst>
      <p:ext uri="{BB962C8B-B14F-4D97-AF65-F5344CB8AC3E}">
        <p14:creationId xmlns:p14="http://schemas.microsoft.com/office/powerpoint/2010/main" val="3636842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indent="0">
              <a:buFont typeface="Arial" panose="020B0604020202020204" pitchFamily="34" charset="0"/>
              <a:buNone/>
            </a:pPr>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53</a:t>
            </a:fld>
            <a:endParaRPr lang="es-MX" dirty="0"/>
          </a:p>
        </p:txBody>
      </p:sp>
    </p:spTree>
    <p:extLst>
      <p:ext uri="{BB962C8B-B14F-4D97-AF65-F5344CB8AC3E}">
        <p14:creationId xmlns:p14="http://schemas.microsoft.com/office/powerpoint/2010/main" val="4239267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16" indent="-171416">
              <a:buFont typeface="Arial" panose="020B0604020202020204" pitchFamily="34" charset="0"/>
              <a:buChar char="•"/>
            </a:pPr>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54</a:t>
            </a:fld>
            <a:endParaRPr lang="es-MX" dirty="0"/>
          </a:p>
        </p:txBody>
      </p:sp>
    </p:spTree>
    <p:extLst>
      <p:ext uri="{BB962C8B-B14F-4D97-AF65-F5344CB8AC3E}">
        <p14:creationId xmlns:p14="http://schemas.microsoft.com/office/powerpoint/2010/main" val="2839643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50" indent="-171450">
              <a:buFont typeface="Arial" panose="020B0604020202020204" pitchFamily="34" charset="0"/>
              <a:buChar char="•"/>
            </a:pPr>
            <a:endParaRPr lang="es-MX" sz="1200" dirty="0">
              <a:solidFill>
                <a:srgbClr val="CD0000"/>
              </a:solidFill>
              <a:latin typeface="Century Gothic" panose="020B0502020202020204" pitchFamily="34" charset="0"/>
              <a:ea typeface="MS PGothic" pitchFamily="34" charset="-128"/>
              <a:cs typeface="Arial" pitchFamily="34" charset="0"/>
            </a:endParaRPr>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171450" indent="-171450">
              <a:buFont typeface="Arial" panose="020B0604020202020204" pitchFamily="34" charset="0"/>
              <a:buChar char="•"/>
            </a:pPr>
            <a:endParaRPr lang="es-MX" sz="1200" dirty="0" smtClean="0">
              <a:solidFill>
                <a:srgbClr val="CD0000"/>
              </a:solidFill>
              <a:latin typeface="Century Gothic" panose="020B0502020202020204" pitchFamily="34" charset="0"/>
              <a:ea typeface="MS PGothic" pitchFamily="34" charset="-128"/>
              <a:cs typeface="Arial" pitchFamily="34" charset="0"/>
            </a:endParaRPr>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57</a:t>
            </a:fld>
            <a:endParaRPr lang="en-US" dirty="0"/>
          </a:p>
        </p:txBody>
      </p:sp>
    </p:spTree>
    <p:extLst>
      <p:ext uri="{BB962C8B-B14F-4D97-AF65-F5344CB8AC3E}">
        <p14:creationId xmlns:p14="http://schemas.microsoft.com/office/powerpoint/2010/main" val="4167351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59</a:t>
            </a:fld>
            <a:endParaRPr lang="es-MX" dirty="0"/>
          </a:p>
        </p:txBody>
      </p:sp>
    </p:spTree>
    <p:extLst>
      <p:ext uri="{BB962C8B-B14F-4D97-AF65-F5344CB8AC3E}">
        <p14:creationId xmlns:p14="http://schemas.microsoft.com/office/powerpoint/2010/main" val="203095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b="1"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1172814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solidFill>
                  <a:prstClr val="black"/>
                </a:solidFill>
              </a:rPr>
              <a:pPr/>
              <a:t>63</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64</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B1C575A-FA3C-4170-BDE2-E20A38399392}" type="slidenum">
              <a:rPr lang="en-US" smtClean="0">
                <a:solidFill>
                  <a:prstClr val="black"/>
                </a:solidFill>
              </a:rPr>
              <a:pPr/>
              <a:t>89</a:t>
            </a:fld>
            <a:endParaRPr lang="en-US" dirty="0">
              <a:solidFill>
                <a:prstClr val="black"/>
              </a:solidFill>
            </a:endParaRPr>
          </a:p>
        </p:txBody>
      </p:sp>
    </p:spTree>
    <p:extLst>
      <p:ext uri="{BB962C8B-B14F-4D97-AF65-F5344CB8AC3E}">
        <p14:creationId xmlns:p14="http://schemas.microsoft.com/office/powerpoint/2010/main" val="39060642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smtClean="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fld id="{D875057F-66E1-4693-9A3C-3109B4FF084C}" type="datetime1">
              <a:rPr lang="es-ES" smtClean="0"/>
              <a:t>24/10/2016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r>
              <a:rPr lang="es-ES" dirty="0" smtClean="0"/>
              <a:t>var.com.mx</a:t>
            </a: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14C7CE8-4908-437A-AE26-58C2305B52FA}" type="datetime1">
              <a:rPr lang="es-ES" smtClean="0"/>
              <a:t>24/10/2016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r>
              <a:rPr lang="es-ES" dirty="0" smtClean="0"/>
              <a:t>var.com.mx</a:t>
            </a: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78780FB1-D8BA-4D53-B02A-2F44AFD7A757}" type="datetime1">
              <a:rPr lang="es-ES" smtClean="0"/>
              <a:t>24/10/2016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r>
              <a:rPr lang="es-ES" dirty="0" smtClean="0"/>
              <a:t>var.com.mx</a:t>
            </a: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79DC6709-6E41-45E4-9E81-6847CA2E7279}" type="datetime1">
              <a:rPr lang="es-ES" smtClean="0"/>
              <a:t>24/10/2016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r>
              <a:rPr lang="es-ES" dirty="0" smtClean="0"/>
              <a:t>var.com.mx</a:t>
            </a: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7D2641A3-61CB-4D95-AEB2-A3F3B0A277B7}" type="datetime1">
              <a:rPr lang="es-ES" smtClean="0"/>
              <a:t>24/10/2016</a:t>
            </a:fld>
            <a:endParaRPr lang="es-ES" dirty="0"/>
          </a:p>
        </p:txBody>
      </p:sp>
      <p:sp>
        <p:nvSpPr>
          <p:cNvPr id="8" name="Marcador de pie de página 4"/>
          <p:cNvSpPr>
            <a:spLocks noGrp="1"/>
          </p:cNvSpPr>
          <p:nvPr>
            <p:ph type="ftr" sz="quarter" idx="11"/>
          </p:nvPr>
        </p:nvSpPr>
        <p:spPr/>
        <p:txBody>
          <a:bodyPr/>
          <a:lstStyle>
            <a:lvl1pPr>
              <a:defRPr/>
            </a:lvl1pPr>
          </a:lstStyle>
          <a:p>
            <a:pPr>
              <a:defRPr/>
            </a:pPr>
            <a:r>
              <a:rPr lang="es-ES" dirty="0" smtClean="0"/>
              <a:t>var.com.mx</a:t>
            </a: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fld id="{090F0600-E679-45C6-B5FE-E31E6F0B695B}" type="datetime1">
              <a:rPr lang="es-ES" smtClean="0"/>
              <a:t>24/10/2016</a:t>
            </a:fld>
            <a:endParaRPr lang="es-ES" dirty="0"/>
          </a:p>
        </p:txBody>
      </p:sp>
      <p:sp>
        <p:nvSpPr>
          <p:cNvPr id="4" name="Marcador de pie de página 4"/>
          <p:cNvSpPr>
            <a:spLocks noGrp="1"/>
          </p:cNvSpPr>
          <p:nvPr>
            <p:ph type="ftr" sz="quarter" idx="11"/>
          </p:nvPr>
        </p:nvSpPr>
        <p:spPr/>
        <p:txBody>
          <a:bodyPr/>
          <a:lstStyle>
            <a:lvl1pPr>
              <a:defRPr/>
            </a:lvl1pPr>
          </a:lstStyle>
          <a:p>
            <a:pPr>
              <a:defRPr/>
            </a:pPr>
            <a:r>
              <a:rPr lang="es-ES" dirty="0" smtClean="0"/>
              <a:t>var.com.mx</a:t>
            </a: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5F967955-C382-4DA2-9FFB-67ABE606F835}" type="datetime1">
              <a:rPr lang="es-ES" smtClean="0"/>
              <a:t>24/10/2016</a:t>
            </a:fld>
            <a:endParaRPr lang="es-ES" dirty="0"/>
          </a:p>
        </p:txBody>
      </p:sp>
      <p:sp>
        <p:nvSpPr>
          <p:cNvPr id="3" name="Marcador de pie de página 4"/>
          <p:cNvSpPr>
            <a:spLocks noGrp="1"/>
          </p:cNvSpPr>
          <p:nvPr>
            <p:ph type="ftr" sz="quarter" idx="11"/>
          </p:nvPr>
        </p:nvSpPr>
        <p:spPr/>
        <p:txBody>
          <a:bodyPr/>
          <a:lstStyle>
            <a:lvl1pPr>
              <a:defRPr/>
            </a:lvl1pPr>
          </a:lstStyle>
          <a:p>
            <a:pPr>
              <a:defRPr/>
            </a:pPr>
            <a:r>
              <a:rPr lang="es-ES" dirty="0" smtClean="0"/>
              <a:t>var.com.mx</a:t>
            </a: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7D6DB444-7442-4A9A-996E-D0625A0D04EC}" type="datetime1">
              <a:rPr lang="es-ES" smtClean="0"/>
              <a:t>24/10/2016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r>
              <a:rPr lang="es-ES" dirty="0" smtClean="0"/>
              <a:t>var.com.mx</a:t>
            </a: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EF70576C-45B4-48E1-BB50-6F72B843917B}" type="datetime1">
              <a:rPr lang="es-ES" smtClean="0"/>
              <a:t>24/10/2016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r>
              <a:rPr lang="es-ES" dirty="0" smtClean="0"/>
              <a:t>var.com.mx</a:t>
            </a: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56150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smtClean="0"/>
              <a:t>Clic para editar título</a:t>
            </a:r>
            <a:endParaRPr lang="es-ES" altLang="es-MX" smtClean="0"/>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smtClean="0"/>
              <a:t>Haga clic para modificar el estilo de texto del patrón</a:t>
            </a:r>
          </a:p>
          <a:p>
            <a:pPr lvl="1"/>
            <a:r>
              <a:rPr lang="es-ES_tradnl" altLang="es-MX" smtClean="0"/>
              <a:t>Segundo nivel</a:t>
            </a:r>
          </a:p>
          <a:p>
            <a:pPr lvl="2"/>
            <a:r>
              <a:rPr lang="es-ES_tradnl" altLang="es-MX" smtClean="0"/>
              <a:t>Tercer nivel</a:t>
            </a:r>
          </a:p>
          <a:p>
            <a:pPr lvl="3"/>
            <a:r>
              <a:rPr lang="es-ES_tradnl" altLang="es-MX" smtClean="0"/>
              <a:t>Cuarto nivel</a:t>
            </a:r>
          </a:p>
          <a:p>
            <a:pPr lvl="4"/>
            <a:r>
              <a:rPr lang="es-ES_tradnl" altLang="es-MX" smtClean="0"/>
              <a:t>Quinto nivel</a:t>
            </a:r>
            <a:endParaRPr lang="es-ES" altLang="es-MX" smtClean="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fld id="{D120D50E-9515-42D7-958E-51B126119C7C}" type="datetime1">
              <a:rPr lang="es-ES" smtClean="0"/>
              <a:t>24/10/2016</a:t>
            </a:fld>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r>
              <a:rPr lang="es-ES" dirty="0" smtClean="0"/>
              <a:t>var.com.mx</a:t>
            </a: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8" r:id="rId10"/>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chart" Target="../charts/chart8.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9.emf"/><Relationship Id="rId5" Type="http://schemas.openxmlformats.org/officeDocument/2006/relationships/package" Target="../embeddings/Microsoft_Excel_Worksheet3.xlsx"/><Relationship Id="rId4" Type="http://schemas.openxmlformats.org/officeDocument/2006/relationships/oleObject" Target="../embeddings/oleObject1.bin"/></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var.com.mx/PDF/book/ART3PROBABILIDAD.pdf"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3.emf"/><Relationship Id="rId4" Type="http://schemas.openxmlformats.org/officeDocument/2006/relationships/package" Target="../embeddings/Microsoft_Excel_Worksheet5.xlsx"/></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4.emf"/><Relationship Id="rId4" Type="http://schemas.openxmlformats.org/officeDocument/2006/relationships/package" Target="../embeddings/Microsoft_Excel_Worksheet6.xlsx"/></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5.emf"/><Relationship Id="rId4" Type="http://schemas.openxmlformats.org/officeDocument/2006/relationships/package" Target="../embeddings/Microsoft_Excel_Worksheet7.xlsx"/></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6.emf"/><Relationship Id="rId4" Type="http://schemas.openxmlformats.org/officeDocument/2006/relationships/package" Target="../embeddings/Microsoft_Excel_Worksheet8.xlsx"/></Relationships>
</file>

<file path=ppt/slides/_rels/slide8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8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9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7.emf"/><Relationship Id="rId4" Type="http://schemas.openxmlformats.org/officeDocument/2006/relationships/package" Target="../embeddings/Microsoft_Excel_Worksheet9.xlsx"/></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6464" y="2694432"/>
            <a:ext cx="6733286" cy="1107681"/>
          </a:xfrm>
        </p:spPr>
        <p:txBody>
          <a:bodyPr/>
          <a:lstStyle/>
          <a:p>
            <a:r>
              <a:rPr lang="es-MX" altLang="es-MX" sz="2800" dirty="0" smtClean="0">
                <a:latin typeface="Century Gothic" pitchFamily="34" charset="0"/>
              </a:rPr>
              <a:t>Grupo de Trabajo de Inversiones</a:t>
            </a:r>
            <a:r>
              <a:rPr lang="es-MX" altLang="es-MX" sz="2800" dirty="0">
                <a:latin typeface="Century Gothic" pitchFamily="34" charset="0"/>
              </a:rPr>
              <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022</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2016</a:t>
            </a:r>
            <a:endParaRPr lang="es-ES" dirty="0">
              <a:latin typeface="Century Gothic"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9245" y="1284948"/>
            <a:ext cx="8480430" cy="335297"/>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283710"/>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2</a:t>
            </a:fld>
            <a:endParaRPr lang="es-ES" altLang="es-MX" dirty="0"/>
          </a:p>
        </p:txBody>
      </p:sp>
    </p:spTree>
    <p:extLst>
      <p:ext uri="{BB962C8B-B14F-4D97-AF65-F5344CB8AC3E}">
        <p14:creationId xmlns:p14="http://schemas.microsoft.com/office/powerpoint/2010/main" val="16683187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484631" y="2668523"/>
            <a:ext cx="1330960" cy="323215"/>
          </a:xfrm>
          <a:custGeom>
            <a:avLst/>
            <a:gdLst/>
            <a:ahLst/>
            <a:cxnLst/>
            <a:rect l="l" t="t" r="r" b="b"/>
            <a:pathLst>
              <a:path w="1330960" h="323214">
                <a:moveTo>
                  <a:pt x="1276604" y="0"/>
                </a:moveTo>
                <a:lnTo>
                  <a:pt x="53848" y="0"/>
                </a:lnTo>
                <a:lnTo>
                  <a:pt x="32886" y="4234"/>
                </a:lnTo>
                <a:lnTo>
                  <a:pt x="15770" y="15779"/>
                </a:lnTo>
                <a:lnTo>
                  <a:pt x="4231" y="32896"/>
                </a:lnTo>
                <a:lnTo>
                  <a:pt x="0" y="53848"/>
                </a:lnTo>
                <a:lnTo>
                  <a:pt x="0" y="269239"/>
                </a:lnTo>
                <a:lnTo>
                  <a:pt x="4231" y="290191"/>
                </a:lnTo>
                <a:lnTo>
                  <a:pt x="15770" y="307308"/>
                </a:lnTo>
                <a:lnTo>
                  <a:pt x="32886" y="318853"/>
                </a:lnTo>
                <a:lnTo>
                  <a:pt x="53848" y="323088"/>
                </a:lnTo>
                <a:lnTo>
                  <a:pt x="1276604" y="323088"/>
                </a:lnTo>
                <a:lnTo>
                  <a:pt x="1297555" y="318853"/>
                </a:lnTo>
                <a:lnTo>
                  <a:pt x="1314672" y="307308"/>
                </a:lnTo>
                <a:lnTo>
                  <a:pt x="1326217" y="290191"/>
                </a:lnTo>
                <a:lnTo>
                  <a:pt x="1330452" y="269239"/>
                </a:lnTo>
                <a:lnTo>
                  <a:pt x="1330452" y="53848"/>
                </a:lnTo>
                <a:lnTo>
                  <a:pt x="1326217" y="32896"/>
                </a:lnTo>
                <a:lnTo>
                  <a:pt x="1314672" y="15779"/>
                </a:lnTo>
                <a:lnTo>
                  <a:pt x="1297555" y="4234"/>
                </a:lnTo>
                <a:lnTo>
                  <a:pt x="1276604"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5" name="object 5"/>
          <p:cNvSpPr txBox="1"/>
          <p:nvPr/>
        </p:nvSpPr>
        <p:spPr>
          <a:xfrm>
            <a:off x="570077" y="2758694"/>
            <a:ext cx="1237894" cy="153888"/>
          </a:xfrm>
          <a:prstGeom prst="rect">
            <a:avLst/>
          </a:prstGeom>
        </p:spPr>
        <p:txBody>
          <a:bodyPr vert="horz" wrap="square" lIns="0" tIns="0" rIns="0" bIns="0" rtlCol="0">
            <a:spAutoFit/>
          </a:bodyPr>
          <a:lstStyle/>
          <a:p>
            <a:pPr marL="12700">
              <a:lnSpc>
                <a:spcPct val="100000"/>
              </a:lnSpc>
            </a:pPr>
            <a:r>
              <a:rPr sz="1000" b="1" dirty="0">
                <a:solidFill>
                  <a:srgbClr val="FFFFFF"/>
                </a:solidFill>
                <a:latin typeface="Century Gothic" panose="020B0502020202020204" pitchFamily="34" charset="0"/>
                <a:cs typeface="Arial"/>
              </a:rPr>
              <a:t>Di</a:t>
            </a:r>
            <a:r>
              <a:rPr sz="1000" b="1" spc="-10" dirty="0">
                <a:solidFill>
                  <a:srgbClr val="FFFFFF"/>
                </a:solidFill>
                <a:latin typeface="Century Gothic" panose="020B0502020202020204" pitchFamily="34" charset="0"/>
                <a:cs typeface="Arial"/>
              </a:rPr>
              <a:t>v</a:t>
            </a:r>
            <a:r>
              <a:rPr sz="1000" b="1" dirty="0">
                <a:solidFill>
                  <a:srgbClr val="FFFFFF"/>
                </a:solidFill>
                <a:latin typeface="Century Gothic" panose="020B0502020202020204" pitchFamily="34" charset="0"/>
                <a:cs typeface="Arial"/>
              </a:rPr>
              <a:t>is</a:t>
            </a:r>
            <a:r>
              <a:rPr sz="1000" b="1" spc="-5" dirty="0">
                <a:solidFill>
                  <a:srgbClr val="FFFFFF"/>
                </a:solidFill>
                <a:latin typeface="Century Gothic" panose="020B0502020202020204" pitchFamily="34" charset="0"/>
                <a:cs typeface="Arial"/>
              </a:rPr>
              <a:t>a</a:t>
            </a:r>
            <a:endParaRPr sz="1000" dirty="0">
              <a:latin typeface="Century Gothic" panose="020B0502020202020204" pitchFamily="34" charset="0"/>
              <a:cs typeface="Arial"/>
            </a:endParaRPr>
          </a:p>
        </p:txBody>
      </p:sp>
      <p:sp>
        <p:nvSpPr>
          <p:cNvPr id="6" name="object 6"/>
          <p:cNvSpPr/>
          <p:nvPr/>
        </p:nvSpPr>
        <p:spPr>
          <a:xfrm>
            <a:off x="484631" y="3430523"/>
            <a:ext cx="1330960" cy="323215"/>
          </a:xfrm>
          <a:custGeom>
            <a:avLst/>
            <a:gdLst/>
            <a:ahLst/>
            <a:cxnLst/>
            <a:rect l="l" t="t" r="r" b="b"/>
            <a:pathLst>
              <a:path w="1330960" h="323214">
                <a:moveTo>
                  <a:pt x="1276604" y="0"/>
                </a:moveTo>
                <a:lnTo>
                  <a:pt x="53848" y="0"/>
                </a:lnTo>
                <a:lnTo>
                  <a:pt x="32886" y="4234"/>
                </a:lnTo>
                <a:lnTo>
                  <a:pt x="15770" y="15779"/>
                </a:lnTo>
                <a:lnTo>
                  <a:pt x="4231" y="32896"/>
                </a:lnTo>
                <a:lnTo>
                  <a:pt x="0" y="53848"/>
                </a:lnTo>
                <a:lnTo>
                  <a:pt x="0" y="269239"/>
                </a:lnTo>
                <a:lnTo>
                  <a:pt x="4231" y="290191"/>
                </a:lnTo>
                <a:lnTo>
                  <a:pt x="15770" y="307308"/>
                </a:lnTo>
                <a:lnTo>
                  <a:pt x="32886" y="318853"/>
                </a:lnTo>
                <a:lnTo>
                  <a:pt x="53848" y="323088"/>
                </a:lnTo>
                <a:lnTo>
                  <a:pt x="1276604" y="323088"/>
                </a:lnTo>
                <a:lnTo>
                  <a:pt x="1297555" y="318853"/>
                </a:lnTo>
                <a:lnTo>
                  <a:pt x="1314672" y="307308"/>
                </a:lnTo>
                <a:lnTo>
                  <a:pt x="1326217" y="290191"/>
                </a:lnTo>
                <a:lnTo>
                  <a:pt x="1330452" y="269239"/>
                </a:lnTo>
                <a:lnTo>
                  <a:pt x="1330452" y="53848"/>
                </a:lnTo>
                <a:lnTo>
                  <a:pt x="1326217" y="32896"/>
                </a:lnTo>
                <a:lnTo>
                  <a:pt x="1314672" y="15779"/>
                </a:lnTo>
                <a:lnTo>
                  <a:pt x="1297555" y="4234"/>
                </a:lnTo>
                <a:lnTo>
                  <a:pt x="1276604"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7" name="object 7"/>
          <p:cNvSpPr txBox="1"/>
          <p:nvPr/>
        </p:nvSpPr>
        <p:spPr>
          <a:xfrm>
            <a:off x="570077" y="3521329"/>
            <a:ext cx="1237894" cy="153888"/>
          </a:xfrm>
          <a:prstGeom prst="rect">
            <a:avLst/>
          </a:prstGeom>
        </p:spPr>
        <p:txBody>
          <a:bodyPr vert="horz" wrap="square" lIns="0" tIns="0" rIns="0" bIns="0" rtlCol="0">
            <a:spAutoFit/>
          </a:bodyPr>
          <a:lstStyle/>
          <a:p>
            <a:pPr marL="12700">
              <a:lnSpc>
                <a:spcPct val="100000"/>
              </a:lnSpc>
            </a:pPr>
            <a:r>
              <a:rPr sz="1000" b="1" dirty="0">
                <a:solidFill>
                  <a:srgbClr val="FFFFFF"/>
                </a:solidFill>
                <a:latin typeface="Century Gothic" panose="020B0502020202020204" pitchFamily="34" charset="0"/>
                <a:cs typeface="Arial"/>
              </a:rPr>
              <a:t>Pla</a:t>
            </a:r>
            <a:r>
              <a:rPr sz="1000" b="1" spc="5" dirty="0">
                <a:solidFill>
                  <a:srgbClr val="FFFFFF"/>
                </a:solidFill>
                <a:latin typeface="Century Gothic" panose="020B0502020202020204" pitchFamily="34" charset="0"/>
                <a:cs typeface="Arial"/>
              </a:rPr>
              <a:t>z</a:t>
            </a:r>
            <a:r>
              <a:rPr sz="1000" b="1" dirty="0">
                <a:solidFill>
                  <a:srgbClr val="FFFFFF"/>
                </a:solidFill>
                <a:latin typeface="Century Gothic" panose="020B0502020202020204" pitchFamily="34" charset="0"/>
                <a:cs typeface="Arial"/>
              </a:rPr>
              <a:t>o</a:t>
            </a:r>
            <a:endParaRPr sz="1000" dirty="0">
              <a:latin typeface="Century Gothic" panose="020B0502020202020204" pitchFamily="34" charset="0"/>
              <a:cs typeface="Arial"/>
            </a:endParaRPr>
          </a:p>
        </p:txBody>
      </p:sp>
      <p:sp>
        <p:nvSpPr>
          <p:cNvPr id="8" name="object 8"/>
          <p:cNvSpPr/>
          <p:nvPr/>
        </p:nvSpPr>
        <p:spPr>
          <a:xfrm>
            <a:off x="477012" y="5964935"/>
            <a:ext cx="1330960" cy="323215"/>
          </a:xfrm>
          <a:custGeom>
            <a:avLst/>
            <a:gdLst/>
            <a:ahLst/>
            <a:cxnLst/>
            <a:rect l="l" t="t" r="r" b="b"/>
            <a:pathLst>
              <a:path w="1330960" h="323214">
                <a:moveTo>
                  <a:pt x="1276604" y="0"/>
                </a:moveTo>
                <a:lnTo>
                  <a:pt x="53847" y="0"/>
                </a:lnTo>
                <a:lnTo>
                  <a:pt x="32886" y="4231"/>
                </a:lnTo>
                <a:lnTo>
                  <a:pt x="15770" y="15770"/>
                </a:lnTo>
                <a:lnTo>
                  <a:pt x="4231" y="32886"/>
                </a:lnTo>
                <a:lnTo>
                  <a:pt x="0" y="53847"/>
                </a:lnTo>
                <a:lnTo>
                  <a:pt x="0" y="269239"/>
                </a:lnTo>
                <a:lnTo>
                  <a:pt x="4231" y="290201"/>
                </a:lnTo>
                <a:lnTo>
                  <a:pt x="15770" y="307317"/>
                </a:lnTo>
                <a:lnTo>
                  <a:pt x="32886" y="318856"/>
                </a:lnTo>
                <a:lnTo>
                  <a:pt x="53847" y="323087"/>
                </a:lnTo>
                <a:lnTo>
                  <a:pt x="1276604" y="323087"/>
                </a:lnTo>
                <a:lnTo>
                  <a:pt x="1297555" y="318856"/>
                </a:lnTo>
                <a:lnTo>
                  <a:pt x="1314672" y="307317"/>
                </a:lnTo>
                <a:lnTo>
                  <a:pt x="1326217" y="290201"/>
                </a:lnTo>
                <a:lnTo>
                  <a:pt x="1330452" y="269239"/>
                </a:lnTo>
                <a:lnTo>
                  <a:pt x="1330452" y="53847"/>
                </a:lnTo>
                <a:lnTo>
                  <a:pt x="1326217" y="32886"/>
                </a:lnTo>
                <a:lnTo>
                  <a:pt x="1314672" y="15770"/>
                </a:lnTo>
                <a:lnTo>
                  <a:pt x="1297555" y="4231"/>
                </a:lnTo>
                <a:lnTo>
                  <a:pt x="1276604"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9" name="object 9"/>
          <p:cNvSpPr/>
          <p:nvPr/>
        </p:nvSpPr>
        <p:spPr>
          <a:xfrm>
            <a:off x="484631" y="3811523"/>
            <a:ext cx="1330960" cy="323215"/>
          </a:xfrm>
          <a:custGeom>
            <a:avLst/>
            <a:gdLst/>
            <a:ahLst/>
            <a:cxnLst/>
            <a:rect l="l" t="t" r="r" b="b"/>
            <a:pathLst>
              <a:path w="1330960" h="323214">
                <a:moveTo>
                  <a:pt x="1276604" y="0"/>
                </a:moveTo>
                <a:lnTo>
                  <a:pt x="53848" y="0"/>
                </a:lnTo>
                <a:lnTo>
                  <a:pt x="32886" y="4234"/>
                </a:lnTo>
                <a:lnTo>
                  <a:pt x="15770" y="15779"/>
                </a:lnTo>
                <a:lnTo>
                  <a:pt x="4231" y="32896"/>
                </a:lnTo>
                <a:lnTo>
                  <a:pt x="0" y="53848"/>
                </a:lnTo>
                <a:lnTo>
                  <a:pt x="0" y="269239"/>
                </a:lnTo>
                <a:lnTo>
                  <a:pt x="4231" y="290191"/>
                </a:lnTo>
                <a:lnTo>
                  <a:pt x="15770" y="307308"/>
                </a:lnTo>
                <a:lnTo>
                  <a:pt x="32886" y="318853"/>
                </a:lnTo>
                <a:lnTo>
                  <a:pt x="53848" y="323088"/>
                </a:lnTo>
                <a:lnTo>
                  <a:pt x="1276604" y="323088"/>
                </a:lnTo>
                <a:lnTo>
                  <a:pt x="1297555" y="318853"/>
                </a:lnTo>
                <a:lnTo>
                  <a:pt x="1314672" y="307308"/>
                </a:lnTo>
                <a:lnTo>
                  <a:pt x="1326217" y="290191"/>
                </a:lnTo>
                <a:lnTo>
                  <a:pt x="1330452" y="269239"/>
                </a:lnTo>
                <a:lnTo>
                  <a:pt x="1330452" y="53848"/>
                </a:lnTo>
                <a:lnTo>
                  <a:pt x="1326217" y="32896"/>
                </a:lnTo>
                <a:lnTo>
                  <a:pt x="1314672" y="15779"/>
                </a:lnTo>
                <a:lnTo>
                  <a:pt x="1297555" y="4234"/>
                </a:lnTo>
                <a:lnTo>
                  <a:pt x="1276604"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10" name="object 10"/>
          <p:cNvSpPr txBox="1"/>
          <p:nvPr/>
        </p:nvSpPr>
        <p:spPr>
          <a:xfrm>
            <a:off x="570077" y="3902964"/>
            <a:ext cx="1245514" cy="153888"/>
          </a:xfrm>
          <a:prstGeom prst="rect">
            <a:avLst/>
          </a:prstGeom>
        </p:spPr>
        <p:txBody>
          <a:bodyPr vert="horz" wrap="square" lIns="0" tIns="0" rIns="0" bIns="0" rtlCol="0">
            <a:spAutoFit/>
          </a:bodyPr>
          <a:lstStyle/>
          <a:p>
            <a:pPr marL="12700">
              <a:lnSpc>
                <a:spcPct val="100000"/>
              </a:lnSpc>
            </a:pPr>
            <a:r>
              <a:rPr sz="1000" b="1" spc="-5" dirty="0">
                <a:solidFill>
                  <a:srgbClr val="FFFFFF"/>
                </a:solidFill>
                <a:latin typeface="Century Gothic" panose="020B0502020202020204" pitchFamily="34" charset="0"/>
                <a:cs typeface="Arial"/>
              </a:rPr>
              <a:t>Amortización</a:t>
            </a:r>
            <a:endParaRPr sz="1000" dirty="0">
              <a:latin typeface="Century Gothic" panose="020B0502020202020204" pitchFamily="34" charset="0"/>
              <a:cs typeface="Arial"/>
            </a:endParaRPr>
          </a:p>
        </p:txBody>
      </p:sp>
      <p:sp>
        <p:nvSpPr>
          <p:cNvPr id="11" name="object 11"/>
          <p:cNvSpPr/>
          <p:nvPr/>
        </p:nvSpPr>
        <p:spPr>
          <a:xfrm>
            <a:off x="1869948" y="3430523"/>
            <a:ext cx="6858000" cy="323215"/>
          </a:xfrm>
          <a:custGeom>
            <a:avLst/>
            <a:gdLst/>
            <a:ahLst/>
            <a:cxnLst/>
            <a:rect l="l" t="t" r="r" b="b"/>
            <a:pathLst>
              <a:path w="6858000" h="323214">
                <a:moveTo>
                  <a:pt x="6804152" y="0"/>
                </a:moveTo>
                <a:lnTo>
                  <a:pt x="53847" y="0"/>
                </a:lnTo>
                <a:lnTo>
                  <a:pt x="32896" y="4234"/>
                </a:lnTo>
                <a:lnTo>
                  <a:pt x="15779" y="15779"/>
                </a:lnTo>
                <a:lnTo>
                  <a:pt x="4234" y="32896"/>
                </a:lnTo>
                <a:lnTo>
                  <a:pt x="0" y="53848"/>
                </a:lnTo>
                <a:lnTo>
                  <a:pt x="0" y="269239"/>
                </a:lnTo>
                <a:lnTo>
                  <a:pt x="4234" y="290191"/>
                </a:lnTo>
                <a:lnTo>
                  <a:pt x="15779" y="307308"/>
                </a:lnTo>
                <a:lnTo>
                  <a:pt x="32896" y="318853"/>
                </a:lnTo>
                <a:lnTo>
                  <a:pt x="53847" y="323088"/>
                </a:lnTo>
                <a:lnTo>
                  <a:pt x="6804152" y="323088"/>
                </a:lnTo>
                <a:lnTo>
                  <a:pt x="6825103" y="318853"/>
                </a:lnTo>
                <a:lnTo>
                  <a:pt x="6842220" y="307308"/>
                </a:lnTo>
                <a:lnTo>
                  <a:pt x="6853765" y="290191"/>
                </a:lnTo>
                <a:lnTo>
                  <a:pt x="6858000" y="269239"/>
                </a:lnTo>
                <a:lnTo>
                  <a:pt x="6858000" y="53848"/>
                </a:lnTo>
                <a:lnTo>
                  <a:pt x="6853765" y="32896"/>
                </a:lnTo>
                <a:lnTo>
                  <a:pt x="6842220" y="15779"/>
                </a:lnTo>
                <a:lnTo>
                  <a:pt x="6825103" y="4234"/>
                </a:lnTo>
                <a:lnTo>
                  <a:pt x="6804152"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12" name="object 12"/>
          <p:cNvSpPr txBox="1"/>
          <p:nvPr/>
        </p:nvSpPr>
        <p:spPr>
          <a:xfrm>
            <a:off x="1927986" y="3521329"/>
            <a:ext cx="1339470" cy="153888"/>
          </a:xfrm>
          <a:prstGeom prst="rect">
            <a:avLst/>
          </a:prstGeom>
        </p:spPr>
        <p:txBody>
          <a:bodyPr vert="horz" wrap="square" lIns="0" tIns="0" rIns="0" bIns="0" rtlCol="0">
            <a:spAutoFit/>
          </a:bodyPr>
          <a:lstStyle/>
          <a:p>
            <a:pPr marL="12700">
              <a:lnSpc>
                <a:spcPct val="100000"/>
              </a:lnSpc>
            </a:pPr>
            <a:r>
              <a:rPr sz="1000" spc="-5" dirty="0">
                <a:solidFill>
                  <a:srgbClr val="0F3D63"/>
                </a:solidFill>
                <a:latin typeface="Century Gothic" panose="020B0502020202020204" pitchFamily="34" charset="0"/>
                <a:cs typeface="Arial"/>
              </a:rPr>
              <a:t>7</a:t>
            </a:r>
            <a:r>
              <a:rPr sz="1000" spc="-90" dirty="0">
                <a:solidFill>
                  <a:srgbClr val="0F3D63"/>
                </a:solidFill>
                <a:latin typeface="Century Gothic" panose="020B0502020202020204" pitchFamily="34" charset="0"/>
                <a:cs typeface="Arial"/>
              </a:rPr>
              <a:t> </a:t>
            </a:r>
            <a:r>
              <a:rPr sz="1000" spc="-5" dirty="0">
                <a:solidFill>
                  <a:srgbClr val="0F3D63"/>
                </a:solidFill>
                <a:latin typeface="Century Gothic" panose="020B0502020202020204" pitchFamily="34" charset="0"/>
                <a:cs typeface="Arial"/>
              </a:rPr>
              <a:t>años</a:t>
            </a:r>
            <a:endParaRPr sz="1000" dirty="0">
              <a:latin typeface="Century Gothic" panose="020B0502020202020204" pitchFamily="34" charset="0"/>
              <a:cs typeface="Arial"/>
            </a:endParaRPr>
          </a:p>
        </p:txBody>
      </p:sp>
      <p:sp>
        <p:nvSpPr>
          <p:cNvPr id="13" name="object 13"/>
          <p:cNvSpPr/>
          <p:nvPr/>
        </p:nvSpPr>
        <p:spPr>
          <a:xfrm>
            <a:off x="1869948" y="3811523"/>
            <a:ext cx="6858000" cy="323215"/>
          </a:xfrm>
          <a:custGeom>
            <a:avLst/>
            <a:gdLst/>
            <a:ahLst/>
            <a:cxnLst/>
            <a:rect l="l" t="t" r="r" b="b"/>
            <a:pathLst>
              <a:path w="6858000" h="323214">
                <a:moveTo>
                  <a:pt x="6804152" y="0"/>
                </a:moveTo>
                <a:lnTo>
                  <a:pt x="53847" y="0"/>
                </a:lnTo>
                <a:lnTo>
                  <a:pt x="32896" y="4234"/>
                </a:lnTo>
                <a:lnTo>
                  <a:pt x="15779" y="15779"/>
                </a:lnTo>
                <a:lnTo>
                  <a:pt x="4234" y="32896"/>
                </a:lnTo>
                <a:lnTo>
                  <a:pt x="0" y="53848"/>
                </a:lnTo>
                <a:lnTo>
                  <a:pt x="0" y="269239"/>
                </a:lnTo>
                <a:lnTo>
                  <a:pt x="4234" y="290191"/>
                </a:lnTo>
                <a:lnTo>
                  <a:pt x="15779" y="307308"/>
                </a:lnTo>
                <a:lnTo>
                  <a:pt x="32896" y="318853"/>
                </a:lnTo>
                <a:lnTo>
                  <a:pt x="53847" y="323088"/>
                </a:lnTo>
                <a:lnTo>
                  <a:pt x="6804152" y="323088"/>
                </a:lnTo>
                <a:lnTo>
                  <a:pt x="6825103" y="318853"/>
                </a:lnTo>
                <a:lnTo>
                  <a:pt x="6842220" y="307308"/>
                </a:lnTo>
                <a:lnTo>
                  <a:pt x="6853765" y="290191"/>
                </a:lnTo>
                <a:lnTo>
                  <a:pt x="6858000" y="269239"/>
                </a:lnTo>
                <a:lnTo>
                  <a:pt x="6858000" y="53848"/>
                </a:lnTo>
                <a:lnTo>
                  <a:pt x="6853765" y="32896"/>
                </a:lnTo>
                <a:lnTo>
                  <a:pt x="6842220" y="15779"/>
                </a:lnTo>
                <a:lnTo>
                  <a:pt x="6825103" y="4234"/>
                </a:lnTo>
                <a:lnTo>
                  <a:pt x="6804152"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14" name="object 14"/>
          <p:cNvSpPr txBox="1"/>
          <p:nvPr/>
        </p:nvSpPr>
        <p:spPr>
          <a:xfrm>
            <a:off x="1927986" y="3902964"/>
            <a:ext cx="1111631" cy="153888"/>
          </a:xfrm>
          <a:prstGeom prst="rect">
            <a:avLst/>
          </a:prstGeom>
        </p:spPr>
        <p:txBody>
          <a:bodyPr vert="horz" wrap="square" lIns="0" tIns="0" rIns="0" bIns="0" rtlCol="0">
            <a:spAutoFit/>
          </a:bodyPr>
          <a:lstStyle/>
          <a:p>
            <a:pPr marL="12700">
              <a:lnSpc>
                <a:spcPct val="100000"/>
              </a:lnSpc>
            </a:pPr>
            <a:r>
              <a:rPr sz="1000" dirty="0">
                <a:solidFill>
                  <a:srgbClr val="0F3D63"/>
                </a:solidFill>
                <a:latin typeface="Century Gothic" panose="020B0502020202020204" pitchFamily="34" charset="0"/>
                <a:cs typeface="Arial"/>
              </a:rPr>
              <a:t>Bu</a:t>
            </a:r>
            <a:r>
              <a:rPr sz="1000" spc="-5" dirty="0">
                <a:solidFill>
                  <a:srgbClr val="0F3D63"/>
                </a:solidFill>
                <a:latin typeface="Century Gothic" panose="020B0502020202020204" pitchFamily="34" charset="0"/>
                <a:cs typeface="Arial"/>
              </a:rPr>
              <a:t>lle</a:t>
            </a:r>
            <a:r>
              <a:rPr sz="1000" dirty="0">
                <a:solidFill>
                  <a:srgbClr val="0F3D63"/>
                </a:solidFill>
                <a:latin typeface="Century Gothic" panose="020B0502020202020204" pitchFamily="34" charset="0"/>
                <a:cs typeface="Arial"/>
              </a:rPr>
              <a:t>t</a:t>
            </a:r>
            <a:endParaRPr sz="1000" dirty="0">
              <a:latin typeface="Century Gothic" panose="020B0502020202020204" pitchFamily="34" charset="0"/>
              <a:cs typeface="Arial"/>
            </a:endParaRPr>
          </a:p>
        </p:txBody>
      </p:sp>
      <p:sp>
        <p:nvSpPr>
          <p:cNvPr id="15" name="object 15"/>
          <p:cNvSpPr/>
          <p:nvPr/>
        </p:nvSpPr>
        <p:spPr>
          <a:xfrm>
            <a:off x="484631" y="1221289"/>
            <a:ext cx="1330960" cy="242836"/>
          </a:xfrm>
          <a:custGeom>
            <a:avLst/>
            <a:gdLst/>
            <a:ahLst/>
            <a:cxnLst/>
            <a:rect l="l" t="t" r="r" b="b"/>
            <a:pathLst>
              <a:path w="1330960" h="323215">
                <a:moveTo>
                  <a:pt x="1276604" y="0"/>
                </a:moveTo>
                <a:lnTo>
                  <a:pt x="53848" y="0"/>
                </a:lnTo>
                <a:lnTo>
                  <a:pt x="32886" y="4234"/>
                </a:lnTo>
                <a:lnTo>
                  <a:pt x="15770" y="15779"/>
                </a:lnTo>
                <a:lnTo>
                  <a:pt x="4231" y="32896"/>
                </a:lnTo>
                <a:lnTo>
                  <a:pt x="0" y="53848"/>
                </a:lnTo>
                <a:lnTo>
                  <a:pt x="0" y="269239"/>
                </a:lnTo>
                <a:lnTo>
                  <a:pt x="4231" y="290191"/>
                </a:lnTo>
                <a:lnTo>
                  <a:pt x="15770" y="307308"/>
                </a:lnTo>
                <a:lnTo>
                  <a:pt x="32886" y="318853"/>
                </a:lnTo>
                <a:lnTo>
                  <a:pt x="53848" y="323088"/>
                </a:lnTo>
                <a:lnTo>
                  <a:pt x="1276604" y="323088"/>
                </a:lnTo>
                <a:lnTo>
                  <a:pt x="1297555" y="318853"/>
                </a:lnTo>
                <a:lnTo>
                  <a:pt x="1314672" y="307308"/>
                </a:lnTo>
                <a:lnTo>
                  <a:pt x="1326217" y="290191"/>
                </a:lnTo>
                <a:lnTo>
                  <a:pt x="1330452" y="269239"/>
                </a:lnTo>
                <a:lnTo>
                  <a:pt x="1330452" y="53848"/>
                </a:lnTo>
                <a:lnTo>
                  <a:pt x="1326217" y="32896"/>
                </a:lnTo>
                <a:lnTo>
                  <a:pt x="1314672" y="15779"/>
                </a:lnTo>
                <a:lnTo>
                  <a:pt x="1297555" y="4234"/>
                </a:lnTo>
                <a:lnTo>
                  <a:pt x="1276604"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16" name="object 16"/>
          <p:cNvSpPr txBox="1"/>
          <p:nvPr/>
        </p:nvSpPr>
        <p:spPr>
          <a:xfrm>
            <a:off x="570077" y="1268540"/>
            <a:ext cx="414020" cy="153888"/>
          </a:xfrm>
          <a:prstGeom prst="rect">
            <a:avLst/>
          </a:prstGeom>
        </p:spPr>
        <p:txBody>
          <a:bodyPr vert="horz" wrap="square" lIns="0" tIns="0" rIns="0" bIns="0" rtlCol="0">
            <a:spAutoFit/>
          </a:bodyPr>
          <a:lstStyle/>
          <a:p>
            <a:pPr marL="12700">
              <a:lnSpc>
                <a:spcPct val="100000"/>
              </a:lnSpc>
            </a:pPr>
            <a:r>
              <a:rPr sz="1000" b="1" dirty="0">
                <a:solidFill>
                  <a:srgbClr val="FFFFFF"/>
                </a:solidFill>
                <a:latin typeface="Century Gothic" panose="020B0502020202020204" pitchFamily="34" charset="0"/>
                <a:cs typeface="Arial"/>
              </a:rPr>
              <a:t>Emisor</a:t>
            </a:r>
            <a:endParaRPr sz="1000" dirty="0">
              <a:latin typeface="Century Gothic" panose="020B0502020202020204" pitchFamily="34" charset="0"/>
              <a:cs typeface="Arial"/>
            </a:endParaRPr>
          </a:p>
        </p:txBody>
      </p:sp>
      <p:sp>
        <p:nvSpPr>
          <p:cNvPr id="17" name="object 17"/>
          <p:cNvSpPr/>
          <p:nvPr/>
        </p:nvSpPr>
        <p:spPr>
          <a:xfrm>
            <a:off x="1869948" y="1240339"/>
            <a:ext cx="6858000" cy="242836"/>
          </a:xfrm>
          <a:custGeom>
            <a:avLst/>
            <a:gdLst/>
            <a:ahLst/>
            <a:cxnLst/>
            <a:rect l="l" t="t" r="r" b="b"/>
            <a:pathLst>
              <a:path w="6858000" h="323215">
                <a:moveTo>
                  <a:pt x="6804152" y="0"/>
                </a:moveTo>
                <a:lnTo>
                  <a:pt x="53847" y="0"/>
                </a:lnTo>
                <a:lnTo>
                  <a:pt x="32896" y="4234"/>
                </a:lnTo>
                <a:lnTo>
                  <a:pt x="15779" y="15779"/>
                </a:lnTo>
                <a:lnTo>
                  <a:pt x="4234" y="32896"/>
                </a:lnTo>
                <a:lnTo>
                  <a:pt x="0" y="53848"/>
                </a:lnTo>
                <a:lnTo>
                  <a:pt x="0" y="269239"/>
                </a:lnTo>
                <a:lnTo>
                  <a:pt x="4234" y="290191"/>
                </a:lnTo>
                <a:lnTo>
                  <a:pt x="15779" y="307308"/>
                </a:lnTo>
                <a:lnTo>
                  <a:pt x="32896" y="318853"/>
                </a:lnTo>
                <a:lnTo>
                  <a:pt x="53847" y="323088"/>
                </a:lnTo>
                <a:lnTo>
                  <a:pt x="6804152" y="323088"/>
                </a:lnTo>
                <a:lnTo>
                  <a:pt x="6825103" y="318853"/>
                </a:lnTo>
                <a:lnTo>
                  <a:pt x="6842220" y="307308"/>
                </a:lnTo>
                <a:lnTo>
                  <a:pt x="6853765" y="290191"/>
                </a:lnTo>
                <a:lnTo>
                  <a:pt x="6858000" y="269239"/>
                </a:lnTo>
                <a:lnTo>
                  <a:pt x="6858000" y="53848"/>
                </a:lnTo>
                <a:lnTo>
                  <a:pt x="6853765" y="32896"/>
                </a:lnTo>
                <a:lnTo>
                  <a:pt x="6842220" y="15779"/>
                </a:lnTo>
                <a:lnTo>
                  <a:pt x="6825103" y="4234"/>
                </a:lnTo>
                <a:lnTo>
                  <a:pt x="6804152"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18" name="object 18"/>
          <p:cNvSpPr txBox="1"/>
          <p:nvPr/>
        </p:nvSpPr>
        <p:spPr>
          <a:xfrm>
            <a:off x="1927986" y="1242440"/>
            <a:ext cx="6799962" cy="153888"/>
          </a:xfrm>
          <a:prstGeom prst="rect">
            <a:avLst/>
          </a:prstGeom>
        </p:spPr>
        <p:txBody>
          <a:bodyPr vert="horz" wrap="square" lIns="0" tIns="0" rIns="0" bIns="0" rtlCol="0">
            <a:spAutoFit/>
          </a:bodyPr>
          <a:lstStyle/>
          <a:p>
            <a:pPr marL="12700">
              <a:lnSpc>
                <a:spcPct val="100000"/>
              </a:lnSpc>
            </a:pPr>
            <a:r>
              <a:rPr sz="1000" dirty="0">
                <a:solidFill>
                  <a:srgbClr val="0F3D63"/>
                </a:solidFill>
                <a:latin typeface="Century Gothic" panose="020B0502020202020204" pitchFamily="34" charset="0"/>
                <a:cs typeface="Arial"/>
              </a:rPr>
              <a:t>Nacional</a:t>
            </a:r>
            <a:r>
              <a:rPr sz="1000" spc="-40" dirty="0">
                <a:solidFill>
                  <a:srgbClr val="0F3D63"/>
                </a:solidFill>
                <a:latin typeface="Century Gothic" panose="020B0502020202020204" pitchFamily="34" charset="0"/>
                <a:cs typeface="Arial"/>
              </a:rPr>
              <a:t> </a:t>
            </a:r>
            <a:r>
              <a:rPr sz="1000" dirty="0">
                <a:solidFill>
                  <a:srgbClr val="0F3D63"/>
                </a:solidFill>
                <a:latin typeface="Century Gothic" panose="020B0502020202020204" pitchFamily="34" charset="0"/>
                <a:cs typeface="Arial"/>
              </a:rPr>
              <a:t>Financiera,</a:t>
            </a:r>
            <a:r>
              <a:rPr sz="1000" spc="-40" dirty="0">
                <a:solidFill>
                  <a:srgbClr val="0F3D63"/>
                </a:solidFill>
                <a:latin typeface="Century Gothic" panose="020B0502020202020204" pitchFamily="34" charset="0"/>
                <a:cs typeface="Arial"/>
              </a:rPr>
              <a:t> </a:t>
            </a:r>
            <a:r>
              <a:rPr sz="1000" dirty="0">
                <a:solidFill>
                  <a:srgbClr val="0F3D63"/>
                </a:solidFill>
                <a:latin typeface="Century Gothic" panose="020B0502020202020204" pitchFamily="34" charset="0"/>
                <a:cs typeface="Arial"/>
              </a:rPr>
              <a:t>Sociedad</a:t>
            </a:r>
            <a:r>
              <a:rPr sz="1000" spc="-25" dirty="0">
                <a:solidFill>
                  <a:srgbClr val="0F3D63"/>
                </a:solidFill>
                <a:latin typeface="Century Gothic" panose="020B0502020202020204" pitchFamily="34" charset="0"/>
                <a:cs typeface="Arial"/>
              </a:rPr>
              <a:t> </a:t>
            </a:r>
            <a:r>
              <a:rPr sz="1000" dirty="0">
                <a:solidFill>
                  <a:srgbClr val="0F3D63"/>
                </a:solidFill>
                <a:latin typeface="Century Gothic" panose="020B0502020202020204" pitchFamily="34" charset="0"/>
                <a:cs typeface="Arial"/>
              </a:rPr>
              <a:t>Nacional</a:t>
            </a:r>
            <a:r>
              <a:rPr sz="1000" spc="-40" dirty="0">
                <a:solidFill>
                  <a:srgbClr val="0F3D63"/>
                </a:solidFill>
                <a:latin typeface="Century Gothic" panose="020B0502020202020204" pitchFamily="34" charset="0"/>
                <a:cs typeface="Arial"/>
              </a:rPr>
              <a:t> </a:t>
            </a:r>
            <a:r>
              <a:rPr sz="1000" spc="-5" dirty="0">
                <a:solidFill>
                  <a:srgbClr val="0F3D63"/>
                </a:solidFill>
                <a:latin typeface="Century Gothic" panose="020B0502020202020204" pitchFamily="34" charset="0"/>
                <a:cs typeface="Arial"/>
              </a:rPr>
              <a:t>de</a:t>
            </a:r>
            <a:r>
              <a:rPr sz="1000" spc="-15" dirty="0">
                <a:solidFill>
                  <a:srgbClr val="0F3D63"/>
                </a:solidFill>
                <a:latin typeface="Century Gothic" panose="020B0502020202020204" pitchFamily="34" charset="0"/>
                <a:cs typeface="Arial"/>
              </a:rPr>
              <a:t> </a:t>
            </a:r>
            <a:r>
              <a:rPr sz="1000" dirty="0">
                <a:solidFill>
                  <a:srgbClr val="0F3D63"/>
                </a:solidFill>
                <a:latin typeface="Century Gothic" panose="020B0502020202020204" pitchFamily="34" charset="0"/>
                <a:cs typeface="Arial"/>
              </a:rPr>
              <a:t>Crédito,</a:t>
            </a:r>
            <a:r>
              <a:rPr sz="1000" spc="-15" dirty="0">
                <a:solidFill>
                  <a:srgbClr val="0F3D63"/>
                </a:solidFill>
                <a:latin typeface="Century Gothic" panose="020B0502020202020204" pitchFamily="34" charset="0"/>
                <a:cs typeface="Arial"/>
              </a:rPr>
              <a:t> </a:t>
            </a:r>
            <a:r>
              <a:rPr sz="1000" dirty="0">
                <a:solidFill>
                  <a:srgbClr val="0F3D63"/>
                </a:solidFill>
                <a:latin typeface="Century Gothic" panose="020B0502020202020204" pitchFamily="34" charset="0"/>
                <a:cs typeface="Arial"/>
              </a:rPr>
              <a:t>Institución</a:t>
            </a:r>
            <a:r>
              <a:rPr sz="1000" spc="-40" dirty="0">
                <a:solidFill>
                  <a:srgbClr val="0F3D63"/>
                </a:solidFill>
                <a:latin typeface="Century Gothic" panose="020B0502020202020204" pitchFamily="34" charset="0"/>
                <a:cs typeface="Arial"/>
              </a:rPr>
              <a:t> </a:t>
            </a:r>
            <a:r>
              <a:rPr sz="1000" spc="-5" dirty="0">
                <a:solidFill>
                  <a:srgbClr val="0F3D63"/>
                </a:solidFill>
                <a:latin typeface="Century Gothic" panose="020B0502020202020204" pitchFamily="34" charset="0"/>
                <a:cs typeface="Arial"/>
              </a:rPr>
              <a:t>de</a:t>
            </a:r>
            <a:r>
              <a:rPr sz="1000" spc="-15" dirty="0">
                <a:solidFill>
                  <a:srgbClr val="0F3D63"/>
                </a:solidFill>
                <a:latin typeface="Century Gothic" panose="020B0502020202020204" pitchFamily="34" charset="0"/>
                <a:cs typeface="Arial"/>
              </a:rPr>
              <a:t> </a:t>
            </a:r>
            <a:r>
              <a:rPr sz="1000" dirty="0">
                <a:solidFill>
                  <a:srgbClr val="0F3D63"/>
                </a:solidFill>
                <a:latin typeface="Century Gothic" panose="020B0502020202020204" pitchFamily="34" charset="0"/>
                <a:cs typeface="Arial"/>
              </a:rPr>
              <a:t>Banca</a:t>
            </a:r>
            <a:r>
              <a:rPr sz="1000" spc="-25" dirty="0">
                <a:solidFill>
                  <a:srgbClr val="0F3D63"/>
                </a:solidFill>
                <a:latin typeface="Century Gothic" panose="020B0502020202020204" pitchFamily="34" charset="0"/>
                <a:cs typeface="Arial"/>
              </a:rPr>
              <a:t> </a:t>
            </a:r>
            <a:r>
              <a:rPr sz="1000" spc="-5" dirty="0">
                <a:solidFill>
                  <a:srgbClr val="0F3D63"/>
                </a:solidFill>
                <a:latin typeface="Century Gothic" panose="020B0502020202020204" pitchFamily="34" charset="0"/>
                <a:cs typeface="Arial"/>
              </a:rPr>
              <a:t>de </a:t>
            </a:r>
            <a:r>
              <a:rPr sz="1000" dirty="0">
                <a:solidFill>
                  <a:srgbClr val="0F3D63"/>
                </a:solidFill>
                <a:latin typeface="Century Gothic" panose="020B0502020202020204" pitchFamily="34" charset="0"/>
                <a:cs typeface="Arial"/>
              </a:rPr>
              <a:t>Desarrollo</a:t>
            </a:r>
            <a:r>
              <a:rPr sz="1000" spc="-40" dirty="0">
                <a:solidFill>
                  <a:srgbClr val="0F3D63"/>
                </a:solidFill>
                <a:latin typeface="Century Gothic" panose="020B0502020202020204" pitchFamily="34" charset="0"/>
                <a:cs typeface="Arial"/>
              </a:rPr>
              <a:t> </a:t>
            </a:r>
            <a:r>
              <a:rPr sz="1000" dirty="0">
                <a:solidFill>
                  <a:srgbClr val="0F3D63"/>
                </a:solidFill>
                <a:latin typeface="Century Gothic" panose="020B0502020202020204" pitchFamily="34" charset="0"/>
                <a:cs typeface="Arial"/>
              </a:rPr>
              <a:t>(NAFIN)</a:t>
            </a:r>
            <a:endParaRPr sz="1000" dirty="0">
              <a:latin typeface="Century Gothic" panose="020B0502020202020204" pitchFamily="34" charset="0"/>
              <a:cs typeface="Arial"/>
            </a:endParaRPr>
          </a:p>
        </p:txBody>
      </p:sp>
      <p:sp>
        <p:nvSpPr>
          <p:cNvPr id="19" name="object 19"/>
          <p:cNvSpPr/>
          <p:nvPr/>
        </p:nvSpPr>
        <p:spPr>
          <a:xfrm>
            <a:off x="484631" y="3049523"/>
            <a:ext cx="1330960" cy="323215"/>
          </a:xfrm>
          <a:custGeom>
            <a:avLst/>
            <a:gdLst/>
            <a:ahLst/>
            <a:cxnLst/>
            <a:rect l="l" t="t" r="r" b="b"/>
            <a:pathLst>
              <a:path w="1330960" h="323214">
                <a:moveTo>
                  <a:pt x="1276604" y="0"/>
                </a:moveTo>
                <a:lnTo>
                  <a:pt x="53848" y="0"/>
                </a:lnTo>
                <a:lnTo>
                  <a:pt x="32886" y="4234"/>
                </a:lnTo>
                <a:lnTo>
                  <a:pt x="15770" y="15779"/>
                </a:lnTo>
                <a:lnTo>
                  <a:pt x="4231" y="32896"/>
                </a:lnTo>
                <a:lnTo>
                  <a:pt x="0" y="53848"/>
                </a:lnTo>
                <a:lnTo>
                  <a:pt x="0" y="269239"/>
                </a:lnTo>
                <a:lnTo>
                  <a:pt x="4231" y="290191"/>
                </a:lnTo>
                <a:lnTo>
                  <a:pt x="15770" y="307308"/>
                </a:lnTo>
                <a:lnTo>
                  <a:pt x="32886" y="318853"/>
                </a:lnTo>
                <a:lnTo>
                  <a:pt x="53848" y="323088"/>
                </a:lnTo>
                <a:lnTo>
                  <a:pt x="1276604" y="323088"/>
                </a:lnTo>
                <a:lnTo>
                  <a:pt x="1297555" y="318853"/>
                </a:lnTo>
                <a:lnTo>
                  <a:pt x="1314672" y="307308"/>
                </a:lnTo>
                <a:lnTo>
                  <a:pt x="1326217" y="290191"/>
                </a:lnTo>
                <a:lnTo>
                  <a:pt x="1330452" y="269239"/>
                </a:lnTo>
                <a:lnTo>
                  <a:pt x="1330452" y="53848"/>
                </a:lnTo>
                <a:lnTo>
                  <a:pt x="1326217" y="32896"/>
                </a:lnTo>
                <a:lnTo>
                  <a:pt x="1314672" y="15779"/>
                </a:lnTo>
                <a:lnTo>
                  <a:pt x="1297555" y="4234"/>
                </a:lnTo>
                <a:lnTo>
                  <a:pt x="1276604"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20" name="object 20"/>
          <p:cNvSpPr txBox="1"/>
          <p:nvPr/>
        </p:nvSpPr>
        <p:spPr>
          <a:xfrm>
            <a:off x="570077" y="3140075"/>
            <a:ext cx="1237894" cy="153888"/>
          </a:xfrm>
          <a:prstGeom prst="rect">
            <a:avLst/>
          </a:prstGeom>
        </p:spPr>
        <p:txBody>
          <a:bodyPr vert="horz" wrap="square" lIns="0" tIns="0" rIns="0" bIns="0" rtlCol="0">
            <a:spAutoFit/>
          </a:bodyPr>
          <a:lstStyle/>
          <a:p>
            <a:pPr marL="12700">
              <a:lnSpc>
                <a:spcPct val="100000"/>
              </a:lnSpc>
            </a:pPr>
            <a:r>
              <a:rPr sz="1000" b="1" spc="5" dirty="0">
                <a:solidFill>
                  <a:srgbClr val="FFFFFF"/>
                </a:solidFill>
                <a:latin typeface="Century Gothic" panose="020B0502020202020204" pitchFamily="34" charset="0"/>
                <a:cs typeface="Arial"/>
              </a:rPr>
              <a:t>M</a:t>
            </a:r>
            <a:r>
              <a:rPr sz="1000" b="1" dirty="0">
                <a:solidFill>
                  <a:srgbClr val="FFFFFF"/>
                </a:solidFill>
                <a:latin typeface="Century Gothic" panose="020B0502020202020204" pitchFamily="34" charset="0"/>
                <a:cs typeface="Arial"/>
              </a:rPr>
              <a:t>onto</a:t>
            </a:r>
            <a:endParaRPr sz="1000" dirty="0">
              <a:latin typeface="Century Gothic" panose="020B0502020202020204" pitchFamily="34" charset="0"/>
              <a:cs typeface="Arial"/>
            </a:endParaRPr>
          </a:p>
        </p:txBody>
      </p:sp>
      <p:sp>
        <p:nvSpPr>
          <p:cNvPr id="21" name="object 21"/>
          <p:cNvSpPr/>
          <p:nvPr/>
        </p:nvSpPr>
        <p:spPr>
          <a:xfrm>
            <a:off x="1869948" y="3049523"/>
            <a:ext cx="6858000" cy="323215"/>
          </a:xfrm>
          <a:custGeom>
            <a:avLst/>
            <a:gdLst/>
            <a:ahLst/>
            <a:cxnLst/>
            <a:rect l="l" t="t" r="r" b="b"/>
            <a:pathLst>
              <a:path w="6858000" h="323214">
                <a:moveTo>
                  <a:pt x="6804152" y="0"/>
                </a:moveTo>
                <a:lnTo>
                  <a:pt x="53847" y="0"/>
                </a:lnTo>
                <a:lnTo>
                  <a:pt x="32896" y="4234"/>
                </a:lnTo>
                <a:lnTo>
                  <a:pt x="15779" y="15779"/>
                </a:lnTo>
                <a:lnTo>
                  <a:pt x="4234" y="32896"/>
                </a:lnTo>
                <a:lnTo>
                  <a:pt x="0" y="53848"/>
                </a:lnTo>
                <a:lnTo>
                  <a:pt x="0" y="269239"/>
                </a:lnTo>
                <a:lnTo>
                  <a:pt x="4234" y="290191"/>
                </a:lnTo>
                <a:lnTo>
                  <a:pt x="15779" y="307308"/>
                </a:lnTo>
                <a:lnTo>
                  <a:pt x="32896" y="318853"/>
                </a:lnTo>
                <a:lnTo>
                  <a:pt x="53847" y="323088"/>
                </a:lnTo>
                <a:lnTo>
                  <a:pt x="6804152" y="323088"/>
                </a:lnTo>
                <a:lnTo>
                  <a:pt x="6825103" y="318853"/>
                </a:lnTo>
                <a:lnTo>
                  <a:pt x="6842220" y="307308"/>
                </a:lnTo>
                <a:lnTo>
                  <a:pt x="6853765" y="290191"/>
                </a:lnTo>
                <a:lnTo>
                  <a:pt x="6858000" y="269239"/>
                </a:lnTo>
                <a:lnTo>
                  <a:pt x="6858000" y="53848"/>
                </a:lnTo>
                <a:lnTo>
                  <a:pt x="6853765" y="32896"/>
                </a:lnTo>
                <a:lnTo>
                  <a:pt x="6842220" y="15779"/>
                </a:lnTo>
                <a:lnTo>
                  <a:pt x="6825103" y="4234"/>
                </a:lnTo>
                <a:lnTo>
                  <a:pt x="6804152"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22" name="object 22"/>
          <p:cNvSpPr txBox="1"/>
          <p:nvPr/>
        </p:nvSpPr>
        <p:spPr>
          <a:xfrm>
            <a:off x="1927985" y="3140075"/>
            <a:ext cx="4996689" cy="153888"/>
          </a:xfrm>
          <a:prstGeom prst="rect">
            <a:avLst/>
          </a:prstGeom>
        </p:spPr>
        <p:txBody>
          <a:bodyPr vert="horz" wrap="square" lIns="0" tIns="0" rIns="0" bIns="0" rtlCol="0">
            <a:spAutoFit/>
          </a:bodyPr>
          <a:lstStyle/>
          <a:p>
            <a:pPr marL="12700">
              <a:lnSpc>
                <a:spcPct val="100000"/>
              </a:lnSpc>
            </a:pPr>
            <a:r>
              <a:rPr sz="1000" spc="-15" dirty="0">
                <a:solidFill>
                  <a:srgbClr val="0F3D63"/>
                </a:solidFill>
                <a:latin typeface="Century Gothic" panose="020B0502020202020204" pitchFamily="34" charset="0"/>
                <a:cs typeface="Arial"/>
              </a:rPr>
              <a:t>MXN </a:t>
            </a:r>
            <a:r>
              <a:rPr sz="1000" dirty="0">
                <a:solidFill>
                  <a:srgbClr val="0F3D63"/>
                </a:solidFill>
                <a:latin typeface="Century Gothic" panose="020B0502020202020204" pitchFamily="34" charset="0"/>
                <a:cs typeface="Arial"/>
              </a:rPr>
              <a:t>$1,000-$2,000 millones </a:t>
            </a:r>
            <a:r>
              <a:rPr sz="1000" spc="-5" dirty="0">
                <a:solidFill>
                  <a:srgbClr val="0F3D63"/>
                </a:solidFill>
                <a:latin typeface="Century Gothic" panose="020B0502020202020204" pitchFamily="34" charset="0"/>
                <a:cs typeface="Arial"/>
              </a:rPr>
              <a:t>de</a:t>
            </a:r>
            <a:r>
              <a:rPr sz="1000" spc="-110" dirty="0">
                <a:solidFill>
                  <a:srgbClr val="0F3D63"/>
                </a:solidFill>
                <a:latin typeface="Century Gothic" panose="020B0502020202020204" pitchFamily="34" charset="0"/>
                <a:cs typeface="Arial"/>
              </a:rPr>
              <a:t> </a:t>
            </a:r>
            <a:r>
              <a:rPr sz="1000" dirty="0">
                <a:solidFill>
                  <a:srgbClr val="0F3D63"/>
                </a:solidFill>
                <a:latin typeface="Century Gothic" panose="020B0502020202020204" pitchFamily="34" charset="0"/>
                <a:cs typeface="Arial"/>
              </a:rPr>
              <a:t>pesos</a:t>
            </a:r>
            <a:endParaRPr sz="1000" dirty="0">
              <a:latin typeface="Century Gothic" panose="020B0502020202020204" pitchFamily="34" charset="0"/>
              <a:cs typeface="Arial"/>
            </a:endParaRPr>
          </a:p>
        </p:txBody>
      </p:sp>
      <p:sp>
        <p:nvSpPr>
          <p:cNvPr id="23" name="object 23"/>
          <p:cNvSpPr/>
          <p:nvPr/>
        </p:nvSpPr>
        <p:spPr>
          <a:xfrm>
            <a:off x="484631" y="4180332"/>
            <a:ext cx="1330960" cy="957580"/>
          </a:xfrm>
          <a:custGeom>
            <a:avLst/>
            <a:gdLst/>
            <a:ahLst/>
            <a:cxnLst/>
            <a:rect l="l" t="t" r="r" b="b"/>
            <a:pathLst>
              <a:path w="1330960" h="957579">
                <a:moveTo>
                  <a:pt x="1249172" y="0"/>
                </a:moveTo>
                <a:lnTo>
                  <a:pt x="81318" y="0"/>
                </a:lnTo>
                <a:lnTo>
                  <a:pt x="49666" y="6395"/>
                </a:lnTo>
                <a:lnTo>
                  <a:pt x="23818" y="23828"/>
                </a:lnTo>
                <a:lnTo>
                  <a:pt x="6390" y="49666"/>
                </a:lnTo>
                <a:lnTo>
                  <a:pt x="0" y="81280"/>
                </a:lnTo>
                <a:lnTo>
                  <a:pt x="0" y="875792"/>
                </a:lnTo>
                <a:lnTo>
                  <a:pt x="6390" y="907405"/>
                </a:lnTo>
                <a:lnTo>
                  <a:pt x="23818" y="933243"/>
                </a:lnTo>
                <a:lnTo>
                  <a:pt x="49666" y="950676"/>
                </a:lnTo>
                <a:lnTo>
                  <a:pt x="81318" y="957072"/>
                </a:lnTo>
                <a:lnTo>
                  <a:pt x="1249172" y="957072"/>
                </a:lnTo>
                <a:lnTo>
                  <a:pt x="1280785" y="950676"/>
                </a:lnTo>
                <a:lnTo>
                  <a:pt x="1306623" y="933243"/>
                </a:lnTo>
                <a:lnTo>
                  <a:pt x="1324056" y="907405"/>
                </a:lnTo>
                <a:lnTo>
                  <a:pt x="1330452" y="875792"/>
                </a:lnTo>
                <a:lnTo>
                  <a:pt x="1330452" y="81280"/>
                </a:lnTo>
                <a:lnTo>
                  <a:pt x="1324056" y="49666"/>
                </a:lnTo>
                <a:lnTo>
                  <a:pt x="1306623" y="23828"/>
                </a:lnTo>
                <a:lnTo>
                  <a:pt x="1280785" y="6395"/>
                </a:lnTo>
                <a:lnTo>
                  <a:pt x="1249172"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24" name="object 24"/>
          <p:cNvSpPr txBox="1"/>
          <p:nvPr/>
        </p:nvSpPr>
        <p:spPr>
          <a:xfrm>
            <a:off x="578307" y="4412869"/>
            <a:ext cx="1229664" cy="153888"/>
          </a:xfrm>
          <a:prstGeom prst="rect">
            <a:avLst/>
          </a:prstGeom>
        </p:spPr>
        <p:txBody>
          <a:bodyPr vert="horz" wrap="square" lIns="0" tIns="0" rIns="0" bIns="0" rtlCol="0">
            <a:spAutoFit/>
          </a:bodyPr>
          <a:lstStyle/>
          <a:p>
            <a:pPr marL="12700">
              <a:lnSpc>
                <a:spcPct val="100000"/>
              </a:lnSpc>
            </a:pPr>
            <a:r>
              <a:rPr sz="1000" b="1" dirty="0">
                <a:solidFill>
                  <a:srgbClr val="FFFFFF"/>
                </a:solidFill>
                <a:latin typeface="Century Gothic" panose="020B0502020202020204" pitchFamily="34" charset="0"/>
                <a:cs typeface="Arial"/>
              </a:rPr>
              <a:t>Uso de los</a:t>
            </a:r>
            <a:r>
              <a:rPr sz="1000" b="1" spc="-125" dirty="0">
                <a:solidFill>
                  <a:srgbClr val="FFFFFF"/>
                </a:solidFill>
                <a:latin typeface="Century Gothic" panose="020B0502020202020204" pitchFamily="34" charset="0"/>
                <a:cs typeface="Arial"/>
              </a:rPr>
              <a:t> </a:t>
            </a:r>
            <a:r>
              <a:rPr sz="1000" b="1" dirty="0">
                <a:solidFill>
                  <a:srgbClr val="FFFFFF"/>
                </a:solidFill>
                <a:latin typeface="Century Gothic" panose="020B0502020202020204" pitchFamily="34" charset="0"/>
                <a:cs typeface="Arial"/>
              </a:rPr>
              <a:t>recursos</a:t>
            </a:r>
            <a:endParaRPr sz="1000" dirty="0">
              <a:latin typeface="Century Gothic" panose="020B0502020202020204" pitchFamily="34" charset="0"/>
              <a:cs typeface="Arial"/>
            </a:endParaRPr>
          </a:p>
        </p:txBody>
      </p:sp>
      <p:sp>
        <p:nvSpPr>
          <p:cNvPr id="25" name="object 25"/>
          <p:cNvSpPr txBox="1"/>
          <p:nvPr/>
        </p:nvSpPr>
        <p:spPr>
          <a:xfrm>
            <a:off x="521004" y="4688204"/>
            <a:ext cx="1286967" cy="307777"/>
          </a:xfrm>
          <a:prstGeom prst="rect">
            <a:avLst/>
          </a:prstGeom>
        </p:spPr>
        <p:txBody>
          <a:bodyPr vert="horz" wrap="square" lIns="0" tIns="0" rIns="0" bIns="0" rtlCol="0">
            <a:spAutoFit/>
          </a:bodyPr>
          <a:lstStyle/>
          <a:p>
            <a:pPr marL="292735" marR="5080" indent="-280670">
              <a:lnSpc>
                <a:spcPct val="100000"/>
              </a:lnSpc>
            </a:pPr>
            <a:r>
              <a:rPr sz="1000" b="1" spc="-10" dirty="0">
                <a:solidFill>
                  <a:srgbClr val="FFFFFF"/>
                </a:solidFill>
                <a:latin typeface="Century Gothic" panose="020B0502020202020204" pitchFamily="34" charset="0"/>
                <a:cs typeface="Arial"/>
              </a:rPr>
              <a:t>(extracto del </a:t>
            </a:r>
            <a:r>
              <a:rPr sz="1000" b="1" spc="-5" dirty="0">
                <a:solidFill>
                  <a:srgbClr val="FFFFFF"/>
                </a:solidFill>
                <a:latin typeface="Century Gothic" panose="020B0502020202020204" pitchFamily="34" charset="0"/>
                <a:cs typeface="Arial"/>
              </a:rPr>
              <a:t>Selling  Memo)</a:t>
            </a:r>
            <a:endParaRPr sz="1000" dirty="0">
              <a:latin typeface="Century Gothic" panose="020B0502020202020204" pitchFamily="34" charset="0"/>
              <a:cs typeface="Arial"/>
            </a:endParaRPr>
          </a:p>
        </p:txBody>
      </p:sp>
      <p:sp>
        <p:nvSpPr>
          <p:cNvPr id="26" name="object 26"/>
          <p:cNvSpPr/>
          <p:nvPr/>
        </p:nvSpPr>
        <p:spPr>
          <a:xfrm>
            <a:off x="1869948" y="2668523"/>
            <a:ext cx="6858000" cy="323215"/>
          </a:xfrm>
          <a:custGeom>
            <a:avLst/>
            <a:gdLst/>
            <a:ahLst/>
            <a:cxnLst/>
            <a:rect l="l" t="t" r="r" b="b"/>
            <a:pathLst>
              <a:path w="6858000" h="323214">
                <a:moveTo>
                  <a:pt x="6804152" y="0"/>
                </a:moveTo>
                <a:lnTo>
                  <a:pt x="53847" y="0"/>
                </a:lnTo>
                <a:lnTo>
                  <a:pt x="32896" y="4234"/>
                </a:lnTo>
                <a:lnTo>
                  <a:pt x="15779" y="15779"/>
                </a:lnTo>
                <a:lnTo>
                  <a:pt x="4234" y="32896"/>
                </a:lnTo>
                <a:lnTo>
                  <a:pt x="0" y="53848"/>
                </a:lnTo>
                <a:lnTo>
                  <a:pt x="0" y="269239"/>
                </a:lnTo>
                <a:lnTo>
                  <a:pt x="4234" y="290191"/>
                </a:lnTo>
                <a:lnTo>
                  <a:pt x="15779" y="307308"/>
                </a:lnTo>
                <a:lnTo>
                  <a:pt x="32896" y="318853"/>
                </a:lnTo>
                <a:lnTo>
                  <a:pt x="53847" y="323088"/>
                </a:lnTo>
                <a:lnTo>
                  <a:pt x="6804152" y="323088"/>
                </a:lnTo>
                <a:lnTo>
                  <a:pt x="6825103" y="318853"/>
                </a:lnTo>
                <a:lnTo>
                  <a:pt x="6842220" y="307308"/>
                </a:lnTo>
                <a:lnTo>
                  <a:pt x="6853765" y="290191"/>
                </a:lnTo>
                <a:lnTo>
                  <a:pt x="6858000" y="269239"/>
                </a:lnTo>
                <a:lnTo>
                  <a:pt x="6858000" y="53848"/>
                </a:lnTo>
                <a:lnTo>
                  <a:pt x="6853765" y="32896"/>
                </a:lnTo>
                <a:lnTo>
                  <a:pt x="6842220" y="15779"/>
                </a:lnTo>
                <a:lnTo>
                  <a:pt x="6825103" y="4234"/>
                </a:lnTo>
                <a:lnTo>
                  <a:pt x="6804152"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27" name="object 27"/>
          <p:cNvSpPr txBox="1"/>
          <p:nvPr/>
        </p:nvSpPr>
        <p:spPr>
          <a:xfrm>
            <a:off x="1927986" y="2758694"/>
            <a:ext cx="3016632" cy="153888"/>
          </a:xfrm>
          <a:prstGeom prst="rect">
            <a:avLst/>
          </a:prstGeom>
        </p:spPr>
        <p:txBody>
          <a:bodyPr vert="horz" wrap="square" lIns="0" tIns="0" rIns="0" bIns="0" rtlCol="0">
            <a:spAutoFit/>
          </a:bodyPr>
          <a:lstStyle/>
          <a:p>
            <a:pPr marL="12700">
              <a:lnSpc>
                <a:spcPct val="100000"/>
              </a:lnSpc>
            </a:pPr>
            <a:r>
              <a:rPr sz="1000" spc="-15" dirty="0">
                <a:solidFill>
                  <a:srgbClr val="0F3D63"/>
                </a:solidFill>
                <a:latin typeface="Century Gothic" panose="020B0502020202020204" pitchFamily="34" charset="0"/>
                <a:cs typeface="Arial"/>
              </a:rPr>
              <a:t>MXN </a:t>
            </a:r>
            <a:r>
              <a:rPr sz="1000" dirty="0">
                <a:solidFill>
                  <a:srgbClr val="0F3D63"/>
                </a:solidFill>
                <a:latin typeface="Century Gothic" panose="020B0502020202020204" pitchFamily="34" charset="0"/>
                <a:cs typeface="Arial"/>
              </a:rPr>
              <a:t>(pesos</a:t>
            </a:r>
            <a:r>
              <a:rPr sz="1000" spc="-30" dirty="0">
                <a:solidFill>
                  <a:srgbClr val="0F3D63"/>
                </a:solidFill>
                <a:latin typeface="Century Gothic" panose="020B0502020202020204" pitchFamily="34" charset="0"/>
                <a:cs typeface="Arial"/>
              </a:rPr>
              <a:t> </a:t>
            </a:r>
            <a:r>
              <a:rPr sz="1000" spc="-5" dirty="0">
                <a:solidFill>
                  <a:srgbClr val="0F3D63"/>
                </a:solidFill>
                <a:latin typeface="Century Gothic" panose="020B0502020202020204" pitchFamily="34" charset="0"/>
                <a:cs typeface="Arial"/>
              </a:rPr>
              <a:t>mexicanos)</a:t>
            </a:r>
            <a:endParaRPr sz="1000" dirty="0">
              <a:latin typeface="Century Gothic" panose="020B0502020202020204" pitchFamily="34" charset="0"/>
              <a:cs typeface="Arial"/>
            </a:endParaRPr>
          </a:p>
        </p:txBody>
      </p:sp>
      <p:sp>
        <p:nvSpPr>
          <p:cNvPr id="28" name="object 28"/>
          <p:cNvSpPr/>
          <p:nvPr/>
        </p:nvSpPr>
        <p:spPr>
          <a:xfrm>
            <a:off x="484631" y="1524000"/>
            <a:ext cx="1330960" cy="323215"/>
          </a:xfrm>
          <a:custGeom>
            <a:avLst/>
            <a:gdLst/>
            <a:ahLst/>
            <a:cxnLst/>
            <a:rect l="l" t="t" r="r" b="b"/>
            <a:pathLst>
              <a:path w="1330960" h="323214">
                <a:moveTo>
                  <a:pt x="1276604" y="0"/>
                </a:moveTo>
                <a:lnTo>
                  <a:pt x="53848" y="0"/>
                </a:lnTo>
                <a:lnTo>
                  <a:pt x="32886" y="4234"/>
                </a:lnTo>
                <a:lnTo>
                  <a:pt x="15770" y="15779"/>
                </a:lnTo>
                <a:lnTo>
                  <a:pt x="4231" y="32896"/>
                </a:lnTo>
                <a:lnTo>
                  <a:pt x="0" y="53848"/>
                </a:lnTo>
                <a:lnTo>
                  <a:pt x="0" y="269239"/>
                </a:lnTo>
                <a:lnTo>
                  <a:pt x="4231" y="290191"/>
                </a:lnTo>
                <a:lnTo>
                  <a:pt x="15770" y="307308"/>
                </a:lnTo>
                <a:lnTo>
                  <a:pt x="32886" y="318853"/>
                </a:lnTo>
                <a:lnTo>
                  <a:pt x="53848" y="323088"/>
                </a:lnTo>
                <a:lnTo>
                  <a:pt x="1276604" y="323088"/>
                </a:lnTo>
                <a:lnTo>
                  <a:pt x="1297555" y="318853"/>
                </a:lnTo>
                <a:lnTo>
                  <a:pt x="1314672" y="307308"/>
                </a:lnTo>
                <a:lnTo>
                  <a:pt x="1326217" y="290191"/>
                </a:lnTo>
                <a:lnTo>
                  <a:pt x="1330452" y="269239"/>
                </a:lnTo>
                <a:lnTo>
                  <a:pt x="1330452" y="53848"/>
                </a:lnTo>
                <a:lnTo>
                  <a:pt x="1326217" y="32896"/>
                </a:lnTo>
                <a:lnTo>
                  <a:pt x="1314672" y="15779"/>
                </a:lnTo>
                <a:lnTo>
                  <a:pt x="1297555" y="4234"/>
                </a:lnTo>
                <a:lnTo>
                  <a:pt x="1276604"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29" name="object 29"/>
          <p:cNvSpPr txBox="1"/>
          <p:nvPr/>
        </p:nvSpPr>
        <p:spPr>
          <a:xfrm>
            <a:off x="570077" y="1614551"/>
            <a:ext cx="1126465" cy="153888"/>
          </a:xfrm>
          <a:prstGeom prst="rect">
            <a:avLst/>
          </a:prstGeom>
        </p:spPr>
        <p:txBody>
          <a:bodyPr vert="horz" wrap="square" lIns="0" tIns="0" rIns="0" bIns="0" rtlCol="0">
            <a:spAutoFit/>
          </a:bodyPr>
          <a:lstStyle/>
          <a:p>
            <a:pPr marL="12700">
              <a:lnSpc>
                <a:spcPct val="100000"/>
              </a:lnSpc>
            </a:pPr>
            <a:r>
              <a:rPr sz="1000" b="1" dirty="0">
                <a:solidFill>
                  <a:srgbClr val="FFFFFF"/>
                </a:solidFill>
                <a:latin typeface="Century Gothic" panose="020B0502020202020204" pitchFamily="34" charset="0"/>
                <a:cs typeface="Arial"/>
              </a:rPr>
              <a:t>In</a:t>
            </a:r>
            <a:r>
              <a:rPr sz="1000" b="1" spc="-5" dirty="0">
                <a:solidFill>
                  <a:srgbClr val="FFFFFF"/>
                </a:solidFill>
                <a:latin typeface="Century Gothic" panose="020B0502020202020204" pitchFamily="34" charset="0"/>
                <a:cs typeface="Arial"/>
              </a:rPr>
              <a:t>s</a:t>
            </a:r>
            <a:r>
              <a:rPr sz="1000" b="1" dirty="0">
                <a:solidFill>
                  <a:srgbClr val="FFFFFF"/>
                </a:solidFill>
                <a:latin typeface="Century Gothic" panose="020B0502020202020204" pitchFamily="34" charset="0"/>
                <a:cs typeface="Arial"/>
              </a:rPr>
              <a:t>trum</a:t>
            </a:r>
            <a:r>
              <a:rPr sz="1000" b="1" spc="-5" dirty="0">
                <a:solidFill>
                  <a:srgbClr val="FFFFFF"/>
                </a:solidFill>
                <a:latin typeface="Century Gothic" panose="020B0502020202020204" pitchFamily="34" charset="0"/>
                <a:cs typeface="Arial"/>
              </a:rPr>
              <a:t>e</a:t>
            </a:r>
            <a:r>
              <a:rPr sz="1000" b="1" dirty="0">
                <a:solidFill>
                  <a:srgbClr val="FFFFFF"/>
                </a:solidFill>
                <a:latin typeface="Century Gothic" panose="020B0502020202020204" pitchFamily="34" charset="0"/>
                <a:cs typeface="Arial"/>
              </a:rPr>
              <a:t>nto</a:t>
            </a:r>
            <a:endParaRPr sz="1000" dirty="0">
              <a:latin typeface="Century Gothic" panose="020B0502020202020204" pitchFamily="34" charset="0"/>
              <a:cs typeface="Arial"/>
            </a:endParaRPr>
          </a:p>
        </p:txBody>
      </p:sp>
      <p:sp>
        <p:nvSpPr>
          <p:cNvPr id="30" name="object 30"/>
          <p:cNvSpPr/>
          <p:nvPr/>
        </p:nvSpPr>
        <p:spPr>
          <a:xfrm>
            <a:off x="1869948" y="1524000"/>
            <a:ext cx="6858000" cy="323215"/>
          </a:xfrm>
          <a:custGeom>
            <a:avLst/>
            <a:gdLst/>
            <a:ahLst/>
            <a:cxnLst/>
            <a:rect l="l" t="t" r="r" b="b"/>
            <a:pathLst>
              <a:path w="6858000" h="323214">
                <a:moveTo>
                  <a:pt x="6804152" y="0"/>
                </a:moveTo>
                <a:lnTo>
                  <a:pt x="53847" y="0"/>
                </a:lnTo>
                <a:lnTo>
                  <a:pt x="32896" y="4234"/>
                </a:lnTo>
                <a:lnTo>
                  <a:pt x="15779" y="15779"/>
                </a:lnTo>
                <a:lnTo>
                  <a:pt x="4234" y="32896"/>
                </a:lnTo>
                <a:lnTo>
                  <a:pt x="0" y="53848"/>
                </a:lnTo>
                <a:lnTo>
                  <a:pt x="0" y="269239"/>
                </a:lnTo>
                <a:lnTo>
                  <a:pt x="4234" y="290191"/>
                </a:lnTo>
                <a:lnTo>
                  <a:pt x="15779" y="307308"/>
                </a:lnTo>
                <a:lnTo>
                  <a:pt x="32896" y="318853"/>
                </a:lnTo>
                <a:lnTo>
                  <a:pt x="53847" y="323088"/>
                </a:lnTo>
                <a:lnTo>
                  <a:pt x="6804152" y="323088"/>
                </a:lnTo>
                <a:lnTo>
                  <a:pt x="6825103" y="318853"/>
                </a:lnTo>
                <a:lnTo>
                  <a:pt x="6842220" y="307308"/>
                </a:lnTo>
                <a:lnTo>
                  <a:pt x="6853765" y="290191"/>
                </a:lnTo>
                <a:lnTo>
                  <a:pt x="6858000" y="269239"/>
                </a:lnTo>
                <a:lnTo>
                  <a:pt x="6858000" y="53848"/>
                </a:lnTo>
                <a:lnTo>
                  <a:pt x="6853765" y="32896"/>
                </a:lnTo>
                <a:lnTo>
                  <a:pt x="6842220" y="15779"/>
                </a:lnTo>
                <a:lnTo>
                  <a:pt x="6825103" y="4234"/>
                </a:lnTo>
                <a:lnTo>
                  <a:pt x="6804152"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31" name="object 31"/>
          <p:cNvSpPr txBox="1"/>
          <p:nvPr/>
        </p:nvSpPr>
        <p:spPr>
          <a:xfrm>
            <a:off x="1927986" y="1557401"/>
            <a:ext cx="2790825" cy="307777"/>
          </a:xfrm>
          <a:prstGeom prst="rect">
            <a:avLst/>
          </a:prstGeom>
        </p:spPr>
        <p:txBody>
          <a:bodyPr vert="horz" wrap="square" lIns="0" tIns="0" rIns="0" bIns="0" rtlCol="0">
            <a:spAutoFit/>
          </a:bodyPr>
          <a:lstStyle/>
          <a:p>
            <a:pPr marL="12700">
              <a:lnSpc>
                <a:spcPct val="100000"/>
              </a:lnSpc>
            </a:pPr>
            <a:r>
              <a:rPr sz="1000" dirty="0">
                <a:solidFill>
                  <a:srgbClr val="0F3D63"/>
                </a:solidFill>
                <a:latin typeface="Century Gothic" panose="020B0502020202020204" pitchFamily="34" charset="0"/>
                <a:cs typeface="Arial"/>
              </a:rPr>
              <a:t>Certificado Bursátil </a:t>
            </a:r>
            <a:r>
              <a:rPr sz="1000" spc="-5" dirty="0">
                <a:solidFill>
                  <a:srgbClr val="0F3D63"/>
                </a:solidFill>
                <a:latin typeface="Century Gothic" panose="020B0502020202020204" pitchFamily="34" charset="0"/>
                <a:cs typeface="Arial"/>
              </a:rPr>
              <a:t>de </a:t>
            </a:r>
            <a:r>
              <a:rPr sz="1000" dirty="0">
                <a:solidFill>
                  <a:srgbClr val="0F3D63"/>
                </a:solidFill>
                <a:latin typeface="Century Gothic" panose="020B0502020202020204" pitchFamily="34" charset="0"/>
                <a:cs typeface="Arial"/>
              </a:rPr>
              <a:t>Banca </a:t>
            </a:r>
            <a:r>
              <a:rPr sz="1000" spc="-5" dirty="0">
                <a:solidFill>
                  <a:srgbClr val="0F3D63"/>
                </a:solidFill>
                <a:latin typeface="Century Gothic" panose="020B0502020202020204" pitchFamily="34" charset="0"/>
                <a:cs typeface="Arial"/>
              </a:rPr>
              <a:t>de </a:t>
            </a:r>
            <a:r>
              <a:rPr sz="1000" dirty="0">
                <a:solidFill>
                  <a:srgbClr val="0F3D63"/>
                </a:solidFill>
                <a:latin typeface="Century Gothic" panose="020B0502020202020204" pitchFamily="34" charset="0"/>
                <a:cs typeface="Arial"/>
              </a:rPr>
              <a:t>Desarrollo</a:t>
            </a:r>
            <a:r>
              <a:rPr sz="1000" spc="-130" dirty="0">
                <a:solidFill>
                  <a:srgbClr val="0F3D63"/>
                </a:solidFill>
                <a:latin typeface="Century Gothic" panose="020B0502020202020204" pitchFamily="34" charset="0"/>
                <a:cs typeface="Arial"/>
              </a:rPr>
              <a:t> </a:t>
            </a:r>
            <a:r>
              <a:rPr sz="1000" spc="-5" dirty="0">
                <a:solidFill>
                  <a:srgbClr val="0F3D63"/>
                </a:solidFill>
                <a:latin typeface="Century Gothic" panose="020B0502020202020204" pitchFamily="34" charset="0"/>
                <a:cs typeface="Arial"/>
              </a:rPr>
              <a:t>(CEBURE)</a:t>
            </a:r>
            <a:endParaRPr sz="1000" dirty="0">
              <a:latin typeface="Century Gothic" panose="020B0502020202020204" pitchFamily="34" charset="0"/>
              <a:cs typeface="Arial"/>
            </a:endParaRPr>
          </a:p>
        </p:txBody>
      </p:sp>
      <p:sp>
        <p:nvSpPr>
          <p:cNvPr id="32" name="object 32"/>
          <p:cNvSpPr/>
          <p:nvPr/>
        </p:nvSpPr>
        <p:spPr>
          <a:xfrm>
            <a:off x="477012" y="5588508"/>
            <a:ext cx="1330960" cy="323215"/>
          </a:xfrm>
          <a:custGeom>
            <a:avLst/>
            <a:gdLst/>
            <a:ahLst/>
            <a:cxnLst/>
            <a:rect l="l" t="t" r="r" b="b"/>
            <a:pathLst>
              <a:path w="1330960" h="323214">
                <a:moveTo>
                  <a:pt x="1276604" y="0"/>
                </a:moveTo>
                <a:lnTo>
                  <a:pt x="53847" y="0"/>
                </a:lnTo>
                <a:lnTo>
                  <a:pt x="32886" y="4231"/>
                </a:lnTo>
                <a:lnTo>
                  <a:pt x="15770" y="15770"/>
                </a:lnTo>
                <a:lnTo>
                  <a:pt x="4231" y="32886"/>
                </a:lnTo>
                <a:lnTo>
                  <a:pt x="0" y="53847"/>
                </a:lnTo>
                <a:lnTo>
                  <a:pt x="0" y="269239"/>
                </a:lnTo>
                <a:lnTo>
                  <a:pt x="4231" y="290201"/>
                </a:lnTo>
                <a:lnTo>
                  <a:pt x="15770" y="307317"/>
                </a:lnTo>
                <a:lnTo>
                  <a:pt x="32886" y="318856"/>
                </a:lnTo>
                <a:lnTo>
                  <a:pt x="53847" y="323087"/>
                </a:lnTo>
                <a:lnTo>
                  <a:pt x="1276604" y="323087"/>
                </a:lnTo>
                <a:lnTo>
                  <a:pt x="1297555" y="318856"/>
                </a:lnTo>
                <a:lnTo>
                  <a:pt x="1314672" y="307317"/>
                </a:lnTo>
                <a:lnTo>
                  <a:pt x="1326217" y="290201"/>
                </a:lnTo>
                <a:lnTo>
                  <a:pt x="1330452" y="269239"/>
                </a:lnTo>
                <a:lnTo>
                  <a:pt x="1330452" y="53847"/>
                </a:lnTo>
                <a:lnTo>
                  <a:pt x="1326217" y="32886"/>
                </a:lnTo>
                <a:lnTo>
                  <a:pt x="1314672" y="15770"/>
                </a:lnTo>
                <a:lnTo>
                  <a:pt x="1297555" y="4231"/>
                </a:lnTo>
                <a:lnTo>
                  <a:pt x="1276604"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33" name="object 33"/>
          <p:cNvSpPr txBox="1"/>
          <p:nvPr/>
        </p:nvSpPr>
        <p:spPr>
          <a:xfrm>
            <a:off x="562152" y="5680252"/>
            <a:ext cx="1245819" cy="153888"/>
          </a:xfrm>
          <a:prstGeom prst="rect">
            <a:avLst/>
          </a:prstGeom>
        </p:spPr>
        <p:txBody>
          <a:bodyPr vert="horz" wrap="square" lIns="0" tIns="0" rIns="0" bIns="0" rtlCol="0">
            <a:spAutoFit/>
          </a:bodyPr>
          <a:lstStyle/>
          <a:p>
            <a:pPr marL="12700">
              <a:lnSpc>
                <a:spcPct val="100000"/>
              </a:lnSpc>
            </a:pPr>
            <a:r>
              <a:rPr sz="1000" b="1" dirty="0">
                <a:solidFill>
                  <a:srgbClr val="FFFFFF"/>
                </a:solidFill>
                <a:latin typeface="Century Gothic" panose="020B0502020202020204" pitchFamily="34" charset="0"/>
                <a:cs typeface="Arial"/>
              </a:rPr>
              <a:t>Legi</a:t>
            </a:r>
            <a:r>
              <a:rPr sz="1000" b="1" spc="-5" dirty="0">
                <a:solidFill>
                  <a:srgbClr val="FFFFFF"/>
                </a:solidFill>
                <a:latin typeface="Century Gothic" panose="020B0502020202020204" pitchFamily="34" charset="0"/>
                <a:cs typeface="Arial"/>
              </a:rPr>
              <a:t>s</a:t>
            </a:r>
            <a:r>
              <a:rPr sz="1000" b="1" dirty="0">
                <a:solidFill>
                  <a:srgbClr val="FFFFFF"/>
                </a:solidFill>
                <a:latin typeface="Century Gothic" panose="020B0502020202020204" pitchFamily="34" charset="0"/>
                <a:cs typeface="Arial"/>
              </a:rPr>
              <a:t>la</a:t>
            </a:r>
            <a:r>
              <a:rPr sz="1000" b="1" spc="-5" dirty="0">
                <a:solidFill>
                  <a:srgbClr val="FFFFFF"/>
                </a:solidFill>
                <a:latin typeface="Century Gothic" panose="020B0502020202020204" pitchFamily="34" charset="0"/>
                <a:cs typeface="Arial"/>
              </a:rPr>
              <a:t>c</a:t>
            </a:r>
            <a:r>
              <a:rPr sz="1000" b="1" dirty="0">
                <a:solidFill>
                  <a:srgbClr val="FFFFFF"/>
                </a:solidFill>
                <a:latin typeface="Century Gothic" panose="020B0502020202020204" pitchFamily="34" charset="0"/>
                <a:cs typeface="Arial"/>
              </a:rPr>
              <a:t>ión</a:t>
            </a:r>
            <a:endParaRPr sz="1000" dirty="0">
              <a:latin typeface="Century Gothic" panose="020B0502020202020204" pitchFamily="34" charset="0"/>
              <a:cs typeface="Arial"/>
            </a:endParaRPr>
          </a:p>
        </p:txBody>
      </p:sp>
      <p:sp>
        <p:nvSpPr>
          <p:cNvPr id="34" name="object 34"/>
          <p:cNvSpPr/>
          <p:nvPr/>
        </p:nvSpPr>
        <p:spPr>
          <a:xfrm>
            <a:off x="1862327" y="5588508"/>
            <a:ext cx="6858000" cy="323215"/>
          </a:xfrm>
          <a:custGeom>
            <a:avLst/>
            <a:gdLst/>
            <a:ahLst/>
            <a:cxnLst/>
            <a:rect l="l" t="t" r="r" b="b"/>
            <a:pathLst>
              <a:path w="6858000" h="323214">
                <a:moveTo>
                  <a:pt x="6804152" y="0"/>
                </a:moveTo>
                <a:lnTo>
                  <a:pt x="53848" y="0"/>
                </a:lnTo>
                <a:lnTo>
                  <a:pt x="32896" y="4231"/>
                </a:lnTo>
                <a:lnTo>
                  <a:pt x="15779" y="15770"/>
                </a:lnTo>
                <a:lnTo>
                  <a:pt x="4234" y="32886"/>
                </a:lnTo>
                <a:lnTo>
                  <a:pt x="0" y="53847"/>
                </a:lnTo>
                <a:lnTo>
                  <a:pt x="0" y="269239"/>
                </a:lnTo>
                <a:lnTo>
                  <a:pt x="4234" y="290201"/>
                </a:lnTo>
                <a:lnTo>
                  <a:pt x="15779" y="307317"/>
                </a:lnTo>
                <a:lnTo>
                  <a:pt x="32896" y="318856"/>
                </a:lnTo>
                <a:lnTo>
                  <a:pt x="53848" y="323087"/>
                </a:lnTo>
                <a:lnTo>
                  <a:pt x="6804152" y="323087"/>
                </a:lnTo>
                <a:lnTo>
                  <a:pt x="6825103" y="318856"/>
                </a:lnTo>
                <a:lnTo>
                  <a:pt x="6842220" y="307317"/>
                </a:lnTo>
                <a:lnTo>
                  <a:pt x="6853765" y="290201"/>
                </a:lnTo>
                <a:lnTo>
                  <a:pt x="6858000" y="269239"/>
                </a:lnTo>
                <a:lnTo>
                  <a:pt x="6858000" y="53847"/>
                </a:lnTo>
                <a:lnTo>
                  <a:pt x="6853765" y="32886"/>
                </a:lnTo>
                <a:lnTo>
                  <a:pt x="6842220" y="15770"/>
                </a:lnTo>
                <a:lnTo>
                  <a:pt x="6825103" y="4231"/>
                </a:lnTo>
                <a:lnTo>
                  <a:pt x="6804152"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35" name="object 35"/>
          <p:cNvSpPr txBox="1"/>
          <p:nvPr/>
        </p:nvSpPr>
        <p:spPr>
          <a:xfrm>
            <a:off x="1919985" y="5680252"/>
            <a:ext cx="3024633" cy="153888"/>
          </a:xfrm>
          <a:prstGeom prst="rect">
            <a:avLst/>
          </a:prstGeom>
        </p:spPr>
        <p:txBody>
          <a:bodyPr vert="horz" wrap="square" lIns="0" tIns="0" rIns="0" bIns="0" rtlCol="0">
            <a:spAutoFit/>
          </a:bodyPr>
          <a:lstStyle/>
          <a:p>
            <a:pPr marL="12700">
              <a:lnSpc>
                <a:spcPct val="100000"/>
              </a:lnSpc>
            </a:pPr>
            <a:r>
              <a:rPr sz="1000" dirty="0">
                <a:solidFill>
                  <a:srgbClr val="0F3D63"/>
                </a:solidFill>
                <a:latin typeface="Century Gothic" panose="020B0502020202020204" pitchFamily="34" charset="0"/>
                <a:cs typeface="Arial"/>
              </a:rPr>
              <a:t>Ley</a:t>
            </a:r>
            <a:r>
              <a:rPr sz="1000" spc="-110" dirty="0">
                <a:solidFill>
                  <a:srgbClr val="0F3D63"/>
                </a:solidFill>
                <a:latin typeface="Century Gothic" panose="020B0502020202020204" pitchFamily="34" charset="0"/>
                <a:cs typeface="Arial"/>
              </a:rPr>
              <a:t> </a:t>
            </a:r>
            <a:r>
              <a:rPr lang="es-MX" sz="1000" spc="-110" dirty="0" smtClean="0">
                <a:solidFill>
                  <a:srgbClr val="0F3D63"/>
                </a:solidFill>
                <a:latin typeface="Century Gothic" panose="020B0502020202020204" pitchFamily="34" charset="0"/>
                <a:cs typeface="Arial"/>
              </a:rPr>
              <a:t> </a:t>
            </a:r>
            <a:r>
              <a:rPr sz="1000" spc="-5" dirty="0" smtClean="0">
                <a:solidFill>
                  <a:srgbClr val="0F3D63"/>
                </a:solidFill>
                <a:latin typeface="Century Gothic" panose="020B0502020202020204" pitchFamily="34" charset="0"/>
                <a:cs typeface="Arial"/>
              </a:rPr>
              <a:t>Mexicana</a:t>
            </a:r>
            <a:endParaRPr sz="1000" dirty="0">
              <a:latin typeface="Century Gothic" panose="020B0502020202020204" pitchFamily="34" charset="0"/>
              <a:cs typeface="Arial"/>
            </a:endParaRPr>
          </a:p>
        </p:txBody>
      </p:sp>
      <p:sp>
        <p:nvSpPr>
          <p:cNvPr id="36" name="object 36"/>
          <p:cNvSpPr/>
          <p:nvPr/>
        </p:nvSpPr>
        <p:spPr>
          <a:xfrm>
            <a:off x="484631" y="2287523"/>
            <a:ext cx="1330960" cy="321945"/>
          </a:xfrm>
          <a:custGeom>
            <a:avLst/>
            <a:gdLst/>
            <a:ahLst/>
            <a:cxnLst/>
            <a:rect l="l" t="t" r="r" b="b"/>
            <a:pathLst>
              <a:path w="1330960" h="321944">
                <a:moveTo>
                  <a:pt x="1276858" y="0"/>
                </a:moveTo>
                <a:lnTo>
                  <a:pt x="53594" y="0"/>
                </a:lnTo>
                <a:lnTo>
                  <a:pt x="32730" y="4212"/>
                </a:lnTo>
                <a:lnTo>
                  <a:pt x="15695" y="15700"/>
                </a:lnTo>
                <a:lnTo>
                  <a:pt x="4211" y="32736"/>
                </a:lnTo>
                <a:lnTo>
                  <a:pt x="0" y="53593"/>
                </a:lnTo>
                <a:lnTo>
                  <a:pt x="0" y="267970"/>
                </a:lnTo>
                <a:lnTo>
                  <a:pt x="4211" y="288827"/>
                </a:lnTo>
                <a:lnTo>
                  <a:pt x="15695" y="305863"/>
                </a:lnTo>
                <a:lnTo>
                  <a:pt x="32730" y="317351"/>
                </a:lnTo>
                <a:lnTo>
                  <a:pt x="53594" y="321563"/>
                </a:lnTo>
                <a:lnTo>
                  <a:pt x="1276858" y="321563"/>
                </a:lnTo>
                <a:lnTo>
                  <a:pt x="1297715" y="317351"/>
                </a:lnTo>
                <a:lnTo>
                  <a:pt x="1314751" y="305863"/>
                </a:lnTo>
                <a:lnTo>
                  <a:pt x="1326239" y="288827"/>
                </a:lnTo>
                <a:lnTo>
                  <a:pt x="1330452" y="267970"/>
                </a:lnTo>
                <a:lnTo>
                  <a:pt x="1330452" y="53593"/>
                </a:lnTo>
                <a:lnTo>
                  <a:pt x="1326239" y="32736"/>
                </a:lnTo>
                <a:lnTo>
                  <a:pt x="1314751" y="15700"/>
                </a:lnTo>
                <a:lnTo>
                  <a:pt x="1297715" y="4212"/>
                </a:lnTo>
                <a:lnTo>
                  <a:pt x="1276858"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37" name="object 37"/>
          <p:cNvSpPr txBox="1"/>
          <p:nvPr/>
        </p:nvSpPr>
        <p:spPr>
          <a:xfrm>
            <a:off x="570077" y="2308605"/>
            <a:ext cx="1237894" cy="307777"/>
          </a:xfrm>
          <a:prstGeom prst="rect">
            <a:avLst/>
          </a:prstGeom>
        </p:spPr>
        <p:txBody>
          <a:bodyPr vert="horz" wrap="square" lIns="0" tIns="0" rIns="0" bIns="0" rtlCol="0">
            <a:spAutoFit/>
          </a:bodyPr>
          <a:lstStyle/>
          <a:p>
            <a:pPr marL="12700" marR="5080">
              <a:lnSpc>
                <a:spcPct val="100000"/>
              </a:lnSpc>
            </a:pPr>
            <a:r>
              <a:rPr sz="1000" b="1" dirty="0">
                <a:solidFill>
                  <a:srgbClr val="FFFFFF"/>
                </a:solidFill>
                <a:latin typeface="Century Gothic" panose="020B0502020202020204" pitchFamily="34" charset="0"/>
                <a:cs typeface="Arial"/>
              </a:rPr>
              <a:t>Ratings</a:t>
            </a:r>
            <a:r>
              <a:rPr sz="1000" b="1" spc="-100" dirty="0">
                <a:solidFill>
                  <a:srgbClr val="FFFFFF"/>
                </a:solidFill>
                <a:latin typeface="Century Gothic" panose="020B0502020202020204" pitchFamily="34" charset="0"/>
                <a:cs typeface="Arial"/>
              </a:rPr>
              <a:t> </a:t>
            </a:r>
            <a:r>
              <a:rPr sz="1000" b="1" dirty="0">
                <a:solidFill>
                  <a:srgbClr val="FFFFFF"/>
                </a:solidFill>
                <a:latin typeface="Century Gothic" panose="020B0502020202020204" pitchFamily="34" charset="0"/>
                <a:cs typeface="Arial"/>
              </a:rPr>
              <a:t>crediticios  </a:t>
            </a:r>
            <a:r>
              <a:rPr sz="1000" b="1" spc="-5" dirty="0">
                <a:solidFill>
                  <a:srgbClr val="FFFFFF"/>
                </a:solidFill>
                <a:latin typeface="Century Gothic" panose="020B0502020202020204" pitchFamily="34" charset="0"/>
                <a:cs typeface="Arial"/>
              </a:rPr>
              <a:t>(indicativos)</a:t>
            </a:r>
            <a:endParaRPr sz="1000" dirty="0">
              <a:latin typeface="Century Gothic" panose="020B0502020202020204" pitchFamily="34" charset="0"/>
              <a:cs typeface="Arial"/>
            </a:endParaRPr>
          </a:p>
        </p:txBody>
      </p:sp>
      <p:sp>
        <p:nvSpPr>
          <p:cNvPr id="38" name="object 38"/>
          <p:cNvSpPr/>
          <p:nvPr/>
        </p:nvSpPr>
        <p:spPr>
          <a:xfrm>
            <a:off x="1869948" y="2287523"/>
            <a:ext cx="6858000" cy="321945"/>
          </a:xfrm>
          <a:custGeom>
            <a:avLst/>
            <a:gdLst/>
            <a:ahLst/>
            <a:cxnLst/>
            <a:rect l="l" t="t" r="r" b="b"/>
            <a:pathLst>
              <a:path w="6858000" h="321944">
                <a:moveTo>
                  <a:pt x="6804406" y="0"/>
                </a:moveTo>
                <a:lnTo>
                  <a:pt x="53593" y="0"/>
                </a:lnTo>
                <a:lnTo>
                  <a:pt x="32736" y="4212"/>
                </a:lnTo>
                <a:lnTo>
                  <a:pt x="15700" y="15700"/>
                </a:lnTo>
                <a:lnTo>
                  <a:pt x="4212" y="32736"/>
                </a:lnTo>
                <a:lnTo>
                  <a:pt x="0" y="53593"/>
                </a:lnTo>
                <a:lnTo>
                  <a:pt x="0" y="267970"/>
                </a:lnTo>
                <a:lnTo>
                  <a:pt x="4212" y="288827"/>
                </a:lnTo>
                <a:lnTo>
                  <a:pt x="15700" y="305863"/>
                </a:lnTo>
                <a:lnTo>
                  <a:pt x="32736" y="317351"/>
                </a:lnTo>
                <a:lnTo>
                  <a:pt x="53593" y="321563"/>
                </a:lnTo>
                <a:lnTo>
                  <a:pt x="6804406" y="321563"/>
                </a:lnTo>
                <a:lnTo>
                  <a:pt x="6825263" y="317351"/>
                </a:lnTo>
                <a:lnTo>
                  <a:pt x="6842299" y="305863"/>
                </a:lnTo>
                <a:lnTo>
                  <a:pt x="6853787" y="288827"/>
                </a:lnTo>
                <a:lnTo>
                  <a:pt x="6858000" y="267970"/>
                </a:lnTo>
                <a:lnTo>
                  <a:pt x="6858000" y="53593"/>
                </a:lnTo>
                <a:lnTo>
                  <a:pt x="6853787" y="32736"/>
                </a:lnTo>
                <a:lnTo>
                  <a:pt x="6842299" y="15700"/>
                </a:lnTo>
                <a:lnTo>
                  <a:pt x="6825263" y="4212"/>
                </a:lnTo>
                <a:lnTo>
                  <a:pt x="6804406"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39" name="object 39"/>
          <p:cNvSpPr txBox="1"/>
          <p:nvPr/>
        </p:nvSpPr>
        <p:spPr>
          <a:xfrm>
            <a:off x="1927986" y="2377185"/>
            <a:ext cx="3016632" cy="153888"/>
          </a:xfrm>
          <a:prstGeom prst="rect">
            <a:avLst/>
          </a:prstGeom>
        </p:spPr>
        <p:txBody>
          <a:bodyPr vert="horz" wrap="square" lIns="0" tIns="0" rIns="0" bIns="0" rtlCol="0">
            <a:spAutoFit/>
          </a:bodyPr>
          <a:lstStyle/>
          <a:p>
            <a:pPr marL="12700">
              <a:lnSpc>
                <a:spcPct val="100000"/>
              </a:lnSpc>
            </a:pPr>
            <a:r>
              <a:rPr sz="1000" spc="-5" dirty="0">
                <a:solidFill>
                  <a:srgbClr val="0F3D63"/>
                </a:solidFill>
                <a:latin typeface="Century Gothic" panose="020B0502020202020204" pitchFamily="34" charset="0"/>
                <a:cs typeface="Arial"/>
              </a:rPr>
              <a:t>Aaa.Mx </a:t>
            </a:r>
            <a:r>
              <a:rPr sz="1000" dirty="0">
                <a:solidFill>
                  <a:srgbClr val="0F3D63"/>
                </a:solidFill>
                <a:latin typeface="Century Gothic" panose="020B0502020202020204" pitchFamily="34" charset="0"/>
                <a:cs typeface="Arial"/>
              </a:rPr>
              <a:t>/ </a:t>
            </a:r>
            <a:r>
              <a:rPr sz="1000" spc="-5" dirty="0">
                <a:solidFill>
                  <a:srgbClr val="0F3D63"/>
                </a:solidFill>
                <a:latin typeface="Century Gothic" panose="020B0502020202020204" pitchFamily="34" charset="0"/>
                <a:cs typeface="Arial"/>
              </a:rPr>
              <a:t>AAA(mex) </a:t>
            </a:r>
            <a:r>
              <a:rPr sz="1000" dirty="0">
                <a:solidFill>
                  <a:srgbClr val="0F3D63"/>
                </a:solidFill>
                <a:latin typeface="Century Gothic" panose="020B0502020202020204" pitchFamily="34" charset="0"/>
                <a:cs typeface="Arial"/>
              </a:rPr>
              <a:t>/ </a:t>
            </a:r>
            <a:r>
              <a:rPr sz="1000" spc="-10" dirty="0">
                <a:solidFill>
                  <a:srgbClr val="0F3D63"/>
                </a:solidFill>
                <a:latin typeface="Century Gothic" panose="020B0502020202020204" pitchFamily="34" charset="0"/>
                <a:cs typeface="Arial"/>
              </a:rPr>
              <a:t>Mx </a:t>
            </a:r>
            <a:r>
              <a:rPr sz="1000" dirty="0">
                <a:solidFill>
                  <a:srgbClr val="0F3D63"/>
                </a:solidFill>
                <a:latin typeface="Century Gothic" panose="020B0502020202020204" pitchFamily="34" charset="0"/>
                <a:cs typeface="Arial"/>
              </a:rPr>
              <a:t>AAA / </a:t>
            </a:r>
            <a:r>
              <a:rPr sz="1000" spc="-5" dirty="0">
                <a:solidFill>
                  <a:srgbClr val="0F3D63"/>
                </a:solidFill>
                <a:latin typeface="Century Gothic" panose="020B0502020202020204" pitchFamily="34" charset="0"/>
                <a:cs typeface="Arial"/>
              </a:rPr>
              <a:t>HR</a:t>
            </a:r>
            <a:r>
              <a:rPr sz="1000" spc="-25" dirty="0">
                <a:solidFill>
                  <a:srgbClr val="0F3D63"/>
                </a:solidFill>
                <a:latin typeface="Century Gothic" panose="020B0502020202020204" pitchFamily="34" charset="0"/>
                <a:cs typeface="Arial"/>
              </a:rPr>
              <a:t> </a:t>
            </a:r>
            <a:r>
              <a:rPr sz="1000" dirty="0">
                <a:solidFill>
                  <a:srgbClr val="0F3D63"/>
                </a:solidFill>
                <a:latin typeface="Century Gothic" panose="020B0502020202020204" pitchFamily="34" charset="0"/>
                <a:cs typeface="Arial"/>
              </a:rPr>
              <a:t>AAA</a:t>
            </a:r>
            <a:endParaRPr sz="1000" dirty="0">
              <a:latin typeface="Century Gothic" panose="020B0502020202020204" pitchFamily="34" charset="0"/>
              <a:cs typeface="Arial"/>
            </a:endParaRPr>
          </a:p>
        </p:txBody>
      </p:sp>
      <p:sp>
        <p:nvSpPr>
          <p:cNvPr id="40" name="object 40"/>
          <p:cNvSpPr/>
          <p:nvPr/>
        </p:nvSpPr>
        <p:spPr>
          <a:xfrm>
            <a:off x="1869948" y="4184903"/>
            <a:ext cx="6858000" cy="952500"/>
          </a:xfrm>
          <a:custGeom>
            <a:avLst/>
            <a:gdLst/>
            <a:ahLst/>
            <a:cxnLst/>
            <a:rect l="l" t="t" r="r" b="b"/>
            <a:pathLst>
              <a:path w="6858000" h="952500">
                <a:moveTo>
                  <a:pt x="6801358" y="0"/>
                </a:moveTo>
                <a:lnTo>
                  <a:pt x="56641" y="0"/>
                </a:lnTo>
                <a:lnTo>
                  <a:pt x="34611" y="4456"/>
                </a:lnTo>
                <a:lnTo>
                  <a:pt x="16605" y="16605"/>
                </a:lnTo>
                <a:lnTo>
                  <a:pt x="4456" y="34611"/>
                </a:lnTo>
                <a:lnTo>
                  <a:pt x="0" y="56642"/>
                </a:lnTo>
                <a:lnTo>
                  <a:pt x="0" y="895858"/>
                </a:lnTo>
                <a:lnTo>
                  <a:pt x="4456" y="917888"/>
                </a:lnTo>
                <a:lnTo>
                  <a:pt x="16605" y="935894"/>
                </a:lnTo>
                <a:lnTo>
                  <a:pt x="34611" y="948043"/>
                </a:lnTo>
                <a:lnTo>
                  <a:pt x="56641" y="952500"/>
                </a:lnTo>
                <a:lnTo>
                  <a:pt x="6801358" y="952500"/>
                </a:lnTo>
                <a:lnTo>
                  <a:pt x="6823388" y="948043"/>
                </a:lnTo>
                <a:lnTo>
                  <a:pt x="6841394" y="935894"/>
                </a:lnTo>
                <a:lnTo>
                  <a:pt x="6853543" y="917888"/>
                </a:lnTo>
                <a:lnTo>
                  <a:pt x="6858000" y="895858"/>
                </a:lnTo>
                <a:lnTo>
                  <a:pt x="6858000" y="56642"/>
                </a:lnTo>
                <a:lnTo>
                  <a:pt x="6853543" y="34611"/>
                </a:lnTo>
                <a:lnTo>
                  <a:pt x="6841394" y="16605"/>
                </a:lnTo>
                <a:lnTo>
                  <a:pt x="6823388" y="4456"/>
                </a:lnTo>
                <a:lnTo>
                  <a:pt x="6801358"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41" name="object 41"/>
          <p:cNvSpPr txBox="1"/>
          <p:nvPr/>
        </p:nvSpPr>
        <p:spPr>
          <a:xfrm>
            <a:off x="1928876" y="4247642"/>
            <a:ext cx="6771640" cy="830997"/>
          </a:xfrm>
          <a:prstGeom prst="rect">
            <a:avLst/>
          </a:prstGeom>
        </p:spPr>
        <p:txBody>
          <a:bodyPr vert="horz" wrap="square" lIns="0" tIns="0" rIns="0" bIns="0" rtlCol="0">
            <a:spAutoFit/>
          </a:bodyPr>
          <a:lstStyle/>
          <a:p>
            <a:pPr marL="12700" marR="5080" algn="just">
              <a:lnSpc>
                <a:spcPct val="100000"/>
              </a:lnSpc>
            </a:pPr>
            <a:r>
              <a:rPr sz="900" dirty="0">
                <a:solidFill>
                  <a:srgbClr val="0F3D63"/>
                </a:solidFill>
                <a:latin typeface="Century Gothic" panose="020B0502020202020204" pitchFamily="34" charset="0"/>
                <a:cs typeface="Arial"/>
              </a:rPr>
              <a:t>Los </a:t>
            </a:r>
            <a:r>
              <a:rPr sz="900" spc="-5" dirty="0">
                <a:solidFill>
                  <a:srgbClr val="0F3D63"/>
                </a:solidFill>
                <a:latin typeface="Century Gothic" panose="020B0502020202020204" pitchFamily="34" charset="0"/>
                <a:cs typeface="Arial"/>
              </a:rPr>
              <a:t>recursos netos captados en la emisión serán utilizados para fondear, total o parcialmente, proyectos verdes elegibles,  entendiendo estos como aquellos que están relacionados </a:t>
            </a:r>
            <a:r>
              <a:rPr sz="900" dirty="0">
                <a:solidFill>
                  <a:srgbClr val="0F3D63"/>
                </a:solidFill>
                <a:latin typeface="Century Gothic" panose="020B0502020202020204" pitchFamily="34" charset="0"/>
                <a:cs typeface="Arial"/>
              </a:rPr>
              <a:t>con </a:t>
            </a:r>
            <a:r>
              <a:rPr sz="900" spc="-5" dirty="0">
                <a:solidFill>
                  <a:srgbClr val="0F3D63"/>
                </a:solidFill>
                <a:latin typeface="Century Gothic" panose="020B0502020202020204" pitchFamily="34" charset="0"/>
                <a:cs typeface="Arial"/>
              </a:rPr>
              <a:t>energía renovable, incluyendo sin limitar la generación de energía  eólica e hidroeléctrica. Asimismo, los proyectos podrán ser: i)Originados después </a:t>
            </a:r>
            <a:r>
              <a:rPr sz="900" spc="-10" dirty="0">
                <a:solidFill>
                  <a:srgbClr val="0F3D63"/>
                </a:solidFill>
                <a:latin typeface="Century Gothic" panose="020B0502020202020204" pitchFamily="34" charset="0"/>
                <a:cs typeface="Arial"/>
              </a:rPr>
              <a:t>de </a:t>
            </a:r>
            <a:r>
              <a:rPr sz="900" spc="-5" dirty="0">
                <a:solidFill>
                  <a:srgbClr val="0F3D63"/>
                </a:solidFill>
                <a:latin typeface="Century Gothic" panose="020B0502020202020204" pitchFamily="34" charset="0"/>
                <a:cs typeface="Arial"/>
              </a:rPr>
              <a:t>la emisión de los certificados bursátiles;  ii)Originados antes de </a:t>
            </a:r>
            <a:r>
              <a:rPr sz="900" spc="-10" dirty="0">
                <a:solidFill>
                  <a:srgbClr val="0F3D63"/>
                </a:solidFill>
                <a:latin typeface="Century Gothic" panose="020B0502020202020204" pitchFamily="34" charset="0"/>
                <a:cs typeface="Arial"/>
              </a:rPr>
              <a:t>la </a:t>
            </a:r>
            <a:r>
              <a:rPr sz="900" spc="-5" dirty="0">
                <a:solidFill>
                  <a:srgbClr val="0F3D63"/>
                </a:solidFill>
                <a:latin typeface="Century Gothic" panose="020B0502020202020204" pitchFamily="34" charset="0"/>
                <a:cs typeface="Arial"/>
              </a:rPr>
              <a:t>emisión de los certificados </a:t>
            </a:r>
            <a:r>
              <a:rPr sz="900" dirty="0">
                <a:solidFill>
                  <a:srgbClr val="0F3D63"/>
                </a:solidFill>
                <a:latin typeface="Century Gothic" panose="020B0502020202020204" pitchFamily="34" charset="0"/>
                <a:cs typeface="Arial"/>
              </a:rPr>
              <a:t>y </a:t>
            </a:r>
            <a:r>
              <a:rPr sz="900" spc="-5" dirty="0">
                <a:solidFill>
                  <a:srgbClr val="0F3D63"/>
                </a:solidFill>
                <a:latin typeface="Century Gothic" panose="020B0502020202020204" pitchFamily="34" charset="0"/>
                <a:cs typeface="Arial"/>
              </a:rPr>
              <a:t>ministrados después de </a:t>
            </a:r>
            <a:r>
              <a:rPr sz="900" spc="-10" dirty="0">
                <a:solidFill>
                  <a:srgbClr val="0F3D63"/>
                </a:solidFill>
                <a:latin typeface="Century Gothic" panose="020B0502020202020204" pitchFamily="34" charset="0"/>
                <a:cs typeface="Arial"/>
              </a:rPr>
              <a:t>la </a:t>
            </a:r>
            <a:r>
              <a:rPr sz="900" spc="-5" dirty="0">
                <a:solidFill>
                  <a:srgbClr val="0F3D63"/>
                </a:solidFill>
                <a:latin typeface="Century Gothic" panose="020B0502020202020204" pitchFamily="34" charset="0"/>
                <a:cs typeface="Arial"/>
              </a:rPr>
              <a:t>emisión de los certificados bursátiles; </a:t>
            </a:r>
            <a:r>
              <a:rPr sz="900" dirty="0">
                <a:solidFill>
                  <a:srgbClr val="0F3D63"/>
                </a:solidFill>
                <a:latin typeface="Century Gothic" panose="020B0502020202020204" pitchFamily="34" charset="0"/>
                <a:cs typeface="Arial"/>
              </a:rPr>
              <a:t>y  </a:t>
            </a:r>
            <a:r>
              <a:rPr sz="900" spc="-5" dirty="0">
                <a:solidFill>
                  <a:srgbClr val="0F3D63"/>
                </a:solidFill>
                <a:latin typeface="Century Gothic" panose="020B0502020202020204" pitchFamily="34" charset="0"/>
                <a:cs typeface="Arial"/>
              </a:rPr>
              <a:t>iii)Originados </a:t>
            </a:r>
            <a:r>
              <a:rPr sz="900" dirty="0">
                <a:solidFill>
                  <a:srgbClr val="0F3D63"/>
                </a:solidFill>
                <a:latin typeface="Century Gothic" panose="020B0502020202020204" pitchFamily="34" charset="0"/>
                <a:cs typeface="Arial"/>
              </a:rPr>
              <a:t>y </a:t>
            </a:r>
            <a:r>
              <a:rPr sz="900" spc="-5" dirty="0">
                <a:solidFill>
                  <a:srgbClr val="0F3D63"/>
                </a:solidFill>
                <a:latin typeface="Century Gothic" panose="020B0502020202020204" pitchFamily="34" charset="0"/>
                <a:cs typeface="Arial"/>
              </a:rPr>
              <a:t>ministrados previo a la emisión </a:t>
            </a:r>
            <a:r>
              <a:rPr sz="900" spc="-10" dirty="0">
                <a:solidFill>
                  <a:srgbClr val="0F3D63"/>
                </a:solidFill>
                <a:latin typeface="Century Gothic" panose="020B0502020202020204" pitchFamily="34" charset="0"/>
                <a:cs typeface="Arial"/>
              </a:rPr>
              <a:t>de </a:t>
            </a:r>
            <a:r>
              <a:rPr sz="900" spc="-5" dirty="0">
                <a:solidFill>
                  <a:srgbClr val="0F3D63"/>
                </a:solidFill>
                <a:latin typeface="Century Gothic" panose="020B0502020202020204" pitchFamily="34" charset="0"/>
                <a:cs typeface="Arial"/>
              </a:rPr>
              <a:t>los certificados bursátiles. Los recursos pendientes </a:t>
            </a:r>
            <a:r>
              <a:rPr sz="900" spc="-10" dirty="0">
                <a:solidFill>
                  <a:srgbClr val="0F3D63"/>
                </a:solidFill>
                <a:latin typeface="Century Gothic" panose="020B0502020202020204" pitchFamily="34" charset="0"/>
                <a:cs typeface="Arial"/>
              </a:rPr>
              <a:t>de </a:t>
            </a:r>
            <a:r>
              <a:rPr sz="900" spc="-5" dirty="0">
                <a:solidFill>
                  <a:srgbClr val="0F3D63"/>
                </a:solidFill>
                <a:latin typeface="Century Gothic" panose="020B0502020202020204" pitchFamily="34" charset="0"/>
                <a:cs typeface="Arial"/>
              </a:rPr>
              <a:t>desembolso serán  invertidos a través de </a:t>
            </a:r>
            <a:r>
              <a:rPr sz="900" dirty="0">
                <a:solidFill>
                  <a:srgbClr val="0F3D63"/>
                </a:solidFill>
                <a:latin typeface="Century Gothic" panose="020B0502020202020204" pitchFamily="34" charset="0"/>
                <a:cs typeface="Arial"/>
              </a:rPr>
              <a:t>nuestros portafolios </a:t>
            </a:r>
            <a:r>
              <a:rPr sz="900" spc="-5" dirty="0">
                <a:solidFill>
                  <a:srgbClr val="0F3D63"/>
                </a:solidFill>
                <a:latin typeface="Century Gothic" panose="020B0502020202020204" pitchFamily="34" charset="0"/>
                <a:cs typeface="Arial"/>
              </a:rPr>
              <a:t>en </a:t>
            </a:r>
            <a:r>
              <a:rPr sz="900" dirty="0">
                <a:solidFill>
                  <a:srgbClr val="0F3D63"/>
                </a:solidFill>
                <a:latin typeface="Century Gothic" panose="020B0502020202020204" pitchFamily="34" charset="0"/>
                <a:cs typeface="Arial"/>
              </a:rPr>
              <a:t>instrumentos </a:t>
            </a:r>
            <a:r>
              <a:rPr sz="900" spc="-5" dirty="0">
                <a:solidFill>
                  <a:srgbClr val="0F3D63"/>
                </a:solidFill>
                <a:latin typeface="Century Gothic" panose="020B0502020202020204" pitchFamily="34" charset="0"/>
                <a:cs typeface="Arial"/>
              </a:rPr>
              <a:t>de </a:t>
            </a:r>
            <a:r>
              <a:rPr sz="900" dirty="0">
                <a:solidFill>
                  <a:srgbClr val="0F3D63"/>
                </a:solidFill>
                <a:latin typeface="Century Gothic" panose="020B0502020202020204" pitchFamily="34" charset="0"/>
                <a:cs typeface="Arial"/>
              </a:rPr>
              <a:t>alta</a:t>
            </a:r>
            <a:r>
              <a:rPr sz="900" spc="-65" dirty="0">
                <a:solidFill>
                  <a:srgbClr val="0F3D63"/>
                </a:solidFill>
                <a:latin typeface="Century Gothic" panose="020B0502020202020204" pitchFamily="34" charset="0"/>
                <a:cs typeface="Arial"/>
              </a:rPr>
              <a:t> </a:t>
            </a:r>
            <a:r>
              <a:rPr sz="900" spc="-5" dirty="0">
                <a:solidFill>
                  <a:srgbClr val="0F3D63"/>
                </a:solidFill>
                <a:latin typeface="Century Gothic" panose="020B0502020202020204" pitchFamily="34" charset="0"/>
                <a:cs typeface="Arial"/>
              </a:rPr>
              <a:t>liquidez.</a:t>
            </a:r>
            <a:endParaRPr sz="900" dirty="0">
              <a:latin typeface="Century Gothic" panose="020B0502020202020204" pitchFamily="34" charset="0"/>
              <a:cs typeface="Arial"/>
            </a:endParaRPr>
          </a:p>
        </p:txBody>
      </p:sp>
      <p:sp>
        <p:nvSpPr>
          <p:cNvPr id="42" name="object 42"/>
          <p:cNvSpPr/>
          <p:nvPr/>
        </p:nvSpPr>
        <p:spPr>
          <a:xfrm>
            <a:off x="1876044" y="5967984"/>
            <a:ext cx="6858000" cy="320040"/>
          </a:xfrm>
          <a:custGeom>
            <a:avLst/>
            <a:gdLst/>
            <a:ahLst/>
            <a:cxnLst/>
            <a:rect l="l" t="t" r="r" b="b"/>
            <a:pathLst>
              <a:path w="6858000" h="320039">
                <a:moveTo>
                  <a:pt x="6804659" y="0"/>
                </a:moveTo>
                <a:lnTo>
                  <a:pt x="53339" y="0"/>
                </a:lnTo>
                <a:lnTo>
                  <a:pt x="32575" y="4190"/>
                </a:lnTo>
                <a:lnTo>
                  <a:pt x="15621" y="15620"/>
                </a:lnTo>
                <a:lnTo>
                  <a:pt x="4191" y="32575"/>
                </a:lnTo>
                <a:lnTo>
                  <a:pt x="0" y="53339"/>
                </a:lnTo>
                <a:lnTo>
                  <a:pt x="0" y="266699"/>
                </a:lnTo>
                <a:lnTo>
                  <a:pt x="4190" y="287464"/>
                </a:lnTo>
                <a:lnTo>
                  <a:pt x="15620" y="304418"/>
                </a:lnTo>
                <a:lnTo>
                  <a:pt x="32575" y="315848"/>
                </a:lnTo>
                <a:lnTo>
                  <a:pt x="53339" y="320039"/>
                </a:lnTo>
                <a:lnTo>
                  <a:pt x="6804659" y="320039"/>
                </a:lnTo>
                <a:lnTo>
                  <a:pt x="6825424" y="315848"/>
                </a:lnTo>
                <a:lnTo>
                  <a:pt x="6842379" y="304418"/>
                </a:lnTo>
                <a:lnTo>
                  <a:pt x="6853808" y="287464"/>
                </a:lnTo>
                <a:lnTo>
                  <a:pt x="6858000" y="266699"/>
                </a:lnTo>
                <a:lnTo>
                  <a:pt x="6858000" y="53339"/>
                </a:lnTo>
                <a:lnTo>
                  <a:pt x="6853808" y="32575"/>
                </a:lnTo>
                <a:lnTo>
                  <a:pt x="6842379" y="15620"/>
                </a:lnTo>
                <a:lnTo>
                  <a:pt x="6825424" y="4190"/>
                </a:lnTo>
                <a:lnTo>
                  <a:pt x="6804659"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43" name="object 43"/>
          <p:cNvSpPr/>
          <p:nvPr/>
        </p:nvSpPr>
        <p:spPr>
          <a:xfrm>
            <a:off x="484631" y="1905000"/>
            <a:ext cx="1330960" cy="323215"/>
          </a:xfrm>
          <a:custGeom>
            <a:avLst/>
            <a:gdLst/>
            <a:ahLst/>
            <a:cxnLst/>
            <a:rect l="l" t="t" r="r" b="b"/>
            <a:pathLst>
              <a:path w="1330960" h="323214">
                <a:moveTo>
                  <a:pt x="1276604" y="0"/>
                </a:moveTo>
                <a:lnTo>
                  <a:pt x="53848" y="0"/>
                </a:lnTo>
                <a:lnTo>
                  <a:pt x="32886" y="4234"/>
                </a:lnTo>
                <a:lnTo>
                  <a:pt x="15770" y="15779"/>
                </a:lnTo>
                <a:lnTo>
                  <a:pt x="4231" y="32896"/>
                </a:lnTo>
                <a:lnTo>
                  <a:pt x="0" y="53848"/>
                </a:lnTo>
                <a:lnTo>
                  <a:pt x="0" y="269239"/>
                </a:lnTo>
                <a:lnTo>
                  <a:pt x="4231" y="290191"/>
                </a:lnTo>
                <a:lnTo>
                  <a:pt x="15770" y="307308"/>
                </a:lnTo>
                <a:lnTo>
                  <a:pt x="32886" y="318853"/>
                </a:lnTo>
                <a:lnTo>
                  <a:pt x="53848" y="323088"/>
                </a:lnTo>
                <a:lnTo>
                  <a:pt x="1276604" y="323088"/>
                </a:lnTo>
                <a:lnTo>
                  <a:pt x="1297555" y="318853"/>
                </a:lnTo>
                <a:lnTo>
                  <a:pt x="1314672" y="307308"/>
                </a:lnTo>
                <a:lnTo>
                  <a:pt x="1326217" y="290191"/>
                </a:lnTo>
                <a:lnTo>
                  <a:pt x="1330452" y="269239"/>
                </a:lnTo>
                <a:lnTo>
                  <a:pt x="1330452" y="53848"/>
                </a:lnTo>
                <a:lnTo>
                  <a:pt x="1326217" y="32896"/>
                </a:lnTo>
                <a:lnTo>
                  <a:pt x="1314672" y="15779"/>
                </a:lnTo>
                <a:lnTo>
                  <a:pt x="1297555" y="4234"/>
                </a:lnTo>
                <a:lnTo>
                  <a:pt x="1276604"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44" name="object 44"/>
          <p:cNvSpPr txBox="1"/>
          <p:nvPr/>
        </p:nvSpPr>
        <p:spPr>
          <a:xfrm>
            <a:off x="570076" y="1995804"/>
            <a:ext cx="1237895" cy="153888"/>
          </a:xfrm>
          <a:prstGeom prst="rect">
            <a:avLst/>
          </a:prstGeom>
        </p:spPr>
        <p:txBody>
          <a:bodyPr vert="horz" wrap="square" lIns="0" tIns="0" rIns="0" bIns="0" rtlCol="0">
            <a:spAutoFit/>
          </a:bodyPr>
          <a:lstStyle/>
          <a:p>
            <a:pPr marL="12700">
              <a:lnSpc>
                <a:spcPct val="100000"/>
              </a:lnSpc>
            </a:pPr>
            <a:r>
              <a:rPr sz="1000" b="1" dirty="0">
                <a:solidFill>
                  <a:srgbClr val="FFFFFF"/>
                </a:solidFill>
                <a:latin typeface="Century Gothic" panose="020B0502020202020204" pitchFamily="34" charset="0"/>
                <a:cs typeface="Arial"/>
              </a:rPr>
              <a:t>Liquid</a:t>
            </a:r>
            <a:r>
              <a:rPr sz="1000" b="1" spc="-5" dirty="0">
                <a:solidFill>
                  <a:srgbClr val="FFFFFF"/>
                </a:solidFill>
                <a:latin typeface="Century Gothic" panose="020B0502020202020204" pitchFamily="34" charset="0"/>
                <a:cs typeface="Arial"/>
              </a:rPr>
              <a:t>ac</a:t>
            </a:r>
            <a:r>
              <a:rPr sz="1000" b="1" dirty="0">
                <a:solidFill>
                  <a:srgbClr val="FFFFFF"/>
                </a:solidFill>
                <a:latin typeface="Century Gothic" panose="020B0502020202020204" pitchFamily="34" charset="0"/>
                <a:cs typeface="Arial"/>
              </a:rPr>
              <a:t>ión</a:t>
            </a:r>
            <a:endParaRPr sz="1000" dirty="0">
              <a:latin typeface="Century Gothic" panose="020B0502020202020204" pitchFamily="34" charset="0"/>
              <a:cs typeface="Arial"/>
            </a:endParaRPr>
          </a:p>
        </p:txBody>
      </p:sp>
      <p:sp>
        <p:nvSpPr>
          <p:cNvPr id="45" name="object 45"/>
          <p:cNvSpPr/>
          <p:nvPr/>
        </p:nvSpPr>
        <p:spPr>
          <a:xfrm>
            <a:off x="1869948" y="1905000"/>
            <a:ext cx="6858000" cy="323215"/>
          </a:xfrm>
          <a:custGeom>
            <a:avLst/>
            <a:gdLst/>
            <a:ahLst/>
            <a:cxnLst/>
            <a:rect l="l" t="t" r="r" b="b"/>
            <a:pathLst>
              <a:path w="6858000" h="323214">
                <a:moveTo>
                  <a:pt x="6804152" y="0"/>
                </a:moveTo>
                <a:lnTo>
                  <a:pt x="53847" y="0"/>
                </a:lnTo>
                <a:lnTo>
                  <a:pt x="32896" y="4234"/>
                </a:lnTo>
                <a:lnTo>
                  <a:pt x="15779" y="15779"/>
                </a:lnTo>
                <a:lnTo>
                  <a:pt x="4234" y="32896"/>
                </a:lnTo>
                <a:lnTo>
                  <a:pt x="0" y="53848"/>
                </a:lnTo>
                <a:lnTo>
                  <a:pt x="0" y="269239"/>
                </a:lnTo>
                <a:lnTo>
                  <a:pt x="4234" y="290191"/>
                </a:lnTo>
                <a:lnTo>
                  <a:pt x="15779" y="307308"/>
                </a:lnTo>
                <a:lnTo>
                  <a:pt x="32896" y="318853"/>
                </a:lnTo>
                <a:lnTo>
                  <a:pt x="53847" y="323088"/>
                </a:lnTo>
                <a:lnTo>
                  <a:pt x="6804152" y="323088"/>
                </a:lnTo>
                <a:lnTo>
                  <a:pt x="6825103" y="318853"/>
                </a:lnTo>
                <a:lnTo>
                  <a:pt x="6842220" y="307308"/>
                </a:lnTo>
                <a:lnTo>
                  <a:pt x="6853765" y="290191"/>
                </a:lnTo>
                <a:lnTo>
                  <a:pt x="6858000" y="269239"/>
                </a:lnTo>
                <a:lnTo>
                  <a:pt x="6858000" y="53848"/>
                </a:lnTo>
                <a:lnTo>
                  <a:pt x="6853765" y="32896"/>
                </a:lnTo>
                <a:lnTo>
                  <a:pt x="6842220" y="15779"/>
                </a:lnTo>
                <a:lnTo>
                  <a:pt x="6825103" y="4234"/>
                </a:lnTo>
                <a:lnTo>
                  <a:pt x="6804152"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46" name="object 46"/>
          <p:cNvSpPr txBox="1"/>
          <p:nvPr/>
        </p:nvSpPr>
        <p:spPr>
          <a:xfrm>
            <a:off x="1927986" y="2005329"/>
            <a:ext cx="2882139" cy="153888"/>
          </a:xfrm>
          <a:prstGeom prst="rect">
            <a:avLst/>
          </a:prstGeom>
        </p:spPr>
        <p:txBody>
          <a:bodyPr vert="horz" wrap="square" lIns="0" tIns="0" rIns="0" bIns="0" rtlCol="0">
            <a:spAutoFit/>
          </a:bodyPr>
          <a:lstStyle/>
          <a:p>
            <a:pPr marL="12700">
              <a:lnSpc>
                <a:spcPct val="100000"/>
              </a:lnSpc>
            </a:pPr>
            <a:r>
              <a:rPr sz="1000" spc="-5" dirty="0">
                <a:solidFill>
                  <a:srgbClr val="0F3D63"/>
                </a:solidFill>
                <a:latin typeface="Century Gothic" panose="020B0502020202020204" pitchFamily="34" charset="0"/>
                <a:cs typeface="Arial"/>
              </a:rPr>
              <a:t>Indeval </a:t>
            </a:r>
            <a:r>
              <a:rPr sz="1000" dirty="0">
                <a:solidFill>
                  <a:srgbClr val="0F3D63"/>
                </a:solidFill>
                <a:latin typeface="Century Gothic" panose="020B0502020202020204" pitchFamily="34" charset="0"/>
                <a:cs typeface="Arial"/>
              </a:rPr>
              <a:t>(oferta </a:t>
            </a:r>
            <a:r>
              <a:rPr sz="1000" spc="-5" dirty="0">
                <a:solidFill>
                  <a:srgbClr val="0F3D63"/>
                </a:solidFill>
                <a:latin typeface="Century Gothic" panose="020B0502020202020204" pitchFamily="34" charset="0"/>
                <a:cs typeface="Arial"/>
              </a:rPr>
              <a:t>no</a:t>
            </a:r>
            <a:r>
              <a:rPr sz="1000" spc="-35" dirty="0">
                <a:solidFill>
                  <a:srgbClr val="0F3D63"/>
                </a:solidFill>
                <a:latin typeface="Century Gothic" panose="020B0502020202020204" pitchFamily="34" charset="0"/>
                <a:cs typeface="Arial"/>
              </a:rPr>
              <a:t> </a:t>
            </a:r>
            <a:r>
              <a:rPr sz="1000" spc="-5" dirty="0">
                <a:solidFill>
                  <a:srgbClr val="0F3D63"/>
                </a:solidFill>
                <a:latin typeface="Century Gothic" panose="020B0502020202020204" pitchFamily="34" charset="0"/>
                <a:cs typeface="Arial"/>
              </a:rPr>
              <a:t>internacional)</a:t>
            </a:r>
            <a:endParaRPr sz="1000" dirty="0">
              <a:latin typeface="Century Gothic" panose="020B0502020202020204" pitchFamily="34" charset="0"/>
              <a:cs typeface="Arial"/>
            </a:endParaRPr>
          </a:p>
        </p:txBody>
      </p:sp>
      <p:sp>
        <p:nvSpPr>
          <p:cNvPr id="47" name="object 47"/>
          <p:cNvSpPr/>
          <p:nvPr/>
        </p:nvSpPr>
        <p:spPr>
          <a:xfrm>
            <a:off x="477012" y="5201411"/>
            <a:ext cx="1330960" cy="323215"/>
          </a:xfrm>
          <a:custGeom>
            <a:avLst/>
            <a:gdLst/>
            <a:ahLst/>
            <a:cxnLst/>
            <a:rect l="l" t="t" r="r" b="b"/>
            <a:pathLst>
              <a:path w="1330960" h="323214">
                <a:moveTo>
                  <a:pt x="1276604" y="0"/>
                </a:moveTo>
                <a:lnTo>
                  <a:pt x="53847" y="0"/>
                </a:lnTo>
                <a:lnTo>
                  <a:pt x="32886" y="4234"/>
                </a:lnTo>
                <a:lnTo>
                  <a:pt x="15770" y="15779"/>
                </a:lnTo>
                <a:lnTo>
                  <a:pt x="4231" y="32896"/>
                </a:lnTo>
                <a:lnTo>
                  <a:pt x="0" y="53847"/>
                </a:lnTo>
                <a:lnTo>
                  <a:pt x="0" y="269240"/>
                </a:lnTo>
                <a:lnTo>
                  <a:pt x="4231" y="290191"/>
                </a:lnTo>
                <a:lnTo>
                  <a:pt x="15770" y="307308"/>
                </a:lnTo>
                <a:lnTo>
                  <a:pt x="32886" y="318853"/>
                </a:lnTo>
                <a:lnTo>
                  <a:pt x="53847" y="323088"/>
                </a:lnTo>
                <a:lnTo>
                  <a:pt x="1276604" y="323088"/>
                </a:lnTo>
                <a:lnTo>
                  <a:pt x="1297555" y="318853"/>
                </a:lnTo>
                <a:lnTo>
                  <a:pt x="1314672" y="307308"/>
                </a:lnTo>
                <a:lnTo>
                  <a:pt x="1326217" y="290191"/>
                </a:lnTo>
                <a:lnTo>
                  <a:pt x="1330452" y="269240"/>
                </a:lnTo>
                <a:lnTo>
                  <a:pt x="1330452" y="53847"/>
                </a:lnTo>
                <a:lnTo>
                  <a:pt x="1326217" y="32896"/>
                </a:lnTo>
                <a:lnTo>
                  <a:pt x="1314672" y="15779"/>
                </a:lnTo>
                <a:lnTo>
                  <a:pt x="1297555" y="4234"/>
                </a:lnTo>
                <a:lnTo>
                  <a:pt x="1276604"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48" name="object 48"/>
          <p:cNvSpPr txBox="1"/>
          <p:nvPr/>
        </p:nvSpPr>
        <p:spPr>
          <a:xfrm>
            <a:off x="562152" y="5224271"/>
            <a:ext cx="1245819" cy="307777"/>
          </a:xfrm>
          <a:prstGeom prst="rect">
            <a:avLst/>
          </a:prstGeom>
        </p:spPr>
        <p:txBody>
          <a:bodyPr vert="horz" wrap="square" lIns="0" tIns="0" rIns="0" bIns="0" rtlCol="0">
            <a:spAutoFit/>
          </a:bodyPr>
          <a:lstStyle/>
          <a:p>
            <a:pPr marL="12700" marR="5080">
              <a:lnSpc>
                <a:spcPct val="100000"/>
              </a:lnSpc>
            </a:pPr>
            <a:r>
              <a:rPr sz="1000" b="1" dirty="0">
                <a:solidFill>
                  <a:srgbClr val="FFFFFF"/>
                </a:solidFill>
                <a:latin typeface="Century Gothic" panose="020B0502020202020204" pitchFamily="34" charset="0"/>
                <a:cs typeface="Arial"/>
              </a:rPr>
              <a:t>Listado</a:t>
            </a:r>
            <a:r>
              <a:rPr sz="1000" b="1" spc="-110" dirty="0">
                <a:solidFill>
                  <a:srgbClr val="FFFFFF"/>
                </a:solidFill>
                <a:latin typeface="Century Gothic" panose="020B0502020202020204" pitchFamily="34" charset="0"/>
                <a:cs typeface="Arial"/>
              </a:rPr>
              <a:t> </a:t>
            </a:r>
            <a:endParaRPr lang="es-MX" sz="1000" b="1" spc="-110" dirty="0" smtClean="0">
              <a:solidFill>
                <a:srgbClr val="FFFFFF"/>
              </a:solidFill>
              <a:latin typeface="Century Gothic" panose="020B0502020202020204" pitchFamily="34" charset="0"/>
              <a:cs typeface="Arial"/>
            </a:endParaRPr>
          </a:p>
          <a:p>
            <a:pPr marL="12700" marR="5080">
              <a:lnSpc>
                <a:spcPct val="100000"/>
              </a:lnSpc>
            </a:pPr>
            <a:r>
              <a:rPr sz="1000" b="1" dirty="0" smtClean="0">
                <a:solidFill>
                  <a:srgbClr val="FFFFFF"/>
                </a:solidFill>
                <a:latin typeface="Century Gothic" panose="020B0502020202020204" pitchFamily="34" charset="0"/>
                <a:cs typeface="Arial"/>
              </a:rPr>
              <a:t>(por</a:t>
            </a:r>
            <a:r>
              <a:rPr lang="es-MX" sz="1000" b="1" dirty="0" smtClean="0">
                <a:solidFill>
                  <a:srgbClr val="FFFFFF"/>
                </a:solidFill>
                <a:latin typeface="Century Gothic" panose="020B0502020202020204" pitchFamily="34" charset="0"/>
                <a:cs typeface="Arial"/>
              </a:rPr>
              <a:t> </a:t>
            </a:r>
            <a:r>
              <a:rPr sz="1000" b="1" dirty="0" smtClean="0">
                <a:solidFill>
                  <a:srgbClr val="FFFFFF"/>
                </a:solidFill>
                <a:latin typeface="Century Gothic" panose="020B0502020202020204" pitchFamily="34" charset="0"/>
                <a:cs typeface="Arial"/>
              </a:rPr>
              <a:t>confirmar</a:t>
            </a:r>
            <a:r>
              <a:rPr sz="1000" b="1" dirty="0">
                <a:solidFill>
                  <a:srgbClr val="FFFFFF"/>
                </a:solidFill>
                <a:latin typeface="Century Gothic" panose="020B0502020202020204" pitchFamily="34" charset="0"/>
                <a:cs typeface="Arial"/>
              </a:rPr>
              <a:t>)</a:t>
            </a:r>
            <a:endParaRPr sz="1000" dirty="0">
              <a:latin typeface="Century Gothic" panose="020B0502020202020204" pitchFamily="34" charset="0"/>
              <a:cs typeface="Arial"/>
            </a:endParaRPr>
          </a:p>
        </p:txBody>
      </p:sp>
      <p:sp>
        <p:nvSpPr>
          <p:cNvPr id="49" name="object 49"/>
          <p:cNvSpPr/>
          <p:nvPr/>
        </p:nvSpPr>
        <p:spPr>
          <a:xfrm>
            <a:off x="1862327" y="5201411"/>
            <a:ext cx="6858000" cy="323215"/>
          </a:xfrm>
          <a:custGeom>
            <a:avLst/>
            <a:gdLst/>
            <a:ahLst/>
            <a:cxnLst/>
            <a:rect l="l" t="t" r="r" b="b"/>
            <a:pathLst>
              <a:path w="6858000" h="323214">
                <a:moveTo>
                  <a:pt x="6804152" y="0"/>
                </a:moveTo>
                <a:lnTo>
                  <a:pt x="53848" y="0"/>
                </a:lnTo>
                <a:lnTo>
                  <a:pt x="32896" y="4234"/>
                </a:lnTo>
                <a:lnTo>
                  <a:pt x="15779" y="15779"/>
                </a:lnTo>
                <a:lnTo>
                  <a:pt x="4234" y="32896"/>
                </a:lnTo>
                <a:lnTo>
                  <a:pt x="0" y="53847"/>
                </a:lnTo>
                <a:lnTo>
                  <a:pt x="0" y="269240"/>
                </a:lnTo>
                <a:lnTo>
                  <a:pt x="4234" y="290191"/>
                </a:lnTo>
                <a:lnTo>
                  <a:pt x="15779" y="307308"/>
                </a:lnTo>
                <a:lnTo>
                  <a:pt x="32896" y="318853"/>
                </a:lnTo>
                <a:lnTo>
                  <a:pt x="53848" y="323088"/>
                </a:lnTo>
                <a:lnTo>
                  <a:pt x="6804152" y="323088"/>
                </a:lnTo>
                <a:lnTo>
                  <a:pt x="6825103" y="318853"/>
                </a:lnTo>
                <a:lnTo>
                  <a:pt x="6842220" y="307308"/>
                </a:lnTo>
                <a:lnTo>
                  <a:pt x="6853765" y="290191"/>
                </a:lnTo>
                <a:lnTo>
                  <a:pt x="6858000" y="269240"/>
                </a:lnTo>
                <a:lnTo>
                  <a:pt x="6858000" y="53847"/>
                </a:lnTo>
                <a:lnTo>
                  <a:pt x="6853765" y="32896"/>
                </a:lnTo>
                <a:lnTo>
                  <a:pt x="6842220" y="15779"/>
                </a:lnTo>
                <a:lnTo>
                  <a:pt x="6825103" y="4234"/>
                </a:lnTo>
                <a:lnTo>
                  <a:pt x="6804152"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50" name="object 50"/>
          <p:cNvSpPr txBox="1"/>
          <p:nvPr/>
        </p:nvSpPr>
        <p:spPr>
          <a:xfrm>
            <a:off x="1919985" y="5292852"/>
            <a:ext cx="4204590" cy="153888"/>
          </a:xfrm>
          <a:prstGeom prst="rect">
            <a:avLst/>
          </a:prstGeom>
        </p:spPr>
        <p:txBody>
          <a:bodyPr vert="horz" wrap="square" lIns="0" tIns="0" rIns="0" bIns="0" rtlCol="0">
            <a:spAutoFit/>
          </a:bodyPr>
          <a:lstStyle/>
          <a:p>
            <a:pPr marL="12700">
              <a:lnSpc>
                <a:spcPct val="100000"/>
              </a:lnSpc>
            </a:pPr>
            <a:r>
              <a:rPr sz="1000" dirty="0">
                <a:solidFill>
                  <a:srgbClr val="0F3D63"/>
                </a:solidFill>
                <a:latin typeface="Century Gothic" panose="020B0502020202020204" pitchFamily="34" charset="0"/>
                <a:cs typeface="Arial"/>
              </a:rPr>
              <a:t>Bolsa </a:t>
            </a:r>
            <a:r>
              <a:rPr sz="1000" spc="-5" dirty="0">
                <a:solidFill>
                  <a:srgbClr val="0F3D63"/>
                </a:solidFill>
                <a:latin typeface="Century Gothic" panose="020B0502020202020204" pitchFamily="34" charset="0"/>
                <a:cs typeface="Arial"/>
              </a:rPr>
              <a:t>Mexicana de</a:t>
            </a:r>
            <a:r>
              <a:rPr sz="1000" spc="-95" dirty="0">
                <a:solidFill>
                  <a:srgbClr val="0F3D63"/>
                </a:solidFill>
                <a:latin typeface="Century Gothic" panose="020B0502020202020204" pitchFamily="34" charset="0"/>
                <a:cs typeface="Arial"/>
              </a:rPr>
              <a:t> </a:t>
            </a:r>
            <a:r>
              <a:rPr sz="1000" dirty="0">
                <a:solidFill>
                  <a:srgbClr val="0F3D63"/>
                </a:solidFill>
                <a:latin typeface="Century Gothic" panose="020B0502020202020204" pitchFamily="34" charset="0"/>
                <a:cs typeface="Arial"/>
              </a:rPr>
              <a:t>Valores</a:t>
            </a:r>
            <a:endParaRPr sz="1000" dirty="0">
              <a:latin typeface="Century Gothic" panose="020B0502020202020204" pitchFamily="34" charset="0"/>
              <a:cs typeface="Arial"/>
            </a:endParaRPr>
          </a:p>
        </p:txBody>
      </p:sp>
      <p:sp>
        <p:nvSpPr>
          <p:cNvPr id="51" name="object 51"/>
          <p:cNvSpPr txBox="1">
            <a:spLocks noGrp="1"/>
          </p:cNvSpPr>
          <p:nvPr>
            <p:ph type="title"/>
          </p:nvPr>
        </p:nvSpPr>
        <p:spPr>
          <a:xfrm>
            <a:off x="477012" y="298331"/>
            <a:ext cx="7295388" cy="615553"/>
          </a:xfrm>
          <a:prstGeom prst="rect">
            <a:avLst/>
          </a:prstGeom>
        </p:spPr>
        <p:txBody>
          <a:bodyPr vert="horz" wrap="square" lIns="0" tIns="0" rIns="0" bIns="0" rtlCol="0">
            <a:spAutoFit/>
          </a:bodyPr>
          <a:lstStyle/>
          <a:p>
            <a:pPr marL="12700">
              <a:lnSpc>
                <a:spcPct val="100000"/>
              </a:lnSpc>
              <a:spcBef>
                <a:spcPts val="40"/>
              </a:spcBef>
              <a:tabLst>
                <a:tab pos="4875530" algn="l"/>
              </a:tabLst>
            </a:pPr>
            <a:r>
              <a:rPr lang="es-MX" sz="2000" b="1" spc="-5" dirty="0" smtClean="0">
                <a:latin typeface="Century Gothic" panose="020B0502020202020204" pitchFamily="34" charset="0"/>
              </a:rPr>
              <a:t>Primer Bono verde en pesos</a:t>
            </a:r>
            <a:br>
              <a:rPr lang="es-MX" sz="2000" b="1" spc="-5" dirty="0" smtClean="0">
                <a:latin typeface="Century Gothic" panose="020B0502020202020204" pitchFamily="34" charset="0"/>
              </a:rPr>
            </a:br>
            <a:r>
              <a:rPr sz="2000" b="1" dirty="0" smtClean="0">
                <a:latin typeface="Century Gothic" panose="020B0502020202020204" pitchFamily="34" charset="0"/>
              </a:rPr>
              <a:t>Características </a:t>
            </a:r>
            <a:r>
              <a:rPr sz="2000" b="1" dirty="0">
                <a:latin typeface="Century Gothic" panose="020B0502020202020204" pitchFamily="34" charset="0"/>
              </a:rPr>
              <a:t>de la</a:t>
            </a:r>
            <a:r>
              <a:rPr sz="2000" b="1" spc="-135" dirty="0">
                <a:latin typeface="Century Gothic" panose="020B0502020202020204" pitchFamily="34" charset="0"/>
              </a:rPr>
              <a:t> </a:t>
            </a:r>
            <a:r>
              <a:rPr sz="2000" b="1" dirty="0">
                <a:latin typeface="Century Gothic" panose="020B0502020202020204" pitchFamily="34" charset="0"/>
              </a:rPr>
              <a:t>transacción</a:t>
            </a:r>
            <a:r>
              <a:rPr sz="2000" b="1" spc="70" dirty="0">
                <a:latin typeface="Century Gothic" panose="020B0502020202020204" pitchFamily="34" charset="0"/>
              </a:rPr>
              <a:t> </a:t>
            </a:r>
            <a:endParaRPr sz="2000" b="1" dirty="0">
              <a:latin typeface="Century Gothic" panose="020B0502020202020204" pitchFamily="34" charset="0"/>
            </a:endParaRPr>
          </a:p>
        </p:txBody>
      </p:sp>
      <p:sp>
        <p:nvSpPr>
          <p:cNvPr id="52" name="object 52"/>
          <p:cNvSpPr/>
          <p:nvPr/>
        </p:nvSpPr>
        <p:spPr>
          <a:xfrm>
            <a:off x="484631" y="6332220"/>
            <a:ext cx="1330960" cy="372110"/>
          </a:xfrm>
          <a:custGeom>
            <a:avLst/>
            <a:gdLst/>
            <a:ahLst/>
            <a:cxnLst/>
            <a:rect l="l" t="t" r="r" b="b"/>
            <a:pathLst>
              <a:path w="1330960" h="372109">
                <a:moveTo>
                  <a:pt x="1268476" y="0"/>
                </a:moveTo>
                <a:lnTo>
                  <a:pt x="61976" y="0"/>
                </a:lnTo>
                <a:lnTo>
                  <a:pt x="37852" y="4870"/>
                </a:lnTo>
                <a:lnTo>
                  <a:pt x="18153" y="18153"/>
                </a:lnTo>
                <a:lnTo>
                  <a:pt x="4870" y="37852"/>
                </a:lnTo>
                <a:lnTo>
                  <a:pt x="0" y="61975"/>
                </a:lnTo>
                <a:lnTo>
                  <a:pt x="0" y="309879"/>
                </a:lnTo>
                <a:lnTo>
                  <a:pt x="4870" y="334003"/>
                </a:lnTo>
                <a:lnTo>
                  <a:pt x="18153" y="353702"/>
                </a:lnTo>
                <a:lnTo>
                  <a:pt x="37852" y="366985"/>
                </a:lnTo>
                <a:lnTo>
                  <a:pt x="61976" y="371855"/>
                </a:lnTo>
                <a:lnTo>
                  <a:pt x="1268476" y="371855"/>
                </a:lnTo>
                <a:lnTo>
                  <a:pt x="1292625" y="366985"/>
                </a:lnTo>
                <a:lnTo>
                  <a:pt x="1312322" y="353702"/>
                </a:lnTo>
                <a:lnTo>
                  <a:pt x="1325590" y="334003"/>
                </a:lnTo>
                <a:lnTo>
                  <a:pt x="1330452" y="309879"/>
                </a:lnTo>
                <a:lnTo>
                  <a:pt x="1330452" y="61975"/>
                </a:lnTo>
                <a:lnTo>
                  <a:pt x="1325590" y="37852"/>
                </a:lnTo>
                <a:lnTo>
                  <a:pt x="1312322" y="18153"/>
                </a:lnTo>
                <a:lnTo>
                  <a:pt x="1292625" y="4870"/>
                </a:lnTo>
                <a:lnTo>
                  <a:pt x="1268476" y="0"/>
                </a:lnTo>
                <a:close/>
              </a:path>
            </a:pathLst>
          </a:custGeom>
          <a:solidFill>
            <a:srgbClr val="006985"/>
          </a:solidFill>
        </p:spPr>
        <p:txBody>
          <a:bodyPr wrap="square" lIns="0" tIns="0" rIns="0" bIns="0" rtlCol="0"/>
          <a:lstStyle/>
          <a:p>
            <a:endParaRPr sz="1000" dirty="0">
              <a:latin typeface="Century Gothic" panose="020B0502020202020204" pitchFamily="34" charset="0"/>
            </a:endParaRPr>
          </a:p>
        </p:txBody>
      </p:sp>
      <p:sp>
        <p:nvSpPr>
          <p:cNvPr id="53" name="object 53"/>
          <p:cNvSpPr txBox="1"/>
          <p:nvPr/>
        </p:nvSpPr>
        <p:spPr>
          <a:xfrm>
            <a:off x="521004" y="6056071"/>
            <a:ext cx="8129270" cy="615553"/>
          </a:xfrm>
          <a:prstGeom prst="rect">
            <a:avLst/>
          </a:prstGeom>
        </p:spPr>
        <p:txBody>
          <a:bodyPr vert="horz" wrap="square" lIns="0" tIns="0" rIns="0" bIns="0" rtlCol="0">
            <a:spAutoFit/>
          </a:bodyPr>
          <a:lstStyle/>
          <a:p>
            <a:pPr marL="12700">
              <a:lnSpc>
                <a:spcPct val="100000"/>
              </a:lnSpc>
            </a:pPr>
            <a:r>
              <a:rPr sz="1000" b="1" dirty="0">
                <a:solidFill>
                  <a:srgbClr val="FFFFFF"/>
                </a:solidFill>
                <a:latin typeface="Century Gothic" panose="020B0502020202020204" pitchFamily="34" charset="0"/>
                <a:cs typeface="Arial"/>
              </a:rPr>
              <a:t>Colocadores</a:t>
            </a:r>
            <a:endParaRPr sz="1000" dirty="0">
              <a:latin typeface="Century Gothic" panose="020B0502020202020204" pitchFamily="34" charset="0"/>
              <a:cs typeface="Arial"/>
            </a:endParaRPr>
          </a:p>
          <a:p>
            <a:pPr>
              <a:lnSpc>
                <a:spcPct val="100000"/>
              </a:lnSpc>
              <a:spcBef>
                <a:spcPts val="25"/>
              </a:spcBef>
            </a:pPr>
            <a:endParaRPr sz="1000" dirty="0">
              <a:latin typeface="Century Gothic" panose="020B0502020202020204" pitchFamily="34" charset="0"/>
              <a:cs typeface="Times New Roman"/>
            </a:endParaRPr>
          </a:p>
          <a:p>
            <a:pPr marL="22860">
              <a:lnSpc>
                <a:spcPct val="100000"/>
              </a:lnSpc>
              <a:spcBef>
                <a:spcPts val="5"/>
              </a:spcBef>
            </a:pPr>
            <a:r>
              <a:rPr sz="900" b="1" spc="-5" dirty="0">
                <a:solidFill>
                  <a:srgbClr val="FFFFFF"/>
                </a:solidFill>
                <a:latin typeface="Century Gothic" panose="020B0502020202020204" pitchFamily="34" charset="0"/>
                <a:cs typeface="Arial"/>
              </a:rPr>
              <a:t>Opiniones </a:t>
            </a:r>
            <a:r>
              <a:rPr sz="900" b="1" dirty="0">
                <a:solidFill>
                  <a:srgbClr val="FFFFFF"/>
                </a:solidFill>
                <a:latin typeface="Century Gothic" panose="020B0502020202020204" pitchFamily="34" charset="0"/>
                <a:cs typeface="Arial"/>
              </a:rPr>
              <a:t>de</a:t>
            </a:r>
            <a:r>
              <a:rPr sz="900" b="1" spc="-75" dirty="0">
                <a:solidFill>
                  <a:srgbClr val="FFFFFF"/>
                </a:solidFill>
                <a:latin typeface="Century Gothic" panose="020B0502020202020204" pitchFamily="34" charset="0"/>
                <a:cs typeface="Arial"/>
              </a:rPr>
              <a:t> </a:t>
            </a:r>
            <a:r>
              <a:rPr sz="900" b="1" dirty="0">
                <a:solidFill>
                  <a:srgbClr val="FFFFFF"/>
                </a:solidFill>
                <a:latin typeface="Century Gothic" panose="020B0502020202020204" pitchFamily="34" charset="0"/>
                <a:cs typeface="Arial"/>
              </a:rPr>
              <a:t>terceros</a:t>
            </a:r>
            <a:endParaRPr sz="900" dirty="0">
              <a:latin typeface="Century Gothic" panose="020B0502020202020204" pitchFamily="34" charset="0"/>
              <a:cs typeface="Arial"/>
            </a:endParaRPr>
          </a:p>
          <a:p>
            <a:pPr marR="5080" algn="r">
              <a:lnSpc>
                <a:spcPct val="100000"/>
              </a:lnSpc>
              <a:spcBef>
                <a:spcPts val="30"/>
              </a:spcBef>
            </a:pPr>
            <a:r>
              <a:rPr sz="1000" spc="-5" dirty="0">
                <a:solidFill>
                  <a:srgbClr val="888888"/>
                </a:solidFill>
                <a:latin typeface="Century Gothic" panose="020B0502020202020204" pitchFamily="34" charset="0"/>
                <a:cs typeface="Arial"/>
              </a:rPr>
              <a:t>24</a:t>
            </a:r>
            <a:endParaRPr sz="1000" dirty="0">
              <a:latin typeface="Century Gothic" panose="020B0502020202020204" pitchFamily="34" charset="0"/>
              <a:cs typeface="Arial"/>
            </a:endParaRPr>
          </a:p>
        </p:txBody>
      </p:sp>
      <p:sp>
        <p:nvSpPr>
          <p:cNvPr id="54" name="object 54"/>
          <p:cNvSpPr/>
          <p:nvPr/>
        </p:nvSpPr>
        <p:spPr>
          <a:xfrm>
            <a:off x="1928876" y="6333744"/>
            <a:ext cx="6858000" cy="370840"/>
          </a:xfrm>
          <a:custGeom>
            <a:avLst/>
            <a:gdLst/>
            <a:ahLst/>
            <a:cxnLst/>
            <a:rect l="l" t="t" r="r" b="b"/>
            <a:pathLst>
              <a:path w="6858000" h="370840">
                <a:moveTo>
                  <a:pt x="6796278" y="0"/>
                </a:moveTo>
                <a:lnTo>
                  <a:pt x="61722" y="0"/>
                </a:lnTo>
                <a:lnTo>
                  <a:pt x="37718" y="4850"/>
                </a:lnTo>
                <a:lnTo>
                  <a:pt x="18097" y="18078"/>
                </a:lnTo>
                <a:lnTo>
                  <a:pt x="4857" y="37697"/>
                </a:lnTo>
                <a:lnTo>
                  <a:pt x="0" y="61721"/>
                </a:lnTo>
                <a:lnTo>
                  <a:pt x="0" y="308609"/>
                </a:lnTo>
                <a:lnTo>
                  <a:pt x="4857" y="332634"/>
                </a:lnTo>
                <a:lnTo>
                  <a:pt x="18097" y="352253"/>
                </a:lnTo>
                <a:lnTo>
                  <a:pt x="37718" y="365481"/>
                </a:lnTo>
                <a:lnTo>
                  <a:pt x="61722" y="370331"/>
                </a:lnTo>
                <a:lnTo>
                  <a:pt x="6796278" y="370331"/>
                </a:lnTo>
                <a:lnTo>
                  <a:pt x="6820281" y="365481"/>
                </a:lnTo>
                <a:lnTo>
                  <a:pt x="6839902" y="352253"/>
                </a:lnTo>
                <a:lnTo>
                  <a:pt x="6853142" y="332634"/>
                </a:lnTo>
                <a:lnTo>
                  <a:pt x="6858000" y="308609"/>
                </a:lnTo>
                <a:lnTo>
                  <a:pt x="6858000" y="61721"/>
                </a:lnTo>
                <a:lnTo>
                  <a:pt x="6853142" y="37697"/>
                </a:lnTo>
                <a:lnTo>
                  <a:pt x="6839902" y="18078"/>
                </a:lnTo>
                <a:lnTo>
                  <a:pt x="6820281" y="4850"/>
                </a:lnTo>
                <a:lnTo>
                  <a:pt x="6796278" y="0"/>
                </a:lnTo>
                <a:close/>
              </a:path>
            </a:pathLst>
          </a:custGeom>
          <a:solidFill>
            <a:srgbClr val="D9D9D9"/>
          </a:solidFill>
        </p:spPr>
        <p:txBody>
          <a:bodyPr wrap="square" lIns="0" tIns="0" rIns="0" bIns="0" rtlCol="0"/>
          <a:lstStyle/>
          <a:p>
            <a:endParaRPr sz="1000" dirty="0">
              <a:latin typeface="Century Gothic" panose="020B0502020202020204" pitchFamily="34" charset="0"/>
            </a:endParaRPr>
          </a:p>
        </p:txBody>
      </p:sp>
      <p:sp>
        <p:nvSpPr>
          <p:cNvPr id="55" name="object 55"/>
          <p:cNvSpPr/>
          <p:nvPr/>
        </p:nvSpPr>
        <p:spPr>
          <a:xfrm>
            <a:off x="2051304" y="6371844"/>
            <a:ext cx="1216152" cy="303276"/>
          </a:xfrm>
          <a:prstGeom prst="rect">
            <a:avLst/>
          </a:prstGeom>
          <a:blipFill>
            <a:blip r:embed="rId2" cstate="print"/>
            <a:stretch>
              <a:fillRect/>
            </a:stretch>
          </a:blipFill>
        </p:spPr>
        <p:txBody>
          <a:bodyPr wrap="square" lIns="0" tIns="0" rIns="0" bIns="0" rtlCol="0"/>
          <a:lstStyle/>
          <a:p>
            <a:endParaRPr sz="1000" dirty="0">
              <a:latin typeface="Century Gothic" panose="020B0502020202020204" pitchFamily="34" charset="0"/>
            </a:endParaRPr>
          </a:p>
        </p:txBody>
      </p:sp>
      <p:sp>
        <p:nvSpPr>
          <p:cNvPr id="56" name="object 56"/>
          <p:cNvSpPr/>
          <p:nvPr/>
        </p:nvSpPr>
        <p:spPr>
          <a:xfrm>
            <a:off x="4570476" y="6396228"/>
            <a:ext cx="748284" cy="307848"/>
          </a:xfrm>
          <a:prstGeom prst="rect">
            <a:avLst/>
          </a:prstGeom>
          <a:blipFill>
            <a:blip r:embed="rId3" cstate="print"/>
            <a:stretch>
              <a:fillRect/>
            </a:stretch>
          </a:blipFill>
        </p:spPr>
        <p:txBody>
          <a:bodyPr wrap="square" lIns="0" tIns="0" rIns="0" bIns="0" rtlCol="0"/>
          <a:lstStyle/>
          <a:p>
            <a:endParaRPr sz="1000" dirty="0">
              <a:latin typeface="Century Gothic" panose="020B0502020202020204" pitchFamily="34" charset="0"/>
            </a:endParaRPr>
          </a:p>
        </p:txBody>
      </p:sp>
      <p:sp>
        <p:nvSpPr>
          <p:cNvPr id="57" name="object 57"/>
          <p:cNvSpPr/>
          <p:nvPr/>
        </p:nvSpPr>
        <p:spPr>
          <a:xfrm>
            <a:off x="2051304" y="6003035"/>
            <a:ext cx="1976627" cy="249935"/>
          </a:xfrm>
          <a:prstGeom prst="rect">
            <a:avLst/>
          </a:prstGeom>
          <a:blipFill>
            <a:blip r:embed="rId4" cstate="print"/>
            <a:stretch>
              <a:fillRect/>
            </a:stretch>
          </a:blipFill>
        </p:spPr>
        <p:txBody>
          <a:bodyPr wrap="square" lIns="0" tIns="0" rIns="0" bIns="0" rtlCol="0"/>
          <a:lstStyle/>
          <a:p>
            <a:endParaRPr sz="1000" dirty="0">
              <a:latin typeface="Century Gothic" panose="020B0502020202020204" pitchFamily="34" charset="0"/>
            </a:endParaRPr>
          </a:p>
        </p:txBody>
      </p:sp>
      <p:sp>
        <p:nvSpPr>
          <p:cNvPr id="58" name="object 58"/>
          <p:cNvSpPr/>
          <p:nvPr/>
        </p:nvSpPr>
        <p:spPr>
          <a:xfrm>
            <a:off x="4590288" y="6003035"/>
            <a:ext cx="1152143" cy="263652"/>
          </a:xfrm>
          <a:prstGeom prst="rect">
            <a:avLst/>
          </a:prstGeom>
          <a:blipFill>
            <a:blip r:embed="rId5" cstate="print"/>
            <a:stretch>
              <a:fillRect/>
            </a:stretch>
          </a:blipFill>
        </p:spPr>
        <p:txBody>
          <a:bodyPr wrap="square" lIns="0" tIns="0" rIns="0" bIns="0" rtlCol="0"/>
          <a:lstStyle/>
          <a:p>
            <a:endParaRPr sz="10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7010400" y="6470650"/>
            <a:ext cx="2133600" cy="365125"/>
          </a:xfrm>
        </p:spPr>
        <p:txBody>
          <a:bodyPr/>
          <a:lstStyle/>
          <a:p>
            <a:fld id="{05E83AA4-A00D-4AA0-8FE8-B93C9F3EC141}" type="slidenum">
              <a:rPr lang="es-ES" altLang="es-MX" smtClean="0"/>
              <a:pPr/>
              <a:t>3</a:t>
            </a:fld>
            <a:endParaRPr lang="es-ES" altLang="es-MX" dirty="0"/>
          </a:p>
        </p:txBody>
      </p:sp>
    </p:spTree>
    <p:extLst>
      <p:ext uri="{BB962C8B-B14F-4D97-AF65-F5344CB8AC3E}">
        <p14:creationId xmlns:p14="http://schemas.microsoft.com/office/powerpoint/2010/main" val="15518921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476199" y="6378244"/>
            <a:ext cx="7093584" cy="315471"/>
          </a:xfrm>
          <a:prstGeom prst="rect">
            <a:avLst/>
          </a:prstGeom>
        </p:spPr>
        <p:txBody>
          <a:bodyPr vert="horz" wrap="square" lIns="0" tIns="0" rIns="0" bIns="0" rtlCol="0">
            <a:spAutoFit/>
          </a:bodyPr>
          <a:lstStyle/>
          <a:p>
            <a:pPr marL="12700">
              <a:lnSpc>
                <a:spcPct val="100000"/>
              </a:lnSpc>
            </a:pPr>
            <a:r>
              <a:rPr sz="600" b="1" i="1" dirty="0">
                <a:solidFill>
                  <a:srgbClr val="7E7E7E"/>
                </a:solidFill>
                <a:latin typeface="Century Gothic" panose="020B0502020202020204" pitchFamily="34" charset="0"/>
                <a:cs typeface="Arial"/>
              </a:rPr>
              <a:t>Fuente:</a:t>
            </a:r>
            <a:r>
              <a:rPr sz="600" b="1" i="1" spc="-35" dirty="0">
                <a:solidFill>
                  <a:srgbClr val="7E7E7E"/>
                </a:solidFill>
                <a:latin typeface="Century Gothic" panose="020B0502020202020204" pitchFamily="34" charset="0"/>
                <a:cs typeface="Arial"/>
              </a:rPr>
              <a:t> </a:t>
            </a:r>
            <a:r>
              <a:rPr sz="600" b="1" i="1" spc="-5" dirty="0">
                <a:solidFill>
                  <a:srgbClr val="7E7E7E"/>
                </a:solidFill>
                <a:latin typeface="Century Gothic" panose="020B0502020202020204" pitchFamily="34" charset="0"/>
                <a:cs typeface="Arial"/>
              </a:rPr>
              <a:t>N</a:t>
            </a:r>
            <a:r>
              <a:rPr sz="600" b="1" i="1" spc="-10" dirty="0">
                <a:solidFill>
                  <a:srgbClr val="7E7E7E"/>
                </a:solidFill>
                <a:latin typeface="Century Gothic" panose="020B0502020202020204" pitchFamily="34" charset="0"/>
                <a:cs typeface="Arial"/>
              </a:rPr>
              <a:t>A</a:t>
            </a:r>
            <a:r>
              <a:rPr sz="600" b="1" i="1" dirty="0">
                <a:solidFill>
                  <a:srgbClr val="7E7E7E"/>
                </a:solidFill>
                <a:latin typeface="Century Gothic" panose="020B0502020202020204" pitchFamily="34" charset="0"/>
                <a:cs typeface="Arial"/>
              </a:rPr>
              <a:t>F</a:t>
            </a:r>
            <a:r>
              <a:rPr sz="600" b="1" i="1" spc="-15" dirty="0">
                <a:solidFill>
                  <a:srgbClr val="7E7E7E"/>
                </a:solidFill>
                <a:latin typeface="Century Gothic" panose="020B0502020202020204" pitchFamily="34" charset="0"/>
                <a:cs typeface="Arial"/>
              </a:rPr>
              <a:t>I</a:t>
            </a:r>
            <a:r>
              <a:rPr sz="600" b="1" i="1" dirty="0">
                <a:solidFill>
                  <a:srgbClr val="7E7E7E"/>
                </a:solidFill>
                <a:latin typeface="Century Gothic" panose="020B0502020202020204" pitchFamily="34" charset="0"/>
                <a:cs typeface="Arial"/>
              </a:rPr>
              <a:t>N.</a:t>
            </a:r>
            <a:endParaRPr sz="600" dirty="0">
              <a:latin typeface="Century Gothic" panose="020B0502020202020204" pitchFamily="34" charset="0"/>
              <a:cs typeface="Arial"/>
            </a:endParaRPr>
          </a:p>
          <a:p>
            <a:pPr marL="12700">
              <a:lnSpc>
                <a:spcPct val="100000"/>
              </a:lnSpc>
              <a:spcBef>
                <a:spcPts val="285"/>
              </a:spcBef>
            </a:pPr>
            <a:r>
              <a:rPr sz="600" b="1" i="1" dirty="0">
                <a:solidFill>
                  <a:srgbClr val="7E7E7E"/>
                </a:solidFill>
                <a:latin typeface="Century Gothic" panose="020B0502020202020204" pitchFamily="34" charset="0"/>
                <a:cs typeface="Arial"/>
              </a:rPr>
              <a:t>(Calculado</a:t>
            </a:r>
            <a:r>
              <a:rPr sz="600" b="1" i="1" spc="-25"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con</a:t>
            </a:r>
            <a:r>
              <a:rPr sz="600" b="1" i="1" spc="-15"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la</a:t>
            </a:r>
            <a:r>
              <a:rPr sz="600" b="1" i="1" spc="-5" dirty="0">
                <a:solidFill>
                  <a:srgbClr val="7E7E7E"/>
                </a:solidFill>
                <a:latin typeface="Century Gothic" panose="020B0502020202020204" pitchFamily="34" charset="0"/>
                <a:cs typeface="Arial"/>
              </a:rPr>
              <a:t> metodología</a:t>
            </a:r>
            <a:r>
              <a:rPr sz="600" b="1" i="1" spc="-40"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del</a:t>
            </a:r>
            <a:r>
              <a:rPr sz="600" b="1" i="1" spc="-5" dirty="0">
                <a:solidFill>
                  <a:srgbClr val="7E7E7E"/>
                </a:solidFill>
                <a:latin typeface="Century Gothic" panose="020B0502020202020204" pitchFamily="34" charset="0"/>
                <a:cs typeface="Arial"/>
              </a:rPr>
              <a:t> Centro </a:t>
            </a:r>
            <a:r>
              <a:rPr sz="600" b="1" i="1" dirty="0">
                <a:solidFill>
                  <a:srgbClr val="7E7E7E"/>
                </a:solidFill>
                <a:latin typeface="Century Gothic" panose="020B0502020202020204" pitchFamily="34" charset="0"/>
                <a:cs typeface="Arial"/>
              </a:rPr>
              <a:t>de</a:t>
            </a:r>
            <a:r>
              <a:rPr sz="600" b="1" i="1" spc="-5" dirty="0">
                <a:solidFill>
                  <a:srgbClr val="7E7E7E"/>
                </a:solidFill>
                <a:latin typeface="Century Gothic" panose="020B0502020202020204" pitchFamily="34" charset="0"/>
                <a:cs typeface="Arial"/>
              </a:rPr>
              <a:t> Estudio</a:t>
            </a:r>
            <a:r>
              <a:rPr sz="600" b="1" i="1" spc="-25"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de</a:t>
            </a:r>
            <a:r>
              <a:rPr sz="600" b="1" i="1" spc="-20" dirty="0">
                <a:solidFill>
                  <a:srgbClr val="7E7E7E"/>
                </a:solidFill>
                <a:latin typeface="Century Gothic" panose="020B0502020202020204" pitchFamily="34" charset="0"/>
                <a:cs typeface="Arial"/>
              </a:rPr>
              <a:t> </a:t>
            </a:r>
            <a:r>
              <a:rPr sz="600" b="1" i="1" spc="-5" dirty="0">
                <a:solidFill>
                  <a:srgbClr val="7E7E7E"/>
                </a:solidFill>
                <a:latin typeface="Century Gothic" panose="020B0502020202020204" pitchFamily="34" charset="0"/>
                <a:cs typeface="Arial"/>
              </a:rPr>
              <a:t>Tecnologías</a:t>
            </a:r>
            <a:r>
              <a:rPr sz="600" b="1" i="1" spc="-30" dirty="0">
                <a:solidFill>
                  <a:srgbClr val="7E7E7E"/>
                </a:solidFill>
                <a:latin typeface="Century Gothic" panose="020B0502020202020204" pitchFamily="34" charset="0"/>
                <a:cs typeface="Arial"/>
              </a:rPr>
              <a:t> </a:t>
            </a:r>
            <a:r>
              <a:rPr sz="600" b="1" i="1" spc="-5" dirty="0">
                <a:solidFill>
                  <a:srgbClr val="7E7E7E"/>
                </a:solidFill>
                <a:latin typeface="Century Gothic" panose="020B0502020202020204" pitchFamily="34" charset="0"/>
                <a:cs typeface="Arial"/>
              </a:rPr>
              <a:t>Energéticas </a:t>
            </a:r>
            <a:r>
              <a:rPr sz="600" b="1" i="1" dirty="0">
                <a:solidFill>
                  <a:srgbClr val="7E7E7E"/>
                </a:solidFill>
                <a:latin typeface="Century Gothic" panose="020B0502020202020204" pitchFamily="34" charset="0"/>
                <a:cs typeface="Arial"/>
              </a:rPr>
              <a:t>Renovables:</a:t>
            </a:r>
            <a:r>
              <a:rPr sz="600" b="1" i="1" spc="-30"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t</a:t>
            </a:r>
            <a:r>
              <a:rPr sz="600" b="1" i="1" spc="40"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–CO2</a:t>
            </a:r>
            <a:r>
              <a:rPr sz="600" b="1" i="1" spc="5"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a:t>
            </a:r>
            <a:r>
              <a:rPr sz="600" b="1" i="1" spc="5" dirty="0">
                <a:solidFill>
                  <a:srgbClr val="7E7E7E"/>
                </a:solidFill>
                <a:latin typeface="Century Gothic" panose="020B0502020202020204" pitchFamily="34" charset="0"/>
                <a:cs typeface="Arial"/>
              </a:rPr>
              <a:t> </a:t>
            </a:r>
            <a:r>
              <a:rPr sz="600" b="1" i="1" spc="-5" dirty="0">
                <a:solidFill>
                  <a:srgbClr val="7E7E7E"/>
                </a:solidFill>
                <a:latin typeface="Century Gothic" panose="020B0502020202020204" pitchFamily="34" charset="0"/>
                <a:cs typeface="Arial"/>
              </a:rPr>
              <a:t>Producción</a:t>
            </a:r>
            <a:r>
              <a:rPr sz="600" b="1" i="1" spc="-40"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anual</a:t>
            </a:r>
            <a:r>
              <a:rPr sz="600" b="1" i="1" spc="-20"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(MWh/año)</a:t>
            </a:r>
            <a:r>
              <a:rPr sz="600" b="1" i="1" spc="-30"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a:t>
            </a:r>
            <a:r>
              <a:rPr sz="600" b="1" i="1" spc="-5"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Factor</a:t>
            </a:r>
            <a:r>
              <a:rPr sz="600" b="1" i="1" spc="-15"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anual</a:t>
            </a:r>
            <a:r>
              <a:rPr sz="600" b="1" i="1" spc="-30"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de</a:t>
            </a:r>
            <a:r>
              <a:rPr sz="600" b="1" i="1" spc="-5" dirty="0">
                <a:solidFill>
                  <a:srgbClr val="7E7E7E"/>
                </a:solidFill>
                <a:latin typeface="Century Gothic" panose="020B0502020202020204" pitchFamily="34" charset="0"/>
                <a:cs typeface="Arial"/>
              </a:rPr>
              <a:t> electricidad</a:t>
            </a:r>
            <a:r>
              <a:rPr sz="600" b="1" i="1" spc="-15"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(tCO2/MWh,</a:t>
            </a:r>
            <a:r>
              <a:rPr sz="600" b="1" i="1" spc="-30"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0.4999</a:t>
            </a:r>
            <a:r>
              <a:rPr sz="600" b="1" i="1" spc="-5"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desde</a:t>
            </a:r>
            <a:r>
              <a:rPr sz="600" b="1" i="1" spc="-5" dirty="0">
                <a:solidFill>
                  <a:srgbClr val="7E7E7E"/>
                </a:solidFill>
                <a:latin typeface="Century Gothic" panose="020B0502020202020204" pitchFamily="34" charset="0"/>
                <a:cs typeface="Arial"/>
              </a:rPr>
              <a:t> </a:t>
            </a:r>
            <a:r>
              <a:rPr sz="600" b="1" i="1" dirty="0">
                <a:solidFill>
                  <a:srgbClr val="7E7E7E"/>
                </a:solidFill>
                <a:latin typeface="Century Gothic" panose="020B0502020202020204" pitchFamily="34" charset="0"/>
                <a:cs typeface="Arial"/>
              </a:rPr>
              <a:t>2013).</a:t>
            </a:r>
            <a:endParaRPr sz="600" dirty="0">
              <a:latin typeface="Century Gothic" panose="020B0502020202020204" pitchFamily="34" charset="0"/>
              <a:cs typeface="Arial"/>
            </a:endParaRPr>
          </a:p>
        </p:txBody>
      </p:sp>
      <p:sp>
        <p:nvSpPr>
          <p:cNvPr id="10" name="object 10"/>
          <p:cNvSpPr/>
          <p:nvPr/>
        </p:nvSpPr>
        <p:spPr>
          <a:xfrm>
            <a:off x="211836" y="1303518"/>
            <a:ext cx="8745220" cy="810291"/>
          </a:xfrm>
          <a:custGeom>
            <a:avLst/>
            <a:gdLst/>
            <a:ahLst/>
            <a:cxnLst/>
            <a:rect l="l" t="t" r="r" b="b"/>
            <a:pathLst>
              <a:path w="8745220" h="847725">
                <a:moveTo>
                  <a:pt x="8603488" y="0"/>
                </a:moveTo>
                <a:lnTo>
                  <a:pt x="141224" y="0"/>
                </a:lnTo>
                <a:lnTo>
                  <a:pt x="96588" y="7201"/>
                </a:lnTo>
                <a:lnTo>
                  <a:pt x="57821" y="27253"/>
                </a:lnTo>
                <a:lnTo>
                  <a:pt x="27249" y="57826"/>
                </a:lnTo>
                <a:lnTo>
                  <a:pt x="7200" y="96593"/>
                </a:lnTo>
                <a:lnTo>
                  <a:pt x="0" y="141224"/>
                </a:lnTo>
                <a:lnTo>
                  <a:pt x="0" y="706120"/>
                </a:lnTo>
                <a:lnTo>
                  <a:pt x="7200" y="750750"/>
                </a:lnTo>
                <a:lnTo>
                  <a:pt x="27249" y="789517"/>
                </a:lnTo>
                <a:lnTo>
                  <a:pt x="57821" y="820090"/>
                </a:lnTo>
                <a:lnTo>
                  <a:pt x="96588" y="840142"/>
                </a:lnTo>
                <a:lnTo>
                  <a:pt x="141224" y="847343"/>
                </a:lnTo>
                <a:lnTo>
                  <a:pt x="8603488" y="847343"/>
                </a:lnTo>
                <a:lnTo>
                  <a:pt x="8648118" y="840142"/>
                </a:lnTo>
                <a:lnTo>
                  <a:pt x="8686885" y="820090"/>
                </a:lnTo>
                <a:lnTo>
                  <a:pt x="8717458" y="789517"/>
                </a:lnTo>
                <a:lnTo>
                  <a:pt x="8737510" y="750750"/>
                </a:lnTo>
                <a:lnTo>
                  <a:pt x="8744712" y="706120"/>
                </a:lnTo>
                <a:lnTo>
                  <a:pt x="8744712" y="141224"/>
                </a:lnTo>
                <a:lnTo>
                  <a:pt x="8737510" y="96593"/>
                </a:lnTo>
                <a:lnTo>
                  <a:pt x="8717458" y="57826"/>
                </a:lnTo>
                <a:lnTo>
                  <a:pt x="8686885" y="27253"/>
                </a:lnTo>
                <a:lnTo>
                  <a:pt x="8648118" y="7201"/>
                </a:lnTo>
                <a:lnTo>
                  <a:pt x="8603488" y="0"/>
                </a:lnTo>
                <a:close/>
              </a:path>
            </a:pathLst>
          </a:custGeom>
          <a:solidFill>
            <a:srgbClr val="00A4CC"/>
          </a:solidFill>
        </p:spPr>
        <p:txBody>
          <a:bodyPr wrap="square" lIns="0" tIns="0" rIns="0" bIns="0" rtlCol="0"/>
          <a:lstStyle/>
          <a:p>
            <a:pPr marL="12065" marR="5080" indent="-1905" algn="ctr">
              <a:lnSpc>
                <a:spcPct val="100000"/>
              </a:lnSpc>
            </a:pPr>
            <a:r>
              <a:rPr lang="es-MX" sz="1200" spc="-5" dirty="0">
                <a:solidFill>
                  <a:srgbClr val="FFFFFF"/>
                </a:solidFill>
                <a:latin typeface="Century Gothic" panose="020B0502020202020204" pitchFamily="34" charset="0"/>
                <a:cs typeface="Arial"/>
              </a:rPr>
              <a:t>Con </a:t>
            </a:r>
            <a:r>
              <a:rPr lang="es-MX" sz="1200" dirty="0">
                <a:solidFill>
                  <a:srgbClr val="FFFFFF"/>
                </a:solidFill>
                <a:latin typeface="Century Gothic" panose="020B0502020202020204" pitchFamily="34" charset="0"/>
                <a:cs typeface="Arial"/>
              </a:rPr>
              <a:t>esta emisión en pesos , </a:t>
            </a:r>
            <a:r>
              <a:rPr lang="es-MX" sz="1200" spc="-5" dirty="0">
                <a:solidFill>
                  <a:srgbClr val="FFFFFF"/>
                </a:solidFill>
                <a:latin typeface="Century Gothic" panose="020B0502020202020204" pitchFamily="34" charset="0"/>
                <a:cs typeface="Arial"/>
              </a:rPr>
              <a:t>NAFIN </a:t>
            </a:r>
            <a:r>
              <a:rPr lang="es-MX" sz="1200" dirty="0">
                <a:solidFill>
                  <a:srgbClr val="FFFFFF"/>
                </a:solidFill>
                <a:latin typeface="Century Gothic" panose="020B0502020202020204" pitchFamily="34" charset="0"/>
                <a:cs typeface="Arial"/>
              </a:rPr>
              <a:t>busca obtener recursos para fondear una cartera conformada por </a:t>
            </a:r>
            <a:r>
              <a:rPr lang="es-MX" sz="1200" b="1" dirty="0">
                <a:solidFill>
                  <a:srgbClr val="FFFFFF"/>
                </a:solidFill>
                <a:latin typeface="Century Gothic" panose="020B0502020202020204" pitchFamily="34" charset="0"/>
                <a:cs typeface="Arial"/>
              </a:rPr>
              <a:t>1 proyecto eólico y 2 plantas  </a:t>
            </a:r>
            <a:r>
              <a:rPr lang="es-MX" sz="1200" b="1" spc="-5" dirty="0">
                <a:solidFill>
                  <a:srgbClr val="FFFFFF"/>
                </a:solidFill>
                <a:latin typeface="Century Gothic" panose="020B0502020202020204" pitchFamily="34" charset="0"/>
                <a:cs typeface="Arial"/>
              </a:rPr>
              <a:t>mini-hidroeléctricas</a:t>
            </a:r>
            <a:r>
              <a:rPr lang="es-MX" sz="1200" spc="-5" dirty="0">
                <a:solidFill>
                  <a:srgbClr val="FFFFFF"/>
                </a:solidFill>
                <a:latin typeface="Century Gothic" panose="020B0502020202020204" pitchFamily="34" charset="0"/>
                <a:cs typeface="Arial"/>
              </a:rPr>
              <a:t>. </a:t>
            </a:r>
            <a:r>
              <a:rPr lang="es-MX" sz="1200" dirty="0">
                <a:solidFill>
                  <a:srgbClr val="FFFFFF"/>
                </a:solidFill>
                <a:latin typeface="Century Gothic" panose="020B0502020202020204" pitchFamily="34" charset="0"/>
                <a:cs typeface="Arial"/>
              </a:rPr>
              <a:t>Este </a:t>
            </a:r>
            <a:r>
              <a:rPr lang="es-MX" sz="1200" spc="-5" dirty="0">
                <a:solidFill>
                  <a:srgbClr val="FFFFFF"/>
                </a:solidFill>
                <a:latin typeface="Century Gothic" panose="020B0502020202020204" pitchFamily="34" charset="0"/>
                <a:cs typeface="Arial"/>
              </a:rPr>
              <a:t>portafolio </a:t>
            </a:r>
            <a:r>
              <a:rPr lang="es-MX" sz="1200" dirty="0">
                <a:solidFill>
                  <a:srgbClr val="FFFFFF"/>
                </a:solidFill>
                <a:latin typeface="Century Gothic" panose="020B0502020202020204" pitchFamily="34" charset="0"/>
                <a:cs typeface="Arial"/>
              </a:rPr>
              <a:t>asciende a un monto de </a:t>
            </a:r>
            <a:r>
              <a:rPr lang="es-MX" sz="1200" b="1" spc="-5" dirty="0">
                <a:solidFill>
                  <a:srgbClr val="FFFFFF"/>
                </a:solidFill>
                <a:latin typeface="Century Gothic" panose="020B0502020202020204" pitchFamily="34" charset="0"/>
                <a:cs typeface="Arial"/>
              </a:rPr>
              <a:t>MXN$2,2556millones</a:t>
            </a:r>
            <a:r>
              <a:rPr lang="es-MX" sz="1200" spc="-5" dirty="0">
                <a:solidFill>
                  <a:srgbClr val="FFFFFF"/>
                </a:solidFill>
                <a:latin typeface="Century Gothic" panose="020B0502020202020204" pitchFamily="34" charset="0"/>
                <a:cs typeface="Arial"/>
              </a:rPr>
              <a:t>, </a:t>
            </a:r>
            <a:r>
              <a:rPr lang="es-MX" sz="1200" dirty="0">
                <a:solidFill>
                  <a:srgbClr val="FFFFFF"/>
                </a:solidFill>
                <a:latin typeface="Century Gothic" panose="020B0502020202020204" pitchFamily="34" charset="0"/>
                <a:cs typeface="Arial"/>
              </a:rPr>
              <a:t>con una capacidad total </a:t>
            </a:r>
            <a:r>
              <a:rPr lang="es-MX" sz="1200" spc="-5" dirty="0">
                <a:solidFill>
                  <a:srgbClr val="FFFFFF"/>
                </a:solidFill>
                <a:latin typeface="Century Gothic" panose="020B0502020202020204" pitchFamily="34" charset="0"/>
                <a:cs typeface="Arial"/>
              </a:rPr>
              <a:t>instalada </a:t>
            </a:r>
            <a:r>
              <a:rPr lang="es-MX" sz="1200" dirty="0">
                <a:solidFill>
                  <a:srgbClr val="FFFFFF"/>
                </a:solidFill>
                <a:latin typeface="Century Gothic" panose="020B0502020202020204" pitchFamily="34" charset="0"/>
                <a:cs typeface="Arial"/>
              </a:rPr>
              <a:t>de </a:t>
            </a:r>
            <a:r>
              <a:rPr lang="es-MX" sz="1200" b="1" dirty="0">
                <a:solidFill>
                  <a:srgbClr val="FFFFFF"/>
                </a:solidFill>
                <a:latin typeface="Century Gothic" panose="020B0502020202020204" pitchFamily="34" charset="0"/>
                <a:cs typeface="Arial"/>
              </a:rPr>
              <a:t>130.8 MW</a:t>
            </a:r>
            <a:r>
              <a:rPr lang="es-MX" sz="1200" dirty="0">
                <a:solidFill>
                  <a:srgbClr val="FFFFFF"/>
                </a:solidFill>
                <a:latin typeface="Century Gothic" panose="020B0502020202020204" pitchFamily="34" charset="0"/>
                <a:cs typeface="Arial"/>
              </a:rPr>
              <a:t>.  </a:t>
            </a:r>
            <a:r>
              <a:rPr lang="es-MX" sz="1200" spc="-5" dirty="0">
                <a:solidFill>
                  <a:srgbClr val="FFFFFF"/>
                </a:solidFill>
                <a:latin typeface="Century Gothic" panose="020B0502020202020204" pitchFamily="34" charset="0"/>
                <a:cs typeface="Arial"/>
              </a:rPr>
              <a:t>Se calcula </a:t>
            </a:r>
            <a:r>
              <a:rPr lang="es-MX" sz="1200" dirty="0">
                <a:solidFill>
                  <a:srgbClr val="FFFFFF"/>
                </a:solidFill>
                <a:latin typeface="Century Gothic" panose="020B0502020202020204" pitchFamily="34" charset="0"/>
                <a:cs typeface="Arial"/>
              </a:rPr>
              <a:t>que estos </a:t>
            </a:r>
            <a:r>
              <a:rPr lang="es-MX" sz="1200" b="1" dirty="0">
                <a:solidFill>
                  <a:srgbClr val="FFFFFF"/>
                </a:solidFill>
                <a:latin typeface="Century Gothic" panose="020B0502020202020204" pitchFamily="34" charset="0"/>
                <a:cs typeface="Arial"/>
              </a:rPr>
              <a:t>proyectos reducirán en casi 324,284 toneladas las emisiones anuales de</a:t>
            </a:r>
            <a:r>
              <a:rPr lang="es-MX" sz="1200" b="1" spc="-170" dirty="0">
                <a:solidFill>
                  <a:srgbClr val="FFFFFF"/>
                </a:solidFill>
                <a:latin typeface="Century Gothic" panose="020B0502020202020204" pitchFamily="34" charset="0"/>
                <a:cs typeface="Arial"/>
              </a:rPr>
              <a:t> </a:t>
            </a:r>
            <a:r>
              <a:rPr lang="es-MX" sz="1200" b="1" spc="5" dirty="0" smtClean="0">
                <a:solidFill>
                  <a:srgbClr val="FFFFFF"/>
                </a:solidFill>
                <a:latin typeface="Century Gothic" panose="020B0502020202020204" pitchFamily="34" charset="0"/>
                <a:cs typeface="Arial"/>
              </a:rPr>
              <a:t>CO</a:t>
            </a:r>
            <a:r>
              <a:rPr lang="es-MX" sz="1100" b="1" spc="7" baseline="-19841" dirty="0" smtClean="0">
                <a:solidFill>
                  <a:srgbClr val="FFFFFF"/>
                </a:solidFill>
                <a:latin typeface="Century Gothic" panose="020B0502020202020204" pitchFamily="34" charset="0"/>
                <a:cs typeface="Arial"/>
              </a:rPr>
              <a:t>2</a:t>
            </a:r>
            <a:endParaRPr lang="es-MX" sz="1100" baseline="-19841" dirty="0">
              <a:latin typeface="Century Gothic" panose="020B0502020202020204" pitchFamily="34" charset="0"/>
              <a:cs typeface="Arial"/>
            </a:endParaRPr>
          </a:p>
        </p:txBody>
      </p:sp>
      <p:sp>
        <p:nvSpPr>
          <p:cNvPr id="11" name="object 11"/>
          <p:cNvSpPr txBox="1"/>
          <p:nvPr/>
        </p:nvSpPr>
        <p:spPr>
          <a:xfrm>
            <a:off x="457199" y="2208318"/>
            <a:ext cx="8361045" cy="169277"/>
          </a:xfrm>
          <a:prstGeom prst="rect">
            <a:avLst/>
          </a:prstGeom>
        </p:spPr>
        <p:txBody>
          <a:bodyPr vert="horz" wrap="square" lIns="0" tIns="0" rIns="0" bIns="0" rtlCol="0">
            <a:spAutoFit/>
          </a:bodyPr>
          <a:lstStyle/>
          <a:p>
            <a:pPr marR="74295" algn="ctr">
              <a:lnSpc>
                <a:spcPct val="100000"/>
              </a:lnSpc>
              <a:spcBef>
                <a:spcPts val="910"/>
              </a:spcBef>
            </a:pPr>
            <a:r>
              <a:rPr lang="es-MX" sz="1100" b="1" spc="-5" dirty="0" smtClean="0">
                <a:solidFill>
                  <a:srgbClr val="00708D"/>
                </a:solidFill>
                <a:latin typeface="Century Gothic" panose="020B0502020202020204" pitchFamily="34" charset="0"/>
                <a:cs typeface="Arial"/>
              </a:rPr>
              <a:t>Proyectos </a:t>
            </a:r>
            <a:r>
              <a:rPr sz="1100" b="1" dirty="0" smtClean="0">
                <a:solidFill>
                  <a:srgbClr val="00708D"/>
                </a:solidFill>
                <a:latin typeface="Century Gothic" panose="020B0502020202020204" pitchFamily="34" charset="0"/>
                <a:cs typeface="Arial"/>
              </a:rPr>
              <a:t>de </a:t>
            </a:r>
            <a:r>
              <a:rPr sz="1100" b="1" dirty="0">
                <a:solidFill>
                  <a:srgbClr val="00708D"/>
                </a:solidFill>
                <a:latin typeface="Century Gothic" panose="020B0502020202020204" pitchFamily="34" charset="0"/>
                <a:cs typeface="Arial"/>
              </a:rPr>
              <a:t>Energía </a:t>
            </a:r>
            <a:r>
              <a:rPr sz="1100" b="1" spc="-5" dirty="0">
                <a:solidFill>
                  <a:srgbClr val="00708D"/>
                </a:solidFill>
                <a:latin typeface="Century Gothic" panose="020B0502020202020204" pitchFamily="34" charset="0"/>
                <a:cs typeface="Arial"/>
              </a:rPr>
              <a:t>Renovable </a:t>
            </a:r>
            <a:r>
              <a:rPr sz="1100" b="1" dirty="0">
                <a:solidFill>
                  <a:srgbClr val="00708D"/>
                </a:solidFill>
                <a:latin typeface="Century Gothic" panose="020B0502020202020204" pitchFamily="34" charset="0"/>
                <a:cs typeface="Arial"/>
              </a:rPr>
              <a:t>fondeados mediante el </a:t>
            </a:r>
            <a:r>
              <a:rPr sz="1100" b="1" spc="-5" dirty="0">
                <a:solidFill>
                  <a:srgbClr val="00708D"/>
                </a:solidFill>
                <a:latin typeface="Century Gothic" panose="020B0502020202020204" pitchFamily="34" charset="0"/>
                <a:cs typeface="Arial"/>
              </a:rPr>
              <a:t>Bono </a:t>
            </a:r>
            <a:r>
              <a:rPr sz="1100" b="1" dirty="0">
                <a:solidFill>
                  <a:srgbClr val="00708D"/>
                </a:solidFill>
                <a:latin typeface="Century Gothic" panose="020B0502020202020204" pitchFamily="34" charset="0"/>
                <a:cs typeface="Arial"/>
              </a:rPr>
              <a:t>Verde de</a:t>
            </a:r>
            <a:r>
              <a:rPr sz="1100" b="1" spc="-40" dirty="0">
                <a:solidFill>
                  <a:srgbClr val="00708D"/>
                </a:solidFill>
                <a:latin typeface="Century Gothic" panose="020B0502020202020204" pitchFamily="34" charset="0"/>
                <a:cs typeface="Arial"/>
              </a:rPr>
              <a:t> </a:t>
            </a:r>
            <a:r>
              <a:rPr sz="1100" b="1" spc="-10" dirty="0">
                <a:solidFill>
                  <a:srgbClr val="00708D"/>
                </a:solidFill>
                <a:latin typeface="Century Gothic" panose="020B0502020202020204" pitchFamily="34" charset="0"/>
                <a:cs typeface="Arial"/>
              </a:rPr>
              <a:t>NAFIN</a:t>
            </a:r>
            <a:endParaRPr sz="1100" dirty="0">
              <a:latin typeface="Century Gothic" panose="020B0502020202020204" pitchFamily="34" charset="0"/>
              <a:cs typeface="Arial"/>
            </a:endParaRPr>
          </a:p>
        </p:txBody>
      </p:sp>
      <p:sp>
        <p:nvSpPr>
          <p:cNvPr id="14" name="object 14"/>
          <p:cNvSpPr/>
          <p:nvPr/>
        </p:nvSpPr>
        <p:spPr>
          <a:xfrm>
            <a:off x="6511616" y="4297465"/>
            <a:ext cx="1165860" cy="387350"/>
          </a:xfrm>
          <a:custGeom>
            <a:avLst/>
            <a:gdLst/>
            <a:ahLst/>
            <a:cxnLst/>
            <a:rect l="l" t="t" r="r" b="b"/>
            <a:pathLst>
              <a:path w="1165859" h="387350">
                <a:moveTo>
                  <a:pt x="1101344" y="0"/>
                </a:moveTo>
                <a:lnTo>
                  <a:pt x="64516" y="0"/>
                </a:lnTo>
                <a:lnTo>
                  <a:pt x="39379" y="5062"/>
                </a:lnTo>
                <a:lnTo>
                  <a:pt x="18875" y="18875"/>
                </a:lnTo>
                <a:lnTo>
                  <a:pt x="5062" y="39379"/>
                </a:lnTo>
                <a:lnTo>
                  <a:pt x="0" y="64515"/>
                </a:lnTo>
                <a:lnTo>
                  <a:pt x="0" y="322580"/>
                </a:lnTo>
                <a:lnTo>
                  <a:pt x="5062" y="347716"/>
                </a:lnTo>
                <a:lnTo>
                  <a:pt x="18875" y="368220"/>
                </a:lnTo>
                <a:lnTo>
                  <a:pt x="39379" y="382033"/>
                </a:lnTo>
                <a:lnTo>
                  <a:pt x="64516" y="387095"/>
                </a:lnTo>
                <a:lnTo>
                  <a:pt x="1101344" y="387095"/>
                </a:lnTo>
                <a:lnTo>
                  <a:pt x="1126480" y="382033"/>
                </a:lnTo>
                <a:lnTo>
                  <a:pt x="1146984" y="368220"/>
                </a:lnTo>
                <a:lnTo>
                  <a:pt x="1160797" y="347716"/>
                </a:lnTo>
                <a:lnTo>
                  <a:pt x="1165860" y="322580"/>
                </a:lnTo>
                <a:lnTo>
                  <a:pt x="1165860" y="64515"/>
                </a:lnTo>
                <a:lnTo>
                  <a:pt x="1160797" y="39379"/>
                </a:lnTo>
                <a:lnTo>
                  <a:pt x="1146984" y="18875"/>
                </a:lnTo>
                <a:lnTo>
                  <a:pt x="1126480" y="5062"/>
                </a:lnTo>
                <a:lnTo>
                  <a:pt x="1101344" y="0"/>
                </a:lnTo>
                <a:close/>
              </a:path>
            </a:pathLst>
          </a:custGeom>
          <a:solidFill>
            <a:srgbClr val="C0CF73"/>
          </a:solidFill>
        </p:spPr>
        <p:txBody>
          <a:bodyPr wrap="square" lIns="0" tIns="0" rIns="0" bIns="0" rtlCol="0"/>
          <a:lstStyle/>
          <a:p>
            <a:endParaRPr dirty="0">
              <a:latin typeface="Century Gothic" panose="020B0502020202020204" pitchFamily="34" charset="0"/>
            </a:endParaRPr>
          </a:p>
        </p:txBody>
      </p:sp>
      <p:sp>
        <p:nvSpPr>
          <p:cNvPr id="15" name="object 15"/>
          <p:cNvSpPr txBox="1"/>
          <p:nvPr/>
        </p:nvSpPr>
        <p:spPr>
          <a:xfrm>
            <a:off x="6511616" y="4431400"/>
            <a:ext cx="1165859" cy="169277"/>
          </a:xfrm>
          <a:prstGeom prst="rect">
            <a:avLst/>
          </a:prstGeom>
        </p:spPr>
        <p:txBody>
          <a:bodyPr vert="horz" wrap="square" lIns="0" tIns="0" rIns="0" bIns="0" rtlCol="0">
            <a:spAutoFit/>
          </a:bodyPr>
          <a:lstStyle/>
          <a:p>
            <a:pPr marL="12700" algn="ctr">
              <a:lnSpc>
                <a:spcPct val="100000"/>
              </a:lnSpc>
            </a:pPr>
            <a:r>
              <a:rPr sz="1100" b="1" dirty="0">
                <a:solidFill>
                  <a:srgbClr val="0F3D63"/>
                </a:solidFill>
                <a:latin typeface="Century Gothic" panose="020B0502020202020204" pitchFamily="34" charset="0"/>
                <a:cs typeface="Arial"/>
              </a:rPr>
              <a:t>Eólico</a:t>
            </a:r>
            <a:endParaRPr sz="1100" dirty="0">
              <a:latin typeface="Century Gothic" panose="020B0502020202020204" pitchFamily="34" charset="0"/>
              <a:cs typeface="Arial"/>
            </a:endParaRPr>
          </a:p>
        </p:txBody>
      </p:sp>
      <p:sp>
        <p:nvSpPr>
          <p:cNvPr id="17" name="object 17"/>
          <p:cNvSpPr/>
          <p:nvPr/>
        </p:nvSpPr>
        <p:spPr>
          <a:xfrm>
            <a:off x="3571004" y="4338041"/>
            <a:ext cx="2566143" cy="331669"/>
          </a:xfrm>
          <a:custGeom>
            <a:avLst/>
            <a:gdLst/>
            <a:ahLst/>
            <a:cxnLst/>
            <a:rect l="l" t="t" r="r" b="b"/>
            <a:pathLst>
              <a:path w="2356485" h="401320">
                <a:moveTo>
                  <a:pt x="2289302" y="0"/>
                </a:moveTo>
                <a:lnTo>
                  <a:pt x="66801" y="0"/>
                </a:lnTo>
                <a:lnTo>
                  <a:pt x="40826" y="5240"/>
                </a:lnTo>
                <a:lnTo>
                  <a:pt x="19589" y="19542"/>
                </a:lnTo>
                <a:lnTo>
                  <a:pt x="5258" y="40772"/>
                </a:lnTo>
                <a:lnTo>
                  <a:pt x="0" y="66802"/>
                </a:lnTo>
                <a:lnTo>
                  <a:pt x="0" y="334010"/>
                </a:lnTo>
                <a:lnTo>
                  <a:pt x="5258" y="359985"/>
                </a:lnTo>
                <a:lnTo>
                  <a:pt x="19589" y="381222"/>
                </a:lnTo>
                <a:lnTo>
                  <a:pt x="40826" y="395553"/>
                </a:lnTo>
                <a:lnTo>
                  <a:pt x="66801" y="400812"/>
                </a:lnTo>
                <a:lnTo>
                  <a:pt x="2289302" y="400812"/>
                </a:lnTo>
                <a:lnTo>
                  <a:pt x="2315331" y="395553"/>
                </a:lnTo>
                <a:lnTo>
                  <a:pt x="2336561" y="381222"/>
                </a:lnTo>
                <a:lnTo>
                  <a:pt x="2350863" y="359985"/>
                </a:lnTo>
                <a:lnTo>
                  <a:pt x="2356104" y="334010"/>
                </a:lnTo>
                <a:lnTo>
                  <a:pt x="2356104" y="66802"/>
                </a:lnTo>
                <a:lnTo>
                  <a:pt x="2350863" y="40772"/>
                </a:lnTo>
                <a:lnTo>
                  <a:pt x="2336561" y="19542"/>
                </a:lnTo>
                <a:lnTo>
                  <a:pt x="2315331" y="5240"/>
                </a:lnTo>
                <a:lnTo>
                  <a:pt x="2289302" y="0"/>
                </a:lnTo>
                <a:close/>
              </a:path>
            </a:pathLst>
          </a:custGeom>
          <a:solidFill>
            <a:srgbClr val="00708D"/>
          </a:solidFill>
        </p:spPr>
        <p:txBody>
          <a:bodyPr wrap="square" lIns="0" tIns="0" rIns="0" bIns="0" rtlCol="0"/>
          <a:lstStyle/>
          <a:p>
            <a:endParaRPr sz="2000" dirty="0">
              <a:latin typeface="Century Gothic" panose="020B0502020202020204" pitchFamily="34" charset="0"/>
            </a:endParaRPr>
          </a:p>
        </p:txBody>
      </p:sp>
      <p:sp>
        <p:nvSpPr>
          <p:cNvPr id="18" name="object 18"/>
          <p:cNvSpPr txBox="1"/>
          <p:nvPr/>
        </p:nvSpPr>
        <p:spPr>
          <a:xfrm>
            <a:off x="3735323" y="4431400"/>
            <a:ext cx="2316480" cy="169277"/>
          </a:xfrm>
          <a:prstGeom prst="rect">
            <a:avLst/>
          </a:prstGeom>
        </p:spPr>
        <p:txBody>
          <a:bodyPr vert="horz" wrap="square" lIns="0" tIns="0" rIns="0" bIns="0" rtlCol="0">
            <a:spAutoFit/>
          </a:bodyPr>
          <a:lstStyle/>
          <a:p>
            <a:pPr marL="12700" algn="ctr">
              <a:lnSpc>
                <a:spcPct val="100000"/>
              </a:lnSpc>
            </a:pPr>
            <a:r>
              <a:rPr sz="1100" b="1" dirty="0">
                <a:solidFill>
                  <a:srgbClr val="FFFFFF"/>
                </a:solidFill>
                <a:latin typeface="Century Gothic" panose="020B0502020202020204" pitchFamily="34" charset="0"/>
                <a:cs typeface="Arial"/>
              </a:rPr>
              <a:t>Hidroelé</a:t>
            </a:r>
            <a:r>
              <a:rPr sz="1100" b="1" spc="-5" dirty="0">
                <a:solidFill>
                  <a:srgbClr val="FFFFFF"/>
                </a:solidFill>
                <a:latin typeface="Century Gothic" panose="020B0502020202020204" pitchFamily="34" charset="0"/>
                <a:cs typeface="Arial"/>
              </a:rPr>
              <a:t>c</a:t>
            </a:r>
            <a:r>
              <a:rPr sz="1100" b="1" dirty="0">
                <a:solidFill>
                  <a:srgbClr val="FFFFFF"/>
                </a:solidFill>
                <a:latin typeface="Century Gothic" panose="020B0502020202020204" pitchFamily="34" charset="0"/>
                <a:cs typeface="Arial"/>
              </a:rPr>
              <a:t>tric</a:t>
            </a:r>
            <a:r>
              <a:rPr sz="1100" b="1" spc="-5" dirty="0">
                <a:solidFill>
                  <a:srgbClr val="FFFFFF"/>
                </a:solidFill>
                <a:latin typeface="Century Gothic" panose="020B0502020202020204" pitchFamily="34" charset="0"/>
                <a:cs typeface="Arial"/>
              </a:rPr>
              <a:t>a</a:t>
            </a:r>
            <a:endParaRPr sz="1100" dirty="0">
              <a:latin typeface="Century Gothic" panose="020B0502020202020204" pitchFamily="34" charset="0"/>
              <a:cs typeface="Arial"/>
            </a:endParaRPr>
          </a:p>
        </p:txBody>
      </p:sp>
      <p:sp>
        <p:nvSpPr>
          <p:cNvPr id="19" name="object 19"/>
          <p:cNvSpPr/>
          <p:nvPr/>
        </p:nvSpPr>
        <p:spPr>
          <a:xfrm>
            <a:off x="3735323" y="4844796"/>
            <a:ext cx="2034539" cy="1452372"/>
          </a:xfrm>
          <a:prstGeom prst="rect">
            <a:avLst/>
          </a:prstGeom>
          <a:blipFill>
            <a:blip r:embed="rId2" cstate="print"/>
            <a:stretch>
              <a:fillRect/>
            </a:stretch>
          </a:blipFill>
        </p:spPr>
        <p:txBody>
          <a:bodyPr wrap="square" lIns="0" tIns="0" rIns="0" bIns="0" rtlCol="0"/>
          <a:lstStyle/>
          <a:p>
            <a:endParaRPr dirty="0">
              <a:latin typeface="Century Gothic" panose="020B0502020202020204" pitchFamily="34" charset="0"/>
            </a:endParaRPr>
          </a:p>
        </p:txBody>
      </p:sp>
      <p:sp>
        <p:nvSpPr>
          <p:cNvPr id="20" name="object 20"/>
          <p:cNvSpPr/>
          <p:nvPr/>
        </p:nvSpPr>
        <p:spPr>
          <a:xfrm>
            <a:off x="6624828" y="5047488"/>
            <a:ext cx="731520" cy="466344"/>
          </a:xfrm>
          <a:prstGeom prst="rect">
            <a:avLst/>
          </a:prstGeom>
          <a:blipFill>
            <a:blip r:embed="rId3" cstate="print"/>
            <a:stretch>
              <a:fillRect/>
            </a:stretch>
          </a:blipFill>
        </p:spPr>
        <p:txBody>
          <a:bodyPr wrap="square" lIns="0" tIns="0" rIns="0" bIns="0" rtlCol="0"/>
          <a:lstStyle/>
          <a:p>
            <a:endParaRPr dirty="0">
              <a:latin typeface="Century Gothic" panose="020B0502020202020204" pitchFamily="34" charset="0"/>
            </a:endParaRPr>
          </a:p>
        </p:txBody>
      </p:sp>
      <p:sp>
        <p:nvSpPr>
          <p:cNvPr id="21" name="object 21"/>
          <p:cNvSpPr/>
          <p:nvPr/>
        </p:nvSpPr>
        <p:spPr>
          <a:xfrm>
            <a:off x="7060692" y="4905755"/>
            <a:ext cx="589915" cy="292735"/>
          </a:xfrm>
          <a:custGeom>
            <a:avLst/>
            <a:gdLst/>
            <a:ahLst/>
            <a:cxnLst/>
            <a:rect l="l" t="t" r="r" b="b"/>
            <a:pathLst>
              <a:path w="589915" h="292735">
                <a:moveTo>
                  <a:pt x="294893" y="0"/>
                </a:moveTo>
                <a:lnTo>
                  <a:pt x="235477" y="2973"/>
                </a:lnTo>
                <a:lnTo>
                  <a:pt x="180129" y="11501"/>
                </a:lnTo>
                <a:lnTo>
                  <a:pt x="130038" y="24994"/>
                </a:lnTo>
                <a:lnTo>
                  <a:pt x="86391" y="42862"/>
                </a:lnTo>
                <a:lnTo>
                  <a:pt x="50376" y="64516"/>
                </a:lnTo>
                <a:lnTo>
                  <a:pt x="5993" y="116827"/>
                </a:lnTo>
                <a:lnTo>
                  <a:pt x="0" y="146304"/>
                </a:lnTo>
                <a:lnTo>
                  <a:pt x="5993" y="175780"/>
                </a:lnTo>
                <a:lnTo>
                  <a:pt x="50376" y="228091"/>
                </a:lnTo>
                <a:lnTo>
                  <a:pt x="86391" y="249745"/>
                </a:lnTo>
                <a:lnTo>
                  <a:pt x="130038" y="267613"/>
                </a:lnTo>
                <a:lnTo>
                  <a:pt x="180129" y="281106"/>
                </a:lnTo>
                <a:lnTo>
                  <a:pt x="235477" y="289634"/>
                </a:lnTo>
                <a:lnTo>
                  <a:pt x="294893" y="292608"/>
                </a:lnTo>
                <a:lnTo>
                  <a:pt x="354310" y="289634"/>
                </a:lnTo>
                <a:lnTo>
                  <a:pt x="409658" y="281106"/>
                </a:lnTo>
                <a:lnTo>
                  <a:pt x="459749" y="267613"/>
                </a:lnTo>
                <a:lnTo>
                  <a:pt x="503396" y="249745"/>
                </a:lnTo>
                <a:lnTo>
                  <a:pt x="539411" y="228091"/>
                </a:lnTo>
                <a:lnTo>
                  <a:pt x="583794" y="175780"/>
                </a:lnTo>
                <a:lnTo>
                  <a:pt x="589787" y="146304"/>
                </a:lnTo>
                <a:lnTo>
                  <a:pt x="583794" y="116827"/>
                </a:lnTo>
                <a:lnTo>
                  <a:pt x="539411" y="64516"/>
                </a:lnTo>
                <a:lnTo>
                  <a:pt x="503396" y="42862"/>
                </a:lnTo>
                <a:lnTo>
                  <a:pt x="459749" y="24994"/>
                </a:lnTo>
                <a:lnTo>
                  <a:pt x="409658" y="11501"/>
                </a:lnTo>
                <a:lnTo>
                  <a:pt x="354310" y="2973"/>
                </a:lnTo>
                <a:lnTo>
                  <a:pt x="294893" y="0"/>
                </a:lnTo>
                <a:close/>
              </a:path>
            </a:pathLst>
          </a:custGeom>
          <a:solidFill>
            <a:srgbClr val="C0CF73"/>
          </a:solidFill>
        </p:spPr>
        <p:txBody>
          <a:bodyPr wrap="square" lIns="0" tIns="0" rIns="0" bIns="0" rtlCol="0"/>
          <a:lstStyle/>
          <a:p>
            <a:endParaRPr dirty="0">
              <a:latin typeface="Century Gothic" panose="020B0502020202020204" pitchFamily="34" charset="0"/>
            </a:endParaRPr>
          </a:p>
        </p:txBody>
      </p:sp>
      <p:sp>
        <p:nvSpPr>
          <p:cNvPr id="22" name="object 22"/>
          <p:cNvSpPr/>
          <p:nvPr/>
        </p:nvSpPr>
        <p:spPr>
          <a:xfrm>
            <a:off x="4424171" y="5666232"/>
            <a:ext cx="88900" cy="120650"/>
          </a:xfrm>
          <a:custGeom>
            <a:avLst/>
            <a:gdLst/>
            <a:ahLst/>
            <a:cxnLst/>
            <a:rect l="l" t="t" r="r" b="b"/>
            <a:pathLst>
              <a:path w="88900" h="120650">
                <a:moveTo>
                  <a:pt x="88391" y="0"/>
                </a:moveTo>
                <a:lnTo>
                  <a:pt x="0" y="0"/>
                </a:lnTo>
                <a:lnTo>
                  <a:pt x="44195" y="120396"/>
                </a:lnTo>
                <a:lnTo>
                  <a:pt x="88391" y="0"/>
                </a:lnTo>
                <a:close/>
              </a:path>
            </a:pathLst>
          </a:custGeom>
          <a:solidFill>
            <a:srgbClr val="FCA61A"/>
          </a:solidFill>
        </p:spPr>
        <p:txBody>
          <a:bodyPr wrap="square" lIns="0" tIns="0" rIns="0" bIns="0" rtlCol="0"/>
          <a:lstStyle/>
          <a:p>
            <a:endParaRPr dirty="0">
              <a:latin typeface="Century Gothic" panose="020B0502020202020204" pitchFamily="34" charset="0"/>
            </a:endParaRPr>
          </a:p>
        </p:txBody>
      </p:sp>
      <p:sp>
        <p:nvSpPr>
          <p:cNvPr id="23" name="object 23"/>
          <p:cNvSpPr/>
          <p:nvPr/>
        </p:nvSpPr>
        <p:spPr>
          <a:xfrm>
            <a:off x="4418076" y="5641847"/>
            <a:ext cx="100965" cy="58419"/>
          </a:xfrm>
          <a:custGeom>
            <a:avLst/>
            <a:gdLst/>
            <a:ahLst/>
            <a:cxnLst/>
            <a:rect l="l" t="t" r="r" b="b"/>
            <a:pathLst>
              <a:path w="100964" h="58420">
                <a:moveTo>
                  <a:pt x="50291" y="0"/>
                </a:moveTo>
                <a:lnTo>
                  <a:pt x="30700" y="2275"/>
                </a:lnTo>
                <a:lnTo>
                  <a:pt x="14716" y="8482"/>
                </a:lnTo>
                <a:lnTo>
                  <a:pt x="3946" y="17686"/>
                </a:lnTo>
                <a:lnTo>
                  <a:pt x="0" y="28955"/>
                </a:lnTo>
                <a:lnTo>
                  <a:pt x="3946" y="40225"/>
                </a:lnTo>
                <a:lnTo>
                  <a:pt x="14716" y="49429"/>
                </a:lnTo>
                <a:lnTo>
                  <a:pt x="30700" y="55636"/>
                </a:lnTo>
                <a:lnTo>
                  <a:pt x="50291" y="57911"/>
                </a:lnTo>
                <a:lnTo>
                  <a:pt x="69883" y="55636"/>
                </a:lnTo>
                <a:lnTo>
                  <a:pt x="85867" y="49429"/>
                </a:lnTo>
                <a:lnTo>
                  <a:pt x="96637" y="40225"/>
                </a:lnTo>
                <a:lnTo>
                  <a:pt x="100584" y="28955"/>
                </a:lnTo>
                <a:lnTo>
                  <a:pt x="96637" y="17686"/>
                </a:lnTo>
                <a:lnTo>
                  <a:pt x="85867" y="8482"/>
                </a:lnTo>
                <a:lnTo>
                  <a:pt x="69883" y="2275"/>
                </a:lnTo>
                <a:lnTo>
                  <a:pt x="50291" y="0"/>
                </a:lnTo>
                <a:close/>
              </a:path>
            </a:pathLst>
          </a:custGeom>
          <a:solidFill>
            <a:srgbClr val="00708D"/>
          </a:solidFill>
        </p:spPr>
        <p:txBody>
          <a:bodyPr wrap="square" lIns="0" tIns="0" rIns="0" bIns="0" rtlCol="0"/>
          <a:lstStyle/>
          <a:p>
            <a:endParaRPr dirty="0">
              <a:latin typeface="Century Gothic" panose="020B0502020202020204" pitchFamily="34" charset="0"/>
            </a:endParaRPr>
          </a:p>
        </p:txBody>
      </p:sp>
      <p:sp>
        <p:nvSpPr>
          <p:cNvPr id="24" name="object 24"/>
          <p:cNvSpPr/>
          <p:nvPr/>
        </p:nvSpPr>
        <p:spPr>
          <a:xfrm>
            <a:off x="6051803" y="5248655"/>
            <a:ext cx="446532" cy="530351"/>
          </a:xfrm>
          <a:prstGeom prst="rect">
            <a:avLst/>
          </a:prstGeom>
          <a:blipFill>
            <a:blip r:embed="rId4" cstate="print"/>
            <a:stretch>
              <a:fillRect/>
            </a:stretch>
          </a:blipFill>
        </p:spPr>
        <p:txBody>
          <a:bodyPr wrap="square" lIns="0" tIns="0" rIns="0" bIns="0" rtlCol="0"/>
          <a:lstStyle/>
          <a:p>
            <a:endParaRPr dirty="0">
              <a:latin typeface="Century Gothic" panose="020B0502020202020204" pitchFamily="34" charset="0"/>
            </a:endParaRPr>
          </a:p>
        </p:txBody>
      </p:sp>
      <p:sp>
        <p:nvSpPr>
          <p:cNvPr id="25" name="object 25"/>
          <p:cNvSpPr/>
          <p:nvPr/>
        </p:nvSpPr>
        <p:spPr>
          <a:xfrm>
            <a:off x="2945892" y="5012435"/>
            <a:ext cx="449580" cy="481584"/>
          </a:xfrm>
          <a:prstGeom prst="rect">
            <a:avLst/>
          </a:prstGeom>
          <a:blipFill>
            <a:blip r:embed="rId5" cstate="print"/>
            <a:stretch>
              <a:fillRect/>
            </a:stretch>
          </a:blipFill>
        </p:spPr>
        <p:txBody>
          <a:bodyPr wrap="square" lIns="0" tIns="0" rIns="0" bIns="0" rtlCol="0"/>
          <a:lstStyle/>
          <a:p>
            <a:endParaRPr dirty="0">
              <a:latin typeface="Century Gothic" panose="020B0502020202020204" pitchFamily="34" charset="0"/>
            </a:endParaRPr>
          </a:p>
        </p:txBody>
      </p:sp>
      <p:sp>
        <p:nvSpPr>
          <p:cNvPr id="26" name="object 26"/>
          <p:cNvSpPr/>
          <p:nvPr/>
        </p:nvSpPr>
        <p:spPr>
          <a:xfrm>
            <a:off x="6137147" y="5521452"/>
            <a:ext cx="346697" cy="176022"/>
          </a:xfrm>
          <a:prstGeom prst="rect">
            <a:avLst/>
          </a:prstGeom>
          <a:blipFill>
            <a:blip r:embed="rId6" cstate="print"/>
            <a:stretch>
              <a:fillRect/>
            </a:stretch>
          </a:blipFill>
        </p:spPr>
        <p:txBody>
          <a:bodyPr wrap="square" lIns="0" tIns="0" rIns="0" bIns="0" rtlCol="0"/>
          <a:lstStyle/>
          <a:p>
            <a:endParaRPr dirty="0">
              <a:latin typeface="Century Gothic" panose="020B0502020202020204" pitchFamily="34" charset="0"/>
            </a:endParaRPr>
          </a:p>
        </p:txBody>
      </p:sp>
      <p:sp>
        <p:nvSpPr>
          <p:cNvPr id="27" name="object 27"/>
          <p:cNvSpPr txBox="1"/>
          <p:nvPr/>
        </p:nvSpPr>
        <p:spPr>
          <a:xfrm>
            <a:off x="6174994" y="5547055"/>
            <a:ext cx="264160" cy="184666"/>
          </a:xfrm>
          <a:prstGeom prst="rect">
            <a:avLst/>
          </a:prstGeom>
        </p:spPr>
        <p:txBody>
          <a:bodyPr vert="horz" wrap="square" lIns="0" tIns="0" rIns="0" bIns="0" rtlCol="0">
            <a:spAutoFit/>
          </a:bodyPr>
          <a:lstStyle/>
          <a:p>
            <a:pPr marL="12700">
              <a:lnSpc>
                <a:spcPct val="100000"/>
              </a:lnSpc>
            </a:pPr>
            <a:r>
              <a:rPr sz="600" spc="-5" dirty="0">
                <a:latin typeface="Century Gothic" panose="020B0502020202020204" pitchFamily="34" charset="0"/>
                <a:cs typeface="Arial"/>
              </a:rPr>
              <a:t>P</a:t>
            </a:r>
            <a:r>
              <a:rPr sz="600" dirty="0">
                <a:latin typeface="Century Gothic" panose="020B0502020202020204" pitchFamily="34" charset="0"/>
                <a:cs typeface="Arial"/>
              </a:rPr>
              <a:t>ueb</a:t>
            </a:r>
            <a:r>
              <a:rPr sz="600" spc="0" dirty="0">
                <a:latin typeface="Century Gothic" panose="020B0502020202020204" pitchFamily="34" charset="0"/>
                <a:cs typeface="Arial"/>
              </a:rPr>
              <a:t>l</a:t>
            </a:r>
            <a:r>
              <a:rPr sz="600" dirty="0">
                <a:latin typeface="Century Gothic" panose="020B0502020202020204" pitchFamily="34" charset="0"/>
                <a:cs typeface="Arial"/>
              </a:rPr>
              <a:t>a</a:t>
            </a:r>
          </a:p>
        </p:txBody>
      </p:sp>
      <p:sp>
        <p:nvSpPr>
          <p:cNvPr id="28" name="object 28"/>
          <p:cNvSpPr/>
          <p:nvPr/>
        </p:nvSpPr>
        <p:spPr>
          <a:xfrm>
            <a:off x="3002279" y="5187696"/>
            <a:ext cx="351269" cy="176021"/>
          </a:xfrm>
          <a:prstGeom prst="rect">
            <a:avLst/>
          </a:prstGeom>
          <a:blipFill>
            <a:blip r:embed="rId7" cstate="print"/>
            <a:stretch>
              <a:fillRect/>
            </a:stretch>
          </a:blipFill>
        </p:spPr>
        <p:txBody>
          <a:bodyPr wrap="square" lIns="0" tIns="0" rIns="0" bIns="0" rtlCol="0"/>
          <a:lstStyle/>
          <a:p>
            <a:endParaRPr dirty="0">
              <a:latin typeface="Century Gothic" panose="020B0502020202020204" pitchFamily="34" charset="0"/>
            </a:endParaRPr>
          </a:p>
        </p:txBody>
      </p:sp>
      <p:sp>
        <p:nvSpPr>
          <p:cNvPr id="29" name="object 29"/>
          <p:cNvSpPr txBox="1"/>
          <p:nvPr/>
        </p:nvSpPr>
        <p:spPr>
          <a:xfrm>
            <a:off x="3040126" y="4937632"/>
            <a:ext cx="4446905" cy="377825"/>
          </a:xfrm>
          <a:prstGeom prst="rect">
            <a:avLst/>
          </a:prstGeom>
        </p:spPr>
        <p:txBody>
          <a:bodyPr vert="horz" wrap="square" lIns="0" tIns="0" rIns="0" bIns="0" rtlCol="0">
            <a:spAutoFit/>
          </a:bodyPr>
          <a:lstStyle/>
          <a:p>
            <a:pPr marL="4217035" marR="5080" indent="-18415">
              <a:lnSpc>
                <a:spcPct val="100000"/>
              </a:lnSpc>
            </a:pPr>
            <a:r>
              <a:rPr sz="500" b="1" dirty="0">
                <a:solidFill>
                  <a:srgbClr val="0F3D63"/>
                </a:solidFill>
                <a:latin typeface="Century Gothic" panose="020B0502020202020204" pitchFamily="34" charset="0"/>
                <a:cs typeface="Arial"/>
              </a:rPr>
              <a:t>En</a:t>
            </a:r>
            <a:r>
              <a:rPr sz="500" b="1" spc="-5" dirty="0">
                <a:solidFill>
                  <a:srgbClr val="0F3D63"/>
                </a:solidFill>
                <a:latin typeface="Century Gothic" panose="020B0502020202020204" pitchFamily="34" charset="0"/>
                <a:cs typeface="Arial"/>
              </a:rPr>
              <a:t>er</a:t>
            </a:r>
            <a:r>
              <a:rPr sz="500" b="1" dirty="0">
                <a:solidFill>
                  <a:srgbClr val="0F3D63"/>
                </a:solidFill>
                <a:latin typeface="Century Gothic" panose="020B0502020202020204" pitchFamily="34" charset="0"/>
                <a:cs typeface="Arial"/>
              </a:rPr>
              <a:t>gía  Eólica  </a:t>
            </a:r>
            <a:r>
              <a:rPr sz="500" b="1" spc="-5" dirty="0">
                <a:solidFill>
                  <a:srgbClr val="0F3D63"/>
                </a:solidFill>
                <a:latin typeface="Century Gothic" panose="020B0502020202020204" pitchFamily="34" charset="0"/>
                <a:cs typeface="Arial"/>
              </a:rPr>
              <a:t>6</a:t>
            </a:r>
            <a:r>
              <a:rPr sz="500" b="1" dirty="0">
                <a:solidFill>
                  <a:srgbClr val="0F3D63"/>
                </a:solidFill>
                <a:latin typeface="Century Gothic" panose="020B0502020202020204" pitchFamily="34" charset="0"/>
                <a:cs typeface="Arial"/>
              </a:rPr>
              <a:t>6</a:t>
            </a:r>
            <a:r>
              <a:rPr sz="500" b="1" spc="-15" dirty="0">
                <a:solidFill>
                  <a:srgbClr val="0F3D63"/>
                </a:solidFill>
                <a:latin typeface="Century Gothic" panose="020B0502020202020204" pitchFamily="34" charset="0"/>
                <a:cs typeface="Arial"/>
              </a:rPr>
              <a:t> </a:t>
            </a:r>
            <a:r>
              <a:rPr sz="500" b="1" dirty="0">
                <a:solidFill>
                  <a:srgbClr val="0F3D63"/>
                </a:solidFill>
                <a:latin typeface="Century Gothic" panose="020B0502020202020204" pitchFamily="34" charset="0"/>
                <a:cs typeface="Arial"/>
              </a:rPr>
              <a:t>MW</a:t>
            </a:r>
            <a:endParaRPr sz="500" dirty="0">
              <a:latin typeface="Century Gothic" panose="020B0502020202020204" pitchFamily="34" charset="0"/>
              <a:cs typeface="Arial"/>
            </a:endParaRPr>
          </a:p>
          <a:p>
            <a:pPr marL="12700">
              <a:lnSpc>
                <a:spcPct val="100000"/>
              </a:lnSpc>
              <a:spcBef>
                <a:spcPts val="360"/>
              </a:spcBef>
            </a:pPr>
            <a:r>
              <a:rPr sz="600" dirty="0">
                <a:solidFill>
                  <a:srgbClr val="FFFFFF"/>
                </a:solidFill>
                <a:latin typeface="Century Gothic" panose="020B0502020202020204" pitchFamily="34" charset="0"/>
                <a:cs typeface="Arial"/>
              </a:rPr>
              <a:t>Nayarit</a:t>
            </a:r>
            <a:endParaRPr sz="600" dirty="0">
              <a:latin typeface="Century Gothic" panose="020B0502020202020204" pitchFamily="34" charset="0"/>
              <a:cs typeface="Arial"/>
            </a:endParaRPr>
          </a:p>
        </p:txBody>
      </p:sp>
      <p:sp>
        <p:nvSpPr>
          <p:cNvPr id="30" name="object 30"/>
          <p:cNvSpPr/>
          <p:nvPr/>
        </p:nvSpPr>
        <p:spPr>
          <a:xfrm>
            <a:off x="6626352" y="5715000"/>
            <a:ext cx="719327" cy="429768"/>
          </a:xfrm>
          <a:prstGeom prst="rect">
            <a:avLst/>
          </a:prstGeom>
          <a:blipFill>
            <a:blip r:embed="rId8" cstate="print"/>
            <a:stretch>
              <a:fillRect/>
            </a:stretch>
          </a:blipFill>
        </p:spPr>
        <p:txBody>
          <a:bodyPr wrap="square" lIns="0" tIns="0" rIns="0" bIns="0" rtlCol="0"/>
          <a:lstStyle/>
          <a:p>
            <a:endParaRPr dirty="0">
              <a:latin typeface="Century Gothic" panose="020B0502020202020204" pitchFamily="34" charset="0"/>
            </a:endParaRPr>
          </a:p>
        </p:txBody>
      </p:sp>
      <p:sp>
        <p:nvSpPr>
          <p:cNvPr id="31" name="object 31"/>
          <p:cNvSpPr/>
          <p:nvPr/>
        </p:nvSpPr>
        <p:spPr>
          <a:xfrm>
            <a:off x="7185659" y="5602223"/>
            <a:ext cx="589915" cy="292735"/>
          </a:xfrm>
          <a:custGeom>
            <a:avLst/>
            <a:gdLst/>
            <a:ahLst/>
            <a:cxnLst/>
            <a:rect l="l" t="t" r="r" b="b"/>
            <a:pathLst>
              <a:path w="589915" h="292735">
                <a:moveTo>
                  <a:pt x="294894" y="0"/>
                </a:moveTo>
                <a:lnTo>
                  <a:pt x="235477" y="2972"/>
                </a:lnTo>
                <a:lnTo>
                  <a:pt x="180129" y="11497"/>
                </a:lnTo>
                <a:lnTo>
                  <a:pt x="130038" y="24987"/>
                </a:lnTo>
                <a:lnTo>
                  <a:pt x="86391" y="42852"/>
                </a:lnTo>
                <a:lnTo>
                  <a:pt x="50376" y="64505"/>
                </a:lnTo>
                <a:lnTo>
                  <a:pt x="5993" y="116819"/>
                </a:lnTo>
                <a:lnTo>
                  <a:pt x="0" y="146303"/>
                </a:lnTo>
                <a:lnTo>
                  <a:pt x="5993" y="175788"/>
                </a:lnTo>
                <a:lnTo>
                  <a:pt x="50376" y="228102"/>
                </a:lnTo>
                <a:lnTo>
                  <a:pt x="86391" y="249755"/>
                </a:lnTo>
                <a:lnTo>
                  <a:pt x="130038" y="267620"/>
                </a:lnTo>
                <a:lnTo>
                  <a:pt x="180129" y="281110"/>
                </a:lnTo>
                <a:lnTo>
                  <a:pt x="235477" y="289635"/>
                </a:lnTo>
                <a:lnTo>
                  <a:pt x="294894" y="292607"/>
                </a:lnTo>
                <a:lnTo>
                  <a:pt x="354310" y="289635"/>
                </a:lnTo>
                <a:lnTo>
                  <a:pt x="409658" y="281110"/>
                </a:lnTo>
                <a:lnTo>
                  <a:pt x="459749" y="267620"/>
                </a:lnTo>
                <a:lnTo>
                  <a:pt x="503396" y="249755"/>
                </a:lnTo>
                <a:lnTo>
                  <a:pt x="539411" y="228102"/>
                </a:lnTo>
                <a:lnTo>
                  <a:pt x="583794" y="175788"/>
                </a:lnTo>
                <a:lnTo>
                  <a:pt x="589788" y="146303"/>
                </a:lnTo>
                <a:lnTo>
                  <a:pt x="583794" y="116819"/>
                </a:lnTo>
                <a:lnTo>
                  <a:pt x="539411" y="64505"/>
                </a:lnTo>
                <a:lnTo>
                  <a:pt x="503396" y="42852"/>
                </a:lnTo>
                <a:lnTo>
                  <a:pt x="459749" y="24987"/>
                </a:lnTo>
                <a:lnTo>
                  <a:pt x="409658" y="11497"/>
                </a:lnTo>
                <a:lnTo>
                  <a:pt x="354310" y="2972"/>
                </a:lnTo>
                <a:lnTo>
                  <a:pt x="294894" y="0"/>
                </a:lnTo>
                <a:close/>
              </a:path>
            </a:pathLst>
          </a:custGeom>
          <a:solidFill>
            <a:srgbClr val="096983"/>
          </a:solidFill>
        </p:spPr>
        <p:txBody>
          <a:bodyPr wrap="square" lIns="0" tIns="0" rIns="0" bIns="0" rtlCol="0"/>
          <a:lstStyle/>
          <a:p>
            <a:endParaRPr dirty="0">
              <a:latin typeface="Century Gothic" panose="020B0502020202020204" pitchFamily="34" charset="0"/>
            </a:endParaRPr>
          </a:p>
        </p:txBody>
      </p:sp>
      <p:sp>
        <p:nvSpPr>
          <p:cNvPr id="32" name="object 32"/>
          <p:cNvSpPr txBox="1"/>
          <p:nvPr/>
        </p:nvSpPr>
        <p:spPr>
          <a:xfrm>
            <a:off x="7314945" y="5671921"/>
            <a:ext cx="332740" cy="153888"/>
          </a:xfrm>
          <a:prstGeom prst="rect">
            <a:avLst/>
          </a:prstGeom>
        </p:spPr>
        <p:txBody>
          <a:bodyPr vert="horz" wrap="square" lIns="0" tIns="0" rIns="0" bIns="0" rtlCol="0">
            <a:spAutoFit/>
          </a:bodyPr>
          <a:lstStyle/>
          <a:p>
            <a:pPr marL="67310" marR="5080" indent="-55244">
              <a:lnSpc>
                <a:spcPct val="100000"/>
              </a:lnSpc>
            </a:pPr>
            <a:r>
              <a:rPr sz="500" b="1" dirty="0">
                <a:solidFill>
                  <a:srgbClr val="FFFFFF"/>
                </a:solidFill>
                <a:latin typeface="Century Gothic" panose="020B0502020202020204" pitchFamily="34" charset="0"/>
                <a:cs typeface="Arial"/>
              </a:rPr>
              <a:t>Min</a:t>
            </a:r>
            <a:r>
              <a:rPr sz="500" b="1" spc="5" dirty="0">
                <a:solidFill>
                  <a:srgbClr val="FFFFFF"/>
                </a:solidFill>
                <a:latin typeface="Century Gothic" panose="020B0502020202020204" pitchFamily="34" charset="0"/>
                <a:cs typeface="Arial"/>
              </a:rPr>
              <a:t>i</a:t>
            </a:r>
            <a:r>
              <a:rPr sz="500" b="1" dirty="0">
                <a:solidFill>
                  <a:srgbClr val="FFFFFF"/>
                </a:solidFill>
                <a:latin typeface="Century Gothic" panose="020B0502020202020204" pitchFamily="34" charset="0"/>
                <a:cs typeface="Arial"/>
              </a:rPr>
              <a:t>-</a:t>
            </a:r>
            <a:r>
              <a:rPr sz="500" b="1" spc="-10" dirty="0">
                <a:solidFill>
                  <a:srgbClr val="FFFFFF"/>
                </a:solidFill>
                <a:latin typeface="Century Gothic" panose="020B0502020202020204" pitchFamily="34" charset="0"/>
                <a:cs typeface="Arial"/>
              </a:rPr>
              <a:t>hid</a:t>
            </a:r>
            <a:r>
              <a:rPr sz="500" b="1" spc="-5" dirty="0">
                <a:solidFill>
                  <a:srgbClr val="FFFFFF"/>
                </a:solidFill>
                <a:latin typeface="Century Gothic" panose="020B0502020202020204" pitchFamily="34" charset="0"/>
                <a:cs typeface="Arial"/>
              </a:rPr>
              <a:t>r</a:t>
            </a:r>
            <a:r>
              <a:rPr sz="500" b="1" dirty="0">
                <a:solidFill>
                  <a:srgbClr val="FFFFFF"/>
                </a:solidFill>
                <a:latin typeface="Century Gothic" panose="020B0502020202020204" pitchFamily="34" charset="0"/>
                <a:cs typeface="Arial"/>
              </a:rPr>
              <a:t>o  </a:t>
            </a:r>
            <a:r>
              <a:rPr sz="500" b="1" spc="-5" dirty="0">
                <a:solidFill>
                  <a:srgbClr val="FFFFFF"/>
                </a:solidFill>
                <a:latin typeface="Century Gothic" panose="020B0502020202020204" pitchFamily="34" charset="0"/>
                <a:cs typeface="Arial"/>
              </a:rPr>
              <a:t>3</a:t>
            </a:r>
            <a:r>
              <a:rPr sz="500" b="1" dirty="0">
                <a:solidFill>
                  <a:srgbClr val="FFFFFF"/>
                </a:solidFill>
                <a:latin typeface="Century Gothic" panose="020B0502020202020204" pitchFamily="34" charset="0"/>
                <a:cs typeface="Arial"/>
              </a:rPr>
              <a:t>6</a:t>
            </a:r>
            <a:r>
              <a:rPr sz="500" b="1" spc="-15" dirty="0">
                <a:solidFill>
                  <a:srgbClr val="FFFFFF"/>
                </a:solidFill>
                <a:latin typeface="Century Gothic" panose="020B0502020202020204" pitchFamily="34" charset="0"/>
                <a:cs typeface="Arial"/>
              </a:rPr>
              <a:t> </a:t>
            </a:r>
            <a:r>
              <a:rPr sz="500" b="1" dirty="0">
                <a:solidFill>
                  <a:srgbClr val="FFFFFF"/>
                </a:solidFill>
                <a:latin typeface="Century Gothic" panose="020B0502020202020204" pitchFamily="34" charset="0"/>
                <a:cs typeface="Arial"/>
              </a:rPr>
              <a:t>MW</a:t>
            </a:r>
            <a:endParaRPr sz="500" dirty="0">
              <a:latin typeface="Century Gothic" panose="020B0502020202020204" pitchFamily="34" charset="0"/>
              <a:cs typeface="Arial"/>
            </a:endParaRPr>
          </a:p>
        </p:txBody>
      </p:sp>
      <p:sp>
        <p:nvSpPr>
          <p:cNvPr id="33" name="object 33"/>
          <p:cNvSpPr/>
          <p:nvPr/>
        </p:nvSpPr>
        <p:spPr>
          <a:xfrm>
            <a:off x="2500883" y="5672328"/>
            <a:ext cx="719328" cy="470916"/>
          </a:xfrm>
          <a:prstGeom prst="rect">
            <a:avLst/>
          </a:prstGeom>
          <a:blipFill>
            <a:blip r:embed="rId8" cstate="print"/>
            <a:stretch>
              <a:fillRect/>
            </a:stretch>
          </a:blipFill>
        </p:spPr>
        <p:txBody>
          <a:bodyPr wrap="square" lIns="0" tIns="0" rIns="0" bIns="0" rtlCol="0"/>
          <a:lstStyle/>
          <a:p>
            <a:endParaRPr dirty="0">
              <a:latin typeface="Century Gothic" panose="020B0502020202020204" pitchFamily="34" charset="0"/>
            </a:endParaRPr>
          </a:p>
        </p:txBody>
      </p:sp>
      <p:sp>
        <p:nvSpPr>
          <p:cNvPr id="34" name="object 34"/>
          <p:cNvSpPr/>
          <p:nvPr/>
        </p:nvSpPr>
        <p:spPr>
          <a:xfrm>
            <a:off x="2127504" y="5542788"/>
            <a:ext cx="588645" cy="320040"/>
          </a:xfrm>
          <a:custGeom>
            <a:avLst/>
            <a:gdLst/>
            <a:ahLst/>
            <a:cxnLst/>
            <a:rect l="l" t="t" r="r" b="b"/>
            <a:pathLst>
              <a:path w="588644" h="320039">
                <a:moveTo>
                  <a:pt x="294131" y="0"/>
                </a:moveTo>
                <a:lnTo>
                  <a:pt x="234857" y="3250"/>
                </a:lnTo>
                <a:lnTo>
                  <a:pt x="179647" y="12574"/>
                </a:lnTo>
                <a:lnTo>
                  <a:pt x="129685" y="27328"/>
                </a:lnTo>
                <a:lnTo>
                  <a:pt x="86153" y="46867"/>
                </a:lnTo>
                <a:lnTo>
                  <a:pt x="50236" y="70550"/>
                </a:lnTo>
                <a:lnTo>
                  <a:pt x="23115" y="97731"/>
                </a:lnTo>
                <a:lnTo>
                  <a:pt x="0" y="160020"/>
                </a:lnTo>
                <a:lnTo>
                  <a:pt x="5976" y="192270"/>
                </a:lnTo>
                <a:lnTo>
                  <a:pt x="50236" y="249489"/>
                </a:lnTo>
                <a:lnTo>
                  <a:pt x="86153" y="273172"/>
                </a:lnTo>
                <a:lnTo>
                  <a:pt x="129685" y="292711"/>
                </a:lnTo>
                <a:lnTo>
                  <a:pt x="179647" y="307465"/>
                </a:lnTo>
                <a:lnTo>
                  <a:pt x="234857" y="316789"/>
                </a:lnTo>
                <a:lnTo>
                  <a:pt x="294131" y="320040"/>
                </a:lnTo>
                <a:lnTo>
                  <a:pt x="353406" y="316789"/>
                </a:lnTo>
                <a:lnTo>
                  <a:pt x="408616" y="307465"/>
                </a:lnTo>
                <a:lnTo>
                  <a:pt x="458578" y="292711"/>
                </a:lnTo>
                <a:lnTo>
                  <a:pt x="502110" y="273172"/>
                </a:lnTo>
                <a:lnTo>
                  <a:pt x="538027" y="249489"/>
                </a:lnTo>
                <a:lnTo>
                  <a:pt x="565148" y="222308"/>
                </a:lnTo>
                <a:lnTo>
                  <a:pt x="588263" y="160020"/>
                </a:lnTo>
                <a:lnTo>
                  <a:pt x="582287" y="127769"/>
                </a:lnTo>
                <a:lnTo>
                  <a:pt x="538027" y="70550"/>
                </a:lnTo>
                <a:lnTo>
                  <a:pt x="502110" y="46867"/>
                </a:lnTo>
                <a:lnTo>
                  <a:pt x="458578" y="27328"/>
                </a:lnTo>
                <a:lnTo>
                  <a:pt x="408616" y="12574"/>
                </a:lnTo>
                <a:lnTo>
                  <a:pt x="353406" y="3250"/>
                </a:lnTo>
                <a:lnTo>
                  <a:pt x="294131" y="0"/>
                </a:lnTo>
                <a:close/>
              </a:path>
            </a:pathLst>
          </a:custGeom>
          <a:solidFill>
            <a:srgbClr val="096983"/>
          </a:solidFill>
        </p:spPr>
        <p:txBody>
          <a:bodyPr wrap="square" lIns="0" tIns="0" rIns="0" bIns="0" rtlCol="0"/>
          <a:lstStyle/>
          <a:p>
            <a:endParaRPr dirty="0">
              <a:latin typeface="Century Gothic" panose="020B0502020202020204" pitchFamily="34" charset="0"/>
            </a:endParaRPr>
          </a:p>
        </p:txBody>
      </p:sp>
      <p:sp>
        <p:nvSpPr>
          <p:cNvPr id="35" name="object 35"/>
          <p:cNvSpPr txBox="1"/>
          <p:nvPr/>
        </p:nvSpPr>
        <p:spPr>
          <a:xfrm>
            <a:off x="2254757" y="5626811"/>
            <a:ext cx="332740" cy="153888"/>
          </a:xfrm>
          <a:prstGeom prst="rect">
            <a:avLst/>
          </a:prstGeom>
        </p:spPr>
        <p:txBody>
          <a:bodyPr vert="horz" wrap="square" lIns="0" tIns="0" rIns="0" bIns="0" rtlCol="0">
            <a:spAutoFit/>
          </a:bodyPr>
          <a:lstStyle/>
          <a:p>
            <a:pPr marL="12700">
              <a:lnSpc>
                <a:spcPct val="100000"/>
              </a:lnSpc>
            </a:pPr>
            <a:r>
              <a:rPr sz="500" b="1" spc="-5" dirty="0">
                <a:solidFill>
                  <a:srgbClr val="FFFFFF"/>
                </a:solidFill>
                <a:latin typeface="Century Gothic" panose="020B0502020202020204" pitchFamily="34" charset="0"/>
                <a:cs typeface="Arial"/>
              </a:rPr>
              <a:t>Mini-hidro</a:t>
            </a:r>
            <a:endParaRPr sz="500" dirty="0">
              <a:latin typeface="Century Gothic" panose="020B0502020202020204" pitchFamily="34" charset="0"/>
              <a:cs typeface="Arial"/>
            </a:endParaRPr>
          </a:p>
          <a:p>
            <a:pPr marL="40005">
              <a:lnSpc>
                <a:spcPct val="100000"/>
              </a:lnSpc>
            </a:pPr>
            <a:r>
              <a:rPr sz="500" b="1" spc="-5" dirty="0">
                <a:solidFill>
                  <a:srgbClr val="FFFFFF"/>
                </a:solidFill>
                <a:latin typeface="Century Gothic" panose="020B0502020202020204" pitchFamily="34" charset="0"/>
                <a:cs typeface="Arial"/>
              </a:rPr>
              <a:t>28.8</a:t>
            </a:r>
            <a:r>
              <a:rPr sz="500" b="1" spc="-90" dirty="0">
                <a:solidFill>
                  <a:srgbClr val="FFFFFF"/>
                </a:solidFill>
                <a:latin typeface="Century Gothic" panose="020B0502020202020204" pitchFamily="34" charset="0"/>
                <a:cs typeface="Arial"/>
              </a:rPr>
              <a:t> </a:t>
            </a:r>
            <a:r>
              <a:rPr sz="500" b="1" dirty="0">
                <a:solidFill>
                  <a:srgbClr val="FFFFFF"/>
                </a:solidFill>
                <a:latin typeface="Century Gothic" panose="020B0502020202020204" pitchFamily="34" charset="0"/>
                <a:cs typeface="Arial"/>
              </a:rPr>
              <a:t>MW</a:t>
            </a:r>
            <a:endParaRPr sz="500" dirty="0">
              <a:latin typeface="Century Gothic" panose="020B0502020202020204" pitchFamily="34" charset="0"/>
              <a:cs typeface="Arial"/>
            </a:endParaRPr>
          </a:p>
        </p:txBody>
      </p:sp>
      <p:graphicFrame>
        <p:nvGraphicFramePr>
          <p:cNvPr id="36" name="object 36"/>
          <p:cNvGraphicFramePr>
            <a:graphicFrameLocks noGrp="1"/>
          </p:cNvGraphicFramePr>
          <p:nvPr>
            <p:extLst>
              <p:ext uri="{D42A27DB-BD31-4B8C-83A1-F6EECF244321}">
                <p14:modId xmlns:p14="http://schemas.microsoft.com/office/powerpoint/2010/main" val="673348968"/>
              </p:ext>
            </p:extLst>
          </p:nvPr>
        </p:nvGraphicFramePr>
        <p:xfrm>
          <a:off x="622679" y="2442697"/>
          <a:ext cx="7773161" cy="1704311"/>
        </p:xfrm>
        <a:graphic>
          <a:graphicData uri="http://schemas.openxmlformats.org/drawingml/2006/table">
            <a:tbl>
              <a:tblPr firstRow="1" bandRow="1">
                <a:tableStyleId>{2D5ABB26-0587-4C30-8999-92F81FD0307C}</a:tableStyleId>
              </a:tblPr>
              <a:tblGrid>
                <a:gridCol w="3397992"/>
                <a:gridCol w="1198260"/>
                <a:gridCol w="1197933"/>
                <a:gridCol w="1193258"/>
                <a:gridCol w="785718"/>
              </a:tblGrid>
              <a:tr h="211804">
                <a:tc>
                  <a:txBody>
                    <a:bodyPr/>
                    <a:lstStyle/>
                    <a:p>
                      <a:pPr algn="ctr">
                        <a:lnSpc>
                          <a:spcPts val="1380"/>
                        </a:lnSpc>
                      </a:pPr>
                      <a:r>
                        <a:rPr sz="1200" b="1" spc="-30" dirty="0">
                          <a:solidFill>
                            <a:srgbClr val="FFFFFF"/>
                          </a:solidFill>
                          <a:latin typeface="Calibri"/>
                          <a:cs typeface="Calibri"/>
                        </a:rPr>
                        <a:t>Proyecto</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20533">
                      <a:solidFill>
                        <a:srgbClr val="BEBEBE"/>
                      </a:solidFill>
                      <a:prstDash val="solid"/>
                    </a:lnB>
                    <a:solidFill>
                      <a:srgbClr val="333E4F"/>
                    </a:solidFill>
                  </a:tcPr>
                </a:tc>
                <a:tc>
                  <a:txBody>
                    <a:bodyPr/>
                    <a:lstStyle/>
                    <a:p>
                      <a:pPr marL="4445" algn="ctr">
                        <a:lnSpc>
                          <a:spcPct val="100000"/>
                        </a:lnSpc>
                        <a:spcBef>
                          <a:spcPts val="20"/>
                        </a:spcBef>
                      </a:pPr>
                      <a:r>
                        <a:rPr sz="1200" b="1" spc="-15" dirty="0">
                          <a:solidFill>
                            <a:srgbClr val="FFFFFF"/>
                          </a:solidFill>
                          <a:latin typeface="Calibri"/>
                          <a:cs typeface="Calibri"/>
                        </a:rPr>
                        <a:t>Mini-hidro</a:t>
                      </a:r>
                      <a:r>
                        <a:rPr sz="1200" b="1" spc="-145" dirty="0">
                          <a:solidFill>
                            <a:srgbClr val="FFFFFF"/>
                          </a:solidFill>
                          <a:latin typeface="Calibri"/>
                          <a:cs typeface="Calibri"/>
                        </a:rPr>
                        <a:t> </a:t>
                      </a:r>
                      <a:r>
                        <a:rPr sz="1200" b="1" spc="-20" dirty="0">
                          <a:solidFill>
                            <a:srgbClr val="FFFFFF"/>
                          </a:solidFill>
                          <a:latin typeface="Calibri"/>
                          <a:cs typeface="Calibri"/>
                        </a:rPr>
                        <a:t>1</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20533">
                      <a:solidFill>
                        <a:srgbClr val="BEBEBE"/>
                      </a:solidFill>
                      <a:prstDash val="solid"/>
                    </a:lnB>
                    <a:solidFill>
                      <a:srgbClr val="333E4F"/>
                    </a:solidFill>
                  </a:tcPr>
                </a:tc>
                <a:tc>
                  <a:txBody>
                    <a:bodyPr/>
                    <a:lstStyle/>
                    <a:p>
                      <a:pPr marL="4445" algn="ctr">
                        <a:lnSpc>
                          <a:spcPct val="100000"/>
                        </a:lnSpc>
                        <a:spcBef>
                          <a:spcPts val="20"/>
                        </a:spcBef>
                      </a:pPr>
                      <a:r>
                        <a:rPr sz="1200" b="1" spc="-15" dirty="0">
                          <a:solidFill>
                            <a:srgbClr val="FFFFFF"/>
                          </a:solidFill>
                          <a:latin typeface="Calibri"/>
                          <a:cs typeface="Calibri"/>
                        </a:rPr>
                        <a:t>Mini-hidro</a:t>
                      </a:r>
                      <a:r>
                        <a:rPr sz="1200" b="1" spc="-145" dirty="0">
                          <a:solidFill>
                            <a:srgbClr val="FFFFFF"/>
                          </a:solidFill>
                          <a:latin typeface="Calibri"/>
                          <a:cs typeface="Calibri"/>
                        </a:rPr>
                        <a:t> </a:t>
                      </a:r>
                      <a:r>
                        <a:rPr sz="1200" b="1" spc="-20" dirty="0">
                          <a:solidFill>
                            <a:srgbClr val="FFFFFF"/>
                          </a:solidFill>
                          <a:latin typeface="Calibri"/>
                          <a:cs typeface="Calibri"/>
                        </a:rPr>
                        <a:t>2</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20533">
                      <a:solidFill>
                        <a:srgbClr val="BEBEBE"/>
                      </a:solidFill>
                      <a:prstDash val="solid"/>
                    </a:lnB>
                    <a:solidFill>
                      <a:srgbClr val="333E4F"/>
                    </a:solidFill>
                  </a:tcPr>
                </a:tc>
                <a:tc>
                  <a:txBody>
                    <a:bodyPr/>
                    <a:lstStyle/>
                    <a:p>
                      <a:pPr marL="4445" algn="ctr">
                        <a:lnSpc>
                          <a:spcPct val="100000"/>
                        </a:lnSpc>
                        <a:spcBef>
                          <a:spcPts val="20"/>
                        </a:spcBef>
                      </a:pPr>
                      <a:r>
                        <a:rPr sz="1200" b="1" spc="-35" dirty="0">
                          <a:solidFill>
                            <a:srgbClr val="FFFFFF"/>
                          </a:solidFill>
                          <a:latin typeface="Calibri"/>
                          <a:cs typeface="Calibri"/>
                        </a:rPr>
                        <a:t>Parque</a:t>
                      </a:r>
                      <a:r>
                        <a:rPr sz="1200" b="1" spc="-90" dirty="0">
                          <a:solidFill>
                            <a:srgbClr val="FFFFFF"/>
                          </a:solidFill>
                          <a:latin typeface="Calibri"/>
                          <a:cs typeface="Calibri"/>
                        </a:rPr>
                        <a:t> </a:t>
                      </a:r>
                      <a:r>
                        <a:rPr sz="1200" b="1" spc="-10" dirty="0">
                          <a:solidFill>
                            <a:srgbClr val="FFFFFF"/>
                          </a:solidFill>
                          <a:latin typeface="Calibri"/>
                          <a:cs typeface="Calibri"/>
                        </a:rPr>
                        <a:t>eólico</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20533">
                      <a:solidFill>
                        <a:srgbClr val="BEBEBE"/>
                      </a:solidFill>
                      <a:prstDash val="solid"/>
                    </a:lnB>
                    <a:solidFill>
                      <a:srgbClr val="333E4F"/>
                    </a:solidFill>
                  </a:tcPr>
                </a:tc>
                <a:tc>
                  <a:txBody>
                    <a:bodyPr/>
                    <a:lstStyle/>
                    <a:p>
                      <a:pPr marL="6350" algn="ctr">
                        <a:lnSpc>
                          <a:spcPct val="100000"/>
                        </a:lnSpc>
                        <a:spcBef>
                          <a:spcPts val="20"/>
                        </a:spcBef>
                      </a:pPr>
                      <a:r>
                        <a:rPr sz="1200" b="1" spc="-40" dirty="0">
                          <a:solidFill>
                            <a:srgbClr val="FFFFFF"/>
                          </a:solidFill>
                          <a:latin typeface="Calibri"/>
                          <a:cs typeface="Calibri"/>
                        </a:rPr>
                        <a:t>Total</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20533">
                      <a:solidFill>
                        <a:srgbClr val="BEBEBE"/>
                      </a:solidFill>
                      <a:prstDash val="solid"/>
                    </a:lnB>
                    <a:solidFill>
                      <a:srgbClr val="333E4F"/>
                    </a:solidFill>
                  </a:tcPr>
                </a:tc>
              </a:tr>
              <a:tr h="211722">
                <a:tc>
                  <a:txBody>
                    <a:bodyPr/>
                    <a:lstStyle/>
                    <a:p>
                      <a:pPr marL="107314">
                        <a:lnSpc>
                          <a:spcPct val="100000"/>
                        </a:lnSpc>
                        <a:spcBef>
                          <a:spcPts val="20"/>
                        </a:spcBef>
                      </a:pPr>
                      <a:r>
                        <a:rPr sz="1200" spc="-20" dirty="0">
                          <a:latin typeface="Calibri"/>
                          <a:cs typeface="Calibri"/>
                        </a:rPr>
                        <a:t>Tecnología</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20533">
                      <a:solidFill>
                        <a:srgbClr val="BEBEBE"/>
                      </a:solidFill>
                      <a:prstDash val="solid"/>
                    </a:lnT>
                    <a:lnB w="10609">
                      <a:solidFill>
                        <a:srgbClr val="D9D9D9"/>
                      </a:solidFill>
                      <a:prstDash val="solid"/>
                    </a:lnB>
                  </a:tcPr>
                </a:tc>
                <a:tc>
                  <a:txBody>
                    <a:bodyPr/>
                    <a:lstStyle/>
                    <a:p>
                      <a:pPr algn="ctr">
                        <a:lnSpc>
                          <a:spcPct val="100000"/>
                        </a:lnSpc>
                        <a:spcBef>
                          <a:spcPts val="20"/>
                        </a:spcBef>
                      </a:pPr>
                      <a:r>
                        <a:rPr sz="1200" spc="-30" dirty="0">
                          <a:latin typeface="Calibri"/>
                          <a:cs typeface="Calibri"/>
                        </a:rPr>
                        <a:t>Hydro</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20533">
                      <a:solidFill>
                        <a:srgbClr val="BEBEBE"/>
                      </a:solidFill>
                      <a:prstDash val="solid"/>
                    </a:lnT>
                    <a:lnB w="10609">
                      <a:solidFill>
                        <a:srgbClr val="D9D9D9"/>
                      </a:solidFill>
                      <a:prstDash val="solid"/>
                    </a:lnB>
                  </a:tcPr>
                </a:tc>
                <a:tc>
                  <a:txBody>
                    <a:bodyPr/>
                    <a:lstStyle/>
                    <a:p>
                      <a:pPr algn="ctr">
                        <a:lnSpc>
                          <a:spcPct val="100000"/>
                        </a:lnSpc>
                        <a:spcBef>
                          <a:spcPts val="20"/>
                        </a:spcBef>
                      </a:pPr>
                      <a:r>
                        <a:rPr sz="1200" spc="-30" dirty="0">
                          <a:latin typeface="Calibri"/>
                          <a:cs typeface="Calibri"/>
                        </a:rPr>
                        <a:t>Hydro</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20533">
                      <a:solidFill>
                        <a:srgbClr val="BEBEBE"/>
                      </a:solidFill>
                      <a:prstDash val="solid"/>
                    </a:lnT>
                    <a:lnB w="10609">
                      <a:solidFill>
                        <a:srgbClr val="D9D9D9"/>
                      </a:solidFill>
                      <a:prstDash val="solid"/>
                    </a:lnB>
                  </a:tcPr>
                </a:tc>
                <a:tc>
                  <a:txBody>
                    <a:bodyPr/>
                    <a:lstStyle/>
                    <a:p>
                      <a:pPr marL="8255" algn="ctr">
                        <a:lnSpc>
                          <a:spcPct val="100000"/>
                        </a:lnSpc>
                        <a:spcBef>
                          <a:spcPts val="20"/>
                        </a:spcBef>
                      </a:pPr>
                      <a:r>
                        <a:rPr sz="1200" spc="-20" dirty="0">
                          <a:latin typeface="Calibri"/>
                          <a:cs typeface="Calibri"/>
                        </a:rPr>
                        <a:t>Wind</a:t>
                      </a:r>
                      <a:endParaRPr sz="1200" dirty="0">
                        <a:latin typeface="Calibri"/>
                        <a:cs typeface="Calibri"/>
                      </a:endParaRPr>
                    </a:p>
                  </a:txBody>
                  <a:tcPr marL="0" marR="0" marT="0" marB="0">
                    <a:lnL w="9808">
                      <a:solidFill>
                        <a:srgbClr val="D9D9D9"/>
                      </a:solidFill>
                      <a:prstDash val="solid"/>
                    </a:lnL>
                    <a:lnR w="19616">
                      <a:solidFill>
                        <a:srgbClr val="BEBEBE"/>
                      </a:solidFill>
                      <a:prstDash val="solid"/>
                    </a:lnR>
                    <a:lnT w="20533">
                      <a:solidFill>
                        <a:srgbClr val="BEBEBE"/>
                      </a:solidFill>
                      <a:prstDash val="solid"/>
                    </a:lnT>
                    <a:lnB w="10609">
                      <a:solidFill>
                        <a:srgbClr val="D9D9D9"/>
                      </a:solidFill>
                      <a:prstDash val="solid"/>
                    </a:lnB>
                  </a:tcPr>
                </a:tc>
                <a:tc>
                  <a:txBody>
                    <a:bodyPr/>
                    <a:lstStyle/>
                    <a:p>
                      <a:endParaRPr sz="1200" dirty="0">
                        <a:latin typeface="Calibri"/>
                        <a:cs typeface="Calibri"/>
                      </a:endParaRPr>
                    </a:p>
                  </a:txBody>
                  <a:tcPr marL="0" marR="0" marT="0" marB="0">
                    <a:lnL w="19616">
                      <a:solidFill>
                        <a:srgbClr val="BEBEBE"/>
                      </a:solidFill>
                      <a:prstDash val="solid"/>
                    </a:lnL>
                    <a:lnR w="19616">
                      <a:solidFill>
                        <a:srgbClr val="BEBEBE"/>
                      </a:solidFill>
                      <a:prstDash val="solid"/>
                    </a:lnR>
                    <a:lnT w="20533">
                      <a:solidFill>
                        <a:srgbClr val="BEBEBE"/>
                      </a:solidFill>
                      <a:prstDash val="solid"/>
                    </a:lnT>
                    <a:lnB w="10609">
                      <a:solidFill>
                        <a:srgbClr val="D9D9D9"/>
                      </a:solidFill>
                      <a:prstDash val="solid"/>
                    </a:lnB>
                    <a:solidFill>
                      <a:srgbClr val="DBDBDB"/>
                    </a:solidFill>
                  </a:tcPr>
                </a:tc>
              </a:tr>
              <a:tr h="206534">
                <a:tc>
                  <a:txBody>
                    <a:bodyPr/>
                    <a:lstStyle/>
                    <a:p>
                      <a:pPr marL="107314">
                        <a:lnSpc>
                          <a:spcPct val="100000"/>
                        </a:lnSpc>
                        <a:spcBef>
                          <a:spcPts val="15"/>
                        </a:spcBef>
                      </a:pPr>
                      <a:r>
                        <a:rPr sz="1200" spc="-10" dirty="0">
                          <a:latin typeface="Calibri"/>
                          <a:cs typeface="Calibri"/>
                        </a:rPr>
                        <a:t>Inversión </a:t>
                      </a:r>
                      <a:r>
                        <a:rPr sz="1200" spc="-20" dirty="0">
                          <a:latin typeface="Calibri"/>
                          <a:cs typeface="Calibri"/>
                        </a:rPr>
                        <a:t>de </a:t>
                      </a:r>
                      <a:r>
                        <a:rPr sz="1200" spc="-10" dirty="0">
                          <a:latin typeface="Calibri"/>
                          <a:cs typeface="Calibri"/>
                        </a:rPr>
                        <a:t>NAFIN </a:t>
                      </a:r>
                      <a:r>
                        <a:rPr sz="1200" spc="5" dirty="0">
                          <a:latin typeface="Calibri"/>
                          <a:cs typeface="Calibri"/>
                        </a:rPr>
                        <a:t>(millones </a:t>
                      </a:r>
                      <a:r>
                        <a:rPr sz="1200" spc="-20" dirty="0">
                          <a:latin typeface="Calibri"/>
                          <a:cs typeface="Calibri"/>
                        </a:rPr>
                        <a:t>de</a:t>
                      </a:r>
                      <a:r>
                        <a:rPr sz="1200" spc="-105" dirty="0">
                          <a:latin typeface="Calibri"/>
                          <a:cs typeface="Calibri"/>
                        </a:rPr>
                        <a:t> </a:t>
                      </a:r>
                      <a:r>
                        <a:rPr sz="1200" spc="-10" dirty="0">
                          <a:latin typeface="Calibri"/>
                          <a:cs typeface="Calibri"/>
                        </a:rPr>
                        <a:t>pesos)</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609">
                      <a:solidFill>
                        <a:srgbClr val="D9D9D9"/>
                      </a:solidFill>
                      <a:prstDash val="solid"/>
                    </a:lnT>
                    <a:lnB w="10266">
                      <a:solidFill>
                        <a:srgbClr val="D9D9D9"/>
                      </a:solidFill>
                      <a:prstDash val="solid"/>
                    </a:lnB>
                  </a:tcPr>
                </a:tc>
                <a:tc>
                  <a:txBody>
                    <a:bodyPr/>
                    <a:lstStyle/>
                    <a:p>
                      <a:pPr marL="9525" algn="ctr">
                        <a:lnSpc>
                          <a:spcPct val="100000"/>
                        </a:lnSpc>
                        <a:spcBef>
                          <a:spcPts val="15"/>
                        </a:spcBef>
                      </a:pPr>
                      <a:r>
                        <a:rPr sz="1200" spc="-75" dirty="0">
                          <a:latin typeface="Calibri"/>
                          <a:cs typeface="Calibri"/>
                        </a:rPr>
                        <a:t>$522</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609">
                      <a:solidFill>
                        <a:srgbClr val="D9D9D9"/>
                      </a:solidFill>
                      <a:prstDash val="solid"/>
                    </a:lnT>
                    <a:lnB w="10266">
                      <a:solidFill>
                        <a:srgbClr val="D9D9D9"/>
                      </a:solidFill>
                      <a:prstDash val="solid"/>
                    </a:lnB>
                  </a:tcPr>
                </a:tc>
                <a:tc>
                  <a:txBody>
                    <a:bodyPr/>
                    <a:lstStyle/>
                    <a:p>
                      <a:pPr marL="8890" algn="ctr">
                        <a:lnSpc>
                          <a:spcPct val="100000"/>
                        </a:lnSpc>
                        <a:spcBef>
                          <a:spcPts val="15"/>
                        </a:spcBef>
                      </a:pPr>
                      <a:r>
                        <a:rPr sz="1200" spc="-75" dirty="0">
                          <a:latin typeface="Calibri"/>
                          <a:cs typeface="Calibri"/>
                        </a:rPr>
                        <a:t>$400</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609">
                      <a:solidFill>
                        <a:srgbClr val="D9D9D9"/>
                      </a:solidFill>
                      <a:prstDash val="solid"/>
                    </a:lnT>
                    <a:lnB w="10266">
                      <a:solidFill>
                        <a:srgbClr val="D9D9D9"/>
                      </a:solidFill>
                      <a:prstDash val="solid"/>
                    </a:lnB>
                  </a:tcPr>
                </a:tc>
                <a:tc>
                  <a:txBody>
                    <a:bodyPr/>
                    <a:lstStyle/>
                    <a:p>
                      <a:pPr marL="15875" algn="ctr">
                        <a:lnSpc>
                          <a:spcPct val="100000"/>
                        </a:lnSpc>
                        <a:spcBef>
                          <a:spcPts val="15"/>
                        </a:spcBef>
                      </a:pPr>
                      <a:r>
                        <a:rPr sz="1200" spc="-50" dirty="0">
                          <a:latin typeface="Calibri"/>
                          <a:cs typeface="Calibri"/>
                        </a:rPr>
                        <a:t>$1,334</a:t>
                      </a:r>
                      <a:endParaRPr sz="1200" dirty="0">
                        <a:latin typeface="Calibri"/>
                        <a:cs typeface="Calibri"/>
                      </a:endParaRPr>
                    </a:p>
                  </a:txBody>
                  <a:tcPr marL="0" marR="0" marT="0" marB="0">
                    <a:lnL w="9808">
                      <a:solidFill>
                        <a:srgbClr val="D9D9D9"/>
                      </a:solidFill>
                      <a:prstDash val="solid"/>
                    </a:lnL>
                    <a:lnR w="19616">
                      <a:solidFill>
                        <a:srgbClr val="BEBEBE"/>
                      </a:solidFill>
                      <a:prstDash val="solid"/>
                    </a:lnR>
                    <a:lnT w="10609">
                      <a:solidFill>
                        <a:srgbClr val="D9D9D9"/>
                      </a:solidFill>
                      <a:prstDash val="solid"/>
                    </a:lnT>
                    <a:lnB w="10266">
                      <a:solidFill>
                        <a:srgbClr val="D9D9D9"/>
                      </a:solidFill>
                      <a:prstDash val="solid"/>
                    </a:lnB>
                  </a:tcPr>
                </a:tc>
                <a:tc>
                  <a:txBody>
                    <a:bodyPr/>
                    <a:lstStyle/>
                    <a:p>
                      <a:pPr marL="15875" algn="ctr">
                        <a:lnSpc>
                          <a:spcPct val="100000"/>
                        </a:lnSpc>
                        <a:spcBef>
                          <a:spcPts val="15"/>
                        </a:spcBef>
                      </a:pPr>
                      <a:r>
                        <a:rPr sz="1200" spc="-50" dirty="0">
                          <a:latin typeface="Calibri"/>
                          <a:cs typeface="Calibri"/>
                        </a:rPr>
                        <a:t>$2,256</a:t>
                      </a:r>
                      <a:endParaRPr sz="1200" dirty="0">
                        <a:latin typeface="Calibri"/>
                        <a:cs typeface="Calibri"/>
                      </a:endParaRPr>
                    </a:p>
                  </a:txBody>
                  <a:tcPr marL="0" marR="0" marT="0" marB="0">
                    <a:lnL w="19616">
                      <a:solidFill>
                        <a:srgbClr val="BEBEBE"/>
                      </a:solidFill>
                      <a:prstDash val="solid"/>
                    </a:lnL>
                    <a:lnR w="19616">
                      <a:solidFill>
                        <a:srgbClr val="BEBEBE"/>
                      </a:solidFill>
                      <a:prstDash val="solid"/>
                    </a:lnR>
                    <a:lnT w="10609">
                      <a:solidFill>
                        <a:srgbClr val="D9D9D9"/>
                      </a:solidFill>
                      <a:prstDash val="solid"/>
                    </a:lnT>
                    <a:lnB w="10266">
                      <a:solidFill>
                        <a:srgbClr val="D9D9D9"/>
                      </a:solidFill>
                      <a:prstDash val="solid"/>
                    </a:lnB>
                    <a:solidFill>
                      <a:srgbClr val="DBDBDB"/>
                    </a:solidFill>
                  </a:tcPr>
                </a:tc>
              </a:tr>
              <a:tr h="206705">
                <a:tc>
                  <a:txBody>
                    <a:bodyPr/>
                    <a:lstStyle/>
                    <a:p>
                      <a:pPr marL="107314">
                        <a:lnSpc>
                          <a:spcPct val="100000"/>
                        </a:lnSpc>
                        <a:spcBef>
                          <a:spcPts val="20"/>
                        </a:spcBef>
                      </a:pPr>
                      <a:r>
                        <a:rPr sz="1200" spc="-25" dirty="0">
                          <a:latin typeface="Calibri"/>
                          <a:cs typeface="Calibri"/>
                        </a:rPr>
                        <a:t>Ubicación</a:t>
                      </a:r>
                      <a:r>
                        <a:rPr sz="1200" spc="-114" dirty="0">
                          <a:latin typeface="Calibri"/>
                          <a:cs typeface="Calibri"/>
                        </a:rPr>
                        <a:t> </a:t>
                      </a:r>
                      <a:r>
                        <a:rPr sz="1200" spc="-15" dirty="0">
                          <a:latin typeface="Calibri"/>
                          <a:cs typeface="Calibri"/>
                        </a:rPr>
                        <a:t>geográfica</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10266">
                      <a:solidFill>
                        <a:srgbClr val="D9D9D9"/>
                      </a:solidFill>
                      <a:prstDash val="solid"/>
                    </a:lnB>
                  </a:tcPr>
                </a:tc>
                <a:tc>
                  <a:txBody>
                    <a:bodyPr/>
                    <a:lstStyle/>
                    <a:p>
                      <a:pPr algn="ctr">
                        <a:lnSpc>
                          <a:spcPct val="100000"/>
                        </a:lnSpc>
                        <a:spcBef>
                          <a:spcPts val="20"/>
                        </a:spcBef>
                      </a:pPr>
                      <a:r>
                        <a:rPr sz="1200" spc="-15" dirty="0">
                          <a:latin typeface="Calibri"/>
                          <a:cs typeface="Calibri"/>
                        </a:rPr>
                        <a:t>Nayarit</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10266">
                      <a:solidFill>
                        <a:srgbClr val="D9D9D9"/>
                      </a:solidFill>
                      <a:prstDash val="solid"/>
                    </a:lnB>
                  </a:tcPr>
                </a:tc>
                <a:tc>
                  <a:txBody>
                    <a:bodyPr/>
                    <a:lstStyle/>
                    <a:p>
                      <a:pPr marL="635" algn="ctr">
                        <a:lnSpc>
                          <a:spcPct val="100000"/>
                        </a:lnSpc>
                        <a:spcBef>
                          <a:spcPts val="20"/>
                        </a:spcBef>
                      </a:pPr>
                      <a:r>
                        <a:rPr sz="1200" spc="-5" dirty="0">
                          <a:latin typeface="Calibri"/>
                          <a:cs typeface="Calibri"/>
                        </a:rPr>
                        <a:t>Puebla</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10266">
                      <a:solidFill>
                        <a:srgbClr val="D9D9D9"/>
                      </a:solidFill>
                      <a:prstDash val="solid"/>
                    </a:lnB>
                  </a:tcPr>
                </a:tc>
                <a:tc>
                  <a:txBody>
                    <a:bodyPr/>
                    <a:lstStyle/>
                    <a:p>
                      <a:pPr marL="10795" algn="ctr">
                        <a:lnSpc>
                          <a:spcPct val="100000"/>
                        </a:lnSpc>
                        <a:spcBef>
                          <a:spcPts val="20"/>
                        </a:spcBef>
                      </a:pPr>
                      <a:r>
                        <a:rPr sz="1200" spc="-5" dirty="0">
                          <a:latin typeface="Calibri"/>
                          <a:cs typeface="Calibri"/>
                        </a:rPr>
                        <a:t>Puebla</a:t>
                      </a:r>
                      <a:endParaRPr sz="1200" dirty="0">
                        <a:latin typeface="Calibri"/>
                        <a:cs typeface="Calibri"/>
                      </a:endParaRPr>
                    </a:p>
                  </a:txBody>
                  <a:tcPr marL="0" marR="0" marT="0" marB="0">
                    <a:lnL w="9808">
                      <a:solidFill>
                        <a:srgbClr val="D9D9D9"/>
                      </a:solidFill>
                      <a:prstDash val="solid"/>
                    </a:lnL>
                    <a:lnR w="19616">
                      <a:solidFill>
                        <a:srgbClr val="BEBEBE"/>
                      </a:solidFill>
                      <a:prstDash val="solid"/>
                    </a:lnR>
                    <a:lnT w="10266">
                      <a:solidFill>
                        <a:srgbClr val="D9D9D9"/>
                      </a:solidFill>
                      <a:prstDash val="solid"/>
                    </a:lnT>
                    <a:lnB w="10266">
                      <a:solidFill>
                        <a:srgbClr val="D9D9D9"/>
                      </a:solidFill>
                      <a:prstDash val="solid"/>
                    </a:lnB>
                  </a:tcPr>
                </a:tc>
                <a:tc>
                  <a:txBody>
                    <a:bodyPr/>
                    <a:lstStyle/>
                    <a:p>
                      <a:endParaRPr sz="1200" dirty="0">
                        <a:latin typeface="Calibri"/>
                        <a:cs typeface="Calibri"/>
                      </a:endParaRPr>
                    </a:p>
                  </a:txBody>
                  <a:tcPr marL="0" marR="0" marT="0" marB="0">
                    <a:lnL w="19616">
                      <a:solidFill>
                        <a:srgbClr val="BEBEBE"/>
                      </a:solidFill>
                      <a:prstDash val="solid"/>
                    </a:lnL>
                    <a:lnR w="19616">
                      <a:solidFill>
                        <a:srgbClr val="BEBEBE"/>
                      </a:solidFill>
                      <a:prstDash val="solid"/>
                    </a:lnR>
                    <a:lnT w="10266">
                      <a:solidFill>
                        <a:srgbClr val="D9D9D9"/>
                      </a:solidFill>
                      <a:prstDash val="solid"/>
                    </a:lnT>
                    <a:lnB w="10266">
                      <a:solidFill>
                        <a:srgbClr val="D9D9D9"/>
                      </a:solidFill>
                      <a:prstDash val="solid"/>
                    </a:lnB>
                    <a:solidFill>
                      <a:srgbClr val="DBDBDB"/>
                    </a:solidFill>
                  </a:tcPr>
                </a:tc>
              </a:tr>
              <a:tr h="211667">
                <a:tc>
                  <a:txBody>
                    <a:bodyPr/>
                    <a:lstStyle/>
                    <a:p>
                      <a:pPr marL="107314">
                        <a:lnSpc>
                          <a:spcPts val="1375"/>
                        </a:lnSpc>
                      </a:pPr>
                      <a:r>
                        <a:rPr sz="1200" spc="-20" dirty="0">
                          <a:latin typeface="Calibri"/>
                          <a:cs typeface="Calibri"/>
                        </a:rPr>
                        <a:t>Status</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20876">
                      <a:solidFill>
                        <a:srgbClr val="BEBEBE"/>
                      </a:solidFill>
                      <a:prstDash val="solid"/>
                    </a:lnB>
                  </a:tcPr>
                </a:tc>
                <a:tc>
                  <a:txBody>
                    <a:bodyPr/>
                    <a:lstStyle/>
                    <a:p>
                      <a:pPr algn="ctr">
                        <a:lnSpc>
                          <a:spcPct val="100000"/>
                        </a:lnSpc>
                        <a:spcBef>
                          <a:spcPts val="20"/>
                        </a:spcBef>
                      </a:pPr>
                      <a:r>
                        <a:rPr sz="1200" spc="-20" dirty="0">
                          <a:latin typeface="Calibri"/>
                          <a:cs typeface="Calibri"/>
                        </a:rPr>
                        <a:t>Terminado</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20876">
                      <a:solidFill>
                        <a:srgbClr val="BEBEBE"/>
                      </a:solidFill>
                      <a:prstDash val="solid"/>
                    </a:lnB>
                  </a:tcPr>
                </a:tc>
                <a:tc>
                  <a:txBody>
                    <a:bodyPr/>
                    <a:lstStyle/>
                    <a:p>
                      <a:pPr algn="ctr">
                        <a:lnSpc>
                          <a:spcPct val="100000"/>
                        </a:lnSpc>
                        <a:spcBef>
                          <a:spcPts val="20"/>
                        </a:spcBef>
                      </a:pPr>
                      <a:r>
                        <a:rPr sz="1200" spc="-20" dirty="0">
                          <a:latin typeface="Calibri"/>
                          <a:cs typeface="Calibri"/>
                        </a:rPr>
                        <a:t>Terminado</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20876">
                      <a:solidFill>
                        <a:srgbClr val="BEBEBE"/>
                      </a:solidFill>
                      <a:prstDash val="solid"/>
                    </a:lnB>
                  </a:tcPr>
                </a:tc>
                <a:tc>
                  <a:txBody>
                    <a:bodyPr/>
                    <a:lstStyle/>
                    <a:p>
                      <a:pPr marL="8255" algn="ctr">
                        <a:lnSpc>
                          <a:spcPct val="100000"/>
                        </a:lnSpc>
                        <a:spcBef>
                          <a:spcPts val="20"/>
                        </a:spcBef>
                      </a:pPr>
                      <a:r>
                        <a:rPr sz="1200" spc="-20" dirty="0">
                          <a:latin typeface="Calibri"/>
                          <a:cs typeface="Calibri"/>
                        </a:rPr>
                        <a:t>Terminado</a:t>
                      </a:r>
                      <a:endParaRPr sz="1200" dirty="0">
                        <a:latin typeface="Calibri"/>
                        <a:cs typeface="Calibri"/>
                      </a:endParaRPr>
                    </a:p>
                  </a:txBody>
                  <a:tcPr marL="0" marR="0" marT="0" marB="0">
                    <a:lnL w="9808">
                      <a:solidFill>
                        <a:srgbClr val="D9D9D9"/>
                      </a:solidFill>
                      <a:prstDash val="solid"/>
                    </a:lnL>
                    <a:lnR w="19616">
                      <a:solidFill>
                        <a:srgbClr val="BEBEBE"/>
                      </a:solidFill>
                      <a:prstDash val="solid"/>
                    </a:lnR>
                    <a:lnT w="10266">
                      <a:solidFill>
                        <a:srgbClr val="D9D9D9"/>
                      </a:solidFill>
                      <a:prstDash val="solid"/>
                    </a:lnT>
                    <a:lnB w="20876">
                      <a:solidFill>
                        <a:srgbClr val="BEBEBE"/>
                      </a:solidFill>
                      <a:prstDash val="solid"/>
                    </a:lnB>
                  </a:tcPr>
                </a:tc>
                <a:tc>
                  <a:txBody>
                    <a:bodyPr/>
                    <a:lstStyle/>
                    <a:p>
                      <a:endParaRPr sz="1200" dirty="0">
                        <a:latin typeface="Calibri"/>
                        <a:cs typeface="Calibri"/>
                      </a:endParaRPr>
                    </a:p>
                  </a:txBody>
                  <a:tcPr marL="0" marR="0" marT="0" marB="0">
                    <a:lnL w="19616">
                      <a:solidFill>
                        <a:srgbClr val="BEBEBE"/>
                      </a:solidFill>
                      <a:prstDash val="solid"/>
                    </a:lnL>
                    <a:lnR w="19616">
                      <a:solidFill>
                        <a:srgbClr val="BEBEBE"/>
                      </a:solidFill>
                      <a:prstDash val="solid"/>
                    </a:lnR>
                    <a:lnT w="10266">
                      <a:solidFill>
                        <a:srgbClr val="D9D9D9"/>
                      </a:solidFill>
                      <a:prstDash val="solid"/>
                    </a:lnT>
                    <a:lnB w="20876">
                      <a:solidFill>
                        <a:srgbClr val="BEBEBE"/>
                      </a:solidFill>
                      <a:prstDash val="solid"/>
                    </a:lnB>
                    <a:solidFill>
                      <a:srgbClr val="DBDBDB"/>
                    </a:solidFill>
                  </a:tcPr>
                </a:tc>
              </a:tr>
              <a:tr h="242810">
                <a:tc>
                  <a:txBody>
                    <a:bodyPr/>
                    <a:lstStyle/>
                    <a:p>
                      <a:pPr marL="107314">
                        <a:lnSpc>
                          <a:spcPct val="100000"/>
                        </a:lnSpc>
                        <a:spcBef>
                          <a:spcPts val="100"/>
                        </a:spcBef>
                      </a:pPr>
                      <a:r>
                        <a:rPr sz="1200" spc="-20" dirty="0">
                          <a:latin typeface="Calibri"/>
                          <a:cs typeface="Calibri"/>
                        </a:rPr>
                        <a:t>Reducción de </a:t>
                      </a:r>
                      <a:r>
                        <a:rPr sz="1200" dirty="0">
                          <a:latin typeface="Calibri"/>
                          <a:cs typeface="Calibri"/>
                        </a:rPr>
                        <a:t>emisiones </a:t>
                      </a:r>
                      <a:r>
                        <a:rPr sz="1200" spc="-20" dirty="0">
                          <a:latin typeface="Calibri"/>
                          <a:cs typeface="Calibri"/>
                        </a:rPr>
                        <a:t>de </a:t>
                      </a:r>
                      <a:r>
                        <a:rPr sz="1200" spc="-15" dirty="0">
                          <a:latin typeface="Calibri"/>
                          <a:cs typeface="Calibri"/>
                        </a:rPr>
                        <a:t>gases</a:t>
                      </a:r>
                      <a:r>
                        <a:rPr sz="1200" spc="-105" dirty="0">
                          <a:latin typeface="Calibri"/>
                          <a:cs typeface="Calibri"/>
                        </a:rPr>
                        <a:t> </a:t>
                      </a:r>
                      <a:r>
                        <a:rPr sz="1200" spc="-25" dirty="0">
                          <a:latin typeface="Calibri"/>
                          <a:cs typeface="Calibri"/>
                        </a:rPr>
                        <a:t>CO2</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20876">
                      <a:solidFill>
                        <a:srgbClr val="BEBEBE"/>
                      </a:solidFill>
                      <a:prstDash val="solid"/>
                    </a:lnT>
                    <a:lnB w="10266">
                      <a:solidFill>
                        <a:srgbClr val="D9D9D9"/>
                      </a:solidFill>
                      <a:prstDash val="solid"/>
                    </a:lnB>
                  </a:tcPr>
                </a:tc>
                <a:tc>
                  <a:txBody>
                    <a:bodyPr/>
                    <a:lstStyle/>
                    <a:p>
                      <a:pPr marL="5715" algn="ctr">
                        <a:lnSpc>
                          <a:spcPct val="100000"/>
                        </a:lnSpc>
                        <a:spcBef>
                          <a:spcPts val="100"/>
                        </a:spcBef>
                      </a:pPr>
                      <a:r>
                        <a:rPr sz="1200" spc="-50" dirty="0">
                          <a:latin typeface="Calibri"/>
                          <a:cs typeface="Calibri"/>
                        </a:rPr>
                        <a:t>73,950</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20876">
                      <a:solidFill>
                        <a:srgbClr val="BEBEBE"/>
                      </a:solidFill>
                      <a:prstDash val="solid"/>
                    </a:lnT>
                    <a:lnB w="10266">
                      <a:solidFill>
                        <a:srgbClr val="D9D9D9"/>
                      </a:solidFill>
                      <a:prstDash val="solid"/>
                    </a:lnB>
                  </a:tcPr>
                </a:tc>
                <a:tc>
                  <a:txBody>
                    <a:bodyPr/>
                    <a:lstStyle/>
                    <a:p>
                      <a:pPr marL="15240" algn="ctr">
                        <a:lnSpc>
                          <a:spcPct val="100000"/>
                        </a:lnSpc>
                        <a:spcBef>
                          <a:spcPts val="100"/>
                        </a:spcBef>
                      </a:pPr>
                      <a:r>
                        <a:rPr sz="1200" spc="-50" dirty="0">
                          <a:latin typeface="Calibri"/>
                          <a:cs typeface="Calibri"/>
                        </a:rPr>
                        <a:t>153,677</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20876">
                      <a:solidFill>
                        <a:srgbClr val="BEBEBE"/>
                      </a:solidFill>
                      <a:prstDash val="solid"/>
                    </a:lnT>
                    <a:lnB w="10266">
                      <a:solidFill>
                        <a:srgbClr val="D9D9D9"/>
                      </a:solidFill>
                      <a:prstDash val="solid"/>
                    </a:lnB>
                  </a:tcPr>
                </a:tc>
                <a:tc>
                  <a:txBody>
                    <a:bodyPr/>
                    <a:lstStyle/>
                    <a:p>
                      <a:pPr marL="15875" algn="ctr">
                        <a:lnSpc>
                          <a:spcPct val="100000"/>
                        </a:lnSpc>
                        <a:spcBef>
                          <a:spcPts val="100"/>
                        </a:spcBef>
                      </a:pPr>
                      <a:r>
                        <a:rPr sz="1200" spc="-50" dirty="0">
                          <a:latin typeface="Calibri"/>
                          <a:cs typeface="Calibri"/>
                        </a:rPr>
                        <a:t>96,657</a:t>
                      </a:r>
                      <a:endParaRPr sz="1200" dirty="0">
                        <a:latin typeface="Calibri"/>
                        <a:cs typeface="Calibri"/>
                      </a:endParaRPr>
                    </a:p>
                  </a:txBody>
                  <a:tcPr marL="0" marR="0" marT="0" marB="0">
                    <a:lnL w="9808">
                      <a:solidFill>
                        <a:srgbClr val="D9D9D9"/>
                      </a:solidFill>
                      <a:prstDash val="solid"/>
                    </a:lnL>
                    <a:lnR w="19616">
                      <a:solidFill>
                        <a:srgbClr val="BEBEBE"/>
                      </a:solidFill>
                      <a:prstDash val="solid"/>
                    </a:lnR>
                    <a:lnT w="20876">
                      <a:solidFill>
                        <a:srgbClr val="BEBEBE"/>
                      </a:solidFill>
                      <a:prstDash val="solid"/>
                    </a:lnT>
                    <a:lnB w="10266">
                      <a:solidFill>
                        <a:srgbClr val="D9D9D9"/>
                      </a:solidFill>
                      <a:prstDash val="solid"/>
                    </a:lnB>
                  </a:tcPr>
                </a:tc>
                <a:tc>
                  <a:txBody>
                    <a:bodyPr/>
                    <a:lstStyle/>
                    <a:p>
                      <a:pPr marL="24765" algn="ctr">
                        <a:lnSpc>
                          <a:spcPct val="100000"/>
                        </a:lnSpc>
                        <a:spcBef>
                          <a:spcPts val="100"/>
                        </a:spcBef>
                      </a:pPr>
                      <a:r>
                        <a:rPr sz="1200" spc="-50" dirty="0">
                          <a:latin typeface="Calibri"/>
                          <a:cs typeface="Calibri"/>
                        </a:rPr>
                        <a:t>324,284</a:t>
                      </a:r>
                      <a:endParaRPr sz="1200" dirty="0">
                        <a:latin typeface="Calibri"/>
                        <a:cs typeface="Calibri"/>
                      </a:endParaRPr>
                    </a:p>
                  </a:txBody>
                  <a:tcPr marL="0" marR="0" marT="0" marB="0">
                    <a:lnL w="19616">
                      <a:solidFill>
                        <a:srgbClr val="BEBEBE"/>
                      </a:solidFill>
                      <a:prstDash val="solid"/>
                    </a:lnL>
                    <a:lnR w="19616">
                      <a:solidFill>
                        <a:srgbClr val="BEBEBE"/>
                      </a:solidFill>
                      <a:prstDash val="solid"/>
                    </a:lnR>
                    <a:lnT w="20876">
                      <a:solidFill>
                        <a:srgbClr val="BEBEBE"/>
                      </a:solidFill>
                      <a:prstDash val="solid"/>
                    </a:lnT>
                    <a:lnB w="10266">
                      <a:solidFill>
                        <a:srgbClr val="D9D9D9"/>
                      </a:solidFill>
                      <a:prstDash val="solid"/>
                    </a:lnB>
                    <a:solidFill>
                      <a:srgbClr val="DBDBDB"/>
                    </a:solidFill>
                  </a:tcPr>
                </a:tc>
              </a:tr>
              <a:tr h="206534">
                <a:tc>
                  <a:txBody>
                    <a:bodyPr/>
                    <a:lstStyle/>
                    <a:p>
                      <a:pPr marL="107314">
                        <a:lnSpc>
                          <a:spcPct val="100000"/>
                        </a:lnSpc>
                        <a:spcBef>
                          <a:spcPts val="20"/>
                        </a:spcBef>
                      </a:pPr>
                      <a:r>
                        <a:rPr sz="1200" spc="-20" dirty="0">
                          <a:latin typeface="Calibri"/>
                          <a:cs typeface="Calibri"/>
                        </a:rPr>
                        <a:t>Generación </a:t>
                      </a:r>
                      <a:r>
                        <a:rPr sz="1200" spc="-25" dirty="0">
                          <a:latin typeface="Calibri"/>
                          <a:cs typeface="Calibri"/>
                        </a:rPr>
                        <a:t>anual </a:t>
                      </a:r>
                      <a:r>
                        <a:rPr sz="1200" spc="-20" dirty="0">
                          <a:latin typeface="Calibri"/>
                          <a:cs typeface="Calibri"/>
                        </a:rPr>
                        <a:t>de energía</a:t>
                      </a:r>
                      <a:r>
                        <a:rPr sz="1200" spc="-55" dirty="0">
                          <a:latin typeface="Calibri"/>
                          <a:cs typeface="Calibri"/>
                        </a:rPr>
                        <a:t> </a:t>
                      </a:r>
                      <a:r>
                        <a:rPr sz="1200" spc="-20" dirty="0">
                          <a:latin typeface="Calibri"/>
                          <a:cs typeface="Calibri"/>
                        </a:rPr>
                        <a:t>(Mwh/year)</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10609">
                      <a:solidFill>
                        <a:srgbClr val="D9D9D9"/>
                      </a:solidFill>
                      <a:prstDash val="solid"/>
                    </a:lnB>
                  </a:tcPr>
                </a:tc>
                <a:tc>
                  <a:txBody>
                    <a:bodyPr/>
                    <a:lstStyle/>
                    <a:p>
                      <a:pPr marL="15240" algn="ctr">
                        <a:lnSpc>
                          <a:spcPct val="100000"/>
                        </a:lnSpc>
                        <a:spcBef>
                          <a:spcPts val="20"/>
                        </a:spcBef>
                      </a:pPr>
                      <a:r>
                        <a:rPr sz="1200" spc="-50" dirty="0">
                          <a:latin typeface="Calibri"/>
                          <a:cs typeface="Calibri"/>
                        </a:rPr>
                        <a:t>127,500</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10609">
                      <a:solidFill>
                        <a:srgbClr val="D9D9D9"/>
                      </a:solidFill>
                      <a:prstDash val="solid"/>
                    </a:lnB>
                  </a:tcPr>
                </a:tc>
                <a:tc>
                  <a:txBody>
                    <a:bodyPr/>
                    <a:lstStyle/>
                    <a:p>
                      <a:pPr marL="15240" algn="ctr">
                        <a:lnSpc>
                          <a:spcPct val="100000"/>
                        </a:lnSpc>
                        <a:spcBef>
                          <a:spcPts val="20"/>
                        </a:spcBef>
                      </a:pPr>
                      <a:r>
                        <a:rPr sz="1200" spc="-50" dirty="0">
                          <a:latin typeface="Calibri"/>
                          <a:cs typeface="Calibri"/>
                        </a:rPr>
                        <a:t>239,000</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266">
                      <a:solidFill>
                        <a:srgbClr val="D9D9D9"/>
                      </a:solidFill>
                      <a:prstDash val="solid"/>
                    </a:lnT>
                    <a:lnB w="10609">
                      <a:solidFill>
                        <a:srgbClr val="D9D9D9"/>
                      </a:solidFill>
                      <a:prstDash val="solid"/>
                    </a:lnB>
                  </a:tcPr>
                </a:tc>
                <a:tc>
                  <a:txBody>
                    <a:bodyPr/>
                    <a:lstStyle/>
                    <a:p>
                      <a:pPr marL="25400" algn="ctr">
                        <a:lnSpc>
                          <a:spcPct val="100000"/>
                        </a:lnSpc>
                        <a:spcBef>
                          <a:spcPts val="20"/>
                        </a:spcBef>
                      </a:pPr>
                      <a:r>
                        <a:rPr sz="1200" spc="-50" dirty="0">
                          <a:latin typeface="Calibri"/>
                          <a:cs typeface="Calibri"/>
                        </a:rPr>
                        <a:t>212,900</a:t>
                      </a:r>
                      <a:endParaRPr sz="1200" dirty="0">
                        <a:latin typeface="Calibri"/>
                        <a:cs typeface="Calibri"/>
                      </a:endParaRPr>
                    </a:p>
                  </a:txBody>
                  <a:tcPr marL="0" marR="0" marT="0" marB="0">
                    <a:lnL w="9808">
                      <a:solidFill>
                        <a:srgbClr val="D9D9D9"/>
                      </a:solidFill>
                      <a:prstDash val="solid"/>
                    </a:lnL>
                    <a:lnR w="19616">
                      <a:solidFill>
                        <a:srgbClr val="BEBEBE"/>
                      </a:solidFill>
                      <a:prstDash val="solid"/>
                    </a:lnR>
                    <a:lnT w="10266">
                      <a:solidFill>
                        <a:srgbClr val="D9D9D9"/>
                      </a:solidFill>
                      <a:prstDash val="solid"/>
                    </a:lnT>
                    <a:lnB w="10609">
                      <a:solidFill>
                        <a:srgbClr val="D9D9D9"/>
                      </a:solidFill>
                      <a:prstDash val="solid"/>
                    </a:lnB>
                  </a:tcPr>
                </a:tc>
                <a:tc>
                  <a:txBody>
                    <a:bodyPr/>
                    <a:lstStyle/>
                    <a:p>
                      <a:pPr marL="24765" algn="ctr">
                        <a:lnSpc>
                          <a:spcPct val="100000"/>
                        </a:lnSpc>
                        <a:spcBef>
                          <a:spcPts val="20"/>
                        </a:spcBef>
                      </a:pPr>
                      <a:r>
                        <a:rPr sz="1200" spc="-50" dirty="0">
                          <a:latin typeface="Calibri"/>
                          <a:cs typeface="Calibri"/>
                        </a:rPr>
                        <a:t>579,400</a:t>
                      </a:r>
                      <a:endParaRPr sz="1200" dirty="0">
                        <a:latin typeface="Calibri"/>
                        <a:cs typeface="Calibri"/>
                      </a:endParaRPr>
                    </a:p>
                  </a:txBody>
                  <a:tcPr marL="0" marR="0" marT="0" marB="0">
                    <a:lnL w="19616">
                      <a:solidFill>
                        <a:srgbClr val="BEBEBE"/>
                      </a:solidFill>
                      <a:prstDash val="solid"/>
                    </a:lnL>
                    <a:lnR w="19616">
                      <a:solidFill>
                        <a:srgbClr val="BEBEBE"/>
                      </a:solidFill>
                      <a:prstDash val="solid"/>
                    </a:lnR>
                    <a:lnT w="10266">
                      <a:solidFill>
                        <a:srgbClr val="D9D9D9"/>
                      </a:solidFill>
                      <a:prstDash val="solid"/>
                    </a:lnT>
                    <a:lnB w="10609">
                      <a:solidFill>
                        <a:srgbClr val="D9D9D9"/>
                      </a:solidFill>
                      <a:prstDash val="solid"/>
                    </a:lnB>
                    <a:solidFill>
                      <a:srgbClr val="DBDBDB"/>
                    </a:solidFill>
                  </a:tcPr>
                </a:tc>
              </a:tr>
              <a:tr h="206535">
                <a:tc>
                  <a:txBody>
                    <a:bodyPr/>
                    <a:lstStyle/>
                    <a:p>
                      <a:pPr marL="107314">
                        <a:lnSpc>
                          <a:spcPct val="100000"/>
                        </a:lnSpc>
                        <a:spcBef>
                          <a:spcPts val="15"/>
                        </a:spcBef>
                      </a:pPr>
                      <a:r>
                        <a:rPr sz="1200" spc="-25" dirty="0">
                          <a:latin typeface="Calibri"/>
                          <a:cs typeface="Calibri"/>
                        </a:rPr>
                        <a:t>Capacidad </a:t>
                      </a:r>
                      <a:r>
                        <a:rPr sz="1200" spc="-10" dirty="0">
                          <a:latin typeface="Calibri"/>
                          <a:cs typeface="Calibri"/>
                        </a:rPr>
                        <a:t>instalada</a:t>
                      </a:r>
                      <a:r>
                        <a:rPr sz="1200" spc="-140" dirty="0">
                          <a:latin typeface="Calibri"/>
                          <a:cs typeface="Calibri"/>
                        </a:rPr>
                        <a:t> </a:t>
                      </a:r>
                      <a:r>
                        <a:rPr sz="1200" spc="-40" dirty="0">
                          <a:latin typeface="Calibri"/>
                          <a:cs typeface="Calibri"/>
                        </a:rPr>
                        <a:t>(MW)</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609">
                      <a:solidFill>
                        <a:srgbClr val="D9D9D9"/>
                      </a:solidFill>
                      <a:prstDash val="solid"/>
                    </a:lnT>
                    <a:lnB w="10266">
                      <a:solidFill>
                        <a:srgbClr val="D9D9D9"/>
                      </a:solidFill>
                      <a:prstDash val="solid"/>
                    </a:lnB>
                  </a:tcPr>
                </a:tc>
                <a:tc>
                  <a:txBody>
                    <a:bodyPr/>
                    <a:lstStyle/>
                    <a:p>
                      <a:pPr marL="5715" algn="ctr">
                        <a:lnSpc>
                          <a:spcPct val="100000"/>
                        </a:lnSpc>
                        <a:spcBef>
                          <a:spcPts val="15"/>
                        </a:spcBef>
                      </a:pPr>
                      <a:r>
                        <a:rPr sz="1200" spc="-40" dirty="0">
                          <a:latin typeface="Calibri"/>
                          <a:cs typeface="Calibri"/>
                        </a:rPr>
                        <a:t>28.8</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609">
                      <a:solidFill>
                        <a:srgbClr val="D9D9D9"/>
                      </a:solidFill>
                      <a:prstDash val="solid"/>
                    </a:lnT>
                    <a:lnB w="10266">
                      <a:solidFill>
                        <a:srgbClr val="D9D9D9"/>
                      </a:solidFill>
                      <a:prstDash val="solid"/>
                    </a:lnB>
                  </a:tcPr>
                </a:tc>
                <a:tc>
                  <a:txBody>
                    <a:bodyPr/>
                    <a:lstStyle/>
                    <a:p>
                      <a:pPr marL="5715" algn="ctr">
                        <a:lnSpc>
                          <a:spcPct val="100000"/>
                        </a:lnSpc>
                        <a:spcBef>
                          <a:spcPts val="15"/>
                        </a:spcBef>
                      </a:pPr>
                      <a:r>
                        <a:rPr sz="1200" spc="-40" dirty="0">
                          <a:latin typeface="Calibri"/>
                          <a:cs typeface="Calibri"/>
                        </a:rPr>
                        <a:t>36.0</a:t>
                      </a:r>
                      <a:endParaRPr sz="1200" dirty="0">
                        <a:latin typeface="Calibri"/>
                        <a:cs typeface="Calibri"/>
                      </a:endParaRPr>
                    </a:p>
                  </a:txBody>
                  <a:tcPr marL="0" marR="0" marT="0" marB="0">
                    <a:lnL w="9808">
                      <a:solidFill>
                        <a:srgbClr val="D9D9D9"/>
                      </a:solidFill>
                      <a:prstDash val="solid"/>
                    </a:lnL>
                    <a:lnR w="9808">
                      <a:solidFill>
                        <a:srgbClr val="D9D9D9"/>
                      </a:solidFill>
                      <a:prstDash val="solid"/>
                    </a:lnR>
                    <a:lnT w="10609">
                      <a:solidFill>
                        <a:srgbClr val="D9D9D9"/>
                      </a:solidFill>
                      <a:prstDash val="solid"/>
                    </a:lnT>
                    <a:lnB w="10266">
                      <a:solidFill>
                        <a:srgbClr val="D9D9D9"/>
                      </a:solidFill>
                      <a:prstDash val="solid"/>
                    </a:lnB>
                  </a:tcPr>
                </a:tc>
                <a:tc>
                  <a:txBody>
                    <a:bodyPr/>
                    <a:lstStyle/>
                    <a:p>
                      <a:pPr marL="15875" algn="ctr">
                        <a:lnSpc>
                          <a:spcPct val="100000"/>
                        </a:lnSpc>
                        <a:spcBef>
                          <a:spcPts val="15"/>
                        </a:spcBef>
                      </a:pPr>
                      <a:r>
                        <a:rPr sz="1200" spc="-40" dirty="0">
                          <a:latin typeface="Calibri"/>
                          <a:cs typeface="Calibri"/>
                        </a:rPr>
                        <a:t>66.0</a:t>
                      </a:r>
                      <a:endParaRPr sz="1200" dirty="0">
                        <a:latin typeface="Calibri"/>
                        <a:cs typeface="Calibri"/>
                      </a:endParaRPr>
                    </a:p>
                  </a:txBody>
                  <a:tcPr marL="0" marR="0" marT="0" marB="0">
                    <a:lnL w="9808">
                      <a:solidFill>
                        <a:srgbClr val="D9D9D9"/>
                      </a:solidFill>
                      <a:prstDash val="solid"/>
                    </a:lnL>
                    <a:lnR w="19616">
                      <a:solidFill>
                        <a:srgbClr val="BEBEBE"/>
                      </a:solidFill>
                      <a:prstDash val="solid"/>
                    </a:lnR>
                    <a:lnT w="10609">
                      <a:solidFill>
                        <a:srgbClr val="D9D9D9"/>
                      </a:solidFill>
                      <a:prstDash val="solid"/>
                    </a:lnT>
                    <a:lnB w="10266">
                      <a:solidFill>
                        <a:srgbClr val="D9D9D9"/>
                      </a:solidFill>
                      <a:prstDash val="solid"/>
                    </a:lnB>
                  </a:tcPr>
                </a:tc>
                <a:tc>
                  <a:txBody>
                    <a:bodyPr/>
                    <a:lstStyle/>
                    <a:p>
                      <a:pPr marL="25400" algn="ctr">
                        <a:lnSpc>
                          <a:spcPct val="100000"/>
                        </a:lnSpc>
                        <a:spcBef>
                          <a:spcPts val="15"/>
                        </a:spcBef>
                      </a:pPr>
                      <a:r>
                        <a:rPr sz="1200" spc="-45" dirty="0">
                          <a:latin typeface="Calibri"/>
                          <a:cs typeface="Calibri"/>
                        </a:rPr>
                        <a:t>130.8</a:t>
                      </a:r>
                      <a:endParaRPr sz="1200" dirty="0">
                        <a:latin typeface="Calibri"/>
                        <a:cs typeface="Calibri"/>
                      </a:endParaRPr>
                    </a:p>
                  </a:txBody>
                  <a:tcPr marL="0" marR="0" marT="0" marB="0">
                    <a:lnL w="19616">
                      <a:solidFill>
                        <a:srgbClr val="BEBEBE"/>
                      </a:solidFill>
                      <a:prstDash val="solid"/>
                    </a:lnL>
                    <a:lnR w="19616">
                      <a:solidFill>
                        <a:srgbClr val="BEBEBE"/>
                      </a:solidFill>
                      <a:prstDash val="solid"/>
                    </a:lnR>
                    <a:lnT w="10609">
                      <a:solidFill>
                        <a:srgbClr val="D9D9D9"/>
                      </a:solidFill>
                      <a:prstDash val="solid"/>
                    </a:lnT>
                    <a:lnB w="10266">
                      <a:solidFill>
                        <a:srgbClr val="D9D9D9"/>
                      </a:solidFill>
                      <a:prstDash val="solid"/>
                    </a:lnB>
                    <a:solidFill>
                      <a:srgbClr val="DBDBDB"/>
                    </a:solidFill>
                  </a:tcPr>
                </a:tc>
              </a:tr>
            </a:tbl>
          </a:graphicData>
        </a:graphic>
      </p:graphicFrame>
      <p:sp>
        <p:nvSpPr>
          <p:cNvPr id="37" name="36 Título"/>
          <p:cNvSpPr>
            <a:spLocks noGrp="1"/>
          </p:cNvSpPr>
          <p:nvPr>
            <p:ph type="title"/>
          </p:nvPr>
        </p:nvSpPr>
        <p:spPr>
          <a:xfrm>
            <a:off x="332383" y="440893"/>
            <a:ext cx="7439891" cy="631825"/>
          </a:xfrm>
        </p:spPr>
        <p:txBody>
          <a:bodyPr/>
          <a:lstStyle/>
          <a:p>
            <a:r>
              <a:rPr lang="es-MX" sz="2000" b="1" dirty="0" smtClean="0">
                <a:latin typeface="Century Gothic" panose="020B0502020202020204" pitchFamily="34" charset="0"/>
              </a:rPr>
              <a:t>Uso de los Recursos</a:t>
            </a:r>
            <a:br>
              <a:rPr lang="es-MX" sz="2000" b="1" dirty="0" smtClean="0">
                <a:latin typeface="Century Gothic" panose="020B0502020202020204" pitchFamily="34" charset="0"/>
              </a:rPr>
            </a:br>
            <a:r>
              <a:rPr lang="es-MX" sz="2000" b="1" dirty="0" smtClean="0">
                <a:latin typeface="Century Gothic" panose="020B0502020202020204" pitchFamily="34" charset="0"/>
              </a:rPr>
              <a:t>Portafolio Verde</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4</a:t>
            </a:fld>
            <a:endParaRPr lang="es-ES" altLang="es-MX" dirty="0"/>
          </a:p>
        </p:txBody>
      </p:sp>
    </p:spTree>
    <p:extLst>
      <p:ext uri="{BB962C8B-B14F-4D97-AF65-F5344CB8AC3E}">
        <p14:creationId xmlns:p14="http://schemas.microsoft.com/office/powerpoint/2010/main" val="1002147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9245" y="1768004"/>
            <a:ext cx="8480430" cy="335297"/>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283710"/>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5</a:t>
            </a:fld>
            <a:endParaRPr lang="es-ES" altLang="es-MX" dirty="0"/>
          </a:p>
        </p:txBody>
      </p:sp>
    </p:spTree>
    <p:extLst>
      <p:ext uri="{BB962C8B-B14F-4D97-AF65-F5344CB8AC3E}">
        <p14:creationId xmlns:p14="http://schemas.microsoft.com/office/powerpoint/2010/main" val="32993839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object 51"/>
          <p:cNvSpPr txBox="1">
            <a:spLocks noGrp="1"/>
          </p:cNvSpPr>
          <p:nvPr>
            <p:ph type="title"/>
          </p:nvPr>
        </p:nvSpPr>
        <p:spPr>
          <a:xfrm>
            <a:off x="477012" y="298331"/>
            <a:ext cx="5265419" cy="615553"/>
          </a:xfrm>
          <a:prstGeom prst="rect">
            <a:avLst/>
          </a:prstGeom>
        </p:spPr>
        <p:txBody>
          <a:bodyPr vert="horz" wrap="square" lIns="0" tIns="0" rIns="0" bIns="0" rtlCol="0">
            <a:spAutoFit/>
          </a:bodyPr>
          <a:lstStyle/>
          <a:p>
            <a:pPr marL="12700">
              <a:lnSpc>
                <a:spcPct val="100000"/>
              </a:lnSpc>
              <a:spcBef>
                <a:spcPts val="40"/>
              </a:spcBef>
              <a:tabLst>
                <a:tab pos="4875530" algn="l"/>
              </a:tabLst>
            </a:pPr>
            <a:r>
              <a:rPr lang="es-MX" sz="2000" b="1" spc="-5" dirty="0" smtClean="0">
                <a:latin typeface="Century Gothic" panose="020B0502020202020204" pitchFamily="34" charset="0"/>
              </a:rPr>
              <a:t>Inversiones en emisiones privadas de la Banca de Desarrollo</a:t>
            </a:r>
            <a:r>
              <a:rPr sz="2000" b="1" spc="70" dirty="0" smtClean="0">
                <a:latin typeface="Century Gothic" panose="020B0502020202020204" pitchFamily="34" charset="0"/>
              </a:rPr>
              <a:t> </a:t>
            </a:r>
            <a:endParaRPr sz="2000" b="1" dirty="0">
              <a:latin typeface="Century Gothic" panose="020B0502020202020204" pitchFamily="34" charset="0"/>
            </a:endParaRPr>
          </a:p>
        </p:txBody>
      </p:sp>
      <p:sp>
        <p:nvSpPr>
          <p:cNvPr id="3" name="2 Marcador de contenido"/>
          <p:cNvSpPr txBox="1">
            <a:spLocks/>
          </p:cNvSpPr>
          <p:nvPr/>
        </p:nvSpPr>
        <p:spPr>
          <a:xfrm>
            <a:off x="331753" y="1335760"/>
            <a:ext cx="8392298" cy="5347091"/>
          </a:xfrm>
          <a:prstGeom prst="rect">
            <a:avLst/>
          </a:prstGeom>
        </p:spPr>
        <p:txBody>
          <a:bodyPr>
            <a:norm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lgn="just">
              <a:buClr>
                <a:srgbClr val="C00000"/>
              </a:buClr>
              <a:buNone/>
            </a:pPr>
            <a:r>
              <a:rPr lang="es-MX" altLang="es-MX" sz="1400" dirty="0" smtClean="0">
                <a:latin typeface="Century Gothic" panose="020B0502020202020204" pitchFamily="34" charset="0"/>
              </a:rPr>
              <a:t>El régimen de inversión establecido en el Marco de Gestión vigente del FANVIT define las </a:t>
            </a:r>
            <a:r>
              <a:rPr lang="es-MX" sz="1400" dirty="0" smtClean="0">
                <a:latin typeface="Century Gothic" panose="020B0502020202020204" pitchFamily="34" charset="0"/>
              </a:rPr>
              <a:t>inversiones permitidas para el FANVIT, dentro de las cuales se contempla la adquisición de emisiones de deuda públicas, excluyendo todas aquellas emisiones privadas de deuda de la Banca de Desarrollo (SHF, NAFIN, BANOBRAS, BANCOMEXT y BANSEFI).</a:t>
            </a:r>
          </a:p>
          <a:p>
            <a:pPr marL="285750" lvl="1" algn="just">
              <a:buClr>
                <a:srgbClr val="C00000"/>
              </a:buClr>
              <a:buFont typeface="Arial" panose="020B0604020202020204" pitchFamily="34" charset="0"/>
              <a:buChar char="•"/>
            </a:pPr>
            <a:endParaRPr lang="es-MX" sz="1400" dirty="0">
              <a:solidFill>
                <a:srgbClr val="FF0000"/>
              </a:solidFill>
              <a:latin typeface="Century Gothic" panose="020B0502020202020204" pitchFamily="34" charset="0"/>
            </a:endParaRPr>
          </a:p>
          <a:p>
            <a:pPr marL="285750" lvl="1" algn="just">
              <a:buClr>
                <a:srgbClr val="C00000"/>
              </a:buClr>
              <a:buFont typeface="Arial" panose="020B0604020202020204" pitchFamily="34" charset="0"/>
              <a:buChar char="•"/>
            </a:pPr>
            <a:r>
              <a:rPr lang="es-MX" altLang="es-MX" sz="1400" dirty="0" smtClean="0">
                <a:latin typeface="Century Gothic" panose="020B0502020202020204" pitchFamily="34" charset="0"/>
              </a:rPr>
              <a:t>Dadas las </a:t>
            </a:r>
            <a:r>
              <a:rPr lang="es-MX" altLang="es-MX" sz="1400" dirty="0">
                <a:latin typeface="Century Gothic" panose="020B0502020202020204" pitchFamily="34" charset="0"/>
              </a:rPr>
              <a:t>expectativas </a:t>
            </a:r>
            <a:r>
              <a:rPr lang="es-MX" altLang="es-MX" sz="1400" dirty="0" smtClean="0">
                <a:latin typeface="Century Gothic" panose="020B0502020202020204" pitchFamily="34" charset="0"/>
              </a:rPr>
              <a:t>de incrementos considerables en </a:t>
            </a:r>
            <a:r>
              <a:rPr lang="es-MX" altLang="es-MX" sz="1400" dirty="0">
                <a:latin typeface="Century Gothic" panose="020B0502020202020204" pitchFamily="34" charset="0"/>
              </a:rPr>
              <a:t>la liquidez del </a:t>
            </a:r>
            <a:r>
              <a:rPr lang="es-MX" altLang="es-MX" sz="1400" dirty="0" smtClean="0">
                <a:latin typeface="Century Gothic" panose="020B0502020202020204" pitchFamily="34" charset="0"/>
              </a:rPr>
              <a:t>FANVIT, es </a:t>
            </a:r>
            <a:r>
              <a:rPr lang="es-MX" altLang="es-MX" sz="1400" dirty="0">
                <a:latin typeface="Century Gothic" panose="020B0502020202020204" pitchFamily="34" charset="0"/>
              </a:rPr>
              <a:t>necesario explorar alternativas de </a:t>
            </a:r>
            <a:r>
              <a:rPr lang="es-MX" altLang="es-MX" sz="1400" dirty="0" smtClean="0">
                <a:latin typeface="Century Gothic" panose="020B0502020202020204" pitchFamily="34" charset="0"/>
              </a:rPr>
              <a:t>inversión, como lo son las emisiones privadas de deuda de la Banca de Desarrollo, que se </a:t>
            </a:r>
            <a:r>
              <a:rPr lang="es-MX" altLang="es-MX" sz="1400" dirty="0">
                <a:latin typeface="Century Gothic" panose="020B0502020202020204" pitchFamily="34" charset="0"/>
              </a:rPr>
              <a:t>adapten al perfil de riesgo rendimiento del </a:t>
            </a:r>
            <a:r>
              <a:rPr lang="es-MX" altLang="es-MX" sz="1400" dirty="0" smtClean="0">
                <a:latin typeface="Century Gothic" panose="020B0502020202020204" pitchFamily="34" charset="0"/>
              </a:rPr>
              <a:t>portafolio, permitiendo su </a:t>
            </a:r>
            <a:r>
              <a:rPr lang="es-MX" altLang="es-MX" sz="1400" dirty="0">
                <a:latin typeface="Century Gothic" panose="020B0502020202020204" pitchFamily="34" charset="0"/>
              </a:rPr>
              <a:t>adecuada </a:t>
            </a:r>
            <a:r>
              <a:rPr lang="es-MX" altLang="es-MX" sz="1400" dirty="0" smtClean="0">
                <a:latin typeface="Century Gothic" panose="020B0502020202020204" pitchFamily="34" charset="0"/>
              </a:rPr>
              <a:t>diversificación, </a:t>
            </a:r>
            <a:r>
              <a:rPr lang="es-MX" altLang="es-MX" sz="1400" dirty="0">
                <a:latin typeface="Century Gothic" panose="020B0502020202020204" pitchFamily="34" charset="0"/>
              </a:rPr>
              <a:t>minimizando la </a:t>
            </a:r>
            <a:r>
              <a:rPr lang="es-MX" altLang="es-MX" sz="1400">
                <a:latin typeface="Century Gothic" panose="020B0502020202020204" pitchFamily="34" charset="0"/>
              </a:rPr>
              <a:t>exposición </a:t>
            </a:r>
            <a:r>
              <a:rPr lang="es-MX" altLang="es-MX" sz="1400" smtClean="0">
                <a:latin typeface="Century Gothic" panose="020B0502020202020204" pitchFamily="34" charset="0"/>
              </a:rPr>
              <a:t>a riesgos </a:t>
            </a:r>
            <a:r>
              <a:rPr lang="es-MX" altLang="es-MX" sz="1400" dirty="0">
                <a:latin typeface="Century Gothic" panose="020B0502020202020204" pitchFamily="34" charset="0"/>
              </a:rPr>
              <a:t>inherentes a la adquisición de instrumentos de deuda </a:t>
            </a:r>
            <a:r>
              <a:rPr lang="es-MX" altLang="es-MX" sz="1400" dirty="0" smtClean="0">
                <a:latin typeface="Century Gothic" panose="020B0502020202020204" pitchFamily="34" charset="0"/>
              </a:rPr>
              <a:t>por </a:t>
            </a:r>
            <a:r>
              <a:rPr lang="es-MX" altLang="es-MX" sz="1400" dirty="0">
                <a:latin typeface="Century Gothic" panose="020B0502020202020204" pitchFamily="34" charset="0"/>
              </a:rPr>
              <a:t>montos superiores a los operados </a:t>
            </a:r>
            <a:r>
              <a:rPr lang="es-MX" altLang="es-MX" sz="1400" dirty="0" smtClean="0">
                <a:latin typeface="Century Gothic" panose="020B0502020202020204" pitchFamily="34" charset="0"/>
              </a:rPr>
              <a:t>habitualmente (adelantamientos ventajosos).</a:t>
            </a:r>
            <a:endParaRPr lang="es-MX" altLang="es-MX" sz="1400" dirty="0">
              <a:latin typeface="Century Gothic" panose="020B0502020202020204" pitchFamily="34" charset="0"/>
            </a:endParaRPr>
          </a:p>
          <a:p>
            <a:pPr marL="285750" lvl="1" algn="just">
              <a:buClr>
                <a:srgbClr val="C00000"/>
              </a:buClr>
              <a:buFont typeface="Arial" panose="020B0604020202020204" pitchFamily="34" charset="0"/>
              <a:buChar char="•"/>
            </a:pPr>
            <a:endParaRPr lang="es-MX" sz="1400" dirty="0" smtClean="0">
              <a:solidFill>
                <a:srgbClr val="FF0000"/>
              </a:solidFill>
              <a:latin typeface="Century Gothic" panose="020B0502020202020204" pitchFamily="34" charset="0"/>
            </a:endParaRPr>
          </a:p>
          <a:p>
            <a:pPr marL="285750" lvl="1" algn="just">
              <a:buClr>
                <a:srgbClr val="C00000"/>
              </a:buClr>
              <a:buFont typeface="Arial" panose="020B0604020202020204" pitchFamily="34" charset="0"/>
              <a:buChar char="•"/>
            </a:pPr>
            <a:r>
              <a:rPr lang="es-MX" sz="1400" dirty="0" smtClean="0">
                <a:latin typeface="Century Gothic" panose="020B0502020202020204" pitchFamily="34" charset="0"/>
              </a:rPr>
              <a:t>Las emisiones privadas de deuda de la Banca de Desarrollo tienen como principal característica la estructuración de emisiones a plazos y montos previamente acordados de acuerdo a las necesidades de cada fondo, que permiten el balance de las inversiones a las condiciones de liquidez con la menor exposición a riesgos financieros (mercado, crédito y liquidez), al tratarse de contraparte con garantía del Gobierno Federal.</a:t>
            </a:r>
            <a:endParaRPr lang="es-MX" sz="1400" dirty="0">
              <a:latin typeface="Century Gothic" panose="020B0502020202020204" pitchFamily="34" charset="0"/>
            </a:endParaRPr>
          </a:p>
          <a:p>
            <a:pPr marL="0" lvl="1" indent="0" algn="just">
              <a:buClr>
                <a:srgbClr val="C00000"/>
              </a:buClr>
              <a:buNone/>
            </a:pPr>
            <a:endParaRPr lang="es-MX" sz="1400" dirty="0" smtClean="0">
              <a:latin typeface="Century Gothic" panose="020B0502020202020204" pitchFamily="34" charset="0"/>
            </a:endParaRPr>
          </a:p>
          <a:p>
            <a:pPr marL="285750" lvl="1" algn="just">
              <a:buClr>
                <a:srgbClr val="C00000"/>
              </a:buClr>
              <a:buFont typeface="Arial" panose="020B0604020202020204" pitchFamily="34" charset="0"/>
              <a:buChar char="•"/>
            </a:pPr>
            <a:r>
              <a:rPr lang="es-MX" sz="1400" dirty="0" smtClean="0">
                <a:latin typeface="Century Gothic" panose="020B0502020202020204" pitchFamily="34" charset="0"/>
              </a:rPr>
              <a:t>Se solicita la modificación al Régimen de Inversión para la adquisición </a:t>
            </a:r>
            <a:r>
              <a:rPr lang="es-MX" sz="1400" dirty="0">
                <a:latin typeface="Century Gothic" panose="020B0502020202020204" pitchFamily="34" charset="0"/>
              </a:rPr>
              <a:t>de emisiones privadas de deuda de la Banca de Desarrollo </a:t>
            </a:r>
            <a:r>
              <a:rPr lang="es-MX" sz="1400" dirty="0" smtClean="0">
                <a:latin typeface="Century Gothic" panose="020B0502020202020204" pitchFamily="34" charset="0"/>
              </a:rPr>
              <a:t>para operaciones del FANVIT, con el objeto de contar con alternativas de inversión con características que se adapten  a las condiciones y necesidad del fondo.</a:t>
            </a:r>
          </a:p>
          <a:p>
            <a:pPr marL="685800" lvl="2" algn="just">
              <a:buClr>
                <a:srgbClr val="C00000"/>
              </a:buClr>
            </a:pPr>
            <a:endParaRPr lang="es-MX" sz="1400" dirty="0" smtClean="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6</a:t>
            </a:fld>
            <a:endParaRPr lang="es-ES" altLang="es-MX" dirty="0"/>
          </a:p>
        </p:txBody>
      </p:sp>
    </p:spTree>
    <p:extLst>
      <p:ext uri="{BB962C8B-B14F-4D97-AF65-F5344CB8AC3E}">
        <p14:creationId xmlns:p14="http://schemas.microsoft.com/office/powerpoint/2010/main" val="3184097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9245" y="2294190"/>
            <a:ext cx="8480430" cy="335297"/>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283710"/>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7</a:t>
            </a:fld>
            <a:endParaRPr lang="es-ES" altLang="es-MX" dirty="0"/>
          </a:p>
        </p:txBody>
      </p:sp>
    </p:spTree>
    <p:extLst>
      <p:ext uri="{BB962C8B-B14F-4D97-AF65-F5344CB8AC3E}">
        <p14:creationId xmlns:p14="http://schemas.microsoft.com/office/powerpoint/2010/main" val="2756043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Integración de Asesores Externos al GTI</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57200" y="1350034"/>
            <a:ext cx="8229600" cy="5006316"/>
          </a:xfrm>
        </p:spPr>
        <p:txBody>
          <a:bodyPr/>
          <a:lstStyle/>
          <a:p>
            <a:pPr algn="just">
              <a:buClr>
                <a:srgbClr val="C00000"/>
              </a:buClr>
            </a:pPr>
            <a:r>
              <a:rPr lang="es-MX" sz="1600" dirty="0" smtClean="0">
                <a:latin typeface="Century Gothic" panose="020B0502020202020204" pitchFamily="34" charset="0"/>
              </a:rPr>
              <a:t>Con el fin de reforzar el Grupo de Trabajo de Inversiones, se propone lo siguiente:</a:t>
            </a:r>
          </a:p>
          <a:p>
            <a:pPr marL="0" indent="0" algn="just">
              <a:buClr>
                <a:srgbClr val="C00000"/>
              </a:buClr>
              <a:buNone/>
            </a:pPr>
            <a:endParaRPr lang="es-MX" sz="1600" dirty="0">
              <a:latin typeface="Century Gothic" panose="020B0502020202020204" pitchFamily="34" charset="0"/>
            </a:endParaRPr>
          </a:p>
          <a:p>
            <a:pPr lvl="1" algn="just">
              <a:buClr>
                <a:srgbClr val="C00000"/>
              </a:buClr>
              <a:buFont typeface="Courier New" panose="02070309020205020404" pitchFamily="49" charset="0"/>
              <a:buChar char="o"/>
            </a:pPr>
            <a:r>
              <a:rPr lang="es-MX" sz="1600" dirty="0">
                <a:latin typeface="Century Gothic" panose="020B0502020202020204" pitchFamily="34" charset="0"/>
              </a:rPr>
              <a:t>I</a:t>
            </a:r>
            <a:r>
              <a:rPr lang="es-ES_tradnl" sz="1600" dirty="0" smtClean="0">
                <a:latin typeface="Century Gothic" panose="020B0502020202020204" pitchFamily="34" charset="0"/>
              </a:rPr>
              <a:t>ncluir </a:t>
            </a:r>
            <a:r>
              <a:rPr lang="es-ES_tradnl" sz="1600" dirty="0">
                <a:latin typeface="Century Gothic" panose="020B0502020202020204" pitchFamily="34" charset="0"/>
              </a:rPr>
              <a:t>al menos a un asesor independiente </a:t>
            </a:r>
            <a:r>
              <a:rPr lang="es-ES_tradnl" sz="1600" dirty="0" smtClean="0">
                <a:latin typeface="Century Gothic" panose="020B0502020202020204" pitchFamily="34" charset="0"/>
              </a:rPr>
              <a:t>para que, aquellas decisiones de inversión que no tengan que aprobarse en el Comité (bonos corporativos, fondos o sociedades de inversión, estrategia de corto plazo, entre otros papeles y decisiones ya autorizadas), se discutan y aprueben de forma colegiada, eliminando así la concentración de decisión en una sola persona.</a:t>
            </a:r>
            <a:endParaRPr lang="es-MX" sz="1600" dirty="0" smtClean="0">
              <a:latin typeface="Century Gothic" panose="020B0502020202020204" pitchFamily="34" charset="0"/>
            </a:endParaRPr>
          </a:p>
          <a:p>
            <a:pPr marL="571500" lvl="1" indent="-171450" algn="just">
              <a:buClr>
                <a:srgbClr val="C00000"/>
              </a:buClr>
              <a:buFont typeface="Courier New" panose="02070309020205020404" pitchFamily="49" charset="0"/>
              <a:buChar char="o"/>
            </a:pPr>
            <a:endParaRPr lang="es-ES_tradnl" sz="1600" dirty="0" smtClean="0">
              <a:latin typeface="Century Gothic" panose="020B0502020202020204" pitchFamily="34" charset="0"/>
            </a:endParaRPr>
          </a:p>
          <a:p>
            <a:pPr lvl="1" algn="just">
              <a:buClr>
                <a:srgbClr val="C00000"/>
              </a:buClr>
              <a:buFont typeface="Courier New" panose="02070309020205020404" pitchFamily="49" charset="0"/>
              <a:buChar char="o"/>
            </a:pPr>
            <a:r>
              <a:rPr lang="es-ES_tradnl" sz="1600" dirty="0" smtClean="0">
                <a:latin typeface="Century Gothic" panose="020B0502020202020204" pitchFamily="34" charset="0"/>
              </a:rPr>
              <a:t>Las </a:t>
            </a:r>
            <a:r>
              <a:rPr lang="es-ES_tradnl" sz="1600" dirty="0">
                <a:latin typeface="Century Gothic" panose="020B0502020202020204" pitchFamily="34" charset="0"/>
              </a:rPr>
              <a:t>sesiones de este </a:t>
            </a:r>
            <a:r>
              <a:rPr lang="es-ES_tradnl" sz="1600" dirty="0" smtClean="0">
                <a:latin typeface="Century Gothic" panose="020B0502020202020204" pitchFamily="34" charset="0"/>
              </a:rPr>
              <a:t>Grupo al </a:t>
            </a:r>
            <a:r>
              <a:rPr lang="es-ES_tradnl" sz="1600" dirty="0">
                <a:latin typeface="Century Gothic" panose="020B0502020202020204" pitchFamily="34" charset="0"/>
              </a:rPr>
              <a:t>menos serán de una vez al mes, pero tendrá la flexibilidad de reunirse de acuerdo con las necesidades de inversión del Fanvit.</a:t>
            </a:r>
            <a:endParaRPr lang="es-MX" sz="1600" dirty="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a:p>
            <a:pPr algn="just">
              <a:buClr>
                <a:srgbClr val="C00000"/>
              </a:buClr>
            </a:pPr>
            <a:r>
              <a:rPr lang="es-ES_tradnl" sz="1600" dirty="0">
                <a:latin typeface="Century Gothic" panose="020B0502020202020204" pitchFamily="34" charset="0"/>
              </a:rPr>
              <a:t>Con lo anterior, se pretende elevar el nivel profesional </a:t>
            </a:r>
            <a:r>
              <a:rPr lang="es-ES_tradnl" sz="1600" dirty="0" smtClean="0">
                <a:latin typeface="Century Gothic" panose="020B0502020202020204" pitchFamily="34" charset="0"/>
              </a:rPr>
              <a:t>del </a:t>
            </a:r>
            <a:r>
              <a:rPr lang="es-ES_tradnl" sz="1600" dirty="0">
                <a:latin typeface="Century Gothic" panose="020B0502020202020204" pitchFamily="34" charset="0"/>
              </a:rPr>
              <a:t>Grupo de Trabajo de </a:t>
            </a:r>
            <a:r>
              <a:rPr lang="es-ES_tradnl" sz="1600" dirty="0" smtClean="0">
                <a:latin typeface="Century Gothic" panose="020B0502020202020204" pitchFamily="34" charset="0"/>
              </a:rPr>
              <a:t>Inversiones, </a:t>
            </a:r>
            <a:r>
              <a:rPr lang="es-ES_tradnl" sz="1600" dirty="0">
                <a:latin typeface="Century Gothic" panose="020B0502020202020204" pitchFamily="34" charset="0"/>
              </a:rPr>
              <a:t>para que verifiquen que lo previsto en el Marco de Gestión sea cumplido al pie de la letra. </a:t>
            </a:r>
            <a:endParaRPr lang="es-MX" sz="16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8</a:t>
            </a:fld>
            <a:endParaRPr lang="es-ES" altLang="es-MX" dirty="0"/>
          </a:p>
        </p:txBody>
      </p:sp>
    </p:spTree>
    <p:extLst>
      <p:ext uri="{BB962C8B-B14F-4D97-AF65-F5344CB8AC3E}">
        <p14:creationId xmlns:p14="http://schemas.microsoft.com/office/powerpoint/2010/main" val="406670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Integración de Asesores Externos al GTI</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257175" y="1168148"/>
            <a:ext cx="8650341" cy="5689852"/>
          </a:xfrm>
        </p:spPr>
        <p:txBody>
          <a:bodyPr/>
          <a:lstStyle/>
          <a:p>
            <a:pPr marL="0" indent="0" algn="just">
              <a:buClr>
                <a:srgbClr val="C00000"/>
              </a:buClr>
              <a:buNone/>
            </a:pPr>
            <a:r>
              <a:rPr lang="es-ES_tradnl" sz="1500" dirty="0" smtClean="0">
                <a:latin typeface="Century Gothic" panose="020B0502020202020204" pitchFamily="34" charset="0"/>
              </a:rPr>
              <a:t>Para </a:t>
            </a:r>
            <a:r>
              <a:rPr lang="es-ES_tradnl" sz="1500" dirty="0">
                <a:latin typeface="Century Gothic" panose="020B0502020202020204" pitchFamily="34" charset="0"/>
              </a:rPr>
              <a:t>el perfil de los expertos independientes se sugieren las siguientes </a:t>
            </a:r>
            <a:r>
              <a:rPr lang="es-ES_tradnl" sz="1500" dirty="0" smtClean="0">
                <a:latin typeface="Century Gothic" panose="020B0502020202020204" pitchFamily="34" charset="0"/>
              </a:rPr>
              <a:t>características mínimas</a:t>
            </a:r>
            <a:r>
              <a:rPr lang="es-ES_tradnl" sz="1500" dirty="0">
                <a:latin typeface="Century Gothic" panose="020B0502020202020204" pitchFamily="34" charset="0"/>
              </a:rPr>
              <a:t>: </a:t>
            </a:r>
            <a:endParaRPr lang="es-MX" sz="1500" dirty="0">
              <a:latin typeface="Century Gothic" panose="020B0502020202020204" pitchFamily="34" charset="0"/>
            </a:endParaRPr>
          </a:p>
          <a:p>
            <a:pPr marL="0" indent="0" algn="just">
              <a:buClr>
                <a:srgbClr val="C00000"/>
              </a:buClr>
              <a:buNone/>
            </a:pPr>
            <a:endParaRPr lang="es-MX" sz="1500" dirty="0">
              <a:latin typeface="Century Gothic" panose="020B0502020202020204" pitchFamily="34" charset="0"/>
            </a:endParaRPr>
          </a:p>
          <a:p>
            <a:pPr algn="just">
              <a:buClr>
                <a:srgbClr val="C00000"/>
              </a:buClr>
            </a:pPr>
            <a:r>
              <a:rPr lang="es-MX" sz="1500" dirty="0">
                <a:latin typeface="Century Gothic" panose="020B0502020202020204" pitchFamily="34" charset="0"/>
              </a:rPr>
              <a:t>Experiencia </a:t>
            </a:r>
            <a:r>
              <a:rPr lang="es-MX" sz="1500" dirty="0" smtClean="0">
                <a:latin typeface="Century Gothic" panose="020B0502020202020204" pitchFamily="34" charset="0"/>
              </a:rPr>
              <a:t>laboral</a:t>
            </a:r>
            <a:endParaRPr lang="es-MX" sz="1500" dirty="0">
              <a:latin typeface="Century Gothic" panose="020B0502020202020204" pitchFamily="34" charset="0"/>
            </a:endParaRPr>
          </a:p>
          <a:p>
            <a:pPr lvl="1" algn="just">
              <a:buClr>
                <a:srgbClr val="C00000"/>
              </a:buClr>
              <a:buFont typeface="Courier New" panose="02070309020205020404" pitchFamily="49" charset="0"/>
              <a:buChar char="o"/>
            </a:pPr>
            <a:r>
              <a:rPr lang="es-MX" sz="1500" dirty="0">
                <a:latin typeface="Century Gothic" panose="020B0502020202020204" pitchFamily="34" charset="0"/>
              </a:rPr>
              <a:t>Experiencia mínima de 10 años en afores, fondos, bancos o en </a:t>
            </a:r>
            <a:r>
              <a:rPr lang="es-MX" sz="1500" dirty="0" smtClean="0">
                <a:latin typeface="Century Gothic" panose="020B0502020202020204" pitchFamily="34" charset="0"/>
              </a:rPr>
              <a:t>instituciones financieras </a:t>
            </a:r>
            <a:r>
              <a:rPr lang="es-MX" sz="1500" dirty="0">
                <a:latin typeface="Century Gothic" panose="020B0502020202020204" pitchFamily="34" charset="0"/>
              </a:rPr>
              <a:t>de renombre</a:t>
            </a:r>
          </a:p>
          <a:p>
            <a:pPr lvl="1" algn="just">
              <a:buClr>
                <a:srgbClr val="C00000"/>
              </a:buClr>
              <a:buFont typeface="Courier New" panose="02070309020205020404" pitchFamily="49" charset="0"/>
              <a:buChar char="o"/>
            </a:pPr>
            <a:r>
              <a:rPr lang="es-MX" sz="1500" dirty="0">
                <a:latin typeface="Century Gothic" panose="020B0502020202020204" pitchFamily="34" charset="0"/>
              </a:rPr>
              <a:t>Experiencia mínima de 10 años en conocimiento de las diferentes clases de activos y estilos de gestión de inversiones, técnicas de asignación de activos y productos de inversión.</a:t>
            </a:r>
          </a:p>
          <a:p>
            <a:pPr lvl="1" algn="just">
              <a:buClr>
                <a:srgbClr val="C00000"/>
              </a:buClr>
              <a:buFont typeface="Courier New" panose="02070309020205020404" pitchFamily="49" charset="0"/>
              <a:buChar char="o"/>
            </a:pPr>
            <a:r>
              <a:rPr lang="es-MX" sz="1500" dirty="0">
                <a:latin typeface="Century Gothic" panose="020B0502020202020204" pitchFamily="34" charset="0"/>
              </a:rPr>
              <a:t>Dominio de mercados financieros como mercado de deuda, de capitales, de derivados y de estructurados.</a:t>
            </a:r>
          </a:p>
          <a:p>
            <a:pPr lvl="1" algn="just">
              <a:buClr>
                <a:srgbClr val="C00000"/>
              </a:buClr>
              <a:buFont typeface="Courier New" panose="02070309020205020404" pitchFamily="49" charset="0"/>
              <a:buChar char="o"/>
            </a:pPr>
            <a:r>
              <a:rPr lang="es-MX" sz="1500" dirty="0">
                <a:latin typeface="Century Gothic" panose="020B0502020202020204" pitchFamily="34" charset="0"/>
              </a:rPr>
              <a:t>Experiencia en compra-venta de activos mediante estrategias de valor relativo.</a:t>
            </a:r>
          </a:p>
          <a:p>
            <a:pPr lvl="1" algn="just">
              <a:buClr>
                <a:srgbClr val="C00000"/>
              </a:buClr>
              <a:buFont typeface="Courier New" panose="02070309020205020404" pitchFamily="49" charset="0"/>
              <a:buChar char="o"/>
            </a:pPr>
            <a:r>
              <a:rPr lang="es-MX" sz="1500" dirty="0">
                <a:latin typeface="Century Gothic" panose="020B0502020202020204" pitchFamily="34" charset="0"/>
              </a:rPr>
              <a:t>Experiencia en generación de estrategias de largo plazo.</a:t>
            </a:r>
          </a:p>
          <a:p>
            <a:pPr lvl="1" algn="just">
              <a:buClr>
                <a:srgbClr val="C00000"/>
              </a:buClr>
              <a:buFont typeface="Courier New" panose="02070309020205020404" pitchFamily="49" charset="0"/>
              <a:buChar char="o"/>
            </a:pPr>
            <a:r>
              <a:rPr lang="es-MX" sz="1500" dirty="0">
                <a:latin typeface="Century Gothic" panose="020B0502020202020204" pitchFamily="34" charset="0"/>
              </a:rPr>
              <a:t>Experiencia en la construcción de portafolios.</a:t>
            </a:r>
          </a:p>
          <a:p>
            <a:pPr lvl="1" algn="just">
              <a:buClr>
                <a:srgbClr val="C00000"/>
              </a:buClr>
              <a:buFont typeface="Courier New" panose="02070309020205020404" pitchFamily="49" charset="0"/>
              <a:buChar char="o"/>
            </a:pPr>
            <a:r>
              <a:rPr lang="es-MX" sz="1500" dirty="0">
                <a:latin typeface="Century Gothic" panose="020B0502020202020204" pitchFamily="34" charset="0"/>
              </a:rPr>
              <a:t>Experiencia en implementación de estrategias de cobertura de portafolios.</a:t>
            </a:r>
          </a:p>
          <a:p>
            <a:pPr lvl="1" algn="just">
              <a:buClr>
                <a:srgbClr val="C00000"/>
              </a:buClr>
              <a:buFont typeface="Courier New" panose="02070309020205020404" pitchFamily="49" charset="0"/>
              <a:buChar char="o"/>
            </a:pPr>
            <a:r>
              <a:rPr lang="en-US" sz="1500" dirty="0">
                <a:latin typeface="Century Gothic" panose="020B0502020202020204" pitchFamily="34" charset="0"/>
              </a:rPr>
              <a:t>Experiencia en </a:t>
            </a:r>
            <a:r>
              <a:rPr lang="en-US" sz="1500" i="1" dirty="0">
                <a:latin typeface="Century Gothic" panose="020B0502020202020204" pitchFamily="34" charset="0"/>
              </a:rPr>
              <a:t>stressed &amp; distressed assets</a:t>
            </a:r>
            <a:r>
              <a:rPr lang="en-US" sz="1500" dirty="0">
                <a:latin typeface="Century Gothic" panose="020B0502020202020204" pitchFamily="34" charset="0"/>
              </a:rPr>
              <a:t>.</a:t>
            </a:r>
            <a:endParaRPr lang="es-MX" sz="1500" dirty="0">
              <a:latin typeface="Century Gothic" panose="020B0502020202020204" pitchFamily="34" charset="0"/>
            </a:endParaRPr>
          </a:p>
          <a:p>
            <a:pPr algn="just">
              <a:buClr>
                <a:srgbClr val="C00000"/>
              </a:buClr>
            </a:pPr>
            <a:endParaRPr lang="es-MX" sz="1500" dirty="0">
              <a:latin typeface="Century Gothic" panose="020B0502020202020204" pitchFamily="34" charset="0"/>
            </a:endParaRPr>
          </a:p>
          <a:p>
            <a:pPr algn="just">
              <a:buClr>
                <a:srgbClr val="C00000"/>
              </a:buClr>
            </a:pPr>
            <a:r>
              <a:rPr lang="es-MX" sz="1500" dirty="0">
                <a:latin typeface="Century Gothic" panose="020B0502020202020204" pitchFamily="34" charset="0"/>
              </a:rPr>
              <a:t>Experiencia </a:t>
            </a:r>
            <a:r>
              <a:rPr lang="es-MX" sz="1500" dirty="0" smtClean="0">
                <a:latin typeface="Century Gothic" panose="020B0502020202020204" pitchFamily="34" charset="0"/>
              </a:rPr>
              <a:t>académica</a:t>
            </a:r>
            <a:endParaRPr lang="es-MX" sz="1500" dirty="0">
              <a:latin typeface="Century Gothic" panose="020B0502020202020204" pitchFamily="34" charset="0"/>
            </a:endParaRPr>
          </a:p>
          <a:p>
            <a:pPr lvl="1" algn="just">
              <a:buClr>
                <a:srgbClr val="C00000"/>
              </a:buClr>
              <a:buFont typeface="Courier New" panose="02070309020205020404" pitchFamily="49" charset="0"/>
              <a:buChar char="o"/>
            </a:pPr>
            <a:r>
              <a:rPr lang="es-MX" sz="1500" dirty="0">
                <a:latin typeface="Century Gothic" panose="020B0502020202020204" pitchFamily="34" charset="0"/>
              </a:rPr>
              <a:t>Estudios en Universidades prestigiosas. </a:t>
            </a:r>
          </a:p>
          <a:p>
            <a:pPr lvl="1" algn="just">
              <a:buClr>
                <a:srgbClr val="C00000"/>
              </a:buClr>
              <a:buFont typeface="Courier New" panose="02070309020205020404" pitchFamily="49" charset="0"/>
              <a:buChar char="o"/>
            </a:pPr>
            <a:r>
              <a:rPr lang="es-MX" sz="1500" dirty="0">
                <a:latin typeface="Century Gothic" panose="020B0502020202020204" pitchFamily="34" charset="0"/>
              </a:rPr>
              <a:t>Estudios de Maestría o Doctorado preferibles</a:t>
            </a:r>
            <a:r>
              <a:rPr lang="es-MX" sz="1500" dirty="0" smtClean="0">
                <a:latin typeface="Century Gothic" panose="020B0502020202020204" pitchFamily="34" charset="0"/>
              </a:rPr>
              <a:t>.</a:t>
            </a:r>
            <a:endParaRPr lang="es-MX" sz="15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9</a:t>
            </a:fld>
            <a:endParaRPr lang="es-ES" altLang="es-MX" dirty="0"/>
          </a:p>
        </p:txBody>
      </p:sp>
    </p:spTree>
    <p:extLst>
      <p:ext uri="{BB962C8B-B14F-4D97-AF65-F5344CB8AC3E}">
        <p14:creationId xmlns:p14="http://schemas.microsoft.com/office/powerpoint/2010/main" val="3314685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9245" y="2829002"/>
            <a:ext cx="8480430" cy="335297"/>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283710"/>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10</a:t>
            </a:fld>
            <a:endParaRPr lang="es-ES" altLang="es-MX" dirty="0"/>
          </a:p>
        </p:txBody>
      </p:sp>
    </p:spTree>
    <p:extLst>
      <p:ext uri="{BB962C8B-B14F-4D97-AF65-F5344CB8AC3E}">
        <p14:creationId xmlns:p14="http://schemas.microsoft.com/office/powerpoint/2010/main" val="2997273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412304" y="290663"/>
            <a:ext cx="8010336" cy="400110"/>
          </a:xfrm>
          <a:prstGeom prst="rect">
            <a:avLst/>
          </a:prstGeom>
          <a:noFill/>
        </p:spPr>
        <p:txBody>
          <a:bodyPr wrap="square" rtlCol="0">
            <a:spAutoFit/>
          </a:bodyPr>
          <a:lstStyle/>
          <a:p>
            <a:pPr defTabSz="914400"/>
            <a:r>
              <a:rPr lang="es-MX" sz="2000" b="1" dirty="0">
                <a:solidFill>
                  <a:srgbClr val="CD0000"/>
                </a:solidFill>
                <a:latin typeface="Century Gothic" panose="020B0502020202020204" pitchFamily="34" charset="0"/>
              </a:rPr>
              <a:t>Propuesta de Límite para CKDs</a:t>
            </a:r>
          </a:p>
        </p:txBody>
      </p:sp>
      <p:sp>
        <p:nvSpPr>
          <p:cNvPr id="17" name="2 Marcador de contenido"/>
          <p:cNvSpPr txBox="1">
            <a:spLocks/>
          </p:cNvSpPr>
          <p:nvPr/>
        </p:nvSpPr>
        <p:spPr>
          <a:xfrm>
            <a:off x="331753" y="1246749"/>
            <a:ext cx="8392298" cy="5347091"/>
          </a:xfrm>
          <a:prstGeom prst="rect">
            <a:avLst/>
          </a:prstGeom>
        </p:spPr>
        <p:txBody>
          <a:bodyPr>
            <a:norm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lgn="just">
              <a:buClr>
                <a:srgbClr val="C00000"/>
              </a:buClr>
              <a:buNone/>
            </a:pPr>
            <a:r>
              <a:rPr lang="es-MX" sz="1600" dirty="0" smtClean="0">
                <a:latin typeface="Century Gothic" panose="020B0502020202020204" pitchFamily="34" charset="0"/>
              </a:rPr>
              <a:t>Dentro de las consideraciones de la estructura de límites, para el caso específico de CKDs y Fibras se menciona lo siguiente:</a:t>
            </a:r>
          </a:p>
          <a:p>
            <a:pPr marL="285750" lvl="1" algn="just">
              <a:buClr>
                <a:srgbClr val="C00000"/>
              </a:buClr>
              <a:buFont typeface="Arial" panose="020B0604020202020204" pitchFamily="34" charset="0"/>
              <a:buChar char="•"/>
            </a:pPr>
            <a:endParaRPr lang="es-MX" sz="1600" b="1" dirty="0" smtClean="0">
              <a:latin typeface="Century Gothic" panose="020B0502020202020204" pitchFamily="34" charset="0"/>
            </a:endParaRPr>
          </a:p>
          <a:p>
            <a:pPr marL="723900" lvl="1" indent="-192088" algn="just">
              <a:buClr>
                <a:srgbClr val="C00000"/>
              </a:buClr>
              <a:buFont typeface="Arial" panose="020B0604020202020204" pitchFamily="34" charset="0"/>
              <a:buChar char="•"/>
            </a:pPr>
            <a:r>
              <a:rPr lang="es-MX" sz="1600" b="1" dirty="0" smtClean="0">
                <a:latin typeface="Century Gothic" panose="020B0502020202020204" pitchFamily="34" charset="0"/>
              </a:rPr>
              <a:t>En </a:t>
            </a:r>
            <a:r>
              <a:rPr lang="es-MX" sz="1600" b="1" dirty="0">
                <a:latin typeface="Century Gothic" panose="020B0502020202020204" pitchFamily="34" charset="0"/>
              </a:rPr>
              <a:t>el caso particular de </a:t>
            </a:r>
            <a:r>
              <a:rPr lang="es-MX" sz="1600" b="1" dirty="0" smtClean="0">
                <a:latin typeface="Century Gothic" panose="020B0502020202020204" pitchFamily="34" charset="0"/>
              </a:rPr>
              <a:t>CKDs </a:t>
            </a:r>
            <a:r>
              <a:rPr lang="es-MX" sz="1600" b="1" dirty="0">
                <a:latin typeface="Century Gothic" panose="020B0502020202020204" pitchFamily="34" charset="0"/>
              </a:rPr>
              <a:t>y Fibras se deberá informar al Comité de </a:t>
            </a:r>
            <a:r>
              <a:rPr lang="es-MX" sz="1600" b="1" dirty="0" smtClean="0">
                <a:latin typeface="Century Gothic" panose="020B0502020202020204" pitchFamily="34" charset="0"/>
              </a:rPr>
              <a:t>Inversiones </a:t>
            </a:r>
            <a:r>
              <a:rPr lang="es-MX" sz="1600" b="1" dirty="0">
                <a:latin typeface="Century Gothic" panose="020B0502020202020204" pitchFamily="34" charset="0"/>
              </a:rPr>
              <a:t>la intención de compra de éstos dos tipos de inversiones.</a:t>
            </a:r>
          </a:p>
          <a:p>
            <a:pPr marL="0" lvl="1" indent="0" algn="just">
              <a:buClr>
                <a:srgbClr val="C00000"/>
              </a:buClr>
              <a:buNone/>
            </a:pPr>
            <a:endParaRPr lang="es-MX" sz="1600" dirty="0">
              <a:latin typeface="Century Gothic" panose="020B0502020202020204" pitchFamily="34" charset="0"/>
            </a:endParaRPr>
          </a:p>
          <a:p>
            <a:pPr marL="0" lvl="1" indent="0" algn="just">
              <a:buClr>
                <a:srgbClr val="C00000"/>
              </a:buClr>
              <a:buNone/>
            </a:pPr>
            <a:r>
              <a:rPr lang="es-MX" sz="1600" dirty="0" smtClean="0">
                <a:latin typeface="Century Gothic" panose="020B0502020202020204" pitchFamily="34" charset="0"/>
              </a:rPr>
              <a:t>En este sentido, y con </a:t>
            </a:r>
            <a:r>
              <a:rPr lang="es-MX" sz="1600" dirty="0">
                <a:latin typeface="Century Gothic" panose="020B0502020202020204" pitchFamily="34" charset="0"/>
              </a:rPr>
              <a:t>el fin de </a:t>
            </a:r>
            <a:r>
              <a:rPr lang="es-MX" sz="1600" dirty="0" smtClean="0">
                <a:latin typeface="Century Gothic" panose="020B0502020202020204" pitchFamily="34" charset="0"/>
              </a:rPr>
              <a:t>complementar </a:t>
            </a:r>
            <a:r>
              <a:rPr lang="es-MX" sz="1600" dirty="0">
                <a:latin typeface="Century Gothic" panose="020B0502020202020204" pitchFamily="34" charset="0"/>
              </a:rPr>
              <a:t>los </a:t>
            </a:r>
            <a:r>
              <a:rPr lang="es-MX" sz="1600" dirty="0" smtClean="0">
                <a:latin typeface="Century Gothic" panose="020B0502020202020204" pitchFamily="34" charset="0"/>
              </a:rPr>
              <a:t>límites anteriormente aprobados, </a:t>
            </a:r>
            <a:r>
              <a:rPr lang="es-MX" sz="1600" dirty="0">
                <a:latin typeface="Century Gothic" panose="020B0502020202020204" pitchFamily="34" charset="0"/>
              </a:rPr>
              <a:t>se presenta la </a:t>
            </a:r>
            <a:r>
              <a:rPr lang="es-MX" sz="1600" dirty="0" smtClean="0">
                <a:latin typeface="Century Gothic" panose="020B0502020202020204" pitchFamily="34" charset="0"/>
              </a:rPr>
              <a:t>siguiente propuesta de límites para inversiones en CKDs, y así controlar la exposición del Instituto a este tipo de instrumentos.</a:t>
            </a:r>
            <a:endParaRPr lang="es-MX" sz="1600" dirty="0">
              <a:latin typeface="Century Gothic" panose="020B0502020202020204" pitchFamily="34" charset="0"/>
            </a:endParaRPr>
          </a:p>
          <a:p>
            <a:pPr marL="285750" lvl="1" algn="just">
              <a:buClr>
                <a:srgbClr val="C00000"/>
              </a:buClr>
              <a:buFont typeface="Arial" panose="020B0604020202020204" pitchFamily="34" charset="0"/>
              <a:buChar char="•"/>
            </a:pPr>
            <a:endParaRPr lang="es-MX" sz="1600" dirty="0">
              <a:latin typeface="Century Gothic" panose="020B0502020202020204" pitchFamily="34" charset="0"/>
            </a:endParaRPr>
          </a:p>
          <a:p>
            <a:pPr marL="685800" lvl="2" algn="just">
              <a:buClr>
                <a:srgbClr val="C00000"/>
              </a:buClr>
              <a:buFont typeface="Arial" panose="020B0604020202020204" pitchFamily="34" charset="0"/>
              <a:buChar char="•"/>
            </a:pPr>
            <a:r>
              <a:rPr lang="es-MX" sz="1600" dirty="0" smtClean="0">
                <a:latin typeface="Century Gothic" panose="020B0502020202020204" pitchFamily="34" charset="0"/>
              </a:rPr>
              <a:t>Propuesta </a:t>
            </a:r>
            <a:r>
              <a:rPr lang="es-MX" sz="1600" dirty="0">
                <a:latin typeface="Century Gothic" panose="020B0502020202020204" pitchFamily="34" charset="0"/>
              </a:rPr>
              <a:t>de límites:</a:t>
            </a:r>
          </a:p>
          <a:p>
            <a:pPr marL="685800" lvl="2" algn="just">
              <a:buClr>
                <a:srgbClr val="C00000"/>
              </a:buClr>
            </a:pPr>
            <a:endParaRPr lang="es-MX" sz="1600" dirty="0">
              <a:latin typeface="Century Gothic" panose="020B0502020202020204" pitchFamily="34" charset="0"/>
            </a:endParaRPr>
          </a:p>
          <a:p>
            <a:pPr marL="1143000" lvl="3" algn="just">
              <a:buClr>
                <a:srgbClr val="C00000"/>
              </a:buClr>
              <a:buFont typeface="+mj-lt"/>
              <a:buAutoNum type="arabicPeriod"/>
            </a:pPr>
            <a:r>
              <a:rPr lang="es-MX" sz="1600" b="1" dirty="0">
                <a:latin typeface="Century Gothic" panose="020B0502020202020204" pitchFamily="34" charset="0"/>
              </a:rPr>
              <a:t>Monto Máximo (por CKD) = MÍNIMO entre: </a:t>
            </a:r>
            <a:r>
              <a:rPr lang="es-MX" sz="1600" b="1" dirty="0" smtClean="0">
                <a:latin typeface="Century Gothic" panose="020B0502020202020204" pitchFamily="34" charset="0"/>
              </a:rPr>
              <a:t>i</a:t>
            </a:r>
            <a:r>
              <a:rPr lang="es-MX" sz="1600" b="1" dirty="0">
                <a:latin typeface="Century Gothic" panose="020B0502020202020204" pitchFamily="34" charset="0"/>
              </a:rPr>
              <a:t>) 10% de la </a:t>
            </a:r>
            <a:r>
              <a:rPr lang="es-MX" sz="1600" b="1" dirty="0" smtClean="0">
                <a:latin typeface="Century Gothic" panose="020B0502020202020204" pitchFamily="34" charset="0"/>
              </a:rPr>
              <a:t>emisión y </a:t>
            </a:r>
            <a:r>
              <a:rPr lang="es-MX" sz="1600" b="1" dirty="0">
                <a:latin typeface="Century Gothic" panose="020B0502020202020204" pitchFamily="34" charset="0"/>
              </a:rPr>
              <a:t>ii) 600 mdp. </a:t>
            </a:r>
            <a:endParaRPr lang="es-MX" sz="1600" b="1" i="1" dirty="0">
              <a:latin typeface="Century Gothic" panose="020B0502020202020204" pitchFamily="34" charset="0"/>
            </a:endParaRPr>
          </a:p>
          <a:p>
            <a:pPr marL="1143000" lvl="3" algn="just">
              <a:buClr>
                <a:srgbClr val="C00000"/>
              </a:buClr>
              <a:buFont typeface="+mj-lt"/>
              <a:buAutoNum type="arabicPeriod"/>
            </a:pPr>
            <a:endParaRPr lang="es-MX" sz="1600" b="1" dirty="0">
              <a:latin typeface="Century Gothic" panose="020B0502020202020204" pitchFamily="34" charset="0"/>
            </a:endParaRPr>
          </a:p>
          <a:p>
            <a:pPr marL="1143000" lvl="3" algn="just">
              <a:buClr>
                <a:srgbClr val="C00000"/>
              </a:buClr>
              <a:buFont typeface="+mj-lt"/>
              <a:buAutoNum type="arabicPeriod"/>
            </a:pPr>
            <a:r>
              <a:rPr lang="es-MX" sz="1600" b="1" dirty="0">
                <a:latin typeface="Century Gothic" panose="020B0502020202020204" pitchFamily="34" charset="0"/>
              </a:rPr>
              <a:t>La suma de las emisiones adquiridas de CKDs no deberá ser superior al 3% del valor total del portafolio Fanvit</a:t>
            </a:r>
            <a:r>
              <a:rPr lang="es-MX" sz="1600" b="1" i="1" dirty="0" smtClean="0">
                <a:latin typeface="Century Gothic" panose="020B0502020202020204" pitchFamily="34" charset="0"/>
              </a:rPr>
              <a:t>.</a:t>
            </a:r>
            <a:endParaRPr lang="es-MX" sz="1600" b="1" i="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BC7D04D0-5D0B-4CB5-9490-502C40AF8990}" type="slidenum">
              <a:rPr lang="es-ES" altLang="es-MX" smtClean="0"/>
              <a:pPr/>
              <a:t>11</a:t>
            </a:fld>
            <a:endParaRPr lang="es-ES" altLang="es-MX" dirty="0"/>
          </a:p>
        </p:txBody>
      </p:sp>
    </p:spTree>
    <p:extLst>
      <p:ext uri="{BB962C8B-B14F-4D97-AF65-F5344CB8AC3E}">
        <p14:creationId xmlns:p14="http://schemas.microsoft.com/office/powerpoint/2010/main" val="5156303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9245" y="3329310"/>
            <a:ext cx="8480430" cy="335297"/>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283710"/>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12</a:t>
            </a:fld>
            <a:endParaRPr lang="es-ES" altLang="es-MX" dirty="0"/>
          </a:p>
        </p:txBody>
      </p:sp>
    </p:spTree>
    <p:extLst>
      <p:ext uri="{BB962C8B-B14F-4D97-AF65-F5344CB8AC3E}">
        <p14:creationId xmlns:p14="http://schemas.microsoft.com/office/powerpoint/2010/main" val="14419728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392113" y="274638"/>
            <a:ext cx="6588125" cy="631825"/>
          </a:xfrm>
        </p:spPr>
        <p:txBody>
          <a:bodyPr/>
          <a:lstStyle/>
          <a:p>
            <a:r>
              <a:rPr lang="es-MX" altLang="es-MX" sz="2000" b="1" dirty="0" smtClean="0">
                <a:latin typeface="Century Gothic" panose="020B0502020202020204" pitchFamily="34" charset="0"/>
              </a:rPr>
              <a:t>Propuesta de traspaso de recursos de la Tesorería General al FANVIT</a:t>
            </a:r>
          </a:p>
        </p:txBody>
      </p:sp>
      <p:sp>
        <p:nvSpPr>
          <p:cNvPr id="4099" name="18 CuadroTexto"/>
          <p:cNvSpPr txBox="1">
            <a:spLocks noChangeArrowheads="1"/>
          </p:cNvSpPr>
          <p:nvPr/>
        </p:nvSpPr>
        <p:spPr bwMode="auto">
          <a:xfrm>
            <a:off x="447675" y="977900"/>
            <a:ext cx="3733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eaLnBrk="0" fontAlgn="base" hangingPunct="0">
              <a:spcBef>
                <a:spcPct val="0"/>
              </a:spcBef>
              <a:spcAft>
                <a:spcPct val="0"/>
              </a:spcAft>
              <a:defRPr>
                <a:solidFill>
                  <a:schemeClr val="tx1"/>
                </a:solidFill>
                <a:latin typeface="Calibri" pitchFamily="34" charset="0"/>
              </a:defRPr>
            </a:lvl6pPr>
            <a:lvl7pPr marL="2971800" indent="-228600" defTabSz="457200" eaLnBrk="0" fontAlgn="base" hangingPunct="0">
              <a:spcBef>
                <a:spcPct val="0"/>
              </a:spcBef>
              <a:spcAft>
                <a:spcPct val="0"/>
              </a:spcAft>
              <a:defRPr>
                <a:solidFill>
                  <a:schemeClr val="tx1"/>
                </a:solidFill>
                <a:latin typeface="Calibri" pitchFamily="34" charset="0"/>
              </a:defRPr>
            </a:lvl7pPr>
            <a:lvl8pPr marL="3429000" indent="-228600" defTabSz="457200" eaLnBrk="0" fontAlgn="base" hangingPunct="0">
              <a:spcBef>
                <a:spcPct val="0"/>
              </a:spcBef>
              <a:spcAft>
                <a:spcPct val="0"/>
              </a:spcAft>
              <a:defRPr>
                <a:solidFill>
                  <a:schemeClr val="tx1"/>
                </a:solidFill>
                <a:latin typeface="Calibri" pitchFamily="34" charset="0"/>
              </a:defRPr>
            </a:lvl8pPr>
            <a:lvl9pPr marL="3886200" indent="-228600" defTabSz="457200" eaLnBrk="0" fontAlgn="base" hangingPunct="0">
              <a:spcBef>
                <a:spcPct val="0"/>
              </a:spcBef>
              <a:spcAft>
                <a:spcPct val="0"/>
              </a:spcAft>
              <a:defRPr>
                <a:solidFill>
                  <a:schemeClr val="tx1"/>
                </a:solidFill>
                <a:latin typeface="Calibri" pitchFamily="34" charset="0"/>
              </a:defRPr>
            </a:lvl9pPr>
          </a:lstStyle>
          <a:p>
            <a:r>
              <a:rPr lang="es-MX" altLang="es-MX" sz="1600" b="1" dirty="0">
                <a:latin typeface="Century Gothic" panose="020B0502020202020204" pitchFamily="34" charset="0"/>
              </a:rPr>
              <a:t>1. Propuesta de traspaso al FANVIT</a:t>
            </a:r>
            <a:endParaRPr lang="es-MX" altLang="es-MX" sz="1600" dirty="0">
              <a:latin typeface="Century Gothic" panose="020B0502020202020204" pitchFamily="34" charset="0"/>
            </a:endParaRPr>
          </a:p>
        </p:txBody>
      </p:sp>
      <p:sp>
        <p:nvSpPr>
          <p:cNvPr id="4100" name="1 CuadroTexto"/>
          <p:cNvSpPr txBox="1">
            <a:spLocks noChangeArrowheads="1"/>
          </p:cNvSpPr>
          <p:nvPr/>
        </p:nvSpPr>
        <p:spPr bwMode="auto">
          <a:xfrm>
            <a:off x="554038" y="1371818"/>
            <a:ext cx="82343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lgn="just">
              <a:spcBef>
                <a:spcPct val="0"/>
              </a:spcBef>
              <a:buFontTx/>
              <a:buNone/>
            </a:pPr>
            <a:r>
              <a:rPr lang="es-MX" altLang="es-MX" sz="1200" dirty="0">
                <a:latin typeface="Century Gothic" panose="020B0502020202020204" pitchFamily="34" charset="0"/>
              </a:rPr>
              <a:t>Para septiembre y noviembre de 2016 se estima tener una recaudación total de acuerdo al presupuesto de </a:t>
            </a:r>
            <a:r>
              <a:rPr lang="es-MX" altLang="es-MX" sz="1200" b="1" dirty="0">
                <a:latin typeface="Century Gothic" panose="020B0502020202020204" pitchFamily="34" charset="0"/>
              </a:rPr>
              <a:t>73,000 mdp</a:t>
            </a:r>
            <a:r>
              <a:rPr lang="es-MX" altLang="es-MX" sz="1200" dirty="0">
                <a:latin typeface="Century Gothic" panose="020B0502020202020204" pitchFamily="34" charset="0"/>
              </a:rPr>
              <a:t>, por lo que </a:t>
            </a:r>
            <a:r>
              <a:rPr lang="es-MX" altLang="es-MX" sz="1200" b="1" dirty="0">
                <a:latin typeface="Century Gothic" panose="020B0502020202020204" pitchFamily="34" charset="0"/>
              </a:rPr>
              <a:t>se considera factible transferir al Fanvit un monto de hasta $35,000 mdp</a:t>
            </a:r>
            <a:r>
              <a:rPr lang="es-MX" altLang="es-MX" sz="1200" dirty="0">
                <a:latin typeface="Century Gothic" panose="020B0502020202020204" pitchFamily="34" charset="0"/>
              </a:rPr>
              <a:t>. (considerando lo gastos estimados al cierre del ejercicio y  los de enero 2017 antes de la recaudación)</a:t>
            </a:r>
          </a:p>
        </p:txBody>
      </p:sp>
      <p:sp>
        <p:nvSpPr>
          <p:cNvPr id="4101" name="8 CuadroTexto"/>
          <p:cNvSpPr txBox="1">
            <a:spLocks noChangeArrowheads="1"/>
          </p:cNvSpPr>
          <p:nvPr/>
        </p:nvSpPr>
        <p:spPr bwMode="auto">
          <a:xfrm>
            <a:off x="449263" y="2058988"/>
            <a:ext cx="3733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eaLnBrk="0" fontAlgn="base" hangingPunct="0">
              <a:spcBef>
                <a:spcPct val="0"/>
              </a:spcBef>
              <a:spcAft>
                <a:spcPct val="0"/>
              </a:spcAft>
              <a:defRPr>
                <a:solidFill>
                  <a:schemeClr val="tx1"/>
                </a:solidFill>
                <a:latin typeface="Calibri" pitchFamily="34" charset="0"/>
              </a:defRPr>
            </a:lvl6pPr>
            <a:lvl7pPr marL="2971800" indent="-228600" defTabSz="457200" eaLnBrk="0" fontAlgn="base" hangingPunct="0">
              <a:spcBef>
                <a:spcPct val="0"/>
              </a:spcBef>
              <a:spcAft>
                <a:spcPct val="0"/>
              </a:spcAft>
              <a:defRPr>
                <a:solidFill>
                  <a:schemeClr val="tx1"/>
                </a:solidFill>
                <a:latin typeface="Calibri" pitchFamily="34" charset="0"/>
              </a:defRPr>
            </a:lvl7pPr>
            <a:lvl8pPr marL="3429000" indent="-228600" defTabSz="457200" eaLnBrk="0" fontAlgn="base" hangingPunct="0">
              <a:spcBef>
                <a:spcPct val="0"/>
              </a:spcBef>
              <a:spcAft>
                <a:spcPct val="0"/>
              </a:spcAft>
              <a:defRPr>
                <a:solidFill>
                  <a:schemeClr val="tx1"/>
                </a:solidFill>
                <a:latin typeface="Calibri" pitchFamily="34" charset="0"/>
              </a:defRPr>
            </a:lvl8pPr>
            <a:lvl9pPr marL="3886200" indent="-228600" defTabSz="457200" eaLnBrk="0" fontAlgn="base" hangingPunct="0">
              <a:spcBef>
                <a:spcPct val="0"/>
              </a:spcBef>
              <a:spcAft>
                <a:spcPct val="0"/>
              </a:spcAft>
              <a:defRPr>
                <a:solidFill>
                  <a:schemeClr val="tx1"/>
                </a:solidFill>
                <a:latin typeface="Calibri" pitchFamily="34" charset="0"/>
              </a:defRPr>
            </a:lvl9pPr>
          </a:lstStyle>
          <a:p>
            <a:r>
              <a:rPr lang="es-MX" altLang="es-MX" sz="1600" b="1" dirty="0">
                <a:latin typeface="Century Gothic" panose="020B0502020202020204" pitchFamily="34" charset="0"/>
              </a:rPr>
              <a:t>2. Periodos de traspaso al FANVIT</a:t>
            </a:r>
            <a:endParaRPr lang="es-MX" altLang="es-MX" sz="1600" dirty="0">
              <a:latin typeface="Century Gothic" panose="020B0502020202020204" pitchFamily="34" charset="0"/>
            </a:endParaRPr>
          </a:p>
        </p:txBody>
      </p:sp>
      <p:pic>
        <p:nvPicPr>
          <p:cNvPr id="410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125" y="2328863"/>
            <a:ext cx="7824788"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13</a:t>
            </a:fld>
            <a:endParaRPr lang="es-ES" altLang="es-MX" dirty="0"/>
          </a:p>
        </p:txBody>
      </p:sp>
    </p:spTree>
    <p:extLst>
      <p:ext uri="{BB962C8B-B14F-4D97-AF65-F5344CB8AC3E}">
        <p14:creationId xmlns:p14="http://schemas.microsoft.com/office/powerpoint/2010/main" val="1890308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392113" y="274638"/>
            <a:ext cx="6588125" cy="631825"/>
          </a:xfrm>
        </p:spPr>
        <p:txBody>
          <a:bodyPr/>
          <a:lstStyle/>
          <a:p>
            <a:r>
              <a:rPr lang="es-MX" altLang="es-MX" sz="2000" b="1" dirty="0" smtClean="0">
                <a:latin typeface="Century Gothic" panose="020B0502020202020204" pitchFamily="34" charset="0"/>
              </a:rPr>
              <a:t>Propuesta de traspaso de recursos de la Tesorería General al FANVIT</a:t>
            </a:r>
          </a:p>
        </p:txBody>
      </p:sp>
      <p:sp>
        <p:nvSpPr>
          <p:cNvPr id="5123" name="18 CuadroTexto"/>
          <p:cNvSpPr txBox="1">
            <a:spLocks noChangeArrowheads="1"/>
          </p:cNvSpPr>
          <p:nvPr/>
        </p:nvSpPr>
        <p:spPr bwMode="auto">
          <a:xfrm>
            <a:off x="447674" y="1076099"/>
            <a:ext cx="72594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eaLnBrk="0" fontAlgn="base" hangingPunct="0">
              <a:spcBef>
                <a:spcPct val="0"/>
              </a:spcBef>
              <a:spcAft>
                <a:spcPct val="0"/>
              </a:spcAft>
              <a:defRPr>
                <a:solidFill>
                  <a:schemeClr val="tx1"/>
                </a:solidFill>
                <a:latin typeface="Calibri" pitchFamily="34" charset="0"/>
              </a:defRPr>
            </a:lvl6pPr>
            <a:lvl7pPr marL="2971800" indent="-228600" defTabSz="457200" eaLnBrk="0" fontAlgn="base" hangingPunct="0">
              <a:spcBef>
                <a:spcPct val="0"/>
              </a:spcBef>
              <a:spcAft>
                <a:spcPct val="0"/>
              </a:spcAft>
              <a:defRPr>
                <a:solidFill>
                  <a:schemeClr val="tx1"/>
                </a:solidFill>
                <a:latin typeface="Calibri" pitchFamily="34" charset="0"/>
              </a:defRPr>
            </a:lvl7pPr>
            <a:lvl8pPr marL="3429000" indent="-228600" defTabSz="457200" eaLnBrk="0" fontAlgn="base" hangingPunct="0">
              <a:spcBef>
                <a:spcPct val="0"/>
              </a:spcBef>
              <a:spcAft>
                <a:spcPct val="0"/>
              </a:spcAft>
              <a:defRPr>
                <a:solidFill>
                  <a:schemeClr val="tx1"/>
                </a:solidFill>
                <a:latin typeface="Calibri" pitchFamily="34" charset="0"/>
              </a:defRPr>
            </a:lvl8pPr>
            <a:lvl9pPr marL="3886200" indent="-228600" defTabSz="457200" eaLnBrk="0" fontAlgn="base" hangingPunct="0">
              <a:spcBef>
                <a:spcPct val="0"/>
              </a:spcBef>
              <a:spcAft>
                <a:spcPct val="0"/>
              </a:spcAft>
              <a:defRPr>
                <a:solidFill>
                  <a:schemeClr val="tx1"/>
                </a:solidFill>
                <a:latin typeface="Calibri" pitchFamily="34" charset="0"/>
              </a:defRPr>
            </a:lvl9pPr>
          </a:lstStyle>
          <a:p>
            <a:r>
              <a:rPr lang="es-MX" altLang="es-MX" sz="1600" b="1" dirty="0">
                <a:latin typeface="Century Gothic" panose="020B0502020202020204" pitchFamily="34" charset="0"/>
              </a:rPr>
              <a:t>3. Consideraciones para el traspaso.</a:t>
            </a:r>
          </a:p>
        </p:txBody>
      </p:sp>
      <p:sp>
        <p:nvSpPr>
          <p:cNvPr id="5128" name="2 CuadroTexto"/>
          <p:cNvSpPr txBox="1">
            <a:spLocks noChangeArrowheads="1"/>
          </p:cNvSpPr>
          <p:nvPr/>
        </p:nvSpPr>
        <p:spPr bwMode="auto">
          <a:xfrm>
            <a:off x="565149" y="4704442"/>
            <a:ext cx="799827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eaLnBrk="0" fontAlgn="base" hangingPunct="0">
              <a:spcBef>
                <a:spcPct val="0"/>
              </a:spcBef>
              <a:spcAft>
                <a:spcPct val="0"/>
              </a:spcAft>
              <a:defRPr>
                <a:solidFill>
                  <a:schemeClr val="tx1"/>
                </a:solidFill>
                <a:latin typeface="Calibri" pitchFamily="34" charset="0"/>
              </a:defRPr>
            </a:lvl6pPr>
            <a:lvl7pPr marL="2971800" indent="-228600" defTabSz="457200" eaLnBrk="0" fontAlgn="base" hangingPunct="0">
              <a:spcBef>
                <a:spcPct val="0"/>
              </a:spcBef>
              <a:spcAft>
                <a:spcPct val="0"/>
              </a:spcAft>
              <a:defRPr>
                <a:solidFill>
                  <a:schemeClr val="tx1"/>
                </a:solidFill>
                <a:latin typeface="Calibri" pitchFamily="34" charset="0"/>
              </a:defRPr>
            </a:lvl7pPr>
            <a:lvl8pPr marL="3429000" indent="-228600" defTabSz="457200" eaLnBrk="0" fontAlgn="base" hangingPunct="0">
              <a:spcBef>
                <a:spcPct val="0"/>
              </a:spcBef>
              <a:spcAft>
                <a:spcPct val="0"/>
              </a:spcAft>
              <a:defRPr>
                <a:solidFill>
                  <a:schemeClr val="tx1"/>
                </a:solidFill>
                <a:latin typeface="Calibri" pitchFamily="34" charset="0"/>
              </a:defRPr>
            </a:lvl8pPr>
            <a:lvl9pPr marL="3886200" indent="-228600" defTabSz="457200" eaLnBrk="0" fontAlgn="base" hangingPunct="0">
              <a:spcBef>
                <a:spcPct val="0"/>
              </a:spcBef>
              <a:spcAft>
                <a:spcPct val="0"/>
              </a:spcAft>
              <a:defRPr>
                <a:solidFill>
                  <a:schemeClr val="tx1"/>
                </a:solidFill>
                <a:latin typeface="Calibri" pitchFamily="34" charset="0"/>
              </a:defRPr>
            </a:lvl9pPr>
          </a:lstStyle>
          <a:p>
            <a:pPr>
              <a:buClr>
                <a:srgbClr val="C00000"/>
              </a:buClr>
            </a:pPr>
            <a:r>
              <a:rPr lang="es-MX" altLang="es-MX" sz="1400" b="1" dirty="0">
                <a:latin typeface="Century Gothic" panose="020B0502020202020204" pitchFamily="34" charset="0"/>
              </a:rPr>
              <a:t>Notas:</a:t>
            </a:r>
          </a:p>
          <a:p>
            <a:pPr marL="285750" indent="-285750">
              <a:buClr>
                <a:srgbClr val="C00000"/>
              </a:buClr>
              <a:buFont typeface="Arial" panose="020B0604020202020204" pitchFamily="34" charset="0"/>
              <a:buChar char="•"/>
            </a:pPr>
            <a:r>
              <a:rPr lang="es-MX" altLang="es-MX" sz="1400" dirty="0" smtClean="0">
                <a:latin typeface="Century Gothic" panose="020B0502020202020204" pitchFamily="34" charset="0"/>
              </a:rPr>
              <a:t> </a:t>
            </a:r>
            <a:r>
              <a:rPr lang="es-MX" altLang="es-MX" sz="1400" dirty="0">
                <a:latin typeface="Century Gothic" panose="020B0502020202020204" pitchFamily="34" charset="0"/>
              </a:rPr>
              <a:t>Se cumple con el saldo mínimo de caja de $ 25,000 mdp.</a:t>
            </a:r>
          </a:p>
          <a:p>
            <a:pPr marL="285750" indent="-285750">
              <a:buClr>
                <a:srgbClr val="C00000"/>
              </a:buClr>
              <a:buFont typeface="Arial" panose="020B0604020202020204" pitchFamily="34" charset="0"/>
              <a:buChar char="•"/>
            </a:pPr>
            <a:r>
              <a:rPr lang="es-MX" altLang="es-MX" sz="1400" dirty="0" smtClean="0">
                <a:latin typeface="Century Gothic" panose="020B0502020202020204" pitchFamily="34" charset="0"/>
              </a:rPr>
              <a:t>No </a:t>
            </a:r>
            <a:r>
              <a:rPr lang="es-MX" altLang="es-MX" sz="1400" dirty="0">
                <a:latin typeface="Century Gothic" panose="020B0502020202020204" pitchFamily="34" charset="0"/>
              </a:rPr>
              <a:t>considera  ninguna emisión de Cedevis</a:t>
            </a:r>
          </a:p>
          <a:p>
            <a:pPr marL="285750" indent="-285750">
              <a:buClr>
                <a:srgbClr val="C00000"/>
              </a:buClr>
              <a:buFont typeface="Arial" panose="020B0604020202020204" pitchFamily="34" charset="0"/>
              <a:buChar char="•"/>
            </a:pPr>
            <a:r>
              <a:rPr lang="es-MX" altLang="es-MX" sz="1400" dirty="0" smtClean="0">
                <a:latin typeface="Century Gothic" panose="020B0502020202020204" pitchFamily="34" charset="0"/>
              </a:rPr>
              <a:t>No </a:t>
            </a:r>
            <a:r>
              <a:rPr lang="es-MX" altLang="es-MX" sz="1400" dirty="0">
                <a:latin typeface="Century Gothic" panose="020B0502020202020204" pitchFamily="34" charset="0"/>
              </a:rPr>
              <a:t>se considera factible realizar otro traspaso al Fanvit </a:t>
            </a:r>
            <a:r>
              <a:rPr lang="es-MX" altLang="es-MX" sz="1400" dirty="0" smtClean="0">
                <a:latin typeface="Century Gothic" panose="020B0502020202020204" pitchFamily="34" charset="0"/>
              </a:rPr>
              <a:t>debido a </a:t>
            </a:r>
            <a:r>
              <a:rPr lang="es-MX" altLang="es-MX" sz="1400" dirty="0">
                <a:latin typeface="Century Gothic" panose="020B0502020202020204" pitchFamily="34" charset="0"/>
              </a:rPr>
              <a:t>que se requiere contar con el saldo mínimo definido para </a:t>
            </a:r>
            <a:r>
              <a:rPr lang="es-MX" altLang="es-MX" sz="1400" dirty="0" smtClean="0">
                <a:latin typeface="Century Gothic" panose="020B0502020202020204" pitchFamily="34" charset="0"/>
              </a:rPr>
              <a:t>la caja </a:t>
            </a:r>
            <a:r>
              <a:rPr lang="es-MX" altLang="es-MX" sz="1400" dirty="0">
                <a:latin typeface="Century Gothic" panose="020B0502020202020204" pitchFamily="34" charset="0"/>
              </a:rPr>
              <a:t>y considerar los gastos estimados al cierre 2016 y hasta la </a:t>
            </a:r>
            <a:r>
              <a:rPr lang="es-MX" altLang="es-MX" sz="1400" dirty="0" smtClean="0">
                <a:latin typeface="Century Gothic" panose="020B0502020202020204" pitchFamily="34" charset="0"/>
              </a:rPr>
              <a:t> </a:t>
            </a:r>
            <a:r>
              <a:rPr lang="es-MX" altLang="es-MX" sz="1400" dirty="0">
                <a:latin typeface="Century Gothic" panose="020B0502020202020204" pitchFamily="34" charset="0"/>
              </a:rPr>
              <a:t>primera recaudación en enero de 2017.</a:t>
            </a:r>
          </a:p>
        </p:txBody>
      </p:sp>
      <p:pic>
        <p:nvPicPr>
          <p:cNvPr id="513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675" y="1571835"/>
            <a:ext cx="6619876" cy="2413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14</a:t>
            </a:fld>
            <a:endParaRPr lang="es-ES" altLang="es-MX" dirty="0"/>
          </a:p>
        </p:txBody>
      </p:sp>
    </p:spTree>
    <p:extLst>
      <p:ext uri="{BB962C8B-B14F-4D97-AF65-F5344CB8AC3E}">
        <p14:creationId xmlns:p14="http://schemas.microsoft.com/office/powerpoint/2010/main" val="1799802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15</a:t>
            </a:fld>
            <a:endParaRPr lang="es-ES" altLang="es-MX" dirty="0">
              <a:latin typeface="Century Gothic" panose="020B0502020202020204" pitchFamily="34" charset="0"/>
            </a:endParaRPr>
          </a:p>
        </p:txBody>
      </p:sp>
      <p:sp>
        <p:nvSpPr>
          <p:cNvPr id="5" name="8 CuadroTexto"/>
          <p:cNvSpPr txBox="1">
            <a:spLocks noGrp="1" noChangeArrowheads="1"/>
          </p:cNvSpPr>
          <p:nvPr>
            <p:ph idx="1"/>
          </p:nvPr>
        </p:nvSpPr>
        <p:spPr bwMode="auto">
          <a:xfrm>
            <a:off x="457200" y="1106373"/>
            <a:ext cx="8229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eaLnBrk="0" fontAlgn="base" hangingPunct="0">
              <a:spcBef>
                <a:spcPct val="0"/>
              </a:spcBef>
              <a:spcAft>
                <a:spcPct val="0"/>
              </a:spcAft>
              <a:defRPr>
                <a:solidFill>
                  <a:schemeClr val="tx1"/>
                </a:solidFill>
                <a:latin typeface="Calibri" pitchFamily="34" charset="0"/>
              </a:defRPr>
            </a:lvl6pPr>
            <a:lvl7pPr marL="2971800" indent="-228600" defTabSz="457200" eaLnBrk="0" fontAlgn="base" hangingPunct="0">
              <a:spcBef>
                <a:spcPct val="0"/>
              </a:spcBef>
              <a:spcAft>
                <a:spcPct val="0"/>
              </a:spcAft>
              <a:defRPr>
                <a:solidFill>
                  <a:schemeClr val="tx1"/>
                </a:solidFill>
                <a:latin typeface="Calibri" pitchFamily="34" charset="0"/>
              </a:defRPr>
            </a:lvl7pPr>
            <a:lvl8pPr marL="3429000" indent="-228600" defTabSz="457200" eaLnBrk="0" fontAlgn="base" hangingPunct="0">
              <a:spcBef>
                <a:spcPct val="0"/>
              </a:spcBef>
              <a:spcAft>
                <a:spcPct val="0"/>
              </a:spcAft>
              <a:defRPr>
                <a:solidFill>
                  <a:schemeClr val="tx1"/>
                </a:solidFill>
                <a:latin typeface="Calibri" pitchFamily="34" charset="0"/>
              </a:defRPr>
            </a:lvl8pPr>
            <a:lvl9pPr marL="3886200" indent="-228600" defTabSz="457200" eaLnBrk="0" fontAlgn="base" hangingPunct="0">
              <a:spcBef>
                <a:spcPct val="0"/>
              </a:spcBef>
              <a:spcAft>
                <a:spcPct val="0"/>
              </a:spcAft>
              <a:defRPr>
                <a:solidFill>
                  <a:schemeClr val="tx1"/>
                </a:solidFill>
                <a:latin typeface="Calibri" pitchFamily="34" charset="0"/>
              </a:defRPr>
            </a:lvl9pPr>
          </a:lstStyle>
          <a:p>
            <a:pPr marL="0" indent="0">
              <a:buNone/>
            </a:pPr>
            <a:r>
              <a:rPr lang="es-MX" altLang="es-MX" sz="1600" b="1" dirty="0">
                <a:latin typeface="Century Gothic" panose="020B0502020202020204" pitchFamily="34" charset="0"/>
              </a:rPr>
              <a:t>4. Acciones  previas al traspaso</a:t>
            </a:r>
            <a:r>
              <a:rPr lang="es-MX" altLang="es-MX" sz="1600" b="1" dirty="0" smtClean="0">
                <a:latin typeface="Century Gothic" panose="020B0502020202020204" pitchFamily="34" charset="0"/>
              </a:rPr>
              <a:t>.</a:t>
            </a:r>
            <a:endParaRPr lang="es-MX" altLang="es-MX" sz="1600" dirty="0">
              <a:latin typeface="Century Gothic" panose="020B0502020202020204" pitchFamily="34" charset="0"/>
            </a:endParaRPr>
          </a:p>
        </p:txBody>
      </p:sp>
      <p:sp>
        <p:nvSpPr>
          <p:cNvPr id="6" name="1 CuadroTexto"/>
          <p:cNvSpPr txBox="1">
            <a:spLocks noChangeArrowheads="1"/>
          </p:cNvSpPr>
          <p:nvPr/>
        </p:nvSpPr>
        <p:spPr bwMode="auto">
          <a:xfrm>
            <a:off x="445536" y="1437148"/>
            <a:ext cx="8228013" cy="194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lgn="just">
              <a:buFont typeface="Arial" pitchFamily="34" charset="0"/>
              <a:buNone/>
              <a:defRPr/>
            </a:pPr>
            <a:r>
              <a:rPr lang="es-MX" sz="1400" dirty="0" smtClean="0">
                <a:latin typeface="Century Gothic" panose="020B0502020202020204" pitchFamily="34" charset="0"/>
              </a:rPr>
              <a:t>Con el objeto de presentar al Grupo de Trabajo para la Determinación de los Excedentes del Flujo de Efectivo (GTDEFE)(1)  la  propuesta de traspaso de recursos excedentes de la Tesorería General (TG) al Fideicomiso F/80715 Fondo de Apoyo a las Necesidades de Vivienda de los Trabajadores (FANVIT),  y su aprobación respectiva, se requiere:</a:t>
            </a:r>
          </a:p>
          <a:p>
            <a:pPr algn="just">
              <a:buFont typeface="Arial" pitchFamily="34" charset="0"/>
              <a:buNone/>
              <a:defRPr/>
            </a:pPr>
            <a:endParaRPr lang="es-MX" sz="1400" dirty="0" smtClean="0">
              <a:latin typeface="Century Gothic" panose="020B0502020202020204" pitchFamily="34" charset="0"/>
            </a:endParaRPr>
          </a:p>
          <a:p>
            <a:pPr marL="285750" indent="-285750" algn="just">
              <a:buClr>
                <a:srgbClr val="C00000"/>
              </a:buClr>
              <a:buFont typeface="Wingdings" panose="05000000000000000000" pitchFamily="2" charset="2"/>
              <a:buChar char="Ø"/>
              <a:defRPr/>
            </a:pPr>
            <a:r>
              <a:rPr lang="es-MX" sz="1400" dirty="0" smtClean="0">
                <a:latin typeface="Century Gothic" panose="020B0502020202020204" pitchFamily="34" charset="0"/>
              </a:rPr>
              <a:t>Convocar a los titulares de las siguientes áreas que conforman el GTDEFE para definir a los integrantes miembros  y suplentes.</a:t>
            </a:r>
          </a:p>
          <a:p>
            <a:pPr marL="285750" indent="-285750" algn="just">
              <a:buFont typeface="Wingdings" panose="05000000000000000000" pitchFamily="2" charset="2"/>
              <a:buChar char="Ø"/>
              <a:defRPr/>
            </a:pPr>
            <a:endParaRPr lang="es-MX" altLang="es-MX" sz="1400" dirty="0" smtClean="0">
              <a:latin typeface="Century Gothic" panose="020B0502020202020204" pitchFamily="34" charset="0"/>
            </a:endParaRPr>
          </a:p>
        </p:txBody>
      </p:sp>
      <p:sp>
        <p:nvSpPr>
          <p:cNvPr id="7" name="1 CuadroTexto"/>
          <p:cNvSpPr txBox="1">
            <a:spLocks noChangeArrowheads="1"/>
          </p:cNvSpPr>
          <p:nvPr/>
        </p:nvSpPr>
        <p:spPr bwMode="auto">
          <a:xfrm>
            <a:off x="463550" y="3220148"/>
            <a:ext cx="409599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eaLnBrk="0" fontAlgn="base" hangingPunct="0">
              <a:spcBef>
                <a:spcPct val="0"/>
              </a:spcBef>
              <a:spcAft>
                <a:spcPct val="0"/>
              </a:spcAft>
              <a:defRPr>
                <a:solidFill>
                  <a:schemeClr val="tx1"/>
                </a:solidFill>
                <a:latin typeface="Calibri" pitchFamily="34" charset="0"/>
              </a:defRPr>
            </a:lvl6pPr>
            <a:lvl7pPr marL="2971800" indent="-228600" defTabSz="457200" eaLnBrk="0" fontAlgn="base" hangingPunct="0">
              <a:spcBef>
                <a:spcPct val="0"/>
              </a:spcBef>
              <a:spcAft>
                <a:spcPct val="0"/>
              </a:spcAft>
              <a:defRPr>
                <a:solidFill>
                  <a:schemeClr val="tx1"/>
                </a:solidFill>
                <a:latin typeface="Calibri" pitchFamily="34" charset="0"/>
              </a:defRPr>
            </a:lvl7pPr>
            <a:lvl8pPr marL="3429000" indent="-228600" defTabSz="457200" eaLnBrk="0" fontAlgn="base" hangingPunct="0">
              <a:spcBef>
                <a:spcPct val="0"/>
              </a:spcBef>
              <a:spcAft>
                <a:spcPct val="0"/>
              </a:spcAft>
              <a:defRPr>
                <a:solidFill>
                  <a:schemeClr val="tx1"/>
                </a:solidFill>
                <a:latin typeface="Calibri" pitchFamily="34" charset="0"/>
              </a:defRPr>
            </a:lvl8pPr>
            <a:lvl9pPr marL="3886200" indent="-228600" defTabSz="457200" eaLnBrk="0" fontAlgn="base" hangingPunct="0">
              <a:spcBef>
                <a:spcPct val="0"/>
              </a:spcBef>
              <a:spcAft>
                <a:spcPct val="0"/>
              </a:spcAft>
              <a:defRPr>
                <a:solidFill>
                  <a:schemeClr val="tx1"/>
                </a:solidFill>
                <a:latin typeface="Calibri" pitchFamily="34" charset="0"/>
              </a:defRPr>
            </a:lvl9pPr>
          </a:lstStyle>
          <a:p>
            <a:pPr>
              <a:buClr>
                <a:srgbClr val="C00000"/>
              </a:buClr>
              <a:buFont typeface="Arial" pitchFamily="34" charset="0"/>
              <a:buChar char="•"/>
            </a:pPr>
            <a:r>
              <a:rPr lang="es-MX" altLang="es-MX" sz="1200" dirty="0">
                <a:latin typeface="Century Gothic" panose="020B0502020202020204" pitchFamily="34" charset="0"/>
              </a:rPr>
              <a:t>Subdirección General de Planeación y Finanzas.</a:t>
            </a:r>
          </a:p>
          <a:p>
            <a:pPr>
              <a:buClr>
                <a:srgbClr val="C00000"/>
              </a:buClr>
              <a:buFont typeface="Arial" pitchFamily="34" charset="0"/>
              <a:buChar char="•"/>
            </a:pPr>
            <a:r>
              <a:rPr lang="es-MX" altLang="es-MX" sz="1200" dirty="0">
                <a:latin typeface="Century Gothic" panose="020B0502020202020204" pitchFamily="34" charset="0"/>
              </a:rPr>
              <a:t>Subdirección General de Crédito.</a:t>
            </a:r>
          </a:p>
          <a:p>
            <a:pPr>
              <a:buClr>
                <a:srgbClr val="C00000"/>
              </a:buClr>
              <a:buFont typeface="Arial" pitchFamily="34" charset="0"/>
              <a:buChar char="•"/>
            </a:pPr>
            <a:r>
              <a:rPr lang="es-MX" altLang="es-MX" sz="1200" dirty="0">
                <a:latin typeface="Century Gothic" panose="020B0502020202020204" pitchFamily="34" charset="0"/>
              </a:rPr>
              <a:t>Subdirección General de Cartera.</a:t>
            </a:r>
          </a:p>
          <a:p>
            <a:pPr>
              <a:buClr>
                <a:srgbClr val="C00000"/>
              </a:buClr>
              <a:buFont typeface="Arial" pitchFamily="34" charset="0"/>
              <a:buChar char="•"/>
            </a:pPr>
            <a:r>
              <a:rPr lang="es-MX" altLang="es-MX" sz="1200" dirty="0">
                <a:latin typeface="Century Gothic" panose="020B0502020202020204" pitchFamily="34" charset="0"/>
              </a:rPr>
              <a:t>Coordinación de Recaudación Fiscal.</a:t>
            </a:r>
          </a:p>
          <a:p>
            <a:pPr>
              <a:buClr>
                <a:srgbClr val="C00000"/>
              </a:buClr>
              <a:buFont typeface="Arial" pitchFamily="34" charset="0"/>
              <a:buChar char="•"/>
            </a:pPr>
            <a:r>
              <a:rPr lang="es-MX" altLang="es-MX" sz="1200" dirty="0">
                <a:latin typeface="Century Gothic" panose="020B0502020202020204" pitchFamily="34" charset="0"/>
              </a:rPr>
              <a:t>Coordinación de Mercados Financieros.</a:t>
            </a:r>
          </a:p>
        </p:txBody>
      </p:sp>
      <p:sp>
        <p:nvSpPr>
          <p:cNvPr id="8" name="7 CuadroTexto"/>
          <p:cNvSpPr txBox="1"/>
          <p:nvPr/>
        </p:nvSpPr>
        <p:spPr>
          <a:xfrm>
            <a:off x="5121716" y="3236476"/>
            <a:ext cx="3169457" cy="1046440"/>
          </a:xfrm>
          <a:prstGeom prst="rect">
            <a:avLst/>
          </a:prstGeom>
          <a:noFill/>
        </p:spPr>
        <p:txBody>
          <a:bodyPr wrap="none">
            <a:spAutoFit/>
          </a:bodyPr>
          <a:lstStyle/>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Gerencia Sr. del Programa CEDEVIS.</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Contador General Infonavit.</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Tesorero General.</a:t>
            </a:r>
          </a:p>
          <a:p>
            <a:pPr marL="285750" indent="-285750">
              <a:buClr>
                <a:srgbClr val="C00000"/>
              </a:buClr>
              <a:buFont typeface="Arial" panose="020B0604020202020204" pitchFamily="34" charset="0"/>
              <a:buChar char="•"/>
              <a:defRPr/>
            </a:pPr>
            <a:r>
              <a:rPr lang="es-MX" sz="1200" dirty="0">
                <a:latin typeface="Century Gothic" panose="020B0502020202020204" pitchFamily="34" charset="0"/>
              </a:rPr>
              <a:t>Secretario del Grupo de Trabajo.</a:t>
            </a:r>
          </a:p>
          <a:p>
            <a:pPr>
              <a:buClr>
                <a:srgbClr val="C00000"/>
              </a:buClr>
              <a:defRPr/>
            </a:pPr>
            <a:endParaRPr lang="es-MX" sz="1400" dirty="0">
              <a:latin typeface="Century Gothic" panose="020B0502020202020204" pitchFamily="34" charset="0"/>
            </a:endParaRPr>
          </a:p>
        </p:txBody>
      </p:sp>
      <p:sp>
        <p:nvSpPr>
          <p:cNvPr id="9" name="1 CuadroTexto"/>
          <p:cNvSpPr txBox="1">
            <a:spLocks noChangeArrowheads="1"/>
          </p:cNvSpPr>
          <p:nvPr/>
        </p:nvSpPr>
        <p:spPr bwMode="auto">
          <a:xfrm>
            <a:off x="392113" y="4265682"/>
            <a:ext cx="8377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itchFamily="34" charset="0"/>
              <a:buChar char="»"/>
              <a:defRPr>
                <a:solidFill>
                  <a:schemeClr val="tx1"/>
                </a:solidFill>
                <a:latin typeface="Myriad Pro Light"/>
                <a:ea typeface="Myriad Pro Light"/>
                <a:cs typeface="Myriad Pro Light"/>
              </a:defRPr>
            </a:lvl9pPr>
          </a:lstStyle>
          <a:p>
            <a:pPr>
              <a:buClr>
                <a:srgbClr val="C00000"/>
              </a:buClr>
              <a:buFont typeface="Wingdings" pitchFamily="2" charset="2"/>
              <a:buChar char="Ø"/>
            </a:pPr>
            <a:r>
              <a:rPr lang="es-MX" altLang="es-MX" sz="1400" dirty="0">
                <a:latin typeface="Century Gothic" panose="020B0502020202020204" pitchFamily="34" charset="0"/>
              </a:rPr>
              <a:t>Propuesta de Orden del día:</a:t>
            </a:r>
          </a:p>
        </p:txBody>
      </p:sp>
      <p:sp>
        <p:nvSpPr>
          <p:cNvPr id="10" name="9 CuadroTexto"/>
          <p:cNvSpPr txBox="1"/>
          <p:nvPr/>
        </p:nvSpPr>
        <p:spPr>
          <a:xfrm>
            <a:off x="445536" y="4647980"/>
            <a:ext cx="8323814" cy="2246769"/>
          </a:xfrm>
          <a:prstGeom prst="rect">
            <a:avLst/>
          </a:prstGeom>
          <a:noFill/>
        </p:spPr>
        <p:txBody>
          <a:bodyPr wrap="square">
            <a:spAutoFit/>
          </a:bodyPr>
          <a:lstStyle/>
          <a:p>
            <a:pPr marL="285750" indent="-285750" algn="just">
              <a:buClr>
                <a:srgbClr val="C00000"/>
              </a:buClr>
              <a:buFont typeface="Arial" panose="020B0604020202020204" pitchFamily="34" charset="0"/>
              <a:buChar char="•"/>
              <a:defRPr/>
            </a:pPr>
            <a:r>
              <a:rPr lang="es-MX" sz="1400" dirty="0">
                <a:latin typeface="Century Gothic" panose="020B0502020202020204" pitchFamily="34" charset="0"/>
              </a:rPr>
              <a:t> Actualización de los integrantes: miembros y suplentes  del GTDEFE.</a:t>
            </a:r>
          </a:p>
          <a:p>
            <a:pPr marL="285750" indent="-285750" algn="just">
              <a:buClr>
                <a:srgbClr val="C00000"/>
              </a:buClr>
              <a:buFont typeface="Arial" panose="020B0604020202020204" pitchFamily="34" charset="0"/>
              <a:buChar char="•"/>
              <a:defRPr/>
            </a:pPr>
            <a:r>
              <a:rPr lang="es-MX" sz="1400" dirty="0">
                <a:latin typeface="Century Gothic" panose="020B0502020202020204" pitchFamily="34" charset="0"/>
              </a:rPr>
              <a:t> Informe de la autorización del Comité de Inversiones y del Consejo de Administración del “Saldo mínimo de caja” de la TG.</a:t>
            </a:r>
          </a:p>
          <a:p>
            <a:pPr marL="285750" indent="-285750" algn="just">
              <a:buClr>
                <a:srgbClr val="C00000"/>
              </a:buClr>
              <a:buFont typeface="Arial" panose="020B0604020202020204" pitchFamily="34" charset="0"/>
              <a:buChar char="•"/>
              <a:defRPr/>
            </a:pPr>
            <a:r>
              <a:rPr lang="es-MX" sz="1400" dirty="0">
                <a:latin typeface="Century Gothic" panose="020B0502020202020204" pitchFamily="34" charset="0"/>
              </a:rPr>
              <a:t> Propuesta de traspaso de recursos excedentes de la TG al FANVIT.</a:t>
            </a:r>
          </a:p>
          <a:p>
            <a:pPr marL="285750" indent="-285750" algn="just">
              <a:buClr>
                <a:srgbClr val="C00000"/>
              </a:buClr>
              <a:buFont typeface="Arial" panose="020B0604020202020204" pitchFamily="34" charset="0"/>
              <a:buChar char="•"/>
              <a:defRPr/>
            </a:pPr>
            <a:r>
              <a:rPr lang="es-MX" sz="1400" dirty="0">
                <a:latin typeface="Century Gothic" panose="020B0502020202020204" pitchFamily="34" charset="0"/>
              </a:rPr>
              <a:t> Asuntos generales.</a:t>
            </a:r>
          </a:p>
          <a:p>
            <a:pPr marL="285750" indent="-285750" algn="just">
              <a:buClr>
                <a:srgbClr val="C00000"/>
              </a:buClr>
              <a:buFont typeface="Arial" panose="020B0604020202020204" pitchFamily="34" charset="0"/>
              <a:buChar char="•"/>
              <a:defRPr/>
            </a:pPr>
            <a:endParaRPr lang="es-MX" sz="1000" dirty="0">
              <a:latin typeface="Century Gothic" panose="020B0502020202020204" pitchFamily="34" charset="0"/>
            </a:endParaRPr>
          </a:p>
          <a:p>
            <a:pPr algn="just">
              <a:buClr>
                <a:srgbClr val="C00000"/>
              </a:buClr>
              <a:defRPr/>
            </a:pPr>
            <a:r>
              <a:rPr lang="es-MX" sz="1000" dirty="0">
                <a:latin typeface="Century Gothic" panose="020B0502020202020204" pitchFamily="34" charset="0"/>
              </a:rPr>
              <a:t> (1)   El “GTDEFE” es el órgano de gestión que reúne a los funcionarios del INFONAVIT relacionados con la dinámica de flujos de efectivo del propio </a:t>
            </a:r>
          </a:p>
          <a:p>
            <a:pPr algn="just">
              <a:buClr>
                <a:srgbClr val="C00000"/>
              </a:buClr>
              <a:defRPr/>
            </a:pPr>
            <a:r>
              <a:rPr lang="es-MX" sz="1000" dirty="0">
                <a:latin typeface="Century Gothic" panose="020B0502020202020204" pitchFamily="34" charset="0"/>
              </a:rPr>
              <a:t>      Instituto, y tendrá las funciones que se describen en el Marco de Gestión del FANVIT vigente, y las demás que le encomienden los demás órganos</a:t>
            </a:r>
          </a:p>
          <a:p>
            <a:pPr algn="just">
              <a:buClr>
                <a:srgbClr val="C00000"/>
              </a:buClr>
              <a:defRPr/>
            </a:pPr>
            <a:r>
              <a:rPr lang="es-MX" sz="1000" dirty="0">
                <a:latin typeface="Century Gothic" panose="020B0502020202020204" pitchFamily="34" charset="0"/>
              </a:rPr>
              <a:t>      de gobierno facultados para ello.</a:t>
            </a:r>
          </a:p>
          <a:p>
            <a:pPr marL="285750" indent="-285750" algn="just">
              <a:buClr>
                <a:srgbClr val="C00000"/>
              </a:buClr>
              <a:buFont typeface="Arial" panose="020B0604020202020204" pitchFamily="34" charset="0"/>
              <a:buChar char="•"/>
              <a:defRPr/>
            </a:pPr>
            <a:endParaRPr lang="es-MX" sz="1000" dirty="0">
              <a:latin typeface="Century Gothic" panose="020B0502020202020204" pitchFamily="34" charset="0"/>
            </a:endParaRPr>
          </a:p>
        </p:txBody>
      </p:sp>
      <p:sp>
        <p:nvSpPr>
          <p:cNvPr id="11" name="1 Título"/>
          <p:cNvSpPr>
            <a:spLocks noGrp="1"/>
          </p:cNvSpPr>
          <p:nvPr>
            <p:ph type="title"/>
          </p:nvPr>
        </p:nvSpPr>
        <p:spPr>
          <a:xfrm>
            <a:off x="392113" y="274638"/>
            <a:ext cx="6588125" cy="631825"/>
          </a:xfrm>
        </p:spPr>
        <p:txBody>
          <a:bodyPr/>
          <a:lstStyle/>
          <a:p>
            <a:r>
              <a:rPr lang="es-MX" altLang="es-MX" sz="2000" b="1" dirty="0" smtClean="0">
                <a:latin typeface="Century Gothic" panose="020B0502020202020204" pitchFamily="34" charset="0"/>
              </a:rPr>
              <a:t>Propuesta de traspaso de recursos de la Tesorería General al FANVIT</a:t>
            </a:r>
          </a:p>
        </p:txBody>
      </p:sp>
    </p:spTree>
    <p:extLst>
      <p:ext uri="{BB962C8B-B14F-4D97-AF65-F5344CB8AC3E}">
        <p14:creationId xmlns:p14="http://schemas.microsoft.com/office/powerpoint/2010/main" val="952022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9245" y="3846870"/>
            <a:ext cx="8480430" cy="335297"/>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283710"/>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16</a:t>
            </a:fld>
            <a:endParaRPr lang="es-ES" altLang="es-MX" dirty="0"/>
          </a:p>
        </p:txBody>
      </p:sp>
    </p:spTree>
    <p:extLst>
      <p:ext uri="{BB962C8B-B14F-4D97-AF65-F5344CB8AC3E}">
        <p14:creationId xmlns:p14="http://schemas.microsoft.com/office/powerpoint/2010/main" val="8931872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dirty="0">
                <a:latin typeface="Century Gothic" panose="020B0502020202020204" pitchFamily="34" charset="0"/>
              </a:rPr>
              <a:t>O</a:t>
            </a:r>
            <a:r>
              <a:rPr sz="2000" b="1" spc="-4" dirty="0">
                <a:latin typeface="Century Gothic" panose="020B0502020202020204" pitchFamily="34" charset="0"/>
              </a:rPr>
              <a:t>b</a:t>
            </a:r>
            <a:r>
              <a:rPr sz="2000" b="1" spc="4" dirty="0">
                <a:latin typeface="Century Gothic" panose="020B0502020202020204" pitchFamily="34" charset="0"/>
              </a:rPr>
              <a:t>j</a:t>
            </a:r>
            <a:r>
              <a:rPr sz="2000" b="1" spc="-27" dirty="0">
                <a:latin typeface="Century Gothic" panose="020B0502020202020204" pitchFamily="34" charset="0"/>
              </a:rPr>
              <a:t>e</a:t>
            </a:r>
            <a:r>
              <a:rPr sz="2000" b="1" dirty="0">
                <a:latin typeface="Century Gothic" panose="020B0502020202020204" pitchFamily="34" charset="0"/>
              </a:rPr>
              <a:t>t</a:t>
            </a:r>
            <a:r>
              <a:rPr sz="2000" b="1" spc="4" dirty="0">
                <a:latin typeface="Century Gothic" panose="020B0502020202020204" pitchFamily="34" charset="0"/>
              </a:rPr>
              <a:t>i</a:t>
            </a:r>
            <a:r>
              <a:rPr sz="2000" b="1" spc="-36" dirty="0">
                <a:latin typeface="Century Gothic" panose="020B0502020202020204" pitchFamily="34" charset="0"/>
              </a:rPr>
              <a:t>v</a:t>
            </a:r>
            <a:r>
              <a:rPr sz="2000" b="1" dirty="0">
                <a:latin typeface="Century Gothic" panose="020B0502020202020204" pitchFamily="34" charset="0"/>
              </a:rPr>
              <a:t>o</a:t>
            </a:r>
          </a:p>
        </p:txBody>
      </p:sp>
      <p:sp>
        <p:nvSpPr>
          <p:cNvPr id="6" name="object 6"/>
          <p:cNvSpPr txBox="1">
            <a:spLocks noGrp="1"/>
          </p:cNvSpPr>
          <p:nvPr>
            <p:ph type="body" idx="1"/>
          </p:nvPr>
        </p:nvSpPr>
        <p:spPr>
          <a:xfrm>
            <a:off x="577078" y="1467818"/>
            <a:ext cx="8229600" cy="2868478"/>
          </a:xfrm>
          <a:prstGeom prst="rect">
            <a:avLst/>
          </a:prstGeom>
        </p:spPr>
        <p:txBody>
          <a:bodyPr vert="horz" wrap="square" lIns="0" tIns="0" rIns="0" bIns="0" rtlCol="0">
            <a:spAutoFit/>
          </a:bodyPr>
          <a:lstStyle/>
          <a:p>
            <a:pPr marL="282645" marR="360714">
              <a:buClr>
                <a:srgbClr val="C00000"/>
              </a:buClr>
            </a:pPr>
            <a:r>
              <a:rPr sz="1400" dirty="0">
                <a:latin typeface="Century Gothic" panose="020B0502020202020204" pitchFamily="34" charset="0"/>
              </a:rPr>
              <a:t>Estimar el </a:t>
            </a:r>
            <a:r>
              <a:rPr sz="1400" spc="-4" dirty="0">
                <a:latin typeface="Century Gothic" panose="020B0502020202020204" pitchFamily="34" charset="0"/>
              </a:rPr>
              <a:t>valor </a:t>
            </a:r>
            <a:r>
              <a:rPr sz="1400" spc="-9" dirty="0">
                <a:latin typeface="Century Gothic" panose="020B0502020202020204" pitchFamily="34" charset="0"/>
              </a:rPr>
              <a:t>razonable </a:t>
            </a:r>
            <a:r>
              <a:rPr sz="1400" dirty="0">
                <a:latin typeface="Century Gothic" panose="020B0502020202020204" pitchFamily="34" charset="0"/>
              </a:rPr>
              <a:t>del </a:t>
            </a:r>
            <a:r>
              <a:rPr sz="1400" spc="-4" dirty="0">
                <a:latin typeface="Century Gothic" panose="020B0502020202020204" pitchFamily="34" charset="0"/>
              </a:rPr>
              <a:t>portafolio </a:t>
            </a:r>
            <a:r>
              <a:rPr sz="1400" dirty="0">
                <a:latin typeface="Century Gothic" panose="020B0502020202020204" pitchFamily="34" charset="0"/>
              </a:rPr>
              <a:t>de </a:t>
            </a:r>
            <a:r>
              <a:rPr sz="1400" spc="-9" dirty="0">
                <a:latin typeface="Century Gothic" panose="020B0502020202020204" pitchFamily="34" charset="0"/>
              </a:rPr>
              <a:t>inversión </a:t>
            </a:r>
            <a:r>
              <a:rPr sz="1400" dirty="0">
                <a:latin typeface="Century Gothic" panose="020B0502020202020204" pitchFamily="34" charset="0"/>
              </a:rPr>
              <a:t>del </a:t>
            </a:r>
            <a:r>
              <a:rPr sz="1400" spc="-13" dirty="0">
                <a:latin typeface="Century Gothic" panose="020B0502020202020204" pitchFamily="34" charset="0"/>
              </a:rPr>
              <a:t>Fondo</a:t>
            </a:r>
            <a:r>
              <a:rPr sz="1400" spc="-323" dirty="0">
                <a:latin typeface="Century Gothic" panose="020B0502020202020204" pitchFamily="34" charset="0"/>
              </a:rPr>
              <a:t> </a:t>
            </a:r>
            <a:r>
              <a:rPr sz="1400" dirty="0">
                <a:latin typeface="Century Gothic" panose="020B0502020202020204" pitchFamily="34" charset="0"/>
              </a:rPr>
              <a:t>de  </a:t>
            </a:r>
            <a:r>
              <a:rPr sz="1400" spc="-18" dirty="0">
                <a:latin typeface="Century Gothic" panose="020B0502020202020204" pitchFamily="34" charset="0"/>
              </a:rPr>
              <a:t>Apoyo</a:t>
            </a:r>
            <a:r>
              <a:rPr sz="1400" spc="-99" dirty="0">
                <a:latin typeface="Century Gothic" panose="020B0502020202020204" pitchFamily="34" charset="0"/>
              </a:rPr>
              <a:t> </a:t>
            </a:r>
            <a:r>
              <a:rPr sz="1400" dirty="0">
                <a:latin typeface="Century Gothic" panose="020B0502020202020204" pitchFamily="34" charset="0"/>
              </a:rPr>
              <a:t>a</a:t>
            </a:r>
            <a:r>
              <a:rPr sz="1400" spc="-45" dirty="0">
                <a:latin typeface="Century Gothic" panose="020B0502020202020204" pitchFamily="34" charset="0"/>
              </a:rPr>
              <a:t> </a:t>
            </a:r>
            <a:r>
              <a:rPr sz="1400" spc="-4" dirty="0" smtClean="0">
                <a:latin typeface="Century Gothic" panose="020B0502020202020204" pitchFamily="34" charset="0"/>
              </a:rPr>
              <a:t>las</a:t>
            </a:r>
            <a:r>
              <a:rPr lang="es-MX" sz="1400" spc="-40" dirty="0">
                <a:latin typeface="Century Gothic" panose="020B0502020202020204" pitchFamily="34" charset="0"/>
              </a:rPr>
              <a:t> </a:t>
            </a:r>
            <a:r>
              <a:rPr lang="es-MX" sz="1400" spc="-40" dirty="0" smtClean="0">
                <a:latin typeface="Century Gothic" panose="020B0502020202020204" pitchFamily="34" charset="0"/>
              </a:rPr>
              <a:t>necesidades </a:t>
            </a:r>
            <a:r>
              <a:rPr sz="1400" dirty="0" smtClean="0">
                <a:latin typeface="Century Gothic" panose="020B0502020202020204" pitchFamily="34" charset="0"/>
              </a:rPr>
              <a:t>de</a:t>
            </a:r>
            <a:r>
              <a:rPr sz="1400" spc="-85" dirty="0" smtClean="0">
                <a:latin typeface="Century Gothic" panose="020B0502020202020204" pitchFamily="34" charset="0"/>
              </a:rPr>
              <a:t> </a:t>
            </a:r>
            <a:r>
              <a:rPr sz="1400" spc="-4" dirty="0">
                <a:latin typeface="Century Gothic" panose="020B0502020202020204" pitchFamily="34" charset="0"/>
              </a:rPr>
              <a:t>Vivienda</a:t>
            </a:r>
            <a:r>
              <a:rPr sz="1400" spc="-108" dirty="0">
                <a:latin typeface="Century Gothic" panose="020B0502020202020204" pitchFamily="34" charset="0"/>
              </a:rPr>
              <a:t> </a:t>
            </a:r>
            <a:r>
              <a:rPr sz="1400" dirty="0">
                <a:latin typeface="Century Gothic" panose="020B0502020202020204" pitchFamily="34" charset="0"/>
              </a:rPr>
              <a:t>de</a:t>
            </a:r>
            <a:r>
              <a:rPr sz="1400" spc="-45" dirty="0">
                <a:latin typeface="Century Gothic" panose="020B0502020202020204" pitchFamily="34" charset="0"/>
              </a:rPr>
              <a:t> </a:t>
            </a:r>
            <a:r>
              <a:rPr sz="1400" dirty="0">
                <a:latin typeface="Century Gothic" panose="020B0502020202020204" pitchFamily="34" charset="0"/>
              </a:rPr>
              <a:t>los</a:t>
            </a:r>
            <a:r>
              <a:rPr sz="1400" spc="-81" dirty="0">
                <a:latin typeface="Century Gothic" panose="020B0502020202020204" pitchFamily="34" charset="0"/>
              </a:rPr>
              <a:t> </a:t>
            </a:r>
            <a:r>
              <a:rPr sz="1400" spc="-18" dirty="0">
                <a:latin typeface="Century Gothic" panose="020B0502020202020204" pitchFamily="34" charset="0"/>
              </a:rPr>
              <a:t>Trabajadores</a:t>
            </a:r>
            <a:r>
              <a:rPr sz="1400" spc="-49" dirty="0">
                <a:latin typeface="Century Gothic" panose="020B0502020202020204" pitchFamily="34" charset="0"/>
              </a:rPr>
              <a:t> </a:t>
            </a:r>
            <a:r>
              <a:rPr sz="1400" spc="-13" dirty="0">
                <a:latin typeface="Century Gothic" panose="020B0502020202020204" pitchFamily="34" charset="0"/>
              </a:rPr>
              <a:t>(Fanvit</a:t>
            </a:r>
            <a:r>
              <a:rPr sz="1400" spc="-13" dirty="0" smtClean="0">
                <a:latin typeface="Century Gothic" panose="020B0502020202020204" pitchFamily="34" charset="0"/>
              </a:rPr>
              <a:t>)</a:t>
            </a:r>
            <a:endParaRPr lang="es-MX" sz="1400" spc="-13" dirty="0" smtClean="0">
              <a:latin typeface="Century Gothic" panose="020B0502020202020204" pitchFamily="34" charset="0"/>
            </a:endParaRPr>
          </a:p>
          <a:p>
            <a:pPr marL="0" marR="360714" indent="0">
              <a:buClr>
                <a:srgbClr val="C00000"/>
              </a:buClr>
              <a:buNone/>
            </a:pPr>
            <a:endParaRPr sz="1400" dirty="0">
              <a:latin typeface="Century Gothic" panose="020B0502020202020204" pitchFamily="34" charset="0"/>
            </a:endParaRPr>
          </a:p>
          <a:p>
            <a:pPr marL="282645" marR="4559">
              <a:buClr>
                <a:srgbClr val="C00000"/>
              </a:buClr>
            </a:pPr>
            <a:r>
              <a:rPr sz="1400" spc="-9" dirty="0">
                <a:latin typeface="Century Gothic" panose="020B0502020202020204" pitchFamily="34" charset="0"/>
              </a:rPr>
              <a:t>Fideicomiso</a:t>
            </a:r>
            <a:r>
              <a:rPr sz="1400" spc="-63" dirty="0">
                <a:latin typeface="Century Gothic" panose="020B0502020202020204" pitchFamily="34" charset="0"/>
              </a:rPr>
              <a:t> </a:t>
            </a:r>
            <a:r>
              <a:rPr sz="1400" spc="-31" dirty="0">
                <a:latin typeface="Century Gothic" panose="020B0502020202020204" pitchFamily="34" charset="0"/>
              </a:rPr>
              <a:t>No.</a:t>
            </a:r>
            <a:r>
              <a:rPr sz="1400" spc="-13" dirty="0">
                <a:latin typeface="Century Gothic" panose="020B0502020202020204" pitchFamily="34" charset="0"/>
              </a:rPr>
              <a:t> </a:t>
            </a:r>
            <a:r>
              <a:rPr sz="1400" spc="-4" dirty="0">
                <a:latin typeface="Century Gothic" panose="020B0502020202020204" pitchFamily="34" charset="0"/>
              </a:rPr>
              <a:t>F/80715,</a:t>
            </a:r>
            <a:r>
              <a:rPr sz="1400" spc="-58" dirty="0">
                <a:latin typeface="Century Gothic" panose="020B0502020202020204" pitchFamily="34" charset="0"/>
              </a:rPr>
              <a:t> </a:t>
            </a:r>
            <a:r>
              <a:rPr sz="1400" dirty="0">
                <a:latin typeface="Century Gothic" panose="020B0502020202020204" pitchFamily="34" charset="0"/>
              </a:rPr>
              <a:t>así</a:t>
            </a:r>
            <a:r>
              <a:rPr sz="1400" spc="-54" dirty="0">
                <a:latin typeface="Century Gothic" panose="020B0502020202020204" pitchFamily="34" charset="0"/>
              </a:rPr>
              <a:t> </a:t>
            </a:r>
            <a:r>
              <a:rPr sz="1400" spc="-9" dirty="0">
                <a:latin typeface="Century Gothic" panose="020B0502020202020204" pitchFamily="34" charset="0"/>
              </a:rPr>
              <a:t>como</a:t>
            </a:r>
            <a:r>
              <a:rPr sz="1400" spc="-108" dirty="0">
                <a:latin typeface="Century Gothic" panose="020B0502020202020204" pitchFamily="34" charset="0"/>
              </a:rPr>
              <a:t> </a:t>
            </a:r>
            <a:r>
              <a:rPr sz="1400" dirty="0">
                <a:latin typeface="Century Gothic" panose="020B0502020202020204" pitchFamily="34" charset="0"/>
              </a:rPr>
              <a:t>el</a:t>
            </a:r>
            <a:r>
              <a:rPr sz="1400" spc="-36" dirty="0">
                <a:latin typeface="Century Gothic" panose="020B0502020202020204" pitchFamily="34" charset="0"/>
              </a:rPr>
              <a:t> </a:t>
            </a:r>
            <a:r>
              <a:rPr sz="1400" spc="-13" dirty="0">
                <a:latin typeface="Century Gothic" panose="020B0502020202020204" pitchFamily="34" charset="0"/>
              </a:rPr>
              <a:t>costo</a:t>
            </a:r>
            <a:r>
              <a:rPr sz="1400" spc="-117" dirty="0">
                <a:latin typeface="Century Gothic" panose="020B0502020202020204" pitchFamily="34" charset="0"/>
              </a:rPr>
              <a:t> </a:t>
            </a:r>
            <a:r>
              <a:rPr sz="1400" dirty="0">
                <a:latin typeface="Century Gothic" panose="020B0502020202020204" pitchFamily="34" charset="0"/>
              </a:rPr>
              <a:t>en</a:t>
            </a:r>
            <a:r>
              <a:rPr sz="1400" spc="-72" dirty="0">
                <a:latin typeface="Century Gothic" panose="020B0502020202020204" pitchFamily="34" charset="0"/>
              </a:rPr>
              <a:t> </a:t>
            </a:r>
            <a:r>
              <a:rPr sz="1400" spc="-4" dirty="0">
                <a:latin typeface="Century Gothic" panose="020B0502020202020204" pitchFamily="34" charset="0"/>
              </a:rPr>
              <a:t>que</a:t>
            </a:r>
            <a:r>
              <a:rPr sz="1400" spc="-72" dirty="0">
                <a:latin typeface="Century Gothic" panose="020B0502020202020204" pitchFamily="34" charset="0"/>
              </a:rPr>
              <a:t> </a:t>
            </a:r>
            <a:r>
              <a:rPr sz="1400" dirty="0">
                <a:latin typeface="Century Gothic" panose="020B0502020202020204" pitchFamily="34" charset="0"/>
              </a:rPr>
              <a:t>se</a:t>
            </a:r>
            <a:r>
              <a:rPr sz="1400" spc="-72" dirty="0">
                <a:latin typeface="Century Gothic" panose="020B0502020202020204" pitchFamily="34" charset="0"/>
              </a:rPr>
              <a:t> </a:t>
            </a:r>
            <a:r>
              <a:rPr sz="1400" spc="-4" dirty="0">
                <a:latin typeface="Century Gothic" panose="020B0502020202020204" pitchFamily="34" charset="0"/>
              </a:rPr>
              <a:t>podría</a:t>
            </a:r>
            <a:r>
              <a:rPr sz="1400" spc="-40" dirty="0">
                <a:latin typeface="Century Gothic" panose="020B0502020202020204" pitchFamily="34" charset="0"/>
              </a:rPr>
              <a:t> </a:t>
            </a:r>
            <a:r>
              <a:rPr sz="1400" spc="-4" dirty="0">
                <a:latin typeface="Century Gothic" panose="020B0502020202020204" pitchFamily="34" charset="0"/>
              </a:rPr>
              <a:t>incurrir</a:t>
            </a:r>
            <a:r>
              <a:rPr sz="1400" spc="-126" dirty="0">
                <a:latin typeface="Century Gothic" panose="020B0502020202020204" pitchFamily="34" charset="0"/>
              </a:rPr>
              <a:t> </a:t>
            </a:r>
            <a:r>
              <a:rPr sz="1400" dirty="0">
                <a:latin typeface="Century Gothic" panose="020B0502020202020204" pitchFamily="34" charset="0"/>
              </a:rPr>
              <a:t>en  el caso de </a:t>
            </a:r>
            <a:r>
              <a:rPr sz="1400" spc="-4" dirty="0">
                <a:latin typeface="Century Gothic" panose="020B0502020202020204" pitchFamily="34" charset="0"/>
              </a:rPr>
              <a:t>que </a:t>
            </a:r>
            <a:r>
              <a:rPr sz="1400" dirty="0">
                <a:latin typeface="Century Gothic" panose="020B0502020202020204" pitchFamily="34" charset="0"/>
              </a:rPr>
              <a:t>se </a:t>
            </a:r>
            <a:r>
              <a:rPr sz="1400" spc="-4" dirty="0">
                <a:latin typeface="Century Gothic" panose="020B0502020202020204" pitchFamily="34" charset="0"/>
              </a:rPr>
              <a:t>decidiera </a:t>
            </a:r>
            <a:r>
              <a:rPr sz="1400" spc="-9" dirty="0">
                <a:latin typeface="Century Gothic" panose="020B0502020202020204" pitchFamily="34" charset="0"/>
              </a:rPr>
              <a:t>rebalancear </a:t>
            </a:r>
            <a:r>
              <a:rPr sz="1400" dirty="0">
                <a:latin typeface="Century Gothic" panose="020B0502020202020204" pitchFamily="34" charset="0"/>
              </a:rPr>
              <a:t>el </a:t>
            </a:r>
            <a:r>
              <a:rPr sz="1400" spc="-9" dirty="0">
                <a:latin typeface="Century Gothic" panose="020B0502020202020204" pitchFamily="34" charset="0"/>
              </a:rPr>
              <a:t>portafolio, </a:t>
            </a:r>
            <a:r>
              <a:rPr sz="1400" spc="-4" dirty="0">
                <a:latin typeface="Century Gothic" panose="020B0502020202020204" pitchFamily="34" charset="0"/>
              </a:rPr>
              <a:t>hacia uno </a:t>
            </a:r>
            <a:r>
              <a:rPr sz="1400" spc="-13" dirty="0">
                <a:latin typeface="Century Gothic" panose="020B0502020202020204" pitchFamily="34" charset="0"/>
              </a:rPr>
              <a:t>con  </a:t>
            </a:r>
            <a:r>
              <a:rPr sz="1400" spc="-4" dirty="0">
                <a:latin typeface="Century Gothic" panose="020B0502020202020204" pitchFamily="34" charset="0"/>
              </a:rPr>
              <a:t>una exposición </a:t>
            </a:r>
            <a:r>
              <a:rPr sz="1400" spc="-13" dirty="0">
                <a:latin typeface="Century Gothic" panose="020B0502020202020204" pitchFamily="34" charset="0"/>
              </a:rPr>
              <a:t>con </a:t>
            </a:r>
            <a:r>
              <a:rPr sz="1400" dirty="0">
                <a:latin typeface="Century Gothic" panose="020B0502020202020204" pitchFamily="34" charset="0"/>
              </a:rPr>
              <a:t>menor</a:t>
            </a:r>
            <a:r>
              <a:rPr sz="1400" spc="-332" dirty="0">
                <a:latin typeface="Century Gothic" panose="020B0502020202020204" pitchFamily="34" charset="0"/>
              </a:rPr>
              <a:t> </a:t>
            </a:r>
            <a:r>
              <a:rPr lang="es-MX" sz="1400" spc="-332" dirty="0">
                <a:latin typeface="Century Gothic" panose="020B0502020202020204" pitchFamily="34" charset="0"/>
              </a:rPr>
              <a:t> </a:t>
            </a:r>
            <a:r>
              <a:rPr lang="es-MX" sz="1400" spc="-332" dirty="0" smtClean="0">
                <a:latin typeface="Century Gothic" panose="020B0502020202020204" pitchFamily="34" charset="0"/>
              </a:rPr>
              <a:t>  </a:t>
            </a:r>
            <a:r>
              <a:rPr sz="1400" spc="-18" dirty="0" smtClean="0">
                <a:latin typeface="Century Gothic" panose="020B0502020202020204" pitchFamily="34" charset="0"/>
              </a:rPr>
              <a:t>riesgo</a:t>
            </a:r>
            <a:endParaRPr lang="es-MX" sz="1400" spc="-18" dirty="0">
              <a:latin typeface="Century Gothic" panose="020B0502020202020204" pitchFamily="34" charset="0"/>
            </a:endParaRPr>
          </a:p>
          <a:p>
            <a:pPr marL="282645" marR="4559">
              <a:buClr>
                <a:srgbClr val="C00000"/>
              </a:buClr>
            </a:pPr>
            <a:endParaRPr sz="1400" dirty="0">
              <a:latin typeface="Century Gothic" panose="020B0502020202020204" pitchFamily="34" charset="0"/>
            </a:endParaRPr>
          </a:p>
          <a:p>
            <a:pPr marL="282645" marR="31342">
              <a:spcBef>
                <a:spcPts val="431"/>
              </a:spcBef>
              <a:buClr>
                <a:srgbClr val="C00000"/>
              </a:buClr>
            </a:pPr>
            <a:r>
              <a:rPr sz="1400" spc="13" dirty="0">
                <a:latin typeface="Century Gothic" panose="020B0502020202020204" pitchFamily="34" charset="0"/>
              </a:rPr>
              <a:t>La</a:t>
            </a:r>
            <a:r>
              <a:rPr sz="1400" spc="-90" dirty="0">
                <a:latin typeface="Century Gothic" panose="020B0502020202020204" pitchFamily="34" charset="0"/>
              </a:rPr>
              <a:t> </a:t>
            </a:r>
            <a:r>
              <a:rPr sz="1400" spc="-4" dirty="0">
                <a:latin typeface="Century Gothic" panose="020B0502020202020204" pitchFamily="34" charset="0"/>
              </a:rPr>
              <a:t>estimación</a:t>
            </a:r>
            <a:r>
              <a:rPr sz="1400" spc="-99" dirty="0">
                <a:latin typeface="Century Gothic" panose="020B0502020202020204" pitchFamily="34" charset="0"/>
              </a:rPr>
              <a:t> </a:t>
            </a:r>
            <a:r>
              <a:rPr sz="1400" dirty="0">
                <a:latin typeface="Century Gothic" panose="020B0502020202020204" pitchFamily="34" charset="0"/>
              </a:rPr>
              <a:t>del</a:t>
            </a:r>
            <a:r>
              <a:rPr sz="1400" spc="-31" dirty="0">
                <a:latin typeface="Century Gothic" panose="020B0502020202020204" pitchFamily="34" charset="0"/>
              </a:rPr>
              <a:t> </a:t>
            </a:r>
            <a:r>
              <a:rPr sz="1400" spc="-4" dirty="0">
                <a:latin typeface="Century Gothic" panose="020B0502020202020204" pitchFamily="34" charset="0"/>
              </a:rPr>
              <a:t>precio</a:t>
            </a:r>
            <a:r>
              <a:rPr sz="1400" spc="-90" dirty="0">
                <a:latin typeface="Century Gothic" panose="020B0502020202020204" pitchFamily="34" charset="0"/>
              </a:rPr>
              <a:t> </a:t>
            </a:r>
            <a:r>
              <a:rPr sz="1400" dirty="0">
                <a:latin typeface="Century Gothic" panose="020B0502020202020204" pitchFamily="34" charset="0"/>
              </a:rPr>
              <a:t>de</a:t>
            </a:r>
            <a:r>
              <a:rPr sz="1400" spc="-54" dirty="0">
                <a:latin typeface="Century Gothic" panose="020B0502020202020204" pitchFamily="34" charset="0"/>
              </a:rPr>
              <a:t> </a:t>
            </a:r>
            <a:r>
              <a:rPr sz="1400" spc="-4" dirty="0">
                <a:latin typeface="Century Gothic" panose="020B0502020202020204" pitchFamily="34" charset="0"/>
              </a:rPr>
              <a:t>mercado</a:t>
            </a:r>
            <a:r>
              <a:rPr sz="1400" spc="-112" dirty="0">
                <a:latin typeface="Century Gothic" panose="020B0502020202020204" pitchFamily="34" charset="0"/>
              </a:rPr>
              <a:t> </a:t>
            </a:r>
            <a:r>
              <a:rPr sz="1400" dirty="0">
                <a:latin typeface="Century Gothic" panose="020B0502020202020204" pitchFamily="34" charset="0"/>
              </a:rPr>
              <a:t>de</a:t>
            </a:r>
            <a:r>
              <a:rPr sz="1400" spc="-45" dirty="0">
                <a:latin typeface="Century Gothic" panose="020B0502020202020204" pitchFamily="34" charset="0"/>
              </a:rPr>
              <a:t> </a:t>
            </a:r>
            <a:r>
              <a:rPr sz="1400" dirty="0">
                <a:latin typeface="Century Gothic" panose="020B0502020202020204" pitchFamily="34" charset="0"/>
              </a:rPr>
              <a:t>la</a:t>
            </a:r>
            <a:r>
              <a:rPr sz="1400" spc="-90" dirty="0">
                <a:latin typeface="Century Gothic" panose="020B0502020202020204" pitchFamily="34" charset="0"/>
              </a:rPr>
              <a:t> </a:t>
            </a:r>
            <a:r>
              <a:rPr sz="1400" spc="-9" dirty="0">
                <a:latin typeface="Century Gothic" panose="020B0502020202020204" pitchFamily="34" charset="0"/>
              </a:rPr>
              <a:t>cartera</a:t>
            </a:r>
            <a:r>
              <a:rPr sz="1400" spc="-108" dirty="0">
                <a:latin typeface="Century Gothic" panose="020B0502020202020204" pitchFamily="34" charset="0"/>
              </a:rPr>
              <a:t> </a:t>
            </a:r>
            <a:r>
              <a:rPr sz="1400" dirty="0">
                <a:latin typeface="Century Gothic" panose="020B0502020202020204" pitchFamily="34" charset="0"/>
              </a:rPr>
              <a:t>de</a:t>
            </a:r>
            <a:r>
              <a:rPr sz="1400" spc="-99" dirty="0">
                <a:latin typeface="Century Gothic" panose="020B0502020202020204" pitchFamily="34" charset="0"/>
              </a:rPr>
              <a:t> </a:t>
            </a:r>
            <a:r>
              <a:rPr sz="1400" spc="-9" dirty="0">
                <a:latin typeface="Century Gothic" panose="020B0502020202020204" pitchFamily="34" charset="0"/>
              </a:rPr>
              <a:t>valores</a:t>
            </a:r>
            <a:r>
              <a:rPr sz="1400" spc="-102" dirty="0">
                <a:latin typeface="Century Gothic" panose="020B0502020202020204" pitchFamily="34" charset="0"/>
              </a:rPr>
              <a:t> </a:t>
            </a:r>
            <a:r>
              <a:rPr sz="1400" dirty="0">
                <a:latin typeface="Century Gothic" panose="020B0502020202020204" pitchFamily="34" charset="0"/>
              </a:rPr>
              <a:t>del </a:t>
            </a:r>
            <a:r>
              <a:rPr sz="1400" spc="-18" dirty="0">
                <a:latin typeface="Century Gothic" panose="020B0502020202020204" pitchFamily="34" charset="0"/>
              </a:rPr>
              <a:t>Fanvit  </a:t>
            </a:r>
            <a:r>
              <a:rPr sz="1400" dirty="0">
                <a:latin typeface="Century Gothic" panose="020B0502020202020204" pitchFamily="34" charset="0"/>
              </a:rPr>
              <a:t>se</a:t>
            </a:r>
            <a:r>
              <a:rPr sz="1400" spc="-81" dirty="0">
                <a:latin typeface="Century Gothic" panose="020B0502020202020204" pitchFamily="34" charset="0"/>
              </a:rPr>
              <a:t> </a:t>
            </a:r>
            <a:r>
              <a:rPr sz="1400" spc="-4" dirty="0">
                <a:latin typeface="Century Gothic" panose="020B0502020202020204" pitchFamily="34" charset="0"/>
              </a:rPr>
              <a:t>realiza</a:t>
            </a:r>
            <a:r>
              <a:rPr sz="1400" spc="-81" dirty="0">
                <a:latin typeface="Century Gothic" panose="020B0502020202020204" pitchFamily="34" charset="0"/>
              </a:rPr>
              <a:t> </a:t>
            </a:r>
            <a:r>
              <a:rPr sz="1400" spc="-13" dirty="0">
                <a:latin typeface="Century Gothic" panose="020B0502020202020204" pitchFamily="34" charset="0"/>
              </a:rPr>
              <a:t>para</a:t>
            </a:r>
            <a:r>
              <a:rPr sz="1400" spc="-94" dirty="0">
                <a:latin typeface="Century Gothic" panose="020B0502020202020204" pitchFamily="34" charset="0"/>
              </a:rPr>
              <a:t> </a:t>
            </a:r>
            <a:r>
              <a:rPr sz="1400" dirty="0">
                <a:latin typeface="Century Gothic" panose="020B0502020202020204" pitchFamily="34" charset="0"/>
              </a:rPr>
              <a:t>el</a:t>
            </a:r>
            <a:r>
              <a:rPr sz="1400" spc="-4" dirty="0">
                <a:latin typeface="Century Gothic" panose="020B0502020202020204" pitchFamily="34" charset="0"/>
              </a:rPr>
              <a:t> 15</a:t>
            </a:r>
            <a:r>
              <a:rPr sz="1400" spc="-49" dirty="0">
                <a:latin typeface="Century Gothic" panose="020B0502020202020204" pitchFamily="34" charset="0"/>
              </a:rPr>
              <a:t> </a:t>
            </a:r>
            <a:r>
              <a:rPr sz="1400" spc="-4" dirty="0">
                <a:latin typeface="Century Gothic" panose="020B0502020202020204" pitchFamily="34" charset="0"/>
              </a:rPr>
              <a:t>de</a:t>
            </a:r>
            <a:r>
              <a:rPr sz="1400" spc="-45" dirty="0">
                <a:latin typeface="Century Gothic" panose="020B0502020202020204" pitchFamily="34" charset="0"/>
              </a:rPr>
              <a:t> </a:t>
            </a:r>
            <a:r>
              <a:rPr sz="1400" spc="-4" dirty="0">
                <a:latin typeface="Century Gothic" panose="020B0502020202020204" pitchFamily="34" charset="0"/>
              </a:rPr>
              <a:t>junio</a:t>
            </a:r>
            <a:r>
              <a:rPr sz="1400" spc="-76" dirty="0">
                <a:latin typeface="Century Gothic" panose="020B0502020202020204" pitchFamily="34" charset="0"/>
              </a:rPr>
              <a:t> </a:t>
            </a:r>
            <a:r>
              <a:rPr sz="1400" spc="-4" dirty="0">
                <a:latin typeface="Century Gothic" panose="020B0502020202020204" pitchFamily="34" charset="0"/>
              </a:rPr>
              <a:t>de</a:t>
            </a:r>
            <a:r>
              <a:rPr sz="1400" spc="-31" dirty="0">
                <a:latin typeface="Century Gothic" panose="020B0502020202020204" pitchFamily="34" charset="0"/>
              </a:rPr>
              <a:t> </a:t>
            </a:r>
            <a:r>
              <a:rPr sz="1400" spc="-4" dirty="0" smtClean="0">
                <a:latin typeface="Century Gothic" panose="020B0502020202020204" pitchFamily="34" charset="0"/>
              </a:rPr>
              <a:t>2016.</a:t>
            </a:r>
            <a:endParaRPr lang="es-MX" sz="1400" spc="-4" dirty="0" smtClean="0">
              <a:latin typeface="Century Gothic" panose="020B0502020202020204" pitchFamily="34" charset="0"/>
            </a:endParaRPr>
          </a:p>
          <a:p>
            <a:pPr marL="0" marR="31342" indent="0">
              <a:spcBef>
                <a:spcPts val="431"/>
              </a:spcBef>
              <a:buClr>
                <a:srgbClr val="C00000"/>
              </a:buClr>
              <a:buNone/>
            </a:pPr>
            <a:endParaRPr lang="es-MX" sz="1400" dirty="0">
              <a:latin typeface="Century Gothic" panose="020B0502020202020204" pitchFamily="34" charset="0"/>
            </a:endParaRPr>
          </a:p>
          <a:p>
            <a:pPr marL="682695" marR="31342" lvl="1">
              <a:spcBef>
                <a:spcPts val="431"/>
              </a:spcBef>
              <a:buClr>
                <a:srgbClr val="C00000"/>
              </a:buClr>
            </a:pPr>
            <a:r>
              <a:rPr sz="1400" spc="-18" dirty="0" smtClean="0">
                <a:latin typeface="Century Gothic" panose="020B0502020202020204" pitchFamily="34" charset="0"/>
              </a:rPr>
              <a:t>Para </a:t>
            </a:r>
            <a:r>
              <a:rPr sz="1400" spc="-4" dirty="0">
                <a:latin typeface="Century Gothic" panose="020B0502020202020204" pitchFamily="34" charset="0"/>
              </a:rPr>
              <a:t>los </a:t>
            </a:r>
            <a:r>
              <a:rPr sz="1400" spc="-9" dirty="0">
                <a:latin typeface="Century Gothic" panose="020B0502020202020204" pitchFamily="34" charset="0"/>
              </a:rPr>
              <a:t>propósitos </a:t>
            </a:r>
            <a:r>
              <a:rPr sz="1400" spc="-4" dirty="0">
                <a:latin typeface="Century Gothic" panose="020B0502020202020204" pitchFamily="34" charset="0"/>
              </a:rPr>
              <a:t>de </a:t>
            </a:r>
            <a:r>
              <a:rPr sz="1400" spc="-9" dirty="0">
                <a:latin typeface="Century Gothic" panose="020B0502020202020204" pitchFamily="34" charset="0"/>
              </a:rPr>
              <a:t>este documento, </a:t>
            </a:r>
            <a:r>
              <a:rPr sz="1400" dirty="0">
                <a:latin typeface="Century Gothic" panose="020B0502020202020204" pitchFamily="34" charset="0"/>
              </a:rPr>
              <a:t>el </a:t>
            </a:r>
            <a:r>
              <a:rPr sz="1400" spc="-9" dirty="0">
                <a:latin typeface="Century Gothic" panose="020B0502020202020204" pitchFamily="34" charset="0"/>
              </a:rPr>
              <a:t>precio </a:t>
            </a:r>
            <a:r>
              <a:rPr sz="1400" spc="-4" dirty="0">
                <a:latin typeface="Century Gothic" panose="020B0502020202020204" pitchFamily="34" charset="0"/>
              </a:rPr>
              <a:t>de mercado de cada  instrumento</a:t>
            </a:r>
            <a:r>
              <a:rPr sz="1400" spc="-76" dirty="0">
                <a:latin typeface="Century Gothic" panose="020B0502020202020204" pitchFamily="34" charset="0"/>
              </a:rPr>
              <a:t> </a:t>
            </a:r>
            <a:r>
              <a:rPr sz="1400" dirty="0">
                <a:latin typeface="Century Gothic" panose="020B0502020202020204" pitchFamily="34" charset="0"/>
              </a:rPr>
              <a:t>es</a:t>
            </a:r>
            <a:r>
              <a:rPr sz="1400" spc="-76" dirty="0">
                <a:latin typeface="Century Gothic" panose="020B0502020202020204" pitchFamily="34" charset="0"/>
              </a:rPr>
              <a:t> </a:t>
            </a:r>
            <a:r>
              <a:rPr sz="1400" spc="-9" dirty="0">
                <a:latin typeface="Century Gothic" panose="020B0502020202020204" pitchFamily="34" charset="0"/>
              </a:rPr>
              <a:t>equivalente</a:t>
            </a:r>
            <a:r>
              <a:rPr sz="1400" spc="-76" dirty="0">
                <a:latin typeface="Century Gothic" panose="020B0502020202020204" pitchFamily="34" charset="0"/>
              </a:rPr>
              <a:t> </a:t>
            </a:r>
            <a:r>
              <a:rPr sz="1400" dirty="0">
                <a:latin typeface="Century Gothic" panose="020B0502020202020204" pitchFamily="34" charset="0"/>
              </a:rPr>
              <a:t>a</a:t>
            </a:r>
            <a:r>
              <a:rPr sz="1400" spc="-99" dirty="0">
                <a:latin typeface="Century Gothic" panose="020B0502020202020204" pitchFamily="34" charset="0"/>
              </a:rPr>
              <a:t> </a:t>
            </a:r>
            <a:r>
              <a:rPr sz="1400" spc="-4" dirty="0">
                <a:latin typeface="Century Gothic" panose="020B0502020202020204" pitchFamily="34" charset="0"/>
              </a:rPr>
              <a:t>valor</a:t>
            </a:r>
            <a:r>
              <a:rPr sz="1400" spc="-85" dirty="0">
                <a:latin typeface="Century Gothic" panose="020B0502020202020204" pitchFamily="34" charset="0"/>
              </a:rPr>
              <a:t> </a:t>
            </a:r>
            <a:r>
              <a:rPr sz="1400" spc="-9" dirty="0">
                <a:latin typeface="Century Gothic" panose="020B0502020202020204" pitchFamily="34" charset="0"/>
              </a:rPr>
              <a:t>razonable</a:t>
            </a:r>
            <a:r>
              <a:rPr sz="1400" spc="-99" dirty="0">
                <a:latin typeface="Century Gothic" panose="020B0502020202020204" pitchFamily="34" charset="0"/>
              </a:rPr>
              <a:t> </a:t>
            </a:r>
            <a:r>
              <a:rPr sz="1400" dirty="0">
                <a:latin typeface="Century Gothic" panose="020B0502020202020204" pitchFamily="34" charset="0"/>
              </a:rPr>
              <a:t>o</a:t>
            </a:r>
            <a:r>
              <a:rPr sz="1400" spc="-90" dirty="0">
                <a:latin typeface="Century Gothic" panose="020B0502020202020204" pitchFamily="34" charset="0"/>
              </a:rPr>
              <a:t> </a:t>
            </a:r>
            <a:r>
              <a:rPr sz="1400" spc="-4" dirty="0">
                <a:latin typeface="Century Gothic" panose="020B0502020202020204" pitchFamily="34" charset="0"/>
              </a:rPr>
              <a:t>valor</a:t>
            </a:r>
            <a:r>
              <a:rPr sz="1400" spc="-108" dirty="0">
                <a:latin typeface="Century Gothic" panose="020B0502020202020204" pitchFamily="34" charset="0"/>
              </a:rPr>
              <a:t> </a:t>
            </a:r>
            <a:r>
              <a:rPr sz="1400" spc="-4" dirty="0">
                <a:latin typeface="Century Gothic" panose="020B0502020202020204" pitchFamily="34" charset="0"/>
              </a:rPr>
              <a:t>de</a:t>
            </a:r>
            <a:r>
              <a:rPr sz="1400" spc="-67" dirty="0">
                <a:latin typeface="Century Gothic" panose="020B0502020202020204" pitchFamily="34" charset="0"/>
              </a:rPr>
              <a:t> </a:t>
            </a:r>
            <a:r>
              <a:rPr sz="1400" spc="-4" dirty="0">
                <a:latin typeface="Century Gothic" panose="020B0502020202020204" pitchFamily="34" charset="0"/>
              </a:rPr>
              <a:t>reemplazo</a:t>
            </a:r>
            <a:r>
              <a:rPr sz="1400" spc="-112" dirty="0">
                <a:latin typeface="Century Gothic" panose="020B0502020202020204" pitchFamily="34" charset="0"/>
              </a:rPr>
              <a:t> </a:t>
            </a:r>
            <a:r>
              <a:rPr sz="1400" dirty="0">
                <a:latin typeface="Century Gothic" panose="020B0502020202020204" pitchFamily="34" charset="0"/>
              </a:rPr>
              <a:t>y</a:t>
            </a:r>
            <a:r>
              <a:rPr sz="1400" spc="-81" dirty="0">
                <a:latin typeface="Century Gothic" panose="020B0502020202020204" pitchFamily="34" charset="0"/>
              </a:rPr>
              <a:t> </a:t>
            </a:r>
            <a:r>
              <a:rPr sz="1400" dirty="0">
                <a:latin typeface="Century Gothic" panose="020B0502020202020204" pitchFamily="34" charset="0"/>
              </a:rPr>
              <a:t>se </a:t>
            </a:r>
            <a:r>
              <a:rPr sz="1400" spc="-4" dirty="0" smtClean="0">
                <a:latin typeface="Century Gothic" panose="020B0502020202020204" pitchFamily="34" charset="0"/>
              </a:rPr>
              <a:t>utilizan</a:t>
            </a:r>
            <a:r>
              <a:rPr sz="1400" spc="-22" dirty="0" smtClean="0">
                <a:latin typeface="Century Gothic" panose="020B0502020202020204" pitchFamily="34" charset="0"/>
              </a:rPr>
              <a:t> </a:t>
            </a:r>
            <a:r>
              <a:rPr sz="1400" spc="-4" dirty="0">
                <a:latin typeface="Century Gothic" panose="020B0502020202020204" pitchFamily="34" charset="0"/>
              </a:rPr>
              <a:t>indistintamente</a:t>
            </a:r>
            <a:r>
              <a:rPr sz="1400" spc="-49" dirty="0">
                <a:latin typeface="Century Gothic" panose="020B0502020202020204" pitchFamily="34" charset="0"/>
              </a:rPr>
              <a:t> </a:t>
            </a:r>
            <a:r>
              <a:rPr sz="1400" dirty="0">
                <a:latin typeface="Century Gothic" panose="020B0502020202020204" pitchFamily="34" charset="0"/>
              </a:rPr>
              <a:t>a</a:t>
            </a:r>
            <a:r>
              <a:rPr sz="1400" spc="-49" dirty="0">
                <a:latin typeface="Century Gothic" panose="020B0502020202020204" pitchFamily="34" charset="0"/>
              </a:rPr>
              <a:t> </a:t>
            </a:r>
            <a:r>
              <a:rPr sz="1400" spc="-4" dirty="0">
                <a:latin typeface="Century Gothic" panose="020B0502020202020204" pitchFamily="34" charset="0"/>
              </a:rPr>
              <a:t>lo</a:t>
            </a:r>
            <a:r>
              <a:rPr sz="1400" spc="-63" dirty="0">
                <a:latin typeface="Century Gothic" panose="020B0502020202020204" pitchFamily="34" charset="0"/>
              </a:rPr>
              <a:t> </a:t>
            </a:r>
            <a:r>
              <a:rPr sz="1400" spc="-13" dirty="0">
                <a:latin typeface="Century Gothic" panose="020B0502020202020204" pitchFamily="34" charset="0"/>
              </a:rPr>
              <a:t>largo</a:t>
            </a:r>
            <a:r>
              <a:rPr sz="1400" spc="-94" dirty="0">
                <a:latin typeface="Century Gothic" panose="020B0502020202020204" pitchFamily="34" charset="0"/>
              </a:rPr>
              <a:t> </a:t>
            </a:r>
            <a:r>
              <a:rPr sz="1400" spc="-4" dirty="0">
                <a:latin typeface="Century Gothic" panose="020B0502020202020204" pitchFamily="34" charset="0"/>
              </a:rPr>
              <a:t>del</a:t>
            </a:r>
            <a:r>
              <a:rPr sz="1400" spc="-63" dirty="0">
                <a:latin typeface="Century Gothic" panose="020B0502020202020204" pitchFamily="34" charset="0"/>
              </a:rPr>
              <a:t> </a:t>
            </a:r>
            <a:r>
              <a:rPr sz="1400" spc="-13" dirty="0">
                <a:latin typeface="Century Gothic" panose="020B0502020202020204" pitchFamily="34" charset="0"/>
              </a:rPr>
              <a:t>documento.</a:t>
            </a:r>
          </a:p>
        </p:txBody>
      </p:sp>
      <p:sp>
        <p:nvSpPr>
          <p:cNvPr id="11" name="10 Marcador de número de diapositiva"/>
          <p:cNvSpPr>
            <a:spLocks noGrp="1"/>
          </p:cNvSpPr>
          <p:nvPr>
            <p:ph type="sldNum" sz="quarter" idx="12"/>
          </p:nvPr>
        </p:nvSpPr>
        <p:spPr/>
        <p:txBody>
          <a:bodyPr/>
          <a:lstStyle/>
          <a:p>
            <a:fld id="{05E83AA4-A00D-4AA0-8FE8-B93C9F3EC141}" type="slidenum">
              <a:rPr lang="es-ES" altLang="es-MX" smtClean="0"/>
              <a:pPr/>
              <a:t>17</a:t>
            </a:fld>
            <a:endParaRPr lang="es-ES" altLang="es-MX" dirty="0"/>
          </a:p>
        </p:txBody>
      </p:sp>
    </p:spTree>
    <p:extLst>
      <p:ext uri="{BB962C8B-B14F-4D97-AF65-F5344CB8AC3E}">
        <p14:creationId xmlns:p14="http://schemas.microsoft.com/office/powerpoint/2010/main" val="2442812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6596" y="744438"/>
            <a:ext cx="5562600" cy="307777"/>
          </a:xfrm>
          <a:prstGeom prst="rect">
            <a:avLst/>
          </a:prstGeom>
        </p:spPr>
        <p:txBody>
          <a:bodyPr vert="horz" wrap="square" lIns="0" tIns="0" rIns="0" bIns="0" rtlCol="0">
            <a:spAutoFit/>
          </a:bodyPr>
          <a:lstStyle/>
          <a:p>
            <a:pPr marL="11397"/>
            <a:r>
              <a:rPr sz="2000" b="1" dirty="0">
                <a:latin typeface="Century Gothic" panose="020B0502020202020204" pitchFamily="34" charset="0"/>
              </a:rPr>
              <a:t>O</a:t>
            </a:r>
            <a:r>
              <a:rPr sz="2000" b="1" spc="-4" dirty="0">
                <a:latin typeface="Century Gothic" panose="020B0502020202020204" pitchFamily="34" charset="0"/>
              </a:rPr>
              <a:t>b</a:t>
            </a:r>
            <a:r>
              <a:rPr sz="2000" b="1" spc="4" dirty="0">
                <a:latin typeface="Century Gothic" panose="020B0502020202020204" pitchFamily="34" charset="0"/>
              </a:rPr>
              <a:t>j</a:t>
            </a:r>
            <a:r>
              <a:rPr sz="2000" b="1" spc="-27" dirty="0">
                <a:latin typeface="Century Gothic" panose="020B0502020202020204" pitchFamily="34" charset="0"/>
              </a:rPr>
              <a:t>e</a:t>
            </a:r>
            <a:r>
              <a:rPr sz="2000" b="1" dirty="0">
                <a:latin typeface="Century Gothic" panose="020B0502020202020204" pitchFamily="34" charset="0"/>
              </a:rPr>
              <a:t>t</a:t>
            </a:r>
            <a:r>
              <a:rPr sz="2000" b="1" spc="4" dirty="0">
                <a:latin typeface="Century Gothic" panose="020B0502020202020204" pitchFamily="34" charset="0"/>
              </a:rPr>
              <a:t>i</a:t>
            </a:r>
            <a:r>
              <a:rPr sz="2000" b="1" spc="-36" dirty="0">
                <a:latin typeface="Century Gothic" panose="020B0502020202020204" pitchFamily="34" charset="0"/>
              </a:rPr>
              <a:t>v</a:t>
            </a:r>
            <a:r>
              <a:rPr sz="2000" b="1" dirty="0">
                <a:latin typeface="Century Gothic" panose="020B0502020202020204" pitchFamily="34" charset="0"/>
              </a:rPr>
              <a:t>o</a:t>
            </a:r>
          </a:p>
        </p:txBody>
      </p:sp>
      <p:sp>
        <p:nvSpPr>
          <p:cNvPr id="9" name="object 9"/>
          <p:cNvSpPr txBox="1"/>
          <p:nvPr/>
        </p:nvSpPr>
        <p:spPr>
          <a:xfrm>
            <a:off x="586596" y="1612750"/>
            <a:ext cx="7970808" cy="3463512"/>
          </a:xfrm>
          <a:prstGeom prst="rect">
            <a:avLst/>
          </a:prstGeom>
        </p:spPr>
        <p:txBody>
          <a:bodyPr vert="horz" wrap="square" lIns="0" tIns="0" rIns="0" bIns="0" rtlCol="0">
            <a:spAutoFit/>
          </a:bodyPr>
          <a:lstStyle/>
          <a:p>
            <a:pPr marL="11397"/>
            <a:r>
              <a:rPr sz="1600" spc="13" dirty="0">
                <a:solidFill>
                  <a:srgbClr val="252525"/>
                </a:solidFill>
                <a:latin typeface="Century Gothic" panose="020B0502020202020204" pitchFamily="34" charset="0"/>
                <a:cs typeface="Constantia"/>
              </a:rPr>
              <a:t>La</a:t>
            </a:r>
            <a:r>
              <a:rPr sz="1600" spc="-94"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estructura</a:t>
            </a:r>
            <a:r>
              <a:rPr sz="1600" spc="-126"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del</a:t>
            </a:r>
            <a:r>
              <a:rPr sz="1600" spc="-58"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documento</a:t>
            </a:r>
            <a:r>
              <a:rPr sz="1600" spc="-126"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es</a:t>
            </a:r>
            <a:r>
              <a:rPr sz="1600" spc="-31"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la</a:t>
            </a:r>
            <a:r>
              <a:rPr sz="1600" spc="-94"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siguiente</a:t>
            </a:r>
            <a:r>
              <a:rPr sz="1600" spc="-4" dirty="0" smtClean="0">
                <a:solidFill>
                  <a:srgbClr val="252525"/>
                </a:solidFill>
                <a:latin typeface="Century Gothic" panose="020B0502020202020204" pitchFamily="34" charset="0"/>
                <a:cs typeface="Constantia"/>
              </a:rPr>
              <a:t>:</a:t>
            </a:r>
            <a:endParaRPr lang="es-MX" sz="1600" spc="-4" dirty="0" smtClean="0">
              <a:solidFill>
                <a:srgbClr val="252525"/>
              </a:solidFill>
              <a:latin typeface="Century Gothic" panose="020B0502020202020204" pitchFamily="34" charset="0"/>
              <a:cs typeface="Constantia"/>
            </a:endParaRPr>
          </a:p>
          <a:p>
            <a:pPr marL="11397"/>
            <a:endParaRPr dirty="0">
              <a:latin typeface="Century Gothic" panose="020B0502020202020204" pitchFamily="34" charset="0"/>
              <a:cs typeface="Constantia"/>
            </a:endParaRPr>
          </a:p>
          <a:p>
            <a:pPr marL="656721" marR="4559" indent="-285750">
              <a:spcBef>
                <a:spcPts val="394"/>
              </a:spcBef>
              <a:buClr>
                <a:srgbClr val="C00000"/>
              </a:buClr>
              <a:buFont typeface="Arial" panose="020B0604020202020204" pitchFamily="34" charset="0"/>
              <a:buChar char="•"/>
            </a:pPr>
            <a:r>
              <a:rPr sz="1600" spc="-4" dirty="0">
                <a:solidFill>
                  <a:srgbClr val="252525"/>
                </a:solidFill>
                <a:latin typeface="Century Gothic" panose="020B0502020202020204" pitchFamily="34" charset="0"/>
                <a:cs typeface="Constantia"/>
              </a:rPr>
              <a:t>En</a:t>
            </a:r>
            <a:r>
              <a:rPr sz="1600" spc="-18"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la</a:t>
            </a:r>
            <a:r>
              <a:rPr sz="1600" spc="-72"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primera</a:t>
            </a:r>
            <a:r>
              <a:rPr sz="1600" spc="-63"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parte</a:t>
            </a:r>
            <a:r>
              <a:rPr sz="1600" spc="-81"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se</a:t>
            </a:r>
            <a:r>
              <a:rPr sz="1600" spc="-72"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realiza</a:t>
            </a:r>
            <a:r>
              <a:rPr sz="1600" spc="-72"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una</a:t>
            </a:r>
            <a:r>
              <a:rPr sz="1600" spc="-72"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descripción</a:t>
            </a:r>
            <a:r>
              <a:rPr sz="1600" spc="-54"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somera</a:t>
            </a:r>
            <a:r>
              <a:rPr sz="1600" spc="-85"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a:t>
            </a:r>
            <a:r>
              <a:rPr sz="1600" spc="-40"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la</a:t>
            </a:r>
            <a:r>
              <a:rPr sz="1600" spc="-85"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estructura  </a:t>
            </a:r>
            <a:r>
              <a:rPr sz="1600" spc="-4" dirty="0">
                <a:solidFill>
                  <a:srgbClr val="252525"/>
                </a:solidFill>
                <a:latin typeface="Century Gothic" panose="020B0502020202020204" pitchFamily="34" charset="0"/>
                <a:cs typeface="Constantia"/>
              </a:rPr>
              <a:t>actual del</a:t>
            </a:r>
            <a:r>
              <a:rPr sz="1600" spc="-117"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portafolio</a:t>
            </a:r>
            <a:r>
              <a:rPr sz="1600" spc="-9" dirty="0" smtClean="0">
                <a:solidFill>
                  <a:srgbClr val="252525"/>
                </a:solidFill>
                <a:latin typeface="Century Gothic" panose="020B0502020202020204" pitchFamily="34" charset="0"/>
                <a:cs typeface="Constantia"/>
              </a:rPr>
              <a:t>.</a:t>
            </a:r>
            <a:endParaRPr lang="es-MX" sz="1600" spc="-9" dirty="0" smtClean="0">
              <a:solidFill>
                <a:srgbClr val="252525"/>
              </a:solidFill>
              <a:latin typeface="Century Gothic" panose="020B0502020202020204" pitchFamily="34" charset="0"/>
              <a:cs typeface="Constantia"/>
            </a:endParaRPr>
          </a:p>
          <a:p>
            <a:pPr marL="370971" marR="4559">
              <a:spcBef>
                <a:spcPts val="394"/>
              </a:spcBef>
              <a:buClr>
                <a:srgbClr val="C00000"/>
              </a:buClr>
            </a:pPr>
            <a:endParaRPr sz="1600" dirty="0">
              <a:latin typeface="Century Gothic" panose="020B0502020202020204" pitchFamily="34" charset="0"/>
              <a:cs typeface="Constantia"/>
            </a:endParaRPr>
          </a:p>
          <a:p>
            <a:pPr marL="656721" marR="353876" indent="-285750" algn="just">
              <a:lnSpc>
                <a:spcPct val="120000"/>
              </a:lnSpc>
              <a:buClr>
                <a:srgbClr val="C00000"/>
              </a:buClr>
              <a:buFont typeface="Arial" panose="020B0604020202020204" pitchFamily="34" charset="0"/>
              <a:buChar char="•"/>
            </a:pPr>
            <a:r>
              <a:rPr sz="1600" spc="-9" dirty="0">
                <a:solidFill>
                  <a:srgbClr val="252525"/>
                </a:solidFill>
                <a:latin typeface="Century Gothic" panose="020B0502020202020204" pitchFamily="34" charset="0"/>
                <a:cs typeface="Constantia"/>
              </a:rPr>
              <a:t>Posteriormente</a:t>
            </a:r>
            <a:r>
              <a:rPr sz="1600" spc="-85"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se</a:t>
            </a:r>
            <a:r>
              <a:rPr sz="1600" spc="-85"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estima</a:t>
            </a:r>
            <a:r>
              <a:rPr sz="1600" spc="-90"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el</a:t>
            </a:r>
            <a:r>
              <a:rPr sz="1600" spc="-58"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valor</a:t>
            </a:r>
            <a:r>
              <a:rPr sz="1600" spc="-108"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a:t>
            </a:r>
            <a:r>
              <a:rPr sz="1600" spc="-45"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mercado,</a:t>
            </a:r>
            <a:r>
              <a:rPr sz="1600" spc="-27"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por</a:t>
            </a:r>
            <a:r>
              <a:rPr sz="1600" spc="-94"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clase</a:t>
            </a:r>
            <a:r>
              <a:rPr sz="1600" spc="-108"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a:t>
            </a:r>
            <a:r>
              <a:rPr sz="1600" spc="-76" dirty="0">
                <a:solidFill>
                  <a:srgbClr val="252525"/>
                </a:solidFill>
                <a:latin typeface="Century Gothic" panose="020B0502020202020204" pitchFamily="34" charset="0"/>
                <a:cs typeface="Constantia"/>
              </a:rPr>
              <a:t> </a:t>
            </a:r>
            <a:r>
              <a:rPr sz="1600" spc="-18" dirty="0" smtClean="0">
                <a:solidFill>
                  <a:srgbClr val="252525"/>
                </a:solidFill>
                <a:latin typeface="Century Gothic" panose="020B0502020202020204" pitchFamily="34" charset="0"/>
                <a:cs typeface="Constantia"/>
              </a:rPr>
              <a:t>activo.</a:t>
            </a:r>
            <a:endParaRPr lang="es-MX" sz="1600" spc="-18" dirty="0" smtClean="0">
              <a:solidFill>
                <a:srgbClr val="252525"/>
              </a:solidFill>
              <a:latin typeface="Century Gothic" panose="020B0502020202020204" pitchFamily="34" charset="0"/>
              <a:cs typeface="Constantia"/>
            </a:endParaRPr>
          </a:p>
          <a:p>
            <a:pPr marL="656721" marR="353876" indent="-285750" algn="just">
              <a:lnSpc>
                <a:spcPct val="120000"/>
              </a:lnSpc>
              <a:buClr>
                <a:srgbClr val="C00000"/>
              </a:buClr>
              <a:buFont typeface="Arial" panose="020B0604020202020204" pitchFamily="34" charset="0"/>
              <a:buChar char="•"/>
            </a:pPr>
            <a:endParaRPr lang="es-MX" sz="1600" spc="-18" dirty="0">
              <a:solidFill>
                <a:srgbClr val="252525"/>
              </a:solidFill>
              <a:latin typeface="Century Gothic" panose="020B0502020202020204" pitchFamily="34" charset="0"/>
              <a:cs typeface="Constantia"/>
            </a:endParaRPr>
          </a:p>
          <a:p>
            <a:pPr marL="656721" marR="353876" indent="-285750" algn="just">
              <a:lnSpc>
                <a:spcPct val="120000"/>
              </a:lnSpc>
              <a:buClr>
                <a:srgbClr val="C00000"/>
              </a:buClr>
              <a:buFont typeface="Arial" panose="020B0604020202020204" pitchFamily="34" charset="0"/>
              <a:buChar char="•"/>
            </a:pPr>
            <a:r>
              <a:rPr sz="1600" spc="-4" dirty="0" smtClean="0">
                <a:solidFill>
                  <a:srgbClr val="252525"/>
                </a:solidFill>
                <a:latin typeface="Century Gothic" panose="020B0502020202020204" pitchFamily="34" charset="0"/>
                <a:cs typeface="Constantia"/>
              </a:rPr>
              <a:t>Después</a:t>
            </a:r>
            <a:r>
              <a:rPr sz="1600" spc="-72" dirty="0" smtClean="0">
                <a:solidFill>
                  <a:srgbClr val="252525"/>
                </a:solidFill>
                <a:latin typeface="Century Gothic" panose="020B0502020202020204" pitchFamily="34" charset="0"/>
                <a:cs typeface="Constantia"/>
              </a:rPr>
              <a:t> </a:t>
            </a:r>
            <a:r>
              <a:rPr sz="1600" dirty="0" smtClean="0">
                <a:solidFill>
                  <a:srgbClr val="252525"/>
                </a:solidFill>
                <a:latin typeface="Century Gothic" panose="020B0502020202020204" pitchFamily="34" charset="0"/>
                <a:cs typeface="Constantia"/>
              </a:rPr>
              <a:t>se</a:t>
            </a:r>
            <a:r>
              <a:rPr sz="1600" spc="-49" dirty="0" smtClean="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mencionan</a:t>
            </a:r>
            <a:r>
              <a:rPr sz="1600" spc="-13"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los</a:t>
            </a:r>
            <a:r>
              <a:rPr sz="1600" spc="-58"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principales</a:t>
            </a:r>
            <a:r>
              <a:rPr sz="1600" spc="-49"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riesgos</a:t>
            </a:r>
            <a:r>
              <a:rPr sz="1600" spc="-81"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a:t>
            </a:r>
            <a:r>
              <a:rPr sz="1600" spc="-40"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la</a:t>
            </a:r>
            <a:r>
              <a:rPr sz="1600" spc="-85"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cartera</a:t>
            </a:r>
            <a:r>
              <a:rPr sz="1600" spc="-108" dirty="0">
                <a:solidFill>
                  <a:srgbClr val="252525"/>
                </a:solidFill>
                <a:latin typeface="Century Gothic" panose="020B0502020202020204" pitchFamily="34" charset="0"/>
                <a:cs typeface="Constantia"/>
              </a:rPr>
              <a:t> </a:t>
            </a:r>
            <a:r>
              <a:rPr sz="1600" spc="-4" dirty="0" smtClean="0">
                <a:solidFill>
                  <a:srgbClr val="252525"/>
                </a:solidFill>
                <a:latin typeface="Century Gothic" panose="020B0502020202020204" pitchFamily="34" charset="0"/>
                <a:cs typeface="Constantia"/>
              </a:rPr>
              <a:t>actual.</a:t>
            </a:r>
            <a:endParaRPr lang="es-MX" sz="1600" spc="-4" dirty="0" smtClean="0">
              <a:solidFill>
                <a:srgbClr val="252525"/>
              </a:solidFill>
              <a:latin typeface="Century Gothic" panose="020B0502020202020204" pitchFamily="34" charset="0"/>
              <a:cs typeface="Constantia"/>
            </a:endParaRPr>
          </a:p>
          <a:p>
            <a:pPr marL="656721" marR="353876" indent="-285750" algn="just">
              <a:lnSpc>
                <a:spcPct val="120000"/>
              </a:lnSpc>
              <a:buClr>
                <a:srgbClr val="C00000"/>
              </a:buClr>
              <a:buFont typeface="Arial" panose="020B0604020202020204" pitchFamily="34" charset="0"/>
              <a:buChar char="•"/>
            </a:pPr>
            <a:endParaRPr lang="es-MX" sz="1600" spc="-4" dirty="0">
              <a:solidFill>
                <a:srgbClr val="252525"/>
              </a:solidFill>
              <a:latin typeface="Century Gothic" panose="020B0502020202020204" pitchFamily="34" charset="0"/>
              <a:cs typeface="Constantia"/>
            </a:endParaRPr>
          </a:p>
          <a:p>
            <a:pPr marL="656721" marR="353876" indent="-285750" algn="just">
              <a:lnSpc>
                <a:spcPct val="120000"/>
              </a:lnSpc>
              <a:buClr>
                <a:srgbClr val="C00000"/>
              </a:buClr>
              <a:buFont typeface="Arial" panose="020B0604020202020204" pitchFamily="34" charset="0"/>
              <a:buChar char="•"/>
            </a:pPr>
            <a:r>
              <a:rPr sz="1600" spc="-18" dirty="0" smtClean="0">
                <a:solidFill>
                  <a:srgbClr val="252525"/>
                </a:solidFill>
                <a:latin typeface="Century Gothic" panose="020B0502020202020204" pitchFamily="34" charset="0"/>
                <a:cs typeface="Constantia"/>
              </a:rPr>
              <a:t>Por</a:t>
            </a:r>
            <a:r>
              <a:rPr sz="1600" spc="-81" dirty="0" smtClean="0">
                <a:solidFill>
                  <a:srgbClr val="252525"/>
                </a:solidFill>
                <a:latin typeface="Century Gothic" panose="020B0502020202020204" pitchFamily="34" charset="0"/>
                <a:cs typeface="Constantia"/>
              </a:rPr>
              <a:t> </a:t>
            </a:r>
            <a:r>
              <a:rPr sz="1600" spc="-13" dirty="0">
                <a:solidFill>
                  <a:srgbClr val="252525"/>
                </a:solidFill>
                <a:latin typeface="Century Gothic" panose="020B0502020202020204" pitchFamily="34" charset="0"/>
                <a:cs typeface="Constantia"/>
              </a:rPr>
              <a:t>último, </a:t>
            </a:r>
            <a:r>
              <a:rPr sz="1600" dirty="0">
                <a:solidFill>
                  <a:srgbClr val="252525"/>
                </a:solidFill>
                <a:latin typeface="Century Gothic" panose="020B0502020202020204" pitchFamily="34" charset="0"/>
                <a:cs typeface="Constantia"/>
              </a:rPr>
              <a:t>se</a:t>
            </a:r>
            <a:r>
              <a:rPr sz="1600" spc="-94"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calcula</a:t>
            </a:r>
            <a:r>
              <a:rPr sz="1600" spc="-94"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el</a:t>
            </a:r>
            <a:r>
              <a:rPr sz="1600" spc="-40" dirty="0">
                <a:solidFill>
                  <a:srgbClr val="252525"/>
                </a:solidFill>
                <a:latin typeface="Century Gothic" panose="020B0502020202020204" pitchFamily="34" charset="0"/>
                <a:cs typeface="Constantia"/>
              </a:rPr>
              <a:t> </a:t>
            </a:r>
            <a:r>
              <a:rPr sz="1600" spc="-13" dirty="0">
                <a:solidFill>
                  <a:srgbClr val="252525"/>
                </a:solidFill>
                <a:latin typeface="Century Gothic" panose="020B0502020202020204" pitchFamily="34" charset="0"/>
                <a:cs typeface="Constantia"/>
              </a:rPr>
              <a:t>costo</a:t>
            </a:r>
            <a:r>
              <a:rPr sz="1600" spc="-85"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a:t>
            </a:r>
            <a:r>
              <a:rPr sz="1600" spc="-40"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liquidación</a:t>
            </a:r>
            <a:r>
              <a:rPr sz="1600" spc="-36"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del</a:t>
            </a:r>
            <a:r>
              <a:rPr sz="1600" spc="-31" dirty="0">
                <a:solidFill>
                  <a:srgbClr val="252525"/>
                </a:solidFill>
                <a:latin typeface="Century Gothic" panose="020B0502020202020204" pitchFamily="34" charset="0"/>
                <a:cs typeface="Constantia"/>
              </a:rPr>
              <a:t> </a:t>
            </a:r>
            <a:r>
              <a:rPr sz="1600" spc="-9" dirty="0" smtClean="0">
                <a:solidFill>
                  <a:srgbClr val="252525"/>
                </a:solidFill>
                <a:latin typeface="Century Gothic" panose="020B0502020202020204" pitchFamily="34" charset="0"/>
                <a:cs typeface="Constantia"/>
              </a:rPr>
              <a:t>portafolio.</a:t>
            </a:r>
            <a:endParaRPr lang="es-MX" sz="1600" spc="-9" dirty="0">
              <a:solidFill>
                <a:srgbClr val="252525"/>
              </a:solidFill>
              <a:latin typeface="Century Gothic" panose="020B0502020202020204" pitchFamily="34" charset="0"/>
              <a:cs typeface="Constantia"/>
            </a:endParaRPr>
          </a:p>
          <a:p>
            <a:pPr marL="656721" marR="353876" indent="-285750" algn="just">
              <a:lnSpc>
                <a:spcPct val="120000"/>
              </a:lnSpc>
              <a:buClr>
                <a:srgbClr val="C00000"/>
              </a:buClr>
              <a:buFont typeface="Arial" panose="020B0604020202020204" pitchFamily="34" charset="0"/>
              <a:buChar char="•"/>
            </a:pPr>
            <a:endParaRPr lang="es-MX" sz="1600" spc="-9" dirty="0" smtClean="0">
              <a:solidFill>
                <a:srgbClr val="252525"/>
              </a:solidFill>
              <a:latin typeface="Century Gothic" panose="020B0502020202020204" pitchFamily="34" charset="0"/>
              <a:cs typeface="Constantia"/>
            </a:endParaRPr>
          </a:p>
          <a:p>
            <a:pPr marL="656721" marR="353876" indent="-285750" algn="just">
              <a:lnSpc>
                <a:spcPct val="120000"/>
              </a:lnSpc>
              <a:buClr>
                <a:srgbClr val="C00000"/>
              </a:buClr>
              <a:buFont typeface="Arial" panose="020B0604020202020204" pitchFamily="34" charset="0"/>
              <a:buChar char="•"/>
            </a:pPr>
            <a:r>
              <a:rPr sz="1600" spc="-4" dirty="0" smtClean="0">
                <a:solidFill>
                  <a:srgbClr val="252525"/>
                </a:solidFill>
                <a:latin typeface="Century Gothic" panose="020B0502020202020204" pitchFamily="34" charset="0"/>
                <a:cs typeface="Constantia"/>
              </a:rPr>
              <a:t>En</a:t>
            </a:r>
            <a:r>
              <a:rPr sz="1600" spc="-54" dirty="0" smtClean="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el</a:t>
            </a:r>
            <a:r>
              <a:rPr sz="1600" spc="-45" dirty="0">
                <a:solidFill>
                  <a:srgbClr val="252525"/>
                </a:solidFill>
                <a:latin typeface="Century Gothic" panose="020B0502020202020204" pitchFamily="34" charset="0"/>
                <a:cs typeface="Constantia"/>
              </a:rPr>
              <a:t> </a:t>
            </a:r>
            <a:r>
              <a:rPr sz="1600" spc="-13" dirty="0">
                <a:solidFill>
                  <a:srgbClr val="252525"/>
                </a:solidFill>
                <a:latin typeface="Century Gothic" panose="020B0502020202020204" pitchFamily="34" charset="0"/>
                <a:cs typeface="Constantia"/>
              </a:rPr>
              <a:t>Anexo</a:t>
            </a:r>
            <a:r>
              <a:rPr sz="1600" spc="-63"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se</a:t>
            </a:r>
            <a:r>
              <a:rPr sz="1600" spc="-81"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describe</a:t>
            </a:r>
            <a:r>
              <a:rPr sz="1600" spc="-63"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la</a:t>
            </a:r>
            <a:r>
              <a:rPr sz="1600" spc="-40"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metodología</a:t>
            </a:r>
            <a:r>
              <a:rPr sz="1600" spc="-72"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a:t>
            </a:r>
            <a:r>
              <a:rPr sz="1600" spc="-85"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valuación.</a:t>
            </a:r>
            <a:endParaRPr sz="1600" dirty="0">
              <a:latin typeface="Century Gothic" panose="020B0502020202020204" pitchFamily="34" charset="0"/>
              <a:cs typeface="Constantia"/>
            </a:endParaRPr>
          </a:p>
        </p:txBody>
      </p:sp>
      <p:sp>
        <p:nvSpPr>
          <p:cNvPr id="14" name="13 Marcador de número de diapositiva"/>
          <p:cNvSpPr>
            <a:spLocks noGrp="1"/>
          </p:cNvSpPr>
          <p:nvPr>
            <p:ph type="sldNum" sz="quarter" idx="12"/>
          </p:nvPr>
        </p:nvSpPr>
        <p:spPr/>
        <p:txBody>
          <a:bodyPr/>
          <a:lstStyle/>
          <a:p>
            <a:fld id="{05E83AA4-A00D-4AA0-8FE8-B93C9F3EC141}" type="slidenum">
              <a:rPr lang="es-ES" altLang="es-MX" smtClean="0"/>
              <a:pPr/>
              <a:t>18</a:t>
            </a:fld>
            <a:endParaRPr lang="es-ES" altLang="es-MX" dirty="0"/>
          </a:p>
        </p:txBody>
      </p:sp>
    </p:spTree>
    <p:extLst>
      <p:ext uri="{BB962C8B-B14F-4D97-AF65-F5344CB8AC3E}">
        <p14:creationId xmlns:p14="http://schemas.microsoft.com/office/powerpoint/2010/main" val="2462968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2"/>
            <a:ext cx="5562600" cy="307777"/>
          </a:xfrm>
          <a:prstGeom prst="rect">
            <a:avLst/>
          </a:prstGeom>
        </p:spPr>
        <p:txBody>
          <a:bodyPr vert="horz" wrap="square" lIns="0" tIns="0" rIns="0" bIns="0" rtlCol="0">
            <a:spAutoFit/>
          </a:bodyPr>
          <a:lstStyle/>
          <a:p>
            <a:pPr marL="11397"/>
            <a:r>
              <a:rPr sz="2000" b="1" spc="-13" dirty="0">
                <a:latin typeface="Century Gothic" panose="020B0502020202020204" pitchFamily="34" charset="0"/>
              </a:rPr>
              <a:t>Características </a:t>
            </a:r>
            <a:r>
              <a:rPr sz="2000" b="1" dirty="0">
                <a:latin typeface="Century Gothic" panose="020B0502020202020204" pitchFamily="34" charset="0"/>
              </a:rPr>
              <a:t>de la</a:t>
            </a:r>
            <a:r>
              <a:rPr sz="2000" b="1" spc="-40" dirty="0">
                <a:latin typeface="Century Gothic" panose="020B0502020202020204" pitchFamily="34" charset="0"/>
              </a:rPr>
              <a:t> </a:t>
            </a:r>
            <a:r>
              <a:rPr sz="2000" b="1" spc="-22" dirty="0">
                <a:latin typeface="Century Gothic" panose="020B0502020202020204" pitchFamily="34" charset="0"/>
              </a:rPr>
              <a:t>cartera</a:t>
            </a:r>
          </a:p>
        </p:txBody>
      </p:sp>
      <p:sp>
        <p:nvSpPr>
          <p:cNvPr id="9" name="object 9"/>
          <p:cNvSpPr txBox="1">
            <a:spLocks noGrp="1"/>
          </p:cNvSpPr>
          <p:nvPr>
            <p:ph type="body" idx="1"/>
          </p:nvPr>
        </p:nvSpPr>
        <p:spPr>
          <a:xfrm>
            <a:off x="340079" y="1555409"/>
            <a:ext cx="8229600" cy="3877985"/>
          </a:xfrm>
          <a:prstGeom prst="rect">
            <a:avLst/>
          </a:prstGeom>
        </p:spPr>
        <p:txBody>
          <a:bodyPr vert="horz" wrap="square" lIns="0" tIns="0" rIns="0" bIns="0" rtlCol="0">
            <a:spAutoFit/>
          </a:bodyPr>
          <a:lstStyle/>
          <a:p>
            <a:pPr marR="74080" algn="just">
              <a:buClr>
                <a:srgbClr val="C00000"/>
              </a:buClr>
            </a:pPr>
            <a:r>
              <a:rPr sz="1400" dirty="0">
                <a:latin typeface="Century Gothic" panose="020B0502020202020204" pitchFamily="34" charset="0"/>
              </a:rPr>
              <a:t>De </a:t>
            </a:r>
            <a:r>
              <a:rPr sz="1400" spc="-4" dirty="0">
                <a:latin typeface="Century Gothic" panose="020B0502020202020204" pitchFamily="34" charset="0"/>
              </a:rPr>
              <a:t>acuerdo </a:t>
            </a:r>
            <a:r>
              <a:rPr sz="1400" spc="-13" dirty="0">
                <a:latin typeface="Century Gothic" panose="020B0502020202020204" pitchFamily="34" charset="0"/>
              </a:rPr>
              <a:t>con </a:t>
            </a:r>
            <a:r>
              <a:rPr sz="1400" dirty="0">
                <a:latin typeface="Century Gothic" panose="020B0502020202020204" pitchFamily="34" charset="0"/>
              </a:rPr>
              <a:t>la </a:t>
            </a:r>
            <a:r>
              <a:rPr sz="1400" spc="-4" dirty="0">
                <a:latin typeface="Century Gothic" panose="020B0502020202020204" pitchFamily="34" charset="0"/>
              </a:rPr>
              <a:t>información </a:t>
            </a:r>
            <a:r>
              <a:rPr sz="1400" spc="-9" dirty="0">
                <a:latin typeface="Century Gothic" panose="020B0502020202020204" pitchFamily="34" charset="0"/>
              </a:rPr>
              <a:t>proporcionada </a:t>
            </a:r>
            <a:r>
              <a:rPr sz="1400" spc="-4" dirty="0">
                <a:latin typeface="Century Gothic" panose="020B0502020202020204" pitchFamily="34" charset="0"/>
              </a:rPr>
              <a:t>por </a:t>
            </a:r>
            <a:r>
              <a:rPr sz="1400" dirty="0">
                <a:latin typeface="Century Gothic" panose="020B0502020202020204" pitchFamily="34" charset="0"/>
              </a:rPr>
              <a:t>el </a:t>
            </a:r>
            <a:r>
              <a:rPr sz="1400" spc="-18" dirty="0">
                <a:latin typeface="Century Gothic" panose="020B0502020202020204" pitchFamily="34" charset="0"/>
              </a:rPr>
              <a:t>Fanvit </a:t>
            </a:r>
            <a:r>
              <a:rPr sz="1400" dirty="0">
                <a:latin typeface="Century Gothic" panose="020B0502020202020204" pitchFamily="34" charset="0"/>
              </a:rPr>
              <a:t>, el </a:t>
            </a:r>
            <a:r>
              <a:rPr sz="1400" spc="-4" dirty="0">
                <a:latin typeface="Century Gothic" panose="020B0502020202020204" pitchFamily="34" charset="0"/>
              </a:rPr>
              <a:t>cual  </a:t>
            </a:r>
            <a:r>
              <a:rPr sz="1400" spc="-9" dirty="0">
                <a:latin typeface="Century Gothic" panose="020B0502020202020204" pitchFamily="34" charset="0"/>
              </a:rPr>
              <a:t>toma como referencia </a:t>
            </a:r>
            <a:r>
              <a:rPr sz="1400" dirty="0">
                <a:latin typeface="Century Gothic" panose="020B0502020202020204" pitchFamily="34" charset="0"/>
              </a:rPr>
              <a:t>los </a:t>
            </a:r>
            <a:r>
              <a:rPr sz="1400" spc="-4" dirty="0">
                <a:latin typeface="Century Gothic" panose="020B0502020202020204" pitchFamily="34" charset="0"/>
              </a:rPr>
              <a:t>precios publicados por </a:t>
            </a:r>
            <a:r>
              <a:rPr sz="1400" dirty="0">
                <a:latin typeface="Century Gothic" panose="020B0502020202020204" pitchFamily="34" charset="0"/>
              </a:rPr>
              <a:t>el </a:t>
            </a:r>
            <a:r>
              <a:rPr sz="1400" spc="-13" dirty="0">
                <a:latin typeface="Century Gothic" panose="020B0502020202020204" pitchFamily="34" charset="0"/>
              </a:rPr>
              <a:t>proveedor </a:t>
            </a:r>
            <a:r>
              <a:rPr sz="1400" dirty="0">
                <a:latin typeface="Century Gothic" panose="020B0502020202020204" pitchFamily="34" charset="0"/>
              </a:rPr>
              <a:t>de  </a:t>
            </a:r>
            <a:r>
              <a:rPr sz="1400" spc="-4" dirty="0">
                <a:latin typeface="Century Gothic" panose="020B0502020202020204" pitchFamily="34" charset="0"/>
              </a:rPr>
              <a:t>precios</a:t>
            </a:r>
            <a:r>
              <a:rPr sz="1400" spc="-40" dirty="0">
                <a:latin typeface="Century Gothic" panose="020B0502020202020204" pitchFamily="34" charset="0"/>
              </a:rPr>
              <a:t> </a:t>
            </a:r>
            <a:r>
              <a:rPr sz="1400" spc="-18" dirty="0">
                <a:latin typeface="Century Gothic" panose="020B0502020202020204" pitchFamily="34" charset="0"/>
              </a:rPr>
              <a:t>(Valmer)</a:t>
            </a:r>
            <a:r>
              <a:rPr sz="1400" spc="-72" dirty="0">
                <a:latin typeface="Century Gothic" panose="020B0502020202020204" pitchFamily="34" charset="0"/>
              </a:rPr>
              <a:t> </a:t>
            </a:r>
            <a:r>
              <a:rPr sz="1400" spc="-4" dirty="0">
                <a:latin typeface="Century Gothic" panose="020B0502020202020204" pitchFamily="34" charset="0"/>
              </a:rPr>
              <a:t>al</a:t>
            </a:r>
            <a:r>
              <a:rPr sz="1400" spc="4" dirty="0">
                <a:latin typeface="Century Gothic" panose="020B0502020202020204" pitchFamily="34" charset="0"/>
              </a:rPr>
              <a:t> </a:t>
            </a:r>
            <a:r>
              <a:rPr sz="1400" spc="-13" dirty="0">
                <a:latin typeface="Century Gothic" panose="020B0502020202020204" pitchFamily="34" charset="0"/>
              </a:rPr>
              <a:t>15</a:t>
            </a:r>
            <a:r>
              <a:rPr sz="1400" spc="-58" dirty="0">
                <a:latin typeface="Century Gothic" panose="020B0502020202020204" pitchFamily="34" charset="0"/>
              </a:rPr>
              <a:t> </a:t>
            </a:r>
            <a:r>
              <a:rPr sz="1400" dirty="0">
                <a:latin typeface="Century Gothic" panose="020B0502020202020204" pitchFamily="34" charset="0"/>
              </a:rPr>
              <a:t>de</a:t>
            </a:r>
            <a:r>
              <a:rPr sz="1400" spc="-45" dirty="0">
                <a:latin typeface="Century Gothic" panose="020B0502020202020204" pitchFamily="34" charset="0"/>
              </a:rPr>
              <a:t> </a:t>
            </a:r>
            <a:r>
              <a:rPr sz="1400" spc="-4" dirty="0">
                <a:latin typeface="Century Gothic" panose="020B0502020202020204" pitchFamily="34" charset="0"/>
              </a:rPr>
              <a:t>junio</a:t>
            </a:r>
            <a:r>
              <a:rPr sz="1400" spc="-112" dirty="0">
                <a:latin typeface="Century Gothic" panose="020B0502020202020204" pitchFamily="34" charset="0"/>
              </a:rPr>
              <a:t> </a:t>
            </a:r>
            <a:r>
              <a:rPr sz="1400" dirty="0">
                <a:latin typeface="Century Gothic" panose="020B0502020202020204" pitchFamily="34" charset="0"/>
              </a:rPr>
              <a:t>de</a:t>
            </a:r>
            <a:r>
              <a:rPr sz="1400" spc="-45" dirty="0">
                <a:latin typeface="Century Gothic" panose="020B0502020202020204" pitchFamily="34" charset="0"/>
              </a:rPr>
              <a:t> </a:t>
            </a:r>
            <a:r>
              <a:rPr sz="1400" spc="-4" dirty="0">
                <a:latin typeface="Century Gothic" panose="020B0502020202020204" pitchFamily="34" charset="0"/>
              </a:rPr>
              <a:t>2016,</a:t>
            </a:r>
            <a:r>
              <a:rPr sz="1400" spc="-49" dirty="0">
                <a:latin typeface="Century Gothic" panose="020B0502020202020204" pitchFamily="34" charset="0"/>
              </a:rPr>
              <a:t> </a:t>
            </a:r>
            <a:r>
              <a:rPr sz="1400" dirty="0">
                <a:latin typeface="Century Gothic" panose="020B0502020202020204" pitchFamily="34" charset="0"/>
              </a:rPr>
              <a:t>el</a:t>
            </a:r>
            <a:r>
              <a:rPr sz="1400" spc="-13" dirty="0">
                <a:latin typeface="Century Gothic" panose="020B0502020202020204" pitchFamily="34" charset="0"/>
              </a:rPr>
              <a:t> </a:t>
            </a:r>
            <a:r>
              <a:rPr sz="1400" spc="-4" dirty="0">
                <a:latin typeface="Century Gothic" panose="020B0502020202020204" pitchFamily="34" charset="0"/>
              </a:rPr>
              <a:t>portafolio</a:t>
            </a:r>
            <a:r>
              <a:rPr sz="1400" spc="-121" dirty="0">
                <a:latin typeface="Century Gothic" panose="020B0502020202020204" pitchFamily="34" charset="0"/>
              </a:rPr>
              <a:t> </a:t>
            </a:r>
            <a:r>
              <a:rPr sz="1400" dirty="0">
                <a:latin typeface="Century Gothic" panose="020B0502020202020204" pitchFamily="34" charset="0"/>
              </a:rPr>
              <a:t>de</a:t>
            </a:r>
            <a:r>
              <a:rPr sz="1400" spc="-45" dirty="0">
                <a:latin typeface="Century Gothic" panose="020B0502020202020204" pitchFamily="34" charset="0"/>
              </a:rPr>
              <a:t> </a:t>
            </a:r>
            <a:r>
              <a:rPr sz="1400" spc="-9" dirty="0">
                <a:latin typeface="Century Gothic" panose="020B0502020202020204" pitchFamily="34" charset="0"/>
              </a:rPr>
              <a:t>inversión</a:t>
            </a:r>
            <a:r>
              <a:rPr sz="1400" spc="-76" dirty="0">
                <a:latin typeface="Century Gothic" panose="020B0502020202020204" pitchFamily="34" charset="0"/>
              </a:rPr>
              <a:t> </a:t>
            </a:r>
            <a:r>
              <a:rPr sz="1400" spc="-4" dirty="0">
                <a:latin typeface="Century Gothic" panose="020B0502020202020204" pitchFamily="34" charset="0"/>
              </a:rPr>
              <a:t>tiene  </a:t>
            </a:r>
            <a:r>
              <a:rPr sz="1400" dirty="0">
                <a:latin typeface="Century Gothic" panose="020B0502020202020204" pitchFamily="34" charset="0"/>
              </a:rPr>
              <a:t>los </a:t>
            </a:r>
            <a:r>
              <a:rPr sz="1400" spc="-4" dirty="0">
                <a:latin typeface="Century Gothic" panose="020B0502020202020204" pitchFamily="34" charset="0"/>
              </a:rPr>
              <a:t>siguientes</a:t>
            </a:r>
            <a:r>
              <a:rPr sz="1400" spc="-238" dirty="0">
                <a:latin typeface="Century Gothic" panose="020B0502020202020204" pitchFamily="34" charset="0"/>
              </a:rPr>
              <a:t> </a:t>
            </a:r>
            <a:r>
              <a:rPr sz="1400" spc="-4" dirty="0" smtClean="0">
                <a:latin typeface="Century Gothic" panose="020B0502020202020204" pitchFamily="34" charset="0"/>
              </a:rPr>
              <a:t>atributos:</a:t>
            </a:r>
            <a:endParaRPr lang="es-MX" sz="1400" spc="-4" dirty="0" smtClean="0">
              <a:latin typeface="Century Gothic" panose="020B0502020202020204" pitchFamily="34" charset="0"/>
            </a:endParaRPr>
          </a:p>
          <a:p>
            <a:pPr marL="0" marR="74080" indent="0" algn="just">
              <a:buClr>
                <a:srgbClr val="C00000"/>
              </a:buClr>
              <a:buNone/>
            </a:pPr>
            <a:endParaRPr lang="es-MX" sz="1400" dirty="0">
              <a:latin typeface="Century Gothic" panose="020B0502020202020204" pitchFamily="34" charset="0"/>
            </a:endParaRPr>
          </a:p>
          <a:p>
            <a:pPr marR="74080" lvl="1" algn="just">
              <a:buClr>
                <a:srgbClr val="C00000"/>
              </a:buClr>
            </a:pPr>
            <a:r>
              <a:rPr sz="1400" spc="-4" dirty="0" smtClean="0">
                <a:latin typeface="Century Gothic" panose="020B0502020202020204" pitchFamily="34" charset="0"/>
              </a:rPr>
              <a:t>El</a:t>
            </a:r>
            <a:r>
              <a:rPr sz="1400" spc="-58" dirty="0" smtClean="0">
                <a:latin typeface="Century Gothic" panose="020B0502020202020204" pitchFamily="34" charset="0"/>
              </a:rPr>
              <a:t> </a:t>
            </a:r>
            <a:r>
              <a:rPr sz="1400" spc="-4" dirty="0">
                <a:latin typeface="Century Gothic" panose="020B0502020202020204" pitchFamily="34" charset="0"/>
              </a:rPr>
              <a:t>valor</a:t>
            </a:r>
            <a:r>
              <a:rPr sz="1400" spc="-94" dirty="0">
                <a:latin typeface="Century Gothic" panose="020B0502020202020204" pitchFamily="34" charset="0"/>
              </a:rPr>
              <a:t> </a:t>
            </a:r>
            <a:r>
              <a:rPr sz="1400" spc="-4" dirty="0">
                <a:latin typeface="Century Gothic" panose="020B0502020202020204" pitchFamily="34" charset="0"/>
              </a:rPr>
              <a:t>de</a:t>
            </a:r>
            <a:r>
              <a:rPr sz="1400" spc="-45" dirty="0">
                <a:latin typeface="Century Gothic" panose="020B0502020202020204" pitchFamily="34" charset="0"/>
              </a:rPr>
              <a:t> </a:t>
            </a:r>
            <a:r>
              <a:rPr sz="1400" spc="-4" dirty="0">
                <a:latin typeface="Century Gothic" panose="020B0502020202020204" pitchFamily="34" charset="0"/>
              </a:rPr>
              <a:t>mercado</a:t>
            </a:r>
            <a:r>
              <a:rPr sz="1400" spc="-99" dirty="0">
                <a:latin typeface="Century Gothic" panose="020B0502020202020204" pitchFamily="34" charset="0"/>
              </a:rPr>
              <a:t> </a:t>
            </a:r>
            <a:r>
              <a:rPr sz="1400" spc="-4" dirty="0">
                <a:latin typeface="Century Gothic" panose="020B0502020202020204" pitchFamily="34" charset="0"/>
              </a:rPr>
              <a:t>que</a:t>
            </a:r>
            <a:r>
              <a:rPr sz="1400" spc="-54" dirty="0">
                <a:latin typeface="Century Gothic" panose="020B0502020202020204" pitchFamily="34" charset="0"/>
              </a:rPr>
              <a:t> </a:t>
            </a:r>
            <a:r>
              <a:rPr sz="1400" spc="-4" dirty="0">
                <a:latin typeface="Century Gothic" panose="020B0502020202020204" pitchFamily="34" charset="0"/>
              </a:rPr>
              <a:t>reporta</a:t>
            </a:r>
            <a:r>
              <a:rPr sz="1400" spc="-99" dirty="0">
                <a:latin typeface="Century Gothic" panose="020B0502020202020204" pitchFamily="34" charset="0"/>
              </a:rPr>
              <a:t> </a:t>
            </a:r>
            <a:r>
              <a:rPr sz="1400" dirty="0">
                <a:latin typeface="Century Gothic" panose="020B0502020202020204" pitchFamily="34" charset="0"/>
              </a:rPr>
              <a:t>el</a:t>
            </a:r>
            <a:r>
              <a:rPr sz="1400" spc="-13" dirty="0">
                <a:latin typeface="Century Gothic" panose="020B0502020202020204" pitchFamily="34" charset="0"/>
              </a:rPr>
              <a:t> </a:t>
            </a:r>
            <a:r>
              <a:rPr lang="es-MX" sz="1400" spc="-13" dirty="0" smtClean="0">
                <a:latin typeface="Century Gothic" panose="020B0502020202020204" pitchFamily="34" charset="0"/>
              </a:rPr>
              <a:t>I</a:t>
            </a:r>
            <a:r>
              <a:rPr sz="1400" spc="-9" dirty="0" smtClean="0">
                <a:latin typeface="Century Gothic" panose="020B0502020202020204" pitchFamily="34" charset="0"/>
              </a:rPr>
              <a:t>nstituto</a:t>
            </a:r>
            <a:r>
              <a:rPr sz="1400" spc="-67" dirty="0" smtClean="0">
                <a:latin typeface="Century Gothic" panose="020B0502020202020204" pitchFamily="34" charset="0"/>
              </a:rPr>
              <a:t> </a:t>
            </a:r>
            <a:r>
              <a:rPr sz="1400" spc="-4" dirty="0">
                <a:latin typeface="Century Gothic" panose="020B0502020202020204" pitchFamily="34" charset="0"/>
              </a:rPr>
              <a:t>asciende</a:t>
            </a:r>
            <a:r>
              <a:rPr sz="1400" spc="-76" dirty="0">
                <a:latin typeface="Century Gothic" panose="020B0502020202020204" pitchFamily="34" charset="0"/>
              </a:rPr>
              <a:t> </a:t>
            </a:r>
            <a:r>
              <a:rPr sz="1400" dirty="0">
                <a:latin typeface="Century Gothic" panose="020B0502020202020204" pitchFamily="34" charset="0"/>
              </a:rPr>
              <a:t>a</a:t>
            </a:r>
            <a:r>
              <a:rPr sz="1400" spc="-58" dirty="0">
                <a:latin typeface="Century Gothic" panose="020B0502020202020204" pitchFamily="34" charset="0"/>
              </a:rPr>
              <a:t> </a:t>
            </a:r>
            <a:r>
              <a:rPr sz="1400" dirty="0">
                <a:latin typeface="Century Gothic" panose="020B0502020202020204" pitchFamily="34" charset="0"/>
              </a:rPr>
              <a:t>$52,408.54</a:t>
            </a:r>
            <a:r>
              <a:rPr sz="1400" spc="-18" dirty="0">
                <a:latin typeface="Century Gothic" panose="020B0502020202020204" pitchFamily="34" charset="0"/>
              </a:rPr>
              <a:t> </a:t>
            </a:r>
            <a:r>
              <a:rPr sz="1400" spc="-4" dirty="0">
                <a:latin typeface="Century Gothic" panose="020B0502020202020204" pitchFamily="34" charset="0"/>
              </a:rPr>
              <a:t>miles</a:t>
            </a:r>
            <a:r>
              <a:rPr sz="1400" spc="-85" dirty="0">
                <a:latin typeface="Century Gothic" panose="020B0502020202020204" pitchFamily="34" charset="0"/>
              </a:rPr>
              <a:t> </a:t>
            </a:r>
            <a:r>
              <a:rPr sz="1400" spc="-4" dirty="0">
                <a:latin typeface="Century Gothic" panose="020B0502020202020204" pitchFamily="34" charset="0"/>
              </a:rPr>
              <a:t>de </a:t>
            </a:r>
            <a:r>
              <a:rPr sz="1400" spc="-9" dirty="0" smtClean="0">
                <a:latin typeface="Century Gothic" panose="020B0502020202020204" pitchFamily="34" charset="0"/>
              </a:rPr>
              <a:t>millones.</a:t>
            </a:r>
            <a:endParaRPr lang="es-MX" sz="1400" spc="-9" dirty="0" smtClean="0">
              <a:latin typeface="Century Gothic" panose="020B0502020202020204" pitchFamily="34" charset="0"/>
            </a:endParaRPr>
          </a:p>
          <a:p>
            <a:pPr marL="457200" marR="74080" lvl="1" indent="0" algn="just">
              <a:buClr>
                <a:srgbClr val="C00000"/>
              </a:buClr>
              <a:buNone/>
            </a:pPr>
            <a:endParaRPr lang="es-MX" sz="1400" spc="-9" dirty="0" smtClean="0">
              <a:latin typeface="Century Gothic" panose="020B0502020202020204" pitchFamily="34" charset="0"/>
            </a:endParaRPr>
          </a:p>
          <a:p>
            <a:pPr marR="74080" lvl="1" algn="just">
              <a:buClr>
                <a:srgbClr val="C00000"/>
              </a:buClr>
            </a:pPr>
            <a:r>
              <a:rPr sz="1400" dirty="0" smtClean="0">
                <a:latin typeface="Century Gothic" panose="020B0502020202020204" pitchFamily="34" charset="0"/>
              </a:rPr>
              <a:t>1.8</a:t>
            </a:r>
            <a:r>
              <a:rPr sz="1400" dirty="0">
                <a:latin typeface="Century Gothic" panose="020B0502020202020204" pitchFamily="34" charset="0"/>
              </a:rPr>
              <a:t>%</a:t>
            </a:r>
            <a:r>
              <a:rPr sz="1400" spc="-58" dirty="0">
                <a:latin typeface="Century Gothic" panose="020B0502020202020204" pitchFamily="34" charset="0"/>
              </a:rPr>
              <a:t> </a:t>
            </a:r>
            <a:r>
              <a:rPr sz="1400" spc="-4" dirty="0">
                <a:latin typeface="Century Gothic" panose="020B0502020202020204" pitchFamily="34" charset="0"/>
              </a:rPr>
              <a:t>del</a:t>
            </a:r>
            <a:r>
              <a:rPr sz="1400" spc="-27" dirty="0">
                <a:latin typeface="Century Gothic" panose="020B0502020202020204" pitchFamily="34" charset="0"/>
              </a:rPr>
              <a:t> </a:t>
            </a:r>
            <a:r>
              <a:rPr sz="1400" spc="-4" dirty="0">
                <a:latin typeface="Century Gothic" panose="020B0502020202020204" pitchFamily="34" charset="0"/>
              </a:rPr>
              <a:t>total</a:t>
            </a:r>
            <a:r>
              <a:rPr sz="1400" spc="-45" dirty="0">
                <a:latin typeface="Century Gothic" panose="020B0502020202020204" pitchFamily="34" charset="0"/>
              </a:rPr>
              <a:t> </a:t>
            </a:r>
            <a:r>
              <a:rPr sz="1400" dirty="0">
                <a:latin typeface="Century Gothic" panose="020B0502020202020204" pitchFamily="34" charset="0"/>
              </a:rPr>
              <a:t>está</a:t>
            </a:r>
            <a:r>
              <a:rPr sz="1400" spc="-58" dirty="0">
                <a:latin typeface="Century Gothic" panose="020B0502020202020204" pitchFamily="34" charset="0"/>
              </a:rPr>
              <a:t> </a:t>
            </a:r>
            <a:r>
              <a:rPr sz="1400" spc="-13" dirty="0">
                <a:latin typeface="Century Gothic" panose="020B0502020202020204" pitchFamily="34" charset="0"/>
              </a:rPr>
              <a:t>invertido</a:t>
            </a:r>
            <a:r>
              <a:rPr sz="1400" spc="-45" dirty="0">
                <a:latin typeface="Century Gothic" panose="020B0502020202020204" pitchFamily="34" charset="0"/>
              </a:rPr>
              <a:t> </a:t>
            </a:r>
            <a:r>
              <a:rPr sz="1400" dirty="0">
                <a:latin typeface="Century Gothic" panose="020B0502020202020204" pitchFamily="34" charset="0"/>
              </a:rPr>
              <a:t>en</a:t>
            </a:r>
            <a:r>
              <a:rPr sz="1400" spc="-40" dirty="0">
                <a:latin typeface="Century Gothic" panose="020B0502020202020204" pitchFamily="34" charset="0"/>
              </a:rPr>
              <a:t> </a:t>
            </a:r>
            <a:r>
              <a:rPr sz="1400" spc="-4" dirty="0">
                <a:latin typeface="Century Gothic" panose="020B0502020202020204" pitchFamily="34" charset="0"/>
              </a:rPr>
              <a:t>instrumentos</a:t>
            </a:r>
            <a:r>
              <a:rPr sz="1400" spc="-63" dirty="0">
                <a:latin typeface="Century Gothic" panose="020B0502020202020204" pitchFamily="34" charset="0"/>
              </a:rPr>
              <a:t> </a:t>
            </a:r>
            <a:r>
              <a:rPr sz="1400" spc="-4" dirty="0">
                <a:latin typeface="Century Gothic" panose="020B0502020202020204" pitchFamily="34" charset="0"/>
              </a:rPr>
              <a:t>de</a:t>
            </a:r>
            <a:r>
              <a:rPr sz="1400" spc="-67" dirty="0">
                <a:latin typeface="Century Gothic" panose="020B0502020202020204" pitchFamily="34" charset="0"/>
              </a:rPr>
              <a:t> </a:t>
            </a:r>
            <a:r>
              <a:rPr sz="1400" spc="-4" dirty="0">
                <a:latin typeface="Century Gothic" panose="020B0502020202020204" pitchFamily="34" charset="0"/>
              </a:rPr>
              <a:t>renta</a:t>
            </a:r>
            <a:r>
              <a:rPr sz="1400" spc="-99" dirty="0">
                <a:latin typeface="Century Gothic" panose="020B0502020202020204" pitchFamily="34" charset="0"/>
              </a:rPr>
              <a:t> </a:t>
            </a:r>
            <a:r>
              <a:rPr sz="1400" spc="-4" dirty="0">
                <a:latin typeface="Century Gothic" panose="020B0502020202020204" pitchFamily="34" charset="0"/>
              </a:rPr>
              <a:t>variable</a:t>
            </a:r>
            <a:r>
              <a:rPr sz="1400" spc="-108" dirty="0">
                <a:latin typeface="Century Gothic" panose="020B0502020202020204" pitchFamily="34" charset="0"/>
              </a:rPr>
              <a:t> </a:t>
            </a:r>
            <a:r>
              <a:rPr sz="1400" dirty="0">
                <a:latin typeface="Century Gothic" panose="020B0502020202020204" pitchFamily="34" charset="0"/>
              </a:rPr>
              <a:t>y</a:t>
            </a:r>
            <a:r>
              <a:rPr sz="1400" spc="-90" dirty="0">
                <a:latin typeface="Century Gothic" panose="020B0502020202020204" pitchFamily="34" charset="0"/>
              </a:rPr>
              <a:t> </a:t>
            </a:r>
            <a:r>
              <a:rPr sz="1400" dirty="0">
                <a:latin typeface="Century Gothic" panose="020B0502020202020204" pitchFamily="34" charset="0"/>
              </a:rPr>
              <a:t>el</a:t>
            </a:r>
            <a:r>
              <a:rPr sz="1400" spc="-36" dirty="0">
                <a:latin typeface="Century Gothic" panose="020B0502020202020204" pitchFamily="34" charset="0"/>
              </a:rPr>
              <a:t> </a:t>
            </a:r>
            <a:r>
              <a:rPr sz="1400" spc="-9" dirty="0">
                <a:latin typeface="Century Gothic" panose="020B0502020202020204" pitchFamily="34" charset="0"/>
              </a:rPr>
              <a:t>resto</a:t>
            </a:r>
            <a:r>
              <a:rPr sz="1400" spc="-99" dirty="0">
                <a:latin typeface="Century Gothic" panose="020B0502020202020204" pitchFamily="34" charset="0"/>
              </a:rPr>
              <a:t> </a:t>
            </a:r>
            <a:r>
              <a:rPr sz="1400" dirty="0">
                <a:latin typeface="Century Gothic" panose="020B0502020202020204" pitchFamily="34" charset="0"/>
              </a:rPr>
              <a:t>en  </a:t>
            </a:r>
            <a:r>
              <a:rPr sz="1400" spc="-4" dirty="0">
                <a:latin typeface="Century Gothic" panose="020B0502020202020204" pitchFamily="34" charset="0"/>
              </a:rPr>
              <a:t>instrumentos de</a:t>
            </a:r>
            <a:r>
              <a:rPr sz="1400" spc="-202" dirty="0">
                <a:latin typeface="Century Gothic" panose="020B0502020202020204" pitchFamily="34" charset="0"/>
              </a:rPr>
              <a:t> </a:t>
            </a:r>
            <a:r>
              <a:rPr sz="1400" spc="-4" dirty="0" smtClean="0">
                <a:latin typeface="Century Gothic" panose="020B0502020202020204" pitchFamily="34" charset="0"/>
              </a:rPr>
              <a:t>deuda.</a:t>
            </a:r>
            <a:endParaRPr lang="es-MX" sz="1400" spc="-4" dirty="0" smtClean="0">
              <a:latin typeface="Century Gothic" panose="020B0502020202020204" pitchFamily="34" charset="0"/>
            </a:endParaRPr>
          </a:p>
          <a:p>
            <a:pPr marL="457200" marR="74080" lvl="1" indent="0" algn="just">
              <a:buClr>
                <a:srgbClr val="C00000"/>
              </a:buClr>
              <a:buNone/>
            </a:pPr>
            <a:endParaRPr lang="es-MX" sz="1400" spc="-4" dirty="0" smtClean="0">
              <a:latin typeface="Century Gothic" panose="020B0502020202020204" pitchFamily="34" charset="0"/>
            </a:endParaRPr>
          </a:p>
          <a:p>
            <a:pPr marR="74080" lvl="1" algn="just">
              <a:buClr>
                <a:srgbClr val="C00000"/>
              </a:buClr>
            </a:pPr>
            <a:r>
              <a:rPr sz="1400" spc="13" dirty="0" smtClean="0">
                <a:latin typeface="Century Gothic" panose="020B0502020202020204" pitchFamily="34" charset="0"/>
              </a:rPr>
              <a:t>La</a:t>
            </a:r>
            <a:r>
              <a:rPr sz="1400" spc="-85" dirty="0" smtClean="0">
                <a:latin typeface="Century Gothic" panose="020B0502020202020204" pitchFamily="34" charset="0"/>
              </a:rPr>
              <a:t> </a:t>
            </a:r>
            <a:r>
              <a:rPr sz="1400" spc="-9" dirty="0">
                <a:latin typeface="Century Gothic" panose="020B0502020202020204" pitchFamily="34" charset="0"/>
              </a:rPr>
              <a:t>composición</a:t>
            </a:r>
            <a:r>
              <a:rPr sz="1400" spc="-45" dirty="0">
                <a:latin typeface="Century Gothic" panose="020B0502020202020204" pitchFamily="34" charset="0"/>
              </a:rPr>
              <a:t> </a:t>
            </a:r>
            <a:r>
              <a:rPr sz="1400" spc="-4" dirty="0">
                <a:latin typeface="Century Gothic" panose="020B0502020202020204" pitchFamily="34" charset="0"/>
              </a:rPr>
              <a:t>de</a:t>
            </a:r>
            <a:r>
              <a:rPr sz="1400" spc="-40" dirty="0">
                <a:latin typeface="Century Gothic" panose="020B0502020202020204" pitchFamily="34" charset="0"/>
              </a:rPr>
              <a:t> </a:t>
            </a:r>
            <a:r>
              <a:rPr sz="1400" spc="-4" dirty="0">
                <a:latin typeface="Century Gothic" panose="020B0502020202020204" pitchFamily="34" charset="0"/>
              </a:rPr>
              <a:t>los</a:t>
            </a:r>
            <a:r>
              <a:rPr sz="1400" spc="-36" dirty="0">
                <a:latin typeface="Century Gothic" panose="020B0502020202020204" pitchFamily="34" charset="0"/>
              </a:rPr>
              <a:t> </a:t>
            </a:r>
            <a:r>
              <a:rPr sz="1400" spc="-4" dirty="0">
                <a:latin typeface="Century Gothic" panose="020B0502020202020204" pitchFamily="34" charset="0"/>
              </a:rPr>
              <a:t>instrumentos</a:t>
            </a:r>
            <a:r>
              <a:rPr sz="1400" spc="-58" dirty="0">
                <a:latin typeface="Century Gothic" panose="020B0502020202020204" pitchFamily="34" charset="0"/>
              </a:rPr>
              <a:t> </a:t>
            </a:r>
            <a:r>
              <a:rPr sz="1400" spc="-4" dirty="0">
                <a:latin typeface="Century Gothic" panose="020B0502020202020204" pitchFamily="34" charset="0"/>
              </a:rPr>
              <a:t>de</a:t>
            </a:r>
            <a:r>
              <a:rPr sz="1400" spc="-81" dirty="0">
                <a:latin typeface="Century Gothic" panose="020B0502020202020204" pitchFamily="34" charset="0"/>
              </a:rPr>
              <a:t> </a:t>
            </a:r>
            <a:r>
              <a:rPr sz="1400" spc="-4" dirty="0">
                <a:latin typeface="Century Gothic" panose="020B0502020202020204" pitchFamily="34" charset="0"/>
              </a:rPr>
              <a:t>deuda</a:t>
            </a:r>
            <a:r>
              <a:rPr sz="1400" spc="-72" dirty="0">
                <a:latin typeface="Century Gothic" panose="020B0502020202020204" pitchFamily="34" charset="0"/>
              </a:rPr>
              <a:t> </a:t>
            </a:r>
            <a:r>
              <a:rPr sz="1400" dirty="0">
                <a:latin typeface="Century Gothic" panose="020B0502020202020204" pitchFamily="34" charset="0"/>
              </a:rPr>
              <a:t>es</a:t>
            </a:r>
            <a:r>
              <a:rPr sz="1400" spc="-72" dirty="0">
                <a:latin typeface="Century Gothic" panose="020B0502020202020204" pitchFamily="34" charset="0"/>
              </a:rPr>
              <a:t> </a:t>
            </a:r>
            <a:r>
              <a:rPr sz="1400" spc="-13" dirty="0" smtClean="0">
                <a:latin typeface="Century Gothic" panose="020B0502020202020204" pitchFamily="34" charset="0"/>
              </a:rPr>
              <a:t>diversa</a:t>
            </a:r>
            <a:endParaRPr lang="es-MX" sz="1400" spc="-13" dirty="0" smtClean="0">
              <a:latin typeface="Century Gothic" panose="020B0502020202020204" pitchFamily="34" charset="0"/>
            </a:endParaRPr>
          </a:p>
          <a:p>
            <a:pPr marL="457200" marR="74080" lvl="1" indent="0" algn="just">
              <a:buClr>
                <a:srgbClr val="C00000"/>
              </a:buClr>
              <a:buNone/>
            </a:pPr>
            <a:endParaRPr lang="es-MX" sz="1400" spc="-13" dirty="0" smtClean="0">
              <a:latin typeface="Century Gothic" panose="020B0502020202020204" pitchFamily="34" charset="0"/>
            </a:endParaRPr>
          </a:p>
          <a:p>
            <a:pPr marR="74080" lvl="2" algn="just">
              <a:buClr>
                <a:srgbClr val="C00000"/>
              </a:buClr>
            </a:pPr>
            <a:r>
              <a:rPr sz="1400" spc="13" dirty="0" smtClean="0">
                <a:latin typeface="Century Gothic" panose="020B0502020202020204" pitchFamily="34" charset="0"/>
              </a:rPr>
              <a:t>La </a:t>
            </a:r>
            <a:r>
              <a:rPr sz="1400" spc="-9" dirty="0">
                <a:latin typeface="Century Gothic" panose="020B0502020202020204" pitchFamily="34" charset="0"/>
              </a:rPr>
              <a:t>composición del </a:t>
            </a:r>
            <a:r>
              <a:rPr sz="1400" spc="-4" dirty="0">
                <a:latin typeface="Century Gothic" panose="020B0502020202020204" pitchFamily="34" charset="0"/>
              </a:rPr>
              <a:t>portafolio se </a:t>
            </a:r>
            <a:r>
              <a:rPr sz="1400" spc="-9" dirty="0">
                <a:latin typeface="Century Gothic" panose="020B0502020202020204" pitchFamily="34" charset="0"/>
              </a:rPr>
              <a:t>integra, principalmente </a:t>
            </a:r>
            <a:r>
              <a:rPr sz="1400" spc="-4" dirty="0">
                <a:latin typeface="Century Gothic" panose="020B0502020202020204" pitchFamily="34" charset="0"/>
              </a:rPr>
              <a:t>de: </a:t>
            </a:r>
            <a:r>
              <a:rPr sz="1400" spc="-9" dirty="0">
                <a:latin typeface="Century Gothic" panose="020B0502020202020204" pitchFamily="34" charset="0"/>
              </a:rPr>
              <a:t>25.3% de valores  </a:t>
            </a:r>
            <a:r>
              <a:rPr sz="1400" spc="-4" dirty="0">
                <a:latin typeface="Century Gothic" panose="020B0502020202020204" pitchFamily="34" charset="0"/>
              </a:rPr>
              <a:t>gubernamentales; </a:t>
            </a:r>
            <a:r>
              <a:rPr sz="1400" spc="-9" dirty="0">
                <a:latin typeface="Century Gothic" panose="020B0502020202020204" pitchFamily="34" charset="0"/>
              </a:rPr>
              <a:t>23.3% de </a:t>
            </a:r>
            <a:r>
              <a:rPr sz="1400" spc="-4" dirty="0">
                <a:latin typeface="Century Gothic" panose="020B0502020202020204" pitchFamily="34" charset="0"/>
              </a:rPr>
              <a:t>bonos </a:t>
            </a:r>
            <a:r>
              <a:rPr sz="1400" spc="-9" dirty="0">
                <a:latin typeface="Century Gothic" panose="020B0502020202020204" pitchFamily="34" charset="0"/>
              </a:rPr>
              <a:t>de empresas </a:t>
            </a:r>
            <a:r>
              <a:rPr sz="1400" spc="-4" dirty="0">
                <a:latin typeface="Century Gothic" panose="020B0502020202020204" pitchFamily="34" charset="0"/>
              </a:rPr>
              <a:t>paraestatales y 30.5%$ </a:t>
            </a:r>
            <a:r>
              <a:rPr sz="1400" spc="-9" dirty="0">
                <a:latin typeface="Century Gothic" panose="020B0502020202020204" pitchFamily="34" charset="0"/>
              </a:rPr>
              <a:t>valores  </a:t>
            </a:r>
            <a:r>
              <a:rPr sz="1400" spc="-9" dirty="0" smtClean="0">
                <a:latin typeface="Century Gothic" panose="020B0502020202020204" pitchFamily="34" charset="0"/>
              </a:rPr>
              <a:t>privados.</a:t>
            </a:r>
            <a:endParaRPr lang="es-MX" sz="1400" spc="-9" dirty="0" smtClean="0">
              <a:latin typeface="Century Gothic" panose="020B0502020202020204" pitchFamily="34" charset="0"/>
            </a:endParaRPr>
          </a:p>
          <a:p>
            <a:pPr marL="914400" marR="74080" lvl="2" indent="0" algn="just">
              <a:buClr>
                <a:srgbClr val="C00000"/>
              </a:buClr>
              <a:buNone/>
            </a:pPr>
            <a:endParaRPr lang="es-MX" sz="1400" dirty="0">
              <a:latin typeface="Century Gothic" panose="020B0502020202020204" pitchFamily="34" charset="0"/>
            </a:endParaRPr>
          </a:p>
          <a:p>
            <a:pPr marR="74080" lvl="2" algn="just">
              <a:buClr>
                <a:srgbClr val="C00000"/>
              </a:buClr>
            </a:pPr>
            <a:r>
              <a:rPr sz="1400" spc="4" dirty="0" smtClean="0">
                <a:latin typeface="Century Gothic" panose="020B0502020202020204" pitchFamily="34" charset="0"/>
              </a:rPr>
              <a:t>Las</a:t>
            </a:r>
            <a:r>
              <a:rPr sz="1400" spc="-27" dirty="0" smtClean="0">
                <a:latin typeface="Century Gothic" panose="020B0502020202020204" pitchFamily="34" charset="0"/>
              </a:rPr>
              <a:t> </a:t>
            </a:r>
            <a:r>
              <a:rPr sz="1400" spc="-13" dirty="0">
                <a:latin typeface="Century Gothic" panose="020B0502020202020204" pitchFamily="34" charset="0"/>
              </a:rPr>
              <a:t>inversiones</a:t>
            </a:r>
            <a:r>
              <a:rPr sz="1400" spc="-40" dirty="0">
                <a:latin typeface="Century Gothic" panose="020B0502020202020204" pitchFamily="34" charset="0"/>
              </a:rPr>
              <a:t> </a:t>
            </a:r>
            <a:r>
              <a:rPr sz="1400" spc="-4" dirty="0">
                <a:latin typeface="Century Gothic" panose="020B0502020202020204" pitchFamily="34" charset="0"/>
              </a:rPr>
              <a:t>están</a:t>
            </a:r>
            <a:r>
              <a:rPr sz="1400" spc="-63" dirty="0">
                <a:latin typeface="Century Gothic" panose="020B0502020202020204" pitchFamily="34" charset="0"/>
              </a:rPr>
              <a:t> </a:t>
            </a:r>
            <a:r>
              <a:rPr sz="1400" spc="-9" dirty="0">
                <a:latin typeface="Century Gothic" panose="020B0502020202020204" pitchFamily="34" charset="0"/>
              </a:rPr>
              <a:t>denominadas</a:t>
            </a:r>
            <a:r>
              <a:rPr sz="1400" spc="-18" dirty="0">
                <a:latin typeface="Century Gothic" panose="020B0502020202020204" pitchFamily="34" charset="0"/>
              </a:rPr>
              <a:t> </a:t>
            </a:r>
            <a:r>
              <a:rPr sz="1400" spc="-4" dirty="0">
                <a:latin typeface="Century Gothic" panose="020B0502020202020204" pitchFamily="34" charset="0"/>
              </a:rPr>
              <a:t>en</a:t>
            </a:r>
            <a:r>
              <a:rPr sz="1400" spc="-36" dirty="0">
                <a:latin typeface="Century Gothic" panose="020B0502020202020204" pitchFamily="34" charset="0"/>
              </a:rPr>
              <a:t> </a:t>
            </a:r>
            <a:r>
              <a:rPr sz="1400" spc="-4" dirty="0">
                <a:latin typeface="Century Gothic" panose="020B0502020202020204" pitchFamily="34" charset="0"/>
              </a:rPr>
              <a:t>pesos</a:t>
            </a:r>
            <a:r>
              <a:rPr sz="1400" spc="-67" dirty="0">
                <a:latin typeface="Century Gothic" panose="020B0502020202020204" pitchFamily="34" charset="0"/>
              </a:rPr>
              <a:t> </a:t>
            </a:r>
            <a:r>
              <a:rPr sz="1400" spc="-4" dirty="0">
                <a:latin typeface="Century Gothic" panose="020B0502020202020204" pitchFamily="34" charset="0"/>
              </a:rPr>
              <a:t>y</a:t>
            </a:r>
            <a:r>
              <a:rPr sz="1400" spc="-58" dirty="0">
                <a:latin typeface="Century Gothic" panose="020B0502020202020204" pitchFamily="34" charset="0"/>
              </a:rPr>
              <a:t> </a:t>
            </a:r>
            <a:r>
              <a:rPr sz="1400" spc="-4" dirty="0">
                <a:latin typeface="Century Gothic" panose="020B0502020202020204" pitchFamily="34" charset="0"/>
              </a:rPr>
              <a:t>en</a:t>
            </a:r>
            <a:r>
              <a:rPr sz="1400" spc="-36" dirty="0">
                <a:latin typeface="Century Gothic" panose="020B0502020202020204" pitchFamily="34" charset="0"/>
              </a:rPr>
              <a:t> </a:t>
            </a:r>
            <a:r>
              <a:rPr sz="1400" spc="-4" dirty="0">
                <a:latin typeface="Century Gothic" panose="020B0502020202020204" pitchFamily="34" charset="0"/>
              </a:rPr>
              <a:t>unidades</a:t>
            </a:r>
            <a:r>
              <a:rPr sz="1400" spc="-40" dirty="0">
                <a:latin typeface="Century Gothic" panose="020B0502020202020204" pitchFamily="34" charset="0"/>
              </a:rPr>
              <a:t> </a:t>
            </a:r>
            <a:r>
              <a:rPr sz="1400" spc="-9" dirty="0">
                <a:latin typeface="Century Gothic" panose="020B0502020202020204" pitchFamily="34" charset="0"/>
              </a:rPr>
              <a:t>de</a:t>
            </a:r>
            <a:r>
              <a:rPr sz="1400" spc="-18" dirty="0">
                <a:latin typeface="Century Gothic" panose="020B0502020202020204" pitchFamily="34" charset="0"/>
              </a:rPr>
              <a:t> </a:t>
            </a:r>
            <a:r>
              <a:rPr sz="1400" spc="-13" dirty="0">
                <a:latin typeface="Century Gothic" panose="020B0502020202020204" pitchFamily="34" charset="0"/>
              </a:rPr>
              <a:t>inversión.</a:t>
            </a:r>
            <a:endParaRPr sz="1400" dirty="0">
              <a:latin typeface="Century Gothic" panose="020B0502020202020204" pitchFamily="34" charset="0"/>
            </a:endParaRPr>
          </a:p>
        </p:txBody>
      </p:sp>
      <p:sp>
        <p:nvSpPr>
          <p:cNvPr id="13" name="12 Marcador de número de diapositiva"/>
          <p:cNvSpPr>
            <a:spLocks noGrp="1"/>
          </p:cNvSpPr>
          <p:nvPr>
            <p:ph type="sldNum" sz="quarter" idx="12"/>
          </p:nvPr>
        </p:nvSpPr>
        <p:spPr/>
        <p:txBody>
          <a:bodyPr/>
          <a:lstStyle/>
          <a:p>
            <a:fld id="{05E83AA4-A00D-4AA0-8FE8-B93C9F3EC141}" type="slidenum">
              <a:rPr lang="es-ES" altLang="es-MX" smtClean="0"/>
              <a:pPr/>
              <a:t>19</a:t>
            </a:fld>
            <a:endParaRPr lang="es-ES" altLang="es-MX" dirty="0"/>
          </a:p>
        </p:txBody>
      </p:sp>
    </p:spTree>
    <p:extLst>
      <p:ext uri="{BB962C8B-B14F-4D97-AF65-F5344CB8AC3E}">
        <p14:creationId xmlns:p14="http://schemas.microsoft.com/office/powerpoint/2010/main" val="3171971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13" dirty="0">
                <a:latin typeface="Century Gothic" panose="020B0502020202020204" pitchFamily="34" charset="0"/>
              </a:rPr>
              <a:t>Características </a:t>
            </a:r>
            <a:r>
              <a:rPr sz="2000" b="1" dirty="0">
                <a:latin typeface="Century Gothic" panose="020B0502020202020204" pitchFamily="34" charset="0"/>
              </a:rPr>
              <a:t>de la</a:t>
            </a:r>
            <a:r>
              <a:rPr sz="2000" b="1" spc="-40" dirty="0">
                <a:latin typeface="Century Gothic" panose="020B0502020202020204" pitchFamily="34" charset="0"/>
              </a:rPr>
              <a:t> </a:t>
            </a:r>
            <a:r>
              <a:rPr sz="2000" b="1" spc="-22" dirty="0">
                <a:latin typeface="Century Gothic" panose="020B0502020202020204" pitchFamily="34" charset="0"/>
              </a:rPr>
              <a:t>cartera</a:t>
            </a:r>
          </a:p>
        </p:txBody>
      </p:sp>
      <p:sp>
        <p:nvSpPr>
          <p:cNvPr id="4" name="object 4"/>
          <p:cNvSpPr txBox="1"/>
          <p:nvPr/>
        </p:nvSpPr>
        <p:spPr>
          <a:xfrm>
            <a:off x="1865692" y="4473768"/>
            <a:ext cx="5955145" cy="880781"/>
          </a:xfrm>
          <a:prstGeom prst="rect">
            <a:avLst/>
          </a:prstGeom>
        </p:spPr>
        <p:txBody>
          <a:bodyPr vert="horz" wrap="square" lIns="0" tIns="0" rIns="0" bIns="0" rtlCol="0">
            <a:spAutoFit/>
          </a:bodyPr>
          <a:lstStyle/>
          <a:p>
            <a:pPr marL="11397" marR="4559"/>
            <a:r>
              <a:rPr sz="1400" spc="-4" dirty="0">
                <a:latin typeface="Century Gothic" panose="020B0502020202020204" pitchFamily="34" charset="0"/>
                <a:cs typeface="Constantia"/>
              </a:rPr>
              <a:t>4.3% </a:t>
            </a:r>
            <a:r>
              <a:rPr sz="1400" spc="-13" dirty="0">
                <a:latin typeface="Century Gothic" panose="020B0502020202020204" pitchFamily="34" charset="0"/>
                <a:cs typeface="Constantia"/>
              </a:rPr>
              <a:t>corresponde </a:t>
            </a:r>
            <a:r>
              <a:rPr sz="1400" spc="-4" dirty="0">
                <a:solidFill>
                  <a:srgbClr val="252525"/>
                </a:solidFill>
                <a:latin typeface="Century Gothic" panose="020B0502020202020204" pitchFamily="34" charset="0"/>
                <a:cs typeface="Constantia"/>
              </a:rPr>
              <a:t>a notas </a:t>
            </a:r>
            <a:r>
              <a:rPr sz="1400" spc="-9" dirty="0">
                <a:solidFill>
                  <a:srgbClr val="252525"/>
                </a:solidFill>
                <a:latin typeface="Century Gothic" panose="020B0502020202020204" pitchFamily="34" charset="0"/>
                <a:cs typeface="Constantia"/>
              </a:rPr>
              <a:t>estructuradas, </a:t>
            </a:r>
            <a:r>
              <a:rPr sz="1400" spc="-4" dirty="0">
                <a:solidFill>
                  <a:srgbClr val="252525"/>
                </a:solidFill>
                <a:latin typeface="Century Gothic" panose="020B0502020202020204" pitchFamily="34" charset="0"/>
                <a:cs typeface="Constantia"/>
              </a:rPr>
              <a:t>es </a:t>
            </a:r>
            <a:r>
              <a:rPr sz="1400" spc="-27" dirty="0">
                <a:solidFill>
                  <a:srgbClr val="252525"/>
                </a:solidFill>
                <a:latin typeface="Century Gothic" panose="020B0502020202020204" pitchFamily="34" charset="0"/>
                <a:cs typeface="Constantia"/>
              </a:rPr>
              <a:t>decir, </a:t>
            </a:r>
            <a:r>
              <a:rPr sz="1400" spc="-9" dirty="0">
                <a:solidFill>
                  <a:srgbClr val="252525"/>
                </a:solidFill>
                <a:latin typeface="Century Gothic" panose="020B0502020202020204" pitchFamily="34" charset="0"/>
                <a:cs typeface="Constantia"/>
              </a:rPr>
              <a:t>instrumentos </a:t>
            </a:r>
            <a:r>
              <a:rPr sz="1400" spc="-18" dirty="0">
                <a:solidFill>
                  <a:srgbClr val="252525"/>
                </a:solidFill>
                <a:latin typeface="Century Gothic" panose="020B0502020202020204" pitchFamily="34" charset="0"/>
                <a:cs typeface="Constantia"/>
              </a:rPr>
              <a:t>cuyo  </a:t>
            </a:r>
            <a:r>
              <a:rPr sz="1400" spc="-9" dirty="0">
                <a:solidFill>
                  <a:srgbClr val="252525"/>
                </a:solidFill>
                <a:latin typeface="Century Gothic" panose="020B0502020202020204" pitchFamily="34" charset="0"/>
                <a:cs typeface="Constantia"/>
              </a:rPr>
              <a:t>rendimiento</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depende</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el</a:t>
            </a:r>
            <a:r>
              <a:rPr sz="1400" spc="-3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comportamiento</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6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otro</a:t>
            </a:r>
            <a:r>
              <a:rPr sz="1400" spc="-72"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subyacente;</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en</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el</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caso</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del  </a:t>
            </a:r>
            <a:r>
              <a:rPr sz="1400" spc="-4" dirty="0">
                <a:solidFill>
                  <a:srgbClr val="252525"/>
                </a:solidFill>
                <a:latin typeface="Century Gothic" panose="020B0502020202020204" pitchFamily="34" charset="0"/>
                <a:cs typeface="Constantia"/>
              </a:rPr>
              <a:t>portafolio </a:t>
            </a:r>
            <a:r>
              <a:rPr sz="1400" spc="-9" dirty="0">
                <a:solidFill>
                  <a:srgbClr val="252525"/>
                </a:solidFill>
                <a:latin typeface="Century Gothic" panose="020B0502020202020204" pitchFamily="34" charset="0"/>
                <a:cs typeface="Constantia"/>
              </a:rPr>
              <a:t>del </a:t>
            </a:r>
            <a:r>
              <a:rPr sz="1400" spc="-18" dirty="0">
                <a:solidFill>
                  <a:srgbClr val="252525"/>
                </a:solidFill>
                <a:latin typeface="Century Gothic" panose="020B0502020202020204" pitchFamily="34" charset="0"/>
                <a:cs typeface="Constantia"/>
              </a:rPr>
              <a:t>Fanvit, </a:t>
            </a:r>
            <a:r>
              <a:rPr sz="1400" spc="-9" dirty="0">
                <a:solidFill>
                  <a:srgbClr val="252525"/>
                </a:solidFill>
                <a:latin typeface="Century Gothic" panose="020B0502020202020204" pitchFamily="34" charset="0"/>
                <a:cs typeface="Constantia"/>
              </a:rPr>
              <a:t>de </a:t>
            </a:r>
            <a:r>
              <a:rPr sz="1400" spc="-4" dirty="0">
                <a:solidFill>
                  <a:srgbClr val="252525"/>
                </a:solidFill>
                <a:latin typeface="Century Gothic" panose="020B0502020202020204" pitchFamily="34" charset="0"/>
                <a:cs typeface="Constantia"/>
              </a:rPr>
              <a:t>la TIIE, </a:t>
            </a:r>
            <a:r>
              <a:rPr sz="1400" spc="-9" dirty="0">
                <a:solidFill>
                  <a:srgbClr val="252525"/>
                </a:solidFill>
                <a:latin typeface="Century Gothic" panose="020B0502020202020204" pitchFamily="34" charset="0"/>
                <a:cs typeface="Constantia"/>
              </a:rPr>
              <a:t>del IPC </a:t>
            </a:r>
            <a:r>
              <a:rPr sz="1400" spc="-4" dirty="0">
                <a:solidFill>
                  <a:srgbClr val="252525"/>
                </a:solidFill>
                <a:latin typeface="Century Gothic" panose="020B0502020202020204" pitchFamily="34" charset="0"/>
                <a:cs typeface="Constantia"/>
              </a:rPr>
              <a:t>y </a:t>
            </a:r>
            <a:r>
              <a:rPr sz="1400" spc="-9" dirty="0">
                <a:solidFill>
                  <a:srgbClr val="252525"/>
                </a:solidFill>
                <a:latin typeface="Century Gothic" panose="020B0502020202020204" pitchFamily="34" charset="0"/>
                <a:cs typeface="Constantia"/>
              </a:rPr>
              <a:t>de </a:t>
            </a:r>
            <a:r>
              <a:rPr sz="1400" spc="-4" dirty="0">
                <a:solidFill>
                  <a:srgbClr val="252525"/>
                </a:solidFill>
                <a:latin typeface="Century Gothic" panose="020B0502020202020204" pitchFamily="34" charset="0"/>
                <a:cs typeface="Constantia"/>
              </a:rPr>
              <a:t>algunos </a:t>
            </a:r>
            <a:r>
              <a:rPr sz="1400" spc="-13" dirty="0">
                <a:solidFill>
                  <a:srgbClr val="252525"/>
                </a:solidFill>
                <a:latin typeface="Century Gothic" panose="020B0502020202020204" pitchFamily="34" charset="0"/>
                <a:cs typeface="Constantia"/>
              </a:rPr>
              <a:t>índices </a:t>
            </a:r>
            <a:r>
              <a:rPr sz="1400" spc="-4" dirty="0">
                <a:solidFill>
                  <a:srgbClr val="252525"/>
                </a:solidFill>
                <a:latin typeface="Century Gothic" panose="020B0502020202020204" pitchFamily="34" charset="0"/>
                <a:cs typeface="Constantia"/>
              </a:rPr>
              <a:t>bursátiles  </a:t>
            </a:r>
            <a:r>
              <a:rPr sz="1400" spc="-9" dirty="0">
                <a:solidFill>
                  <a:srgbClr val="252525"/>
                </a:solidFill>
                <a:latin typeface="Century Gothic" panose="020B0502020202020204" pitchFamily="34" charset="0"/>
                <a:cs typeface="Constantia"/>
              </a:rPr>
              <a:t>denominados</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en</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dólares</a:t>
            </a:r>
            <a:r>
              <a:rPr sz="1400" spc="-7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y</a:t>
            </a:r>
            <a:r>
              <a:rPr sz="1400" spc="-6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en</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euros.</a:t>
            </a:r>
            <a:endParaRPr sz="1400" dirty="0">
              <a:latin typeface="Century Gothic" panose="020B0502020202020204" pitchFamily="34" charset="0"/>
              <a:cs typeface="Constantia"/>
            </a:endParaRPr>
          </a:p>
        </p:txBody>
      </p:sp>
      <p:sp>
        <p:nvSpPr>
          <p:cNvPr id="5" name="object 5"/>
          <p:cNvSpPr/>
          <p:nvPr/>
        </p:nvSpPr>
        <p:spPr>
          <a:xfrm>
            <a:off x="1798319" y="1454971"/>
            <a:ext cx="5838305" cy="2606039"/>
          </a:xfrm>
          <a:prstGeom prst="rect">
            <a:avLst/>
          </a:prstGeom>
          <a:blipFill>
            <a:blip r:embed="rId2" cstate="print"/>
            <a:stretch>
              <a:fillRect/>
            </a:stretch>
          </a:blipFill>
        </p:spPr>
        <p:txBody>
          <a:bodyPr wrap="square" lIns="0" tIns="0" rIns="0" bIns="0" rtlCol="0"/>
          <a:lstStyle/>
          <a:p>
            <a:endParaRPr dirty="0">
              <a:latin typeface="Century Gothic" panose="020B0502020202020204" pitchFamily="34" charset="0"/>
            </a:endParaRPr>
          </a:p>
        </p:txBody>
      </p:sp>
      <p:sp>
        <p:nvSpPr>
          <p:cNvPr id="9" name="8 Marcador de número de diapositiva"/>
          <p:cNvSpPr>
            <a:spLocks noGrp="1"/>
          </p:cNvSpPr>
          <p:nvPr>
            <p:ph type="sldNum" sz="quarter" idx="12"/>
          </p:nvPr>
        </p:nvSpPr>
        <p:spPr/>
        <p:txBody>
          <a:bodyPr/>
          <a:lstStyle/>
          <a:p>
            <a:fld id="{05E83AA4-A00D-4AA0-8FE8-B93C9F3EC141}" type="slidenum">
              <a:rPr lang="es-ES" altLang="es-MX" smtClean="0"/>
              <a:pPr/>
              <a:t>20</a:t>
            </a:fld>
            <a:endParaRPr lang="es-ES" altLang="es-MX" dirty="0"/>
          </a:p>
        </p:txBody>
      </p:sp>
    </p:spTree>
    <p:extLst>
      <p:ext uri="{BB962C8B-B14F-4D97-AF65-F5344CB8AC3E}">
        <p14:creationId xmlns:p14="http://schemas.microsoft.com/office/powerpoint/2010/main" val="2084145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344329"/>
            <a:ext cx="5562600" cy="492443"/>
          </a:xfrm>
          <a:prstGeom prst="rect">
            <a:avLst/>
          </a:prstGeom>
        </p:spPr>
        <p:txBody>
          <a:bodyPr vert="horz" wrap="square" lIns="0" tIns="0" rIns="0" bIns="0" rtlCol="0">
            <a:spAutoFit/>
          </a:bodyPr>
          <a:lstStyle/>
          <a:p>
            <a:pPr marL="11397"/>
            <a:r>
              <a:rPr spc="-22" dirty="0"/>
              <a:t>Valuación </a:t>
            </a:r>
            <a:r>
              <a:rPr spc="-4" dirty="0"/>
              <a:t>del</a:t>
            </a:r>
            <a:r>
              <a:rPr spc="9" dirty="0"/>
              <a:t> </a:t>
            </a:r>
            <a:r>
              <a:rPr spc="-13" dirty="0"/>
              <a:t>portafolio</a:t>
            </a:r>
          </a:p>
        </p:txBody>
      </p:sp>
      <p:sp>
        <p:nvSpPr>
          <p:cNvPr id="10" name="object 10"/>
          <p:cNvSpPr txBox="1">
            <a:spLocks noGrp="1"/>
          </p:cNvSpPr>
          <p:nvPr>
            <p:ph type="body" idx="1"/>
          </p:nvPr>
        </p:nvSpPr>
        <p:spPr>
          <a:xfrm>
            <a:off x="457200" y="1474444"/>
            <a:ext cx="8229600" cy="3964162"/>
          </a:xfrm>
          <a:prstGeom prst="rect">
            <a:avLst/>
          </a:prstGeom>
        </p:spPr>
        <p:txBody>
          <a:bodyPr vert="horz" wrap="square" lIns="0" tIns="0" rIns="0" bIns="0" rtlCol="0">
            <a:spAutoFit/>
          </a:bodyPr>
          <a:lstStyle/>
          <a:p>
            <a:pPr>
              <a:buClr>
                <a:srgbClr val="C00000"/>
              </a:buClr>
            </a:pPr>
            <a:r>
              <a:rPr sz="1400" spc="-9" dirty="0">
                <a:latin typeface="Century Gothic" panose="020B0502020202020204" pitchFamily="34" charset="0"/>
              </a:rPr>
              <a:t>Acciones, </a:t>
            </a:r>
            <a:r>
              <a:rPr sz="1400" spc="-4" dirty="0">
                <a:latin typeface="Century Gothic" panose="020B0502020202020204" pitchFamily="34" charset="0"/>
              </a:rPr>
              <a:t>ETF´s, </a:t>
            </a:r>
            <a:r>
              <a:rPr sz="1400" spc="-13" dirty="0">
                <a:latin typeface="Century Gothic" panose="020B0502020202020204" pitchFamily="34" charset="0"/>
              </a:rPr>
              <a:t>trackers, </a:t>
            </a:r>
            <a:r>
              <a:rPr sz="1400" dirty="0">
                <a:latin typeface="Century Gothic" panose="020B0502020202020204" pitchFamily="34" charset="0"/>
              </a:rPr>
              <a:t>fibras y </a:t>
            </a:r>
            <a:r>
              <a:rPr sz="1400" spc="-4" dirty="0">
                <a:latin typeface="Century Gothic" panose="020B0502020202020204" pitchFamily="34" charset="0"/>
              </a:rPr>
              <a:t>precios </a:t>
            </a:r>
            <a:r>
              <a:rPr sz="1400" dirty="0">
                <a:latin typeface="Century Gothic" panose="020B0502020202020204" pitchFamily="34" charset="0"/>
              </a:rPr>
              <a:t>de sociedades de</a:t>
            </a:r>
            <a:r>
              <a:rPr sz="1400" spc="-67" dirty="0">
                <a:latin typeface="Century Gothic" panose="020B0502020202020204" pitchFamily="34" charset="0"/>
              </a:rPr>
              <a:t> </a:t>
            </a:r>
            <a:r>
              <a:rPr sz="1400" spc="-9" dirty="0" smtClean="0">
                <a:latin typeface="Century Gothic" panose="020B0502020202020204" pitchFamily="34" charset="0"/>
              </a:rPr>
              <a:t>inversión.</a:t>
            </a:r>
            <a:endParaRPr lang="es-MX" sz="1400" spc="-9" dirty="0" smtClean="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lvl="1">
              <a:buClr>
                <a:srgbClr val="C00000"/>
              </a:buClr>
            </a:pPr>
            <a:r>
              <a:rPr sz="1400" spc="-9" dirty="0" smtClean="0">
                <a:latin typeface="Century Gothic" panose="020B0502020202020204" pitchFamily="34" charset="0"/>
              </a:rPr>
              <a:t>Como </a:t>
            </a:r>
            <a:r>
              <a:rPr sz="1400" dirty="0">
                <a:latin typeface="Century Gothic" panose="020B0502020202020204" pitchFamily="34" charset="0"/>
              </a:rPr>
              <a:t>se </a:t>
            </a:r>
            <a:r>
              <a:rPr sz="1400" spc="-9" dirty="0">
                <a:latin typeface="Century Gothic" panose="020B0502020202020204" pitchFamily="34" charset="0"/>
              </a:rPr>
              <a:t>comentó </a:t>
            </a:r>
            <a:r>
              <a:rPr sz="1400" dirty="0">
                <a:latin typeface="Century Gothic" panose="020B0502020202020204" pitchFamily="34" charset="0"/>
              </a:rPr>
              <a:t>en </a:t>
            </a:r>
            <a:r>
              <a:rPr sz="1400" spc="-4" dirty="0">
                <a:latin typeface="Century Gothic" panose="020B0502020202020204" pitchFamily="34" charset="0"/>
              </a:rPr>
              <a:t>la </a:t>
            </a:r>
            <a:r>
              <a:rPr sz="1400" spc="-9" dirty="0">
                <a:latin typeface="Century Gothic" panose="020B0502020202020204" pitchFamily="34" charset="0"/>
              </a:rPr>
              <a:t>sección </a:t>
            </a:r>
            <a:r>
              <a:rPr sz="1400" spc="-4" dirty="0">
                <a:latin typeface="Century Gothic" panose="020B0502020202020204" pitchFamily="34" charset="0"/>
              </a:rPr>
              <a:t>metodológica, </a:t>
            </a:r>
            <a:r>
              <a:rPr sz="1400" dirty="0">
                <a:latin typeface="Century Gothic" panose="020B0502020202020204" pitchFamily="34" charset="0"/>
              </a:rPr>
              <a:t>el </a:t>
            </a:r>
            <a:r>
              <a:rPr sz="1400" spc="-4" dirty="0">
                <a:latin typeface="Century Gothic" panose="020B0502020202020204" pitchFamily="34" charset="0"/>
              </a:rPr>
              <a:t>valor de reemplazo</a:t>
            </a:r>
            <a:r>
              <a:rPr sz="1400" spc="-292" dirty="0">
                <a:latin typeface="Century Gothic" panose="020B0502020202020204" pitchFamily="34" charset="0"/>
              </a:rPr>
              <a:t> </a:t>
            </a:r>
            <a:r>
              <a:rPr sz="1400" spc="-4" dirty="0">
                <a:latin typeface="Century Gothic" panose="020B0502020202020204" pitchFamily="34" charset="0"/>
              </a:rPr>
              <a:t>de  </a:t>
            </a:r>
            <a:r>
              <a:rPr sz="1400" dirty="0">
                <a:latin typeface="Century Gothic" panose="020B0502020202020204" pitchFamily="34" charset="0"/>
              </a:rPr>
              <a:t>esta </a:t>
            </a:r>
            <a:r>
              <a:rPr sz="1400" spc="-4" dirty="0">
                <a:latin typeface="Century Gothic" panose="020B0502020202020204" pitchFamily="34" charset="0"/>
              </a:rPr>
              <a:t>clase de </a:t>
            </a:r>
            <a:r>
              <a:rPr sz="1400" spc="-13" dirty="0">
                <a:latin typeface="Century Gothic" panose="020B0502020202020204" pitchFamily="34" charset="0"/>
              </a:rPr>
              <a:t>activos </a:t>
            </a:r>
            <a:r>
              <a:rPr sz="1400" spc="-9" dirty="0">
                <a:latin typeface="Century Gothic" panose="020B0502020202020204" pitchFamily="34" charset="0"/>
              </a:rPr>
              <a:t>corresponde </a:t>
            </a:r>
            <a:r>
              <a:rPr sz="1400" dirty="0">
                <a:latin typeface="Century Gothic" panose="020B0502020202020204" pitchFamily="34" charset="0"/>
              </a:rPr>
              <a:t>al </a:t>
            </a:r>
            <a:r>
              <a:rPr sz="1400" spc="-9" dirty="0">
                <a:latin typeface="Century Gothic" panose="020B0502020202020204" pitchFamily="34" charset="0"/>
              </a:rPr>
              <a:t>precio </a:t>
            </a:r>
            <a:r>
              <a:rPr sz="1400" spc="-4" dirty="0">
                <a:latin typeface="Century Gothic" panose="020B0502020202020204" pitchFamily="34" charset="0"/>
              </a:rPr>
              <a:t>de cierre de mercado que </a:t>
            </a:r>
            <a:r>
              <a:rPr sz="1400" dirty="0">
                <a:latin typeface="Century Gothic" panose="020B0502020202020204" pitchFamily="34" charset="0"/>
              </a:rPr>
              <a:t>se  </a:t>
            </a:r>
            <a:r>
              <a:rPr sz="1400" spc="-4" dirty="0">
                <a:latin typeface="Century Gothic" panose="020B0502020202020204" pitchFamily="34" charset="0"/>
              </a:rPr>
              <a:t>publica </a:t>
            </a:r>
            <a:r>
              <a:rPr sz="1400" dirty="0">
                <a:latin typeface="Century Gothic" panose="020B0502020202020204" pitchFamily="34" charset="0"/>
              </a:rPr>
              <a:t>en </a:t>
            </a:r>
            <a:r>
              <a:rPr sz="1400" spc="-4" dirty="0">
                <a:latin typeface="Century Gothic" panose="020B0502020202020204" pitchFamily="34" charset="0"/>
              </a:rPr>
              <a:t>los sistemas</a:t>
            </a:r>
            <a:r>
              <a:rPr sz="1400" spc="-301" dirty="0">
                <a:latin typeface="Century Gothic" panose="020B0502020202020204" pitchFamily="34" charset="0"/>
              </a:rPr>
              <a:t> </a:t>
            </a:r>
            <a:r>
              <a:rPr sz="1400" spc="-9" dirty="0" smtClean="0">
                <a:latin typeface="Century Gothic" panose="020B0502020202020204" pitchFamily="34" charset="0"/>
              </a:rPr>
              <a:t>electrónicos.</a:t>
            </a:r>
            <a:endParaRPr lang="es-MX" sz="1400" spc="-9" dirty="0" smtClean="0">
              <a:latin typeface="Century Gothic" panose="020B0502020202020204" pitchFamily="34" charset="0"/>
            </a:endParaRPr>
          </a:p>
          <a:p>
            <a:pPr>
              <a:buClr>
                <a:srgbClr val="C00000"/>
              </a:buClr>
            </a:pPr>
            <a:endParaRPr lang="es-MX" sz="1400" spc="-9" dirty="0" smtClean="0">
              <a:latin typeface="Century Gothic" panose="020B0502020202020204" pitchFamily="34" charset="0"/>
            </a:endParaRPr>
          </a:p>
          <a:p>
            <a:pPr lvl="1">
              <a:buClr>
                <a:srgbClr val="C00000"/>
              </a:buClr>
            </a:pPr>
            <a:r>
              <a:rPr sz="1400" spc="-4" dirty="0" smtClean="0">
                <a:latin typeface="Century Gothic" panose="020B0502020202020204" pitchFamily="34" charset="0"/>
              </a:rPr>
              <a:t>El </a:t>
            </a:r>
            <a:r>
              <a:rPr sz="1400" spc="-4" dirty="0">
                <a:latin typeface="Century Gothic" panose="020B0502020202020204" pitchFamily="34" charset="0"/>
              </a:rPr>
              <a:t>valor de estos instrumentos asciende </a:t>
            </a:r>
            <a:r>
              <a:rPr sz="1400" dirty="0">
                <a:latin typeface="Century Gothic" panose="020B0502020202020204" pitchFamily="34" charset="0"/>
              </a:rPr>
              <a:t>a: </a:t>
            </a:r>
            <a:r>
              <a:rPr sz="1400" spc="-9" dirty="0">
                <a:latin typeface="Century Gothic" panose="020B0502020202020204" pitchFamily="34" charset="0"/>
              </a:rPr>
              <a:t>$1,655.52 millones.</a:t>
            </a:r>
            <a:r>
              <a:rPr sz="1400" spc="36" dirty="0">
                <a:latin typeface="Century Gothic" panose="020B0502020202020204" pitchFamily="34" charset="0"/>
              </a:rPr>
              <a:t> </a:t>
            </a:r>
            <a:r>
              <a:rPr sz="1400" spc="13" dirty="0">
                <a:latin typeface="Century Gothic" panose="020B0502020202020204" pitchFamily="34" charset="0"/>
              </a:rPr>
              <a:t>La  </a:t>
            </a:r>
            <a:r>
              <a:rPr sz="1400" spc="-9" dirty="0">
                <a:latin typeface="Century Gothic" panose="020B0502020202020204" pitchFamily="34" charset="0"/>
              </a:rPr>
              <a:t>composición </a:t>
            </a:r>
            <a:r>
              <a:rPr sz="1400" dirty="0">
                <a:latin typeface="Century Gothic" panose="020B0502020202020204" pitchFamily="34" charset="0"/>
              </a:rPr>
              <a:t>es </a:t>
            </a:r>
            <a:r>
              <a:rPr sz="1400" spc="-4" dirty="0">
                <a:latin typeface="Century Gothic" panose="020B0502020202020204" pitchFamily="34" charset="0"/>
              </a:rPr>
              <a:t>la</a:t>
            </a:r>
            <a:r>
              <a:rPr sz="1400" spc="-171" dirty="0">
                <a:latin typeface="Century Gothic" panose="020B0502020202020204" pitchFamily="34" charset="0"/>
              </a:rPr>
              <a:t> </a:t>
            </a:r>
            <a:r>
              <a:rPr sz="1400" spc="-9" dirty="0" smtClean="0">
                <a:latin typeface="Century Gothic" panose="020B0502020202020204" pitchFamily="34" charset="0"/>
              </a:rPr>
              <a:t>siguiente:</a:t>
            </a:r>
            <a:endParaRPr lang="es-MX" sz="1400" spc="-9" dirty="0" smtClean="0">
              <a:latin typeface="Century Gothic" panose="020B0502020202020204" pitchFamily="34" charset="0"/>
            </a:endParaRPr>
          </a:p>
          <a:p>
            <a:pPr>
              <a:buClr>
                <a:srgbClr val="C00000"/>
              </a:buClr>
            </a:pPr>
            <a:endParaRPr lang="es-MX" sz="1400" spc="-9" dirty="0" smtClean="0">
              <a:latin typeface="Century Gothic" panose="020B0502020202020204" pitchFamily="34" charset="0"/>
            </a:endParaRPr>
          </a:p>
          <a:p>
            <a:pPr lvl="2">
              <a:buClr>
                <a:srgbClr val="C00000"/>
              </a:buClr>
            </a:pPr>
            <a:r>
              <a:rPr sz="1400" spc="-13" dirty="0" smtClean="0">
                <a:latin typeface="Century Gothic" panose="020B0502020202020204" pitchFamily="34" charset="0"/>
              </a:rPr>
              <a:t>Acciones </a:t>
            </a:r>
            <a:r>
              <a:rPr sz="1400" spc="-4" dirty="0">
                <a:latin typeface="Century Gothic" panose="020B0502020202020204" pitchFamily="34" charset="0"/>
              </a:rPr>
              <a:t>y </a:t>
            </a:r>
            <a:r>
              <a:rPr sz="1400" spc="-13" dirty="0">
                <a:latin typeface="Century Gothic" panose="020B0502020202020204" pitchFamily="34" charset="0"/>
              </a:rPr>
              <a:t>trackers: </a:t>
            </a:r>
            <a:r>
              <a:rPr sz="1400" spc="-9" dirty="0">
                <a:latin typeface="Century Gothic" panose="020B0502020202020204" pitchFamily="34" charset="0"/>
              </a:rPr>
              <a:t>$385.78 </a:t>
            </a:r>
            <a:r>
              <a:rPr sz="1400" spc="-4" dirty="0" smtClean="0">
                <a:latin typeface="Century Gothic" panose="020B0502020202020204" pitchFamily="34" charset="0"/>
              </a:rPr>
              <a:t>millones</a:t>
            </a:r>
            <a:endParaRPr lang="es-MX" sz="1400" spc="-4" dirty="0" smtClean="0">
              <a:latin typeface="Century Gothic" panose="020B0502020202020204" pitchFamily="34" charset="0"/>
            </a:endParaRPr>
          </a:p>
          <a:p>
            <a:pPr>
              <a:buClr>
                <a:srgbClr val="C00000"/>
              </a:buClr>
            </a:pPr>
            <a:endParaRPr lang="es-MX" sz="1400" spc="-4" dirty="0">
              <a:latin typeface="Century Gothic" panose="020B0502020202020204" pitchFamily="34" charset="0"/>
            </a:endParaRPr>
          </a:p>
          <a:p>
            <a:pPr lvl="2">
              <a:buClr>
                <a:srgbClr val="C00000"/>
              </a:buClr>
            </a:pPr>
            <a:r>
              <a:rPr sz="1400" spc="-9" dirty="0" smtClean="0">
                <a:latin typeface="Century Gothic" panose="020B0502020202020204" pitchFamily="34" charset="0"/>
              </a:rPr>
              <a:t>Fibras</a:t>
            </a:r>
            <a:r>
              <a:rPr sz="1400" spc="-9" dirty="0">
                <a:latin typeface="Century Gothic" panose="020B0502020202020204" pitchFamily="34" charset="0"/>
              </a:rPr>
              <a:t>: </a:t>
            </a:r>
            <a:r>
              <a:rPr sz="1400" spc="-4" dirty="0">
                <a:latin typeface="Century Gothic" panose="020B0502020202020204" pitchFamily="34" charset="0"/>
              </a:rPr>
              <a:t>$709.32</a:t>
            </a:r>
            <a:r>
              <a:rPr sz="1400" spc="-72" dirty="0">
                <a:latin typeface="Century Gothic" panose="020B0502020202020204" pitchFamily="34" charset="0"/>
              </a:rPr>
              <a:t> </a:t>
            </a:r>
            <a:r>
              <a:rPr sz="1400" spc="-4" dirty="0" smtClean="0">
                <a:latin typeface="Century Gothic" panose="020B0502020202020204" pitchFamily="34" charset="0"/>
              </a:rPr>
              <a:t>millones</a:t>
            </a:r>
            <a:endParaRPr lang="es-MX" sz="1400" spc="-4" dirty="0" smtClean="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lvl="2">
              <a:buClr>
                <a:srgbClr val="C00000"/>
              </a:buClr>
            </a:pPr>
            <a:r>
              <a:rPr sz="1400" spc="-4" dirty="0" smtClean="0">
                <a:latin typeface="Century Gothic" panose="020B0502020202020204" pitchFamily="34" charset="0"/>
              </a:rPr>
              <a:t>Sociedades </a:t>
            </a:r>
            <a:r>
              <a:rPr sz="1400" spc="-9" dirty="0">
                <a:latin typeface="Century Gothic" panose="020B0502020202020204" pitchFamily="34" charset="0"/>
              </a:rPr>
              <a:t>de </a:t>
            </a:r>
            <a:r>
              <a:rPr sz="1400" spc="-13" dirty="0">
                <a:latin typeface="Century Gothic" panose="020B0502020202020204" pitchFamily="34" charset="0"/>
              </a:rPr>
              <a:t>inversión: </a:t>
            </a:r>
            <a:r>
              <a:rPr sz="1400" spc="-4" dirty="0">
                <a:latin typeface="Century Gothic" panose="020B0502020202020204" pitchFamily="34" charset="0"/>
              </a:rPr>
              <a:t>$560.41</a:t>
            </a:r>
            <a:r>
              <a:rPr sz="1400" spc="-81" dirty="0">
                <a:latin typeface="Century Gothic" panose="020B0502020202020204" pitchFamily="34" charset="0"/>
              </a:rPr>
              <a:t> </a:t>
            </a:r>
            <a:r>
              <a:rPr sz="1400" spc="-4" dirty="0" smtClean="0">
                <a:latin typeface="Century Gothic" panose="020B0502020202020204" pitchFamily="34" charset="0"/>
              </a:rPr>
              <a:t>millones</a:t>
            </a:r>
            <a:endParaRPr lang="es-MX" sz="1400" spc="-4" dirty="0" smtClean="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lvl="1">
              <a:buClr>
                <a:srgbClr val="C00000"/>
              </a:buClr>
            </a:pPr>
            <a:r>
              <a:rPr sz="1400" spc="4" dirty="0" smtClean="0">
                <a:latin typeface="Century Gothic" panose="020B0502020202020204" pitchFamily="34" charset="0"/>
              </a:rPr>
              <a:t>Los</a:t>
            </a:r>
            <a:r>
              <a:rPr sz="1400" spc="-72" dirty="0" smtClean="0">
                <a:latin typeface="Century Gothic" panose="020B0502020202020204" pitchFamily="34" charset="0"/>
              </a:rPr>
              <a:t> </a:t>
            </a:r>
            <a:r>
              <a:rPr sz="1400" spc="-4" dirty="0">
                <a:latin typeface="Century Gothic" panose="020B0502020202020204" pitchFamily="34" charset="0"/>
              </a:rPr>
              <a:t>detalles</a:t>
            </a:r>
            <a:r>
              <a:rPr sz="1400" spc="-81" dirty="0">
                <a:latin typeface="Century Gothic" panose="020B0502020202020204" pitchFamily="34" charset="0"/>
              </a:rPr>
              <a:t> </a:t>
            </a:r>
            <a:r>
              <a:rPr sz="1400" dirty="0">
                <a:latin typeface="Century Gothic" panose="020B0502020202020204" pitchFamily="34" charset="0"/>
              </a:rPr>
              <a:t>se</a:t>
            </a:r>
            <a:r>
              <a:rPr sz="1400" spc="-49" dirty="0">
                <a:latin typeface="Century Gothic" panose="020B0502020202020204" pitchFamily="34" charset="0"/>
              </a:rPr>
              <a:t> </a:t>
            </a:r>
            <a:r>
              <a:rPr sz="1400" spc="-9" dirty="0">
                <a:latin typeface="Century Gothic" panose="020B0502020202020204" pitchFamily="34" charset="0"/>
              </a:rPr>
              <a:t>muestran</a:t>
            </a:r>
            <a:r>
              <a:rPr sz="1400" spc="-67" dirty="0">
                <a:latin typeface="Century Gothic" panose="020B0502020202020204" pitchFamily="34" charset="0"/>
              </a:rPr>
              <a:t> </a:t>
            </a:r>
            <a:r>
              <a:rPr sz="1400" dirty="0">
                <a:latin typeface="Century Gothic" panose="020B0502020202020204" pitchFamily="34" charset="0"/>
              </a:rPr>
              <a:t>a</a:t>
            </a:r>
            <a:r>
              <a:rPr sz="1400" spc="-85" dirty="0">
                <a:latin typeface="Century Gothic" panose="020B0502020202020204" pitchFamily="34" charset="0"/>
              </a:rPr>
              <a:t> </a:t>
            </a:r>
            <a:r>
              <a:rPr sz="1400" spc="-9" dirty="0">
                <a:latin typeface="Century Gothic" panose="020B0502020202020204" pitchFamily="34" charset="0"/>
              </a:rPr>
              <a:t>continuación</a:t>
            </a:r>
          </a:p>
        </p:txBody>
      </p:sp>
      <p:sp>
        <p:nvSpPr>
          <p:cNvPr id="14" name="13 Marcador de número de diapositiva"/>
          <p:cNvSpPr>
            <a:spLocks noGrp="1"/>
          </p:cNvSpPr>
          <p:nvPr>
            <p:ph type="sldNum" sz="quarter" idx="12"/>
          </p:nvPr>
        </p:nvSpPr>
        <p:spPr/>
        <p:txBody>
          <a:bodyPr/>
          <a:lstStyle/>
          <a:p>
            <a:fld id="{05E83AA4-A00D-4AA0-8FE8-B93C9F3EC141}" type="slidenum">
              <a:rPr lang="es-ES" altLang="es-MX" smtClean="0"/>
              <a:pPr/>
              <a:t>21</a:t>
            </a:fld>
            <a:endParaRPr lang="es-ES" altLang="es-MX" dirty="0"/>
          </a:p>
        </p:txBody>
      </p:sp>
    </p:spTree>
    <p:extLst>
      <p:ext uri="{BB962C8B-B14F-4D97-AF65-F5344CB8AC3E}">
        <p14:creationId xmlns:p14="http://schemas.microsoft.com/office/powerpoint/2010/main" val="552330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graphicFrame>
        <p:nvGraphicFramePr>
          <p:cNvPr id="3" name="object 3"/>
          <p:cNvGraphicFramePr>
            <a:graphicFrameLocks noGrp="1"/>
          </p:cNvGraphicFramePr>
          <p:nvPr/>
        </p:nvGraphicFramePr>
        <p:xfrm>
          <a:off x="1957646" y="1558514"/>
          <a:ext cx="5216233" cy="3883870"/>
        </p:xfrm>
        <a:graphic>
          <a:graphicData uri="http://schemas.openxmlformats.org/drawingml/2006/table">
            <a:tbl>
              <a:tblPr firstRow="1" bandRow="1">
                <a:tableStyleId>{2D5ABB26-0587-4C30-8999-92F81FD0307C}</a:tableStyleId>
              </a:tblPr>
              <a:tblGrid>
                <a:gridCol w="1943792"/>
                <a:gridCol w="900545"/>
                <a:gridCol w="1289857"/>
                <a:gridCol w="1082039"/>
              </a:tblGrid>
              <a:tr h="172121">
                <a:tc>
                  <a:txBody>
                    <a:bodyPr/>
                    <a:lstStyle/>
                    <a:p>
                      <a:pPr marL="19050" algn="ctr">
                        <a:lnSpc>
                          <a:spcPct val="100000"/>
                        </a:lnSpc>
                        <a:spcBef>
                          <a:spcPts val="200"/>
                        </a:spcBef>
                      </a:pPr>
                      <a:r>
                        <a:rPr sz="800" b="1" spc="20" dirty="0">
                          <a:latin typeface="Calibri"/>
                          <a:cs typeface="Calibri"/>
                        </a:rPr>
                        <a:t>Instrumento</a:t>
                      </a:r>
                      <a:endParaRPr sz="800" dirty="0">
                        <a:latin typeface="Calibri"/>
                        <a:cs typeface="Calibri"/>
                      </a:endParaRPr>
                    </a:p>
                  </a:txBody>
                  <a:tcPr marL="0" marR="0" marT="0" marB="0">
                    <a:lnL w="9143">
                      <a:solidFill>
                        <a:srgbClr val="000000"/>
                      </a:solidFill>
                      <a:prstDash val="solid"/>
                    </a:lnL>
                    <a:lnR w="18287">
                      <a:solidFill>
                        <a:srgbClr val="000000"/>
                      </a:solidFill>
                      <a:prstDash val="solid"/>
                    </a:lnR>
                    <a:lnT w="9143">
                      <a:solidFill>
                        <a:srgbClr val="000000"/>
                      </a:solidFill>
                      <a:prstDash val="solid"/>
                    </a:lnT>
                    <a:lnB w="18287">
                      <a:solidFill>
                        <a:srgbClr val="000000"/>
                      </a:solidFill>
                      <a:prstDash val="solid"/>
                    </a:lnB>
                  </a:tcPr>
                </a:tc>
                <a:tc>
                  <a:txBody>
                    <a:bodyPr/>
                    <a:lstStyle/>
                    <a:p>
                      <a:pPr marL="635" algn="ctr">
                        <a:lnSpc>
                          <a:spcPct val="100000"/>
                        </a:lnSpc>
                        <a:spcBef>
                          <a:spcPts val="55"/>
                        </a:spcBef>
                      </a:pPr>
                      <a:r>
                        <a:rPr sz="800" b="1" spc="5" dirty="0">
                          <a:latin typeface="Calibri"/>
                          <a:cs typeface="Calibri"/>
                        </a:rPr>
                        <a:t>Títulos</a:t>
                      </a:r>
                      <a:endParaRPr sz="800" dirty="0">
                        <a:latin typeface="Calibri"/>
                        <a:cs typeface="Calibri"/>
                      </a:endParaRPr>
                    </a:p>
                  </a:txBody>
                  <a:tcPr marL="0" marR="0" marT="0" marB="0">
                    <a:lnL w="18287">
                      <a:solidFill>
                        <a:srgbClr val="000000"/>
                      </a:solidFill>
                      <a:prstDash val="solid"/>
                    </a:lnL>
                    <a:lnR w="18287">
                      <a:solidFill>
                        <a:srgbClr val="000000"/>
                      </a:solidFill>
                      <a:prstDash val="solid"/>
                    </a:lnR>
                    <a:lnT w="9143">
                      <a:solidFill>
                        <a:srgbClr val="000000"/>
                      </a:solidFill>
                      <a:prstDash val="solid"/>
                    </a:lnT>
                    <a:lnB w="18287">
                      <a:solidFill>
                        <a:srgbClr val="000000"/>
                      </a:solidFill>
                      <a:prstDash val="solid"/>
                    </a:lnB>
                  </a:tcPr>
                </a:tc>
                <a:tc>
                  <a:txBody>
                    <a:bodyPr/>
                    <a:lstStyle/>
                    <a:p>
                      <a:pPr marL="8255" algn="ctr">
                        <a:lnSpc>
                          <a:spcPct val="100000"/>
                        </a:lnSpc>
                        <a:spcBef>
                          <a:spcPts val="55"/>
                        </a:spcBef>
                      </a:pPr>
                      <a:r>
                        <a:rPr sz="800" b="1" spc="10" dirty="0">
                          <a:latin typeface="Calibri"/>
                          <a:cs typeface="Calibri"/>
                        </a:rPr>
                        <a:t>Precio </a:t>
                      </a:r>
                      <a:r>
                        <a:rPr sz="800" b="1" spc="15" dirty="0">
                          <a:latin typeface="Calibri"/>
                          <a:cs typeface="Calibri"/>
                        </a:rPr>
                        <a:t>de</a:t>
                      </a:r>
                      <a:r>
                        <a:rPr sz="800" b="1" spc="-55" dirty="0">
                          <a:latin typeface="Calibri"/>
                          <a:cs typeface="Calibri"/>
                        </a:rPr>
                        <a:t> </a:t>
                      </a:r>
                      <a:r>
                        <a:rPr sz="800" b="1" spc="15" dirty="0">
                          <a:latin typeface="Calibri"/>
                          <a:cs typeface="Calibri"/>
                        </a:rPr>
                        <a:t>mercado</a:t>
                      </a:r>
                      <a:endParaRPr sz="800" dirty="0">
                        <a:latin typeface="Calibri"/>
                        <a:cs typeface="Calibri"/>
                      </a:endParaRPr>
                    </a:p>
                  </a:txBody>
                  <a:tcPr marL="0" marR="0" marT="0" marB="0">
                    <a:lnL w="18287">
                      <a:solidFill>
                        <a:srgbClr val="000000"/>
                      </a:solidFill>
                      <a:prstDash val="solid"/>
                    </a:lnL>
                    <a:lnR w="18287">
                      <a:solidFill>
                        <a:srgbClr val="000000"/>
                      </a:solidFill>
                      <a:prstDash val="solid"/>
                    </a:lnR>
                    <a:lnT w="9143">
                      <a:solidFill>
                        <a:srgbClr val="000000"/>
                      </a:solidFill>
                      <a:prstDash val="solid"/>
                    </a:lnT>
                    <a:lnB w="18287">
                      <a:solidFill>
                        <a:srgbClr val="000000"/>
                      </a:solidFill>
                      <a:prstDash val="solid"/>
                    </a:lnB>
                  </a:tcPr>
                </a:tc>
                <a:tc>
                  <a:txBody>
                    <a:bodyPr/>
                    <a:lstStyle/>
                    <a:p>
                      <a:pPr algn="ctr">
                        <a:lnSpc>
                          <a:spcPct val="100000"/>
                        </a:lnSpc>
                        <a:spcBef>
                          <a:spcPts val="55"/>
                        </a:spcBef>
                      </a:pPr>
                      <a:r>
                        <a:rPr sz="800" b="1" spc="5" dirty="0">
                          <a:latin typeface="Calibri"/>
                          <a:cs typeface="Calibri"/>
                        </a:rPr>
                        <a:t>Valor </a:t>
                      </a:r>
                      <a:r>
                        <a:rPr sz="800" b="1" spc="15" dirty="0">
                          <a:latin typeface="Calibri"/>
                          <a:cs typeface="Calibri"/>
                        </a:rPr>
                        <a:t>de</a:t>
                      </a:r>
                      <a:r>
                        <a:rPr sz="800" b="1" spc="-20" dirty="0">
                          <a:latin typeface="Calibri"/>
                          <a:cs typeface="Calibri"/>
                        </a:rPr>
                        <a:t> </a:t>
                      </a:r>
                      <a:r>
                        <a:rPr sz="800" b="1" spc="15" dirty="0">
                          <a:latin typeface="Calibri"/>
                          <a:cs typeface="Calibri"/>
                        </a:rPr>
                        <a:t>mercado</a:t>
                      </a:r>
                      <a:endParaRPr sz="800" dirty="0">
                        <a:latin typeface="Calibri"/>
                        <a:cs typeface="Calibri"/>
                      </a:endParaRPr>
                    </a:p>
                  </a:txBody>
                  <a:tcPr marL="0" marR="0" marT="0" marB="0">
                    <a:lnL w="18287">
                      <a:solidFill>
                        <a:srgbClr val="000000"/>
                      </a:solidFill>
                      <a:prstDash val="solid"/>
                    </a:lnL>
                    <a:lnR w="18287">
                      <a:solidFill>
                        <a:srgbClr val="000000"/>
                      </a:solidFill>
                      <a:prstDash val="solid"/>
                    </a:lnR>
                    <a:lnT w="9143">
                      <a:solidFill>
                        <a:srgbClr val="000000"/>
                      </a:solidFill>
                      <a:prstDash val="solid"/>
                    </a:lnT>
                    <a:lnB w="18287">
                      <a:solidFill>
                        <a:srgbClr val="000000"/>
                      </a:solidFill>
                      <a:prstDash val="solid"/>
                    </a:lnB>
                  </a:tcPr>
                </a:tc>
              </a:tr>
              <a:tr h="187605">
                <a:tc>
                  <a:txBody>
                    <a:bodyPr/>
                    <a:lstStyle/>
                    <a:p>
                      <a:pPr marL="580390">
                        <a:lnSpc>
                          <a:spcPct val="100000"/>
                        </a:lnSpc>
                        <a:spcBef>
                          <a:spcPts val="200"/>
                        </a:spcBef>
                      </a:pPr>
                      <a:r>
                        <a:rPr sz="800" b="1" spc="5" dirty="0">
                          <a:solidFill>
                            <a:srgbClr val="FF0000"/>
                          </a:solidFill>
                          <a:latin typeface="Calibri"/>
                          <a:cs typeface="Calibri"/>
                        </a:rPr>
                        <a:t>Acciones </a:t>
                      </a:r>
                      <a:r>
                        <a:rPr sz="800" b="1" spc="10" dirty="0">
                          <a:solidFill>
                            <a:srgbClr val="FF0000"/>
                          </a:solidFill>
                          <a:latin typeface="Calibri"/>
                          <a:cs typeface="Calibri"/>
                        </a:rPr>
                        <a:t>y</a:t>
                      </a:r>
                      <a:r>
                        <a:rPr sz="800" b="1" spc="-75" dirty="0">
                          <a:solidFill>
                            <a:srgbClr val="FF0000"/>
                          </a:solidFill>
                          <a:latin typeface="Calibri"/>
                          <a:cs typeface="Calibri"/>
                        </a:rPr>
                        <a:t> </a:t>
                      </a:r>
                      <a:r>
                        <a:rPr sz="800" b="1" spc="10" dirty="0">
                          <a:solidFill>
                            <a:srgbClr val="FF0000"/>
                          </a:solidFill>
                          <a:latin typeface="Calibri"/>
                          <a:cs typeface="Calibri"/>
                        </a:rPr>
                        <a:t>trackers</a:t>
                      </a:r>
                      <a:endParaRPr sz="800" dirty="0">
                        <a:latin typeface="Calibri"/>
                        <a:cs typeface="Calibri"/>
                      </a:endParaRPr>
                    </a:p>
                  </a:txBody>
                  <a:tcPr marL="0" marR="0" marT="0" marB="0">
                    <a:lnL w="9143">
                      <a:solidFill>
                        <a:srgbClr val="000000"/>
                      </a:solidFill>
                      <a:prstDash val="solid"/>
                    </a:lnL>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R w="18287">
                      <a:solidFill>
                        <a:srgbClr val="000000"/>
                      </a:solidFill>
                      <a:prstDash val="solid"/>
                    </a:lnR>
                    <a:lnT w="18287">
                      <a:solidFill>
                        <a:srgbClr val="000000"/>
                      </a:solidFill>
                      <a:prstDash val="solid"/>
                    </a:lnT>
                  </a:tcPr>
                </a:tc>
              </a:tr>
              <a:tr h="170187">
                <a:tc>
                  <a:txBody>
                    <a:bodyPr/>
                    <a:lstStyle/>
                    <a:p>
                      <a:pPr marL="19685">
                        <a:lnSpc>
                          <a:spcPts val="1270"/>
                        </a:lnSpc>
                      </a:pPr>
                      <a:r>
                        <a:rPr sz="1000" spc="-10" dirty="0">
                          <a:latin typeface="Calibri"/>
                          <a:cs typeface="Calibri"/>
                        </a:rPr>
                        <a:t>1_AMX_L</a:t>
                      </a:r>
                      <a:endParaRPr sz="1000" dirty="0">
                        <a:latin typeface="Calibri"/>
                        <a:cs typeface="Calibri"/>
                      </a:endParaRPr>
                    </a:p>
                  </a:txBody>
                  <a:tcPr marL="0" marR="0" marT="0" marB="0">
                    <a:lnL w="9143">
                      <a:solidFill>
                        <a:srgbClr val="000000"/>
                      </a:solidFill>
                      <a:prstDash val="solid"/>
                    </a:lnL>
                  </a:tcPr>
                </a:tc>
                <a:tc>
                  <a:txBody>
                    <a:bodyPr/>
                    <a:lstStyle/>
                    <a:p>
                      <a:pPr marL="14604" algn="ctr">
                        <a:lnSpc>
                          <a:spcPts val="1270"/>
                        </a:lnSpc>
                      </a:pPr>
                      <a:r>
                        <a:rPr sz="1000" spc="-30" dirty="0">
                          <a:latin typeface="Calibri"/>
                          <a:cs typeface="Calibri"/>
                        </a:rPr>
                        <a:t>1070729</a:t>
                      </a:r>
                      <a:endParaRPr sz="1000" dirty="0">
                        <a:latin typeface="Calibri"/>
                        <a:cs typeface="Calibri"/>
                      </a:endParaRPr>
                    </a:p>
                  </a:txBody>
                  <a:tcPr marL="0" marR="0" marT="0" marB="0"/>
                </a:tc>
                <a:tc>
                  <a:txBody>
                    <a:bodyPr/>
                    <a:lstStyle/>
                    <a:p>
                      <a:pPr marL="14604" algn="ctr">
                        <a:lnSpc>
                          <a:spcPts val="1270"/>
                        </a:lnSpc>
                      </a:pPr>
                      <a:r>
                        <a:rPr sz="1000" spc="-15" dirty="0">
                          <a:latin typeface="Calibri"/>
                          <a:cs typeface="Calibri"/>
                        </a:rPr>
                        <a:t>11.24</a:t>
                      </a:r>
                      <a:endParaRPr sz="1000" dirty="0">
                        <a:latin typeface="Calibri"/>
                        <a:cs typeface="Calibri"/>
                      </a:endParaRPr>
                    </a:p>
                  </a:txBody>
                  <a:tcPr marL="0" marR="0" marT="0" marB="0"/>
                </a:tc>
                <a:tc>
                  <a:txBody>
                    <a:bodyPr/>
                    <a:lstStyle/>
                    <a:p>
                      <a:pPr marL="23495" algn="ctr">
                        <a:lnSpc>
                          <a:spcPts val="1270"/>
                        </a:lnSpc>
                        <a:tabLst>
                          <a:tab pos="290830" algn="l"/>
                        </a:tabLst>
                      </a:pPr>
                      <a:r>
                        <a:rPr sz="1000" spc="10" dirty="0">
                          <a:latin typeface="Calibri"/>
                          <a:cs typeface="Calibri"/>
                        </a:rPr>
                        <a:t>$	</a:t>
                      </a:r>
                      <a:r>
                        <a:rPr sz="1000" spc="-20" dirty="0">
                          <a:latin typeface="Calibri"/>
                          <a:cs typeface="Calibri"/>
                        </a:rPr>
                        <a:t>12,034,993.96</a:t>
                      </a:r>
                      <a:endParaRPr sz="1000" dirty="0">
                        <a:latin typeface="Calibri"/>
                        <a:cs typeface="Calibri"/>
                      </a:endParaRPr>
                    </a:p>
                  </a:txBody>
                  <a:tcPr marL="0" marR="0" marT="0" marB="0">
                    <a:lnR w="18287">
                      <a:solidFill>
                        <a:srgbClr val="000000"/>
                      </a:solidFill>
                      <a:prstDash val="solid"/>
                    </a:lnR>
                  </a:tcPr>
                </a:tc>
              </a:tr>
              <a:tr h="167415">
                <a:tc>
                  <a:txBody>
                    <a:bodyPr/>
                    <a:lstStyle/>
                    <a:p>
                      <a:pPr marL="19685">
                        <a:lnSpc>
                          <a:spcPts val="1250"/>
                        </a:lnSpc>
                      </a:pPr>
                      <a:r>
                        <a:rPr sz="1000" spc="-5" dirty="0">
                          <a:latin typeface="Calibri"/>
                          <a:cs typeface="Calibri"/>
                        </a:rPr>
                        <a:t>1_GICSA_B</a:t>
                      </a:r>
                      <a:endParaRPr sz="1000" dirty="0">
                        <a:latin typeface="Calibri"/>
                        <a:cs typeface="Calibri"/>
                      </a:endParaRPr>
                    </a:p>
                  </a:txBody>
                  <a:tcPr marL="0" marR="0" marT="0" marB="0">
                    <a:lnL w="9143">
                      <a:solidFill>
                        <a:srgbClr val="000000"/>
                      </a:solidFill>
                      <a:prstDash val="solid"/>
                    </a:lnL>
                  </a:tcPr>
                </a:tc>
                <a:tc>
                  <a:txBody>
                    <a:bodyPr/>
                    <a:lstStyle/>
                    <a:p>
                      <a:pPr marL="14604" algn="ctr">
                        <a:lnSpc>
                          <a:spcPts val="1250"/>
                        </a:lnSpc>
                      </a:pPr>
                      <a:r>
                        <a:rPr sz="1000" spc="-30" dirty="0">
                          <a:latin typeface="Calibri"/>
                          <a:cs typeface="Calibri"/>
                        </a:rPr>
                        <a:t>4555218</a:t>
                      </a:r>
                      <a:endParaRPr sz="1000" dirty="0">
                        <a:latin typeface="Calibri"/>
                        <a:cs typeface="Calibri"/>
                      </a:endParaRPr>
                    </a:p>
                  </a:txBody>
                  <a:tcPr marL="0" marR="0" marT="0" marB="0"/>
                </a:tc>
                <a:tc>
                  <a:txBody>
                    <a:bodyPr/>
                    <a:lstStyle/>
                    <a:p>
                      <a:pPr marL="14604" algn="ctr">
                        <a:lnSpc>
                          <a:spcPts val="1250"/>
                        </a:lnSpc>
                      </a:pPr>
                      <a:r>
                        <a:rPr sz="1000" spc="-15" dirty="0">
                          <a:latin typeface="Calibri"/>
                          <a:cs typeface="Calibri"/>
                        </a:rPr>
                        <a:t>13.12</a:t>
                      </a:r>
                      <a:endParaRPr sz="1000" dirty="0">
                        <a:latin typeface="Calibri"/>
                        <a:cs typeface="Calibri"/>
                      </a:endParaRPr>
                    </a:p>
                  </a:txBody>
                  <a:tcPr marL="0" marR="0" marT="0" marB="0"/>
                </a:tc>
                <a:tc>
                  <a:txBody>
                    <a:bodyPr/>
                    <a:lstStyle/>
                    <a:p>
                      <a:pPr marL="23495" algn="ctr">
                        <a:lnSpc>
                          <a:spcPts val="1250"/>
                        </a:lnSpc>
                        <a:tabLst>
                          <a:tab pos="290830" algn="l"/>
                        </a:tabLst>
                      </a:pPr>
                      <a:r>
                        <a:rPr sz="1000" spc="10" dirty="0">
                          <a:latin typeface="Calibri"/>
                          <a:cs typeface="Calibri"/>
                        </a:rPr>
                        <a:t>$	</a:t>
                      </a:r>
                      <a:r>
                        <a:rPr sz="1000" spc="-20" dirty="0">
                          <a:latin typeface="Calibri"/>
                          <a:cs typeface="Calibri"/>
                        </a:rPr>
                        <a:t>59,764,460.16</a:t>
                      </a:r>
                      <a:endParaRPr sz="1000" dirty="0">
                        <a:latin typeface="Calibri"/>
                        <a:cs typeface="Calibri"/>
                      </a:endParaRPr>
                    </a:p>
                  </a:txBody>
                  <a:tcPr marL="0" marR="0" marT="0" marB="0">
                    <a:lnR w="18287">
                      <a:solidFill>
                        <a:srgbClr val="000000"/>
                      </a:solidFill>
                      <a:prstDash val="solid"/>
                    </a:lnR>
                  </a:tcPr>
                </a:tc>
              </a:tr>
              <a:tr h="167415">
                <a:tc>
                  <a:txBody>
                    <a:bodyPr/>
                    <a:lstStyle/>
                    <a:p>
                      <a:pPr marL="19685">
                        <a:lnSpc>
                          <a:spcPts val="1245"/>
                        </a:lnSpc>
                      </a:pPr>
                      <a:r>
                        <a:rPr sz="1000" spc="-10" dirty="0">
                          <a:latin typeface="Calibri"/>
                          <a:cs typeface="Calibri"/>
                        </a:rPr>
                        <a:t>1_SITES_L</a:t>
                      </a:r>
                      <a:endParaRPr sz="1000" dirty="0">
                        <a:latin typeface="Calibri"/>
                        <a:cs typeface="Calibri"/>
                      </a:endParaRPr>
                    </a:p>
                  </a:txBody>
                  <a:tcPr marL="0" marR="0" marT="0" marB="0">
                    <a:lnL w="9143">
                      <a:solidFill>
                        <a:srgbClr val="000000"/>
                      </a:solidFill>
                      <a:prstDash val="solid"/>
                    </a:lnL>
                  </a:tcPr>
                </a:tc>
                <a:tc>
                  <a:txBody>
                    <a:bodyPr/>
                    <a:lstStyle/>
                    <a:p>
                      <a:pPr marL="24130" algn="ctr">
                        <a:lnSpc>
                          <a:spcPts val="1245"/>
                        </a:lnSpc>
                      </a:pPr>
                      <a:r>
                        <a:rPr sz="1000" spc="-30" dirty="0">
                          <a:latin typeface="Calibri"/>
                          <a:cs typeface="Calibri"/>
                        </a:rPr>
                        <a:t>176936</a:t>
                      </a:r>
                      <a:endParaRPr sz="1000" dirty="0">
                        <a:latin typeface="Calibri"/>
                        <a:cs typeface="Calibri"/>
                      </a:endParaRPr>
                    </a:p>
                  </a:txBody>
                  <a:tcPr marL="0" marR="0" marT="0" marB="0"/>
                </a:tc>
                <a:tc>
                  <a:txBody>
                    <a:bodyPr/>
                    <a:lstStyle/>
                    <a:p>
                      <a:pPr marL="13970" algn="ctr">
                        <a:lnSpc>
                          <a:spcPts val="1245"/>
                        </a:lnSpc>
                      </a:pPr>
                      <a:r>
                        <a:rPr sz="1000" spc="-15" dirty="0">
                          <a:latin typeface="Calibri"/>
                          <a:cs typeface="Calibri"/>
                        </a:rPr>
                        <a:t>11.54</a:t>
                      </a:r>
                      <a:endParaRPr sz="1000" dirty="0">
                        <a:latin typeface="Calibri"/>
                        <a:cs typeface="Calibri"/>
                      </a:endParaRPr>
                    </a:p>
                  </a:txBody>
                  <a:tcPr marL="0" marR="0" marT="0" marB="0"/>
                </a:tc>
                <a:tc>
                  <a:txBody>
                    <a:bodyPr/>
                    <a:lstStyle/>
                    <a:p>
                      <a:pPr marL="32384" algn="ctr">
                        <a:lnSpc>
                          <a:spcPts val="1245"/>
                        </a:lnSpc>
                        <a:tabLst>
                          <a:tab pos="355600" algn="l"/>
                        </a:tabLst>
                      </a:pPr>
                      <a:r>
                        <a:rPr sz="1000" spc="10" dirty="0">
                          <a:latin typeface="Calibri"/>
                          <a:cs typeface="Calibri"/>
                        </a:rPr>
                        <a:t>$	</a:t>
                      </a:r>
                      <a:r>
                        <a:rPr sz="1000" spc="-20" dirty="0">
                          <a:latin typeface="Calibri"/>
                          <a:cs typeface="Calibri"/>
                        </a:rPr>
                        <a:t>2,041,841.44</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dirty="0">
                          <a:latin typeface="Calibri"/>
                          <a:cs typeface="Calibri"/>
                        </a:rPr>
                        <a:t>1B_NAFTRAC_ISHRS</a:t>
                      </a:r>
                    </a:p>
                  </a:txBody>
                  <a:tcPr marL="0" marR="0" marT="0" marB="0">
                    <a:lnL w="9143">
                      <a:solidFill>
                        <a:srgbClr val="000000"/>
                      </a:solidFill>
                      <a:prstDash val="solid"/>
                    </a:lnL>
                  </a:tcPr>
                </a:tc>
                <a:tc>
                  <a:txBody>
                    <a:bodyPr/>
                    <a:lstStyle/>
                    <a:p>
                      <a:pPr marL="13970" algn="ctr">
                        <a:lnSpc>
                          <a:spcPts val="1250"/>
                        </a:lnSpc>
                      </a:pPr>
                      <a:r>
                        <a:rPr sz="1000" spc="-30" dirty="0">
                          <a:latin typeface="Calibri"/>
                          <a:cs typeface="Calibri"/>
                        </a:rPr>
                        <a:t>1116851</a:t>
                      </a:r>
                      <a:endParaRPr sz="1000" dirty="0">
                        <a:latin typeface="Calibri"/>
                        <a:cs typeface="Calibri"/>
                      </a:endParaRPr>
                    </a:p>
                  </a:txBody>
                  <a:tcPr marL="0" marR="0" marT="0" marB="0"/>
                </a:tc>
                <a:tc>
                  <a:txBody>
                    <a:bodyPr/>
                    <a:lstStyle/>
                    <a:p>
                      <a:pPr marL="14604" algn="ctr">
                        <a:lnSpc>
                          <a:spcPts val="1250"/>
                        </a:lnSpc>
                      </a:pPr>
                      <a:r>
                        <a:rPr sz="1000" spc="-15" dirty="0">
                          <a:latin typeface="Calibri"/>
                          <a:cs typeface="Calibri"/>
                        </a:rPr>
                        <a:t>45.06</a:t>
                      </a:r>
                      <a:endParaRPr sz="1000" dirty="0">
                        <a:latin typeface="Calibri"/>
                        <a:cs typeface="Calibri"/>
                      </a:endParaRPr>
                    </a:p>
                  </a:txBody>
                  <a:tcPr marL="0" marR="0" marT="0" marB="0"/>
                </a:tc>
                <a:tc>
                  <a:txBody>
                    <a:bodyPr/>
                    <a:lstStyle/>
                    <a:p>
                      <a:pPr marL="23495" algn="ctr">
                        <a:lnSpc>
                          <a:spcPts val="1250"/>
                        </a:lnSpc>
                        <a:tabLst>
                          <a:tab pos="290195" algn="l"/>
                        </a:tabLst>
                      </a:pPr>
                      <a:r>
                        <a:rPr sz="1000" spc="10" dirty="0">
                          <a:latin typeface="Calibri"/>
                          <a:cs typeface="Calibri"/>
                        </a:rPr>
                        <a:t>$	</a:t>
                      </a:r>
                      <a:r>
                        <a:rPr sz="1000" spc="-20" dirty="0">
                          <a:latin typeface="Calibri"/>
                          <a:cs typeface="Calibri"/>
                        </a:rPr>
                        <a:t>50,325,306.06</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0" dirty="0">
                          <a:latin typeface="Calibri"/>
                          <a:cs typeface="Calibri"/>
                        </a:rPr>
                        <a:t>1I_HEWJ_*</a:t>
                      </a:r>
                      <a:endParaRPr sz="1000" dirty="0">
                        <a:latin typeface="Calibri"/>
                        <a:cs typeface="Calibri"/>
                      </a:endParaRPr>
                    </a:p>
                  </a:txBody>
                  <a:tcPr marL="0" marR="0" marT="0" marB="0">
                    <a:lnL w="9143">
                      <a:solidFill>
                        <a:srgbClr val="000000"/>
                      </a:solidFill>
                      <a:prstDash val="solid"/>
                    </a:lnL>
                  </a:tcPr>
                </a:tc>
                <a:tc>
                  <a:txBody>
                    <a:bodyPr/>
                    <a:lstStyle/>
                    <a:p>
                      <a:pPr marL="15875" algn="ctr">
                        <a:lnSpc>
                          <a:spcPts val="1250"/>
                        </a:lnSpc>
                      </a:pPr>
                      <a:r>
                        <a:rPr sz="1000" spc="-30" dirty="0">
                          <a:latin typeface="Calibri"/>
                          <a:cs typeface="Calibri"/>
                        </a:rPr>
                        <a:t>63325</a:t>
                      </a:r>
                      <a:endParaRPr sz="1000" dirty="0">
                        <a:latin typeface="Calibri"/>
                        <a:cs typeface="Calibri"/>
                      </a:endParaRPr>
                    </a:p>
                  </a:txBody>
                  <a:tcPr marL="0" marR="0" marT="0" marB="0"/>
                </a:tc>
                <a:tc>
                  <a:txBody>
                    <a:bodyPr/>
                    <a:lstStyle/>
                    <a:p>
                      <a:pPr marL="25400" algn="ctr">
                        <a:lnSpc>
                          <a:spcPts val="1250"/>
                        </a:lnSpc>
                      </a:pPr>
                      <a:r>
                        <a:rPr sz="1000" spc="-20" dirty="0">
                          <a:latin typeface="Calibri"/>
                          <a:cs typeface="Calibri"/>
                        </a:rPr>
                        <a:t>450.55</a:t>
                      </a:r>
                      <a:endParaRPr sz="1000" dirty="0">
                        <a:latin typeface="Calibri"/>
                        <a:cs typeface="Calibri"/>
                      </a:endParaRPr>
                    </a:p>
                  </a:txBody>
                  <a:tcPr marL="0" marR="0" marT="0" marB="0"/>
                </a:tc>
                <a:tc>
                  <a:txBody>
                    <a:bodyPr/>
                    <a:lstStyle/>
                    <a:p>
                      <a:pPr marL="23495" algn="ctr">
                        <a:lnSpc>
                          <a:spcPts val="1250"/>
                        </a:lnSpc>
                        <a:tabLst>
                          <a:tab pos="290830" algn="l"/>
                        </a:tabLst>
                      </a:pPr>
                      <a:r>
                        <a:rPr sz="1000" spc="10" dirty="0">
                          <a:latin typeface="Calibri"/>
                          <a:cs typeface="Calibri"/>
                        </a:rPr>
                        <a:t>$	</a:t>
                      </a:r>
                      <a:r>
                        <a:rPr sz="1000" spc="-20" dirty="0">
                          <a:latin typeface="Calibri"/>
                          <a:cs typeface="Calibri"/>
                        </a:rPr>
                        <a:t>28,530,998.71</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1I_HEZU_*</a:t>
                      </a:r>
                      <a:endParaRPr sz="1000" dirty="0">
                        <a:latin typeface="Calibri"/>
                        <a:cs typeface="Calibri"/>
                      </a:endParaRPr>
                    </a:p>
                  </a:txBody>
                  <a:tcPr marL="0" marR="0" marT="0" marB="0">
                    <a:lnL w="9143">
                      <a:solidFill>
                        <a:srgbClr val="000000"/>
                      </a:solidFill>
                      <a:prstDash val="solid"/>
                    </a:lnL>
                  </a:tcPr>
                </a:tc>
                <a:tc>
                  <a:txBody>
                    <a:bodyPr/>
                    <a:lstStyle/>
                    <a:p>
                      <a:pPr marL="24765" algn="ctr">
                        <a:lnSpc>
                          <a:spcPts val="1250"/>
                        </a:lnSpc>
                      </a:pPr>
                      <a:r>
                        <a:rPr sz="1000" spc="-30" dirty="0">
                          <a:latin typeface="Calibri"/>
                          <a:cs typeface="Calibri"/>
                        </a:rPr>
                        <a:t>351664</a:t>
                      </a:r>
                      <a:endParaRPr sz="1000" dirty="0">
                        <a:latin typeface="Calibri"/>
                        <a:cs typeface="Calibri"/>
                      </a:endParaRPr>
                    </a:p>
                  </a:txBody>
                  <a:tcPr marL="0" marR="0" marT="0" marB="0"/>
                </a:tc>
                <a:tc>
                  <a:txBody>
                    <a:bodyPr/>
                    <a:lstStyle/>
                    <a:p>
                      <a:pPr marL="25400" algn="ctr">
                        <a:lnSpc>
                          <a:spcPts val="1250"/>
                        </a:lnSpc>
                      </a:pPr>
                      <a:r>
                        <a:rPr sz="1000" spc="-20" dirty="0">
                          <a:latin typeface="Calibri"/>
                          <a:cs typeface="Calibri"/>
                        </a:rPr>
                        <a:t>444.32</a:t>
                      </a:r>
                      <a:endParaRPr sz="1000" dirty="0">
                        <a:latin typeface="Calibri"/>
                        <a:cs typeface="Calibri"/>
                      </a:endParaRPr>
                    </a:p>
                  </a:txBody>
                  <a:tcPr marL="0" marR="0" marT="0" marB="0"/>
                </a:tc>
                <a:tc>
                  <a:txBody>
                    <a:bodyPr/>
                    <a:lstStyle/>
                    <a:p>
                      <a:pPr marL="33020" algn="ctr">
                        <a:lnSpc>
                          <a:spcPts val="1250"/>
                        </a:lnSpc>
                      </a:pPr>
                      <a:r>
                        <a:rPr sz="1000" spc="10" dirty="0">
                          <a:latin typeface="Calibri"/>
                          <a:cs typeface="Calibri"/>
                        </a:rPr>
                        <a:t>$  </a:t>
                      </a:r>
                      <a:r>
                        <a:rPr sz="1000" spc="75" dirty="0">
                          <a:latin typeface="Calibri"/>
                          <a:cs typeface="Calibri"/>
                        </a:rPr>
                        <a:t> </a:t>
                      </a:r>
                      <a:r>
                        <a:rPr sz="1000" spc="-20" dirty="0">
                          <a:latin typeface="Calibri"/>
                          <a:cs typeface="Calibri"/>
                        </a:rPr>
                        <a:t>156,252,248.74</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5" dirty="0">
                          <a:latin typeface="Calibri"/>
                          <a:cs typeface="Calibri"/>
                        </a:rPr>
                        <a:t>1I_SX7EEX_N</a:t>
                      </a:r>
                      <a:endParaRPr sz="1000" dirty="0">
                        <a:latin typeface="Calibri"/>
                        <a:cs typeface="Calibri"/>
                      </a:endParaRPr>
                    </a:p>
                  </a:txBody>
                  <a:tcPr marL="0" marR="0" marT="0" marB="0">
                    <a:lnL w="9143">
                      <a:solidFill>
                        <a:srgbClr val="000000"/>
                      </a:solidFill>
                      <a:prstDash val="solid"/>
                    </a:lnL>
                  </a:tcPr>
                </a:tc>
                <a:tc>
                  <a:txBody>
                    <a:bodyPr/>
                    <a:lstStyle/>
                    <a:p>
                      <a:pPr marL="24765" algn="ctr">
                        <a:lnSpc>
                          <a:spcPts val="1250"/>
                        </a:lnSpc>
                      </a:pPr>
                      <a:r>
                        <a:rPr sz="1000" spc="-30" dirty="0">
                          <a:latin typeface="Calibri"/>
                          <a:cs typeface="Calibri"/>
                        </a:rPr>
                        <a:t>109005</a:t>
                      </a:r>
                      <a:endParaRPr sz="1000" dirty="0">
                        <a:latin typeface="Calibri"/>
                        <a:cs typeface="Calibri"/>
                      </a:endParaRPr>
                    </a:p>
                  </a:txBody>
                  <a:tcPr marL="0" marR="0" marT="0" marB="0"/>
                </a:tc>
                <a:tc>
                  <a:txBody>
                    <a:bodyPr/>
                    <a:lstStyle/>
                    <a:p>
                      <a:pPr marL="24765" algn="ctr">
                        <a:lnSpc>
                          <a:spcPts val="1250"/>
                        </a:lnSpc>
                      </a:pPr>
                      <a:r>
                        <a:rPr sz="1000" spc="-20" dirty="0">
                          <a:latin typeface="Calibri"/>
                          <a:cs typeface="Calibri"/>
                        </a:rPr>
                        <a:t>200.97</a:t>
                      </a:r>
                      <a:endParaRPr sz="1000" dirty="0">
                        <a:latin typeface="Calibri"/>
                        <a:cs typeface="Calibri"/>
                      </a:endParaRPr>
                    </a:p>
                  </a:txBody>
                  <a:tcPr marL="0" marR="0" marT="0" marB="0"/>
                </a:tc>
                <a:tc>
                  <a:txBody>
                    <a:bodyPr/>
                    <a:lstStyle/>
                    <a:p>
                      <a:pPr marL="23495" algn="ctr">
                        <a:lnSpc>
                          <a:spcPts val="1250"/>
                        </a:lnSpc>
                        <a:tabLst>
                          <a:tab pos="290830" algn="l"/>
                        </a:tabLst>
                      </a:pPr>
                      <a:r>
                        <a:rPr sz="1000" spc="10" dirty="0">
                          <a:latin typeface="Calibri"/>
                          <a:cs typeface="Calibri"/>
                        </a:rPr>
                        <a:t>$	</a:t>
                      </a:r>
                      <a:r>
                        <a:rPr sz="1000" spc="-20" dirty="0">
                          <a:latin typeface="Calibri"/>
                          <a:cs typeface="Calibri"/>
                        </a:rPr>
                        <a:t>21,906,547.69</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5" dirty="0">
                          <a:latin typeface="Calibri"/>
                          <a:cs typeface="Calibri"/>
                        </a:rPr>
                        <a:t>1I_XLF_*</a:t>
                      </a:r>
                      <a:endParaRPr sz="1000" dirty="0">
                        <a:latin typeface="Calibri"/>
                        <a:cs typeface="Calibri"/>
                      </a:endParaRPr>
                    </a:p>
                  </a:txBody>
                  <a:tcPr marL="0" marR="0" marT="0" marB="0">
                    <a:lnL w="9143">
                      <a:solidFill>
                        <a:srgbClr val="000000"/>
                      </a:solidFill>
                      <a:prstDash val="solid"/>
                    </a:lnL>
                  </a:tcPr>
                </a:tc>
                <a:tc>
                  <a:txBody>
                    <a:bodyPr/>
                    <a:lstStyle/>
                    <a:p>
                      <a:pPr marL="24765" algn="ctr">
                        <a:lnSpc>
                          <a:spcPts val="1250"/>
                        </a:lnSpc>
                      </a:pPr>
                      <a:r>
                        <a:rPr sz="1000" spc="-30" dirty="0">
                          <a:latin typeface="Calibri"/>
                          <a:cs typeface="Calibri"/>
                        </a:rPr>
                        <a:t>128300</a:t>
                      </a:r>
                      <a:endParaRPr sz="1000" dirty="0">
                        <a:latin typeface="Calibri"/>
                        <a:cs typeface="Calibri"/>
                      </a:endParaRPr>
                    </a:p>
                  </a:txBody>
                  <a:tcPr marL="0" marR="0" marT="0" marB="0"/>
                </a:tc>
                <a:tc>
                  <a:txBody>
                    <a:bodyPr/>
                    <a:lstStyle/>
                    <a:p>
                      <a:pPr marL="24765" algn="ctr">
                        <a:lnSpc>
                          <a:spcPts val="1250"/>
                        </a:lnSpc>
                      </a:pPr>
                      <a:r>
                        <a:rPr sz="1000" spc="-20" dirty="0">
                          <a:latin typeface="Calibri"/>
                          <a:cs typeface="Calibri"/>
                        </a:rPr>
                        <a:t>428.10</a:t>
                      </a:r>
                      <a:endParaRPr sz="1000" dirty="0">
                        <a:latin typeface="Calibri"/>
                        <a:cs typeface="Calibri"/>
                      </a:endParaRPr>
                    </a:p>
                  </a:txBody>
                  <a:tcPr marL="0" marR="0" marT="0" marB="0"/>
                </a:tc>
                <a:tc>
                  <a:txBody>
                    <a:bodyPr/>
                    <a:lstStyle/>
                    <a:p>
                      <a:pPr marL="23495" algn="ctr">
                        <a:lnSpc>
                          <a:spcPts val="1250"/>
                        </a:lnSpc>
                        <a:tabLst>
                          <a:tab pos="290195" algn="l"/>
                        </a:tabLst>
                      </a:pPr>
                      <a:r>
                        <a:rPr sz="1000" spc="10" dirty="0">
                          <a:latin typeface="Calibri"/>
                          <a:cs typeface="Calibri"/>
                        </a:rPr>
                        <a:t>$	</a:t>
                      </a:r>
                      <a:r>
                        <a:rPr sz="1000" spc="-20" dirty="0">
                          <a:latin typeface="Calibri"/>
                          <a:cs typeface="Calibri"/>
                        </a:rPr>
                        <a:t>54,924,815.33</a:t>
                      </a:r>
                      <a:endParaRPr sz="1000" dirty="0">
                        <a:latin typeface="Calibri"/>
                        <a:cs typeface="Calibri"/>
                      </a:endParaRPr>
                    </a:p>
                  </a:txBody>
                  <a:tcPr marL="0" marR="0" marT="0" marB="0">
                    <a:lnR w="18287">
                      <a:solidFill>
                        <a:srgbClr val="000000"/>
                      </a:solidFill>
                      <a:prstDash val="solid"/>
                    </a:lnR>
                  </a:tcPr>
                </a:tc>
              </a:tr>
              <a:tr h="155884">
                <a:tc>
                  <a:txBody>
                    <a:bodyPr/>
                    <a:lstStyle/>
                    <a:p>
                      <a:pPr marL="104775">
                        <a:lnSpc>
                          <a:spcPts val="1250"/>
                        </a:lnSpc>
                      </a:pPr>
                      <a:r>
                        <a:rPr sz="1000" dirty="0">
                          <a:latin typeface="Calibri"/>
                          <a:cs typeface="Calibri"/>
                        </a:rPr>
                        <a:t>Total</a:t>
                      </a:r>
                    </a:p>
                  </a:txBody>
                  <a:tcPr marL="0" marR="0" marT="0" marB="0">
                    <a:lnL w="9143">
                      <a:solidFill>
                        <a:srgbClr val="000000"/>
                      </a:solidFill>
                      <a:prstDash val="solid"/>
                    </a:lnL>
                    <a:lnB w="18287">
                      <a:solidFill>
                        <a:srgbClr val="000000"/>
                      </a:solidFill>
                      <a:prstDash val="solid"/>
                    </a:lnB>
                  </a:tcPr>
                </a:tc>
                <a:tc>
                  <a:txBody>
                    <a:bodyPr/>
                    <a:lstStyle/>
                    <a:p>
                      <a:endParaRPr sz="1000" dirty="0">
                        <a:latin typeface="Calibri"/>
                        <a:cs typeface="Calibri"/>
                      </a:endParaRPr>
                    </a:p>
                  </a:txBody>
                  <a:tcPr marL="0" marR="0" marT="0" marB="0">
                    <a:lnB w="18287">
                      <a:solidFill>
                        <a:srgbClr val="000000"/>
                      </a:solidFill>
                      <a:prstDash val="solid"/>
                    </a:lnB>
                  </a:tcPr>
                </a:tc>
                <a:tc>
                  <a:txBody>
                    <a:bodyPr/>
                    <a:lstStyle/>
                    <a:p>
                      <a:endParaRPr sz="1000" dirty="0">
                        <a:latin typeface="Calibri"/>
                        <a:cs typeface="Calibri"/>
                      </a:endParaRPr>
                    </a:p>
                  </a:txBody>
                  <a:tcPr marL="0" marR="0" marT="0" marB="0">
                    <a:lnB w="18287">
                      <a:solidFill>
                        <a:srgbClr val="000000"/>
                      </a:solidFill>
                      <a:prstDash val="solid"/>
                    </a:lnB>
                  </a:tcPr>
                </a:tc>
                <a:tc>
                  <a:txBody>
                    <a:bodyPr/>
                    <a:lstStyle/>
                    <a:p>
                      <a:pPr marL="33020" algn="ctr">
                        <a:lnSpc>
                          <a:spcPts val="1250"/>
                        </a:lnSpc>
                      </a:pPr>
                      <a:r>
                        <a:rPr sz="1000" spc="10" dirty="0">
                          <a:latin typeface="Calibri"/>
                          <a:cs typeface="Calibri"/>
                        </a:rPr>
                        <a:t>$  </a:t>
                      </a:r>
                      <a:r>
                        <a:rPr sz="1000" spc="75" dirty="0">
                          <a:latin typeface="Calibri"/>
                          <a:cs typeface="Calibri"/>
                        </a:rPr>
                        <a:t> </a:t>
                      </a:r>
                      <a:r>
                        <a:rPr sz="1000" spc="-20" dirty="0">
                          <a:latin typeface="Calibri"/>
                          <a:cs typeface="Calibri"/>
                        </a:rPr>
                        <a:t>385,781,212.09</a:t>
                      </a:r>
                      <a:endParaRPr sz="1000" dirty="0">
                        <a:latin typeface="Calibri"/>
                        <a:cs typeface="Calibri"/>
                      </a:endParaRPr>
                    </a:p>
                  </a:txBody>
                  <a:tcPr marL="0" marR="0" marT="0" marB="0">
                    <a:lnR w="18287">
                      <a:solidFill>
                        <a:srgbClr val="000000"/>
                      </a:solidFill>
                      <a:prstDash val="solid"/>
                    </a:lnR>
                    <a:lnB w="18287">
                      <a:solidFill>
                        <a:srgbClr val="000000"/>
                      </a:solidFill>
                      <a:prstDash val="solid"/>
                    </a:lnB>
                  </a:tcPr>
                </a:tc>
              </a:tr>
              <a:tr h="847836">
                <a:tc>
                  <a:txBody>
                    <a:bodyPr/>
                    <a:lstStyle/>
                    <a:p>
                      <a:pPr marL="19685" marR="904240" indent="894080">
                        <a:lnSpc>
                          <a:spcPct val="114799"/>
                        </a:lnSpc>
                        <a:spcBef>
                          <a:spcPts val="30"/>
                        </a:spcBef>
                      </a:pPr>
                      <a:r>
                        <a:rPr sz="800" b="1" spc="5" dirty="0">
                          <a:solidFill>
                            <a:srgbClr val="FF0000"/>
                          </a:solidFill>
                          <a:latin typeface="Calibri"/>
                          <a:cs typeface="Calibri"/>
                        </a:rPr>
                        <a:t>F</a:t>
                      </a:r>
                      <a:r>
                        <a:rPr sz="800" b="1" spc="-25" dirty="0">
                          <a:solidFill>
                            <a:srgbClr val="FF0000"/>
                          </a:solidFill>
                          <a:latin typeface="Calibri"/>
                          <a:cs typeface="Calibri"/>
                        </a:rPr>
                        <a:t>i</a:t>
                      </a:r>
                      <a:r>
                        <a:rPr sz="800" b="1" spc="5" dirty="0">
                          <a:solidFill>
                            <a:srgbClr val="FF0000"/>
                          </a:solidFill>
                          <a:latin typeface="Calibri"/>
                          <a:cs typeface="Calibri"/>
                        </a:rPr>
                        <a:t>b</a:t>
                      </a:r>
                      <a:r>
                        <a:rPr sz="800" b="1" spc="25" dirty="0">
                          <a:solidFill>
                            <a:srgbClr val="FF0000"/>
                          </a:solidFill>
                          <a:latin typeface="Calibri"/>
                          <a:cs typeface="Calibri"/>
                        </a:rPr>
                        <a:t>r</a:t>
                      </a:r>
                      <a:r>
                        <a:rPr sz="800" b="1" spc="-25" dirty="0">
                          <a:solidFill>
                            <a:srgbClr val="FF0000"/>
                          </a:solidFill>
                          <a:latin typeface="Calibri"/>
                          <a:cs typeface="Calibri"/>
                        </a:rPr>
                        <a:t>a</a:t>
                      </a:r>
                      <a:r>
                        <a:rPr sz="800" b="1" dirty="0">
                          <a:solidFill>
                            <a:srgbClr val="FF0000"/>
                          </a:solidFill>
                          <a:latin typeface="Calibri"/>
                          <a:cs typeface="Calibri"/>
                        </a:rPr>
                        <a:t>s  </a:t>
                      </a:r>
                      <a:r>
                        <a:rPr sz="1000" spc="-5" dirty="0">
                          <a:latin typeface="Calibri"/>
                          <a:cs typeface="Calibri"/>
                        </a:rPr>
                        <a:t>CF_FIBRAMQ_12  </a:t>
                      </a:r>
                      <a:r>
                        <a:rPr sz="1000" dirty="0">
                          <a:latin typeface="Calibri"/>
                          <a:cs typeface="Calibri"/>
                        </a:rPr>
                        <a:t>CF_FIBRAPL_14  </a:t>
                      </a:r>
                      <a:r>
                        <a:rPr sz="1000" spc="-5" dirty="0">
                          <a:latin typeface="Calibri"/>
                          <a:cs typeface="Calibri"/>
                        </a:rPr>
                        <a:t>CF_TERRA_13</a:t>
                      </a:r>
                      <a:endParaRPr sz="1000" dirty="0">
                        <a:latin typeface="Calibri"/>
                        <a:cs typeface="Calibri"/>
                      </a:endParaRPr>
                    </a:p>
                    <a:p>
                      <a:pPr marL="104775">
                        <a:lnSpc>
                          <a:spcPct val="100000"/>
                        </a:lnSpc>
                        <a:spcBef>
                          <a:spcPts val="180"/>
                        </a:spcBef>
                      </a:pPr>
                      <a:r>
                        <a:rPr sz="1000" dirty="0">
                          <a:latin typeface="Calibri"/>
                          <a:cs typeface="Calibri"/>
                        </a:rPr>
                        <a:t>Total</a:t>
                      </a:r>
                    </a:p>
                  </a:txBody>
                  <a:tcPr marL="0" marR="0" marT="0" marB="0">
                    <a:lnL w="9143">
                      <a:solidFill>
                        <a:srgbClr val="000000"/>
                      </a:solidFill>
                      <a:prstDash val="solid"/>
                    </a:lnL>
                    <a:lnT w="18287">
                      <a:solidFill>
                        <a:srgbClr val="000000"/>
                      </a:solidFill>
                      <a:prstDash val="solid"/>
                    </a:lnT>
                    <a:lnB w="19811">
                      <a:solidFill>
                        <a:srgbClr val="000000"/>
                      </a:solidFill>
                      <a:prstDash val="solid"/>
                    </a:lnB>
                  </a:tcPr>
                </a:tc>
                <a:tc>
                  <a:txBody>
                    <a:bodyPr/>
                    <a:lstStyle/>
                    <a:p>
                      <a:pPr>
                        <a:lnSpc>
                          <a:spcPct val="100000"/>
                        </a:lnSpc>
                        <a:spcBef>
                          <a:spcPts val="45"/>
                        </a:spcBef>
                      </a:pPr>
                      <a:endParaRPr sz="1100" dirty="0">
                        <a:latin typeface="Times New Roman"/>
                        <a:cs typeface="Times New Roman"/>
                      </a:endParaRPr>
                    </a:p>
                    <a:p>
                      <a:pPr marL="199390">
                        <a:lnSpc>
                          <a:spcPct val="100000"/>
                        </a:lnSpc>
                      </a:pPr>
                      <a:r>
                        <a:rPr sz="1000" spc="-20" dirty="0">
                          <a:latin typeface="Calibri"/>
                          <a:cs typeface="Calibri"/>
                        </a:rPr>
                        <a:t>18,520,606</a:t>
                      </a:r>
                      <a:endParaRPr sz="1000" dirty="0">
                        <a:latin typeface="Calibri"/>
                        <a:cs typeface="Calibri"/>
                      </a:endParaRPr>
                    </a:p>
                    <a:p>
                      <a:pPr marL="227965">
                        <a:lnSpc>
                          <a:spcPct val="100000"/>
                        </a:lnSpc>
                        <a:spcBef>
                          <a:spcPts val="180"/>
                        </a:spcBef>
                      </a:pPr>
                      <a:r>
                        <a:rPr sz="1000" spc="-20" dirty="0">
                          <a:latin typeface="Calibri"/>
                          <a:cs typeface="Calibri"/>
                        </a:rPr>
                        <a:t>8,569,421</a:t>
                      </a:r>
                      <a:endParaRPr sz="1000" dirty="0">
                        <a:latin typeface="Calibri"/>
                        <a:cs typeface="Calibri"/>
                      </a:endParaRPr>
                    </a:p>
                    <a:p>
                      <a:pPr marL="227965">
                        <a:lnSpc>
                          <a:spcPct val="100000"/>
                        </a:lnSpc>
                        <a:spcBef>
                          <a:spcPts val="180"/>
                        </a:spcBef>
                      </a:pPr>
                      <a:r>
                        <a:rPr sz="1000" spc="-20" dirty="0">
                          <a:latin typeface="Calibri"/>
                          <a:cs typeface="Calibri"/>
                        </a:rPr>
                        <a:t>1,071,300</a:t>
                      </a:r>
                      <a:endParaRPr sz="1000" dirty="0">
                        <a:latin typeface="Calibri"/>
                        <a:cs typeface="Calibri"/>
                      </a:endParaRPr>
                    </a:p>
                  </a:txBody>
                  <a:tcPr marL="0" marR="0" marT="0" marB="0">
                    <a:lnT w="18287">
                      <a:solidFill>
                        <a:srgbClr val="000000"/>
                      </a:solidFill>
                      <a:prstDash val="solid"/>
                    </a:lnT>
                    <a:lnB w="19811">
                      <a:solidFill>
                        <a:srgbClr val="000000"/>
                      </a:solidFill>
                      <a:prstDash val="solid"/>
                    </a:lnB>
                  </a:tcPr>
                </a:tc>
                <a:tc>
                  <a:txBody>
                    <a:bodyPr/>
                    <a:lstStyle/>
                    <a:p>
                      <a:pPr>
                        <a:lnSpc>
                          <a:spcPct val="100000"/>
                        </a:lnSpc>
                        <a:spcBef>
                          <a:spcPts val="45"/>
                        </a:spcBef>
                      </a:pPr>
                      <a:endParaRPr sz="1100" dirty="0">
                        <a:latin typeface="Times New Roman"/>
                        <a:cs typeface="Times New Roman"/>
                      </a:endParaRPr>
                    </a:p>
                    <a:p>
                      <a:pPr marL="25400" algn="ctr">
                        <a:lnSpc>
                          <a:spcPct val="100000"/>
                        </a:lnSpc>
                      </a:pPr>
                      <a:r>
                        <a:rPr sz="1000" spc="-20" dirty="0">
                          <a:latin typeface="Calibri"/>
                          <a:cs typeface="Calibri"/>
                        </a:rPr>
                        <a:t>23.480</a:t>
                      </a:r>
                      <a:endParaRPr sz="1000" dirty="0">
                        <a:latin typeface="Calibri"/>
                        <a:cs typeface="Calibri"/>
                      </a:endParaRPr>
                    </a:p>
                    <a:p>
                      <a:pPr marL="25400" algn="ctr">
                        <a:lnSpc>
                          <a:spcPct val="100000"/>
                        </a:lnSpc>
                        <a:spcBef>
                          <a:spcPts val="180"/>
                        </a:spcBef>
                      </a:pPr>
                      <a:r>
                        <a:rPr sz="1000" spc="-20" dirty="0">
                          <a:latin typeface="Calibri"/>
                          <a:cs typeface="Calibri"/>
                        </a:rPr>
                        <a:t>28.230</a:t>
                      </a:r>
                      <a:endParaRPr sz="1000" dirty="0">
                        <a:latin typeface="Calibri"/>
                        <a:cs typeface="Calibri"/>
                      </a:endParaRPr>
                    </a:p>
                    <a:p>
                      <a:pPr marL="25400" algn="ctr">
                        <a:lnSpc>
                          <a:spcPct val="100000"/>
                        </a:lnSpc>
                        <a:spcBef>
                          <a:spcPts val="180"/>
                        </a:spcBef>
                      </a:pPr>
                      <a:r>
                        <a:rPr sz="1000" spc="-20" dirty="0">
                          <a:latin typeface="Calibri"/>
                          <a:cs typeface="Calibri"/>
                        </a:rPr>
                        <a:t>30.380</a:t>
                      </a:r>
                      <a:endParaRPr sz="1000" dirty="0">
                        <a:latin typeface="Calibri"/>
                        <a:cs typeface="Calibri"/>
                      </a:endParaRPr>
                    </a:p>
                  </a:txBody>
                  <a:tcPr marL="0" marR="0" marT="0" marB="0">
                    <a:lnT w="18287">
                      <a:solidFill>
                        <a:srgbClr val="000000"/>
                      </a:solidFill>
                      <a:prstDash val="solid"/>
                    </a:lnT>
                    <a:lnB w="19811">
                      <a:solidFill>
                        <a:srgbClr val="000000"/>
                      </a:solidFill>
                      <a:prstDash val="solid"/>
                    </a:lnB>
                  </a:tcPr>
                </a:tc>
                <a:tc>
                  <a:txBody>
                    <a:bodyPr/>
                    <a:lstStyle/>
                    <a:p>
                      <a:pPr>
                        <a:lnSpc>
                          <a:spcPct val="100000"/>
                        </a:lnSpc>
                        <a:spcBef>
                          <a:spcPts val="45"/>
                        </a:spcBef>
                      </a:pPr>
                      <a:endParaRPr sz="1100" dirty="0">
                        <a:latin typeface="Times New Roman"/>
                        <a:cs typeface="Times New Roman"/>
                      </a:endParaRPr>
                    </a:p>
                    <a:p>
                      <a:pPr marL="85090">
                        <a:lnSpc>
                          <a:spcPct val="100000"/>
                        </a:lnSpc>
                      </a:pPr>
                      <a:r>
                        <a:rPr sz="1000" spc="10" dirty="0">
                          <a:latin typeface="Calibri"/>
                          <a:cs typeface="Calibri"/>
                        </a:rPr>
                        <a:t>$  </a:t>
                      </a:r>
                      <a:r>
                        <a:rPr sz="1000" spc="75" dirty="0">
                          <a:latin typeface="Calibri"/>
                          <a:cs typeface="Calibri"/>
                        </a:rPr>
                        <a:t> </a:t>
                      </a:r>
                      <a:r>
                        <a:rPr sz="1000" spc="-20" dirty="0">
                          <a:latin typeface="Calibri"/>
                          <a:cs typeface="Calibri"/>
                        </a:rPr>
                        <a:t>434,863,828.88</a:t>
                      </a:r>
                      <a:endParaRPr sz="1000" dirty="0">
                        <a:latin typeface="Calibri"/>
                        <a:cs typeface="Calibri"/>
                      </a:endParaRPr>
                    </a:p>
                    <a:p>
                      <a:pPr marL="85090">
                        <a:lnSpc>
                          <a:spcPct val="100000"/>
                        </a:lnSpc>
                        <a:spcBef>
                          <a:spcPts val="180"/>
                        </a:spcBef>
                      </a:pPr>
                      <a:r>
                        <a:rPr sz="1000" spc="10" dirty="0">
                          <a:latin typeface="Calibri"/>
                          <a:cs typeface="Calibri"/>
                        </a:rPr>
                        <a:t>$  </a:t>
                      </a:r>
                      <a:r>
                        <a:rPr sz="1000" spc="75" dirty="0">
                          <a:latin typeface="Calibri"/>
                          <a:cs typeface="Calibri"/>
                        </a:rPr>
                        <a:t> </a:t>
                      </a:r>
                      <a:r>
                        <a:rPr sz="1000" spc="-20" dirty="0">
                          <a:latin typeface="Calibri"/>
                          <a:cs typeface="Calibri"/>
                        </a:rPr>
                        <a:t>241,914,754.83</a:t>
                      </a:r>
                      <a:endParaRPr sz="1000" dirty="0">
                        <a:latin typeface="Calibri"/>
                        <a:cs typeface="Calibri"/>
                      </a:endParaRPr>
                    </a:p>
                    <a:p>
                      <a:pPr marL="75565">
                        <a:lnSpc>
                          <a:spcPct val="100000"/>
                        </a:lnSpc>
                        <a:spcBef>
                          <a:spcPts val="180"/>
                        </a:spcBef>
                        <a:tabLst>
                          <a:tab pos="342900" algn="l"/>
                        </a:tabLst>
                      </a:pPr>
                      <a:r>
                        <a:rPr sz="1000" spc="10" dirty="0">
                          <a:latin typeface="Calibri"/>
                          <a:cs typeface="Calibri"/>
                        </a:rPr>
                        <a:t>$	</a:t>
                      </a:r>
                      <a:r>
                        <a:rPr sz="1000" spc="-20" dirty="0">
                          <a:latin typeface="Calibri"/>
                          <a:cs typeface="Calibri"/>
                        </a:rPr>
                        <a:t>32,546,094.00</a:t>
                      </a:r>
                      <a:endParaRPr sz="1000" dirty="0">
                        <a:latin typeface="Calibri"/>
                        <a:cs typeface="Calibri"/>
                      </a:endParaRPr>
                    </a:p>
                    <a:p>
                      <a:pPr marL="85090">
                        <a:lnSpc>
                          <a:spcPct val="100000"/>
                        </a:lnSpc>
                        <a:spcBef>
                          <a:spcPts val="180"/>
                        </a:spcBef>
                      </a:pPr>
                      <a:r>
                        <a:rPr sz="1000" spc="10" dirty="0">
                          <a:latin typeface="Calibri"/>
                          <a:cs typeface="Calibri"/>
                        </a:rPr>
                        <a:t>$  </a:t>
                      </a:r>
                      <a:r>
                        <a:rPr sz="1000" spc="75" dirty="0">
                          <a:latin typeface="Calibri"/>
                          <a:cs typeface="Calibri"/>
                        </a:rPr>
                        <a:t> </a:t>
                      </a:r>
                      <a:r>
                        <a:rPr sz="1000" spc="-20" dirty="0">
                          <a:latin typeface="Calibri"/>
                          <a:cs typeface="Calibri"/>
                        </a:rPr>
                        <a:t>709,324,677.71</a:t>
                      </a:r>
                      <a:endParaRPr sz="1000" dirty="0">
                        <a:latin typeface="Calibri"/>
                        <a:cs typeface="Calibri"/>
                      </a:endParaRPr>
                    </a:p>
                  </a:txBody>
                  <a:tcPr marL="0" marR="0" marT="0" marB="0">
                    <a:lnR w="18287">
                      <a:solidFill>
                        <a:srgbClr val="000000"/>
                      </a:solidFill>
                      <a:prstDash val="solid"/>
                    </a:lnR>
                    <a:lnT w="18287">
                      <a:solidFill>
                        <a:srgbClr val="000000"/>
                      </a:solidFill>
                      <a:prstDash val="solid"/>
                    </a:lnT>
                    <a:lnB w="19811">
                      <a:solidFill>
                        <a:srgbClr val="000000"/>
                      </a:solidFill>
                      <a:prstDash val="solid"/>
                    </a:lnB>
                  </a:tcPr>
                </a:tc>
              </a:tr>
              <a:tr h="848509">
                <a:tc>
                  <a:txBody>
                    <a:bodyPr/>
                    <a:lstStyle/>
                    <a:p>
                      <a:pPr marL="447675">
                        <a:lnSpc>
                          <a:spcPct val="100000"/>
                        </a:lnSpc>
                        <a:spcBef>
                          <a:spcPts val="200"/>
                        </a:spcBef>
                      </a:pPr>
                      <a:r>
                        <a:rPr sz="800" b="1" spc="5" dirty="0">
                          <a:solidFill>
                            <a:srgbClr val="FF0000"/>
                          </a:solidFill>
                          <a:latin typeface="Calibri"/>
                          <a:cs typeface="Calibri"/>
                        </a:rPr>
                        <a:t>Sociedades de</a:t>
                      </a:r>
                      <a:r>
                        <a:rPr sz="800" b="1" spc="15" dirty="0">
                          <a:solidFill>
                            <a:srgbClr val="FF0000"/>
                          </a:solidFill>
                          <a:latin typeface="Calibri"/>
                          <a:cs typeface="Calibri"/>
                        </a:rPr>
                        <a:t> </a:t>
                      </a:r>
                      <a:r>
                        <a:rPr sz="800" b="1" spc="5" dirty="0">
                          <a:solidFill>
                            <a:srgbClr val="FF0000"/>
                          </a:solidFill>
                          <a:latin typeface="Calibri"/>
                          <a:cs typeface="Calibri"/>
                        </a:rPr>
                        <a:t>inversión</a:t>
                      </a:r>
                      <a:endParaRPr sz="800" dirty="0">
                        <a:latin typeface="Calibri"/>
                        <a:cs typeface="Calibri"/>
                      </a:endParaRPr>
                    </a:p>
                    <a:p>
                      <a:pPr marL="19685">
                        <a:lnSpc>
                          <a:spcPct val="100000"/>
                        </a:lnSpc>
                        <a:spcBef>
                          <a:spcPts val="195"/>
                        </a:spcBef>
                      </a:pPr>
                      <a:r>
                        <a:rPr sz="1000" dirty="0">
                          <a:latin typeface="Calibri"/>
                          <a:cs typeface="Calibri"/>
                        </a:rPr>
                        <a:t>52_SCOT-RV_E</a:t>
                      </a:r>
                    </a:p>
                    <a:p>
                      <a:pPr marL="19685">
                        <a:lnSpc>
                          <a:spcPct val="100000"/>
                        </a:lnSpc>
                        <a:spcBef>
                          <a:spcPts val="180"/>
                        </a:spcBef>
                      </a:pPr>
                      <a:r>
                        <a:rPr sz="1000" spc="-5" dirty="0">
                          <a:latin typeface="Calibri"/>
                          <a:cs typeface="Calibri"/>
                        </a:rPr>
                        <a:t>52_VECTPA_M</a:t>
                      </a:r>
                      <a:endParaRPr sz="1000" dirty="0">
                        <a:latin typeface="Calibri"/>
                        <a:cs typeface="Calibri"/>
                      </a:endParaRPr>
                    </a:p>
                    <a:p>
                      <a:pPr marL="19685">
                        <a:lnSpc>
                          <a:spcPct val="100000"/>
                        </a:lnSpc>
                        <a:spcBef>
                          <a:spcPts val="180"/>
                        </a:spcBef>
                      </a:pPr>
                      <a:r>
                        <a:rPr sz="1000" spc="-5" dirty="0">
                          <a:latin typeface="Calibri"/>
                          <a:cs typeface="Calibri"/>
                        </a:rPr>
                        <a:t>52_VECTSIC_M</a:t>
                      </a:r>
                      <a:endParaRPr sz="1000" dirty="0">
                        <a:latin typeface="Calibri"/>
                        <a:cs typeface="Calibri"/>
                      </a:endParaRPr>
                    </a:p>
                    <a:p>
                      <a:pPr marL="104775">
                        <a:lnSpc>
                          <a:spcPct val="100000"/>
                        </a:lnSpc>
                        <a:spcBef>
                          <a:spcPts val="180"/>
                        </a:spcBef>
                      </a:pPr>
                      <a:r>
                        <a:rPr sz="1000" dirty="0">
                          <a:latin typeface="Calibri"/>
                          <a:cs typeface="Calibri"/>
                        </a:rPr>
                        <a:t>Total</a:t>
                      </a:r>
                    </a:p>
                  </a:txBody>
                  <a:tcPr marL="0" marR="0" marT="0" marB="0">
                    <a:lnL w="9143">
                      <a:solidFill>
                        <a:srgbClr val="000000"/>
                      </a:solidFill>
                      <a:prstDash val="solid"/>
                    </a:lnL>
                    <a:lnT w="19811">
                      <a:solidFill>
                        <a:srgbClr val="000000"/>
                      </a:solidFill>
                      <a:prstDash val="solid"/>
                    </a:lnT>
                    <a:lnB w="19811">
                      <a:solidFill>
                        <a:srgbClr val="000000"/>
                      </a:solidFill>
                      <a:prstDash val="solid"/>
                    </a:lnB>
                  </a:tcPr>
                </a:tc>
                <a:tc>
                  <a:txBody>
                    <a:bodyPr/>
                    <a:lstStyle/>
                    <a:p>
                      <a:pPr>
                        <a:lnSpc>
                          <a:spcPct val="100000"/>
                        </a:lnSpc>
                        <a:spcBef>
                          <a:spcPts val="45"/>
                        </a:spcBef>
                      </a:pPr>
                      <a:endParaRPr sz="1100" dirty="0">
                        <a:latin typeface="Times New Roman"/>
                        <a:cs typeface="Times New Roman"/>
                      </a:endParaRPr>
                    </a:p>
                    <a:p>
                      <a:pPr marL="237490">
                        <a:lnSpc>
                          <a:spcPct val="100000"/>
                        </a:lnSpc>
                      </a:pPr>
                      <a:r>
                        <a:rPr sz="1000" spc="-30" dirty="0">
                          <a:latin typeface="Calibri"/>
                          <a:cs typeface="Calibri"/>
                        </a:rPr>
                        <a:t>20963813</a:t>
                      </a:r>
                      <a:endParaRPr sz="1000" dirty="0">
                        <a:latin typeface="Calibri"/>
                        <a:cs typeface="Calibri"/>
                      </a:endParaRPr>
                    </a:p>
                    <a:p>
                      <a:pPr marL="199390">
                        <a:lnSpc>
                          <a:spcPct val="100000"/>
                        </a:lnSpc>
                        <a:spcBef>
                          <a:spcPts val="180"/>
                        </a:spcBef>
                      </a:pPr>
                      <a:r>
                        <a:rPr sz="1000" spc="-30" dirty="0">
                          <a:latin typeface="Calibri"/>
                          <a:cs typeface="Calibri"/>
                        </a:rPr>
                        <a:t>120427585</a:t>
                      </a:r>
                      <a:endParaRPr sz="1000" dirty="0">
                        <a:latin typeface="Calibri"/>
                        <a:cs typeface="Calibri"/>
                      </a:endParaRPr>
                    </a:p>
                    <a:p>
                      <a:pPr marL="199390">
                        <a:lnSpc>
                          <a:spcPct val="100000"/>
                        </a:lnSpc>
                        <a:spcBef>
                          <a:spcPts val="180"/>
                        </a:spcBef>
                      </a:pPr>
                      <a:r>
                        <a:rPr sz="1000" spc="-30" dirty="0">
                          <a:latin typeface="Calibri"/>
                          <a:cs typeface="Calibri"/>
                        </a:rPr>
                        <a:t>401967322</a:t>
                      </a:r>
                      <a:endParaRPr sz="10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pPr>
                        <a:lnSpc>
                          <a:spcPct val="100000"/>
                        </a:lnSpc>
                        <a:spcBef>
                          <a:spcPts val="45"/>
                        </a:spcBef>
                      </a:pPr>
                      <a:endParaRPr sz="1100" dirty="0">
                        <a:latin typeface="Times New Roman"/>
                        <a:cs typeface="Times New Roman"/>
                      </a:endParaRPr>
                    </a:p>
                    <a:p>
                      <a:pPr marL="23495" algn="ctr">
                        <a:lnSpc>
                          <a:spcPct val="100000"/>
                        </a:lnSpc>
                      </a:pPr>
                      <a:r>
                        <a:rPr sz="1000" spc="-10" dirty="0">
                          <a:latin typeface="Calibri"/>
                          <a:cs typeface="Calibri"/>
                        </a:rPr>
                        <a:t>2.46</a:t>
                      </a:r>
                      <a:endParaRPr sz="1000" dirty="0">
                        <a:latin typeface="Calibri"/>
                        <a:cs typeface="Calibri"/>
                      </a:endParaRPr>
                    </a:p>
                    <a:p>
                      <a:pPr marL="23495" algn="ctr">
                        <a:lnSpc>
                          <a:spcPct val="100000"/>
                        </a:lnSpc>
                        <a:spcBef>
                          <a:spcPts val="180"/>
                        </a:spcBef>
                      </a:pPr>
                      <a:r>
                        <a:rPr sz="1000" spc="-10" dirty="0">
                          <a:latin typeface="Calibri"/>
                          <a:cs typeface="Calibri"/>
                        </a:rPr>
                        <a:t>1.65</a:t>
                      </a:r>
                      <a:endParaRPr sz="1000" dirty="0">
                        <a:latin typeface="Calibri"/>
                        <a:cs typeface="Calibri"/>
                      </a:endParaRPr>
                    </a:p>
                    <a:p>
                      <a:pPr marL="23495" algn="ctr">
                        <a:lnSpc>
                          <a:spcPct val="100000"/>
                        </a:lnSpc>
                        <a:spcBef>
                          <a:spcPts val="180"/>
                        </a:spcBef>
                      </a:pPr>
                      <a:r>
                        <a:rPr sz="1000" spc="-10" dirty="0">
                          <a:latin typeface="Calibri"/>
                          <a:cs typeface="Calibri"/>
                        </a:rPr>
                        <a:t>0.77</a:t>
                      </a:r>
                      <a:endParaRPr sz="10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pPr>
                        <a:lnSpc>
                          <a:spcPct val="100000"/>
                        </a:lnSpc>
                        <a:spcBef>
                          <a:spcPts val="45"/>
                        </a:spcBef>
                      </a:pPr>
                      <a:endParaRPr sz="1100" dirty="0">
                        <a:latin typeface="Times New Roman"/>
                        <a:cs typeface="Times New Roman"/>
                      </a:endParaRPr>
                    </a:p>
                    <a:p>
                      <a:pPr marL="75565">
                        <a:lnSpc>
                          <a:spcPct val="100000"/>
                        </a:lnSpc>
                        <a:tabLst>
                          <a:tab pos="342265" algn="l"/>
                        </a:tabLst>
                      </a:pPr>
                      <a:r>
                        <a:rPr sz="1000" spc="10" dirty="0">
                          <a:latin typeface="Calibri"/>
                          <a:cs typeface="Calibri"/>
                        </a:rPr>
                        <a:t>$	</a:t>
                      </a:r>
                      <a:r>
                        <a:rPr sz="1000" spc="-20" dirty="0">
                          <a:latin typeface="Calibri"/>
                          <a:cs typeface="Calibri"/>
                        </a:rPr>
                        <a:t>51,609,784.00</a:t>
                      </a:r>
                      <a:endParaRPr sz="1000" dirty="0">
                        <a:latin typeface="Calibri"/>
                        <a:cs typeface="Calibri"/>
                      </a:endParaRPr>
                    </a:p>
                    <a:p>
                      <a:pPr marL="85090">
                        <a:lnSpc>
                          <a:spcPct val="100000"/>
                        </a:lnSpc>
                        <a:spcBef>
                          <a:spcPts val="180"/>
                        </a:spcBef>
                      </a:pPr>
                      <a:r>
                        <a:rPr sz="1000" spc="10" dirty="0">
                          <a:latin typeface="Calibri"/>
                          <a:cs typeface="Calibri"/>
                        </a:rPr>
                        <a:t>$  </a:t>
                      </a:r>
                      <a:r>
                        <a:rPr sz="1000" spc="75" dirty="0">
                          <a:latin typeface="Calibri"/>
                          <a:cs typeface="Calibri"/>
                        </a:rPr>
                        <a:t> </a:t>
                      </a:r>
                      <a:r>
                        <a:rPr sz="1000" spc="-20" dirty="0">
                          <a:latin typeface="Calibri"/>
                          <a:cs typeface="Calibri"/>
                        </a:rPr>
                        <a:t>198,957,931.47</a:t>
                      </a:r>
                      <a:endParaRPr sz="1000" dirty="0">
                        <a:latin typeface="Calibri"/>
                        <a:cs typeface="Calibri"/>
                      </a:endParaRPr>
                    </a:p>
                    <a:p>
                      <a:pPr marL="85090">
                        <a:lnSpc>
                          <a:spcPct val="100000"/>
                        </a:lnSpc>
                        <a:spcBef>
                          <a:spcPts val="180"/>
                        </a:spcBef>
                      </a:pPr>
                      <a:r>
                        <a:rPr sz="1000" spc="10" dirty="0">
                          <a:latin typeface="Calibri"/>
                          <a:cs typeface="Calibri"/>
                        </a:rPr>
                        <a:t>$  </a:t>
                      </a:r>
                      <a:r>
                        <a:rPr sz="1000" spc="75" dirty="0">
                          <a:latin typeface="Calibri"/>
                          <a:cs typeface="Calibri"/>
                        </a:rPr>
                        <a:t> </a:t>
                      </a:r>
                      <a:r>
                        <a:rPr sz="1000" spc="-20" dirty="0">
                          <a:latin typeface="Calibri"/>
                          <a:cs typeface="Calibri"/>
                        </a:rPr>
                        <a:t>309,841,637.37</a:t>
                      </a:r>
                      <a:endParaRPr sz="1000" dirty="0">
                        <a:latin typeface="Calibri"/>
                        <a:cs typeface="Calibri"/>
                      </a:endParaRPr>
                    </a:p>
                    <a:p>
                      <a:pPr marL="75565">
                        <a:lnSpc>
                          <a:spcPct val="100000"/>
                        </a:lnSpc>
                        <a:spcBef>
                          <a:spcPts val="180"/>
                        </a:spcBef>
                        <a:tabLst>
                          <a:tab pos="275590" algn="l"/>
                        </a:tabLst>
                      </a:pPr>
                      <a:r>
                        <a:rPr sz="1000" spc="10" dirty="0">
                          <a:latin typeface="Calibri"/>
                          <a:cs typeface="Calibri"/>
                        </a:rPr>
                        <a:t>$	</a:t>
                      </a:r>
                      <a:r>
                        <a:rPr sz="1000" spc="-20" dirty="0">
                          <a:latin typeface="Calibri"/>
                          <a:cs typeface="Calibri"/>
                        </a:rPr>
                        <a:t>560,409,352.84</a:t>
                      </a:r>
                      <a:endParaRPr sz="1000" dirty="0">
                        <a:latin typeface="Calibri"/>
                        <a:cs typeface="Calibri"/>
                      </a:endParaRPr>
                    </a:p>
                  </a:txBody>
                  <a:tcPr marL="0" marR="0" marT="0" marB="0">
                    <a:lnR w="18287">
                      <a:solidFill>
                        <a:srgbClr val="000000"/>
                      </a:solidFill>
                      <a:prstDash val="solid"/>
                    </a:lnR>
                    <a:lnT w="19811">
                      <a:solidFill>
                        <a:srgbClr val="000000"/>
                      </a:solidFill>
                      <a:prstDash val="solid"/>
                    </a:lnT>
                    <a:lnB w="19811">
                      <a:solidFill>
                        <a:srgbClr val="000000"/>
                      </a:solidFill>
                      <a:prstDash val="solid"/>
                    </a:lnB>
                  </a:tcPr>
                </a:tc>
              </a:tr>
              <a:tr h="176156">
                <a:tc>
                  <a:txBody>
                    <a:bodyPr/>
                    <a:lstStyle/>
                    <a:p>
                      <a:pPr marL="12065" algn="ctr">
                        <a:lnSpc>
                          <a:spcPct val="100000"/>
                        </a:lnSpc>
                        <a:spcBef>
                          <a:spcPts val="200"/>
                        </a:spcBef>
                      </a:pPr>
                      <a:r>
                        <a:rPr sz="800" b="1" dirty="0">
                          <a:solidFill>
                            <a:srgbClr val="FF0000"/>
                          </a:solidFill>
                          <a:latin typeface="Calibri"/>
                          <a:cs typeface="Calibri"/>
                        </a:rPr>
                        <a:t>Total</a:t>
                      </a:r>
                      <a:endParaRPr sz="800" dirty="0">
                        <a:latin typeface="Calibri"/>
                        <a:cs typeface="Calibri"/>
                      </a:endParaRPr>
                    </a:p>
                  </a:txBody>
                  <a:tcPr marL="0" marR="0" marT="0" marB="0">
                    <a:lnL w="9143">
                      <a:solidFill>
                        <a:srgbClr val="000000"/>
                      </a:solidFill>
                      <a:prstDash val="solid"/>
                    </a:lnL>
                    <a:lnT w="19811">
                      <a:solidFill>
                        <a:srgbClr val="000000"/>
                      </a:solidFill>
                      <a:prstDash val="solid"/>
                    </a:lnT>
                    <a:lnB w="19811">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pPr marL="23495" algn="ctr">
                        <a:lnSpc>
                          <a:spcPct val="100000"/>
                        </a:lnSpc>
                        <a:spcBef>
                          <a:spcPts val="40"/>
                        </a:spcBef>
                      </a:pPr>
                      <a:r>
                        <a:rPr sz="1000" spc="10" dirty="0">
                          <a:latin typeface="Calibri"/>
                          <a:cs typeface="Calibri"/>
                        </a:rPr>
                        <a:t>$</a:t>
                      </a:r>
                      <a:r>
                        <a:rPr sz="1000" spc="-130" dirty="0">
                          <a:latin typeface="Calibri"/>
                          <a:cs typeface="Calibri"/>
                        </a:rPr>
                        <a:t> </a:t>
                      </a:r>
                      <a:r>
                        <a:rPr sz="1000" spc="-20" dirty="0">
                          <a:latin typeface="Calibri"/>
                          <a:cs typeface="Calibri"/>
                        </a:rPr>
                        <a:t>1,655,515,242.64</a:t>
                      </a:r>
                      <a:endParaRPr sz="1000" dirty="0">
                        <a:latin typeface="Calibri"/>
                        <a:cs typeface="Calibri"/>
                      </a:endParaRPr>
                    </a:p>
                  </a:txBody>
                  <a:tcPr marL="0" marR="0" marT="0" marB="0">
                    <a:lnR w="18287">
                      <a:solidFill>
                        <a:srgbClr val="000000"/>
                      </a:solidFill>
                      <a:prstDash val="solid"/>
                    </a:lnR>
                    <a:lnT w="19811">
                      <a:solidFill>
                        <a:srgbClr val="000000"/>
                      </a:solidFill>
                      <a:prstDash val="solid"/>
                    </a:lnT>
                    <a:lnB w="19811">
                      <a:solidFill>
                        <a:srgbClr val="000000"/>
                      </a:solidFill>
                      <a:prstDash val="solid"/>
                    </a:lnB>
                  </a:tcPr>
                </a:tc>
              </a:tr>
            </a:tbl>
          </a:graphicData>
        </a:graphic>
      </p:graphicFrame>
      <p:sp>
        <p:nvSpPr>
          <p:cNvPr id="7" name="6 Marcador de número de diapositiva"/>
          <p:cNvSpPr>
            <a:spLocks noGrp="1"/>
          </p:cNvSpPr>
          <p:nvPr>
            <p:ph type="sldNum" sz="quarter" idx="12"/>
          </p:nvPr>
        </p:nvSpPr>
        <p:spPr/>
        <p:txBody>
          <a:bodyPr/>
          <a:lstStyle/>
          <a:p>
            <a:fld id="{05E83AA4-A00D-4AA0-8FE8-B93C9F3EC141}" type="slidenum">
              <a:rPr lang="es-ES" altLang="es-MX" smtClean="0"/>
              <a:pPr/>
              <a:t>22</a:t>
            </a:fld>
            <a:endParaRPr lang="es-ES" altLang="es-MX" dirty="0"/>
          </a:p>
        </p:txBody>
      </p:sp>
    </p:spTree>
    <p:extLst>
      <p:ext uri="{BB962C8B-B14F-4D97-AF65-F5344CB8AC3E}">
        <p14:creationId xmlns:p14="http://schemas.microsoft.com/office/powerpoint/2010/main" val="3043362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7" name="object 7"/>
          <p:cNvSpPr txBox="1"/>
          <p:nvPr/>
        </p:nvSpPr>
        <p:spPr>
          <a:xfrm>
            <a:off x="836402" y="1601506"/>
            <a:ext cx="7436329" cy="1597873"/>
          </a:xfrm>
          <a:prstGeom prst="rect">
            <a:avLst/>
          </a:prstGeom>
        </p:spPr>
        <p:txBody>
          <a:bodyPr vert="horz" wrap="square" lIns="0" tIns="0" rIns="0" bIns="0" rtlCol="0">
            <a:spAutoFit/>
          </a:bodyPr>
          <a:lstStyle/>
          <a:p>
            <a:pPr marL="297147" marR="231929" indent="-285750">
              <a:buClr>
                <a:srgbClr val="C00000"/>
              </a:buClr>
              <a:buFont typeface="Arial" panose="020B0604020202020204" pitchFamily="34" charset="0"/>
              <a:buChar char="•"/>
            </a:pPr>
            <a:r>
              <a:rPr sz="1400" dirty="0">
                <a:solidFill>
                  <a:srgbClr val="252525"/>
                </a:solidFill>
                <a:latin typeface="Century Gothic" panose="020B0502020202020204" pitchFamily="34" charset="0"/>
                <a:cs typeface="Constantia"/>
              </a:rPr>
              <a:t>En</a:t>
            </a:r>
            <a:r>
              <a:rPr sz="1400" spc="-40"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lo</a:t>
            </a:r>
            <a:r>
              <a:rPr sz="1400" spc="-10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81"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se</a:t>
            </a:r>
            <a:r>
              <a:rPr sz="1400" spc="-81"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refiere</a:t>
            </a:r>
            <a:r>
              <a:rPr sz="1400" spc="-112"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a</a:t>
            </a:r>
            <a:r>
              <a:rPr sz="1400" spc="-49"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los</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instrumentos</a:t>
            </a:r>
            <a:r>
              <a:rPr sz="1400" spc="-117"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de</a:t>
            </a:r>
            <a:r>
              <a:rPr sz="1400" spc="-90"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deuda,</a:t>
            </a:r>
            <a:r>
              <a:rPr sz="1400" spc="440"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la</a:t>
            </a:r>
            <a:r>
              <a:rPr sz="1400" spc="-10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composición</a:t>
            </a:r>
            <a:r>
              <a:rPr sz="1400" spc="-94"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es  </a:t>
            </a:r>
            <a:r>
              <a:rPr sz="1400" spc="-9" dirty="0" smtClean="0">
                <a:solidFill>
                  <a:srgbClr val="252525"/>
                </a:solidFill>
                <a:latin typeface="Century Gothic" panose="020B0502020202020204" pitchFamily="34" charset="0"/>
                <a:cs typeface="Constantia"/>
              </a:rPr>
              <a:t>diversa:</a:t>
            </a:r>
            <a:endParaRPr lang="es-MX" sz="1400" spc="-9" dirty="0" smtClean="0">
              <a:solidFill>
                <a:srgbClr val="252525"/>
              </a:solidFill>
              <a:latin typeface="Century Gothic" panose="020B0502020202020204" pitchFamily="34" charset="0"/>
              <a:cs typeface="Constantia"/>
            </a:endParaRPr>
          </a:p>
          <a:p>
            <a:pPr marL="297147" marR="231929" indent="-285750">
              <a:buClr>
                <a:srgbClr val="C00000"/>
              </a:buClr>
              <a:buFont typeface="Arial" panose="020B0604020202020204" pitchFamily="34" charset="0"/>
              <a:buChar char="•"/>
            </a:pPr>
            <a:endParaRPr lang="es-MX" sz="1400" spc="-9" dirty="0">
              <a:solidFill>
                <a:srgbClr val="252525"/>
              </a:solidFill>
              <a:latin typeface="Century Gothic" panose="020B0502020202020204" pitchFamily="34" charset="0"/>
              <a:cs typeface="Constantia"/>
            </a:endParaRPr>
          </a:p>
          <a:p>
            <a:pPr marL="297147" marR="231929" indent="-285750">
              <a:buClr>
                <a:srgbClr val="C00000"/>
              </a:buClr>
              <a:buFont typeface="Arial" panose="020B0604020202020204" pitchFamily="34" charset="0"/>
              <a:buChar char="•"/>
            </a:pPr>
            <a:r>
              <a:rPr sz="1400" spc="-4" dirty="0" smtClean="0">
                <a:solidFill>
                  <a:srgbClr val="252525"/>
                </a:solidFill>
                <a:latin typeface="Century Gothic" panose="020B0502020202020204" pitchFamily="34" charset="0"/>
                <a:cs typeface="Constantia"/>
              </a:rPr>
              <a:t>Instrumentos</a:t>
            </a:r>
            <a:r>
              <a:rPr sz="1400" spc="-36" dirty="0" smtClean="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líquidos.</a:t>
            </a:r>
            <a:r>
              <a:rPr sz="140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El</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portafolio</a:t>
            </a:r>
            <a:r>
              <a:rPr sz="1400" spc="-54"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se</a:t>
            </a:r>
            <a:r>
              <a:rPr sz="1400" spc="-49"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integra</a:t>
            </a:r>
            <a:r>
              <a:rPr sz="1400" spc="-8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cuentas</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cheques</a:t>
            </a:r>
            <a:r>
              <a:rPr sz="1400" spc="-81"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y  </a:t>
            </a:r>
            <a:r>
              <a:rPr sz="1400" spc="-9" dirty="0">
                <a:solidFill>
                  <a:srgbClr val="252525"/>
                </a:solidFill>
                <a:latin typeface="Century Gothic" panose="020B0502020202020204" pitchFamily="34" charset="0"/>
                <a:cs typeface="Constantia"/>
              </a:rPr>
              <a:t>reportos.</a:t>
            </a:r>
            <a:endParaRPr sz="1400" dirty="0">
              <a:latin typeface="Century Gothic" panose="020B0502020202020204" pitchFamily="34" charset="0"/>
              <a:cs typeface="Constantia"/>
            </a:endParaRPr>
          </a:p>
          <a:p>
            <a:pPr marL="1014587" indent="-285750">
              <a:spcBef>
                <a:spcPts val="363"/>
              </a:spcBef>
              <a:buClr>
                <a:srgbClr val="C00000"/>
              </a:buClr>
              <a:buFont typeface="Arial" panose="020B0604020202020204" pitchFamily="34" charset="0"/>
              <a:buChar char="•"/>
            </a:pPr>
            <a:r>
              <a:rPr sz="1400" spc="-4" dirty="0">
                <a:solidFill>
                  <a:srgbClr val="252525"/>
                </a:solidFill>
                <a:latin typeface="Century Gothic" panose="020B0502020202020204" pitchFamily="34" charset="0"/>
                <a:cs typeface="Constantia"/>
              </a:rPr>
              <a:t>El</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saldo</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chequera</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$10.61 </a:t>
            </a:r>
            <a:r>
              <a:rPr sz="1400" spc="-9" dirty="0">
                <a:solidFill>
                  <a:srgbClr val="252525"/>
                </a:solidFill>
                <a:latin typeface="Century Gothic" panose="020B0502020202020204" pitchFamily="34" charset="0"/>
                <a:cs typeface="Constantia"/>
              </a:rPr>
              <a:t>millones.</a:t>
            </a:r>
            <a:endParaRPr sz="1400" dirty="0">
              <a:latin typeface="Century Gothic" panose="020B0502020202020204" pitchFamily="34" charset="0"/>
              <a:cs typeface="Constantia"/>
            </a:endParaRPr>
          </a:p>
          <a:p>
            <a:pPr marL="1014587" marR="151010" indent="-285750">
              <a:spcBef>
                <a:spcPts val="341"/>
              </a:spcBef>
              <a:buClr>
                <a:srgbClr val="C00000"/>
              </a:buClr>
              <a:buFont typeface="Arial" panose="020B0604020202020204" pitchFamily="34" charset="0"/>
              <a:buChar char="•"/>
              <a:tabLst>
                <a:tab pos="1275892" algn="l"/>
              </a:tabLst>
            </a:pPr>
            <a:r>
              <a:rPr sz="1400" spc="4" dirty="0">
                <a:solidFill>
                  <a:srgbClr val="252525"/>
                </a:solidFill>
                <a:latin typeface="Century Gothic" panose="020B0502020202020204" pitchFamily="34" charset="0"/>
                <a:cs typeface="Constantia"/>
              </a:rPr>
              <a:t>Los</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reportos</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están</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plazos</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un</a:t>
            </a:r>
            <a:r>
              <a:rPr sz="1400" spc="-4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día</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y</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58"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colaterales</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son</a:t>
            </a:r>
            <a:r>
              <a:rPr sz="1400" spc="-1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bonos</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Pemex</a:t>
            </a:r>
            <a:r>
              <a:rPr sz="1400" spc="28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y  </a:t>
            </a:r>
            <a:r>
              <a:rPr sz="1400" spc="-27" dirty="0">
                <a:solidFill>
                  <a:srgbClr val="252525"/>
                </a:solidFill>
                <a:latin typeface="Century Gothic" panose="020B0502020202020204" pitchFamily="34" charset="0"/>
                <a:cs typeface="Constantia"/>
              </a:rPr>
              <a:t>FEFA	</a:t>
            </a:r>
            <a:r>
              <a:rPr sz="1400" spc="-4" dirty="0">
                <a:solidFill>
                  <a:srgbClr val="252525"/>
                </a:solidFill>
                <a:latin typeface="Century Gothic" panose="020B0502020202020204" pitchFamily="34" charset="0"/>
                <a:cs typeface="Constantia"/>
              </a:rPr>
              <a:t>El</a:t>
            </a:r>
            <a:r>
              <a:rPr sz="1400" spc="-4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valor</a:t>
            </a:r>
            <a:r>
              <a:rPr sz="1400" spc="-8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mercado</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estos</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instrumentos</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asciende</a:t>
            </a:r>
            <a:r>
              <a:rPr sz="1400" spc="-6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$3,209.16  </a:t>
            </a:r>
            <a:r>
              <a:rPr sz="1400" spc="-9" dirty="0">
                <a:solidFill>
                  <a:srgbClr val="252525"/>
                </a:solidFill>
                <a:latin typeface="Century Gothic" panose="020B0502020202020204" pitchFamily="34" charset="0"/>
                <a:cs typeface="Constantia"/>
              </a:rPr>
              <a:t>millones.</a:t>
            </a:r>
            <a:endParaRPr sz="1400" dirty="0">
              <a:latin typeface="Century Gothic" panose="020B0502020202020204" pitchFamily="34" charset="0"/>
              <a:cs typeface="Constantia"/>
            </a:endParaRPr>
          </a:p>
        </p:txBody>
      </p:sp>
      <p:graphicFrame>
        <p:nvGraphicFramePr>
          <p:cNvPr id="8" name="object 8"/>
          <p:cNvGraphicFramePr>
            <a:graphicFrameLocks noGrp="1"/>
          </p:cNvGraphicFramePr>
          <p:nvPr/>
        </p:nvGraphicFramePr>
        <p:xfrm>
          <a:off x="969818" y="3747695"/>
          <a:ext cx="7224448" cy="1377462"/>
        </p:xfrm>
        <a:graphic>
          <a:graphicData uri="http://schemas.openxmlformats.org/drawingml/2006/table">
            <a:tbl>
              <a:tblPr firstRow="1" bandRow="1">
                <a:tableStyleId>{2D5ABB26-0587-4C30-8999-92F81FD0307C}</a:tableStyleId>
              </a:tblPr>
              <a:tblGrid>
                <a:gridCol w="1102620"/>
                <a:gridCol w="575876"/>
                <a:gridCol w="151328"/>
                <a:gridCol w="636981"/>
                <a:gridCol w="765700"/>
                <a:gridCol w="830872"/>
                <a:gridCol w="1187944"/>
                <a:gridCol w="755695"/>
                <a:gridCol w="1217432"/>
              </a:tblGrid>
              <a:tr h="340210">
                <a:tc>
                  <a:txBody>
                    <a:bodyPr/>
                    <a:lstStyle/>
                    <a:p>
                      <a:pPr>
                        <a:lnSpc>
                          <a:spcPct val="100000"/>
                        </a:lnSpc>
                        <a:spcBef>
                          <a:spcPts val="30"/>
                        </a:spcBef>
                      </a:pPr>
                      <a:endParaRPr sz="1100" dirty="0">
                        <a:latin typeface="Times New Roman"/>
                        <a:cs typeface="Times New Roman"/>
                      </a:endParaRPr>
                    </a:p>
                    <a:p>
                      <a:pPr marL="75565">
                        <a:lnSpc>
                          <a:spcPct val="100000"/>
                        </a:lnSpc>
                      </a:pPr>
                      <a:r>
                        <a:rPr sz="1000" b="1" spc="5" dirty="0">
                          <a:latin typeface="Calibri"/>
                          <a:cs typeface="Calibri"/>
                        </a:rPr>
                        <a:t>Monto</a:t>
                      </a:r>
                      <a:r>
                        <a:rPr sz="1000" b="1" spc="-114" dirty="0">
                          <a:latin typeface="Calibri"/>
                          <a:cs typeface="Calibri"/>
                        </a:rPr>
                        <a:t> </a:t>
                      </a:r>
                      <a:r>
                        <a:rPr sz="1000" b="1" dirty="0">
                          <a:latin typeface="Calibri"/>
                          <a:cs typeface="Calibri"/>
                        </a:rPr>
                        <a:t>reportado</a:t>
                      </a:r>
                      <a:endParaRPr sz="1000" dirty="0">
                        <a:latin typeface="Calibri"/>
                        <a:cs typeface="Calibri"/>
                      </a:endParaRPr>
                    </a:p>
                  </a:txBody>
                  <a:tcPr marL="0" marR="0" marT="0" marB="0">
                    <a:lnL w="9143">
                      <a:solidFill>
                        <a:srgbClr val="000000"/>
                      </a:solidFill>
                      <a:prstDash val="solid"/>
                    </a:lnL>
                    <a:lnT w="9143">
                      <a:solidFill>
                        <a:srgbClr val="000000"/>
                      </a:solidFill>
                      <a:prstDash val="solid"/>
                    </a:lnT>
                    <a:lnB w="18287">
                      <a:solidFill>
                        <a:srgbClr val="000000"/>
                      </a:solidFill>
                      <a:prstDash val="solid"/>
                    </a:lnB>
                  </a:tcPr>
                </a:tc>
                <a:tc>
                  <a:txBody>
                    <a:bodyPr/>
                    <a:lstStyle/>
                    <a:p>
                      <a:pPr marL="133985" indent="-47625">
                        <a:lnSpc>
                          <a:spcPts val="1290"/>
                        </a:lnSpc>
                      </a:pPr>
                      <a:r>
                        <a:rPr sz="1000" b="1" spc="5" dirty="0">
                          <a:latin typeface="Calibri"/>
                          <a:cs typeface="Calibri"/>
                        </a:rPr>
                        <a:t>Plazo</a:t>
                      </a:r>
                      <a:r>
                        <a:rPr sz="1000" b="1" spc="-100" dirty="0">
                          <a:latin typeface="Calibri"/>
                          <a:cs typeface="Calibri"/>
                        </a:rPr>
                        <a:t> </a:t>
                      </a:r>
                      <a:r>
                        <a:rPr sz="1000" b="1" spc="15" dirty="0">
                          <a:latin typeface="Calibri"/>
                          <a:cs typeface="Calibri"/>
                        </a:rPr>
                        <a:t>del</a:t>
                      </a:r>
                      <a:endParaRPr sz="1000" dirty="0">
                        <a:latin typeface="Calibri"/>
                        <a:cs typeface="Calibri"/>
                      </a:endParaRPr>
                    </a:p>
                    <a:p>
                      <a:pPr marL="133985">
                        <a:lnSpc>
                          <a:spcPct val="100000"/>
                        </a:lnSpc>
                        <a:spcBef>
                          <a:spcPts val="180"/>
                        </a:spcBef>
                      </a:pPr>
                      <a:r>
                        <a:rPr sz="1000" b="1" dirty="0">
                          <a:latin typeface="Calibri"/>
                          <a:cs typeface="Calibri"/>
                        </a:rPr>
                        <a:t>reporto</a:t>
                      </a:r>
                      <a:endParaRPr sz="1000" dirty="0">
                        <a:latin typeface="Calibri"/>
                        <a:cs typeface="Calibri"/>
                      </a:endParaRPr>
                    </a:p>
                  </a:txBody>
                  <a:tcPr marL="0" marR="0" marT="0" marB="0">
                    <a:lnT w="9143">
                      <a:solidFill>
                        <a:srgbClr val="000000"/>
                      </a:solidFill>
                      <a:prstDash val="solid"/>
                    </a:lnT>
                    <a:lnB w="18287">
                      <a:solidFill>
                        <a:srgbClr val="000000"/>
                      </a:solidFill>
                      <a:prstDash val="solid"/>
                    </a:lnB>
                  </a:tcPr>
                </a:tc>
                <a:tc>
                  <a:txBody>
                    <a:bodyPr/>
                    <a:lstStyle/>
                    <a:p>
                      <a:endParaRPr sz="1000" dirty="0">
                        <a:latin typeface="Calibri"/>
                        <a:cs typeface="Calibri"/>
                      </a:endParaRPr>
                    </a:p>
                  </a:txBody>
                  <a:tcPr marL="0" marR="0" marT="0" marB="0">
                    <a:lnT w="9143">
                      <a:solidFill>
                        <a:srgbClr val="000000"/>
                      </a:solidFill>
                      <a:prstDash val="solid"/>
                    </a:lnT>
                    <a:lnB w="18287">
                      <a:solidFill>
                        <a:srgbClr val="000000"/>
                      </a:solidFill>
                      <a:prstDash val="solid"/>
                    </a:lnB>
                  </a:tcPr>
                </a:tc>
                <a:tc>
                  <a:txBody>
                    <a:bodyPr/>
                    <a:lstStyle/>
                    <a:p>
                      <a:pPr marL="95885" indent="-18415">
                        <a:lnSpc>
                          <a:spcPts val="1290"/>
                        </a:lnSpc>
                      </a:pPr>
                      <a:r>
                        <a:rPr sz="1000" b="1" spc="-5" dirty="0">
                          <a:latin typeface="Calibri"/>
                          <a:cs typeface="Calibri"/>
                        </a:rPr>
                        <a:t>Tasa</a:t>
                      </a:r>
                      <a:r>
                        <a:rPr sz="1000" b="1" spc="-150" dirty="0">
                          <a:latin typeface="Calibri"/>
                          <a:cs typeface="Calibri"/>
                        </a:rPr>
                        <a:t> </a:t>
                      </a:r>
                      <a:r>
                        <a:rPr sz="1000" b="1" spc="15" dirty="0">
                          <a:latin typeface="Calibri"/>
                          <a:cs typeface="Calibri"/>
                        </a:rPr>
                        <a:t>del</a:t>
                      </a:r>
                      <a:endParaRPr sz="1000" dirty="0">
                        <a:latin typeface="Calibri"/>
                        <a:cs typeface="Calibri"/>
                      </a:endParaRPr>
                    </a:p>
                    <a:p>
                      <a:pPr marL="95885">
                        <a:lnSpc>
                          <a:spcPct val="100000"/>
                        </a:lnSpc>
                        <a:spcBef>
                          <a:spcPts val="180"/>
                        </a:spcBef>
                      </a:pPr>
                      <a:r>
                        <a:rPr sz="1000" b="1" dirty="0">
                          <a:latin typeface="Calibri"/>
                          <a:cs typeface="Calibri"/>
                        </a:rPr>
                        <a:t>reporto</a:t>
                      </a:r>
                      <a:endParaRPr sz="1000" dirty="0">
                        <a:latin typeface="Calibri"/>
                        <a:cs typeface="Calibri"/>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30"/>
                        </a:spcBef>
                      </a:pPr>
                      <a:endParaRPr sz="1100" dirty="0">
                        <a:latin typeface="Times New Roman"/>
                        <a:cs typeface="Times New Roman"/>
                      </a:endParaRPr>
                    </a:p>
                    <a:p>
                      <a:pPr marL="81280">
                        <a:lnSpc>
                          <a:spcPct val="100000"/>
                        </a:lnSpc>
                      </a:pPr>
                      <a:r>
                        <a:rPr sz="1000" b="1" spc="-5" dirty="0">
                          <a:latin typeface="Calibri"/>
                          <a:cs typeface="Calibri"/>
                        </a:rPr>
                        <a:t>Contraparte</a:t>
                      </a:r>
                      <a:endParaRPr sz="1000" dirty="0">
                        <a:latin typeface="Calibri"/>
                        <a:cs typeface="Calibri"/>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30"/>
                        </a:spcBef>
                      </a:pPr>
                      <a:endParaRPr sz="1100" dirty="0">
                        <a:latin typeface="Times New Roman"/>
                        <a:cs typeface="Times New Roman"/>
                      </a:endParaRPr>
                    </a:p>
                    <a:p>
                      <a:pPr marL="18415" algn="ctr">
                        <a:lnSpc>
                          <a:spcPct val="100000"/>
                        </a:lnSpc>
                      </a:pPr>
                      <a:r>
                        <a:rPr sz="1000" b="1" dirty="0">
                          <a:latin typeface="Calibri"/>
                          <a:cs typeface="Calibri"/>
                        </a:rPr>
                        <a:t>Colateral</a:t>
                      </a:r>
                      <a:endParaRPr sz="1000" dirty="0">
                        <a:latin typeface="Calibri"/>
                        <a:cs typeface="Calibri"/>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30"/>
                        </a:spcBef>
                      </a:pPr>
                      <a:endParaRPr sz="1100" dirty="0">
                        <a:latin typeface="Times New Roman"/>
                        <a:cs typeface="Times New Roman"/>
                      </a:endParaRPr>
                    </a:p>
                    <a:p>
                      <a:pPr marL="30480">
                        <a:lnSpc>
                          <a:spcPct val="100000"/>
                        </a:lnSpc>
                      </a:pPr>
                      <a:r>
                        <a:rPr sz="1000" b="1" spc="10" dirty="0">
                          <a:latin typeface="Calibri"/>
                          <a:cs typeface="Calibri"/>
                        </a:rPr>
                        <a:t>Flujo </a:t>
                      </a:r>
                      <a:r>
                        <a:rPr sz="1000" b="1" spc="-10" dirty="0">
                          <a:latin typeface="Calibri"/>
                          <a:cs typeface="Calibri"/>
                        </a:rPr>
                        <a:t>al</a:t>
                      </a:r>
                      <a:r>
                        <a:rPr sz="1000" b="1" spc="-80" dirty="0">
                          <a:latin typeface="Calibri"/>
                          <a:cs typeface="Calibri"/>
                        </a:rPr>
                        <a:t> </a:t>
                      </a:r>
                      <a:r>
                        <a:rPr sz="1000" b="1" spc="10" dirty="0">
                          <a:latin typeface="Calibri"/>
                          <a:cs typeface="Calibri"/>
                        </a:rPr>
                        <a:t>vencimiento</a:t>
                      </a:r>
                      <a:endParaRPr sz="1000" dirty="0">
                        <a:latin typeface="Calibri"/>
                        <a:cs typeface="Calibri"/>
                      </a:endParaRPr>
                    </a:p>
                  </a:txBody>
                  <a:tcPr marL="0" marR="0" marT="0" marB="0">
                    <a:lnT w="9143">
                      <a:solidFill>
                        <a:srgbClr val="000000"/>
                      </a:solidFill>
                      <a:prstDash val="solid"/>
                    </a:lnT>
                    <a:lnB w="18287">
                      <a:solidFill>
                        <a:srgbClr val="000000"/>
                      </a:solidFill>
                      <a:prstDash val="solid"/>
                    </a:lnB>
                  </a:tcPr>
                </a:tc>
                <a:tc>
                  <a:txBody>
                    <a:bodyPr/>
                    <a:lstStyle/>
                    <a:p>
                      <a:pPr marL="122555" indent="-18415">
                        <a:lnSpc>
                          <a:spcPts val="1290"/>
                        </a:lnSpc>
                      </a:pPr>
                      <a:r>
                        <a:rPr sz="1000" b="1" spc="5" dirty="0">
                          <a:latin typeface="Calibri"/>
                          <a:cs typeface="Calibri"/>
                        </a:rPr>
                        <a:t>Precio</a:t>
                      </a:r>
                      <a:r>
                        <a:rPr sz="1000" b="1" spc="-105" dirty="0">
                          <a:latin typeface="Calibri"/>
                          <a:cs typeface="Calibri"/>
                        </a:rPr>
                        <a:t> </a:t>
                      </a:r>
                      <a:r>
                        <a:rPr sz="1000" b="1" spc="10" dirty="0">
                          <a:latin typeface="Calibri"/>
                          <a:cs typeface="Calibri"/>
                        </a:rPr>
                        <a:t>de</a:t>
                      </a:r>
                      <a:endParaRPr sz="1000" dirty="0">
                        <a:latin typeface="Calibri"/>
                        <a:cs typeface="Calibri"/>
                      </a:endParaRPr>
                    </a:p>
                    <a:p>
                      <a:pPr marL="122555">
                        <a:lnSpc>
                          <a:spcPct val="100000"/>
                        </a:lnSpc>
                        <a:spcBef>
                          <a:spcPts val="180"/>
                        </a:spcBef>
                      </a:pPr>
                      <a:r>
                        <a:rPr sz="1000" b="1" dirty="0">
                          <a:latin typeface="Calibri"/>
                          <a:cs typeface="Calibri"/>
                        </a:rPr>
                        <a:t>mercado</a:t>
                      </a:r>
                      <a:endParaRPr sz="1000" dirty="0">
                        <a:latin typeface="Calibri"/>
                        <a:cs typeface="Calibri"/>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30"/>
                        </a:spcBef>
                      </a:pPr>
                      <a:endParaRPr sz="1100" dirty="0">
                        <a:latin typeface="Times New Roman"/>
                        <a:cs typeface="Times New Roman"/>
                      </a:endParaRPr>
                    </a:p>
                    <a:p>
                      <a:pPr marR="3810" algn="ctr">
                        <a:lnSpc>
                          <a:spcPct val="100000"/>
                        </a:lnSpc>
                      </a:pPr>
                      <a:r>
                        <a:rPr sz="1000" b="1" spc="5" dirty="0">
                          <a:latin typeface="Calibri"/>
                          <a:cs typeface="Calibri"/>
                        </a:rPr>
                        <a:t>Valor </a:t>
                      </a:r>
                      <a:r>
                        <a:rPr sz="1000" b="1" spc="10" dirty="0">
                          <a:latin typeface="Calibri"/>
                          <a:cs typeface="Calibri"/>
                        </a:rPr>
                        <a:t>de</a:t>
                      </a:r>
                      <a:r>
                        <a:rPr sz="1000" b="1" spc="-110" dirty="0">
                          <a:latin typeface="Calibri"/>
                          <a:cs typeface="Calibri"/>
                        </a:rPr>
                        <a:t> </a:t>
                      </a:r>
                      <a:r>
                        <a:rPr sz="1000" b="1" dirty="0">
                          <a:latin typeface="Calibri"/>
                          <a:cs typeface="Calibri"/>
                        </a:rPr>
                        <a:t>mercado</a:t>
                      </a:r>
                      <a:endParaRPr sz="1000" dirty="0">
                        <a:latin typeface="Calibri"/>
                        <a:cs typeface="Calibri"/>
                      </a:endParaRPr>
                    </a:p>
                  </a:txBody>
                  <a:tcPr marL="0" marR="0" marT="0" marB="0">
                    <a:lnR w="19811">
                      <a:solidFill>
                        <a:srgbClr val="000000"/>
                      </a:solidFill>
                      <a:prstDash val="solid"/>
                    </a:lnR>
                    <a:lnT w="9143">
                      <a:solidFill>
                        <a:srgbClr val="000000"/>
                      </a:solidFill>
                      <a:prstDash val="solid"/>
                    </a:lnT>
                    <a:lnB w="18287">
                      <a:solidFill>
                        <a:srgbClr val="000000"/>
                      </a:solidFill>
                      <a:prstDash val="solid"/>
                    </a:lnB>
                  </a:tcPr>
                </a:tc>
              </a:tr>
              <a:tr h="189045">
                <a:tc>
                  <a:txBody>
                    <a:bodyPr/>
                    <a:lstStyle/>
                    <a:p>
                      <a:pPr marL="66675">
                        <a:lnSpc>
                          <a:spcPct val="100000"/>
                        </a:lnSpc>
                        <a:spcBef>
                          <a:spcPts val="50"/>
                        </a:spcBef>
                        <a:tabLst>
                          <a:tab pos="266065" algn="l"/>
                        </a:tabLst>
                      </a:pPr>
                      <a:r>
                        <a:rPr sz="1000" spc="10" dirty="0">
                          <a:latin typeface="Calibri"/>
                          <a:cs typeface="Calibri"/>
                        </a:rPr>
                        <a:t>$	</a:t>
                      </a:r>
                      <a:r>
                        <a:rPr sz="1000" spc="-20" dirty="0">
                          <a:latin typeface="Calibri"/>
                          <a:cs typeface="Calibri"/>
                        </a:rPr>
                        <a:t>499,651,200.00</a:t>
                      </a:r>
                      <a:endParaRPr sz="1000" dirty="0">
                        <a:latin typeface="Calibri"/>
                        <a:cs typeface="Calibri"/>
                      </a:endParaRPr>
                    </a:p>
                  </a:txBody>
                  <a:tcPr marL="0" marR="0" marT="0" marB="0">
                    <a:lnL w="9143">
                      <a:solidFill>
                        <a:srgbClr val="000000"/>
                      </a:solidFill>
                      <a:prstDash val="solid"/>
                    </a:lnL>
                    <a:lnT w="18287">
                      <a:solidFill>
                        <a:srgbClr val="000000"/>
                      </a:solidFill>
                      <a:prstDash val="solid"/>
                    </a:lnT>
                  </a:tcPr>
                </a:tc>
                <a:tc gridSpan="2">
                  <a:txBody>
                    <a:bodyPr/>
                    <a:lstStyle/>
                    <a:p>
                      <a:pPr marR="70485" algn="r">
                        <a:lnSpc>
                          <a:spcPct val="100000"/>
                        </a:lnSpc>
                        <a:spcBef>
                          <a:spcPts val="50"/>
                        </a:spcBef>
                      </a:pPr>
                      <a:r>
                        <a:rPr sz="1000" dirty="0">
                          <a:latin typeface="Calibri"/>
                          <a:cs typeface="Calibri"/>
                        </a:rPr>
                        <a:t>1</a:t>
                      </a:r>
                    </a:p>
                  </a:txBody>
                  <a:tcPr marL="0" marR="0" marT="0" marB="0">
                    <a:lnT w="18287">
                      <a:solidFill>
                        <a:srgbClr val="000000"/>
                      </a:solidFill>
                      <a:prstDash val="solid"/>
                    </a:lnT>
                  </a:tcPr>
                </a:tc>
                <a:tc hMerge="1">
                  <a:txBody>
                    <a:bodyPr/>
                    <a:lstStyle/>
                    <a:p>
                      <a:endParaRPr/>
                    </a:p>
                  </a:txBody>
                  <a:tcPr marL="0" marR="0" marT="0" marB="0"/>
                </a:tc>
                <a:tc>
                  <a:txBody>
                    <a:bodyPr/>
                    <a:lstStyle/>
                    <a:p>
                      <a:pPr marR="17145" algn="r">
                        <a:lnSpc>
                          <a:spcPct val="100000"/>
                        </a:lnSpc>
                        <a:spcBef>
                          <a:spcPts val="50"/>
                        </a:spcBef>
                      </a:pPr>
                      <a:r>
                        <a:rPr sz="1000" spc="-45" dirty="0">
                          <a:latin typeface="Calibri"/>
                          <a:cs typeface="Calibri"/>
                        </a:rPr>
                        <a:t>3</a:t>
                      </a:r>
                      <a:r>
                        <a:rPr sz="1000" spc="15" dirty="0">
                          <a:latin typeface="Calibri"/>
                          <a:cs typeface="Calibri"/>
                        </a:rPr>
                        <a:t>.</a:t>
                      </a:r>
                      <a:r>
                        <a:rPr sz="1000" spc="-45" dirty="0">
                          <a:latin typeface="Calibri"/>
                          <a:cs typeface="Calibri"/>
                        </a:rPr>
                        <a:t>92</a:t>
                      </a:r>
                      <a:r>
                        <a:rPr sz="1000" dirty="0">
                          <a:latin typeface="Calibri"/>
                          <a:cs typeface="Calibri"/>
                        </a:rPr>
                        <a:t>%</a:t>
                      </a:r>
                    </a:p>
                  </a:txBody>
                  <a:tcPr marL="0" marR="0" marT="0" marB="0">
                    <a:lnT w="18287">
                      <a:solidFill>
                        <a:srgbClr val="000000"/>
                      </a:solidFill>
                      <a:prstDash val="solid"/>
                    </a:lnT>
                  </a:tcPr>
                </a:tc>
                <a:tc>
                  <a:txBody>
                    <a:bodyPr/>
                    <a:lstStyle/>
                    <a:p>
                      <a:pPr marL="24765">
                        <a:lnSpc>
                          <a:spcPct val="100000"/>
                        </a:lnSpc>
                        <a:spcBef>
                          <a:spcPts val="50"/>
                        </a:spcBef>
                      </a:pPr>
                      <a:r>
                        <a:rPr sz="1000" spc="25" dirty="0">
                          <a:latin typeface="Calibri"/>
                          <a:cs typeface="Calibri"/>
                        </a:rPr>
                        <a:t>NAFINSA</a:t>
                      </a:r>
                      <a:endParaRPr sz="1000" dirty="0">
                        <a:latin typeface="Calibri"/>
                        <a:cs typeface="Calibri"/>
                      </a:endParaRPr>
                    </a:p>
                  </a:txBody>
                  <a:tcPr marL="0" marR="0" marT="0" marB="0">
                    <a:lnT w="18287">
                      <a:solidFill>
                        <a:srgbClr val="000000"/>
                      </a:solidFill>
                      <a:prstDash val="solid"/>
                    </a:lnT>
                  </a:tcPr>
                </a:tc>
                <a:tc>
                  <a:txBody>
                    <a:bodyPr/>
                    <a:lstStyle/>
                    <a:p>
                      <a:pPr marL="27940" algn="ctr">
                        <a:lnSpc>
                          <a:spcPct val="100000"/>
                        </a:lnSpc>
                        <a:spcBef>
                          <a:spcPts val="50"/>
                        </a:spcBef>
                      </a:pPr>
                      <a:r>
                        <a:rPr sz="1000" spc="-15" dirty="0">
                          <a:latin typeface="Calibri"/>
                          <a:cs typeface="Calibri"/>
                        </a:rPr>
                        <a:t>92_FEFA_0715</a:t>
                      </a:r>
                      <a:endParaRPr sz="1000" dirty="0">
                        <a:latin typeface="Calibri"/>
                        <a:cs typeface="Calibri"/>
                      </a:endParaRPr>
                    </a:p>
                  </a:txBody>
                  <a:tcPr marL="0" marR="0" marT="0" marB="0">
                    <a:lnT w="18287">
                      <a:solidFill>
                        <a:srgbClr val="000000"/>
                      </a:solidFill>
                      <a:prstDash val="solid"/>
                    </a:lnT>
                  </a:tcPr>
                </a:tc>
                <a:tc>
                  <a:txBody>
                    <a:bodyPr/>
                    <a:lstStyle/>
                    <a:p>
                      <a:pPr marL="68580">
                        <a:lnSpc>
                          <a:spcPct val="100000"/>
                        </a:lnSpc>
                        <a:spcBef>
                          <a:spcPts val="50"/>
                        </a:spcBef>
                        <a:tabLst>
                          <a:tab pos="353695" algn="l"/>
                        </a:tabLst>
                      </a:pPr>
                      <a:r>
                        <a:rPr sz="1000" spc="10" dirty="0">
                          <a:latin typeface="Calibri"/>
                          <a:cs typeface="Calibri"/>
                        </a:rPr>
                        <a:t>$	</a:t>
                      </a:r>
                      <a:r>
                        <a:rPr sz="1000" spc="-20" dirty="0">
                          <a:latin typeface="Calibri"/>
                          <a:cs typeface="Calibri"/>
                        </a:rPr>
                        <a:t>499,705,606.46</a:t>
                      </a:r>
                      <a:endParaRPr sz="1000" dirty="0">
                        <a:latin typeface="Calibri"/>
                        <a:cs typeface="Calibri"/>
                      </a:endParaRPr>
                    </a:p>
                  </a:txBody>
                  <a:tcPr marL="0" marR="0" marT="0" marB="0">
                    <a:lnT w="18287">
                      <a:solidFill>
                        <a:srgbClr val="000000"/>
                      </a:solidFill>
                      <a:prstDash val="solid"/>
                    </a:lnT>
                  </a:tcPr>
                </a:tc>
                <a:tc>
                  <a:txBody>
                    <a:bodyPr/>
                    <a:lstStyle/>
                    <a:p>
                      <a:pPr marL="30480" algn="ctr">
                        <a:lnSpc>
                          <a:spcPct val="100000"/>
                        </a:lnSpc>
                        <a:spcBef>
                          <a:spcPts val="50"/>
                        </a:spcBef>
                      </a:pPr>
                      <a:r>
                        <a:rPr sz="1000" spc="-30" dirty="0">
                          <a:latin typeface="Calibri"/>
                          <a:cs typeface="Calibri"/>
                        </a:rPr>
                        <a:t>100.0021387</a:t>
                      </a:r>
                      <a:endParaRPr sz="1000" dirty="0">
                        <a:latin typeface="Calibri"/>
                        <a:cs typeface="Calibri"/>
                      </a:endParaRPr>
                    </a:p>
                  </a:txBody>
                  <a:tcPr marL="0" marR="0" marT="0" marB="0">
                    <a:lnT w="18287">
                      <a:solidFill>
                        <a:srgbClr val="000000"/>
                      </a:solidFill>
                      <a:prstDash val="solid"/>
                    </a:lnT>
                  </a:tcPr>
                </a:tc>
                <a:tc>
                  <a:txBody>
                    <a:bodyPr/>
                    <a:lstStyle/>
                    <a:p>
                      <a:pPr algn="ctr">
                        <a:lnSpc>
                          <a:spcPct val="100000"/>
                        </a:lnSpc>
                        <a:spcBef>
                          <a:spcPts val="50"/>
                        </a:spcBef>
                        <a:tabLst>
                          <a:tab pos="381000" algn="l"/>
                        </a:tabLst>
                      </a:pPr>
                      <a:r>
                        <a:rPr sz="1000" spc="10" dirty="0">
                          <a:latin typeface="Calibri"/>
                          <a:cs typeface="Calibri"/>
                        </a:rPr>
                        <a:t>$	</a:t>
                      </a:r>
                      <a:r>
                        <a:rPr sz="1000" spc="-20" dirty="0">
                          <a:latin typeface="Calibri"/>
                          <a:cs typeface="Calibri"/>
                        </a:rPr>
                        <a:t>499,661,886.05</a:t>
                      </a:r>
                      <a:endParaRPr sz="1000" dirty="0">
                        <a:latin typeface="Calibri"/>
                        <a:cs typeface="Calibri"/>
                      </a:endParaRPr>
                    </a:p>
                  </a:txBody>
                  <a:tcPr marL="0" marR="0" marT="0" marB="0">
                    <a:lnR w="19811">
                      <a:solidFill>
                        <a:srgbClr val="000000"/>
                      </a:solidFill>
                      <a:prstDash val="solid"/>
                    </a:lnR>
                    <a:lnT w="18287">
                      <a:solidFill>
                        <a:srgbClr val="000000"/>
                      </a:solidFill>
                      <a:prstDash val="solid"/>
                    </a:lnT>
                  </a:tcPr>
                </a:tc>
              </a:tr>
              <a:tr h="167415">
                <a:tc>
                  <a:txBody>
                    <a:bodyPr/>
                    <a:lstStyle/>
                    <a:p>
                      <a:pPr marL="66675">
                        <a:lnSpc>
                          <a:spcPts val="1245"/>
                        </a:lnSpc>
                      </a:pPr>
                      <a:r>
                        <a:rPr sz="1000" spc="10" dirty="0">
                          <a:latin typeface="Calibri"/>
                          <a:cs typeface="Calibri"/>
                        </a:rPr>
                        <a:t>$</a:t>
                      </a:r>
                      <a:r>
                        <a:rPr sz="1000" spc="-120" dirty="0">
                          <a:latin typeface="Calibri"/>
                          <a:cs typeface="Calibri"/>
                        </a:rPr>
                        <a:t> </a:t>
                      </a:r>
                      <a:r>
                        <a:rPr sz="1000" spc="-20" dirty="0">
                          <a:latin typeface="Calibri"/>
                          <a:cs typeface="Calibri"/>
                        </a:rPr>
                        <a:t>1,425,964,900.00</a:t>
                      </a:r>
                      <a:endParaRPr sz="1000" dirty="0">
                        <a:latin typeface="Calibri"/>
                        <a:cs typeface="Calibri"/>
                      </a:endParaRPr>
                    </a:p>
                  </a:txBody>
                  <a:tcPr marL="0" marR="0" marT="0" marB="0">
                    <a:lnL w="9143">
                      <a:solidFill>
                        <a:srgbClr val="000000"/>
                      </a:solidFill>
                      <a:prstDash val="solid"/>
                    </a:lnL>
                  </a:tcPr>
                </a:tc>
                <a:tc gridSpan="2">
                  <a:txBody>
                    <a:bodyPr/>
                    <a:lstStyle/>
                    <a:p>
                      <a:pPr marR="69850" algn="r">
                        <a:lnSpc>
                          <a:spcPts val="1245"/>
                        </a:lnSpc>
                      </a:pPr>
                      <a:r>
                        <a:rPr sz="1000" dirty="0">
                          <a:latin typeface="Calibri"/>
                          <a:cs typeface="Calibri"/>
                        </a:rPr>
                        <a:t>1</a:t>
                      </a:r>
                    </a:p>
                  </a:txBody>
                  <a:tcPr marL="0" marR="0" marT="0" marB="0"/>
                </a:tc>
                <a:tc hMerge="1">
                  <a:txBody>
                    <a:bodyPr/>
                    <a:lstStyle/>
                    <a:p>
                      <a:endParaRPr/>
                    </a:p>
                  </a:txBody>
                  <a:tcPr marL="0" marR="0" marT="0" marB="0"/>
                </a:tc>
                <a:tc>
                  <a:txBody>
                    <a:bodyPr/>
                    <a:lstStyle/>
                    <a:p>
                      <a:pPr marR="17145" algn="r">
                        <a:lnSpc>
                          <a:spcPts val="1245"/>
                        </a:lnSpc>
                      </a:pPr>
                      <a:r>
                        <a:rPr sz="1000" spc="-45" dirty="0">
                          <a:latin typeface="Calibri"/>
                          <a:cs typeface="Calibri"/>
                        </a:rPr>
                        <a:t>3</a:t>
                      </a:r>
                      <a:r>
                        <a:rPr sz="1000" spc="15" dirty="0">
                          <a:latin typeface="Calibri"/>
                          <a:cs typeface="Calibri"/>
                        </a:rPr>
                        <a:t>.</a:t>
                      </a:r>
                      <a:r>
                        <a:rPr sz="1000" spc="-45" dirty="0">
                          <a:latin typeface="Calibri"/>
                          <a:cs typeface="Calibri"/>
                        </a:rPr>
                        <a:t>92</a:t>
                      </a:r>
                      <a:r>
                        <a:rPr sz="1000" dirty="0">
                          <a:latin typeface="Calibri"/>
                          <a:cs typeface="Calibri"/>
                        </a:rPr>
                        <a:t>%</a:t>
                      </a:r>
                    </a:p>
                  </a:txBody>
                  <a:tcPr marL="0" marR="0" marT="0" marB="0"/>
                </a:tc>
                <a:tc>
                  <a:txBody>
                    <a:bodyPr/>
                    <a:lstStyle/>
                    <a:p>
                      <a:pPr marL="24765">
                        <a:lnSpc>
                          <a:spcPts val="1245"/>
                        </a:lnSpc>
                      </a:pPr>
                      <a:r>
                        <a:rPr sz="1000" spc="5" dirty="0">
                          <a:latin typeface="Calibri"/>
                          <a:cs typeface="Calibri"/>
                        </a:rPr>
                        <a:t>BAFIRME</a:t>
                      </a:r>
                      <a:endParaRPr sz="1000" dirty="0">
                        <a:latin typeface="Calibri"/>
                        <a:cs typeface="Calibri"/>
                      </a:endParaRPr>
                    </a:p>
                  </a:txBody>
                  <a:tcPr marL="0" marR="0" marT="0" marB="0"/>
                </a:tc>
                <a:tc>
                  <a:txBody>
                    <a:bodyPr/>
                    <a:lstStyle/>
                    <a:p>
                      <a:pPr marL="9525" algn="ctr">
                        <a:lnSpc>
                          <a:spcPts val="1245"/>
                        </a:lnSpc>
                      </a:pPr>
                      <a:r>
                        <a:rPr sz="1000" spc="-15" dirty="0">
                          <a:latin typeface="Calibri"/>
                          <a:cs typeface="Calibri"/>
                        </a:rPr>
                        <a:t>95_PEMEX_12</a:t>
                      </a:r>
                      <a:endParaRPr sz="1000" dirty="0">
                        <a:latin typeface="Calibri"/>
                        <a:cs typeface="Calibri"/>
                      </a:endParaRPr>
                    </a:p>
                  </a:txBody>
                  <a:tcPr marL="0" marR="0" marT="0" marB="0"/>
                </a:tc>
                <a:tc>
                  <a:txBody>
                    <a:bodyPr/>
                    <a:lstStyle/>
                    <a:p>
                      <a:pPr marL="68580">
                        <a:lnSpc>
                          <a:spcPts val="1245"/>
                        </a:lnSpc>
                      </a:pPr>
                      <a:r>
                        <a:rPr sz="1000" spc="10" dirty="0">
                          <a:latin typeface="Calibri"/>
                          <a:cs typeface="Calibri"/>
                        </a:rPr>
                        <a:t>$  </a:t>
                      </a:r>
                      <a:r>
                        <a:rPr sz="1000" spc="35" dirty="0">
                          <a:latin typeface="Calibri"/>
                          <a:cs typeface="Calibri"/>
                        </a:rPr>
                        <a:t> </a:t>
                      </a:r>
                      <a:r>
                        <a:rPr sz="1000" spc="-20" dirty="0">
                          <a:latin typeface="Calibri"/>
                          <a:cs typeface="Calibri"/>
                        </a:rPr>
                        <a:t>1,426,120,171.73</a:t>
                      </a:r>
                      <a:endParaRPr sz="1000" dirty="0">
                        <a:latin typeface="Calibri"/>
                        <a:cs typeface="Calibri"/>
                      </a:endParaRPr>
                    </a:p>
                  </a:txBody>
                  <a:tcPr marL="0" marR="0" marT="0" marB="0"/>
                </a:tc>
                <a:tc>
                  <a:txBody>
                    <a:bodyPr/>
                    <a:lstStyle/>
                    <a:p>
                      <a:pPr marL="31115" algn="ctr">
                        <a:lnSpc>
                          <a:spcPts val="1245"/>
                        </a:lnSpc>
                      </a:pPr>
                      <a:r>
                        <a:rPr sz="1000" spc="-30" dirty="0">
                          <a:latin typeface="Calibri"/>
                          <a:cs typeface="Calibri"/>
                        </a:rPr>
                        <a:t>100.0021387</a:t>
                      </a:r>
                      <a:endParaRPr sz="1000" dirty="0">
                        <a:latin typeface="Calibri"/>
                        <a:cs typeface="Calibri"/>
                      </a:endParaRPr>
                    </a:p>
                  </a:txBody>
                  <a:tcPr marL="0" marR="0" marT="0" marB="0"/>
                </a:tc>
                <a:tc>
                  <a:txBody>
                    <a:bodyPr/>
                    <a:lstStyle/>
                    <a:p>
                      <a:pPr algn="ctr">
                        <a:lnSpc>
                          <a:spcPts val="1245"/>
                        </a:lnSpc>
                        <a:tabLst>
                          <a:tab pos="275590" algn="l"/>
                        </a:tabLst>
                      </a:pPr>
                      <a:r>
                        <a:rPr sz="1000" spc="10" dirty="0">
                          <a:latin typeface="Calibri"/>
                          <a:cs typeface="Calibri"/>
                        </a:rPr>
                        <a:t>$	</a:t>
                      </a:r>
                      <a:r>
                        <a:rPr sz="1000" spc="-20" dirty="0">
                          <a:latin typeface="Calibri"/>
                          <a:cs typeface="Calibri"/>
                        </a:rPr>
                        <a:t>1,425,995,397.14</a:t>
                      </a:r>
                      <a:endParaRPr sz="1000" dirty="0">
                        <a:latin typeface="Calibri"/>
                        <a:cs typeface="Calibri"/>
                      </a:endParaRPr>
                    </a:p>
                  </a:txBody>
                  <a:tcPr marL="0" marR="0" marT="0" marB="0">
                    <a:lnR w="19811">
                      <a:solidFill>
                        <a:srgbClr val="000000"/>
                      </a:solidFill>
                      <a:prstDash val="solid"/>
                    </a:lnR>
                  </a:tcPr>
                </a:tc>
              </a:tr>
              <a:tr h="168087">
                <a:tc>
                  <a:txBody>
                    <a:bodyPr/>
                    <a:lstStyle/>
                    <a:p>
                      <a:pPr marL="66675">
                        <a:lnSpc>
                          <a:spcPts val="1250"/>
                        </a:lnSpc>
                        <a:tabLst>
                          <a:tab pos="266065" algn="l"/>
                        </a:tabLst>
                      </a:pPr>
                      <a:r>
                        <a:rPr sz="1000" spc="10" dirty="0">
                          <a:latin typeface="Calibri"/>
                          <a:cs typeface="Calibri"/>
                        </a:rPr>
                        <a:t>$	</a:t>
                      </a:r>
                      <a:r>
                        <a:rPr sz="1000" spc="-20" dirty="0">
                          <a:latin typeface="Calibri"/>
                          <a:cs typeface="Calibri"/>
                        </a:rPr>
                        <a:t>997,447,200.00</a:t>
                      </a:r>
                      <a:endParaRPr sz="1000" dirty="0">
                        <a:latin typeface="Calibri"/>
                        <a:cs typeface="Calibri"/>
                      </a:endParaRPr>
                    </a:p>
                  </a:txBody>
                  <a:tcPr marL="0" marR="0" marT="0" marB="0">
                    <a:lnL w="9143">
                      <a:solidFill>
                        <a:srgbClr val="000000"/>
                      </a:solidFill>
                      <a:prstDash val="solid"/>
                    </a:lnL>
                  </a:tcPr>
                </a:tc>
                <a:tc gridSpan="2">
                  <a:txBody>
                    <a:bodyPr/>
                    <a:lstStyle/>
                    <a:p>
                      <a:pPr marR="70485" algn="r">
                        <a:lnSpc>
                          <a:spcPts val="1250"/>
                        </a:lnSpc>
                      </a:pPr>
                      <a:r>
                        <a:rPr sz="1000" dirty="0">
                          <a:latin typeface="Calibri"/>
                          <a:cs typeface="Calibri"/>
                        </a:rPr>
                        <a:t>1</a:t>
                      </a:r>
                    </a:p>
                  </a:txBody>
                  <a:tcPr marL="0" marR="0" marT="0" marB="0"/>
                </a:tc>
                <a:tc hMerge="1">
                  <a:txBody>
                    <a:bodyPr/>
                    <a:lstStyle/>
                    <a:p>
                      <a:endParaRPr/>
                    </a:p>
                  </a:txBody>
                  <a:tcPr marL="0" marR="0" marT="0" marB="0"/>
                </a:tc>
                <a:tc>
                  <a:txBody>
                    <a:bodyPr/>
                    <a:lstStyle/>
                    <a:p>
                      <a:pPr marR="17145" algn="r">
                        <a:lnSpc>
                          <a:spcPts val="1250"/>
                        </a:lnSpc>
                      </a:pPr>
                      <a:r>
                        <a:rPr sz="1000" spc="-45" dirty="0">
                          <a:latin typeface="Calibri"/>
                          <a:cs typeface="Calibri"/>
                        </a:rPr>
                        <a:t>3</a:t>
                      </a:r>
                      <a:r>
                        <a:rPr sz="1000" spc="15" dirty="0">
                          <a:latin typeface="Calibri"/>
                          <a:cs typeface="Calibri"/>
                        </a:rPr>
                        <a:t>.</a:t>
                      </a:r>
                      <a:r>
                        <a:rPr sz="1000" spc="-45" dirty="0">
                          <a:latin typeface="Calibri"/>
                          <a:cs typeface="Calibri"/>
                        </a:rPr>
                        <a:t>92</a:t>
                      </a:r>
                      <a:r>
                        <a:rPr sz="1000" dirty="0">
                          <a:latin typeface="Calibri"/>
                          <a:cs typeface="Calibri"/>
                        </a:rPr>
                        <a:t>%</a:t>
                      </a:r>
                    </a:p>
                  </a:txBody>
                  <a:tcPr marL="0" marR="0" marT="0" marB="0"/>
                </a:tc>
                <a:tc>
                  <a:txBody>
                    <a:bodyPr/>
                    <a:lstStyle/>
                    <a:p>
                      <a:pPr marL="24765">
                        <a:lnSpc>
                          <a:spcPts val="1250"/>
                        </a:lnSpc>
                      </a:pPr>
                      <a:r>
                        <a:rPr sz="1000" spc="10" dirty="0">
                          <a:latin typeface="Calibri"/>
                          <a:cs typeface="Calibri"/>
                        </a:rPr>
                        <a:t>CBACTIN</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95_PEMEX_12</a:t>
                      </a:r>
                      <a:endParaRPr sz="1000" dirty="0">
                        <a:latin typeface="Calibri"/>
                        <a:cs typeface="Calibri"/>
                      </a:endParaRPr>
                    </a:p>
                  </a:txBody>
                  <a:tcPr marL="0" marR="0" marT="0" marB="0"/>
                </a:tc>
                <a:tc>
                  <a:txBody>
                    <a:bodyPr/>
                    <a:lstStyle/>
                    <a:p>
                      <a:pPr marL="68580">
                        <a:lnSpc>
                          <a:spcPts val="1250"/>
                        </a:lnSpc>
                        <a:tabLst>
                          <a:tab pos="353695" algn="l"/>
                        </a:tabLst>
                      </a:pPr>
                      <a:r>
                        <a:rPr sz="1000" spc="10" dirty="0">
                          <a:latin typeface="Calibri"/>
                          <a:cs typeface="Calibri"/>
                        </a:rPr>
                        <a:t>$	</a:t>
                      </a:r>
                      <a:r>
                        <a:rPr sz="1000" spc="-20" dirty="0">
                          <a:latin typeface="Calibri"/>
                          <a:cs typeface="Calibri"/>
                        </a:rPr>
                        <a:t>997,555,810.92</a:t>
                      </a:r>
                      <a:endParaRPr sz="1000" dirty="0">
                        <a:latin typeface="Calibri"/>
                        <a:cs typeface="Calibri"/>
                      </a:endParaRPr>
                    </a:p>
                  </a:txBody>
                  <a:tcPr marL="0" marR="0" marT="0" marB="0"/>
                </a:tc>
                <a:tc>
                  <a:txBody>
                    <a:bodyPr/>
                    <a:lstStyle/>
                    <a:p>
                      <a:pPr marL="31115" algn="ctr">
                        <a:lnSpc>
                          <a:spcPts val="1250"/>
                        </a:lnSpc>
                      </a:pPr>
                      <a:r>
                        <a:rPr sz="1000" spc="-30" dirty="0">
                          <a:latin typeface="Calibri"/>
                          <a:cs typeface="Calibri"/>
                        </a:rPr>
                        <a:t>100.0021387</a:t>
                      </a:r>
                      <a:endParaRPr sz="1000" dirty="0">
                        <a:latin typeface="Calibri"/>
                        <a:cs typeface="Calibri"/>
                      </a:endParaRPr>
                    </a:p>
                  </a:txBody>
                  <a:tcPr marL="0" marR="0" marT="0" marB="0"/>
                </a:tc>
                <a:tc>
                  <a:txBody>
                    <a:bodyPr/>
                    <a:lstStyle/>
                    <a:p>
                      <a:pPr algn="ctr">
                        <a:lnSpc>
                          <a:spcPts val="1250"/>
                        </a:lnSpc>
                        <a:tabLst>
                          <a:tab pos="381000" algn="l"/>
                        </a:tabLst>
                      </a:pPr>
                      <a:r>
                        <a:rPr sz="1000" spc="10" dirty="0">
                          <a:latin typeface="Calibri"/>
                          <a:cs typeface="Calibri"/>
                        </a:rPr>
                        <a:t>$	</a:t>
                      </a:r>
                      <a:r>
                        <a:rPr sz="1000" spc="-20" dirty="0">
                          <a:latin typeface="Calibri"/>
                          <a:cs typeface="Calibri"/>
                        </a:rPr>
                        <a:t>997,468,532.42</a:t>
                      </a:r>
                      <a:endParaRPr sz="1000" dirty="0">
                        <a:latin typeface="Calibri"/>
                        <a:cs typeface="Calibri"/>
                      </a:endParaRPr>
                    </a:p>
                  </a:txBody>
                  <a:tcPr marL="0" marR="0" marT="0" marB="0">
                    <a:lnR w="19811">
                      <a:solidFill>
                        <a:srgbClr val="000000"/>
                      </a:solidFill>
                      <a:prstDash val="solid"/>
                    </a:lnR>
                  </a:tcPr>
                </a:tc>
              </a:tr>
              <a:tr h="168087">
                <a:tc>
                  <a:txBody>
                    <a:bodyPr/>
                    <a:lstStyle/>
                    <a:p>
                      <a:pPr marL="66675">
                        <a:lnSpc>
                          <a:spcPts val="1250"/>
                        </a:lnSpc>
                        <a:tabLst>
                          <a:tab pos="266065" algn="l"/>
                        </a:tabLst>
                      </a:pPr>
                      <a:r>
                        <a:rPr sz="1000" spc="10" dirty="0">
                          <a:latin typeface="Calibri"/>
                          <a:cs typeface="Calibri"/>
                        </a:rPr>
                        <a:t>$	</a:t>
                      </a:r>
                      <a:r>
                        <a:rPr sz="1000" spc="-20" dirty="0">
                          <a:latin typeface="Calibri"/>
                          <a:cs typeface="Calibri"/>
                        </a:rPr>
                        <a:t>272,209,100.00</a:t>
                      </a:r>
                      <a:endParaRPr sz="1000" dirty="0">
                        <a:latin typeface="Calibri"/>
                        <a:cs typeface="Calibri"/>
                      </a:endParaRPr>
                    </a:p>
                  </a:txBody>
                  <a:tcPr marL="0" marR="0" marT="0" marB="0">
                    <a:lnL w="9143">
                      <a:solidFill>
                        <a:srgbClr val="000000"/>
                      </a:solidFill>
                      <a:prstDash val="solid"/>
                    </a:lnL>
                  </a:tcPr>
                </a:tc>
                <a:tc gridSpan="2">
                  <a:txBody>
                    <a:bodyPr/>
                    <a:lstStyle/>
                    <a:p>
                      <a:pPr marR="71120" algn="r">
                        <a:lnSpc>
                          <a:spcPts val="1250"/>
                        </a:lnSpc>
                      </a:pPr>
                      <a:r>
                        <a:rPr sz="1000" dirty="0">
                          <a:latin typeface="Calibri"/>
                          <a:cs typeface="Calibri"/>
                        </a:rPr>
                        <a:t>1</a:t>
                      </a:r>
                    </a:p>
                  </a:txBody>
                  <a:tcPr marL="0" marR="0" marT="0" marB="0"/>
                </a:tc>
                <a:tc hMerge="1">
                  <a:txBody>
                    <a:bodyPr/>
                    <a:lstStyle/>
                    <a:p>
                      <a:endParaRPr/>
                    </a:p>
                  </a:txBody>
                  <a:tcPr marL="0" marR="0" marT="0" marB="0"/>
                </a:tc>
                <a:tc>
                  <a:txBody>
                    <a:bodyPr/>
                    <a:lstStyle/>
                    <a:p>
                      <a:pPr marR="17145" algn="r">
                        <a:lnSpc>
                          <a:spcPts val="1250"/>
                        </a:lnSpc>
                      </a:pPr>
                      <a:r>
                        <a:rPr sz="1000" spc="-45" dirty="0">
                          <a:latin typeface="Calibri"/>
                          <a:cs typeface="Calibri"/>
                        </a:rPr>
                        <a:t>3</a:t>
                      </a:r>
                      <a:r>
                        <a:rPr sz="1000" spc="15" dirty="0">
                          <a:latin typeface="Calibri"/>
                          <a:cs typeface="Calibri"/>
                        </a:rPr>
                        <a:t>.</a:t>
                      </a:r>
                      <a:r>
                        <a:rPr sz="1000" spc="-45" dirty="0">
                          <a:latin typeface="Calibri"/>
                          <a:cs typeface="Calibri"/>
                        </a:rPr>
                        <a:t>92</a:t>
                      </a:r>
                      <a:r>
                        <a:rPr sz="1000" dirty="0">
                          <a:latin typeface="Calibri"/>
                          <a:cs typeface="Calibri"/>
                        </a:rPr>
                        <a:t>%</a:t>
                      </a:r>
                    </a:p>
                  </a:txBody>
                  <a:tcPr marL="0" marR="0" marT="0" marB="0"/>
                </a:tc>
                <a:tc>
                  <a:txBody>
                    <a:bodyPr/>
                    <a:lstStyle/>
                    <a:p>
                      <a:pPr marL="24765">
                        <a:lnSpc>
                          <a:spcPts val="1250"/>
                        </a:lnSpc>
                      </a:pPr>
                      <a:r>
                        <a:rPr sz="1000" spc="5" dirty="0">
                          <a:latin typeface="Calibri"/>
                          <a:cs typeface="Calibri"/>
                        </a:rPr>
                        <a:t>BAFIRME</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95_PEMEX_13</a:t>
                      </a:r>
                      <a:endParaRPr sz="1000" dirty="0">
                        <a:latin typeface="Calibri"/>
                        <a:cs typeface="Calibri"/>
                      </a:endParaRPr>
                    </a:p>
                  </a:txBody>
                  <a:tcPr marL="0" marR="0" marT="0" marB="0"/>
                </a:tc>
                <a:tc>
                  <a:txBody>
                    <a:bodyPr/>
                    <a:lstStyle/>
                    <a:p>
                      <a:pPr marL="68580">
                        <a:lnSpc>
                          <a:spcPts val="1250"/>
                        </a:lnSpc>
                        <a:tabLst>
                          <a:tab pos="353695" algn="l"/>
                        </a:tabLst>
                      </a:pPr>
                      <a:r>
                        <a:rPr sz="1000" spc="10" dirty="0">
                          <a:latin typeface="Calibri"/>
                          <a:cs typeface="Calibri"/>
                        </a:rPr>
                        <a:t>$	</a:t>
                      </a:r>
                      <a:r>
                        <a:rPr sz="1000" spc="-20" dirty="0">
                          <a:latin typeface="Calibri"/>
                          <a:cs typeface="Calibri"/>
                        </a:rPr>
                        <a:t>272,238,740.55</a:t>
                      </a:r>
                      <a:endParaRPr sz="1000" dirty="0">
                        <a:latin typeface="Calibri"/>
                        <a:cs typeface="Calibri"/>
                      </a:endParaRPr>
                    </a:p>
                  </a:txBody>
                  <a:tcPr marL="0" marR="0" marT="0" marB="0"/>
                </a:tc>
                <a:tc>
                  <a:txBody>
                    <a:bodyPr/>
                    <a:lstStyle/>
                    <a:p>
                      <a:pPr marL="31115" algn="ctr">
                        <a:lnSpc>
                          <a:spcPts val="1250"/>
                        </a:lnSpc>
                      </a:pPr>
                      <a:r>
                        <a:rPr sz="1000" spc="-30" dirty="0">
                          <a:latin typeface="Calibri"/>
                          <a:cs typeface="Calibri"/>
                        </a:rPr>
                        <a:t>100.0021387</a:t>
                      </a:r>
                      <a:endParaRPr sz="1000" dirty="0">
                        <a:latin typeface="Calibri"/>
                        <a:cs typeface="Calibri"/>
                      </a:endParaRPr>
                    </a:p>
                  </a:txBody>
                  <a:tcPr marL="0" marR="0" marT="0" marB="0"/>
                </a:tc>
                <a:tc>
                  <a:txBody>
                    <a:bodyPr/>
                    <a:lstStyle/>
                    <a:p>
                      <a:pPr algn="ctr">
                        <a:lnSpc>
                          <a:spcPts val="1250"/>
                        </a:lnSpc>
                        <a:tabLst>
                          <a:tab pos="381000" algn="l"/>
                        </a:tabLst>
                      </a:pPr>
                      <a:r>
                        <a:rPr sz="1000" spc="10" dirty="0">
                          <a:latin typeface="Calibri"/>
                          <a:cs typeface="Calibri"/>
                        </a:rPr>
                        <a:t>$	</a:t>
                      </a:r>
                      <a:r>
                        <a:rPr sz="1000" spc="-20" dirty="0">
                          <a:latin typeface="Calibri"/>
                          <a:cs typeface="Calibri"/>
                        </a:rPr>
                        <a:t>272,214,921.74</a:t>
                      </a:r>
                      <a:endParaRPr sz="1000" dirty="0">
                        <a:latin typeface="Calibri"/>
                        <a:cs typeface="Calibri"/>
                      </a:endParaRPr>
                    </a:p>
                  </a:txBody>
                  <a:tcPr marL="0" marR="0" marT="0" marB="0">
                    <a:lnR w="19811">
                      <a:solidFill>
                        <a:srgbClr val="000000"/>
                      </a:solidFill>
                      <a:prstDash val="solid"/>
                    </a:lnR>
                  </a:tcPr>
                </a:tc>
              </a:tr>
              <a:tr h="155199">
                <a:tc>
                  <a:txBody>
                    <a:bodyPr/>
                    <a:lstStyle/>
                    <a:p>
                      <a:pPr marL="66675">
                        <a:lnSpc>
                          <a:spcPts val="1250"/>
                        </a:lnSpc>
                        <a:tabLst>
                          <a:tab pos="333375" algn="l"/>
                        </a:tabLst>
                      </a:pPr>
                      <a:r>
                        <a:rPr sz="1000" spc="10" dirty="0">
                          <a:latin typeface="Calibri"/>
                          <a:cs typeface="Calibri"/>
                        </a:rPr>
                        <a:t>$	</a:t>
                      </a:r>
                      <a:r>
                        <a:rPr sz="1000" spc="-20" dirty="0">
                          <a:latin typeface="Calibri"/>
                          <a:cs typeface="Calibri"/>
                        </a:rPr>
                        <a:t>13,816,900.00</a:t>
                      </a:r>
                      <a:endParaRPr sz="1000" dirty="0">
                        <a:latin typeface="Calibri"/>
                        <a:cs typeface="Calibri"/>
                      </a:endParaRPr>
                    </a:p>
                  </a:txBody>
                  <a:tcPr marL="0" marR="0" marT="0" marB="0">
                    <a:lnL w="9143">
                      <a:solidFill>
                        <a:srgbClr val="000000"/>
                      </a:solidFill>
                      <a:prstDash val="solid"/>
                    </a:lnL>
                    <a:lnB w="19811">
                      <a:solidFill>
                        <a:srgbClr val="000000"/>
                      </a:solidFill>
                      <a:prstDash val="solid"/>
                    </a:lnB>
                  </a:tcPr>
                </a:tc>
                <a:tc gridSpan="2">
                  <a:txBody>
                    <a:bodyPr/>
                    <a:lstStyle/>
                    <a:p>
                      <a:pPr marR="70485" algn="r">
                        <a:lnSpc>
                          <a:spcPts val="1250"/>
                        </a:lnSpc>
                      </a:pPr>
                      <a:r>
                        <a:rPr sz="1000" dirty="0">
                          <a:latin typeface="Calibri"/>
                          <a:cs typeface="Calibri"/>
                        </a:rPr>
                        <a:t>1</a:t>
                      </a:r>
                    </a:p>
                  </a:txBody>
                  <a:tcPr marL="0" marR="0" marT="0" marB="0">
                    <a:lnB w="19811">
                      <a:solidFill>
                        <a:srgbClr val="000000"/>
                      </a:solidFill>
                      <a:prstDash val="solid"/>
                    </a:lnB>
                  </a:tcPr>
                </a:tc>
                <a:tc hMerge="1">
                  <a:txBody>
                    <a:bodyPr/>
                    <a:lstStyle/>
                    <a:p>
                      <a:endParaRPr/>
                    </a:p>
                  </a:txBody>
                  <a:tcPr marL="0" marR="0" marT="0" marB="0"/>
                </a:tc>
                <a:tc>
                  <a:txBody>
                    <a:bodyPr/>
                    <a:lstStyle/>
                    <a:p>
                      <a:pPr marR="17145" algn="r">
                        <a:lnSpc>
                          <a:spcPts val="1250"/>
                        </a:lnSpc>
                      </a:pPr>
                      <a:r>
                        <a:rPr sz="1000" spc="-45" dirty="0">
                          <a:latin typeface="Calibri"/>
                          <a:cs typeface="Calibri"/>
                        </a:rPr>
                        <a:t>3</a:t>
                      </a:r>
                      <a:r>
                        <a:rPr sz="1000" spc="15" dirty="0">
                          <a:latin typeface="Calibri"/>
                          <a:cs typeface="Calibri"/>
                        </a:rPr>
                        <a:t>.</a:t>
                      </a:r>
                      <a:r>
                        <a:rPr sz="1000" spc="-45" dirty="0">
                          <a:latin typeface="Calibri"/>
                          <a:cs typeface="Calibri"/>
                        </a:rPr>
                        <a:t>92</a:t>
                      </a:r>
                      <a:r>
                        <a:rPr sz="1000" dirty="0">
                          <a:latin typeface="Calibri"/>
                          <a:cs typeface="Calibri"/>
                        </a:rPr>
                        <a:t>%</a:t>
                      </a:r>
                    </a:p>
                  </a:txBody>
                  <a:tcPr marL="0" marR="0" marT="0" marB="0">
                    <a:lnB w="19811">
                      <a:solidFill>
                        <a:srgbClr val="000000"/>
                      </a:solidFill>
                      <a:prstDash val="solid"/>
                    </a:lnB>
                  </a:tcPr>
                </a:tc>
                <a:tc>
                  <a:txBody>
                    <a:bodyPr/>
                    <a:lstStyle/>
                    <a:p>
                      <a:pPr marL="24765">
                        <a:lnSpc>
                          <a:spcPts val="1250"/>
                        </a:lnSpc>
                      </a:pPr>
                      <a:r>
                        <a:rPr sz="1000" spc="10" dirty="0">
                          <a:latin typeface="Calibri"/>
                          <a:cs typeface="Calibri"/>
                        </a:rPr>
                        <a:t>CBACTIN</a:t>
                      </a:r>
                      <a:endParaRPr sz="1000" dirty="0">
                        <a:latin typeface="Calibri"/>
                        <a:cs typeface="Calibri"/>
                      </a:endParaRPr>
                    </a:p>
                  </a:txBody>
                  <a:tcPr marL="0" marR="0" marT="0" marB="0">
                    <a:lnB w="19811">
                      <a:solidFill>
                        <a:srgbClr val="000000"/>
                      </a:solidFill>
                      <a:prstDash val="solid"/>
                    </a:lnB>
                  </a:tcPr>
                </a:tc>
                <a:tc>
                  <a:txBody>
                    <a:bodyPr/>
                    <a:lstStyle/>
                    <a:p>
                      <a:pPr marL="9525" algn="ctr">
                        <a:lnSpc>
                          <a:spcPts val="1250"/>
                        </a:lnSpc>
                      </a:pPr>
                      <a:r>
                        <a:rPr sz="1000" spc="-15" dirty="0">
                          <a:latin typeface="Calibri"/>
                          <a:cs typeface="Calibri"/>
                        </a:rPr>
                        <a:t>95_PEMEX_14</a:t>
                      </a:r>
                      <a:endParaRPr sz="1000" dirty="0">
                        <a:latin typeface="Calibri"/>
                        <a:cs typeface="Calibri"/>
                      </a:endParaRPr>
                    </a:p>
                  </a:txBody>
                  <a:tcPr marL="0" marR="0" marT="0" marB="0">
                    <a:lnB w="19811">
                      <a:solidFill>
                        <a:srgbClr val="000000"/>
                      </a:solidFill>
                      <a:prstDash val="solid"/>
                    </a:lnB>
                  </a:tcPr>
                </a:tc>
                <a:tc>
                  <a:txBody>
                    <a:bodyPr/>
                    <a:lstStyle/>
                    <a:p>
                      <a:pPr marL="68580">
                        <a:lnSpc>
                          <a:spcPts val="1250"/>
                        </a:lnSpc>
                        <a:tabLst>
                          <a:tab pos="420370" algn="l"/>
                        </a:tabLst>
                      </a:pPr>
                      <a:r>
                        <a:rPr sz="1000" spc="10" dirty="0">
                          <a:latin typeface="Calibri"/>
                          <a:cs typeface="Calibri"/>
                        </a:rPr>
                        <a:t>$	</a:t>
                      </a:r>
                      <a:r>
                        <a:rPr sz="1000" spc="-20" dirty="0">
                          <a:latin typeface="Calibri"/>
                          <a:cs typeface="Calibri"/>
                        </a:rPr>
                        <a:t>13,818,404.51</a:t>
                      </a:r>
                      <a:endParaRPr sz="1000" dirty="0">
                        <a:latin typeface="Calibri"/>
                        <a:cs typeface="Calibri"/>
                      </a:endParaRPr>
                    </a:p>
                  </a:txBody>
                  <a:tcPr marL="0" marR="0" marT="0" marB="0">
                    <a:lnB w="19811">
                      <a:solidFill>
                        <a:srgbClr val="000000"/>
                      </a:solidFill>
                      <a:prstDash val="solid"/>
                    </a:lnB>
                  </a:tcPr>
                </a:tc>
                <a:tc>
                  <a:txBody>
                    <a:bodyPr/>
                    <a:lstStyle/>
                    <a:p>
                      <a:pPr marL="30480" algn="ctr">
                        <a:lnSpc>
                          <a:spcPts val="1250"/>
                        </a:lnSpc>
                      </a:pPr>
                      <a:r>
                        <a:rPr sz="1000" spc="-30" dirty="0">
                          <a:latin typeface="Calibri"/>
                          <a:cs typeface="Calibri"/>
                        </a:rPr>
                        <a:t>100.0021387</a:t>
                      </a:r>
                      <a:endParaRPr sz="1000" dirty="0">
                        <a:latin typeface="Calibri"/>
                        <a:cs typeface="Calibri"/>
                      </a:endParaRPr>
                    </a:p>
                  </a:txBody>
                  <a:tcPr marL="0" marR="0" marT="0" marB="0">
                    <a:lnB w="19811">
                      <a:solidFill>
                        <a:srgbClr val="000000"/>
                      </a:solidFill>
                      <a:prstDash val="solid"/>
                    </a:lnB>
                  </a:tcPr>
                </a:tc>
                <a:tc>
                  <a:txBody>
                    <a:bodyPr/>
                    <a:lstStyle/>
                    <a:p>
                      <a:pPr algn="ctr">
                        <a:lnSpc>
                          <a:spcPts val="1250"/>
                        </a:lnSpc>
                        <a:tabLst>
                          <a:tab pos="447675" algn="l"/>
                        </a:tabLst>
                      </a:pPr>
                      <a:r>
                        <a:rPr sz="1000" spc="10" dirty="0">
                          <a:latin typeface="Calibri"/>
                          <a:cs typeface="Calibri"/>
                        </a:rPr>
                        <a:t>$	</a:t>
                      </a:r>
                      <a:r>
                        <a:rPr sz="1000" spc="-20" dirty="0">
                          <a:latin typeface="Calibri"/>
                          <a:cs typeface="Calibri"/>
                        </a:rPr>
                        <a:t>13,817,195.50</a:t>
                      </a:r>
                      <a:endParaRPr sz="1000" dirty="0">
                        <a:latin typeface="Calibri"/>
                        <a:cs typeface="Calibri"/>
                      </a:endParaRPr>
                    </a:p>
                  </a:txBody>
                  <a:tcPr marL="0" marR="0" marT="0" marB="0">
                    <a:lnR w="19811">
                      <a:solidFill>
                        <a:srgbClr val="000000"/>
                      </a:solidFill>
                      <a:prstDash val="solid"/>
                    </a:lnR>
                    <a:lnB w="19811">
                      <a:solidFill>
                        <a:srgbClr val="000000"/>
                      </a:solidFill>
                      <a:prstDash val="solid"/>
                    </a:lnB>
                  </a:tcPr>
                </a:tc>
              </a:tr>
              <a:tr h="176828">
                <a:tc>
                  <a:txBody>
                    <a:bodyPr/>
                    <a:lstStyle/>
                    <a:p>
                      <a:pPr marL="59055" algn="ctr">
                        <a:lnSpc>
                          <a:spcPct val="100000"/>
                        </a:lnSpc>
                        <a:spcBef>
                          <a:spcPts val="200"/>
                        </a:spcBef>
                      </a:pPr>
                      <a:r>
                        <a:rPr sz="800" b="1" dirty="0">
                          <a:solidFill>
                            <a:srgbClr val="FF0000"/>
                          </a:solidFill>
                          <a:latin typeface="Calibri"/>
                          <a:cs typeface="Calibri"/>
                        </a:rPr>
                        <a:t>Total</a:t>
                      </a:r>
                      <a:endParaRPr sz="800" dirty="0">
                        <a:latin typeface="Calibri"/>
                        <a:cs typeface="Calibri"/>
                      </a:endParaRPr>
                    </a:p>
                  </a:txBody>
                  <a:tcPr marL="0" marR="0" marT="0" marB="0">
                    <a:lnL w="9143">
                      <a:solidFill>
                        <a:srgbClr val="000000"/>
                      </a:solidFill>
                      <a:prstDash val="solid"/>
                    </a:lnL>
                    <a:lnT w="19811">
                      <a:solidFill>
                        <a:srgbClr val="000000"/>
                      </a:solidFill>
                      <a:prstDash val="solid"/>
                    </a:lnT>
                    <a:lnB w="18287">
                      <a:solidFill>
                        <a:srgbClr val="000000"/>
                      </a:solidFill>
                      <a:prstDash val="solid"/>
                    </a:lnB>
                  </a:tcPr>
                </a:tc>
                <a:tc gridSpan="2">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hMerge="1">
                  <a:txBody>
                    <a:bodyPr/>
                    <a:lstStyle/>
                    <a:p>
                      <a:endParaRPr/>
                    </a:p>
                  </a:txBody>
                  <a:tcPr marL="0" marR="0" marT="0" marB="0"/>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pPr algn="ctr">
                        <a:lnSpc>
                          <a:spcPct val="100000"/>
                        </a:lnSpc>
                        <a:spcBef>
                          <a:spcPts val="40"/>
                        </a:spcBef>
                        <a:tabLst>
                          <a:tab pos="275590" algn="l"/>
                        </a:tabLst>
                      </a:pPr>
                      <a:r>
                        <a:rPr sz="1000" spc="10" dirty="0">
                          <a:latin typeface="Calibri"/>
                          <a:cs typeface="Calibri"/>
                        </a:rPr>
                        <a:t>$	</a:t>
                      </a:r>
                      <a:r>
                        <a:rPr sz="1000" spc="-20" dirty="0">
                          <a:latin typeface="Calibri"/>
                          <a:cs typeface="Calibri"/>
                        </a:rPr>
                        <a:t>3,209,157,932.85</a:t>
                      </a:r>
                      <a:endParaRPr sz="1000" dirty="0">
                        <a:latin typeface="Calibri"/>
                        <a:cs typeface="Calibri"/>
                      </a:endParaRPr>
                    </a:p>
                  </a:txBody>
                  <a:tcPr marL="0" marR="0" marT="0" marB="0">
                    <a:lnR w="19811">
                      <a:solidFill>
                        <a:srgbClr val="000000"/>
                      </a:solidFill>
                      <a:prstDash val="solid"/>
                    </a:lnR>
                    <a:lnT w="19811">
                      <a:solidFill>
                        <a:srgbClr val="000000"/>
                      </a:solidFill>
                      <a:prstDash val="solid"/>
                    </a:lnT>
                    <a:lnB w="18287">
                      <a:solidFill>
                        <a:srgbClr val="000000"/>
                      </a:solidFill>
                      <a:prstDash val="solid"/>
                    </a:lnB>
                  </a:tcPr>
                </a:tc>
              </a:tr>
            </a:tbl>
          </a:graphicData>
        </a:graphic>
      </p:graphicFrame>
      <p:sp>
        <p:nvSpPr>
          <p:cNvPr id="12" name="11 Marcador de número de diapositiva"/>
          <p:cNvSpPr>
            <a:spLocks noGrp="1"/>
          </p:cNvSpPr>
          <p:nvPr>
            <p:ph type="sldNum" sz="quarter" idx="12"/>
          </p:nvPr>
        </p:nvSpPr>
        <p:spPr/>
        <p:txBody>
          <a:bodyPr/>
          <a:lstStyle/>
          <a:p>
            <a:fld id="{05E83AA4-A00D-4AA0-8FE8-B93C9F3EC141}" type="slidenum">
              <a:rPr lang="es-ES" altLang="es-MX" smtClean="0"/>
              <a:pPr/>
              <a:t>23</a:t>
            </a:fld>
            <a:endParaRPr lang="es-ES" altLang="es-MX" dirty="0"/>
          </a:p>
        </p:txBody>
      </p:sp>
    </p:spTree>
    <p:extLst>
      <p:ext uri="{BB962C8B-B14F-4D97-AF65-F5344CB8AC3E}">
        <p14:creationId xmlns:p14="http://schemas.microsoft.com/office/powerpoint/2010/main" val="3088283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10" name="object 10"/>
          <p:cNvSpPr txBox="1">
            <a:spLocks noGrp="1"/>
          </p:cNvSpPr>
          <p:nvPr>
            <p:ph type="body" idx="1"/>
          </p:nvPr>
        </p:nvSpPr>
        <p:spPr>
          <a:xfrm>
            <a:off x="232913" y="1344403"/>
            <a:ext cx="8393502" cy="4810035"/>
          </a:xfrm>
          <a:prstGeom prst="rect">
            <a:avLst/>
          </a:prstGeom>
        </p:spPr>
        <p:txBody>
          <a:bodyPr vert="horz" wrap="square" lIns="0" tIns="0" rIns="0" bIns="0" rtlCol="0">
            <a:spAutoFit/>
          </a:bodyPr>
          <a:lstStyle/>
          <a:p>
            <a:pPr marL="943505" marR="366413" indent="-285750">
              <a:buClr>
                <a:srgbClr val="C00000"/>
              </a:buClr>
            </a:pPr>
            <a:r>
              <a:rPr sz="1400" spc="-4" dirty="0">
                <a:latin typeface="Century Gothic" panose="020B0502020202020204" pitchFamily="34" charset="0"/>
              </a:rPr>
              <a:t>El</a:t>
            </a:r>
            <a:r>
              <a:rPr sz="1400" spc="-22" dirty="0">
                <a:latin typeface="Century Gothic" panose="020B0502020202020204" pitchFamily="34" charset="0"/>
              </a:rPr>
              <a:t> </a:t>
            </a:r>
            <a:r>
              <a:rPr sz="1400" spc="-9" dirty="0">
                <a:latin typeface="Century Gothic" panose="020B0502020202020204" pitchFamily="34" charset="0"/>
              </a:rPr>
              <a:t>precio</a:t>
            </a:r>
            <a:r>
              <a:rPr sz="1400" spc="-58" dirty="0">
                <a:latin typeface="Century Gothic" panose="020B0502020202020204" pitchFamily="34" charset="0"/>
              </a:rPr>
              <a:t> </a:t>
            </a:r>
            <a:r>
              <a:rPr sz="1400" spc="-4" dirty="0">
                <a:latin typeface="Century Gothic" panose="020B0502020202020204" pitchFamily="34" charset="0"/>
              </a:rPr>
              <a:t>se</a:t>
            </a:r>
            <a:r>
              <a:rPr sz="1400" spc="-81" dirty="0">
                <a:latin typeface="Century Gothic" panose="020B0502020202020204" pitchFamily="34" charset="0"/>
              </a:rPr>
              <a:t> </a:t>
            </a:r>
            <a:r>
              <a:rPr sz="1400" spc="-9" dirty="0">
                <a:latin typeface="Century Gothic" panose="020B0502020202020204" pitchFamily="34" charset="0"/>
              </a:rPr>
              <a:t>determina</a:t>
            </a:r>
            <a:r>
              <a:rPr sz="1400" spc="-58" dirty="0">
                <a:latin typeface="Century Gothic" panose="020B0502020202020204" pitchFamily="34" charset="0"/>
              </a:rPr>
              <a:t> </a:t>
            </a:r>
            <a:r>
              <a:rPr sz="1400" spc="-13" dirty="0">
                <a:latin typeface="Century Gothic" panose="020B0502020202020204" pitchFamily="34" charset="0"/>
              </a:rPr>
              <a:t>como</a:t>
            </a:r>
            <a:r>
              <a:rPr sz="1400" spc="-58" dirty="0">
                <a:latin typeface="Century Gothic" panose="020B0502020202020204" pitchFamily="34" charset="0"/>
              </a:rPr>
              <a:t> </a:t>
            </a:r>
            <a:r>
              <a:rPr sz="1400" spc="-4" dirty="0">
                <a:latin typeface="Century Gothic" panose="020B0502020202020204" pitchFamily="34" charset="0"/>
              </a:rPr>
              <a:t>el</a:t>
            </a:r>
            <a:r>
              <a:rPr sz="1400" spc="-45" dirty="0">
                <a:latin typeface="Century Gothic" panose="020B0502020202020204" pitchFamily="34" charset="0"/>
              </a:rPr>
              <a:t> </a:t>
            </a:r>
            <a:r>
              <a:rPr sz="1400" spc="-9" dirty="0">
                <a:latin typeface="Century Gothic" panose="020B0502020202020204" pitchFamily="34" charset="0"/>
              </a:rPr>
              <a:t>valor</a:t>
            </a:r>
            <a:r>
              <a:rPr sz="1400" spc="-72" dirty="0">
                <a:latin typeface="Century Gothic" panose="020B0502020202020204" pitchFamily="34" charset="0"/>
              </a:rPr>
              <a:t> </a:t>
            </a:r>
            <a:r>
              <a:rPr sz="1400" spc="-9" dirty="0">
                <a:latin typeface="Century Gothic" panose="020B0502020202020204" pitchFamily="34" charset="0"/>
              </a:rPr>
              <a:t>presente</a:t>
            </a:r>
            <a:r>
              <a:rPr sz="1400" spc="-67" dirty="0">
                <a:latin typeface="Century Gothic" panose="020B0502020202020204" pitchFamily="34" charset="0"/>
              </a:rPr>
              <a:t> </a:t>
            </a:r>
            <a:r>
              <a:rPr sz="1400" spc="-9" dirty="0">
                <a:latin typeface="Century Gothic" panose="020B0502020202020204" pitchFamily="34" charset="0"/>
              </a:rPr>
              <a:t>de</a:t>
            </a:r>
            <a:r>
              <a:rPr sz="1400" spc="-27" dirty="0">
                <a:latin typeface="Century Gothic" panose="020B0502020202020204" pitchFamily="34" charset="0"/>
              </a:rPr>
              <a:t> </a:t>
            </a:r>
            <a:r>
              <a:rPr sz="1400" spc="-9" dirty="0">
                <a:latin typeface="Century Gothic" panose="020B0502020202020204" pitchFamily="34" charset="0"/>
              </a:rPr>
              <a:t>monto</a:t>
            </a:r>
            <a:r>
              <a:rPr sz="1400" spc="-36" dirty="0">
                <a:latin typeface="Century Gothic" panose="020B0502020202020204" pitchFamily="34" charset="0"/>
              </a:rPr>
              <a:t> </a:t>
            </a:r>
            <a:r>
              <a:rPr sz="1400" spc="-9" dirty="0">
                <a:latin typeface="Century Gothic" panose="020B0502020202020204" pitchFamily="34" charset="0"/>
              </a:rPr>
              <a:t>reportado</a:t>
            </a:r>
            <a:r>
              <a:rPr sz="1400" spc="-27" dirty="0">
                <a:latin typeface="Century Gothic" panose="020B0502020202020204" pitchFamily="34" charset="0"/>
              </a:rPr>
              <a:t> </a:t>
            </a:r>
            <a:r>
              <a:rPr sz="1400" spc="-4" dirty="0">
                <a:latin typeface="Century Gothic" panose="020B0502020202020204" pitchFamily="34" charset="0"/>
              </a:rPr>
              <a:t>más</a:t>
            </a:r>
            <a:r>
              <a:rPr sz="1400" spc="-27" dirty="0">
                <a:latin typeface="Century Gothic" panose="020B0502020202020204" pitchFamily="34" charset="0"/>
              </a:rPr>
              <a:t> </a:t>
            </a:r>
            <a:r>
              <a:rPr sz="1400" spc="-4" dirty="0">
                <a:latin typeface="Century Gothic" panose="020B0502020202020204" pitchFamily="34" charset="0"/>
              </a:rPr>
              <a:t>los  </a:t>
            </a:r>
            <a:r>
              <a:rPr sz="1400" spc="-9" dirty="0">
                <a:latin typeface="Century Gothic" panose="020B0502020202020204" pitchFamily="34" charset="0"/>
              </a:rPr>
              <a:t>intereses devengados </a:t>
            </a:r>
            <a:r>
              <a:rPr sz="1400" spc="-18" dirty="0">
                <a:latin typeface="Century Gothic" panose="020B0502020202020204" pitchFamily="34" charset="0"/>
              </a:rPr>
              <a:t>con </a:t>
            </a:r>
            <a:r>
              <a:rPr sz="1400" spc="-4" dirty="0">
                <a:latin typeface="Century Gothic" panose="020B0502020202020204" pitchFamily="34" charset="0"/>
              </a:rPr>
              <a:t>la tasa</a:t>
            </a:r>
            <a:r>
              <a:rPr sz="1400" spc="-206" dirty="0">
                <a:latin typeface="Century Gothic" panose="020B0502020202020204" pitchFamily="34" charset="0"/>
              </a:rPr>
              <a:t> </a:t>
            </a:r>
            <a:r>
              <a:rPr lang="es-MX" sz="1400" spc="-206" dirty="0" smtClean="0">
                <a:latin typeface="Century Gothic" panose="020B0502020202020204" pitchFamily="34" charset="0"/>
              </a:rPr>
              <a:t> </a:t>
            </a:r>
            <a:r>
              <a:rPr sz="1400" spc="-18" dirty="0" smtClean="0">
                <a:latin typeface="Century Gothic" panose="020B0502020202020204" pitchFamily="34" charset="0"/>
              </a:rPr>
              <a:t>premio.</a:t>
            </a:r>
            <a:endParaRPr lang="es-MX" sz="1400" spc="-18" dirty="0" smtClean="0">
              <a:latin typeface="Century Gothic" panose="020B0502020202020204" pitchFamily="34" charset="0"/>
            </a:endParaRPr>
          </a:p>
          <a:p>
            <a:pPr marL="657755" marR="366413" indent="0">
              <a:buClr>
                <a:srgbClr val="C00000"/>
              </a:buClr>
              <a:buNone/>
            </a:pPr>
            <a:endParaRPr lang="es-MX" sz="1400" dirty="0">
              <a:latin typeface="Century Gothic" panose="020B0502020202020204" pitchFamily="34" charset="0"/>
            </a:endParaRPr>
          </a:p>
          <a:p>
            <a:pPr marL="943505" marR="366413" indent="-285750">
              <a:buClr>
                <a:srgbClr val="C00000"/>
              </a:buClr>
            </a:pPr>
            <a:r>
              <a:rPr sz="1400" spc="-4" dirty="0" smtClean="0">
                <a:latin typeface="Century Gothic" panose="020B0502020202020204" pitchFamily="34" charset="0"/>
              </a:rPr>
              <a:t>El </a:t>
            </a:r>
            <a:r>
              <a:rPr sz="1400" spc="-4" dirty="0">
                <a:latin typeface="Century Gothic" panose="020B0502020202020204" pitchFamily="34" charset="0"/>
              </a:rPr>
              <a:t>detalle </a:t>
            </a:r>
            <a:r>
              <a:rPr sz="1400" spc="-9" dirty="0">
                <a:latin typeface="Century Gothic" panose="020B0502020202020204" pitchFamily="34" charset="0"/>
              </a:rPr>
              <a:t>de </a:t>
            </a:r>
            <a:r>
              <a:rPr sz="1400" spc="-4" dirty="0">
                <a:latin typeface="Century Gothic" panose="020B0502020202020204" pitchFamily="34" charset="0"/>
              </a:rPr>
              <a:t>la </a:t>
            </a:r>
            <a:r>
              <a:rPr sz="1400" spc="-9" dirty="0">
                <a:latin typeface="Century Gothic" panose="020B0502020202020204" pitchFamily="34" charset="0"/>
              </a:rPr>
              <a:t>valuación </a:t>
            </a:r>
            <a:r>
              <a:rPr sz="1400" spc="-4" dirty="0">
                <a:latin typeface="Century Gothic" panose="020B0502020202020204" pitchFamily="34" charset="0"/>
              </a:rPr>
              <a:t>se </a:t>
            </a:r>
            <a:r>
              <a:rPr sz="1400" spc="-9" dirty="0">
                <a:latin typeface="Century Gothic" panose="020B0502020202020204" pitchFamily="34" charset="0"/>
              </a:rPr>
              <a:t>presenta </a:t>
            </a:r>
            <a:r>
              <a:rPr sz="1400" spc="-4" dirty="0">
                <a:latin typeface="Century Gothic" panose="020B0502020202020204" pitchFamily="34" charset="0"/>
              </a:rPr>
              <a:t>en el </a:t>
            </a:r>
            <a:r>
              <a:rPr sz="1400" spc="-13" dirty="0">
                <a:latin typeface="Century Gothic" panose="020B0502020202020204" pitchFamily="34" charset="0"/>
              </a:rPr>
              <a:t>archivo </a:t>
            </a:r>
            <a:r>
              <a:rPr sz="1400" spc="-18" dirty="0">
                <a:latin typeface="Century Gothic" panose="020B0502020202020204" pitchFamily="34" charset="0"/>
              </a:rPr>
              <a:t>«Valuación </a:t>
            </a:r>
            <a:r>
              <a:rPr sz="1400" spc="-9" dirty="0">
                <a:latin typeface="Century Gothic" panose="020B0502020202020204" pitchFamily="34" charset="0"/>
              </a:rPr>
              <a:t>de  </a:t>
            </a:r>
            <a:r>
              <a:rPr sz="1400" spc="-9" dirty="0" smtClean="0">
                <a:latin typeface="Century Gothic" panose="020B0502020202020204" pitchFamily="34" charset="0"/>
              </a:rPr>
              <a:t>Reportos.XLS»</a:t>
            </a:r>
            <a:endParaRPr lang="es-MX" sz="1400" spc="-9" dirty="0" smtClean="0">
              <a:latin typeface="Century Gothic" panose="020B0502020202020204" pitchFamily="34" charset="0"/>
            </a:endParaRPr>
          </a:p>
          <a:p>
            <a:pPr marL="657755" marR="366413" indent="0">
              <a:buClr>
                <a:srgbClr val="C00000"/>
              </a:buClr>
              <a:buNone/>
            </a:pPr>
            <a:endParaRPr lang="es-MX" sz="1400" dirty="0">
              <a:latin typeface="Century Gothic" panose="020B0502020202020204" pitchFamily="34" charset="0"/>
            </a:endParaRPr>
          </a:p>
          <a:p>
            <a:pPr marL="943505" marR="1076445" indent="-285750">
              <a:spcBef>
                <a:spcPts val="341"/>
              </a:spcBef>
              <a:buClr>
                <a:srgbClr val="C00000"/>
              </a:buClr>
            </a:pPr>
            <a:r>
              <a:rPr sz="1400" spc="-22" dirty="0" smtClean="0">
                <a:latin typeface="Century Gothic" panose="020B0502020202020204" pitchFamily="34" charset="0"/>
                <a:cs typeface="Constantia"/>
              </a:rPr>
              <a:t>Valores</a:t>
            </a:r>
            <a:r>
              <a:rPr sz="1400" spc="-81" dirty="0" smtClean="0">
                <a:latin typeface="Century Gothic" panose="020B0502020202020204" pitchFamily="34" charset="0"/>
                <a:cs typeface="Constantia"/>
              </a:rPr>
              <a:t> </a:t>
            </a:r>
            <a:r>
              <a:rPr sz="1400" spc="-4" dirty="0">
                <a:latin typeface="Century Gothic" panose="020B0502020202020204" pitchFamily="34" charset="0"/>
                <a:cs typeface="Constantia"/>
              </a:rPr>
              <a:t>gubernamentales.</a:t>
            </a:r>
            <a:r>
              <a:rPr sz="1400" spc="-18" dirty="0">
                <a:latin typeface="Century Gothic" panose="020B0502020202020204" pitchFamily="34" charset="0"/>
                <a:cs typeface="Constantia"/>
              </a:rPr>
              <a:t> </a:t>
            </a:r>
            <a:r>
              <a:rPr sz="1400" spc="-4" dirty="0">
                <a:latin typeface="Century Gothic" panose="020B0502020202020204" pitchFamily="34" charset="0"/>
              </a:rPr>
              <a:t>Esta</a:t>
            </a:r>
            <a:r>
              <a:rPr sz="1400" spc="-85" dirty="0">
                <a:latin typeface="Century Gothic" panose="020B0502020202020204" pitchFamily="34" charset="0"/>
              </a:rPr>
              <a:t> </a:t>
            </a:r>
            <a:r>
              <a:rPr sz="1400" spc="-9" dirty="0">
                <a:latin typeface="Century Gothic" panose="020B0502020202020204" pitchFamily="34" charset="0"/>
              </a:rPr>
              <a:t>cartera</a:t>
            </a:r>
            <a:r>
              <a:rPr sz="1400" spc="-85" dirty="0">
                <a:latin typeface="Century Gothic" panose="020B0502020202020204" pitchFamily="34" charset="0"/>
              </a:rPr>
              <a:t> </a:t>
            </a:r>
            <a:r>
              <a:rPr sz="1400" dirty="0">
                <a:latin typeface="Century Gothic" panose="020B0502020202020204" pitchFamily="34" charset="0"/>
              </a:rPr>
              <a:t>se</a:t>
            </a:r>
            <a:r>
              <a:rPr sz="1400" spc="-49" dirty="0">
                <a:latin typeface="Century Gothic" panose="020B0502020202020204" pitchFamily="34" charset="0"/>
              </a:rPr>
              <a:t> </a:t>
            </a:r>
            <a:r>
              <a:rPr sz="1400" spc="-13" dirty="0">
                <a:latin typeface="Century Gothic" panose="020B0502020202020204" pitchFamily="34" charset="0"/>
              </a:rPr>
              <a:t>integra</a:t>
            </a:r>
            <a:r>
              <a:rPr sz="1400" spc="-72" dirty="0">
                <a:latin typeface="Century Gothic" panose="020B0502020202020204" pitchFamily="34" charset="0"/>
              </a:rPr>
              <a:t> </a:t>
            </a:r>
            <a:r>
              <a:rPr sz="1400" spc="-4" dirty="0">
                <a:latin typeface="Century Gothic" panose="020B0502020202020204" pitchFamily="34" charset="0"/>
              </a:rPr>
              <a:t>de</a:t>
            </a:r>
            <a:r>
              <a:rPr sz="1400" spc="-40" dirty="0">
                <a:latin typeface="Century Gothic" panose="020B0502020202020204" pitchFamily="34" charset="0"/>
              </a:rPr>
              <a:t> </a:t>
            </a:r>
            <a:r>
              <a:rPr sz="1400" spc="-4" dirty="0">
                <a:latin typeface="Century Gothic" panose="020B0502020202020204" pitchFamily="34" charset="0"/>
              </a:rPr>
              <a:t>Bonos</a:t>
            </a:r>
            <a:r>
              <a:rPr sz="1400" spc="-36" dirty="0">
                <a:latin typeface="Century Gothic" panose="020B0502020202020204" pitchFamily="34" charset="0"/>
              </a:rPr>
              <a:t> </a:t>
            </a:r>
            <a:r>
              <a:rPr sz="1400" dirty="0">
                <a:latin typeface="Century Gothic" panose="020B0502020202020204" pitchFamily="34" charset="0"/>
              </a:rPr>
              <a:t>M</a:t>
            </a:r>
            <a:r>
              <a:rPr sz="1400" spc="-49" dirty="0">
                <a:latin typeface="Century Gothic" panose="020B0502020202020204" pitchFamily="34" charset="0"/>
              </a:rPr>
              <a:t> </a:t>
            </a:r>
            <a:r>
              <a:rPr sz="1400" dirty="0">
                <a:latin typeface="Century Gothic" panose="020B0502020202020204" pitchFamily="34" charset="0"/>
              </a:rPr>
              <a:t>y </a:t>
            </a:r>
            <a:r>
              <a:rPr sz="1400" spc="-4" dirty="0" smtClean="0">
                <a:latin typeface="Century Gothic" panose="020B0502020202020204" pitchFamily="34" charset="0"/>
              </a:rPr>
              <a:t>Udibonos</a:t>
            </a:r>
            <a:r>
              <a:rPr sz="1400" spc="-4" dirty="0">
                <a:latin typeface="Century Gothic" panose="020B0502020202020204" pitchFamily="34" charset="0"/>
              </a:rPr>
              <a:t>; no </a:t>
            </a:r>
            <a:r>
              <a:rPr sz="1400" spc="-13" dirty="0">
                <a:latin typeface="Century Gothic" panose="020B0502020202020204" pitchFamily="34" charset="0"/>
              </a:rPr>
              <a:t>hay inversiones </a:t>
            </a:r>
            <a:r>
              <a:rPr sz="1400" dirty="0">
                <a:latin typeface="Century Gothic" panose="020B0502020202020204" pitchFamily="34" charset="0"/>
              </a:rPr>
              <a:t>en</a:t>
            </a:r>
            <a:r>
              <a:rPr sz="1400" spc="-148" dirty="0">
                <a:latin typeface="Century Gothic" panose="020B0502020202020204" pitchFamily="34" charset="0"/>
              </a:rPr>
              <a:t> </a:t>
            </a:r>
            <a:r>
              <a:rPr sz="1400" spc="-13" dirty="0" smtClean="0">
                <a:latin typeface="Century Gothic" panose="020B0502020202020204" pitchFamily="34" charset="0"/>
              </a:rPr>
              <a:t>Cetes</a:t>
            </a:r>
            <a:endParaRPr lang="es-MX" sz="1400" spc="-13" dirty="0" smtClean="0">
              <a:latin typeface="Century Gothic" panose="020B0502020202020204" pitchFamily="34" charset="0"/>
            </a:endParaRPr>
          </a:p>
          <a:p>
            <a:pPr marL="657755" marR="1076445" indent="0">
              <a:spcBef>
                <a:spcPts val="341"/>
              </a:spcBef>
              <a:buClr>
                <a:srgbClr val="C00000"/>
              </a:buClr>
              <a:buNone/>
            </a:pPr>
            <a:endParaRPr sz="1400" spc="-13" dirty="0">
              <a:latin typeface="Century Gothic" panose="020B0502020202020204" pitchFamily="34" charset="0"/>
            </a:endParaRPr>
          </a:p>
          <a:p>
            <a:pPr marL="1343555" marR="104851" lvl="1">
              <a:spcBef>
                <a:spcPts val="359"/>
              </a:spcBef>
              <a:buClr>
                <a:srgbClr val="C00000"/>
              </a:buClr>
            </a:pPr>
            <a:r>
              <a:rPr sz="1400" spc="13" dirty="0">
                <a:latin typeface="Century Gothic" panose="020B0502020202020204" pitchFamily="34" charset="0"/>
              </a:rPr>
              <a:t>La</a:t>
            </a:r>
            <a:r>
              <a:rPr sz="1400" spc="-49" dirty="0">
                <a:latin typeface="Century Gothic" panose="020B0502020202020204" pitchFamily="34" charset="0"/>
              </a:rPr>
              <a:t> </a:t>
            </a:r>
            <a:r>
              <a:rPr sz="1400" spc="-13" dirty="0">
                <a:latin typeface="Century Gothic" panose="020B0502020202020204" pitchFamily="34" charset="0"/>
              </a:rPr>
              <a:t>inversión</a:t>
            </a:r>
            <a:r>
              <a:rPr sz="1400" spc="-45" dirty="0">
                <a:latin typeface="Century Gothic" panose="020B0502020202020204" pitchFamily="34" charset="0"/>
              </a:rPr>
              <a:t> </a:t>
            </a:r>
            <a:r>
              <a:rPr sz="1400" spc="-4" dirty="0">
                <a:latin typeface="Century Gothic" panose="020B0502020202020204" pitchFamily="34" charset="0"/>
              </a:rPr>
              <a:t>en</a:t>
            </a:r>
            <a:r>
              <a:rPr sz="1400" spc="-22" dirty="0">
                <a:latin typeface="Century Gothic" panose="020B0502020202020204" pitchFamily="34" charset="0"/>
              </a:rPr>
              <a:t> </a:t>
            </a:r>
            <a:r>
              <a:rPr sz="1400" spc="-9" dirty="0">
                <a:latin typeface="Century Gothic" panose="020B0502020202020204" pitchFamily="34" charset="0"/>
              </a:rPr>
              <a:t>Bonos</a:t>
            </a:r>
            <a:r>
              <a:rPr sz="1400" spc="-18" dirty="0">
                <a:latin typeface="Century Gothic" panose="020B0502020202020204" pitchFamily="34" charset="0"/>
              </a:rPr>
              <a:t> </a:t>
            </a:r>
            <a:r>
              <a:rPr sz="1400" spc="-9" dirty="0">
                <a:latin typeface="Century Gothic" panose="020B0502020202020204" pitchFamily="34" charset="0"/>
              </a:rPr>
              <a:t>M,</a:t>
            </a:r>
            <a:r>
              <a:rPr sz="1400" spc="-27" dirty="0">
                <a:latin typeface="Century Gothic" panose="020B0502020202020204" pitchFamily="34" charset="0"/>
              </a:rPr>
              <a:t> </a:t>
            </a:r>
            <a:r>
              <a:rPr sz="1400" spc="-4" dirty="0">
                <a:latin typeface="Century Gothic" panose="020B0502020202020204" pitchFamily="34" charset="0"/>
              </a:rPr>
              <a:t>está</a:t>
            </a:r>
            <a:r>
              <a:rPr sz="1400" spc="-81" dirty="0">
                <a:latin typeface="Century Gothic" panose="020B0502020202020204" pitchFamily="34" charset="0"/>
              </a:rPr>
              <a:t> </a:t>
            </a:r>
            <a:r>
              <a:rPr sz="1400" spc="-4" dirty="0">
                <a:latin typeface="Century Gothic" panose="020B0502020202020204" pitchFamily="34" charset="0"/>
              </a:rPr>
              <a:t>distribuida</a:t>
            </a:r>
            <a:r>
              <a:rPr sz="1400" spc="-72" dirty="0">
                <a:latin typeface="Century Gothic" panose="020B0502020202020204" pitchFamily="34" charset="0"/>
              </a:rPr>
              <a:t> </a:t>
            </a:r>
            <a:r>
              <a:rPr sz="1400" spc="-4" dirty="0">
                <a:latin typeface="Century Gothic" panose="020B0502020202020204" pitchFamily="34" charset="0"/>
              </a:rPr>
              <a:t>a</a:t>
            </a:r>
            <a:r>
              <a:rPr sz="1400" spc="-72" dirty="0">
                <a:latin typeface="Century Gothic" panose="020B0502020202020204" pitchFamily="34" charset="0"/>
              </a:rPr>
              <a:t> </a:t>
            </a:r>
            <a:r>
              <a:rPr sz="1400" spc="-9" dirty="0">
                <a:latin typeface="Century Gothic" panose="020B0502020202020204" pitchFamily="34" charset="0"/>
              </a:rPr>
              <a:t>diferentes</a:t>
            </a:r>
            <a:r>
              <a:rPr sz="1400" spc="-49" dirty="0">
                <a:latin typeface="Century Gothic" panose="020B0502020202020204" pitchFamily="34" charset="0"/>
              </a:rPr>
              <a:t> </a:t>
            </a:r>
            <a:r>
              <a:rPr sz="1400" spc="-9" dirty="0">
                <a:latin typeface="Century Gothic" panose="020B0502020202020204" pitchFamily="34" charset="0"/>
              </a:rPr>
              <a:t>plazos,</a:t>
            </a:r>
            <a:r>
              <a:rPr sz="1400" spc="-27" dirty="0">
                <a:latin typeface="Century Gothic" panose="020B0502020202020204" pitchFamily="34" charset="0"/>
              </a:rPr>
              <a:t> </a:t>
            </a:r>
            <a:r>
              <a:rPr sz="1400" spc="-9" dirty="0">
                <a:latin typeface="Century Gothic" panose="020B0502020202020204" pitchFamily="34" charset="0"/>
              </a:rPr>
              <a:t>desde</a:t>
            </a:r>
            <a:r>
              <a:rPr sz="1400" spc="-13" dirty="0">
                <a:latin typeface="Century Gothic" panose="020B0502020202020204" pitchFamily="34" charset="0"/>
              </a:rPr>
              <a:t> </a:t>
            </a:r>
            <a:r>
              <a:rPr sz="1400" spc="-9" dirty="0">
                <a:latin typeface="Century Gothic" panose="020B0502020202020204" pitchFamily="34" charset="0"/>
              </a:rPr>
              <a:t>2,185</a:t>
            </a:r>
            <a:r>
              <a:rPr sz="1400" spc="-18" dirty="0">
                <a:latin typeface="Century Gothic" panose="020B0502020202020204" pitchFamily="34" charset="0"/>
              </a:rPr>
              <a:t> </a:t>
            </a:r>
            <a:r>
              <a:rPr sz="1400" spc="-4" dirty="0">
                <a:latin typeface="Century Gothic" panose="020B0502020202020204" pitchFamily="34" charset="0"/>
              </a:rPr>
              <a:t>días  hasta </a:t>
            </a:r>
            <a:r>
              <a:rPr sz="1400" spc="-13" dirty="0">
                <a:latin typeface="Century Gothic" panose="020B0502020202020204" pitchFamily="34" charset="0"/>
              </a:rPr>
              <a:t>9,647 </a:t>
            </a:r>
            <a:r>
              <a:rPr sz="1400" spc="-9" dirty="0">
                <a:latin typeface="Century Gothic" panose="020B0502020202020204" pitchFamily="34" charset="0"/>
              </a:rPr>
              <a:t>días. </a:t>
            </a:r>
            <a:r>
              <a:rPr sz="1400" spc="-4" dirty="0">
                <a:latin typeface="Century Gothic" panose="020B0502020202020204" pitchFamily="34" charset="0"/>
              </a:rPr>
              <a:t>Al </a:t>
            </a:r>
            <a:r>
              <a:rPr sz="1400" spc="-13" dirty="0">
                <a:latin typeface="Century Gothic" panose="020B0502020202020204" pitchFamily="34" charset="0"/>
              </a:rPr>
              <a:t>15 </a:t>
            </a:r>
            <a:r>
              <a:rPr sz="1400" spc="-9" dirty="0">
                <a:latin typeface="Century Gothic" panose="020B0502020202020204" pitchFamily="34" charset="0"/>
              </a:rPr>
              <a:t>de </a:t>
            </a:r>
            <a:r>
              <a:rPr sz="1400" spc="-4" dirty="0">
                <a:latin typeface="Century Gothic" panose="020B0502020202020204" pitchFamily="34" charset="0"/>
              </a:rPr>
              <a:t>junio </a:t>
            </a:r>
            <a:r>
              <a:rPr sz="1400" spc="-9" dirty="0">
                <a:latin typeface="Century Gothic" panose="020B0502020202020204" pitchFamily="34" charset="0"/>
              </a:rPr>
              <a:t>de </a:t>
            </a:r>
            <a:r>
              <a:rPr sz="1400" spc="-4" dirty="0">
                <a:latin typeface="Century Gothic" panose="020B0502020202020204" pitchFamily="34" charset="0"/>
              </a:rPr>
              <a:t>2016 el </a:t>
            </a:r>
            <a:r>
              <a:rPr sz="1400" spc="-9" dirty="0">
                <a:latin typeface="Century Gothic" panose="020B0502020202020204" pitchFamily="34" charset="0"/>
              </a:rPr>
              <a:t>valor de mercado de estos valores  ascendió </a:t>
            </a:r>
            <a:r>
              <a:rPr sz="1400" spc="-4" dirty="0">
                <a:latin typeface="Century Gothic" panose="020B0502020202020204" pitchFamily="34" charset="0"/>
              </a:rPr>
              <a:t>a </a:t>
            </a:r>
            <a:r>
              <a:rPr sz="1400" spc="-9" dirty="0">
                <a:latin typeface="Century Gothic" panose="020B0502020202020204" pitchFamily="34" charset="0"/>
              </a:rPr>
              <a:t>$2,635.72</a:t>
            </a:r>
            <a:r>
              <a:rPr sz="1400" spc="-117" dirty="0">
                <a:latin typeface="Century Gothic" panose="020B0502020202020204" pitchFamily="34" charset="0"/>
              </a:rPr>
              <a:t> </a:t>
            </a:r>
            <a:r>
              <a:rPr sz="1400" spc="-9" dirty="0">
                <a:latin typeface="Century Gothic" panose="020B0502020202020204" pitchFamily="34" charset="0"/>
              </a:rPr>
              <a:t>millones</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1057805" marR="104851" lvl="1" indent="0">
              <a:spcBef>
                <a:spcPts val="359"/>
              </a:spcBef>
              <a:buClr>
                <a:srgbClr val="C00000"/>
              </a:buClr>
              <a:buNone/>
            </a:pPr>
            <a:endParaRPr sz="1400" dirty="0">
              <a:latin typeface="Century Gothic" panose="020B0502020202020204" pitchFamily="34" charset="0"/>
            </a:endParaRPr>
          </a:p>
          <a:p>
            <a:pPr marL="1343555" marR="6268" lvl="1">
              <a:spcBef>
                <a:spcPts val="345"/>
              </a:spcBef>
              <a:buClr>
                <a:srgbClr val="C00000"/>
              </a:buClr>
            </a:pPr>
            <a:r>
              <a:rPr sz="1400" spc="-22" dirty="0">
                <a:latin typeface="Century Gothic" panose="020B0502020202020204" pitchFamily="34" charset="0"/>
              </a:rPr>
              <a:t>Por</a:t>
            </a:r>
            <a:r>
              <a:rPr sz="1400" spc="-76" dirty="0">
                <a:latin typeface="Century Gothic" panose="020B0502020202020204" pitchFamily="34" charset="0"/>
              </a:rPr>
              <a:t> </a:t>
            </a:r>
            <a:r>
              <a:rPr sz="1400" spc="-4" dirty="0">
                <a:latin typeface="Century Gothic" panose="020B0502020202020204" pitchFamily="34" charset="0"/>
              </a:rPr>
              <a:t>su</a:t>
            </a:r>
            <a:r>
              <a:rPr sz="1400" spc="-22" dirty="0">
                <a:latin typeface="Century Gothic" panose="020B0502020202020204" pitchFamily="34" charset="0"/>
              </a:rPr>
              <a:t> </a:t>
            </a:r>
            <a:r>
              <a:rPr sz="1400" spc="-9" dirty="0">
                <a:latin typeface="Century Gothic" panose="020B0502020202020204" pitchFamily="34" charset="0"/>
              </a:rPr>
              <a:t>parte</a:t>
            </a:r>
            <a:r>
              <a:rPr sz="1400" spc="-76" dirty="0">
                <a:latin typeface="Century Gothic" panose="020B0502020202020204" pitchFamily="34" charset="0"/>
              </a:rPr>
              <a:t> </a:t>
            </a:r>
            <a:r>
              <a:rPr sz="1400" spc="-4" dirty="0">
                <a:latin typeface="Century Gothic" panose="020B0502020202020204" pitchFamily="34" charset="0"/>
              </a:rPr>
              <a:t>el</a:t>
            </a:r>
            <a:r>
              <a:rPr sz="1400" spc="-40" dirty="0">
                <a:latin typeface="Century Gothic" panose="020B0502020202020204" pitchFamily="34" charset="0"/>
              </a:rPr>
              <a:t> </a:t>
            </a:r>
            <a:r>
              <a:rPr sz="1400" spc="-9" dirty="0">
                <a:latin typeface="Century Gothic" panose="020B0502020202020204" pitchFamily="34" charset="0"/>
              </a:rPr>
              <a:t>valor</a:t>
            </a:r>
            <a:r>
              <a:rPr sz="1400" spc="-67" dirty="0">
                <a:latin typeface="Century Gothic" panose="020B0502020202020204" pitchFamily="34" charset="0"/>
              </a:rPr>
              <a:t> </a:t>
            </a:r>
            <a:r>
              <a:rPr sz="1400" spc="-9" dirty="0">
                <a:latin typeface="Century Gothic" panose="020B0502020202020204" pitchFamily="34" charset="0"/>
              </a:rPr>
              <a:t>razonable</a:t>
            </a:r>
            <a:r>
              <a:rPr sz="1400" spc="-76" dirty="0">
                <a:latin typeface="Century Gothic" panose="020B0502020202020204" pitchFamily="34" charset="0"/>
              </a:rPr>
              <a:t> </a:t>
            </a:r>
            <a:r>
              <a:rPr sz="1400" spc="-9" dirty="0">
                <a:latin typeface="Century Gothic" panose="020B0502020202020204" pitchFamily="34" charset="0"/>
              </a:rPr>
              <a:t>de</a:t>
            </a:r>
            <a:r>
              <a:rPr sz="1400" spc="-22" dirty="0">
                <a:latin typeface="Century Gothic" panose="020B0502020202020204" pitchFamily="34" charset="0"/>
              </a:rPr>
              <a:t> </a:t>
            </a:r>
            <a:r>
              <a:rPr sz="1400" spc="-4" dirty="0">
                <a:latin typeface="Century Gothic" panose="020B0502020202020204" pitchFamily="34" charset="0"/>
              </a:rPr>
              <a:t>los</a:t>
            </a:r>
            <a:r>
              <a:rPr sz="1400" spc="-22" dirty="0">
                <a:latin typeface="Century Gothic" panose="020B0502020202020204" pitchFamily="34" charset="0"/>
              </a:rPr>
              <a:t> </a:t>
            </a:r>
            <a:r>
              <a:rPr sz="1400" spc="-9" dirty="0">
                <a:latin typeface="Century Gothic" panose="020B0502020202020204" pitchFamily="34" charset="0"/>
              </a:rPr>
              <a:t>Udibonos</a:t>
            </a:r>
            <a:r>
              <a:rPr sz="1400" spc="-13" dirty="0">
                <a:latin typeface="Century Gothic" panose="020B0502020202020204" pitchFamily="34" charset="0"/>
              </a:rPr>
              <a:t> </a:t>
            </a:r>
            <a:r>
              <a:rPr sz="1400" spc="-4" dirty="0">
                <a:latin typeface="Century Gothic" panose="020B0502020202020204" pitchFamily="34" charset="0"/>
              </a:rPr>
              <a:t>fue</a:t>
            </a:r>
            <a:r>
              <a:rPr sz="1400" spc="-67" dirty="0">
                <a:latin typeface="Century Gothic" panose="020B0502020202020204" pitchFamily="34" charset="0"/>
              </a:rPr>
              <a:t> </a:t>
            </a:r>
            <a:r>
              <a:rPr sz="1400" spc="-9" dirty="0">
                <a:latin typeface="Century Gothic" panose="020B0502020202020204" pitchFamily="34" charset="0"/>
              </a:rPr>
              <a:t>de</a:t>
            </a:r>
            <a:r>
              <a:rPr sz="1400" spc="-22" dirty="0">
                <a:latin typeface="Century Gothic" panose="020B0502020202020204" pitchFamily="34" charset="0"/>
              </a:rPr>
              <a:t> </a:t>
            </a:r>
            <a:r>
              <a:rPr sz="1400" spc="-9" dirty="0">
                <a:latin typeface="Century Gothic" panose="020B0502020202020204" pitchFamily="34" charset="0"/>
              </a:rPr>
              <a:t>$10,641.49 millones.</a:t>
            </a:r>
            <a:r>
              <a:rPr sz="1400" spc="18" dirty="0">
                <a:latin typeface="Century Gothic" panose="020B0502020202020204" pitchFamily="34" charset="0"/>
              </a:rPr>
              <a:t> </a:t>
            </a:r>
            <a:r>
              <a:rPr sz="1400" spc="-4" dirty="0">
                <a:latin typeface="Century Gothic" panose="020B0502020202020204" pitchFamily="34" charset="0"/>
              </a:rPr>
              <a:t>Esta  </a:t>
            </a:r>
            <a:r>
              <a:rPr sz="1400" spc="-13" dirty="0">
                <a:latin typeface="Century Gothic" panose="020B0502020202020204" pitchFamily="34" charset="0"/>
              </a:rPr>
              <a:t>cartera</a:t>
            </a:r>
            <a:r>
              <a:rPr sz="1400" spc="-81" dirty="0">
                <a:latin typeface="Century Gothic" panose="020B0502020202020204" pitchFamily="34" charset="0"/>
              </a:rPr>
              <a:t> </a:t>
            </a:r>
            <a:r>
              <a:rPr sz="1400" spc="-4" dirty="0">
                <a:latin typeface="Century Gothic" panose="020B0502020202020204" pitchFamily="34" charset="0"/>
              </a:rPr>
              <a:t>está</a:t>
            </a:r>
            <a:r>
              <a:rPr sz="1400" spc="-81" dirty="0">
                <a:latin typeface="Century Gothic" panose="020B0502020202020204" pitchFamily="34" charset="0"/>
              </a:rPr>
              <a:t> </a:t>
            </a:r>
            <a:r>
              <a:rPr sz="1400" spc="-4" dirty="0">
                <a:latin typeface="Century Gothic" panose="020B0502020202020204" pitchFamily="34" charset="0"/>
              </a:rPr>
              <a:t>distribuida</a:t>
            </a:r>
            <a:r>
              <a:rPr sz="1400" spc="-67" dirty="0">
                <a:latin typeface="Century Gothic" panose="020B0502020202020204" pitchFamily="34" charset="0"/>
              </a:rPr>
              <a:t> </a:t>
            </a:r>
            <a:r>
              <a:rPr sz="1400" spc="-9" dirty="0">
                <a:latin typeface="Century Gothic" panose="020B0502020202020204" pitchFamily="34" charset="0"/>
              </a:rPr>
              <a:t>entre</a:t>
            </a:r>
            <a:r>
              <a:rPr sz="1400" spc="-40" dirty="0">
                <a:latin typeface="Century Gothic" panose="020B0502020202020204" pitchFamily="34" charset="0"/>
              </a:rPr>
              <a:t> </a:t>
            </a:r>
            <a:r>
              <a:rPr sz="1400" spc="-9" dirty="0">
                <a:latin typeface="Century Gothic" panose="020B0502020202020204" pitchFamily="34" charset="0"/>
              </a:rPr>
              <a:t>todas</a:t>
            </a:r>
            <a:r>
              <a:rPr sz="1400" spc="-22" dirty="0">
                <a:latin typeface="Century Gothic" panose="020B0502020202020204" pitchFamily="34" charset="0"/>
              </a:rPr>
              <a:t> </a:t>
            </a:r>
            <a:r>
              <a:rPr sz="1400" spc="-4" dirty="0">
                <a:latin typeface="Century Gothic" panose="020B0502020202020204" pitchFamily="34" charset="0"/>
              </a:rPr>
              <a:t>las</a:t>
            </a:r>
            <a:r>
              <a:rPr sz="1400" spc="-54" dirty="0">
                <a:latin typeface="Century Gothic" panose="020B0502020202020204" pitchFamily="34" charset="0"/>
              </a:rPr>
              <a:t> </a:t>
            </a:r>
            <a:r>
              <a:rPr sz="1400" spc="-4" dirty="0">
                <a:latin typeface="Century Gothic" panose="020B0502020202020204" pitchFamily="34" charset="0"/>
              </a:rPr>
              <a:t>emisiones</a:t>
            </a:r>
            <a:r>
              <a:rPr sz="1400" spc="-63" dirty="0">
                <a:latin typeface="Century Gothic" panose="020B0502020202020204" pitchFamily="34" charset="0"/>
              </a:rPr>
              <a:t> </a:t>
            </a:r>
            <a:r>
              <a:rPr sz="1400" spc="-4" dirty="0">
                <a:latin typeface="Century Gothic" panose="020B0502020202020204" pitchFamily="34" charset="0"/>
              </a:rPr>
              <a:t>que</a:t>
            </a:r>
            <a:r>
              <a:rPr sz="1400" spc="-81" dirty="0">
                <a:latin typeface="Century Gothic" panose="020B0502020202020204" pitchFamily="34" charset="0"/>
              </a:rPr>
              <a:t> </a:t>
            </a:r>
            <a:r>
              <a:rPr sz="1400" spc="-4" dirty="0">
                <a:latin typeface="Century Gothic" panose="020B0502020202020204" pitchFamily="34" charset="0"/>
              </a:rPr>
              <a:t>están</a:t>
            </a:r>
            <a:r>
              <a:rPr sz="1400" spc="-49" dirty="0">
                <a:latin typeface="Century Gothic" panose="020B0502020202020204" pitchFamily="34" charset="0"/>
              </a:rPr>
              <a:t> </a:t>
            </a:r>
            <a:r>
              <a:rPr sz="1400" spc="-4" dirty="0">
                <a:latin typeface="Century Gothic" panose="020B0502020202020204" pitchFamily="34" charset="0"/>
              </a:rPr>
              <a:t>en</a:t>
            </a:r>
            <a:r>
              <a:rPr sz="1400" spc="-49" dirty="0">
                <a:latin typeface="Century Gothic" panose="020B0502020202020204" pitchFamily="34" charset="0"/>
              </a:rPr>
              <a:t> </a:t>
            </a:r>
            <a:r>
              <a:rPr sz="1400" spc="-9" dirty="0">
                <a:latin typeface="Century Gothic" panose="020B0502020202020204" pitchFamily="34" charset="0"/>
              </a:rPr>
              <a:t>circulación</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1057805" marR="6268" lvl="1" indent="0">
              <a:spcBef>
                <a:spcPts val="345"/>
              </a:spcBef>
              <a:buClr>
                <a:srgbClr val="C00000"/>
              </a:buClr>
              <a:buNone/>
            </a:pPr>
            <a:endParaRPr sz="1400" dirty="0">
              <a:latin typeface="Century Gothic" panose="020B0502020202020204" pitchFamily="34" charset="0"/>
            </a:endParaRPr>
          </a:p>
          <a:p>
            <a:pPr marL="1343555" lvl="1">
              <a:spcBef>
                <a:spcPts val="341"/>
              </a:spcBef>
              <a:buClr>
                <a:srgbClr val="C00000"/>
              </a:buClr>
            </a:pPr>
            <a:r>
              <a:rPr sz="1400" spc="-4" dirty="0">
                <a:latin typeface="Century Gothic" panose="020B0502020202020204" pitchFamily="34" charset="0"/>
              </a:rPr>
              <a:t>El</a:t>
            </a:r>
            <a:r>
              <a:rPr sz="1400" spc="-31" dirty="0">
                <a:latin typeface="Century Gothic" panose="020B0502020202020204" pitchFamily="34" charset="0"/>
              </a:rPr>
              <a:t> </a:t>
            </a:r>
            <a:r>
              <a:rPr sz="1400" spc="-4" dirty="0">
                <a:latin typeface="Century Gothic" panose="020B0502020202020204" pitchFamily="34" charset="0"/>
              </a:rPr>
              <a:t>saldo</a:t>
            </a:r>
            <a:r>
              <a:rPr sz="1400" spc="-36" dirty="0">
                <a:latin typeface="Century Gothic" panose="020B0502020202020204" pitchFamily="34" charset="0"/>
              </a:rPr>
              <a:t> </a:t>
            </a:r>
            <a:r>
              <a:rPr sz="1400" spc="-9" dirty="0">
                <a:latin typeface="Century Gothic" panose="020B0502020202020204" pitchFamily="34" charset="0"/>
              </a:rPr>
              <a:t>total</a:t>
            </a:r>
            <a:r>
              <a:rPr sz="1400" spc="-45" dirty="0">
                <a:latin typeface="Century Gothic" panose="020B0502020202020204" pitchFamily="34" charset="0"/>
              </a:rPr>
              <a:t> </a:t>
            </a:r>
            <a:r>
              <a:rPr sz="1400" spc="-9" dirty="0">
                <a:latin typeface="Century Gothic" panose="020B0502020202020204" pitchFamily="34" charset="0"/>
              </a:rPr>
              <a:t>de</a:t>
            </a:r>
            <a:r>
              <a:rPr sz="1400" spc="-27" dirty="0">
                <a:latin typeface="Century Gothic" panose="020B0502020202020204" pitchFamily="34" charset="0"/>
              </a:rPr>
              <a:t> </a:t>
            </a:r>
            <a:r>
              <a:rPr sz="1400" spc="-4" dirty="0">
                <a:latin typeface="Century Gothic" panose="020B0502020202020204" pitchFamily="34" charset="0"/>
              </a:rPr>
              <a:t>los</a:t>
            </a:r>
            <a:r>
              <a:rPr sz="1400" spc="-72" dirty="0">
                <a:latin typeface="Century Gothic" panose="020B0502020202020204" pitchFamily="34" charset="0"/>
              </a:rPr>
              <a:t> </a:t>
            </a:r>
            <a:r>
              <a:rPr sz="1400" spc="-9" dirty="0">
                <a:latin typeface="Century Gothic" panose="020B0502020202020204" pitchFamily="34" charset="0"/>
              </a:rPr>
              <a:t>valores</a:t>
            </a:r>
            <a:r>
              <a:rPr sz="1400" spc="-72" dirty="0">
                <a:latin typeface="Century Gothic" panose="020B0502020202020204" pitchFamily="34" charset="0"/>
              </a:rPr>
              <a:t> </a:t>
            </a:r>
            <a:r>
              <a:rPr sz="1400" spc="-4" dirty="0">
                <a:latin typeface="Century Gothic" panose="020B0502020202020204" pitchFamily="34" charset="0"/>
              </a:rPr>
              <a:t>gubernamentales</a:t>
            </a:r>
            <a:r>
              <a:rPr sz="1400" spc="-27" dirty="0">
                <a:latin typeface="Century Gothic" panose="020B0502020202020204" pitchFamily="34" charset="0"/>
              </a:rPr>
              <a:t> </a:t>
            </a:r>
            <a:r>
              <a:rPr sz="1400" spc="-4" dirty="0">
                <a:latin typeface="Century Gothic" panose="020B0502020202020204" pitchFamily="34" charset="0"/>
              </a:rPr>
              <a:t>fue</a:t>
            </a:r>
            <a:r>
              <a:rPr sz="1400" spc="-67" dirty="0">
                <a:latin typeface="Century Gothic" panose="020B0502020202020204" pitchFamily="34" charset="0"/>
              </a:rPr>
              <a:t> </a:t>
            </a:r>
            <a:r>
              <a:rPr sz="1400" spc="-9" dirty="0">
                <a:latin typeface="Century Gothic" panose="020B0502020202020204" pitchFamily="34" charset="0"/>
              </a:rPr>
              <a:t>de</a:t>
            </a:r>
            <a:r>
              <a:rPr sz="1400" spc="-27" dirty="0">
                <a:latin typeface="Century Gothic" panose="020B0502020202020204" pitchFamily="34" charset="0"/>
              </a:rPr>
              <a:t> </a:t>
            </a:r>
            <a:r>
              <a:rPr sz="1400" spc="-9" dirty="0">
                <a:latin typeface="Century Gothic" panose="020B0502020202020204" pitchFamily="34" charset="0"/>
              </a:rPr>
              <a:t>$13,277.22</a:t>
            </a:r>
            <a:r>
              <a:rPr sz="1400" spc="9" dirty="0">
                <a:latin typeface="Century Gothic" panose="020B0502020202020204" pitchFamily="34" charset="0"/>
              </a:rPr>
              <a:t> </a:t>
            </a:r>
            <a:r>
              <a:rPr sz="1400" spc="-9" dirty="0">
                <a:latin typeface="Century Gothic" panose="020B0502020202020204" pitchFamily="34" charset="0"/>
              </a:rPr>
              <a:t>millones</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1057805" lvl="1" indent="0">
              <a:spcBef>
                <a:spcPts val="341"/>
              </a:spcBef>
              <a:buClr>
                <a:srgbClr val="C00000"/>
              </a:buClr>
              <a:buNone/>
            </a:pPr>
            <a:endParaRPr sz="1400" dirty="0">
              <a:latin typeface="Century Gothic" panose="020B0502020202020204" pitchFamily="34" charset="0"/>
            </a:endParaRPr>
          </a:p>
          <a:p>
            <a:pPr marL="1343555" marR="4559" lvl="1">
              <a:spcBef>
                <a:spcPts val="341"/>
              </a:spcBef>
              <a:buClr>
                <a:srgbClr val="C00000"/>
              </a:buClr>
            </a:pPr>
            <a:r>
              <a:rPr sz="1400" spc="-4" dirty="0">
                <a:latin typeface="Century Gothic" panose="020B0502020202020204" pitchFamily="34" charset="0"/>
              </a:rPr>
              <a:t>El detalle </a:t>
            </a:r>
            <a:r>
              <a:rPr sz="1400" spc="-9" dirty="0">
                <a:latin typeface="Century Gothic" panose="020B0502020202020204" pitchFamily="34" charset="0"/>
              </a:rPr>
              <a:t>de </a:t>
            </a:r>
            <a:r>
              <a:rPr sz="1400" spc="-4" dirty="0">
                <a:latin typeface="Century Gothic" panose="020B0502020202020204" pitchFamily="34" charset="0"/>
              </a:rPr>
              <a:t>la </a:t>
            </a:r>
            <a:r>
              <a:rPr sz="1400" spc="-9" dirty="0">
                <a:latin typeface="Century Gothic" panose="020B0502020202020204" pitchFamily="34" charset="0"/>
              </a:rPr>
              <a:t>valuación </a:t>
            </a:r>
            <a:r>
              <a:rPr sz="1400" spc="-4" dirty="0">
                <a:latin typeface="Century Gothic" panose="020B0502020202020204" pitchFamily="34" charset="0"/>
              </a:rPr>
              <a:t>se </a:t>
            </a:r>
            <a:r>
              <a:rPr sz="1400" spc="-9" dirty="0">
                <a:latin typeface="Century Gothic" panose="020B0502020202020204" pitchFamily="34" charset="0"/>
              </a:rPr>
              <a:t>presenta </a:t>
            </a:r>
            <a:r>
              <a:rPr sz="1400" spc="-4" dirty="0">
                <a:latin typeface="Century Gothic" panose="020B0502020202020204" pitchFamily="34" charset="0"/>
              </a:rPr>
              <a:t>en el </a:t>
            </a:r>
            <a:r>
              <a:rPr sz="1400" spc="-13" dirty="0">
                <a:latin typeface="Century Gothic" panose="020B0502020202020204" pitchFamily="34" charset="0"/>
              </a:rPr>
              <a:t>archivo </a:t>
            </a:r>
            <a:r>
              <a:rPr sz="1400" spc="-18" dirty="0">
                <a:latin typeface="Century Gothic" panose="020B0502020202020204" pitchFamily="34" charset="0"/>
              </a:rPr>
              <a:t>«Valuación </a:t>
            </a:r>
            <a:r>
              <a:rPr sz="1400" spc="-9" dirty="0">
                <a:latin typeface="Century Gothic" panose="020B0502020202020204" pitchFamily="34" charset="0"/>
              </a:rPr>
              <a:t>de </a:t>
            </a:r>
            <a:r>
              <a:rPr sz="1400" spc="-22" dirty="0">
                <a:latin typeface="Century Gothic" panose="020B0502020202020204" pitchFamily="34" charset="0"/>
              </a:rPr>
              <a:t>Valores  </a:t>
            </a:r>
            <a:r>
              <a:rPr sz="1400" spc="-4" dirty="0">
                <a:latin typeface="Century Gothic" panose="020B0502020202020204" pitchFamily="34" charset="0"/>
              </a:rPr>
              <a:t>gubernamentales.XLS» </a:t>
            </a:r>
            <a:r>
              <a:rPr sz="1400" spc="-9" dirty="0">
                <a:latin typeface="Century Gothic" panose="020B0502020202020204" pitchFamily="34" charset="0"/>
              </a:rPr>
              <a:t>Donde </a:t>
            </a:r>
            <a:r>
              <a:rPr sz="1400" spc="-4" dirty="0">
                <a:latin typeface="Century Gothic" panose="020B0502020202020204" pitchFamily="34" charset="0"/>
              </a:rPr>
              <a:t>se </a:t>
            </a:r>
            <a:r>
              <a:rPr sz="1400" spc="-9" dirty="0">
                <a:latin typeface="Century Gothic" panose="020B0502020202020204" pitchFamily="34" charset="0"/>
              </a:rPr>
              <a:t>muestran </a:t>
            </a:r>
            <a:r>
              <a:rPr sz="1400" spc="-4" dirty="0">
                <a:latin typeface="Century Gothic" panose="020B0502020202020204" pitchFamily="34" charset="0"/>
              </a:rPr>
              <a:t>también los </a:t>
            </a:r>
            <a:r>
              <a:rPr sz="1400" spc="-9" dirty="0">
                <a:latin typeface="Century Gothic" panose="020B0502020202020204" pitchFamily="34" charset="0"/>
              </a:rPr>
              <a:t>nodos de </a:t>
            </a:r>
            <a:r>
              <a:rPr sz="1400" spc="-4" dirty="0">
                <a:latin typeface="Century Gothic" panose="020B0502020202020204" pitchFamily="34" charset="0"/>
              </a:rPr>
              <a:t>las curvas</a:t>
            </a:r>
            <a:r>
              <a:rPr sz="1400" spc="-251" dirty="0">
                <a:latin typeface="Century Gothic" panose="020B0502020202020204" pitchFamily="34" charset="0"/>
              </a:rPr>
              <a:t> </a:t>
            </a:r>
            <a:r>
              <a:rPr sz="1400" spc="-9" dirty="0">
                <a:latin typeface="Century Gothic" panose="020B0502020202020204" pitchFamily="34" charset="0"/>
              </a:rPr>
              <a:t>de  rendimiento</a:t>
            </a:r>
            <a:r>
              <a:rPr sz="1400" spc="-54" dirty="0">
                <a:latin typeface="Century Gothic" panose="020B0502020202020204" pitchFamily="34" charset="0"/>
              </a:rPr>
              <a:t> </a:t>
            </a:r>
            <a:r>
              <a:rPr sz="1400" spc="-4" dirty="0">
                <a:latin typeface="Century Gothic" panose="020B0502020202020204" pitchFamily="34" charset="0"/>
              </a:rPr>
              <a:t>que</a:t>
            </a:r>
            <a:r>
              <a:rPr sz="1400" spc="-72" dirty="0">
                <a:latin typeface="Century Gothic" panose="020B0502020202020204" pitchFamily="34" charset="0"/>
              </a:rPr>
              <a:t> </a:t>
            </a:r>
            <a:r>
              <a:rPr sz="1400" spc="-4" dirty="0">
                <a:latin typeface="Century Gothic" panose="020B0502020202020204" pitchFamily="34" charset="0"/>
              </a:rPr>
              <a:t>se</a:t>
            </a:r>
            <a:r>
              <a:rPr sz="1400" spc="-63" dirty="0">
                <a:latin typeface="Century Gothic" panose="020B0502020202020204" pitchFamily="34" charset="0"/>
              </a:rPr>
              <a:t> </a:t>
            </a:r>
            <a:r>
              <a:rPr sz="1400" spc="-4" dirty="0">
                <a:latin typeface="Century Gothic" panose="020B0502020202020204" pitchFamily="34" charset="0"/>
              </a:rPr>
              <a:t>utilizaron</a:t>
            </a:r>
            <a:r>
              <a:rPr sz="1400" spc="-81" dirty="0">
                <a:latin typeface="Century Gothic" panose="020B0502020202020204" pitchFamily="34" charset="0"/>
              </a:rPr>
              <a:t> </a:t>
            </a:r>
            <a:r>
              <a:rPr sz="1400" spc="-4" dirty="0">
                <a:latin typeface="Century Gothic" panose="020B0502020202020204" pitchFamily="34" charset="0"/>
              </a:rPr>
              <a:t>en</a:t>
            </a:r>
            <a:r>
              <a:rPr sz="1400" spc="-27" dirty="0">
                <a:latin typeface="Century Gothic" panose="020B0502020202020204" pitchFamily="34" charset="0"/>
              </a:rPr>
              <a:t> </a:t>
            </a:r>
            <a:r>
              <a:rPr sz="1400" spc="-4" dirty="0">
                <a:latin typeface="Century Gothic" panose="020B0502020202020204" pitchFamily="34" charset="0"/>
              </a:rPr>
              <a:t>la</a:t>
            </a:r>
            <a:r>
              <a:rPr sz="1400" spc="-76" dirty="0">
                <a:latin typeface="Century Gothic" panose="020B0502020202020204" pitchFamily="34" charset="0"/>
              </a:rPr>
              <a:t> </a:t>
            </a:r>
            <a:r>
              <a:rPr sz="1400" spc="-9" dirty="0">
                <a:latin typeface="Century Gothic" panose="020B0502020202020204" pitchFamily="34" charset="0"/>
              </a:rPr>
              <a:t>valuación.</a:t>
            </a:r>
            <a:endParaRPr sz="1400" dirty="0">
              <a:latin typeface="Century Gothic" panose="020B0502020202020204" pitchFamily="34" charset="0"/>
            </a:endParaRPr>
          </a:p>
        </p:txBody>
      </p:sp>
      <p:sp>
        <p:nvSpPr>
          <p:cNvPr id="14" name="13 Marcador de número de diapositiva"/>
          <p:cNvSpPr>
            <a:spLocks noGrp="1"/>
          </p:cNvSpPr>
          <p:nvPr>
            <p:ph type="sldNum" sz="quarter" idx="12"/>
          </p:nvPr>
        </p:nvSpPr>
        <p:spPr/>
        <p:txBody>
          <a:bodyPr/>
          <a:lstStyle/>
          <a:p>
            <a:fld id="{05E83AA4-A00D-4AA0-8FE8-B93C9F3EC141}" type="slidenum">
              <a:rPr lang="es-ES" altLang="es-MX" smtClean="0"/>
              <a:pPr/>
              <a:t>24</a:t>
            </a:fld>
            <a:endParaRPr lang="es-ES" altLang="es-MX" dirty="0"/>
          </a:p>
        </p:txBody>
      </p:sp>
    </p:spTree>
    <p:extLst>
      <p:ext uri="{BB962C8B-B14F-4D97-AF65-F5344CB8AC3E}">
        <p14:creationId xmlns:p14="http://schemas.microsoft.com/office/powerpoint/2010/main" val="1943367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graphicFrame>
        <p:nvGraphicFramePr>
          <p:cNvPr id="3" name="object 3"/>
          <p:cNvGraphicFramePr>
            <a:graphicFrameLocks noGrp="1"/>
          </p:cNvGraphicFramePr>
          <p:nvPr/>
        </p:nvGraphicFramePr>
        <p:xfrm>
          <a:off x="1234440" y="1460350"/>
          <a:ext cx="6925188" cy="4064815"/>
        </p:xfrm>
        <a:graphic>
          <a:graphicData uri="http://schemas.openxmlformats.org/drawingml/2006/table">
            <a:tbl>
              <a:tblPr firstRow="1" bandRow="1">
                <a:tableStyleId>{2D5ABB26-0587-4C30-8999-92F81FD0307C}</a:tableStyleId>
              </a:tblPr>
              <a:tblGrid>
                <a:gridCol w="1193568"/>
                <a:gridCol w="886690"/>
                <a:gridCol w="886690"/>
                <a:gridCol w="1158239"/>
                <a:gridCol w="886690"/>
                <a:gridCol w="886690"/>
                <a:gridCol w="1026621"/>
              </a:tblGrid>
              <a:tr h="267596">
                <a:tc>
                  <a:txBody>
                    <a:bodyPr/>
                    <a:lstStyle/>
                    <a:p>
                      <a:pPr>
                        <a:lnSpc>
                          <a:spcPct val="100000"/>
                        </a:lnSpc>
                        <a:spcBef>
                          <a:spcPts val="50"/>
                        </a:spcBef>
                      </a:pPr>
                      <a:endParaRPr sz="700" dirty="0">
                        <a:latin typeface="Times New Roman"/>
                        <a:cs typeface="Times New Roman"/>
                      </a:endParaRPr>
                    </a:p>
                    <a:p>
                      <a:pPr marL="307340">
                        <a:lnSpc>
                          <a:spcPct val="100000"/>
                        </a:lnSpc>
                        <a:spcBef>
                          <a:spcPts val="5"/>
                        </a:spcBef>
                      </a:pPr>
                      <a:r>
                        <a:rPr sz="800" b="1" spc="10" dirty="0">
                          <a:latin typeface="Arial"/>
                          <a:cs typeface="Arial"/>
                        </a:rPr>
                        <a:t>Instrumentos</a:t>
                      </a:r>
                      <a:endParaRPr sz="800" dirty="0">
                        <a:latin typeface="Arial"/>
                        <a:cs typeface="Arial"/>
                      </a:endParaRPr>
                    </a:p>
                  </a:txBody>
                  <a:tcPr marL="0" marR="0" marT="0" marB="0">
                    <a:lnL w="9143">
                      <a:solidFill>
                        <a:srgbClr val="000000"/>
                      </a:solidFill>
                      <a:prstDash val="solid"/>
                    </a:lnL>
                    <a:lnR w="16763">
                      <a:solidFill>
                        <a:srgbClr val="000000"/>
                      </a:solidFill>
                      <a:prstDash val="solid"/>
                    </a:lnR>
                    <a:lnT w="9143">
                      <a:solidFill>
                        <a:srgbClr val="000000"/>
                      </a:solidFill>
                      <a:prstDash val="solid"/>
                    </a:lnT>
                    <a:lnB w="18287">
                      <a:solidFill>
                        <a:srgbClr val="000000"/>
                      </a:solidFill>
                      <a:prstDash val="solid"/>
                    </a:lnB>
                  </a:tcPr>
                </a:tc>
                <a:tc>
                  <a:txBody>
                    <a:bodyPr/>
                    <a:lstStyle/>
                    <a:p>
                      <a:pPr>
                        <a:lnSpc>
                          <a:spcPct val="100000"/>
                        </a:lnSpc>
                        <a:spcBef>
                          <a:spcPts val="50"/>
                        </a:spcBef>
                      </a:pPr>
                      <a:endParaRPr sz="700" dirty="0">
                        <a:latin typeface="Times New Roman"/>
                        <a:cs typeface="Times New Roman"/>
                      </a:endParaRPr>
                    </a:p>
                    <a:p>
                      <a:pPr marL="299720">
                        <a:lnSpc>
                          <a:spcPct val="100000"/>
                        </a:lnSpc>
                        <a:spcBef>
                          <a:spcPts val="5"/>
                        </a:spcBef>
                      </a:pPr>
                      <a:r>
                        <a:rPr sz="800" b="1" spc="15" dirty="0">
                          <a:latin typeface="Arial"/>
                          <a:cs typeface="Arial"/>
                        </a:rPr>
                        <a:t>Títulos</a:t>
                      </a:r>
                      <a:endParaRPr sz="800" dirty="0">
                        <a:latin typeface="Arial"/>
                        <a:cs typeface="Arial"/>
                      </a:endParaRPr>
                    </a:p>
                  </a:txBody>
                  <a:tcPr marL="0" marR="0" marT="0" marB="0">
                    <a:lnL w="16763">
                      <a:solidFill>
                        <a:srgbClr val="000000"/>
                      </a:solidFill>
                      <a:prstDash val="solid"/>
                    </a:lnL>
                    <a:lnR w="16763">
                      <a:solidFill>
                        <a:srgbClr val="000000"/>
                      </a:solidFill>
                      <a:prstDash val="solid"/>
                    </a:lnR>
                    <a:lnT w="9143">
                      <a:solidFill>
                        <a:srgbClr val="000000"/>
                      </a:solidFill>
                      <a:prstDash val="solid"/>
                    </a:lnT>
                    <a:lnB w="18287">
                      <a:solidFill>
                        <a:srgbClr val="000000"/>
                      </a:solidFill>
                      <a:prstDash val="solid"/>
                    </a:lnB>
                  </a:tcPr>
                </a:tc>
                <a:tc>
                  <a:txBody>
                    <a:bodyPr/>
                    <a:lstStyle/>
                    <a:p>
                      <a:pPr>
                        <a:lnSpc>
                          <a:spcPct val="100000"/>
                        </a:lnSpc>
                        <a:spcBef>
                          <a:spcPts val="50"/>
                        </a:spcBef>
                      </a:pPr>
                      <a:endParaRPr sz="700" dirty="0">
                        <a:latin typeface="Times New Roman"/>
                        <a:cs typeface="Times New Roman"/>
                      </a:endParaRPr>
                    </a:p>
                    <a:p>
                      <a:pPr marL="635" algn="ctr">
                        <a:lnSpc>
                          <a:spcPct val="100000"/>
                        </a:lnSpc>
                        <a:spcBef>
                          <a:spcPts val="5"/>
                        </a:spcBef>
                      </a:pPr>
                      <a:r>
                        <a:rPr sz="800" b="1" spc="25" dirty="0">
                          <a:latin typeface="Arial"/>
                          <a:cs typeface="Arial"/>
                        </a:rPr>
                        <a:t>Moneda</a:t>
                      </a:r>
                      <a:endParaRPr sz="800" dirty="0">
                        <a:latin typeface="Arial"/>
                        <a:cs typeface="Arial"/>
                      </a:endParaRPr>
                    </a:p>
                  </a:txBody>
                  <a:tcPr marL="0" marR="0" marT="0" marB="0">
                    <a:lnL w="16763">
                      <a:solidFill>
                        <a:srgbClr val="000000"/>
                      </a:solidFill>
                      <a:prstDash val="solid"/>
                    </a:lnL>
                    <a:lnR w="16763">
                      <a:solidFill>
                        <a:srgbClr val="000000"/>
                      </a:solidFill>
                      <a:prstDash val="solid"/>
                    </a:lnR>
                    <a:lnT w="9143">
                      <a:solidFill>
                        <a:srgbClr val="000000"/>
                      </a:solidFill>
                      <a:prstDash val="solid"/>
                    </a:lnT>
                    <a:lnB w="18287">
                      <a:solidFill>
                        <a:srgbClr val="000000"/>
                      </a:solidFill>
                      <a:prstDash val="solid"/>
                    </a:lnB>
                  </a:tcPr>
                </a:tc>
                <a:tc>
                  <a:txBody>
                    <a:bodyPr/>
                    <a:lstStyle/>
                    <a:p>
                      <a:pPr marL="6985" algn="ctr">
                        <a:lnSpc>
                          <a:spcPts val="840"/>
                        </a:lnSpc>
                      </a:pPr>
                      <a:r>
                        <a:rPr sz="800" b="1" spc="35" dirty="0">
                          <a:latin typeface="Arial"/>
                          <a:cs typeface="Arial"/>
                        </a:rPr>
                        <a:t>Plazo al</a:t>
                      </a:r>
                      <a:r>
                        <a:rPr sz="800" b="1" spc="-30" dirty="0">
                          <a:latin typeface="Arial"/>
                          <a:cs typeface="Arial"/>
                        </a:rPr>
                        <a:t> </a:t>
                      </a:r>
                      <a:r>
                        <a:rPr sz="800" b="1" spc="25" dirty="0">
                          <a:latin typeface="Arial"/>
                          <a:cs typeface="Arial"/>
                        </a:rPr>
                        <a:t>vencimiento</a:t>
                      </a:r>
                      <a:endParaRPr sz="800" dirty="0">
                        <a:latin typeface="Arial"/>
                        <a:cs typeface="Arial"/>
                      </a:endParaRPr>
                    </a:p>
                    <a:p>
                      <a:pPr marL="10795" algn="ctr">
                        <a:lnSpc>
                          <a:spcPct val="100000"/>
                        </a:lnSpc>
                        <a:spcBef>
                          <a:spcPts val="130"/>
                        </a:spcBef>
                      </a:pPr>
                      <a:r>
                        <a:rPr sz="800" b="1" dirty="0">
                          <a:latin typeface="Arial"/>
                          <a:cs typeface="Arial"/>
                        </a:rPr>
                        <a:t>(días)</a:t>
                      </a:r>
                      <a:endParaRPr sz="800" dirty="0">
                        <a:latin typeface="Arial"/>
                        <a:cs typeface="Arial"/>
                      </a:endParaRPr>
                    </a:p>
                  </a:txBody>
                  <a:tcPr marL="0" marR="0" marT="0" marB="0">
                    <a:lnL w="16763">
                      <a:solidFill>
                        <a:srgbClr val="000000"/>
                      </a:solidFill>
                      <a:prstDash val="solid"/>
                    </a:lnL>
                    <a:lnR w="16763">
                      <a:solidFill>
                        <a:srgbClr val="000000"/>
                      </a:solidFill>
                      <a:prstDash val="solid"/>
                    </a:lnR>
                    <a:lnT w="9143">
                      <a:solidFill>
                        <a:srgbClr val="000000"/>
                      </a:solidFill>
                      <a:prstDash val="solid"/>
                    </a:lnT>
                    <a:lnB w="18287">
                      <a:solidFill>
                        <a:srgbClr val="000000"/>
                      </a:solidFill>
                      <a:prstDash val="solid"/>
                    </a:lnB>
                  </a:tcPr>
                </a:tc>
                <a:tc>
                  <a:txBody>
                    <a:bodyPr/>
                    <a:lstStyle/>
                    <a:p>
                      <a:pPr>
                        <a:lnSpc>
                          <a:spcPct val="100000"/>
                        </a:lnSpc>
                        <a:spcBef>
                          <a:spcPts val="50"/>
                        </a:spcBef>
                      </a:pPr>
                      <a:endParaRPr sz="700" dirty="0">
                        <a:latin typeface="Times New Roman"/>
                        <a:cs typeface="Times New Roman"/>
                      </a:endParaRPr>
                    </a:p>
                    <a:p>
                      <a:pPr marL="68580">
                        <a:lnSpc>
                          <a:spcPct val="100000"/>
                        </a:lnSpc>
                        <a:spcBef>
                          <a:spcPts val="5"/>
                        </a:spcBef>
                      </a:pPr>
                      <a:r>
                        <a:rPr sz="800" b="1" spc="5" dirty="0">
                          <a:latin typeface="Arial"/>
                          <a:cs typeface="Arial"/>
                        </a:rPr>
                        <a:t>Tasa </a:t>
                      </a:r>
                      <a:r>
                        <a:rPr sz="800" b="1" spc="10" dirty="0">
                          <a:latin typeface="Arial"/>
                          <a:cs typeface="Arial"/>
                        </a:rPr>
                        <a:t>cupón</a:t>
                      </a:r>
                      <a:r>
                        <a:rPr sz="800" b="1" spc="45" dirty="0">
                          <a:latin typeface="Arial"/>
                          <a:cs typeface="Arial"/>
                        </a:rPr>
                        <a:t> </a:t>
                      </a:r>
                      <a:r>
                        <a:rPr sz="800" b="1" spc="15" dirty="0">
                          <a:latin typeface="Arial"/>
                          <a:cs typeface="Arial"/>
                        </a:rPr>
                        <a:t>fija</a:t>
                      </a:r>
                      <a:endParaRPr sz="800" dirty="0">
                        <a:latin typeface="Arial"/>
                        <a:cs typeface="Arial"/>
                      </a:endParaRPr>
                    </a:p>
                  </a:txBody>
                  <a:tcPr marL="0" marR="0" marT="0" marB="0">
                    <a:lnL w="16763">
                      <a:solidFill>
                        <a:srgbClr val="000000"/>
                      </a:solidFill>
                      <a:prstDash val="solid"/>
                    </a:lnL>
                    <a:lnR w="16763">
                      <a:solidFill>
                        <a:srgbClr val="000000"/>
                      </a:solidFill>
                      <a:prstDash val="solid"/>
                    </a:lnR>
                    <a:lnT w="9143">
                      <a:solidFill>
                        <a:srgbClr val="000000"/>
                      </a:solidFill>
                      <a:prstDash val="solid"/>
                    </a:lnT>
                    <a:lnB w="18287">
                      <a:solidFill>
                        <a:srgbClr val="000000"/>
                      </a:solidFill>
                      <a:prstDash val="solid"/>
                    </a:lnB>
                  </a:tcPr>
                </a:tc>
                <a:tc>
                  <a:txBody>
                    <a:bodyPr/>
                    <a:lstStyle/>
                    <a:p>
                      <a:pPr>
                        <a:lnSpc>
                          <a:spcPct val="100000"/>
                        </a:lnSpc>
                        <a:spcBef>
                          <a:spcPts val="50"/>
                        </a:spcBef>
                      </a:pPr>
                      <a:endParaRPr sz="700" dirty="0">
                        <a:latin typeface="Times New Roman"/>
                        <a:cs typeface="Times New Roman"/>
                      </a:endParaRPr>
                    </a:p>
                    <a:p>
                      <a:pPr marL="307340">
                        <a:lnSpc>
                          <a:spcPct val="100000"/>
                        </a:lnSpc>
                        <a:spcBef>
                          <a:spcPts val="5"/>
                        </a:spcBef>
                      </a:pPr>
                      <a:r>
                        <a:rPr sz="800" b="1" spc="20" dirty="0">
                          <a:latin typeface="Arial"/>
                          <a:cs typeface="Arial"/>
                        </a:rPr>
                        <a:t>Precio</a:t>
                      </a:r>
                      <a:endParaRPr sz="800" dirty="0">
                        <a:latin typeface="Arial"/>
                        <a:cs typeface="Arial"/>
                      </a:endParaRPr>
                    </a:p>
                  </a:txBody>
                  <a:tcPr marL="0" marR="0" marT="0" marB="0">
                    <a:lnL w="16763">
                      <a:solidFill>
                        <a:srgbClr val="000000"/>
                      </a:solidFill>
                      <a:prstDash val="solid"/>
                    </a:lnL>
                    <a:lnR w="16763">
                      <a:solidFill>
                        <a:srgbClr val="000000"/>
                      </a:solidFill>
                      <a:prstDash val="solid"/>
                    </a:lnR>
                    <a:lnT w="9143">
                      <a:solidFill>
                        <a:srgbClr val="000000"/>
                      </a:solidFill>
                      <a:prstDash val="solid"/>
                    </a:lnT>
                    <a:lnB w="18287">
                      <a:solidFill>
                        <a:srgbClr val="000000"/>
                      </a:solidFill>
                      <a:prstDash val="solid"/>
                    </a:lnB>
                  </a:tcPr>
                </a:tc>
                <a:tc>
                  <a:txBody>
                    <a:bodyPr/>
                    <a:lstStyle/>
                    <a:p>
                      <a:pPr>
                        <a:lnSpc>
                          <a:spcPct val="100000"/>
                        </a:lnSpc>
                        <a:spcBef>
                          <a:spcPts val="50"/>
                        </a:spcBef>
                      </a:pPr>
                      <a:endParaRPr sz="700" dirty="0">
                        <a:latin typeface="Times New Roman"/>
                        <a:cs typeface="Times New Roman"/>
                      </a:endParaRPr>
                    </a:p>
                    <a:p>
                      <a:pPr marL="68580">
                        <a:lnSpc>
                          <a:spcPct val="100000"/>
                        </a:lnSpc>
                        <a:spcBef>
                          <a:spcPts val="5"/>
                        </a:spcBef>
                      </a:pPr>
                      <a:r>
                        <a:rPr sz="800" b="1" spc="30" dirty="0">
                          <a:latin typeface="Arial"/>
                          <a:cs typeface="Arial"/>
                        </a:rPr>
                        <a:t>Valor </a:t>
                      </a:r>
                      <a:r>
                        <a:rPr sz="800" b="1" spc="15" dirty="0">
                          <a:latin typeface="Arial"/>
                          <a:cs typeface="Arial"/>
                        </a:rPr>
                        <a:t>de</a:t>
                      </a:r>
                      <a:r>
                        <a:rPr sz="800" b="1" dirty="0">
                          <a:latin typeface="Arial"/>
                          <a:cs typeface="Arial"/>
                        </a:rPr>
                        <a:t> </a:t>
                      </a:r>
                      <a:r>
                        <a:rPr sz="800" b="1" spc="30" dirty="0">
                          <a:latin typeface="Arial"/>
                          <a:cs typeface="Arial"/>
                        </a:rPr>
                        <a:t>mercado</a:t>
                      </a:r>
                      <a:endParaRPr sz="800" dirty="0">
                        <a:latin typeface="Arial"/>
                        <a:cs typeface="Arial"/>
                      </a:endParaRPr>
                    </a:p>
                  </a:txBody>
                  <a:tcPr marL="0" marR="0" marT="0" marB="0">
                    <a:lnL w="16763">
                      <a:solidFill>
                        <a:srgbClr val="000000"/>
                      </a:solidFill>
                      <a:prstDash val="solid"/>
                    </a:lnL>
                    <a:lnR w="16763">
                      <a:solidFill>
                        <a:srgbClr val="000000"/>
                      </a:solidFill>
                      <a:prstDash val="solid"/>
                    </a:lnR>
                    <a:lnT w="9143">
                      <a:solidFill>
                        <a:srgbClr val="000000"/>
                      </a:solidFill>
                      <a:prstDash val="solid"/>
                    </a:lnT>
                    <a:lnB w="18287">
                      <a:solidFill>
                        <a:srgbClr val="000000"/>
                      </a:solidFill>
                      <a:prstDash val="solid"/>
                    </a:lnB>
                  </a:tcPr>
                </a:tc>
              </a:tr>
              <a:tr h="168825">
                <a:tc>
                  <a:txBody>
                    <a:bodyPr/>
                    <a:lstStyle/>
                    <a:p>
                      <a:pPr marL="1905" algn="ctr">
                        <a:lnSpc>
                          <a:spcPct val="100000"/>
                        </a:lnSpc>
                        <a:spcBef>
                          <a:spcPts val="180"/>
                        </a:spcBef>
                      </a:pPr>
                      <a:r>
                        <a:rPr sz="800" b="1" spc="5" dirty="0">
                          <a:solidFill>
                            <a:srgbClr val="FF0000"/>
                          </a:solidFill>
                          <a:latin typeface="Calibri"/>
                          <a:cs typeface="Calibri"/>
                        </a:rPr>
                        <a:t>Bonos</a:t>
                      </a:r>
                      <a:r>
                        <a:rPr sz="800" b="1" spc="-95" dirty="0">
                          <a:solidFill>
                            <a:srgbClr val="FF0000"/>
                          </a:solidFill>
                          <a:latin typeface="Calibri"/>
                          <a:cs typeface="Calibri"/>
                        </a:rPr>
                        <a:t> </a:t>
                      </a:r>
                      <a:r>
                        <a:rPr sz="800" b="1" spc="20" dirty="0">
                          <a:solidFill>
                            <a:srgbClr val="FF0000"/>
                          </a:solidFill>
                          <a:latin typeface="Calibri"/>
                          <a:cs typeface="Calibri"/>
                        </a:rPr>
                        <a:t>M</a:t>
                      </a:r>
                      <a:endParaRPr sz="800" dirty="0">
                        <a:latin typeface="Calibri"/>
                        <a:cs typeface="Calibri"/>
                      </a:endParaRPr>
                    </a:p>
                  </a:txBody>
                  <a:tcPr marL="0" marR="0" marT="0" marB="0">
                    <a:lnL w="9143">
                      <a:solidFill>
                        <a:srgbClr val="000000"/>
                      </a:solidFill>
                      <a:prstDash val="solid"/>
                    </a:lnL>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R w="16763">
                      <a:solidFill>
                        <a:srgbClr val="000000"/>
                      </a:solidFill>
                      <a:prstDash val="solid"/>
                    </a:lnR>
                    <a:lnT w="18287">
                      <a:solidFill>
                        <a:srgbClr val="000000"/>
                      </a:solidFill>
                      <a:prstDash val="solid"/>
                    </a:lnT>
                  </a:tcPr>
                </a:tc>
              </a:tr>
              <a:tr h="152494">
                <a:tc>
                  <a:txBody>
                    <a:bodyPr/>
                    <a:lstStyle/>
                    <a:p>
                      <a:pPr marL="16510">
                        <a:lnSpc>
                          <a:spcPts val="1140"/>
                        </a:lnSpc>
                      </a:pPr>
                      <a:r>
                        <a:rPr sz="900" spc="-20" dirty="0">
                          <a:latin typeface="Calibri"/>
                          <a:cs typeface="Calibri"/>
                        </a:rPr>
                        <a:t>M_BONOS_220609</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40"/>
                        </a:lnSpc>
                      </a:pPr>
                      <a:r>
                        <a:rPr sz="900" spc="-45" dirty="0">
                          <a:latin typeface="Calibri"/>
                          <a:cs typeface="Calibri"/>
                        </a:rPr>
                        <a:t>10</a:t>
                      </a:r>
                      <a:r>
                        <a:rPr sz="900" spc="-35" dirty="0">
                          <a:latin typeface="Calibri"/>
                          <a:cs typeface="Calibri"/>
                        </a:rPr>
                        <a:t>0</a:t>
                      </a:r>
                      <a:r>
                        <a:rPr sz="900" spc="10" dirty="0">
                          <a:latin typeface="Calibri"/>
                          <a:cs typeface="Calibri"/>
                        </a:rPr>
                        <a:t>,</a:t>
                      </a:r>
                      <a:r>
                        <a:rPr sz="900" spc="-35" dirty="0">
                          <a:latin typeface="Calibri"/>
                          <a:cs typeface="Calibri"/>
                        </a:rPr>
                        <a:t>0</a:t>
                      </a:r>
                      <a:r>
                        <a:rPr sz="900" spc="-45" dirty="0">
                          <a:latin typeface="Calibri"/>
                          <a:cs typeface="Calibri"/>
                        </a:rPr>
                        <a:t>0</a:t>
                      </a:r>
                      <a:r>
                        <a:rPr sz="900" dirty="0">
                          <a:latin typeface="Calibri"/>
                          <a:cs typeface="Calibri"/>
                        </a:rPr>
                        <a:t>0</a:t>
                      </a:r>
                    </a:p>
                  </a:txBody>
                  <a:tcPr marL="0" marR="0" marT="0" marB="0"/>
                </a:tc>
                <a:tc>
                  <a:txBody>
                    <a:bodyPr/>
                    <a:lstStyle/>
                    <a:p>
                      <a:pPr marL="15240" algn="ctr">
                        <a:lnSpc>
                          <a:spcPts val="1140"/>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40"/>
                        </a:lnSpc>
                      </a:pPr>
                      <a:r>
                        <a:rPr sz="900" spc="-20" dirty="0">
                          <a:latin typeface="Calibri"/>
                          <a:cs typeface="Calibri"/>
                        </a:rPr>
                        <a:t>2,185</a:t>
                      </a:r>
                      <a:endParaRPr sz="900" dirty="0">
                        <a:latin typeface="Calibri"/>
                        <a:cs typeface="Calibri"/>
                      </a:endParaRPr>
                    </a:p>
                  </a:txBody>
                  <a:tcPr marL="0" marR="0" marT="0" marB="0"/>
                </a:tc>
                <a:tc>
                  <a:txBody>
                    <a:bodyPr/>
                    <a:lstStyle/>
                    <a:p>
                      <a:pPr marR="10160" algn="r">
                        <a:lnSpc>
                          <a:spcPts val="1140"/>
                        </a:lnSpc>
                      </a:pPr>
                      <a:r>
                        <a:rPr sz="900" spc="-35" dirty="0">
                          <a:latin typeface="Calibri"/>
                          <a:cs typeface="Calibri"/>
                        </a:rPr>
                        <a:t>6</a:t>
                      </a:r>
                      <a:r>
                        <a:rPr sz="900" spc="5" dirty="0">
                          <a:latin typeface="Calibri"/>
                          <a:cs typeface="Calibri"/>
                        </a:rPr>
                        <a:t>.</a:t>
                      </a:r>
                      <a:r>
                        <a:rPr sz="900" spc="-45" dirty="0">
                          <a:latin typeface="Calibri"/>
                          <a:cs typeface="Calibri"/>
                        </a:rPr>
                        <a:t>5</a:t>
                      </a:r>
                      <a:r>
                        <a:rPr sz="900" spc="-35" dirty="0">
                          <a:latin typeface="Calibri"/>
                          <a:cs typeface="Calibri"/>
                        </a:rPr>
                        <a:t>0</a:t>
                      </a:r>
                      <a:r>
                        <a:rPr sz="900" dirty="0">
                          <a:latin typeface="Calibri"/>
                          <a:cs typeface="Calibri"/>
                        </a:rPr>
                        <a:t>%</a:t>
                      </a:r>
                    </a:p>
                  </a:txBody>
                  <a:tcPr marL="0" marR="0" marT="0" marB="0"/>
                </a:tc>
                <a:tc>
                  <a:txBody>
                    <a:bodyPr/>
                    <a:lstStyle/>
                    <a:p>
                      <a:pPr marR="3175" algn="r">
                        <a:lnSpc>
                          <a:spcPts val="1140"/>
                        </a:lnSpc>
                      </a:pPr>
                      <a:r>
                        <a:rPr sz="900" spc="-45" dirty="0">
                          <a:latin typeface="Calibri"/>
                          <a:cs typeface="Calibri"/>
                        </a:rPr>
                        <a:t>10</a:t>
                      </a:r>
                      <a:r>
                        <a:rPr sz="900" spc="-35" dirty="0">
                          <a:latin typeface="Calibri"/>
                          <a:cs typeface="Calibri"/>
                        </a:rPr>
                        <a:t>7</a:t>
                      </a:r>
                      <a:r>
                        <a:rPr sz="900" spc="5" dirty="0">
                          <a:latin typeface="Calibri"/>
                          <a:cs typeface="Calibri"/>
                        </a:rPr>
                        <a:t>.</a:t>
                      </a:r>
                      <a:r>
                        <a:rPr sz="900" spc="-45" dirty="0">
                          <a:latin typeface="Calibri"/>
                          <a:cs typeface="Calibri"/>
                        </a:rPr>
                        <a:t>1</a:t>
                      </a:r>
                      <a:r>
                        <a:rPr sz="900" spc="-35" dirty="0">
                          <a:latin typeface="Calibri"/>
                          <a:cs typeface="Calibri"/>
                        </a:rPr>
                        <a:t>6</a:t>
                      </a:r>
                      <a:r>
                        <a:rPr sz="900" spc="-45" dirty="0">
                          <a:latin typeface="Calibri"/>
                          <a:cs typeface="Calibri"/>
                        </a:rPr>
                        <a:t>51</a:t>
                      </a:r>
                      <a:r>
                        <a:rPr sz="900" spc="-35" dirty="0">
                          <a:latin typeface="Calibri"/>
                          <a:cs typeface="Calibri"/>
                        </a:rPr>
                        <a:t>8</a:t>
                      </a:r>
                      <a:r>
                        <a:rPr sz="900" spc="-45" dirty="0">
                          <a:latin typeface="Calibri"/>
                          <a:cs typeface="Calibri"/>
                        </a:rPr>
                        <a:t>2</a:t>
                      </a:r>
                      <a:r>
                        <a:rPr sz="900" dirty="0">
                          <a:latin typeface="Calibri"/>
                          <a:cs typeface="Calibri"/>
                        </a:rPr>
                        <a:t>1</a:t>
                      </a:r>
                    </a:p>
                  </a:txBody>
                  <a:tcPr marL="0" marR="0" marT="0" marB="0"/>
                </a:tc>
                <a:tc>
                  <a:txBody>
                    <a:bodyPr/>
                    <a:lstStyle/>
                    <a:p>
                      <a:pPr marL="67310">
                        <a:lnSpc>
                          <a:spcPts val="1140"/>
                        </a:lnSpc>
                        <a:tabLst>
                          <a:tab pos="368300" algn="l"/>
                        </a:tabLst>
                      </a:pPr>
                      <a:r>
                        <a:rPr sz="900" spc="5" dirty="0">
                          <a:latin typeface="Calibri"/>
                          <a:cs typeface="Calibri"/>
                        </a:rPr>
                        <a:t>$	</a:t>
                      </a:r>
                      <a:r>
                        <a:rPr sz="900" spc="-25" dirty="0">
                          <a:latin typeface="Calibri"/>
                          <a:cs typeface="Calibri"/>
                        </a:rPr>
                        <a:t>10,716,518.21</a:t>
                      </a:r>
                      <a:endParaRPr sz="900" dirty="0">
                        <a:latin typeface="Calibri"/>
                        <a:cs typeface="Calibri"/>
                      </a:endParaRPr>
                    </a:p>
                  </a:txBody>
                  <a:tcPr marL="0" marR="0" marT="0" marB="0">
                    <a:lnR w="16763">
                      <a:solidFill>
                        <a:srgbClr val="000000"/>
                      </a:solidFill>
                      <a:prstDash val="solid"/>
                    </a:lnR>
                  </a:tcPr>
                </a:tc>
              </a:tr>
              <a:tr h="150606">
                <a:tc>
                  <a:txBody>
                    <a:bodyPr/>
                    <a:lstStyle/>
                    <a:p>
                      <a:pPr marL="16510">
                        <a:lnSpc>
                          <a:spcPts val="1125"/>
                        </a:lnSpc>
                      </a:pPr>
                      <a:r>
                        <a:rPr sz="900" spc="-20" dirty="0">
                          <a:latin typeface="Calibri"/>
                          <a:cs typeface="Calibri"/>
                        </a:rPr>
                        <a:t>M_BONOS_231207</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54</a:t>
                      </a:r>
                      <a:r>
                        <a:rPr sz="900" spc="-35" dirty="0">
                          <a:latin typeface="Calibri"/>
                          <a:cs typeface="Calibri"/>
                        </a:rPr>
                        <a:t>0</a:t>
                      </a:r>
                      <a:r>
                        <a:rPr sz="900" spc="10" dirty="0">
                          <a:latin typeface="Calibri"/>
                          <a:cs typeface="Calibri"/>
                        </a:rPr>
                        <a:t>,</a:t>
                      </a:r>
                      <a:r>
                        <a:rPr sz="900" spc="-35" dirty="0">
                          <a:latin typeface="Calibri"/>
                          <a:cs typeface="Calibri"/>
                        </a:rPr>
                        <a:t>0</a:t>
                      </a:r>
                      <a:r>
                        <a:rPr sz="900" spc="-45" dirty="0">
                          <a:latin typeface="Calibri"/>
                          <a:cs typeface="Calibri"/>
                        </a:rPr>
                        <a:t>0</a:t>
                      </a:r>
                      <a:r>
                        <a:rPr sz="900" dirty="0">
                          <a:latin typeface="Calibri"/>
                          <a:cs typeface="Calibri"/>
                        </a:rPr>
                        <a:t>0</a:t>
                      </a:r>
                    </a:p>
                  </a:txBody>
                  <a:tcPr marL="0" marR="0" marT="0" marB="0"/>
                </a:tc>
                <a:tc>
                  <a:txBody>
                    <a:bodyPr/>
                    <a:lstStyle/>
                    <a:p>
                      <a:pPr marL="15240" algn="ctr">
                        <a:lnSpc>
                          <a:spcPts val="1125"/>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25"/>
                        </a:lnSpc>
                      </a:pPr>
                      <a:r>
                        <a:rPr sz="900" spc="-20" dirty="0">
                          <a:latin typeface="Calibri"/>
                          <a:cs typeface="Calibri"/>
                        </a:rPr>
                        <a:t>2,731</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8</a:t>
                      </a:r>
                      <a:r>
                        <a:rPr sz="900" spc="5" dirty="0">
                          <a:latin typeface="Calibri"/>
                          <a:cs typeface="Calibri"/>
                        </a:rPr>
                        <a:t>.</a:t>
                      </a:r>
                      <a:r>
                        <a:rPr sz="900" spc="-45" dirty="0">
                          <a:latin typeface="Calibri"/>
                          <a:cs typeface="Calibri"/>
                        </a:rPr>
                        <a:t>0</a:t>
                      </a:r>
                      <a:r>
                        <a:rPr sz="900" spc="-35" dirty="0">
                          <a:latin typeface="Calibri"/>
                          <a:cs typeface="Calibri"/>
                        </a:rPr>
                        <a:t>0</a:t>
                      </a:r>
                      <a:r>
                        <a:rPr sz="900" dirty="0">
                          <a:latin typeface="Calibri"/>
                          <a:cs typeface="Calibri"/>
                        </a:rPr>
                        <a:t>%</a:t>
                      </a:r>
                    </a:p>
                  </a:txBody>
                  <a:tcPr marL="0" marR="0" marT="0" marB="0"/>
                </a:tc>
                <a:tc>
                  <a:txBody>
                    <a:bodyPr/>
                    <a:lstStyle/>
                    <a:p>
                      <a:pPr marR="3175" algn="r">
                        <a:lnSpc>
                          <a:spcPts val="1125"/>
                        </a:lnSpc>
                      </a:pPr>
                      <a:r>
                        <a:rPr sz="900" spc="-45" dirty="0">
                          <a:latin typeface="Calibri"/>
                          <a:cs typeface="Calibri"/>
                        </a:rPr>
                        <a:t>11</a:t>
                      </a:r>
                      <a:r>
                        <a:rPr sz="900" spc="-35" dirty="0">
                          <a:latin typeface="Calibri"/>
                          <a:cs typeface="Calibri"/>
                        </a:rPr>
                        <a:t>6</a:t>
                      </a:r>
                      <a:r>
                        <a:rPr sz="900" spc="5" dirty="0">
                          <a:latin typeface="Calibri"/>
                          <a:cs typeface="Calibri"/>
                        </a:rPr>
                        <a:t>.</a:t>
                      </a:r>
                      <a:r>
                        <a:rPr sz="900" spc="-45" dirty="0">
                          <a:latin typeface="Calibri"/>
                          <a:cs typeface="Calibri"/>
                        </a:rPr>
                        <a:t>7</a:t>
                      </a:r>
                      <a:r>
                        <a:rPr sz="900" spc="-35" dirty="0">
                          <a:latin typeface="Calibri"/>
                          <a:cs typeface="Calibri"/>
                        </a:rPr>
                        <a:t>3</a:t>
                      </a:r>
                      <a:r>
                        <a:rPr sz="900" spc="-45" dirty="0">
                          <a:latin typeface="Calibri"/>
                          <a:cs typeface="Calibri"/>
                        </a:rPr>
                        <a:t>50</a:t>
                      </a:r>
                      <a:r>
                        <a:rPr sz="900" spc="-35" dirty="0">
                          <a:latin typeface="Calibri"/>
                          <a:cs typeface="Calibri"/>
                        </a:rPr>
                        <a:t>6</a:t>
                      </a:r>
                      <a:r>
                        <a:rPr sz="900" spc="-45" dirty="0">
                          <a:latin typeface="Calibri"/>
                          <a:cs typeface="Calibri"/>
                        </a:rPr>
                        <a:t>0</a:t>
                      </a:r>
                      <a:r>
                        <a:rPr sz="900" dirty="0">
                          <a:latin typeface="Calibri"/>
                          <a:cs typeface="Calibri"/>
                        </a:rPr>
                        <a:t>9</a:t>
                      </a:r>
                    </a:p>
                  </a:txBody>
                  <a:tcPr marL="0" marR="0" marT="0" marB="0"/>
                </a:tc>
                <a:tc>
                  <a:txBody>
                    <a:bodyPr/>
                    <a:lstStyle/>
                    <a:p>
                      <a:pPr marL="67310">
                        <a:lnSpc>
                          <a:spcPts val="1125"/>
                        </a:lnSpc>
                        <a:tabLst>
                          <a:tab pos="368300" algn="l"/>
                        </a:tabLst>
                      </a:pPr>
                      <a:r>
                        <a:rPr sz="900" spc="5" dirty="0">
                          <a:latin typeface="Calibri"/>
                          <a:cs typeface="Calibri"/>
                        </a:rPr>
                        <a:t>$	</a:t>
                      </a:r>
                      <a:r>
                        <a:rPr sz="900" spc="-25" dirty="0">
                          <a:latin typeface="Calibri"/>
                          <a:cs typeface="Calibri"/>
                        </a:rPr>
                        <a:t>63,036,932.90</a:t>
                      </a:r>
                      <a:endParaRPr sz="900" dirty="0">
                        <a:latin typeface="Calibri"/>
                        <a:cs typeface="Calibri"/>
                      </a:endParaRPr>
                    </a:p>
                  </a:txBody>
                  <a:tcPr marL="0" marR="0" marT="0" marB="0">
                    <a:lnR w="16763">
                      <a:solidFill>
                        <a:srgbClr val="000000"/>
                      </a:solidFill>
                      <a:prstDash val="solid"/>
                    </a:lnR>
                  </a:tcPr>
                </a:tc>
              </a:tr>
              <a:tr h="150606">
                <a:tc>
                  <a:txBody>
                    <a:bodyPr/>
                    <a:lstStyle/>
                    <a:p>
                      <a:pPr marL="16510">
                        <a:lnSpc>
                          <a:spcPts val="1125"/>
                        </a:lnSpc>
                      </a:pPr>
                      <a:r>
                        <a:rPr sz="900" spc="-20" dirty="0">
                          <a:latin typeface="Calibri"/>
                          <a:cs typeface="Calibri"/>
                        </a:rPr>
                        <a:t>M_BONOS_241205</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7</a:t>
                      </a:r>
                      <a:r>
                        <a:rPr sz="900" spc="20" dirty="0">
                          <a:latin typeface="Calibri"/>
                          <a:cs typeface="Calibri"/>
                        </a:rPr>
                        <a:t>,</a:t>
                      </a:r>
                      <a:r>
                        <a:rPr sz="900" spc="-45" dirty="0">
                          <a:latin typeface="Calibri"/>
                          <a:cs typeface="Calibri"/>
                        </a:rPr>
                        <a:t>62</a:t>
                      </a:r>
                      <a:r>
                        <a:rPr sz="900" spc="-35" dirty="0">
                          <a:latin typeface="Calibri"/>
                          <a:cs typeface="Calibri"/>
                        </a:rPr>
                        <a:t>0</a:t>
                      </a:r>
                      <a:r>
                        <a:rPr sz="900" spc="10" dirty="0">
                          <a:latin typeface="Calibri"/>
                          <a:cs typeface="Calibri"/>
                        </a:rPr>
                        <a:t>,</a:t>
                      </a:r>
                      <a:r>
                        <a:rPr sz="900" spc="-35" dirty="0">
                          <a:latin typeface="Calibri"/>
                          <a:cs typeface="Calibri"/>
                        </a:rPr>
                        <a:t>6</a:t>
                      </a:r>
                      <a:r>
                        <a:rPr sz="900" spc="-45" dirty="0">
                          <a:latin typeface="Calibri"/>
                          <a:cs typeface="Calibri"/>
                        </a:rPr>
                        <a:t>9</a:t>
                      </a:r>
                      <a:r>
                        <a:rPr sz="900" dirty="0">
                          <a:latin typeface="Calibri"/>
                          <a:cs typeface="Calibri"/>
                        </a:rPr>
                        <a:t>5</a:t>
                      </a:r>
                    </a:p>
                  </a:txBody>
                  <a:tcPr marL="0" marR="0" marT="0" marB="0"/>
                </a:tc>
                <a:tc>
                  <a:txBody>
                    <a:bodyPr/>
                    <a:lstStyle/>
                    <a:p>
                      <a:pPr marL="15875" algn="ctr">
                        <a:lnSpc>
                          <a:spcPts val="1125"/>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25"/>
                        </a:lnSpc>
                      </a:pPr>
                      <a:r>
                        <a:rPr sz="900" spc="-20" dirty="0">
                          <a:latin typeface="Calibri"/>
                          <a:cs typeface="Calibri"/>
                        </a:rPr>
                        <a:t>3,095</a:t>
                      </a:r>
                      <a:endParaRPr sz="900" dirty="0">
                        <a:latin typeface="Calibri"/>
                        <a:cs typeface="Calibri"/>
                      </a:endParaRPr>
                    </a:p>
                  </a:txBody>
                  <a:tcPr marL="0" marR="0" marT="0" marB="0"/>
                </a:tc>
                <a:tc>
                  <a:txBody>
                    <a:bodyPr/>
                    <a:lstStyle/>
                    <a:p>
                      <a:pPr marR="10160" algn="r">
                        <a:lnSpc>
                          <a:spcPts val="1125"/>
                        </a:lnSpc>
                      </a:pPr>
                      <a:r>
                        <a:rPr sz="900" spc="-45" dirty="0">
                          <a:latin typeface="Calibri"/>
                          <a:cs typeface="Calibri"/>
                        </a:rPr>
                        <a:t>10</a:t>
                      </a:r>
                      <a:r>
                        <a:rPr sz="900" spc="20" dirty="0">
                          <a:latin typeface="Calibri"/>
                          <a:cs typeface="Calibri"/>
                        </a:rPr>
                        <a:t>.</a:t>
                      </a:r>
                      <a:r>
                        <a:rPr sz="900" spc="-45" dirty="0">
                          <a:latin typeface="Calibri"/>
                          <a:cs typeface="Calibri"/>
                        </a:rPr>
                        <a:t>0</a:t>
                      </a:r>
                      <a:r>
                        <a:rPr sz="900" spc="-35" dirty="0">
                          <a:latin typeface="Calibri"/>
                          <a:cs typeface="Calibri"/>
                        </a:rPr>
                        <a:t>0</a:t>
                      </a:r>
                      <a:r>
                        <a:rPr sz="900" dirty="0">
                          <a:latin typeface="Calibri"/>
                          <a:cs typeface="Calibri"/>
                        </a:rPr>
                        <a:t>%</a:t>
                      </a:r>
                    </a:p>
                  </a:txBody>
                  <a:tcPr marL="0" marR="0" marT="0" marB="0"/>
                </a:tc>
                <a:tc>
                  <a:txBody>
                    <a:bodyPr/>
                    <a:lstStyle/>
                    <a:p>
                      <a:pPr marR="3175" algn="r">
                        <a:lnSpc>
                          <a:spcPts val="1125"/>
                        </a:lnSpc>
                      </a:pPr>
                      <a:r>
                        <a:rPr sz="900" spc="-35" dirty="0">
                          <a:latin typeface="Calibri"/>
                          <a:cs typeface="Calibri"/>
                        </a:rPr>
                        <a:t>1</a:t>
                      </a:r>
                      <a:r>
                        <a:rPr sz="900" spc="-45" dirty="0">
                          <a:latin typeface="Calibri"/>
                          <a:cs typeface="Calibri"/>
                        </a:rPr>
                        <a:t>31</a:t>
                      </a:r>
                      <a:r>
                        <a:rPr sz="900" spc="20" dirty="0">
                          <a:latin typeface="Calibri"/>
                          <a:cs typeface="Calibri"/>
                        </a:rPr>
                        <a:t>.</a:t>
                      </a:r>
                      <a:r>
                        <a:rPr sz="900" spc="-45" dirty="0">
                          <a:latin typeface="Calibri"/>
                          <a:cs typeface="Calibri"/>
                        </a:rPr>
                        <a:t>79</a:t>
                      </a:r>
                      <a:r>
                        <a:rPr sz="900" spc="-35" dirty="0">
                          <a:latin typeface="Calibri"/>
                          <a:cs typeface="Calibri"/>
                        </a:rPr>
                        <a:t>8</a:t>
                      </a:r>
                      <a:r>
                        <a:rPr sz="900" spc="-45" dirty="0">
                          <a:latin typeface="Calibri"/>
                          <a:cs typeface="Calibri"/>
                        </a:rPr>
                        <a:t>9</a:t>
                      </a:r>
                      <a:r>
                        <a:rPr sz="900" dirty="0">
                          <a:latin typeface="Calibri"/>
                          <a:cs typeface="Calibri"/>
                        </a:rPr>
                        <a:t>4</a:t>
                      </a:r>
                    </a:p>
                  </a:txBody>
                  <a:tcPr marL="0" marR="0" marT="0" marB="0"/>
                </a:tc>
                <a:tc>
                  <a:txBody>
                    <a:bodyPr/>
                    <a:lstStyle/>
                    <a:p>
                      <a:pPr marL="67310">
                        <a:lnSpc>
                          <a:spcPts val="1125"/>
                        </a:lnSpc>
                      </a:pPr>
                      <a:r>
                        <a:rPr sz="900" spc="5" dirty="0">
                          <a:latin typeface="Calibri"/>
                          <a:cs typeface="Calibri"/>
                        </a:rPr>
                        <a:t>$ </a:t>
                      </a:r>
                      <a:r>
                        <a:rPr sz="900" spc="145" dirty="0">
                          <a:latin typeface="Calibri"/>
                          <a:cs typeface="Calibri"/>
                        </a:rPr>
                        <a:t> </a:t>
                      </a:r>
                      <a:r>
                        <a:rPr sz="900" spc="-25" dirty="0">
                          <a:latin typeface="Calibri"/>
                          <a:cs typeface="Calibri"/>
                        </a:rPr>
                        <a:t>1,004,399,522.77</a:t>
                      </a:r>
                      <a:endParaRPr sz="900" dirty="0">
                        <a:latin typeface="Calibri"/>
                        <a:cs typeface="Calibri"/>
                      </a:endParaRPr>
                    </a:p>
                  </a:txBody>
                  <a:tcPr marL="0" marR="0" marT="0" marB="0">
                    <a:lnR w="16763">
                      <a:solidFill>
                        <a:srgbClr val="000000"/>
                      </a:solidFill>
                      <a:prstDash val="solid"/>
                    </a:lnR>
                  </a:tcPr>
                </a:tc>
              </a:tr>
              <a:tr h="151279">
                <a:tc>
                  <a:txBody>
                    <a:bodyPr/>
                    <a:lstStyle/>
                    <a:p>
                      <a:pPr marL="16510">
                        <a:lnSpc>
                          <a:spcPts val="1125"/>
                        </a:lnSpc>
                      </a:pPr>
                      <a:r>
                        <a:rPr sz="900" spc="-20" dirty="0">
                          <a:latin typeface="Calibri"/>
                          <a:cs typeface="Calibri"/>
                        </a:rPr>
                        <a:t>M_BONOS_260305</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3</a:t>
                      </a:r>
                      <a:r>
                        <a:rPr sz="900" spc="20" dirty="0">
                          <a:latin typeface="Calibri"/>
                          <a:cs typeface="Calibri"/>
                        </a:rPr>
                        <a:t>,</a:t>
                      </a:r>
                      <a:r>
                        <a:rPr sz="900" spc="-45" dirty="0">
                          <a:latin typeface="Calibri"/>
                          <a:cs typeface="Calibri"/>
                        </a:rPr>
                        <a:t>00</a:t>
                      </a:r>
                      <a:r>
                        <a:rPr sz="900" spc="-35" dirty="0">
                          <a:latin typeface="Calibri"/>
                          <a:cs typeface="Calibri"/>
                        </a:rPr>
                        <a:t>0</a:t>
                      </a:r>
                      <a:r>
                        <a:rPr sz="900" spc="10" dirty="0">
                          <a:latin typeface="Calibri"/>
                          <a:cs typeface="Calibri"/>
                        </a:rPr>
                        <a:t>,</a:t>
                      </a:r>
                      <a:r>
                        <a:rPr sz="900" spc="-35" dirty="0">
                          <a:latin typeface="Calibri"/>
                          <a:cs typeface="Calibri"/>
                        </a:rPr>
                        <a:t>0</a:t>
                      </a:r>
                      <a:r>
                        <a:rPr sz="900" spc="-45" dirty="0">
                          <a:latin typeface="Calibri"/>
                          <a:cs typeface="Calibri"/>
                        </a:rPr>
                        <a:t>0</a:t>
                      </a:r>
                      <a:r>
                        <a:rPr sz="900" dirty="0">
                          <a:latin typeface="Calibri"/>
                          <a:cs typeface="Calibri"/>
                        </a:rPr>
                        <a:t>0</a:t>
                      </a:r>
                    </a:p>
                  </a:txBody>
                  <a:tcPr marL="0" marR="0" marT="0" marB="0"/>
                </a:tc>
                <a:tc>
                  <a:txBody>
                    <a:bodyPr/>
                    <a:lstStyle/>
                    <a:p>
                      <a:pPr marL="15875" algn="ctr">
                        <a:lnSpc>
                          <a:spcPts val="1125"/>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25"/>
                        </a:lnSpc>
                      </a:pPr>
                      <a:r>
                        <a:rPr sz="900" spc="-20" dirty="0">
                          <a:latin typeface="Calibri"/>
                          <a:cs typeface="Calibri"/>
                        </a:rPr>
                        <a:t>3,550</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5</a:t>
                      </a:r>
                      <a:r>
                        <a:rPr sz="900" spc="5" dirty="0">
                          <a:latin typeface="Calibri"/>
                          <a:cs typeface="Calibri"/>
                        </a:rPr>
                        <a:t>.</a:t>
                      </a:r>
                      <a:r>
                        <a:rPr sz="900" spc="-45" dirty="0">
                          <a:latin typeface="Calibri"/>
                          <a:cs typeface="Calibri"/>
                        </a:rPr>
                        <a:t>7</a:t>
                      </a:r>
                      <a:r>
                        <a:rPr sz="900" spc="-35" dirty="0">
                          <a:latin typeface="Calibri"/>
                          <a:cs typeface="Calibri"/>
                        </a:rPr>
                        <a:t>5</a:t>
                      </a:r>
                      <a:r>
                        <a:rPr sz="900" dirty="0">
                          <a:latin typeface="Calibri"/>
                          <a:cs typeface="Calibri"/>
                        </a:rPr>
                        <a:t>%</a:t>
                      </a:r>
                    </a:p>
                  </a:txBody>
                  <a:tcPr marL="0" marR="0" marT="0" marB="0"/>
                </a:tc>
                <a:tc>
                  <a:txBody>
                    <a:bodyPr/>
                    <a:lstStyle/>
                    <a:p>
                      <a:pPr marR="3175" algn="r">
                        <a:lnSpc>
                          <a:spcPts val="1125"/>
                        </a:lnSpc>
                      </a:pPr>
                      <a:r>
                        <a:rPr sz="900" spc="-45" dirty="0">
                          <a:latin typeface="Calibri"/>
                          <a:cs typeface="Calibri"/>
                        </a:rPr>
                        <a:t>98</a:t>
                      </a:r>
                      <a:r>
                        <a:rPr sz="900" spc="20" dirty="0">
                          <a:latin typeface="Calibri"/>
                          <a:cs typeface="Calibri"/>
                        </a:rPr>
                        <a:t>.</a:t>
                      </a:r>
                      <a:r>
                        <a:rPr sz="900" spc="-45" dirty="0">
                          <a:latin typeface="Calibri"/>
                          <a:cs typeface="Calibri"/>
                        </a:rPr>
                        <a:t>28</a:t>
                      </a:r>
                      <a:r>
                        <a:rPr sz="900" spc="-35" dirty="0">
                          <a:latin typeface="Calibri"/>
                          <a:cs typeface="Calibri"/>
                        </a:rPr>
                        <a:t>3</a:t>
                      </a:r>
                      <a:r>
                        <a:rPr sz="900" spc="-45" dirty="0">
                          <a:latin typeface="Calibri"/>
                          <a:cs typeface="Calibri"/>
                        </a:rPr>
                        <a:t>24</a:t>
                      </a:r>
                      <a:r>
                        <a:rPr sz="900" spc="-35" dirty="0">
                          <a:latin typeface="Calibri"/>
                          <a:cs typeface="Calibri"/>
                        </a:rPr>
                        <a:t>4</a:t>
                      </a:r>
                      <a:r>
                        <a:rPr sz="900" spc="-45" dirty="0">
                          <a:latin typeface="Calibri"/>
                          <a:cs typeface="Calibri"/>
                        </a:rPr>
                        <a:t>8</a:t>
                      </a:r>
                      <a:r>
                        <a:rPr sz="900" dirty="0">
                          <a:latin typeface="Calibri"/>
                          <a:cs typeface="Calibri"/>
                        </a:rPr>
                        <a:t>7</a:t>
                      </a:r>
                    </a:p>
                  </a:txBody>
                  <a:tcPr marL="0" marR="0" marT="0" marB="0"/>
                </a:tc>
                <a:tc>
                  <a:txBody>
                    <a:bodyPr/>
                    <a:lstStyle/>
                    <a:p>
                      <a:pPr marL="67310">
                        <a:lnSpc>
                          <a:spcPts val="1125"/>
                        </a:lnSpc>
                        <a:tabLst>
                          <a:tab pos="308610" algn="l"/>
                        </a:tabLst>
                      </a:pPr>
                      <a:r>
                        <a:rPr sz="900" spc="5" dirty="0">
                          <a:latin typeface="Calibri"/>
                          <a:cs typeface="Calibri"/>
                        </a:rPr>
                        <a:t>$	</a:t>
                      </a:r>
                      <a:r>
                        <a:rPr sz="900" spc="-25" dirty="0">
                          <a:latin typeface="Calibri"/>
                          <a:cs typeface="Calibri"/>
                        </a:rPr>
                        <a:t>294,849,734.60</a:t>
                      </a:r>
                      <a:endParaRPr sz="900" dirty="0">
                        <a:latin typeface="Calibri"/>
                        <a:cs typeface="Calibri"/>
                      </a:endParaRPr>
                    </a:p>
                  </a:txBody>
                  <a:tcPr marL="0" marR="0" marT="0" marB="0">
                    <a:lnR w="16763">
                      <a:solidFill>
                        <a:srgbClr val="000000"/>
                      </a:solidFill>
                      <a:prstDash val="solid"/>
                    </a:lnR>
                  </a:tcPr>
                </a:tc>
              </a:tr>
              <a:tr h="151279">
                <a:tc>
                  <a:txBody>
                    <a:bodyPr/>
                    <a:lstStyle/>
                    <a:p>
                      <a:pPr marL="16510">
                        <a:lnSpc>
                          <a:spcPts val="1130"/>
                        </a:lnSpc>
                      </a:pPr>
                      <a:r>
                        <a:rPr sz="900" spc="-20" dirty="0">
                          <a:latin typeface="Calibri"/>
                          <a:cs typeface="Calibri"/>
                        </a:rPr>
                        <a:t>M_BONOS_270603</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30"/>
                        </a:lnSpc>
                      </a:pPr>
                      <a:r>
                        <a:rPr sz="900" spc="-45" dirty="0">
                          <a:latin typeface="Calibri"/>
                          <a:cs typeface="Calibri"/>
                        </a:rPr>
                        <a:t>83</a:t>
                      </a:r>
                      <a:r>
                        <a:rPr sz="900" spc="-35" dirty="0">
                          <a:latin typeface="Calibri"/>
                          <a:cs typeface="Calibri"/>
                        </a:rPr>
                        <a:t>0</a:t>
                      </a:r>
                      <a:r>
                        <a:rPr sz="900" spc="10" dirty="0">
                          <a:latin typeface="Calibri"/>
                          <a:cs typeface="Calibri"/>
                        </a:rPr>
                        <a:t>,</a:t>
                      </a:r>
                      <a:r>
                        <a:rPr sz="900" spc="-35" dirty="0">
                          <a:latin typeface="Calibri"/>
                          <a:cs typeface="Calibri"/>
                        </a:rPr>
                        <a:t>6</a:t>
                      </a:r>
                      <a:r>
                        <a:rPr sz="900" spc="-45" dirty="0">
                          <a:latin typeface="Calibri"/>
                          <a:cs typeface="Calibri"/>
                        </a:rPr>
                        <a:t>0</a:t>
                      </a:r>
                      <a:r>
                        <a:rPr sz="900" dirty="0">
                          <a:latin typeface="Calibri"/>
                          <a:cs typeface="Calibri"/>
                        </a:rPr>
                        <a:t>0</a:t>
                      </a:r>
                    </a:p>
                  </a:txBody>
                  <a:tcPr marL="0" marR="0" marT="0" marB="0"/>
                </a:tc>
                <a:tc>
                  <a:txBody>
                    <a:bodyPr/>
                    <a:lstStyle/>
                    <a:p>
                      <a:pPr marL="15240" algn="ctr">
                        <a:lnSpc>
                          <a:spcPts val="1130"/>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30"/>
                        </a:lnSpc>
                      </a:pPr>
                      <a:r>
                        <a:rPr sz="900" spc="-20" dirty="0">
                          <a:latin typeface="Calibri"/>
                          <a:cs typeface="Calibri"/>
                        </a:rPr>
                        <a:t>4,005</a:t>
                      </a:r>
                      <a:endParaRPr sz="900" dirty="0">
                        <a:latin typeface="Calibri"/>
                        <a:cs typeface="Calibri"/>
                      </a:endParaRPr>
                    </a:p>
                  </a:txBody>
                  <a:tcPr marL="0" marR="0" marT="0" marB="0"/>
                </a:tc>
                <a:tc>
                  <a:txBody>
                    <a:bodyPr/>
                    <a:lstStyle/>
                    <a:p>
                      <a:pPr marR="10160" algn="r">
                        <a:lnSpc>
                          <a:spcPts val="1130"/>
                        </a:lnSpc>
                      </a:pPr>
                      <a:r>
                        <a:rPr sz="900" spc="-35" dirty="0">
                          <a:latin typeface="Calibri"/>
                          <a:cs typeface="Calibri"/>
                        </a:rPr>
                        <a:t>7</a:t>
                      </a:r>
                      <a:r>
                        <a:rPr sz="900" spc="5" dirty="0">
                          <a:latin typeface="Calibri"/>
                          <a:cs typeface="Calibri"/>
                        </a:rPr>
                        <a:t>.</a:t>
                      </a:r>
                      <a:r>
                        <a:rPr sz="900" spc="-45" dirty="0">
                          <a:latin typeface="Calibri"/>
                          <a:cs typeface="Calibri"/>
                        </a:rPr>
                        <a:t>5</a:t>
                      </a:r>
                      <a:r>
                        <a:rPr sz="900" spc="-35" dirty="0">
                          <a:latin typeface="Calibri"/>
                          <a:cs typeface="Calibri"/>
                        </a:rPr>
                        <a:t>0</a:t>
                      </a:r>
                      <a:r>
                        <a:rPr sz="900" dirty="0">
                          <a:latin typeface="Calibri"/>
                          <a:cs typeface="Calibri"/>
                        </a:rPr>
                        <a:t>%</a:t>
                      </a:r>
                    </a:p>
                  </a:txBody>
                  <a:tcPr marL="0" marR="0" marT="0" marB="0"/>
                </a:tc>
                <a:tc>
                  <a:txBody>
                    <a:bodyPr/>
                    <a:lstStyle/>
                    <a:p>
                      <a:pPr marR="3175" algn="r">
                        <a:lnSpc>
                          <a:spcPts val="1130"/>
                        </a:lnSpc>
                      </a:pPr>
                      <a:r>
                        <a:rPr sz="900" spc="-45" dirty="0">
                          <a:latin typeface="Calibri"/>
                          <a:cs typeface="Calibri"/>
                        </a:rPr>
                        <a:t>11</a:t>
                      </a:r>
                      <a:r>
                        <a:rPr sz="900" spc="-35" dirty="0">
                          <a:latin typeface="Calibri"/>
                          <a:cs typeface="Calibri"/>
                        </a:rPr>
                        <a:t>3</a:t>
                      </a:r>
                      <a:r>
                        <a:rPr sz="900" spc="5" dirty="0">
                          <a:latin typeface="Calibri"/>
                          <a:cs typeface="Calibri"/>
                        </a:rPr>
                        <a:t>.</a:t>
                      </a:r>
                      <a:r>
                        <a:rPr sz="900" spc="-45" dirty="0">
                          <a:latin typeface="Calibri"/>
                          <a:cs typeface="Calibri"/>
                        </a:rPr>
                        <a:t>4</a:t>
                      </a:r>
                      <a:r>
                        <a:rPr sz="900" spc="-35" dirty="0">
                          <a:latin typeface="Calibri"/>
                          <a:cs typeface="Calibri"/>
                        </a:rPr>
                        <a:t>9</a:t>
                      </a:r>
                      <a:r>
                        <a:rPr sz="900" spc="-45" dirty="0">
                          <a:latin typeface="Calibri"/>
                          <a:cs typeface="Calibri"/>
                        </a:rPr>
                        <a:t>59</a:t>
                      </a:r>
                      <a:r>
                        <a:rPr sz="900" spc="-35" dirty="0">
                          <a:latin typeface="Calibri"/>
                          <a:cs typeface="Calibri"/>
                        </a:rPr>
                        <a:t>5</a:t>
                      </a:r>
                      <a:r>
                        <a:rPr sz="900" spc="-45" dirty="0">
                          <a:latin typeface="Calibri"/>
                          <a:cs typeface="Calibri"/>
                        </a:rPr>
                        <a:t>0</a:t>
                      </a:r>
                      <a:r>
                        <a:rPr sz="900" dirty="0">
                          <a:latin typeface="Calibri"/>
                          <a:cs typeface="Calibri"/>
                        </a:rPr>
                        <a:t>3</a:t>
                      </a:r>
                    </a:p>
                  </a:txBody>
                  <a:tcPr marL="0" marR="0" marT="0" marB="0"/>
                </a:tc>
                <a:tc>
                  <a:txBody>
                    <a:bodyPr/>
                    <a:lstStyle/>
                    <a:p>
                      <a:pPr marL="67310">
                        <a:lnSpc>
                          <a:spcPts val="1130"/>
                        </a:lnSpc>
                        <a:tabLst>
                          <a:tab pos="368300" algn="l"/>
                        </a:tabLst>
                      </a:pPr>
                      <a:r>
                        <a:rPr sz="900" spc="5" dirty="0">
                          <a:latin typeface="Calibri"/>
                          <a:cs typeface="Calibri"/>
                        </a:rPr>
                        <a:t>$	</a:t>
                      </a:r>
                      <a:r>
                        <a:rPr sz="900" spc="-25" dirty="0">
                          <a:latin typeface="Calibri"/>
                          <a:cs typeface="Calibri"/>
                        </a:rPr>
                        <a:t>94,269,736.34</a:t>
                      </a:r>
                      <a:endParaRPr sz="900" dirty="0">
                        <a:latin typeface="Calibri"/>
                        <a:cs typeface="Calibri"/>
                      </a:endParaRPr>
                    </a:p>
                  </a:txBody>
                  <a:tcPr marL="0" marR="0" marT="0" marB="0">
                    <a:lnR w="16763">
                      <a:solidFill>
                        <a:srgbClr val="000000"/>
                      </a:solidFill>
                      <a:prstDash val="solid"/>
                    </a:lnR>
                  </a:tcPr>
                </a:tc>
              </a:tr>
              <a:tr h="150606">
                <a:tc>
                  <a:txBody>
                    <a:bodyPr/>
                    <a:lstStyle/>
                    <a:p>
                      <a:pPr marL="16510">
                        <a:lnSpc>
                          <a:spcPts val="1125"/>
                        </a:lnSpc>
                      </a:pPr>
                      <a:r>
                        <a:rPr sz="900" spc="-20" dirty="0">
                          <a:latin typeface="Calibri"/>
                          <a:cs typeface="Calibri"/>
                        </a:rPr>
                        <a:t>M_BONOS_290531</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70</a:t>
                      </a:r>
                      <a:r>
                        <a:rPr sz="900" spc="-35" dirty="0">
                          <a:latin typeface="Calibri"/>
                          <a:cs typeface="Calibri"/>
                        </a:rPr>
                        <a:t>0</a:t>
                      </a:r>
                      <a:r>
                        <a:rPr sz="900" spc="10" dirty="0">
                          <a:latin typeface="Calibri"/>
                          <a:cs typeface="Calibri"/>
                        </a:rPr>
                        <a:t>,</a:t>
                      </a:r>
                      <a:r>
                        <a:rPr sz="900" spc="-35" dirty="0">
                          <a:latin typeface="Calibri"/>
                          <a:cs typeface="Calibri"/>
                        </a:rPr>
                        <a:t>0</a:t>
                      </a:r>
                      <a:r>
                        <a:rPr sz="900" spc="-45" dirty="0">
                          <a:latin typeface="Calibri"/>
                          <a:cs typeface="Calibri"/>
                        </a:rPr>
                        <a:t>0</a:t>
                      </a:r>
                      <a:r>
                        <a:rPr sz="900" dirty="0">
                          <a:latin typeface="Calibri"/>
                          <a:cs typeface="Calibri"/>
                        </a:rPr>
                        <a:t>0</a:t>
                      </a:r>
                    </a:p>
                  </a:txBody>
                  <a:tcPr marL="0" marR="0" marT="0" marB="0"/>
                </a:tc>
                <a:tc>
                  <a:txBody>
                    <a:bodyPr/>
                    <a:lstStyle/>
                    <a:p>
                      <a:pPr marL="15240" algn="ctr">
                        <a:lnSpc>
                          <a:spcPts val="1125"/>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25"/>
                        </a:lnSpc>
                      </a:pPr>
                      <a:r>
                        <a:rPr sz="900" spc="-20" dirty="0">
                          <a:latin typeface="Calibri"/>
                          <a:cs typeface="Calibri"/>
                        </a:rPr>
                        <a:t>4,733</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8</a:t>
                      </a:r>
                      <a:r>
                        <a:rPr sz="900" spc="5" dirty="0">
                          <a:latin typeface="Calibri"/>
                          <a:cs typeface="Calibri"/>
                        </a:rPr>
                        <a:t>.</a:t>
                      </a:r>
                      <a:r>
                        <a:rPr sz="900" spc="-45" dirty="0">
                          <a:latin typeface="Calibri"/>
                          <a:cs typeface="Calibri"/>
                        </a:rPr>
                        <a:t>5</a:t>
                      </a:r>
                      <a:r>
                        <a:rPr sz="900" spc="-35" dirty="0">
                          <a:latin typeface="Calibri"/>
                          <a:cs typeface="Calibri"/>
                        </a:rPr>
                        <a:t>0</a:t>
                      </a:r>
                      <a:r>
                        <a:rPr sz="900" dirty="0">
                          <a:latin typeface="Calibri"/>
                          <a:cs typeface="Calibri"/>
                        </a:rPr>
                        <a:t>%</a:t>
                      </a:r>
                    </a:p>
                  </a:txBody>
                  <a:tcPr marL="0" marR="0" marT="0" marB="0"/>
                </a:tc>
                <a:tc>
                  <a:txBody>
                    <a:bodyPr/>
                    <a:lstStyle/>
                    <a:p>
                      <a:pPr marR="3175" algn="r">
                        <a:lnSpc>
                          <a:spcPts val="1125"/>
                        </a:lnSpc>
                      </a:pPr>
                      <a:r>
                        <a:rPr sz="900" spc="-45" dirty="0">
                          <a:latin typeface="Calibri"/>
                          <a:cs typeface="Calibri"/>
                        </a:rPr>
                        <a:t>12</a:t>
                      </a:r>
                      <a:r>
                        <a:rPr sz="900" spc="-35" dirty="0">
                          <a:latin typeface="Calibri"/>
                          <a:cs typeface="Calibri"/>
                        </a:rPr>
                        <a:t>1</a:t>
                      </a:r>
                      <a:r>
                        <a:rPr sz="900" spc="5" dirty="0">
                          <a:latin typeface="Calibri"/>
                          <a:cs typeface="Calibri"/>
                        </a:rPr>
                        <a:t>.</a:t>
                      </a:r>
                      <a:r>
                        <a:rPr sz="900" spc="-45" dirty="0">
                          <a:latin typeface="Calibri"/>
                          <a:cs typeface="Calibri"/>
                        </a:rPr>
                        <a:t>8</a:t>
                      </a:r>
                      <a:r>
                        <a:rPr sz="900" spc="-35" dirty="0">
                          <a:latin typeface="Calibri"/>
                          <a:cs typeface="Calibri"/>
                        </a:rPr>
                        <a:t>6</a:t>
                      </a:r>
                      <a:r>
                        <a:rPr sz="900" spc="-45" dirty="0">
                          <a:latin typeface="Calibri"/>
                          <a:cs typeface="Calibri"/>
                        </a:rPr>
                        <a:t>83</a:t>
                      </a:r>
                      <a:r>
                        <a:rPr sz="900" spc="-35" dirty="0">
                          <a:latin typeface="Calibri"/>
                          <a:cs typeface="Calibri"/>
                        </a:rPr>
                        <a:t>3</a:t>
                      </a:r>
                      <a:r>
                        <a:rPr sz="900" spc="-45" dirty="0">
                          <a:latin typeface="Calibri"/>
                          <a:cs typeface="Calibri"/>
                        </a:rPr>
                        <a:t>0</a:t>
                      </a:r>
                      <a:r>
                        <a:rPr sz="900" dirty="0">
                          <a:latin typeface="Calibri"/>
                          <a:cs typeface="Calibri"/>
                        </a:rPr>
                        <a:t>8</a:t>
                      </a:r>
                    </a:p>
                  </a:txBody>
                  <a:tcPr marL="0" marR="0" marT="0" marB="0"/>
                </a:tc>
                <a:tc>
                  <a:txBody>
                    <a:bodyPr/>
                    <a:lstStyle/>
                    <a:p>
                      <a:pPr marL="67310">
                        <a:lnSpc>
                          <a:spcPts val="1125"/>
                        </a:lnSpc>
                        <a:tabLst>
                          <a:tab pos="368300" algn="l"/>
                        </a:tabLst>
                      </a:pPr>
                      <a:r>
                        <a:rPr sz="900" spc="5" dirty="0">
                          <a:latin typeface="Calibri"/>
                          <a:cs typeface="Calibri"/>
                        </a:rPr>
                        <a:t>$	</a:t>
                      </a:r>
                      <a:r>
                        <a:rPr sz="900" spc="-25" dirty="0">
                          <a:latin typeface="Calibri"/>
                          <a:cs typeface="Calibri"/>
                        </a:rPr>
                        <a:t>85,307,831.58</a:t>
                      </a:r>
                      <a:endParaRPr sz="900" dirty="0">
                        <a:latin typeface="Calibri"/>
                        <a:cs typeface="Calibri"/>
                      </a:endParaRPr>
                    </a:p>
                  </a:txBody>
                  <a:tcPr marL="0" marR="0" marT="0" marB="0">
                    <a:lnR w="16763">
                      <a:solidFill>
                        <a:srgbClr val="000000"/>
                      </a:solidFill>
                      <a:prstDash val="solid"/>
                    </a:lnR>
                  </a:tcPr>
                </a:tc>
              </a:tr>
              <a:tr h="150606">
                <a:tc>
                  <a:txBody>
                    <a:bodyPr/>
                    <a:lstStyle/>
                    <a:p>
                      <a:pPr marL="16510">
                        <a:lnSpc>
                          <a:spcPts val="1125"/>
                        </a:lnSpc>
                      </a:pPr>
                      <a:r>
                        <a:rPr sz="900" spc="-20" dirty="0">
                          <a:latin typeface="Calibri"/>
                          <a:cs typeface="Calibri"/>
                        </a:rPr>
                        <a:t>M_BONOS_310529</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35" dirty="0">
                          <a:latin typeface="Calibri"/>
                          <a:cs typeface="Calibri"/>
                        </a:rPr>
                        <a:t>2</a:t>
                      </a:r>
                      <a:r>
                        <a:rPr sz="900" spc="-45" dirty="0">
                          <a:latin typeface="Calibri"/>
                          <a:cs typeface="Calibri"/>
                        </a:rPr>
                        <a:t>4</a:t>
                      </a:r>
                      <a:r>
                        <a:rPr sz="900" spc="10" dirty="0">
                          <a:latin typeface="Calibri"/>
                          <a:cs typeface="Calibri"/>
                        </a:rPr>
                        <a:t>,</a:t>
                      </a:r>
                      <a:r>
                        <a:rPr sz="900" spc="-35" dirty="0">
                          <a:latin typeface="Calibri"/>
                          <a:cs typeface="Calibri"/>
                        </a:rPr>
                        <a:t>3</a:t>
                      </a:r>
                      <a:r>
                        <a:rPr sz="900" spc="-45" dirty="0">
                          <a:latin typeface="Calibri"/>
                          <a:cs typeface="Calibri"/>
                        </a:rPr>
                        <a:t>6</a:t>
                      </a:r>
                      <a:r>
                        <a:rPr sz="900" dirty="0">
                          <a:latin typeface="Calibri"/>
                          <a:cs typeface="Calibri"/>
                        </a:rPr>
                        <a:t>7</a:t>
                      </a:r>
                    </a:p>
                  </a:txBody>
                  <a:tcPr marL="0" marR="0" marT="0" marB="0"/>
                </a:tc>
                <a:tc>
                  <a:txBody>
                    <a:bodyPr/>
                    <a:lstStyle/>
                    <a:p>
                      <a:pPr marL="15240" algn="ctr">
                        <a:lnSpc>
                          <a:spcPts val="1125"/>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25"/>
                        </a:lnSpc>
                      </a:pPr>
                      <a:r>
                        <a:rPr sz="900" spc="-20" dirty="0">
                          <a:latin typeface="Calibri"/>
                          <a:cs typeface="Calibri"/>
                        </a:rPr>
                        <a:t>5,461</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7</a:t>
                      </a:r>
                      <a:r>
                        <a:rPr sz="900" spc="5" dirty="0">
                          <a:latin typeface="Calibri"/>
                          <a:cs typeface="Calibri"/>
                        </a:rPr>
                        <a:t>.</a:t>
                      </a:r>
                      <a:r>
                        <a:rPr sz="900" spc="-45" dirty="0">
                          <a:latin typeface="Calibri"/>
                          <a:cs typeface="Calibri"/>
                        </a:rPr>
                        <a:t>7</a:t>
                      </a:r>
                      <a:r>
                        <a:rPr sz="900" spc="-35" dirty="0">
                          <a:latin typeface="Calibri"/>
                          <a:cs typeface="Calibri"/>
                        </a:rPr>
                        <a:t>5</a:t>
                      </a:r>
                      <a:r>
                        <a:rPr sz="900" dirty="0">
                          <a:latin typeface="Calibri"/>
                          <a:cs typeface="Calibri"/>
                        </a:rPr>
                        <a:t>%</a:t>
                      </a:r>
                    </a:p>
                  </a:txBody>
                  <a:tcPr marL="0" marR="0" marT="0" marB="0"/>
                </a:tc>
                <a:tc>
                  <a:txBody>
                    <a:bodyPr/>
                    <a:lstStyle/>
                    <a:p>
                      <a:pPr marR="3175" algn="r">
                        <a:lnSpc>
                          <a:spcPts val="1125"/>
                        </a:lnSpc>
                      </a:pPr>
                      <a:r>
                        <a:rPr sz="900" spc="-45" dirty="0">
                          <a:latin typeface="Calibri"/>
                          <a:cs typeface="Calibri"/>
                        </a:rPr>
                        <a:t>11</a:t>
                      </a:r>
                      <a:r>
                        <a:rPr sz="900" spc="-35" dirty="0">
                          <a:latin typeface="Calibri"/>
                          <a:cs typeface="Calibri"/>
                        </a:rPr>
                        <a:t>4</a:t>
                      </a:r>
                      <a:r>
                        <a:rPr sz="900" spc="5" dirty="0">
                          <a:latin typeface="Calibri"/>
                          <a:cs typeface="Calibri"/>
                        </a:rPr>
                        <a:t>.</a:t>
                      </a:r>
                      <a:r>
                        <a:rPr sz="900" spc="-45" dirty="0">
                          <a:latin typeface="Calibri"/>
                          <a:cs typeface="Calibri"/>
                        </a:rPr>
                        <a:t>6</a:t>
                      </a:r>
                      <a:r>
                        <a:rPr sz="900" spc="-35" dirty="0">
                          <a:latin typeface="Calibri"/>
                          <a:cs typeface="Calibri"/>
                        </a:rPr>
                        <a:t>0</a:t>
                      </a:r>
                      <a:r>
                        <a:rPr sz="900" spc="-45" dirty="0">
                          <a:latin typeface="Calibri"/>
                          <a:cs typeface="Calibri"/>
                        </a:rPr>
                        <a:t>12</a:t>
                      </a:r>
                      <a:r>
                        <a:rPr sz="900" spc="-35" dirty="0">
                          <a:latin typeface="Calibri"/>
                          <a:cs typeface="Calibri"/>
                        </a:rPr>
                        <a:t>0</a:t>
                      </a:r>
                      <a:r>
                        <a:rPr sz="900" spc="-45" dirty="0">
                          <a:latin typeface="Calibri"/>
                          <a:cs typeface="Calibri"/>
                        </a:rPr>
                        <a:t>8</a:t>
                      </a:r>
                      <a:r>
                        <a:rPr sz="900" dirty="0">
                          <a:latin typeface="Calibri"/>
                          <a:cs typeface="Calibri"/>
                        </a:rPr>
                        <a:t>1</a:t>
                      </a:r>
                    </a:p>
                  </a:txBody>
                  <a:tcPr marL="0" marR="0" marT="0" marB="0"/>
                </a:tc>
                <a:tc>
                  <a:txBody>
                    <a:bodyPr/>
                    <a:lstStyle/>
                    <a:p>
                      <a:pPr marL="67310">
                        <a:lnSpc>
                          <a:spcPts val="1125"/>
                        </a:lnSpc>
                        <a:tabLst>
                          <a:tab pos="427990" algn="l"/>
                        </a:tabLst>
                      </a:pPr>
                      <a:r>
                        <a:rPr sz="900" spc="5" dirty="0">
                          <a:latin typeface="Calibri"/>
                          <a:cs typeface="Calibri"/>
                        </a:rPr>
                        <a:t>$	</a:t>
                      </a:r>
                      <a:r>
                        <a:rPr sz="900" spc="-25" dirty="0">
                          <a:latin typeface="Calibri"/>
                          <a:cs typeface="Calibri"/>
                        </a:rPr>
                        <a:t>2,792,487.64</a:t>
                      </a:r>
                      <a:endParaRPr sz="900" dirty="0">
                        <a:latin typeface="Calibri"/>
                        <a:cs typeface="Calibri"/>
                      </a:endParaRPr>
                    </a:p>
                  </a:txBody>
                  <a:tcPr marL="0" marR="0" marT="0" marB="0">
                    <a:lnR w="16763">
                      <a:solidFill>
                        <a:srgbClr val="000000"/>
                      </a:solidFill>
                      <a:prstDash val="solid"/>
                    </a:lnR>
                  </a:tcPr>
                </a:tc>
              </a:tr>
              <a:tr h="151279">
                <a:tc>
                  <a:txBody>
                    <a:bodyPr/>
                    <a:lstStyle/>
                    <a:p>
                      <a:pPr marL="16510">
                        <a:lnSpc>
                          <a:spcPts val="1125"/>
                        </a:lnSpc>
                      </a:pPr>
                      <a:r>
                        <a:rPr sz="900" spc="-20" dirty="0">
                          <a:latin typeface="Calibri"/>
                          <a:cs typeface="Calibri"/>
                        </a:rPr>
                        <a:t>M_BONOS_341123</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2</a:t>
                      </a:r>
                      <a:r>
                        <a:rPr sz="900" spc="20" dirty="0">
                          <a:latin typeface="Calibri"/>
                          <a:cs typeface="Calibri"/>
                        </a:rPr>
                        <a:t>,</a:t>
                      </a:r>
                      <a:r>
                        <a:rPr sz="900" spc="-45" dirty="0">
                          <a:latin typeface="Calibri"/>
                          <a:cs typeface="Calibri"/>
                        </a:rPr>
                        <a:t>05</a:t>
                      </a:r>
                      <a:r>
                        <a:rPr sz="900" spc="-35" dirty="0">
                          <a:latin typeface="Calibri"/>
                          <a:cs typeface="Calibri"/>
                        </a:rPr>
                        <a:t>0</a:t>
                      </a:r>
                      <a:r>
                        <a:rPr sz="900" spc="10" dirty="0">
                          <a:latin typeface="Calibri"/>
                          <a:cs typeface="Calibri"/>
                        </a:rPr>
                        <a:t>,</a:t>
                      </a:r>
                      <a:r>
                        <a:rPr sz="900" spc="-35" dirty="0">
                          <a:latin typeface="Calibri"/>
                          <a:cs typeface="Calibri"/>
                        </a:rPr>
                        <a:t>0</a:t>
                      </a:r>
                      <a:r>
                        <a:rPr sz="900" spc="-45" dirty="0">
                          <a:latin typeface="Calibri"/>
                          <a:cs typeface="Calibri"/>
                        </a:rPr>
                        <a:t>0</a:t>
                      </a:r>
                      <a:r>
                        <a:rPr sz="900" dirty="0">
                          <a:latin typeface="Calibri"/>
                          <a:cs typeface="Calibri"/>
                        </a:rPr>
                        <a:t>0</a:t>
                      </a:r>
                    </a:p>
                  </a:txBody>
                  <a:tcPr marL="0" marR="0" marT="0" marB="0"/>
                </a:tc>
                <a:tc>
                  <a:txBody>
                    <a:bodyPr/>
                    <a:lstStyle/>
                    <a:p>
                      <a:pPr marL="15240" algn="ctr">
                        <a:lnSpc>
                          <a:spcPts val="1125"/>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25"/>
                        </a:lnSpc>
                      </a:pPr>
                      <a:r>
                        <a:rPr sz="900" spc="-20" dirty="0">
                          <a:latin typeface="Calibri"/>
                          <a:cs typeface="Calibri"/>
                        </a:rPr>
                        <a:t>6,735</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7</a:t>
                      </a:r>
                      <a:r>
                        <a:rPr sz="900" spc="5" dirty="0">
                          <a:latin typeface="Calibri"/>
                          <a:cs typeface="Calibri"/>
                        </a:rPr>
                        <a:t>.</a:t>
                      </a:r>
                      <a:r>
                        <a:rPr sz="900" spc="-45" dirty="0">
                          <a:latin typeface="Calibri"/>
                          <a:cs typeface="Calibri"/>
                        </a:rPr>
                        <a:t>7</a:t>
                      </a:r>
                      <a:r>
                        <a:rPr sz="900" spc="-35" dirty="0">
                          <a:latin typeface="Calibri"/>
                          <a:cs typeface="Calibri"/>
                        </a:rPr>
                        <a:t>5</a:t>
                      </a:r>
                      <a:r>
                        <a:rPr sz="900" dirty="0">
                          <a:latin typeface="Calibri"/>
                          <a:cs typeface="Calibri"/>
                        </a:rPr>
                        <a:t>%</a:t>
                      </a:r>
                    </a:p>
                  </a:txBody>
                  <a:tcPr marL="0" marR="0" marT="0" marB="0"/>
                </a:tc>
                <a:tc>
                  <a:txBody>
                    <a:bodyPr/>
                    <a:lstStyle/>
                    <a:p>
                      <a:pPr marR="3175" algn="r">
                        <a:lnSpc>
                          <a:spcPts val="1125"/>
                        </a:lnSpc>
                      </a:pPr>
                      <a:r>
                        <a:rPr sz="900" spc="-45" dirty="0">
                          <a:latin typeface="Calibri"/>
                          <a:cs typeface="Calibri"/>
                        </a:rPr>
                        <a:t>11</a:t>
                      </a:r>
                      <a:r>
                        <a:rPr sz="900" spc="-35" dirty="0">
                          <a:latin typeface="Calibri"/>
                          <a:cs typeface="Calibri"/>
                        </a:rPr>
                        <a:t>4</a:t>
                      </a:r>
                      <a:r>
                        <a:rPr sz="900" spc="5" dirty="0">
                          <a:latin typeface="Calibri"/>
                          <a:cs typeface="Calibri"/>
                        </a:rPr>
                        <a:t>.</a:t>
                      </a:r>
                      <a:r>
                        <a:rPr sz="900" spc="-45" dirty="0">
                          <a:latin typeface="Calibri"/>
                          <a:cs typeface="Calibri"/>
                        </a:rPr>
                        <a:t>5</a:t>
                      </a:r>
                      <a:r>
                        <a:rPr sz="900" spc="-35" dirty="0">
                          <a:latin typeface="Calibri"/>
                          <a:cs typeface="Calibri"/>
                        </a:rPr>
                        <a:t>4</a:t>
                      </a:r>
                      <a:r>
                        <a:rPr sz="900" spc="-45" dirty="0">
                          <a:latin typeface="Calibri"/>
                          <a:cs typeface="Calibri"/>
                        </a:rPr>
                        <a:t>81</a:t>
                      </a:r>
                      <a:r>
                        <a:rPr sz="900" spc="-35" dirty="0">
                          <a:latin typeface="Calibri"/>
                          <a:cs typeface="Calibri"/>
                        </a:rPr>
                        <a:t>1</a:t>
                      </a:r>
                      <a:r>
                        <a:rPr sz="900" spc="-45" dirty="0">
                          <a:latin typeface="Calibri"/>
                          <a:cs typeface="Calibri"/>
                        </a:rPr>
                        <a:t>2</a:t>
                      </a:r>
                      <a:r>
                        <a:rPr sz="900" dirty="0">
                          <a:latin typeface="Calibri"/>
                          <a:cs typeface="Calibri"/>
                        </a:rPr>
                        <a:t>8</a:t>
                      </a:r>
                    </a:p>
                  </a:txBody>
                  <a:tcPr marL="0" marR="0" marT="0" marB="0"/>
                </a:tc>
                <a:tc>
                  <a:txBody>
                    <a:bodyPr/>
                    <a:lstStyle/>
                    <a:p>
                      <a:pPr marL="67310">
                        <a:lnSpc>
                          <a:spcPts val="1125"/>
                        </a:lnSpc>
                        <a:tabLst>
                          <a:tab pos="308610" algn="l"/>
                        </a:tabLst>
                      </a:pPr>
                      <a:r>
                        <a:rPr sz="900" spc="5" dirty="0">
                          <a:latin typeface="Calibri"/>
                          <a:cs typeface="Calibri"/>
                        </a:rPr>
                        <a:t>$	</a:t>
                      </a:r>
                      <a:r>
                        <a:rPr sz="900" spc="-25" dirty="0">
                          <a:latin typeface="Calibri"/>
                          <a:cs typeface="Calibri"/>
                        </a:rPr>
                        <a:t>234,823,631.14</a:t>
                      </a:r>
                      <a:endParaRPr sz="900" dirty="0">
                        <a:latin typeface="Calibri"/>
                        <a:cs typeface="Calibri"/>
                      </a:endParaRPr>
                    </a:p>
                  </a:txBody>
                  <a:tcPr marL="0" marR="0" marT="0" marB="0">
                    <a:lnR w="16763">
                      <a:solidFill>
                        <a:srgbClr val="000000"/>
                      </a:solidFill>
                      <a:prstDash val="solid"/>
                    </a:lnR>
                  </a:tcPr>
                </a:tc>
              </a:tr>
              <a:tr h="151279">
                <a:tc>
                  <a:txBody>
                    <a:bodyPr/>
                    <a:lstStyle/>
                    <a:p>
                      <a:pPr marL="16510">
                        <a:lnSpc>
                          <a:spcPts val="1130"/>
                        </a:lnSpc>
                      </a:pPr>
                      <a:r>
                        <a:rPr sz="900" spc="-20" dirty="0">
                          <a:latin typeface="Calibri"/>
                          <a:cs typeface="Calibri"/>
                        </a:rPr>
                        <a:t>M_BONOS_361120</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30"/>
                        </a:lnSpc>
                      </a:pPr>
                      <a:r>
                        <a:rPr sz="900" spc="-45" dirty="0">
                          <a:latin typeface="Calibri"/>
                          <a:cs typeface="Calibri"/>
                        </a:rPr>
                        <a:t>3</a:t>
                      </a:r>
                      <a:r>
                        <a:rPr sz="900" spc="20" dirty="0">
                          <a:latin typeface="Calibri"/>
                          <a:cs typeface="Calibri"/>
                        </a:rPr>
                        <a:t>,</a:t>
                      </a:r>
                      <a:r>
                        <a:rPr sz="900" spc="-45" dirty="0">
                          <a:latin typeface="Calibri"/>
                          <a:cs typeface="Calibri"/>
                        </a:rPr>
                        <a:t>00</a:t>
                      </a:r>
                      <a:r>
                        <a:rPr sz="900" spc="-35" dirty="0">
                          <a:latin typeface="Calibri"/>
                          <a:cs typeface="Calibri"/>
                        </a:rPr>
                        <a:t>0</a:t>
                      </a:r>
                      <a:r>
                        <a:rPr sz="900" spc="10" dirty="0">
                          <a:latin typeface="Calibri"/>
                          <a:cs typeface="Calibri"/>
                        </a:rPr>
                        <a:t>,</a:t>
                      </a:r>
                      <a:r>
                        <a:rPr sz="900" spc="-35" dirty="0">
                          <a:latin typeface="Calibri"/>
                          <a:cs typeface="Calibri"/>
                        </a:rPr>
                        <a:t>0</a:t>
                      </a:r>
                      <a:r>
                        <a:rPr sz="900" spc="-45" dirty="0">
                          <a:latin typeface="Calibri"/>
                          <a:cs typeface="Calibri"/>
                        </a:rPr>
                        <a:t>0</a:t>
                      </a:r>
                      <a:r>
                        <a:rPr sz="900" dirty="0">
                          <a:latin typeface="Calibri"/>
                          <a:cs typeface="Calibri"/>
                        </a:rPr>
                        <a:t>0</a:t>
                      </a:r>
                    </a:p>
                  </a:txBody>
                  <a:tcPr marL="0" marR="0" marT="0" marB="0"/>
                </a:tc>
                <a:tc>
                  <a:txBody>
                    <a:bodyPr/>
                    <a:lstStyle/>
                    <a:p>
                      <a:pPr marL="15240" algn="ctr">
                        <a:lnSpc>
                          <a:spcPts val="1130"/>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30"/>
                        </a:lnSpc>
                      </a:pPr>
                      <a:r>
                        <a:rPr sz="900" spc="-20" dirty="0">
                          <a:latin typeface="Calibri"/>
                          <a:cs typeface="Calibri"/>
                        </a:rPr>
                        <a:t>7,463</a:t>
                      </a:r>
                      <a:endParaRPr sz="900" dirty="0">
                        <a:latin typeface="Calibri"/>
                        <a:cs typeface="Calibri"/>
                      </a:endParaRPr>
                    </a:p>
                  </a:txBody>
                  <a:tcPr marL="0" marR="0" marT="0" marB="0"/>
                </a:tc>
                <a:tc>
                  <a:txBody>
                    <a:bodyPr/>
                    <a:lstStyle/>
                    <a:p>
                      <a:pPr marR="10160" algn="r">
                        <a:lnSpc>
                          <a:spcPts val="1130"/>
                        </a:lnSpc>
                      </a:pPr>
                      <a:r>
                        <a:rPr sz="900" spc="-45" dirty="0">
                          <a:latin typeface="Calibri"/>
                          <a:cs typeface="Calibri"/>
                        </a:rPr>
                        <a:t>10</a:t>
                      </a:r>
                      <a:r>
                        <a:rPr sz="900" spc="20" dirty="0">
                          <a:latin typeface="Calibri"/>
                          <a:cs typeface="Calibri"/>
                        </a:rPr>
                        <a:t>.</a:t>
                      </a:r>
                      <a:r>
                        <a:rPr sz="900" spc="-45" dirty="0">
                          <a:latin typeface="Calibri"/>
                          <a:cs typeface="Calibri"/>
                        </a:rPr>
                        <a:t>0</a:t>
                      </a:r>
                      <a:r>
                        <a:rPr sz="900" spc="-35" dirty="0">
                          <a:latin typeface="Calibri"/>
                          <a:cs typeface="Calibri"/>
                        </a:rPr>
                        <a:t>0</a:t>
                      </a:r>
                      <a:r>
                        <a:rPr sz="900" dirty="0">
                          <a:latin typeface="Calibri"/>
                          <a:cs typeface="Calibri"/>
                        </a:rPr>
                        <a:t>%</a:t>
                      </a:r>
                    </a:p>
                  </a:txBody>
                  <a:tcPr marL="0" marR="0" marT="0" marB="0"/>
                </a:tc>
                <a:tc>
                  <a:txBody>
                    <a:bodyPr/>
                    <a:lstStyle/>
                    <a:p>
                      <a:pPr marR="3175" algn="r">
                        <a:lnSpc>
                          <a:spcPts val="1130"/>
                        </a:lnSpc>
                      </a:pPr>
                      <a:r>
                        <a:rPr sz="900" spc="-45" dirty="0">
                          <a:latin typeface="Calibri"/>
                          <a:cs typeface="Calibri"/>
                        </a:rPr>
                        <a:t>14</a:t>
                      </a:r>
                      <a:r>
                        <a:rPr sz="900" spc="-35" dirty="0">
                          <a:latin typeface="Calibri"/>
                          <a:cs typeface="Calibri"/>
                        </a:rPr>
                        <a:t>0</a:t>
                      </a:r>
                      <a:r>
                        <a:rPr sz="900" spc="5" dirty="0">
                          <a:latin typeface="Calibri"/>
                          <a:cs typeface="Calibri"/>
                        </a:rPr>
                        <a:t>.</a:t>
                      </a:r>
                      <a:r>
                        <a:rPr sz="900" spc="-45" dirty="0">
                          <a:latin typeface="Calibri"/>
                          <a:cs typeface="Calibri"/>
                        </a:rPr>
                        <a:t>7</a:t>
                      </a:r>
                      <a:r>
                        <a:rPr sz="900" spc="-35" dirty="0">
                          <a:latin typeface="Calibri"/>
                          <a:cs typeface="Calibri"/>
                        </a:rPr>
                        <a:t>5</a:t>
                      </a:r>
                      <a:r>
                        <a:rPr sz="900" spc="-45" dirty="0">
                          <a:latin typeface="Calibri"/>
                          <a:cs typeface="Calibri"/>
                        </a:rPr>
                        <a:t>76</a:t>
                      </a:r>
                      <a:r>
                        <a:rPr sz="900" spc="-35" dirty="0">
                          <a:latin typeface="Calibri"/>
                          <a:cs typeface="Calibri"/>
                        </a:rPr>
                        <a:t>8</a:t>
                      </a:r>
                      <a:r>
                        <a:rPr sz="900" spc="-45" dirty="0">
                          <a:latin typeface="Calibri"/>
                          <a:cs typeface="Calibri"/>
                        </a:rPr>
                        <a:t>3</a:t>
                      </a:r>
                      <a:r>
                        <a:rPr sz="900" dirty="0">
                          <a:latin typeface="Calibri"/>
                          <a:cs typeface="Calibri"/>
                        </a:rPr>
                        <a:t>9</a:t>
                      </a:r>
                    </a:p>
                  </a:txBody>
                  <a:tcPr marL="0" marR="0" marT="0" marB="0"/>
                </a:tc>
                <a:tc>
                  <a:txBody>
                    <a:bodyPr/>
                    <a:lstStyle/>
                    <a:p>
                      <a:pPr marL="67310">
                        <a:lnSpc>
                          <a:spcPts val="1130"/>
                        </a:lnSpc>
                        <a:tabLst>
                          <a:tab pos="308610" algn="l"/>
                        </a:tabLst>
                      </a:pPr>
                      <a:r>
                        <a:rPr sz="900" spc="5" dirty="0">
                          <a:latin typeface="Calibri"/>
                          <a:cs typeface="Calibri"/>
                        </a:rPr>
                        <a:t>$	</a:t>
                      </a:r>
                      <a:r>
                        <a:rPr sz="900" spc="-25" dirty="0">
                          <a:latin typeface="Calibri"/>
                          <a:cs typeface="Calibri"/>
                        </a:rPr>
                        <a:t>422,273,051.74</a:t>
                      </a:r>
                      <a:endParaRPr sz="900" dirty="0">
                        <a:latin typeface="Calibri"/>
                        <a:cs typeface="Calibri"/>
                      </a:endParaRPr>
                    </a:p>
                  </a:txBody>
                  <a:tcPr marL="0" marR="0" marT="0" marB="0">
                    <a:lnR w="16763">
                      <a:solidFill>
                        <a:srgbClr val="000000"/>
                      </a:solidFill>
                      <a:prstDash val="solid"/>
                    </a:lnR>
                  </a:tcPr>
                </a:tc>
              </a:tr>
              <a:tr h="150606">
                <a:tc>
                  <a:txBody>
                    <a:bodyPr/>
                    <a:lstStyle/>
                    <a:p>
                      <a:pPr marL="16510">
                        <a:lnSpc>
                          <a:spcPts val="1125"/>
                        </a:lnSpc>
                      </a:pPr>
                      <a:r>
                        <a:rPr sz="900" spc="-20" dirty="0">
                          <a:latin typeface="Calibri"/>
                          <a:cs typeface="Calibri"/>
                        </a:rPr>
                        <a:t>M_BONOS_381118</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1</a:t>
                      </a:r>
                      <a:r>
                        <a:rPr sz="900" spc="20" dirty="0">
                          <a:latin typeface="Calibri"/>
                          <a:cs typeface="Calibri"/>
                        </a:rPr>
                        <a:t>,</a:t>
                      </a:r>
                      <a:r>
                        <a:rPr sz="900" spc="-45" dirty="0">
                          <a:latin typeface="Calibri"/>
                          <a:cs typeface="Calibri"/>
                        </a:rPr>
                        <a:t>10</a:t>
                      </a:r>
                      <a:r>
                        <a:rPr sz="900" spc="-35" dirty="0">
                          <a:latin typeface="Calibri"/>
                          <a:cs typeface="Calibri"/>
                        </a:rPr>
                        <a:t>0</a:t>
                      </a:r>
                      <a:r>
                        <a:rPr sz="900" spc="10" dirty="0">
                          <a:latin typeface="Calibri"/>
                          <a:cs typeface="Calibri"/>
                        </a:rPr>
                        <a:t>,</a:t>
                      </a:r>
                      <a:r>
                        <a:rPr sz="900" spc="-35" dirty="0">
                          <a:latin typeface="Calibri"/>
                          <a:cs typeface="Calibri"/>
                        </a:rPr>
                        <a:t>0</a:t>
                      </a:r>
                      <a:r>
                        <a:rPr sz="900" spc="-45" dirty="0">
                          <a:latin typeface="Calibri"/>
                          <a:cs typeface="Calibri"/>
                        </a:rPr>
                        <a:t>0</a:t>
                      </a:r>
                      <a:r>
                        <a:rPr sz="900" dirty="0">
                          <a:latin typeface="Calibri"/>
                          <a:cs typeface="Calibri"/>
                        </a:rPr>
                        <a:t>0</a:t>
                      </a:r>
                    </a:p>
                  </a:txBody>
                  <a:tcPr marL="0" marR="0" marT="0" marB="0"/>
                </a:tc>
                <a:tc>
                  <a:txBody>
                    <a:bodyPr/>
                    <a:lstStyle/>
                    <a:p>
                      <a:pPr marL="15240" algn="ctr">
                        <a:lnSpc>
                          <a:spcPts val="1125"/>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25"/>
                        </a:lnSpc>
                      </a:pPr>
                      <a:r>
                        <a:rPr sz="900" spc="-20" dirty="0">
                          <a:latin typeface="Calibri"/>
                          <a:cs typeface="Calibri"/>
                        </a:rPr>
                        <a:t>8,191</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8</a:t>
                      </a:r>
                      <a:r>
                        <a:rPr sz="900" spc="5" dirty="0">
                          <a:latin typeface="Calibri"/>
                          <a:cs typeface="Calibri"/>
                        </a:rPr>
                        <a:t>.</a:t>
                      </a:r>
                      <a:r>
                        <a:rPr sz="900" spc="-45" dirty="0">
                          <a:latin typeface="Calibri"/>
                          <a:cs typeface="Calibri"/>
                        </a:rPr>
                        <a:t>5</a:t>
                      </a:r>
                      <a:r>
                        <a:rPr sz="900" spc="-35" dirty="0">
                          <a:latin typeface="Calibri"/>
                          <a:cs typeface="Calibri"/>
                        </a:rPr>
                        <a:t>0</a:t>
                      </a:r>
                      <a:r>
                        <a:rPr sz="900" dirty="0">
                          <a:latin typeface="Calibri"/>
                          <a:cs typeface="Calibri"/>
                        </a:rPr>
                        <a:t>%</a:t>
                      </a:r>
                    </a:p>
                  </a:txBody>
                  <a:tcPr marL="0" marR="0" marT="0" marB="0"/>
                </a:tc>
                <a:tc>
                  <a:txBody>
                    <a:bodyPr/>
                    <a:lstStyle/>
                    <a:p>
                      <a:pPr marR="3175" algn="r">
                        <a:lnSpc>
                          <a:spcPts val="1125"/>
                        </a:lnSpc>
                      </a:pPr>
                      <a:r>
                        <a:rPr sz="900" spc="-45" dirty="0">
                          <a:latin typeface="Calibri"/>
                          <a:cs typeface="Calibri"/>
                        </a:rPr>
                        <a:t>12</a:t>
                      </a:r>
                      <a:r>
                        <a:rPr sz="900" spc="-35" dirty="0">
                          <a:latin typeface="Calibri"/>
                          <a:cs typeface="Calibri"/>
                        </a:rPr>
                        <a:t>3</a:t>
                      </a:r>
                      <a:r>
                        <a:rPr sz="900" spc="5" dirty="0">
                          <a:latin typeface="Calibri"/>
                          <a:cs typeface="Calibri"/>
                        </a:rPr>
                        <a:t>.</a:t>
                      </a:r>
                      <a:r>
                        <a:rPr sz="900" spc="-45" dirty="0">
                          <a:latin typeface="Calibri"/>
                          <a:cs typeface="Calibri"/>
                        </a:rPr>
                        <a:t>4</a:t>
                      </a:r>
                      <a:r>
                        <a:rPr sz="900" spc="-35" dirty="0">
                          <a:latin typeface="Calibri"/>
                          <a:cs typeface="Calibri"/>
                        </a:rPr>
                        <a:t>2</a:t>
                      </a:r>
                      <a:r>
                        <a:rPr sz="900" spc="-45" dirty="0">
                          <a:latin typeface="Calibri"/>
                          <a:cs typeface="Calibri"/>
                        </a:rPr>
                        <a:t>67</a:t>
                      </a:r>
                      <a:r>
                        <a:rPr sz="900" spc="-35" dirty="0">
                          <a:latin typeface="Calibri"/>
                          <a:cs typeface="Calibri"/>
                        </a:rPr>
                        <a:t>0</a:t>
                      </a:r>
                      <a:r>
                        <a:rPr sz="900" spc="-45" dirty="0">
                          <a:latin typeface="Calibri"/>
                          <a:cs typeface="Calibri"/>
                        </a:rPr>
                        <a:t>4</a:t>
                      </a:r>
                      <a:r>
                        <a:rPr sz="900" dirty="0">
                          <a:latin typeface="Calibri"/>
                          <a:cs typeface="Calibri"/>
                        </a:rPr>
                        <a:t>2</a:t>
                      </a:r>
                    </a:p>
                  </a:txBody>
                  <a:tcPr marL="0" marR="0" marT="0" marB="0"/>
                </a:tc>
                <a:tc>
                  <a:txBody>
                    <a:bodyPr/>
                    <a:lstStyle/>
                    <a:p>
                      <a:pPr marL="67310">
                        <a:lnSpc>
                          <a:spcPts val="1125"/>
                        </a:lnSpc>
                        <a:tabLst>
                          <a:tab pos="308610" algn="l"/>
                        </a:tabLst>
                      </a:pPr>
                      <a:r>
                        <a:rPr sz="900" spc="5" dirty="0">
                          <a:latin typeface="Calibri"/>
                          <a:cs typeface="Calibri"/>
                        </a:rPr>
                        <a:t>$	</a:t>
                      </a:r>
                      <a:r>
                        <a:rPr sz="900" spc="-25" dirty="0">
                          <a:latin typeface="Calibri"/>
                          <a:cs typeface="Calibri"/>
                        </a:rPr>
                        <a:t>135,769,374.61</a:t>
                      </a:r>
                      <a:endParaRPr sz="900" dirty="0">
                        <a:latin typeface="Calibri"/>
                        <a:cs typeface="Calibri"/>
                      </a:endParaRPr>
                    </a:p>
                  </a:txBody>
                  <a:tcPr marL="0" marR="0" marT="0" marB="0">
                    <a:lnR w="16763">
                      <a:solidFill>
                        <a:srgbClr val="000000"/>
                      </a:solidFill>
                      <a:prstDash val="solid"/>
                    </a:lnR>
                  </a:tcPr>
                </a:tc>
              </a:tr>
              <a:tr h="150606">
                <a:tc>
                  <a:txBody>
                    <a:bodyPr/>
                    <a:lstStyle/>
                    <a:p>
                      <a:pPr marL="16510">
                        <a:lnSpc>
                          <a:spcPts val="1125"/>
                        </a:lnSpc>
                      </a:pPr>
                      <a:r>
                        <a:rPr sz="900" spc="-20" dirty="0">
                          <a:latin typeface="Calibri"/>
                          <a:cs typeface="Calibri"/>
                        </a:rPr>
                        <a:t>M_BONOS_421113</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2</a:t>
                      </a:r>
                      <a:r>
                        <a:rPr sz="900" spc="20" dirty="0">
                          <a:latin typeface="Calibri"/>
                          <a:cs typeface="Calibri"/>
                        </a:rPr>
                        <a:t>,</a:t>
                      </a:r>
                      <a:r>
                        <a:rPr sz="900" spc="-45" dirty="0">
                          <a:latin typeface="Calibri"/>
                          <a:cs typeface="Calibri"/>
                        </a:rPr>
                        <a:t>50</a:t>
                      </a:r>
                      <a:r>
                        <a:rPr sz="900" spc="-35" dirty="0">
                          <a:latin typeface="Calibri"/>
                          <a:cs typeface="Calibri"/>
                        </a:rPr>
                        <a:t>0</a:t>
                      </a:r>
                      <a:r>
                        <a:rPr sz="900" spc="10" dirty="0">
                          <a:latin typeface="Calibri"/>
                          <a:cs typeface="Calibri"/>
                        </a:rPr>
                        <a:t>,</a:t>
                      </a:r>
                      <a:r>
                        <a:rPr sz="900" spc="-35" dirty="0">
                          <a:latin typeface="Calibri"/>
                          <a:cs typeface="Calibri"/>
                        </a:rPr>
                        <a:t>0</a:t>
                      </a:r>
                      <a:r>
                        <a:rPr sz="900" spc="-45" dirty="0">
                          <a:latin typeface="Calibri"/>
                          <a:cs typeface="Calibri"/>
                        </a:rPr>
                        <a:t>0</a:t>
                      </a:r>
                      <a:r>
                        <a:rPr sz="900" dirty="0">
                          <a:latin typeface="Calibri"/>
                          <a:cs typeface="Calibri"/>
                        </a:rPr>
                        <a:t>0</a:t>
                      </a:r>
                    </a:p>
                  </a:txBody>
                  <a:tcPr marL="0" marR="0" marT="0" marB="0"/>
                </a:tc>
                <a:tc>
                  <a:txBody>
                    <a:bodyPr/>
                    <a:lstStyle/>
                    <a:p>
                      <a:pPr marL="15240" algn="ctr">
                        <a:lnSpc>
                          <a:spcPts val="1125"/>
                        </a:lnSpc>
                      </a:pPr>
                      <a:r>
                        <a:rPr sz="900" spc="15" dirty="0">
                          <a:latin typeface="Calibri"/>
                          <a:cs typeface="Calibri"/>
                        </a:rPr>
                        <a:t>Pesos</a:t>
                      </a:r>
                      <a:endParaRPr sz="900" dirty="0">
                        <a:latin typeface="Calibri"/>
                        <a:cs typeface="Calibri"/>
                      </a:endParaRPr>
                    </a:p>
                  </a:txBody>
                  <a:tcPr marL="0" marR="0" marT="0" marB="0"/>
                </a:tc>
                <a:tc>
                  <a:txBody>
                    <a:bodyPr/>
                    <a:lstStyle/>
                    <a:p>
                      <a:pPr marL="503555">
                        <a:lnSpc>
                          <a:spcPts val="1125"/>
                        </a:lnSpc>
                      </a:pPr>
                      <a:r>
                        <a:rPr sz="900" spc="-20" dirty="0">
                          <a:latin typeface="Calibri"/>
                          <a:cs typeface="Calibri"/>
                        </a:rPr>
                        <a:t>9,647</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7</a:t>
                      </a:r>
                      <a:r>
                        <a:rPr sz="900" spc="5" dirty="0">
                          <a:latin typeface="Calibri"/>
                          <a:cs typeface="Calibri"/>
                        </a:rPr>
                        <a:t>.</a:t>
                      </a:r>
                      <a:r>
                        <a:rPr sz="900" spc="-45" dirty="0">
                          <a:latin typeface="Calibri"/>
                          <a:cs typeface="Calibri"/>
                        </a:rPr>
                        <a:t>7</a:t>
                      </a:r>
                      <a:r>
                        <a:rPr sz="900" spc="-35" dirty="0">
                          <a:latin typeface="Calibri"/>
                          <a:cs typeface="Calibri"/>
                        </a:rPr>
                        <a:t>5</a:t>
                      </a:r>
                      <a:r>
                        <a:rPr sz="900" dirty="0">
                          <a:latin typeface="Calibri"/>
                          <a:cs typeface="Calibri"/>
                        </a:rPr>
                        <a:t>%</a:t>
                      </a:r>
                    </a:p>
                  </a:txBody>
                  <a:tcPr marL="0" marR="0" marT="0" marB="0"/>
                </a:tc>
                <a:tc>
                  <a:txBody>
                    <a:bodyPr/>
                    <a:lstStyle/>
                    <a:p>
                      <a:pPr marR="3175" algn="r">
                        <a:lnSpc>
                          <a:spcPts val="1125"/>
                        </a:lnSpc>
                      </a:pPr>
                      <a:r>
                        <a:rPr sz="900" spc="-45" dirty="0">
                          <a:latin typeface="Calibri"/>
                          <a:cs typeface="Calibri"/>
                        </a:rPr>
                        <a:t>1</a:t>
                      </a:r>
                      <a:r>
                        <a:rPr sz="900" spc="-35" dirty="0">
                          <a:latin typeface="Calibri"/>
                          <a:cs typeface="Calibri"/>
                        </a:rPr>
                        <a:t>1</a:t>
                      </a:r>
                      <a:r>
                        <a:rPr sz="900" spc="-45" dirty="0">
                          <a:latin typeface="Calibri"/>
                          <a:cs typeface="Calibri"/>
                        </a:rPr>
                        <a:t>4</a:t>
                      </a:r>
                      <a:r>
                        <a:rPr sz="900" spc="5" dirty="0">
                          <a:latin typeface="Calibri"/>
                          <a:cs typeface="Calibri"/>
                        </a:rPr>
                        <a:t>.</a:t>
                      </a:r>
                      <a:r>
                        <a:rPr sz="900" spc="-35" dirty="0">
                          <a:latin typeface="Calibri"/>
                          <a:cs typeface="Calibri"/>
                        </a:rPr>
                        <a:t>9</a:t>
                      </a:r>
                      <a:r>
                        <a:rPr sz="900" spc="-45" dirty="0">
                          <a:latin typeface="Calibri"/>
                          <a:cs typeface="Calibri"/>
                        </a:rPr>
                        <a:t>93</a:t>
                      </a:r>
                      <a:r>
                        <a:rPr sz="900" spc="-35" dirty="0">
                          <a:latin typeface="Calibri"/>
                          <a:cs typeface="Calibri"/>
                        </a:rPr>
                        <a:t>9</a:t>
                      </a:r>
                      <a:r>
                        <a:rPr sz="900" spc="-45" dirty="0">
                          <a:latin typeface="Calibri"/>
                          <a:cs typeface="Calibri"/>
                        </a:rPr>
                        <a:t>7</a:t>
                      </a:r>
                      <a:r>
                        <a:rPr sz="900" dirty="0">
                          <a:latin typeface="Calibri"/>
                          <a:cs typeface="Calibri"/>
                        </a:rPr>
                        <a:t>5</a:t>
                      </a:r>
                    </a:p>
                  </a:txBody>
                  <a:tcPr marL="0" marR="0" marT="0" marB="0"/>
                </a:tc>
                <a:tc>
                  <a:txBody>
                    <a:bodyPr/>
                    <a:lstStyle/>
                    <a:p>
                      <a:pPr marL="67310">
                        <a:lnSpc>
                          <a:spcPts val="1125"/>
                        </a:lnSpc>
                        <a:tabLst>
                          <a:tab pos="308610" algn="l"/>
                        </a:tabLst>
                      </a:pPr>
                      <a:r>
                        <a:rPr sz="900" spc="5" dirty="0">
                          <a:latin typeface="Calibri"/>
                          <a:cs typeface="Calibri"/>
                        </a:rPr>
                        <a:t>$	</a:t>
                      </a:r>
                      <a:r>
                        <a:rPr sz="900" spc="-25" dirty="0">
                          <a:latin typeface="Calibri"/>
                          <a:cs typeface="Calibri"/>
                        </a:rPr>
                        <a:t>287,484,937.61</a:t>
                      </a:r>
                      <a:endParaRPr sz="900" dirty="0">
                        <a:latin typeface="Calibri"/>
                        <a:cs typeface="Calibri"/>
                      </a:endParaRPr>
                    </a:p>
                  </a:txBody>
                  <a:tcPr marL="0" marR="0" marT="0" marB="0">
                    <a:lnR w="16763">
                      <a:solidFill>
                        <a:srgbClr val="000000"/>
                      </a:solidFill>
                      <a:prstDash val="solid"/>
                    </a:lnR>
                  </a:tcPr>
                </a:tc>
              </a:tr>
              <a:tr h="139915">
                <a:tc>
                  <a:txBody>
                    <a:bodyPr/>
                    <a:lstStyle/>
                    <a:p>
                      <a:pPr marL="16510">
                        <a:lnSpc>
                          <a:spcPts val="1125"/>
                        </a:lnSpc>
                      </a:pPr>
                      <a:r>
                        <a:rPr sz="900" spc="-5" dirty="0">
                          <a:latin typeface="Calibri"/>
                          <a:cs typeface="Calibri"/>
                        </a:rPr>
                        <a:t>Total</a:t>
                      </a:r>
                      <a:endParaRPr sz="900" dirty="0">
                        <a:latin typeface="Calibri"/>
                        <a:cs typeface="Calibri"/>
                      </a:endParaRPr>
                    </a:p>
                  </a:txBody>
                  <a:tcPr marL="0" marR="0" marT="0" marB="0">
                    <a:lnL w="9143">
                      <a:solidFill>
                        <a:srgbClr val="000000"/>
                      </a:solidFill>
                      <a:prstDash val="solid"/>
                    </a:lnL>
                    <a:lnB w="18287">
                      <a:solidFill>
                        <a:srgbClr val="000000"/>
                      </a:solidFill>
                      <a:prstDash val="solid"/>
                    </a:lnB>
                  </a:tcPr>
                </a:tc>
                <a:tc>
                  <a:txBody>
                    <a:bodyPr/>
                    <a:lstStyle/>
                    <a:p>
                      <a:endParaRPr sz="900" dirty="0">
                        <a:latin typeface="Calibri"/>
                        <a:cs typeface="Calibri"/>
                      </a:endParaRPr>
                    </a:p>
                  </a:txBody>
                  <a:tcPr marL="0" marR="0" marT="0" marB="0">
                    <a:lnB w="18287">
                      <a:solidFill>
                        <a:srgbClr val="000000"/>
                      </a:solidFill>
                      <a:prstDash val="solid"/>
                    </a:lnB>
                  </a:tcPr>
                </a:tc>
                <a:tc>
                  <a:txBody>
                    <a:bodyPr/>
                    <a:lstStyle/>
                    <a:p>
                      <a:endParaRPr sz="900" dirty="0">
                        <a:latin typeface="Calibri"/>
                        <a:cs typeface="Calibri"/>
                      </a:endParaRPr>
                    </a:p>
                  </a:txBody>
                  <a:tcPr marL="0" marR="0" marT="0" marB="0">
                    <a:lnB w="18287">
                      <a:solidFill>
                        <a:srgbClr val="000000"/>
                      </a:solidFill>
                      <a:prstDash val="solid"/>
                    </a:lnB>
                  </a:tcPr>
                </a:tc>
                <a:tc>
                  <a:txBody>
                    <a:bodyPr/>
                    <a:lstStyle/>
                    <a:p>
                      <a:endParaRPr sz="900" dirty="0">
                        <a:latin typeface="Calibri"/>
                        <a:cs typeface="Calibri"/>
                      </a:endParaRPr>
                    </a:p>
                  </a:txBody>
                  <a:tcPr marL="0" marR="0" marT="0" marB="0">
                    <a:lnB w="18287">
                      <a:solidFill>
                        <a:srgbClr val="000000"/>
                      </a:solidFill>
                      <a:prstDash val="solid"/>
                    </a:lnB>
                  </a:tcPr>
                </a:tc>
                <a:tc>
                  <a:txBody>
                    <a:bodyPr/>
                    <a:lstStyle/>
                    <a:p>
                      <a:endParaRPr sz="900" dirty="0">
                        <a:latin typeface="Calibri"/>
                        <a:cs typeface="Calibri"/>
                      </a:endParaRPr>
                    </a:p>
                  </a:txBody>
                  <a:tcPr marL="0" marR="0" marT="0" marB="0">
                    <a:lnB w="18287">
                      <a:solidFill>
                        <a:srgbClr val="000000"/>
                      </a:solidFill>
                      <a:prstDash val="solid"/>
                    </a:lnB>
                  </a:tcPr>
                </a:tc>
                <a:tc>
                  <a:txBody>
                    <a:bodyPr/>
                    <a:lstStyle/>
                    <a:p>
                      <a:endParaRPr sz="900" dirty="0">
                        <a:latin typeface="Calibri"/>
                        <a:cs typeface="Calibri"/>
                      </a:endParaRPr>
                    </a:p>
                  </a:txBody>
                  <a:tcPr marL="0" marR="0" marT="0" marB="0">
                    <a:lnB w="18287">
                      <a:solidFill>
                        <a:srgbClr val="000000"/>
                      </a:solidFill>
                      <a:prstDash val="solid"/>
                    </a:lnB>
                  </a:tcPr>
                </a:tc>
                <a:tc>
                  <a:txBody>
                    <a:bodyPr/>
                    <a:lstStyle/>
                    <a:p>
                      <a:pPr marL="67310">
                        <a:lnSpc>
                          <a:spcPts val="1125"/>
                        </a:lnSpc>
                      </a:pPr>
                      <a:r>
                        <a:rPr sz="900" spc="5" dirty="0">
                          <a:latin typeface="Calibri"/>
                          <a:cs typeface="Calibri"/>
                        </a:rPr>
                        <a:t>$ </a:t>
                      </a:r>
                      <a:r>
                        <a:rPr sz="900" spc="150" dirty="0">
                          <a:latin typeface="Calibri"/>
                          <a:cs typeface="Calibri"/>
                        </a:rPr>
                        <a:t> </a:t>
                      </a:r>
                      <a:r>
                        <a:rPr sz="900" spc="-25" dirty="0">
                          <a:latin typeface="Calibri"/>
                          <a:cs typeface="Calibri"/>
                        </a:rPr>
                        <a:t>2,635,723,759.14</a:t>
                      </a:r>
                      <a:endParaRPr sz="900" dirty="0">
                        <a:latin typeface="Calibri"/>
                        <a:cs typeface="Calibri"/>
                      </a:endParaRPr>
                    </a:p>
                  </a:txBody>
                  <a:tcPr marL="0" marR="0" marT="0" marB="0">
                    <a:lnR w="16763">
                      <a:solidFill>
                        <a:srgbClr val="000000"/>
                      </a:solidFill>
                      <a:prstDash val="solid"/>
                    </a:lnR>
                    <a:lnB w="18287">
                      <a:solidFill>
                        <a:srgbClr val="000000"/>
                      </a:solidFill>
                      <a:prstDash val="solid"/>
                    </a:lnB>
                  </a:tcPr>
                </a:tc>
              </a:tr>
              <a:tr h="168825">
                <a:tc>
                  <a:txBody>
                    <a:bodyPr/>
                    <a:lstStyle/>
                    <a:p>
                      <a:pPr marL="435609">
                        <a:lnSpc>
                          <a:spcPct val="100000"/>
                        </a:lnSpc>
                        <a:spcBef>
                          <a:spcPts val="180"/>
                        </a:spcBef>
                      </a:pPr>
                      <a:r>
                        <a:rPr sz="800" b="1" dirty="0">
                          <a:solidFill>
                            <a:srgbClr val="FF0000"/>
                          </a:solidFill>
                          <a:latin typeface="Calibri"/>
                          <a:cs typeface="Calibri"/>
                        </a:rPr>
                        <a:t>Udibonos</a:t>
                      </a:r>
                      <a:endParaRPr sz="800" dirty="0">
                        <a:latin typeface="Calibri"/>
                        <a:cs typeface="Calibri"/>
                      </a:endParaRPr>
                    </a:p>
                  </a:txBody>
                  <a:tcPr marL="0" marR="0" marT="0" marB="0">
                    <a:lnL w="9143">
                      <a:solidFill>
                        <a:srgbClr val="000000"/>
                      </a:solidFill>
                      <a:prstDash val="solid"/>
                    </a:lnL>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T w="18287">
                      <a:solidFill>
                        <a:srgbClr val="000000"/>
                      </a:solidFill>
                      <a:prstDash val="solid"/>
                    </a:lnT>
                  </a:tcPr>
                </a:tc>
                <a:tc>
                  <a:txBody>
                    <a:bodyPr/>
                    <a:lstStyle/>
                    <a:p>
                      <a:endParaRPr sz="800" dirty="0">
                        <a:latin typeface="Calibri"/>
                        <a:cs typeface="Calibri"/>
                      </a:endParaRPr>
                    </a:p>
                  </a:txBody>
                  <a:tcPr marL="0" marR="0" marT="0" marB="0">
                    <a:lnR w="16763">
                      <a:solidFill>
                        <a:srgbClr val="000000"/>
                      </a:solidFill>
                      <a:prstDash val="solid"/>
                    </a:lnR>
                    <a:lnT w="18287">
                      <a:solidFill>
                        <a:srgbClr val="000000"/>
                      </a:solidFill>
                      <a:prstDash val="solid"/>
                    </a:lnT>
                  </a:tcPr>
                </a:tc>
              </a:tr>
              <a:tr h="152494">
                <a:tc>
                  <a:txBody>
                    <a:bodyPr/>
                    <a:lstStyle/>
                    <a:p>
                      <a:pPr marL="16510">
                        <a:lnSpc>
                          <a:spcPts val="1140"/>
                        </a:lnSpc>
                      </a:pPr>
                      <a:r>
                        <a:rPr sz="900" spc="-15" dirty="0">
                          <a:latin typeface="Calibri"/>
                          <a:cs typeface="Calibri"/>
                        </a:rPr>
                        <a:t>S_UDIBONO_160616</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40"/>
                        </a:lnSpc>
                      </a:pPr>
                      <a:r>
                        <a:rPr sz="900" spc="-45" dirty="0">
                          <a:latin typeface="Calibri"/>
                          <a:cs typeface="Calibri"/>
                        </a:rPr>
                        <a:t>3</a:t>
                      </a:r>
                      <a:r>
                        <a:rPr sz="900" spc="20" dirty="0">
                          <a:latin typeface="Calibri"/>
                          <a:cs typeface="Calibri"/>
                        </a:rPr>
                        <a:t>,</a:t>
                      </a:r>
                      <a:r>
                        <a:rPr sz="900" spc="-45" dirty="0">
                          <a:latin typeface="Calibri"/>
                          <a:cs typeface="Calibri"/>
                        </a:rPr>
                        <a:t>63</a:t>
                      </a:r>
                      <a:r>
                        <a:rPr sz="900" spc="-35" dirty="0">
                          <a:latin typeface="Calibri"/>
                          <a:cs typeface="Calibri"/>
                        </a:rPr>
                        <a:t>5</a:t>
                      </a:r>
                      <a:r>
                        <a:rPr sz="900" spc="10" dirty="0">
                          <a:latin typeface="Calibri"/>
                          <a:cs typeface="Calibri"/>
                        </a:rPr>
                        <a:t>,</a:t>
                      </a:r>
                      <a:r>
                        <a:rPr sz="900" spc="-35" dirty="0">
                          <a:latin typeface="Calibri"/>
                          <a:cs typeface="Calibri"/>
                        </a:rPr>
                        <a:t>3</a:t>
                      </a:r>
                      <a:r>
                        <a:rPr sz="900" spc="-45" dirty="0">
                          <a:latin typeface="Calibri"/>
                          <a:cs typeface="Calibri"/>
                        </a:rPr>
                        <a:t>9</a:t>
                      </a:r>
                      <a:r>
                        <a:rPr sz="900" dirty="0">
                          <a:latin typeface="Calibri"/>
                          <a:cs typeface="Calibri"/>
                        </a:rPr>
                        <a:t>1</a:t>
                      </a:r>
                    </a:p>
                  </a:txBody>
                  <a:tcPr marL="0" marR="0" marT="0" marB="0"/>
                </a:tc>
                <a:tc>
                  <a:txBody>
                    <a:bodyPr/>
                    <a:lstStyle/>
                    <a:p>
                      <a:pPr marL="6350" algn="ctr">
                        <a:lnSpc>
                          <a:spcPts val="1140"/>
                        </a:lnSpc>
                      </a:pPr>
                      <a:r>
                        <a:rPr sz="900" dirty="0">
                          <a:latin typeface="Calibri"/>
                          <a:cs typeface="Calibri"/>
                        </a:rPr>
                        <a:t>Udis</a:t>
                      </a:r>
                    </a:p>
                  </a:txBody>
                  <a:tcPr marL="0" marR="0" marT="0" marB="0"/>
                </a:tc>
                <a:tc>
                  <a:txBody>
                    <a:bodyPr/>
                    <a:lstStyle/>
                    <a:p>
                      <a:pPr marL="20955" algn="ctr">
                        <a:lnSpc>
                          <a:spcPts val="1140"/>
                        </a:lnSpc>
                      </a:pPr>
                      <a:r>
                        <a:rPr sz="900" dirty="0">
                          <a:latin typeface="Calibri"/>
                          <a:cs typeface="Calibri"/>
                        </a:rPr>
                        <a:t>1</a:t>
                      </a:r>
                    </a:p>
                  </a:txBody>
                  <a:tcPr marL="0" marR="0" marT="0" marB="0"/>
                </a:tc>
                <a:tc>
                  <a:txBody>
                    <a:bodyPr/>
                    <a:lstStyle/>
                    <a:p>
                      <a:pPr marR="10795" algn="r">
                        <a:lnSpc>
                          <a:spcPts val="1140"/>
                        </a:lnSpc>
                      </a:pPr>
                      <a:r>
                        <a:rPr sz="900" spc="-35" dirty="0">
                          <a:latin typeface="Calibri"/>
                          <a:cs typeface="Calibri"/>
                        </a:rPr>
                        <a:t>5</a:t>
                      </a:r>
                      <a:r>
                        <a:rPr sz="900" spc="5" dirty="0">
                          <a:latin typeface="Calibri"/>
                          <a:cs typeface="Calibri"/>
                        </a:rPr>
                        <a:t>.</a:t>
                      </a:r>
                      <a:r>
                        <a:rPr sz="900" spc="-45" dirty="0">
                          <a:latin typeface="Calibri"/>
                          <a:cs typeface="Calibri"/>
                        </a:rPr>
                        <a:t>0</a:t>
                      </a:r>
                      <a:r>
                        <a:rPr sz="900" spc="-35" dirty="0">
                          <a:latin typeface="Calibri"/>
                          <a:cs typeface="Calibri"/>
                        </a:rPr>
                        <a:t>0</a:t>
                      </a:r>
                      <a:r>
                        <a:rPr sz="900" dirty="0">
                          <a:latin typeface="Calibri"/>
                          <a:cs typeface="Calibri"/>
                        </a:rPr>
                        <a:t>%</a:t>
                      </a:r>
                    </a:p>
                  </a:txBody>
                  <a:tcPr marL="0" marR="0" marT="0" marB="0"/>
                </a:tc>
                <a:tc>
                  <a:txBody>
                    <a:bodyPr/>
                    <a:lstStyle/>
                    <a:p>
                      <a:pPr marR="3810" algn="r">
                        <a:lnSpc>
                          <a:spcPts val="1140"/>
                        </a:lnSpc>
                      </a:pPr>
                      <a:r>
                        <a:rPr sz="900" spc="-45" dirty="0">
                          <a:latin typeface="Calibri"/>
                          <a:cs typeface="Calibri"/>
                        </a:rPr>
                        <a:t>55</a:t>
                      </a:r>
                      <a:r>
                        <a:rPr sz="900" spc="-35" dirty="0">
                          <a:latin typeface="Calibri"/>
                          <a:cs typeface="Calibri"/>
                        </a:rPr>
                        <a:t>4</a:t>
                      </a:r>
                      <a:r>
                        <a:rPr sz="900" spc="5" dirty="0">
                          <a:latin typeface="Calibri"/>
                          <a:cs typeface="Calibri"/>
                        </a:rPr>
                        <a:t>.</a:t>
                      </a:r>
                      <a:r>
                        <a:rPr sz="900" spc="-45" dirty="0">
                          <a:latin typeface="Calibri"/>
                          <a:cs typeface="Calibri"/>
                        </a:rPr>
                        <a:t>5</a:t>
                      </a:r>
                      <a:r>
                        <a:rPr sz="900" spc="-35" dirty="0">
                          <a:latin typeface="Calibri"/>
                          <a:cs typeface="Calibri"/>
                        </a:rPr>
                        <a:t>1</a:t>
                      </a:r>
                      <a:r>
                        <a:rPr sz="900" spc="-45" dirty="0">
                          <a:latin typeface="Calibri"/>
                          <a:cs typeface="Calibri"/>
                        </a:rPr>
                        <a:t>95</a:t>
                      </a:r>
                      <a:r>
                        <a:rPr sz="900" spc="-35" dirty="0">
                          <a:latin typeface="Calibri"/>
                          <a:cs typeface="Calibri"/>
                        </a:rPr>
                        <a:t>6</a:t>
                      </a:r>
                      <a:r>
                        <a:rPr sz="900" spc="-45" dirty="0">
                          <a:latin typeface="Calibri"/>
                          <a:cs typeface="Calibri"/>
                        </a:rPr>
                        <a:t>9</a:t>
                      </a:r>
                      <a:r>
                        <a:rPr sz="900" dirty="0">
                          <a:latin typeface="Calibri"/>
                          <a:cs typeface="Calibri"/>
                        </a:rPr>
                        <a:t>8</a:t>
                      </a:r>
                    </a:p>
                  </a:txBody>
                  <a:tcPr marL="0" marR="0" marT="0" marB="0"/>
                </a:tc>
                <a:tc>
                  <a:txBody>
                    <a:bodyPr/>
                    <a:lstStyle/>
                    <a:p>
                      <a:pPr marL="67310">
                        <a:lnSpc>
                          <a:spcPts val="1140"/>
                        </a:lnSpc>
                      </a:pPr>
                      <a:r>
                        <a:rPr sz="900" spc="5" dirty="0">
                          <a:latin typeface="Calibri"/>
                          <a:cs typeface="Calibri"/>
                        </a:rPr>
                        <a:t>$ </a:t>
                      </a:r>
                      <a:r>
                        <a:rPr sz="900" spc="150" dirty="0">
                          <a:latin typeface="Calibri"/>
                          <a:cs typeface="Calibri"/>
                        </a:rPr>
                        <a:t> </a:t>
                      </a:r>
                      <a:r>
                        <a:rPr sz="900" spc="-25" dirty="0">
                          <a:latin typeface="Calibri"/>
                          <a:cs typeface="Calibri"/>
                        </a:rPr>
                        <a:t>2,015,895,453.46</a:t>
                      </a:r>
                      <a:endParaRPr sz="900" dirty="0">
                        <a:latin typeface="Calibri"/>
                        <a:cs typeface="Calibri"/>
                      </a:endParaRPr>
                    </a:p>
                  </a:txBody>
                  <a:tcPr marL="0" marR="0" marT="0" marB="0">
                    <a:lnR w="16763">
                      <a:solidFill>
                        <a:srgbClr val="000000"/>
                      </a:solidFill>
                      <a:prstDash val="solid"/>
                    </a:lnR>
                  </a:tcPr>
                </a:tc>
              </a:tr>
              <a:tr h="150606">
                <a:tc>
                  <a:txBody>
                    <a:bodyPr/>
                    <a:lstStyle/>
                    <a:p>
                      <a:pPr marL="16510">
                        <a:lnSpc>
                          <a:spcPts val="1125"/>
                        </a:lnSpc>
                      </a:pPr>
                      <a:r>
                        <a:rPr sz="900" spc="-15" dirty="0">
                          <a:latin typeface="Calibri"/>
                          <a:cs typeface="Calibri"/>
                        </a:rPr>
                        <a:t>S_UDIBONO_171214</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1</a:t>
                      </a:r>
                      <a:r>
                        <a:rPr sz="900" spc="20" dirty="0">
                          <a:latin typeface="Calibri"/>
                          <a:cs typeface="Calibri"/>
                        </a:rPr>
                        <a:t>,</a:t>
                      </a:r>
                      <a:r>
                        <a:rPr sz="900" spc="-45" dirty="0">
                          <a:latin typeface="Calibri"/>
                          <a:cs typeface="Calibri"/>
                        </a:rPr>
                        <a:t>03</a:t>
                      </a:r>
                      <a:r>
                        <a:rPr sz="900" spc="-35" dirty="0">
                          <a:latin typeface="Calibri"/>
                          <a:cs typeface="Calibri"/>
                        </a:rPr>
                        <a:t>3</a:t>
                      </a:r>
                      <a:r>
                        <a:rPr sz="900" spc="10" dirty="0">
                          <a:latin typeface="Calibri"/>
                          <a:cs typeface="Calibri"/>
                        </a:rPr>
                        <a:t>,</a:t>
                      </a:r>
                      <a:r>
                        <a:rPr sz="900" spc="-35" dirty="0">
                          <a:latin typeface="Calibri"/>
                          <a:cs typeface="Calibri"/>
                        </a:rPr>
                        <a:t>0</a:t>
                      </a:r>
                      <a:r>
                        <a:rPr sz="900" spc="-45" dirty="0">
                          <a:latin typeface="Calibri"/>
                          <a:cs typeface="Calibri"/>
                        </a:rPr>
                        <a:t>7</a:t>
                      </a:r>
                      <a:r>
                        <a:rPr sz="900" dirty="0">
                          <a:latin typeface="Calibri"/>
                          <a:cs typeface="Calibri"/>
                        </a:rPr>
                        <a:t>6</a:t>
                      </a:r>
                    </a:p>
                  </a:txBody>
                  <a:tcPr marL="0" marR="0" marT="0" marB="0"/>
                </a:tc>
                <a:tc>
                  <a:txBody>
                    <a:bodyPr/>
                    <a:lstStyle/>
                    <a:p>
                      <a:pPr marL="6350" algn="ctr">
                        <a:lnSpc>
                          <a:spcPts val="1125"/>
                        </a:lnSpc>
                      </a:pPr>
                      <a:r>
                        <a:rPr sz="900" dirty="0">
                          <a:latin typeface="Calibri"/>
                          <a:cs typeface="Calibri"/>
                        </a:rPr>
                        <a:t>Udis</a:t>
                      </a:r>
                    </a:p>
                  </a:txBody>
                  <a:tcPr marL="0" marR="0" marT="0" marB="0"/>
                </a:tc>
                <a:tc>
                  <a:txBody>
                    <a:bodyPr/>
                    <a:lstStyle/>
                    <a:p>
                      <a:pPr marL="22860" algn="ctr">
                        <a:lnSpc>
                          <a:spcPts val="1125"/>
                        </a:lnSpc>
                      </a:pPr>
                      <a:r>
                        <a:rPr sz="900" spc="-25" dirty="0">
                          <a:latin typeface="Calibri"/>
                          <a:cs typeface="Calibri"/>
                        </a:rPr>
                        <a:t>547</a:t>
                      </a:r>
                      <a:endParaRPr sz="900" dirty="0">
                        <a:latin typeface="Calibri"/>
                        <a:cs typeface="Calibri"/>
                      </a:endParaRPr>
                    </a:p>
                  </a:txBody>
                  <a:tcPr marL="0" marR="0" marT="0" marB="0"/>
                </a:tc>
                <a:tc>
                  <a:txBody>
                    <a:bodyPr/>
                    <a:lstStyle/>
                    <a:p>
                      <a:pPr marR="11430" algn="r">
                        <a:lnSpc>
                          <a:spcPts val="1125"/>
                        </a:lnSpc>
                      </a:pPr>
                      <a:r>
                        <a:rPr sz="900" spc="-35" dirty="0">
                          <a:latin typeface="Calibri"/>
                          <a:cs typeface="Calibri"/>
                        </a:rPr>
                        <a:t>3</a:t>
                      </a:r>
                      <a:r>
                        <a:rPr sz="900" spc="5" dirty="0">
                          <a:latin typeface="Calibri"/>
                          <a:cs typeface="Calibri"/>
                        </a:rPr>
                        <a:t>.</a:t>
                      </a:r>
                      <a:r>
                        <a:rPr sz="900" spc="-45" dirty="0">
                          <a:latin typeface="Calibri"/>
                          <a:cs typeface="Calibri"/>
                        </a:rPr>
                        <a:t>5</a:t>
                      </a:r>
                      <a:r>
                        <a:rPr sz="900" spc="-35" dirty="0">
                          <a:latin typeface="Calibri"/>
                          <a:cs typeface="Calibri"/>
                        </a:rPr>
                        <a:t>0</a:t>
                      </a:r>
                      <a:r>
                        <a:rPr sz="900" dirty="0">
                          <a:latin typeface="Calibri"/>
                          <a:cs typeface="Calibri"/>
                        </a:rPr>
                        <a:t>%</a:t>
                      </a:r>
                    </a:p>
                  </a:txBody>
                  <a:tcPr marL="0" marR="0" marT="0" marB="0"/>
                </a:tc>
                <a:tc>
                  <a:txBody>
                    <a:bodyPr/>
                    <a:lstStyle/>
                    <a:p>
                      <a:pPr marR="3810" algn="r">
                        <a:lnSpc>
                          <a:spcPts val="1125"/>
                        </a:lnSpc>
                      </a:pPr>
                      <a:r>
                        <a:rPr sz="900" spc="-45" dirty="0">
                          <a:latin typeface="Calibri"/>
                          <a:cs typeface="Calibri"/>
                        </a:rPr>
                        <a:t>56</a:t>
                      </a:r>
                      <a:r>
                        <a:rPr sz="900" spc="-35" dirty="0">
                          <a:latin typeface="Calibri"/>
                          <a:cs typeface="Calibri"/>
                        </a:rPr>
                        <a:t>4</a:t>
                      </a:r>
                      <a:r>
                        <a:rPr sz="900" spc="5" dirty="0">
                          <a:latin typeface="Calibri"/>
                          <a:cs typeface="Calibri"/>
                        </a:rPr>
                        <a:t>.</a:t>
                      </a:r>
                      <a:r>
                        <a:rPr sz="900" spc="-45" dirty="0">
                          <a:latin typeface="Calibri"/>
                          <a:cs typeface="Calibri"/>
                        </a:rPr>
                        <a:t>0</a:t>
                      </a:r>
                      <a:r>
                        <a:rPr sz="900" spc="-35" dirty="0">
                          <a:latin typeface="Calibri"/>
                          <a:cs typeface="Calibri"/>
                        </a:rPr>
                        <a:t>2</a:t>
                      </a:r>
                      <a:r>
                        <a:rPr sz="900" spc="-45" dirty="0">
                          <a:latin typeface="Calibri"/>
                          <a:cs typeface="Calibri"/>
                        </a:rPr>
                        <a:t>75</a:t>
                      </a:r>
                      <a:r>
                        <a:rPr sz="900" spc="-35" dirty="0">
                          <a:latin typeface="Calibri"/>
                          <a:cs typeface="Calibri"/>
                        </a:rPr>
                        <a:t>6</a:t>
                      </a:r>
                      <a:r>
                        <a:rPr sz="900" spc="-45" dirty="0">
                          <a:latin typeface="Calibri"/>
                          <a:cs typeface="Calibri"/>
                        </a:rPr>
                        <a:t>7</a:t>
                      </a:r>
                      <a:r>
                        <a:rPr sz="900" dirty="0">
                          <a:latin typeface="Calibri"/>
                          <a:cs typeface="Calibri"/>
                        </a:rPr>
                        <a:t>7</a:t>
                      </a:r>
                    </a:p>
                  </a:txBody>
                  <a:tcPr marL="0" marR="0" marT="0" marB="0"/>
                </a:tc>
                <a:tc>
                  <a:txBody>
                    <a:bodyPr/>
                    <a:lstStyle/>
                    <a:p>
                      <a:pPr marL="67310">
                        <a:lnSpc>
                          <a:spcPts val="1125"/>
                        </a:lnSpc>
                        <a:tabLst>
                          <a:tab pos="308610" algn="l"/>
                        </a:tabLst>
                      </a:pPr>
                      <a:r>
                        <a:rPr sz="900" spc="5" dirty="0">
                          <a:latin typeface="Calibri"/>
                          <a:cs typeface="Calibri"/>
                        </a:rPr>
                        <a:t>$	</a:t>
                      </a:r>
                      <a:r>
                        <a:rPr sz="900" spc="-25" dirty="0">
                          <a:latin typeface="Calibri"/>
                          <a:cs typeface="Calibri"/>
                        </a:rPr>
                        <a:t>582,683,343.55</a:t>
                      </a:r>
                      <a:endParaRPr sz="900" dirty="0">
                        <a:latin typeface="Calibri"/>
                        <a:cs typeface="Calibri"/>
                      </a:endParaRPr>
                    </a:p>
                  </a:txBody>
                  <a:tcPr marL="0" marR="0" marT="0" marB="0">
                    <a:lnR w="16763">
                      <a:solidFill>
                        <a:srgbClr val="000000"/>
                      </a:solidFill>
                      <a:prstDash val="solid"/>
                    </a:lnR>
                  </a:tcPr>
                </a:tc>
              </a:tr>
              <a:tr h="150606">
                <a:tc>
                  <a:txBody>
                    <a:bodyPr/>
                    <a:lstStyle/>
                    <a:p>
                      <a:pPr marL="16510">
                        <a:lnSpc>
                          <a:spcPts val="1125"/>
                        </a:lnSpc>
                      </a:pPr>
                      <a:r>
                        <a:rPr sz="900" spc="-15" dirty="0">
                          <a:latin typeface="Calibri"/>
                          <a:cs typeface="Calibri"/>
                        </a:rPr>
                        <a:t>S_UDIBONO_190613</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8</a:t>
                      </a:r>
                      <a:r>
                        <a:rPr sz="900" spc="20" dirty="0">
                          <a:latin typeface="Calibri"/>
                          <a:cs typeface="Calibri"/>
                        </a:rPr>
                        <a:t>,</a:t>
                      </a:r>
                      <a:r>
                        <a:rPr sz="900" spc="-45" dirty="0">
                          <a:latin typeface="Calibri"/>
                          <a:cs typeface="Calibri"/>
                        </a:rPr>
                        <a:t>21</a:t>
                      </a:r>
                      <a:r>
                        <a:rPr sz="900" spc="-35" dirty="0">
                          <a:latin typeface="Calibri"/>
                          <a:cs typeface="Calibri"/>
                        </a:rPr>
                        <a:t>2</a:t>
                      </a:r>
                      <a:r>
                        <a:rPr sz="900" spc="10" dirty="0">
                          <a:latin typeface="Calibri"/>
                          <a:cs typeface="Calibri"/>
                        </a:rPr>
                        <a:t>,</a:t>
                      </a:r>
                      <a:r>
                        <a:rPr sz="900" spc="-35" dirty="0">
                          <a:latin typeface="Calibri"/>
                          <a:cs typeface="Calibri"/>
                        </a:rPr>
                        <a:t>6</a:t>
                      </a:r>
                      <a:r>
                        <a:rPr sz="900" spc="-45" dirty="0">
                          <a:latin typeface="Calibri"/>
                          <a:cs typeface="Calibri"/>
                        </a:rPr>
                        <a:t>3</a:t>
                      </a:r>
                      <a:r>
                        <a:rPr sz="900" dirty="0">
                          <a:latin typeface="Calibri"/>
                          <a:cs typeface="Calibri"/>
                        </a:rPr>
                        <a:t>2</a:t>
                      </a:r>
                    </a:p>
                  </a:txBody>
                  <a:tcPr marL="0" marR="0" marT="0" marB="0"/>
                </a:tc>
                <a:tc>
                  <a:txBody>
                    <a:bodyPr/>
                    <a:lstStyle/>
                    <a:p>
                      <a:pPr marL="6350" algn="ctr">
                        <a:lnSpc>
                          <a:spcPts val="1125"/>
                        </a:lnSpc>
                      </a:pPr>
                      <a:r>
                        <a:rPr sz="900" dirty="0">
                          <a:latin typeface="Calibri"/>
                          <a:cs typeface="Calibri"/>
                        </a:rPr>
                        <a:t>Udis</a:t>
                      </a:r>
                    </a:p>
                  </a:txBody>
                  <a:tcPr marL="0" marR="0" marT="0" marB="0"/>
                </a:tc>
                <a:tc>
                  <a:txBody>
                    <a:bodyPr/>
                    <a:lstStyle/>
                    <a:p>
                      <a:pPr marL="503555">
                        <a:lnSpc>
                          <a:spcPts val="1125"/>
                        </a:lnSpc>
                      </a:pPr>
                      <a:r>
                        <a:rPr sz="900" spc="-20" dirty="0">
                          <a:latin typeface="Calibri"/>
                          <a:cs typeface="Calibri"/>
                        </a:rPr>
                        <a:t>1,093</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4</a:t>
                      </a:r>
                      <a:r>
                        <a:rPr sz="900" spc="5" dirty="0">
                          <a:latin typeface="Calibri"/>
                          <a:cs typeface="Calibri"/>
                        </a:rPr>
                        <a:t>.</a:t>
                      </a:r>
                      <a:r>
                        <a:rPr sz="900" spc="-45" dirty="0">
                          <a:latin typeface="Calibri"/>
                          <a:cs typeface="Calibri"/>
                        </a:rPr>
                        <a:t>0</a:t>
                      </a:r>
                      <a:r>
                        <a:rPr sz="900" spc="-35" dirty="0">
                          <a:latin typeface="Calibri"/>
                          <a:cs typeface="Calibri"/>
                        </a:rPr>
                        <a:t>0</a:t>
                      </a:r>
                      <a:r>
                        <a:rPr sz="900" dirty="0">
                          <a:latin typeface="Calibri"/>
                          <a:cs typeface="Calibri"/>
                        </a:rPr>
                        <a:t>%</a:t>
                      </a:r>
                    </a:p>
                  </a:txBody>
                  <a:tcPr marL="0" marR="0" marT="0" marB="0"/>
                </a:tc>
                <a:tc>
                  <a:txBody>
                    <a:bodyPr/>
                    <a:lstStyle/>
                    <a:p>
                      <a:pPr marR="3175" algn="r">
                        <a:lnSpc>
                          <a:spcPts val="1125"/>
                        </a:lnSpc>
                      </a:pPr>
                      <a:r>
                        <a:rPr sz="900" spc="-45" dirty="0">
                          <a:latin typeface="Calibri"/>
                          <a:cs typeface="Calibri"/>
                        </a:rPr>
                        <a:t>58</a:t>
                      </a:r>
                      <a:r>
                        <a:rPr sz="900" spc="-35" dirty="0">
                          <a:latin typeface="Calibri"/>
                          <a:cs typeface="Calibri"/>
                        </a:rPr>
                        <a:t>5</a:t>
                      </a:r>
                      <a:r>
                        <a:rPr sz="900" spc="5" dirty="0">
                          <a:latin typeface="Calibri"/>
                          <a:cs typeface="Calibri"/>
                        </a:rPr>
                        <a:t>.</a:t>
                      </a:r>
                      <a:r>
                        <a:rPr sz="900" spc="-45" dirty="0">
                          <a:latin typeface="Calibri"/>
                          <a:cs typeface="Calibri"/>
                        </a:rPr>
                        <a:t>0</a:t>
                      </a:r>
                      <a:r>
                        <a:rPr sz="900" spc="-35" dirty="0">
                          <a:latin typeface="Calibri"/>
                          <a:cs typeface="Calibri"/>
                        </a:rPr>
                        <a:t>6</a:t>
                      </a:r>
                      <a:r>
                        <a:rPr sz="900" spc="-45" dirty="0">
                          <a:latin typeface="Calibri"/>
                          <a:cs typeface="Calibri"/>
                        </a:rPr>
                        <a:t>11</a:t>
                      </a:r>
                      <a:r>
                        <a:rPr sz="900" spc="-35" dirty="0">
                          <a:latin typeface="Calibri"/>
                          <a:cs typeface="Calibri"/>
                        </a:rPr>
                        <a:t>7</a:t>
                      </a:r>
                      <a:r>
                        <a:rPr sz="900" spc="-45" dirty="0">
                          <a:latin typeface="Calibri"/>
                          <a:cs typeface="Calibri"/>
                        </a:rPr>
                        <a:t>8</a:t>
                      </a:r>
                      <a:r>
                        <a:rPr sz="900" dirty="0">
                          <a:latin typeface="Calibri"/>
                          <a:cs typeface="Calibri"/>
                        </a:rPr>
                        <a:t>4</a:t>
                      </a:r>
                    </a:p>
                  </a:txBody>
                  <a:tcPr marL="0" marR="0" marT="0" marB="0"/>
                </a:tc>
                <a:tc>
                  <a:txBody>
                    <a:bodyPr/>
                    <a:lstStyle/>
                    <a:p>
                      <a:pPr marL="67310">
                        <a:lnSpc>
                          <a:spcPts val="1125"/>
                        </a:lnSpc>
                      </a:pPr>
                      <a:r>
                        <a:rPr sz="900" spc="5" dirty="0">
                          <a:latin typeface="Calibri"/>
                          <a:cs typeface="Calibri"/>
                        </a:rPr>
                        <a:t>$ </a:t>
                      </a:r>
                      <a:r>
                        <a:rPr sz="900" spc="150" dirty="0">
                          <a:latin typeface="Calibri"/>
                          <a:cs typeface="Calibri"/>
                        </a:rPr>
                        <a:t> </a:t>
                      </a:r>
                      <a:r>
                        <a:rPr sz="900" spc="-25" dirty="0">
                          <a:latin typeface="Calibri"/>
                          <a:cs typeface="Calibri"/>
                        </a:rPr>
                        <a:t>4,804,892,156.05</a:t>
                      </a:r>
                      <a:endParaRPr sz="900" dirty="0">
                        <a:latin typeface="Calibri"/>
                        <a:cs typeface="Calibri"/>
                      </a:endParaRPr>
                    </a:p>
                  </a:txBody>
                  <a:tcPr marL="0" marR="0" marT="0" marB="0">
                    <a:lnR w="16763">
                      <a:solidFill>
                        <a:srgbClr val="000000"/>
                      </a:solidFill>
                      <a:prstDash val="solid"/>
                    </a:lnR>
                  </a:tcPr>
                </a:tc>
              </a:tr>
              <a:tr h="151279">
                <a:tc>
                  <a:txBody>
                    <a:bodyPr/>
                    <a:lstStyle/>
                    <a:p>
                      <a:pPr marL="16510">
                        <a:lnSpc>
                          <a:spcPts val="1125"/>
                        </a:lnSpc>
                      </a:pPr>
                      <a:r>
                        <a:rPr sz="900" spc="-15" dirty="0">
                          <a:latin typeface="Calibri"/>
                          <a:cs typeface="Calibri"/>
                        </a:rPr>
                        <a:t>S_UDIBONO_201210</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3</a:t>
                      </a:r>
                      <a:r>
                        <a:rPr sz="900" spc="20" dirty="0">
                          <a:latin typeface="Calibri"/>
                          <a:cs typeface="Calibri"/>
                        </a:rPr>
                        <a:t>,</a:t>
                      </a:r>
                      <a:r>
                        <a:rPr sz="900" spc="-45" dirty="0">
                          <a:latin typeface="Calibri"/>
                          <a:cs typeface="Calibri"/>
                        </a:rPr>
                        <a:t>98</a:t>
                      </a:r>
                      <a:r>
                        <a:rPr sz="900" spc="-35" dirty="0">
                          <a:latin typeface="Calibri"/>
                          <a:cs typeface="Calibri"/>
                        </a:rPr>
                        <a:t>6</a:t>
                      </a:r>
                      <a:r>
                        <a:rPr sz="900" spc="10" dirty="0">
                          <a:latin typeface="Calibri"/>
                          <a:cs typeface="Calibri"/>
                        </a:rPr>
                        <a:t>,</a:t>
                      </a:r>
                      <a:r>
                        <a:rPr sz="900" spc="-35" dirty="0">
                          <a:latin typeface="Calibri"/>
                          <a:cs typeface="Calibri"/>
                        </a:rPr>
                        <a:t>4</a:t>
                      </a:r>
                      <a:r>
                        <a:rPr sz="900" spc="-45" dirty="0">
                          <a:latin typeface="Calibri"/>
                          <a:cs typeface="Calibri"/>
                        </a:rPr>
                        <a:t>8</a:t>
                      </a:r>
                      <a:r>
                        <a:rPr sz="900" dirty="0">
                          <a:latin typeface="Calibri"/>
                          <a:cs typeface="Calibri"/>
                        </a:rPr>
                        <a:t>0</a:t>
                      </a:r>
                    </a:p>
                  </a:txBody>
                  <a:tcPr marL="0" marR="0" marT="0" marB="0"/>
                </a:tc>
                <a:tc>
                  <a:txBody>
                    <a:bodyPr/>
                    <a:lstStyle/>
                    <a:p>
                      <a:pPr marL="6350" algn="ctr">
                        <a:lnSpc>
                          <a:spcPts val="1125"/>
                        </a:lnSpc>
                      </a:pPr>
                      <a:r>
                        <a:rPr sz="900" dirty="0">
                          <a:latin typeface="Calibri"/>
                          <a:cs typeface="Calibri"/>
                        </a:rPr>
                        <a:t>Udis</a:t>
                      </a:r>
                    </a:p>
                  </a:txBody>
                  <a:tcPr marL="0" marR="0" marT="0" marB="0"/>
                </a:tc>
                <a:tc>
                  <a:txBody>
                    <a:bodyPr/>
                    <a:lstStyle/>
                    <a:p>
                      <a:pPr marL="503555">
                        <a:lnSpc>
                          <a:spcPts val="1125"/>
                        </a:lnSpc>
                      </a:pPr>
                      <a:r>
                        <a:rPr sz="900" spc="-20" dirty="0">
                          <a:latin typeface="Calibri"/>
                          <a:cs typeface="Calibri"/>
                        </a:rPr>
                        <a:t>1,639</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2</a:t>
                      </a:r>
                      <a:r>
                        <a:rPr sz="900" spc="5" dirty="0">
                          <a:latin typeface="Calibri"/>
                          <a:cs typeface="Calibri"/>
                        </a:rPr>
                        <a:t>.</a:t>
                      </a:r>
                      <a:r>
                        <a:rPr sz="900" spc="-45" dirty="0">
                          <a:latin typeface="Calibri"/>
                          <a:cs typeface="Calibri"/>
                        </a:rPr>
                        <a:t>5</a:t>
                      </a:r>
                      <a:r>
                        <a:rPr sz="900" spc="-35" dirty="0">
                          <a:latin typeface="Calibri"/>
                          <a:cs typeface="Calibri"/>
                        </a:rPr>
                        <a:t>0</a:t>
                      </a:r>
                      <a:r>
                        <a:rPr sz="900" dirty="0">
                          <a:latin typeface="Calibri"/>
                          <a:cs typeface="Calibri"/>
                        </a:rPr>
                        <a:t>%</a:t>
                      </a:r>
                    </a:p>
                  </a:txBody>
                  <a:tcPr marL="0" marR="0" marT="0" marB="0"/>
                </a:tc>
                <a:tc>
                  <a:txBody>
                    <a:bodyPr/>
                    <a:lstStyle/>
                    <a:p>
                      <a:pPr marR="3175" algn="r">
                        <a:lnSpc>
                          <a:spcPts val="1125"/>
                        </a:lnSpc>
                      </a:pPr>
                      <a:r>
                        <a:rPr sz="900" spc="-45" dirty="0">
                          <a:latin typeface="Calibri"/>
                          <a:cs typeface="Calibri"/>
                        </a:rPr>
                        <a:t>56</a:t>
                      </a:r>
                      <a:r>
                        <a:rPr sz="900" spc="-35" dirty="0">
                          <a:latin typeface="Calibri"/>
                          <a:cs typeface="Calibri"/>
                        </a:rPr>
                        <a:t>0</a:t>
                      </a:r>
                      <a:r>
                        <a:rPr sz="900" spc="5" dirty="0">
                          <a:latin typeface="Calibri"/>
                          <a:cs typeface="Calibri"/>
                        </a:rPr>
                        <a:t>.</a:t>
                      </a:r>
                      <a:r>
                        <a:rPr sz="900" spc="-45" dirty="0">
                          <a:latin typeface="Calibri"/>
                          <a:cs typeface="Calibri"/>
                        </a:rPr>
                        <a:t>1</a:t>
                      </a:r>
                      <a:r>
                        <a:rPr sz="900" spc="-35" dirty="0">
                          <a:latin typeface="Calibri"/>
                          <a:cs typeface="Calibri"/>
                        </a:rPr>
                        <a:t>6</a:t>
                      </a:r>
                      <a:r>
                        <a:rPr sz="900" spc="-45" dirty="0">
                          <a:latin typeface="Calibri"/>
                          <a:cs typeface="Calibri"/>
                        </a:rPr>
                        <a:t>25</a:t>
                      </a:r>
                      <a:r>
                        <a:rPr sz="900" spc="-35" dirty="0">
                          <a:latin typeface="Calibri"/>
                          <a:cs typeface="Calibri"/>
                        </a:rPr>
                        <a:t>4</a:t>
                      </a:r>
                      <a:r>
                        <a:rPr sz="900" spc="-45" dirty="0">
                          <a:latin typeface="Calibri"/>
                          <a:cs typeface="Calibri"/>
                        </a:rPr>
                        <a:t>1</a:t>
                      </a:r>
                      <a:r>
                        <a:rPr sz="900" dirty="0">
                          <a:latin typeface="Calibri"/>
                          <a:cs typeface="Calibri"/>
                        </a:rPr>
                        <a:t>9</a:t>
                      </a:r>
                    </a:p>
                  </a:txBody>
                  <a:tcPr marL="0" marR="0" marT="0" marB="0"/>
                </a:tc>
                <a:tc>
                  <a:txBody>
                    <a:bodyPr/>
                    <a:lstStyle/>
                    <a:p>
                      <a:pPr marL="67310">
                        <a:lnSpc>
                          <a:spcPts val="1125"/>
                        </a:lnSpc>
                      </a:pPr>
                      <a:r>
                        <a:rPr sz="900" spc="5" dirty="0">
                          <a:latin typeface="Calibri"/>
                          <a:cs typeface="Calibri"/>
                        </a:rPr>
                        <a:t>$ </a:t>
                      </a:r>
                      <a:r>
                        <a:rPr sz="900" spc="150" dirty="0">
                          <a:latin typeface="Calibri"/>
                          <a:cs typeface="Calibri"/>
                        </a:rPr>
                        <a:t> </a:t>
                      </a:r>
                      <a:r>
                        <a:rPr sz="900" spc="-25" dirty="0">
                          <a:latin typeface="Calibri"/>
                          <a:cs typeface="Calibri"/>
                        </a:rPr>
                        <a:t>2,233,076,770.01</a:t>
                      </a:r>
                      <a:endParaRPr sz="900" dirty="0">
                        <a:latin typeface="Calibri"/>
                        <a:cs typeface="Calibri"/>
                      </a:endParaRPr>
                    </a:p>
                  </a:txBody>
                  <a:tcPr marL="0" marR="0" marT="0" marB="0">
                    <a:lnR w="16763">
                      <a:solidFill>
                        <a:srgbClr val="000000"/>
                      </a:solidFill>
                      <a:prstDash val="solid"/>
                    </a:lnR>
                  </a:tcPr>
                </a:tc>
              </a:tr>
              <a:tr h="151279">
                <a:tc>
                  <a:txBody>
                    <a:bodyPr/>
                    <a:lstStyle/>
                    <a:p>
                      <a:pPr marL="16510">
                        <a:lnSpc>
                          <a:spcPts val="1130"/>
                        </a:lnSpc>
                      </a:pPr>
                      <a:r>
                        <a:rPr sz="900" spc="-15" dirty="0">
                          <a:latin typeface="Calibri"/>
                          <a:cs typeface="Calibri"/>
                        </a:rPr>
                        <a:t>S_UDIBONO_220609</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30"/>
                        </a:lnSpc>
                      </a:pPr>
                      <a:r>
                        <a:rPr sz="900" spc="-35" dirty="0">
                          <a:latin typeface="Calibri"/>
                          <a:cs typeface="Calibri"/>
                        </a:rPr>
                        <a:t>9</a:t>
                      </a:r>
                      <a:r>
                        <a:rPr sz="900" spc="-45" dirty="0">
                          <a:latin typeface="Calibri"/>
                          <a:cs typeface="Calibri"/>
                        </a:rPr>
                        <a:t>6</a:t>
                      </a:r>
                      <a:r>
                        <a:rPr sz="900" spc="10" dirty="0">
                          <a:latin typeface="Calibri"/>
                          <a:cs typeface="Calibri"/>
                        </a:rPr>
                        <a:t>,</a:t>
                      </a:r>
                      <a:r>
                        <a:rPr sz="900" spc="-35" dirty="0">
                          <a:latin typeface="Calibri"/>
                          <a:cs typeface="Calibri"/>
                        </a:rPr>
                        <a:t>8</a:t>
                      </a:r>
                      <a:r>
                        <a:rPr sz="900" spc="-45" dirty="0">
                          <a:latin typeface="Calibri"/>
                          <a:cs typeface="Calibri"/>
                        </a:rPr>
                        <a:t>1</a:t>
                      </a:r>
                      <a:r>
                        <a:rPr sz="900" dirty="0">
                          <a:latin typeface="Calibri"/>
                          <a:cs typeface="Calibri"/>
                        </a:rPr>
                        <a:t>0</a:t>
                      </a:r>
                    </a:p>
                  </a:txBody>
                  <a:tcPr marL="0" marR="0" marT="0" marB="0"/>
                </a:tc>
                <a:tc>
                  <a:txBody>
                    <a:bodyPr/>
                    <a:lstStyle/>
                    <a:p>
                      <a:pPr marL="6350" algn="ctr">
                        <a:lnSpc>
                          <a:spcPts val="1130"/>
                        </a:lnSpc>
                      </a:pPr>
                      <a:r>
                        <a:rPr sz="900" dirty="0">
                          <a:latin typeface="Calibri"/>
                          <a:cs typeface="Calibri"/>
                        </a:rPr>
                        <a:t>Udis</a:t>
                      </a:r>
                    </a:p>
                  </a:txBody>
                  <a:tcPr marL="0" marR="0" marT="0" marB="0"/>
                </a:tc>
                <a:tc>
                  <a:txBody>
                    <a:bodyPr/>
                    <a:lstStyle/>
                    <a:p>
                      <a:pPr marL="503555">
                        <a:lnSpc>
                          <a:spcPts val="1130"/>
                        </a:lnSpc>
                      </a:pPr>
                      <a:r>
                        <a:rPr sz="900" spc="-20" dirty="0">
                          <a:latin typeface="Calibri"/>
                          <a:cs typeface="Calibri"/>
                        </a:rPr>
                        <a:t>2,185</a:t>
                      </a:r>
                      <a:endParaRPr sz="900" dirty="0">
                        <a:latin typeface="Calibri"/>
                        <a:cs typeface="Calibri"/>
                      </a:endParaRPr>
                    </a:p>
                  </a:txBody>
                  <a:tcPr marL="0" marR="0" marT="0" marB="0"/>
                </a:tc>
                <a:tc>
                  <a:txBody>
                    <a:bodyPr/>
                    <a:lstStyle/>
                    <a:p>
                      <a:pPr marR="10795" algn="r">
                        <a:lnSpc>
                          <a:spcPts val="1130"/>
                        </a:lnSpc>
                      </a:pPr>
                      <a:r>
                        <a:rPr sz="900" spc="-35" dirty="0">
                          <a:latin typeface="Calibri"/>
                          <a:cs typeface="Calibri"/>
                        </a:rPr>
                        <a:t>2</a:t>
                      </a:r>
                      <a:r>
                        <a:rPr sz="900" spc="5" dirty="0">
                          <a:latin typeface="Calibri"/>
                          <a:cs typeface="Calibri"/>
                        </a:rPr>
                        <a:t>.</a:t>
                      </a:r>
                      <a:r>
                        <a:rPr sz="900" spc="-45" dirty="0">
                          <a:latin typeface="Calibri"/>
                          <a:cs typeface="Calibri"/>
                        </a:rPr>
                        <a:t>0</a:t>
                      </a:r>
                      <a:r>
                        <a:rPr sz="900" spc="-35" dirty="0">
                          <a:latin typeface="Calibri"/>
                          <a:cs typeface="Calibri"/>
                        </a:rPr>
                        <a:t>0</a:t>
                      </a:r>
                      <a:r>
                        <a:rPr sz="900" dirty="0">
                          <a:latin typeface="Calibri"/>
                          <a:cs typeface="Calibri"/>
                        </a:rPr>
                        <a:t>%</a:t>
                      </a:r>
                    </a:p>
                  </a:txBody>
                  <a:tcPr marL="0" marR="0" marT="0" marB="0"/>
                </a:tc>
                <a:tc>
                  <a:txBody>
                    <a:bodyPr/>
                    <a:lstStyle/>
                    <a:p>
                      <a:pPr marR="3810" algn="r">
                        <a:lnSpc>
                          <a:spcPts val="1130"/>
                        </a:lnSpc>
                      </a:pPr>
                      <a:r>
                        <a:rPr sz="900" spc="-45" dirty="0">
                          <a:latin typeface="Calibri"/>
                          <a:cs typeface="Calibri"/>
                        </a:rPr>
                        <a:t>53</a:t>
                      </a:r>
                      <a:r>
                        <a:rPr sz="900" spc="-35" dirty="0">
                          <a:latin typeface="Calibri"/>
                          <a:cs typeface="Calibri"/>
                        </a:rPr>
                        <a:t>5</a:t>
                      </a:r>
                      <a:r>
                        <a:rPr sz="900" spc="5" dirty="0">
                          <a:latin typeface="Calibri"/>
                          <a:cs typeface="Calibri"/>
                        </a:rPr>
                        <a:t>.</a:t>
                      </a:r>
                      <a:r>
                        <a:rPr sz="900" spc="-45" dirty="0">
                          <a:latin typeface="Calibri"/>
                          <a:cs typeface="Calibri"/>
                        </a:rPr>
                        <a:t>9</a:t>
                      </a:r>
                      <a:r>
                        <a:rPr sz="900" spc="-35" dirty="0">
                          <a:latin typeface="Calibri"/>
                          <a:cs typeface="Calibri"/>
                        </a:rPr>
                        <a:t>3</a:t>
                      </a:r>
                      <a:r>
                        <a:rPr sz="900" spc="-45" dirty="0">
                          <a:latin typeface="Calibri"/>
                          <a:cs typeface="Calibri"/>
                        </a:rPr>
                        <a:t>13</a:t>
                      </a:r>
                      <a:r>
                        <a:rPr sz="900" spc="-35" dirty="0">
                          <a:latin typeface="Calibri"/>
                          <a:cs typeface="Calibri"/>
                        </a:rPr>
                        <a:t>1</a:t>
                      </a:r>
                      <a:r>
                        <a:rPr sz="900" spc="-45" dirty="0">
                          <a:latin typeface="Calibri"/>
                          <a:cs typeface="Calibri"/>
                        </a:rPr>
                        <a:t>5</a:t>
                      </a:r>
                      <a:r>
                        <a:rPr sz="900" dirty="0">
                          <a:latin typeface="Calibri"/>
                          <a:cs typeface="Calibri"/>
                        </a:rPr>
                        <a:t>5</a:t>
                      </a:r>
                    </a:p>
                  </a:txBody>
                  <a:tcPr marL="0" marR="0" marT="0" marB="0"/>
                </a:tc>
                <a:tc>
                  <a:txBody>
                    <a:bodyPr/>
                    <a:lstStyle/>
                    <a:p>
                      <a:pPr marL="67310">
                        <a:lnSpc>
                          <a:spcPts val="1130"/>
                        </a:lnSpc>
                        <a:tabLst>
                          <a:tab pos="368300" algn="l"/>
                        </a:tabLst>
                      </a:pPr>
                      <a:r>
                        <a:rPr sz="900" spc="5" dirty="0">
                          <a:latin typeface="Calibri"/>
                          <a:cs typeface="Calibri"/>
                        </a:rPr>
                        <a:t>$	</a:t>
                      </a:r>
                      <a:r>
                        <a:rPr sz="900" spc="-25" dirty="0">
                          <a:latin typeface="Calibri"/>
                          <a:cs typeface="Calibri"/>
                        </a:rPr>
                        <a:t>51,883,510.65</a:t>
                      </a:r>
                      <a:endParaRPr sz="900" dirty="0">
                        <a:latin typeface="Calibri"/>
                        <a:cs typeface="Calibri"/>
                      </a:endParaRPr>
                    </a:p>
                  </a:txBody>
                  <a:tcPr marL="0" marR="0" marT="0" marB="0">
                    <a:lnR w="16763">
                      <a:solidFill>
                        <a:srgbClr val="000000"/>
                      </a:solidFill>
                      <a:prstDash val="solid"/>
                    </a:lnR>
                  </a:tcPr>
                </a:tc>
              </a:tr>
              <a:tr h="150606">
                <a:tc>
                  <a:txBody>
                    <a:bodyPr/>
                    <a:lstStyle/>
                    <a:p>
                      <a:pPr marL="16510">
                        <a:lnSpc>
                          <a:spcPts val="1125"/>
                        </a:lnSpc>
                      </a:pPr>
                      <a:r>
                        <a:rPr sz="900" spc="-15" dirty="0">
                          <a:latin typeface="Calibri"/>
                          <a:cs typeface="Calibri"/>
                        </a:rPr>
                        <a:t>S_UDIBONO_251204</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97</a:t>
                      </a:r>
                      <a:r>
                        <a:rPr sz="900" spc="-35" dirty="0">
                          <a:latin typeface="Calibri"/>
                          <a:cs typeface="Calibri"/>
                        </a:rPr>
                        <a:t>5</a:t>
                      </a:r>
                      <a:r>
                        <a:rPr sz="900" spc="10" dirty="0">
                          <a:latin typeface="Calibri"/>
                          <a:cs typeface="Calibri"/>
                        </a:rPr>
                        <a:t>,</a:t>
                      </a:r>
                      <a:r>
                        <a:rPr sz="900" spc="-35" dirty="0">
                          <a:latin typeface="Calibri"/>
                          <a:cs typeface="Calibri"/>
                        </a:rPr>
                        <a:t>3</a:t>
                      </a:r>
                      <a:r>
                        <a:rPr sz="900" spc="-45" dirty="0">
                          <a:latin typeface="Calibri"/>
                          <a:cs typeface="Calibri"/>
                        </a:rPr>
                        <a:t>9</a:t>
                      </a:r>
                      <a:r>
                        <a:rPr sz="900" dirty="0">
                          <a:latin typeface="Calibri"/>
                          <a:cs typeface="Calibri"/>
                        </a:rPr>
                        <a:t>5</a:t>
                      </a:r>
                    </a:p>
                  </a:txBody>
                  <a:tcPr marL="0" marR="0" marT="0" marB="0"/>
                </a:tc>
                <a:tc>
                  <a:txBody>
                    <a:bodyPr/>
                    <a:lstStyle/>
                    <a:p>
                      <a:pPr marL="6350" algn="ctr">
                        <a:lnSpc>
                          <a:spcPts val="1125"/>
                        </a:lnSpc>
                      </a:pPr>
                      <a:r>
                        <a:rPr sz="900" dirty="0">
                          <a:latin typeface="Calibri"/>
                          <a:cs typeface="Calibri"/>
                        </a:rPr>
                        <a:t>Udis</a:t>
                      </a:r>
                    </a:p>
                  </a:txBody>
                  <a:tcPr marL="0" marR="0" marT="0" marB="0"/>
                </a:tc>
                <a:tc>
                  <a:txBody>
                    <a:bodyPr/>
                    <a:lstStyle/>
                    <a:p>
                      <a:pPr marL="503555">
                        <a:lnSpc>
                          <a:spcPts val="1125"/>
                        </a:lnSpc>
                      </a:pPr>
                      <a:r>
                        <a:rPr sz="900" spc="-20" dirty="0">
                          <a:latin typeface="Calibri"/>
                          <a:cs typeface="Calibri"/>
                        </a:rPr>
                        <a:t>3,459</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4</a:t>
                      </a:r>
                      <a:r>
                        <a:rPr sz="900" spc="5" dirty="0">
                          <a:latin typeface="Calibri"/>
                          <a:cs typeface="Calibri"/>
                        </a:rPr>
                        <a:t>.</a:t>
                      </a:r>
                      <a:r>
                        <a:rPr sz="900" spc="-45" dirty="0">
                          <a:latin typeface="Calibri"/>
                          <a:cs typeface="Calibri"/>
                        </a:rPr>
                        <a:t>5</a:t>
                      </a:r>
                      <a:r>
                        <a:rPr sz="900" spc="-35" dirty="0">
                          <a:latin typeface="Calibri"/>
                          <a:cs typeface="Calibri"/>
                        </a:rPr>
                        <a:t>0</a:t>
                      </a:r>
                      <a:r>
                        <a:rPr sz="900" dirty="0">
                          <a:latin typeface="Calibri"/>
                          <a:cs typeface="Calibri"/>
                        </a:rPr>
                        <a:t>%</a:t>
                      </a:r>
                    </a:p>
                  </a:txBody>
                  <a:tcPr marL="0" marR="0" marT="0" marB="0"/>
                </a:tc>
                <a:tc>
                  <a:txBody>
                    <a:bodyPr/>
                    <a:lstStyle/>
                    <a:p>
                      <a:pPr marR="4445" algn="r">
                        <a:lnSpc>
                          <a:spcPts val="1125"/>
                        </a:lnSpc>
                      </a:pPr>
                      <a:r>
                        <a:rPr sz="900" spc="-45" dirty="0">
                          <a:latin typeface="Calibri"/>
                          <a:cs typeface="Calibri"/>
                        </a:rPr>
                        <a:t>61</a:t>
                      </a:r>
                      <a:r>
                        <a:rPr sz="900" spc="-35" dirty="0">
                          <a:latin typeface="Calibri"/>
                          <a:cs typeface="Calibri"/>
                        </a:rPr>
                        <a:t>8</a:t>
                      </a:r>
                      <a:r>
                        <a:rPr sz="900" spc="5" dirty="0">
                          <a:latin typeface="Calibri"/>
                          <a:cs typeface="Calibri"/>
                        </a:rPr>
                        <a:t>.</a:t>
                      </a:r>
                      <a:r>
                        <a:rPr sz="900" spc="-45" dirty="0">
                          <a:latin typeface="Calibri"/>
                          <a:cs typeface="Calibri"/>
                        </a:rPr>
                        <a:t>2</a:t>
                      </a:r>
                      <a:r>
                        <a:rPr sz="900" spc="-35" dirty="0">
                          <a:latin typeface="Calibri"/>
                          <a:cs typeface="Calibri"/>
                        </a:rPr>
                        <a:t>2</a:t>
                      </a:r>
                      <a:r>
                        <a:rPr sz="900" spc="-45" dirty="0">
                          <a:latin typeface="Calibri"/>
                          <a:cs typeface="Calibri"/>
                        </a:rPr>
                        <a:t>11</a:t>
                      </a:r>
                      <a:r>
                        <a:rPr sz="900" spc="-35" dirty="0">
                          <a:latin typeface="Calibri"/>
                          <a:cs typeface="Calibri"/>
                        </a:rPr>
                        <a:t>4</a:t>
                      </a:r>
                      <a:r>
                        <a:rPr sz="900" spc="-45" dirty="0">
                          <a:latin typeface="Calibri"/>
                          <a:cs typeface="Calibri"/>
                        </a:rPr>
                        <a:t>7</a:t>
                      </a:r>
                      <a:r>
                        <a:rPr sz="900" dirty="0">
                          <a:latin typeface="Calibri"/>
                          <a:cs typeface="Calibri"/>
                        </a:rPr>
                        <a:t>2</a:t>
                      </a:r>
                    </a:p>
                  </a:txBody>
                  <a:tcPr marL="0" marR="0" marT="0" marB="0"/>
                </a:tc>
                <a:tc>
                  <a:txBody>
                    <a:bodyPr/>
                    <a:lstStyle/>
                    <a:p>
                      <a:pPr marL="67310">
                        <a:lnSpc>
                          <a:spcPts val="1125"/>
                        </a:lnSpc>
                        <a:tabLst>
                          <a:tab pos="308610" algn="l"/>
                        </a:tabLst>
                      </a:pPr>
                      <a:r>
                        <a:rPr sz="900" spc="5" dirty="0">
                          <a:latin typeface="Calibri"/>
                          <a:cs typeface="Calibri"/>
                        </a:rPr>
                        <a:t>$	</a:t>
                      </a:r>
                      <a:r>
                        <a:rPr sz="900" spc="-25" dirty="0">
                          <a:latin typeface="Calibri"/>
                          <a:cs typeface="Calibri"/>
                        </a:rPr>
                        <a:t>603,009,815.88</a:t>
                      </a:r>
                      <a:endParaRPr sz="900" dirty="0">
                        <a:latin typeface="Calibri"/>
                        <a:cs typeface="Calibri"/>
                      </a:endParaRPr>
                    </a:p>
                  </a:txBody>
                  <a:tcPr marL="0" marR="0" marT="0" marB="0">
                    <a:lnR w="16763">
                      <a:solidFill>
                        <a:srgbClr val="000000"/>
                      </a:solidFill>
                      <a:prstDash val="solid"/>
                    </a:lnR>
                  </a:tcPr>
                </a:tc>
              </a:tr>
              <a:tr h="150606">
                <a:tc>
                  <a:txBody>
                    <a:bodyPr/>
                    <a:lstStyle/>
                    <a:p>
                      <a:pPr marL="16510">
                        <a:lnSpc>
                          <a:spcPts val="1125"/>
                        </a:lnSpc>
                      </a:pPr>
                      <a:r>
                        <a:rPr sz="900" spc="-15" dirty="0">
                          <a:latin typeface="Calibri"/>
                          <a:cs typeface="Calibri"/>
                        </a:rPr>
                        <a:t>S_UDIBONO_351122</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23</a:t>
                      </a:r>
                      <a:r>
                        <a:rPr sz="900" spc="-35" dirty="0">
                          <a:latin typeface="Calibri"/>
                          <a:cs typeface="Calibri"/>
                        </a:rPr>
                        <a:t>7</a:t>
                      </a:r>
                      <a:r>
                        <a:rPr sz="900" spc="10" dirty="0">
                          <a:latin typeface="Calibri"/>
                          <a:cs typeface="Calibri"/>
                        </a:rPr>
                        <a:t>,</a:t>
                      </a:r>
                      <a:r>
                        <a:rPr sz="900" spc="-35" dirty="0">
                          <a:latin typeface="Calibri"/>
                          <a:cs typeface="Calibri"/>
                        </a:rPr>
                        <a:t>7</a:t>
                      </a:r>
                      <a:r>
                        <a:rPr sz="900" spc="-45" dirty="0">
                          <a:latin typeface="Calibri"/>
                          <a:cs typeface="Calibri"/>
                        </a:rPr>
                        <a:t>1</a:t>
                      </a:r>
                      <a:r>
                        <a:rPr sz="900" dirty="0">
                          <a:latin typeface="Calibri"/>
                          <a:cs typeface="Calibri"/>
                        </a:rPr>
                        <a:t>3</a:t>
                      </a:r>
                    </a:p>
                  </a:txBody>
                  <a:tcPr marL="0" marR="0" marT="0" marB="0"/>
                </a:tc>
                <a:tc>
                  <a:txBody>
                    <a:bodyPr/>
                    <a:lstStyle/>
                    <a:p>
                      <a:pPr marL="6350" algn="ctr">
                        <a:lnSpc>
                          <a:spcPts val="1125"/>
                        </a:lnSpc>
                      </a:pPr>
                      <a:r>
                        <a:rPr sz="900" dirty="0">
                          <a:latin typeface="Calibri"/>
                          <a:cs typeface="Calibri"/>
                        </a:rPr>
                        <a:t>Udis</a:t>
                      </a:r>
                    </a:p>
                  </a:txBody>
                  <a:tcPr marL="0" marR="0" marT="0" marB="0"/>
                </a:tc>
                <a:tc>
                  <a:txBody>
                    <a:bodyPr/>
                    <a:lstStyle/>
                    <a:p>
                      <a:pPr marL="503555">
                        <a:lnSpc>
                          <a:spcPts val="1125"/>
                        </a:lnSpc>
                      </a:pPr>
                      <a:r>
                        <a:rPr sz="900" spc="-20" dirty="0">
                          <a:latin typeface="Calibri"/>
                          <a:cs typeface="Calibri"/>
                        </a:rPr>
                        <a:t>7,099</a:t>
                      </a:r>
                      <a:endParaRPr sz="900" dirty="0">
                        <a:latin typeface="Calibri"/>
                        <a:cs typeface="Calibri"/>
                      </a:endParaRPr>
                    </a:p>
                  </a:txBody>
                  <a:tcPr marL="0" marR="0" marT="0" marB="0"/>
                </a:tc>
                <a:tc>
                  <a:txBody>
                    <a:bodyPr/>
                    <a:lstStyle/>
                    <a:p>
                      <a:pPr marR="10160" algn="r">
                        <a:lnSpc>
                          <a:spcPts val="1125"/>
                        </a:lnSpc>
                      </a:pPr>
                      <a:r>
                        <a:rPr sz="900" spc="-35" dirty="0">
                          <a:latin typeface="Calibri"/>
                          <a:cs typeface="Calibri"/>
                        </a:rPr>
                        <a:t>4</a:t>
                      </a:r>
                      <a:r>
                        <a:rPr sz="900" spc="5" dirty="0">
                          <a:latin typeface="Calibri"/>
                          <a:cs typeface="Calibri"/>
                        </a:rPr>
                        <a:t>.</a:t>
                      </a:r>
                      <a:r>
                        <a:rPr sz="900" spc="-45" dirty="0">
                          <a:latin typeface="Calibri"/>
                          <a:cs typeface="Calibri"/>
                        </a:rPr>
                        <a:t>5</a:t>
                      </a:r>
                      <a:r>
                        <a:rPr sz="900" spc="-35" dirty="0">
                          <a:latin typeface="Calibri"/>
                          <a:cs typeface="Calibri"/>
                        </a:rPr>
                        <a:t>0</a:t>
                      </a:r>
                      <a:r>
                        <a:rPr sz="900" dirty="0">
                          <a:latin typeface="Calibri"/>
                          <a:cs typeface="Calibri"/>
                        </a:rPr>
                        <a:t>%</a:t>
                      </a:r>
                    </a:p>
                  </a:txBody>
                  <a:tcPr marL="0" marR="0" marT="0" marB="0"/>
                </a:tc>
                <a:tc>
                  <a:txBody>
                    <a:bodyPr/>
                    <a:lstStyle/>
                    <a:p>
                      <a:pPr marR="4445" algn="r">
                        <a:lnSpc>
                          <a:spcPts val="1125"/>
                        </a:lnSpc>
                      </a:pPr>
                      <a:r>
                        <a:rPr sz="900" spc="-45" dirty="0">
                          <a:latin typeface="Calibri"/>
                          <a:cs typeface="Calibri"/>
                        </a:rPr>
                        <a:t>61</a:t>
                      </a:r>
                      <a:r>
                        <a:rPr sz="900" spc="-35" dirty="0">
                          <a:latin typeface="Calibri"/>
                          <a:cs typeface="Calibri"/>
                        </a:rPr>
                        <a:t>4</a:t>
                      </a:r>
                      <a:r>
                        <a:rPr sz="900" spc="5" dirty="0">
                          <a:latin typeface="Calibri"/>
                          <a:cs typeface="Calibri"/>
                        </a:rPr>
                        <a:t>.</a:t>
                      </a:r>
                      <a:r>
                        <a:rPr sz="900" spc="-45" dirty="0">
                          <a:latin typeface="Calibri"/>
                          <a:cs typeface="Calibri"/>
                        </a:rPr>
                        <a:t>1</a:t>
                      </a:r>
                      <a:r>
                        <a:rPr sz="900" spc="-35" dirty="0">
                          <a:latin typeface="Calibri"/>
                          <a:cs typeface="Calibri"/>
                        </a:rPr>
                        <a:t>2</a:t>
                      </a:r>
                      <a:r>
                        <a:rPr sz="900" spc="-45" dirty="0">
                          <a:latin typeface="Calibri"/>
                          <a:cs typeface="Calibri"/>
                        </a:rPr>
                        <a:t>68</a:t>
                      </a:r>
                      <a:r>
                        <a:rPr sz="900" spc="-35" dirty="0">
                          <a:latin typeface="Calibri"/>
                          <a:cs typeface="Calibri"/>
                        </a:rPr>
                        <a:t>2</a:t>
                      </a:r>
                      <a:r>
                        <a:rPr sz="900" spc="-45" dirty="0">
                          <a:latin typeface="Calibri"/>
                          <a:cs typeface="Calibri"/>
                        </a:rPr>
                        <a:t>4</a:t>
                      </a:r>
                      <a:r>
                        <a:rPr sz="900" dirty="0">
                          <a:latin typeface="Calibri"/>
                          <a:cs typeface="Calibri"/>
                        </a:rPr>
                        <a:t>9</a:t>
                      </a:r>
                    </a:p>
                  </a:txBody>
                  <a:tcPr marL="0" marR="0" marT="0" marB="0"/>
                </a:tc>
                <a:tc>
                  <a:txBody>
                    <a:bodyPr/>
                    <a:lstStyle/>
                    <a:p>
                      <a:pPr marL="67310">
                        <a:lnSpc>
                          <a:spcPts val="1125"/>
                        </a:lnSpc>
                        <a:tabLst>
                          <a:tab pos="308610" algn="l"/>
                        </a:tabLst>
                      </a:pPr>
                      <a:r>
                        <a:rPr sz="900" spc="5" dirty="0">
                          <a:latin typeface="Calibri"/>
                          <a:cs typeface="Calibri"/>
                        </a:rPr>
                        <a:t>$	</a:t>
                      </a:r>
                      <a:r>
                        <a:rPr sz="900" spc="-25" dirty="0">
                          <a:latin typeface="Calibri"/>
                          <a:cs typeface="Calibri"/>
                        </a:rPr>
                        <a:t>145,985,929.93</a:t>
                      </a:r>
                      <a:endParaRPr sz="900" dirty="0">
                        <a:latin typeface="Calibri"/>
                        <a:cs typeface="Calibri"/>
                      </a:endParaRPr>
                    </a:p>
                  </a:txBody>
                  <a:tcPr marL="0" marR="0" marT="0" marB="0">
                    <a:lnR w="16763">
                      <a:solidFill>
                        <a:srgbClr val="000000"/>
                      </a:solidFill>
                      <a:prstDash val="solid"/>
                    </a:lnR>
                  </a:tcPr>
                </a:tc>
              </a:tr>
              <a:tr h="151279">
                <a:tc>
                  <a:txBody>
                    <a:bodyPr/>
                    <a:lstStyle/>
                    <a:p>
                      <a:pPr marL="16510">
                        <a:lnSpc>
                          <a:spcPts val="1125"/>
                        </a:lnSpc>
                      </a:pPr>
                      <a:r>
                        <a:rPr sz="900" spc="-15" dirty="0">
                          <a:latin typeface="Calibri"/>
                          <a:cs typeface="Calibri"/>
                        </a:rPr>
                        <a:t>S_UDIBONO_401115</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25"/>
                        </a:lnSpc>
                      </a:pPr>
                      <a:r>
                        <a:rPr sz="900" spc="-45" dirty="0">
                          <a:latin typeface="Calibri"/>
                          <a:cs typeface="Calibri"/>
                        </a:rPr>
                        <a:t>1</a:t>
                      </a:r>
                      <a:r>
                        <a:rPr sz="900" spc="10" dirty="0">
                          <a:latin typeface="Calibri"/>
                          <a:cs typeface="Calibri"/>
                        </a:rPr>
                        <a:t>,</a:t>
                      </a:r>
                      <a:r>
                        <a:rPr sz="900" spc="-35" dirty="0">
                          <a:latin typeface="Calibri"/>
                          <a:cs typeface="Calibri"/>
                        </a:rPr>
                        <a:t>2</a:t>
                      </a:r>
                      <a:r>
                        <a:rPr sz="900" spc="-45" dirty="0">
                          <a:latin typeface="Calibri"/>
                          <a:cs typeface="Calibri"/>
                        </a:rPr>
                        <a:t>6</a:t>
                      </a:r>
                      <a:r>
                        <a:rPr sz="900" dirty="0">
                          <a:latin typeface="Calibri"/>
                          <a:cs typeface="Calibri"/>
                        </a:rPr>
                        <a:t>9</a:t>
                      </a:r>
                    </a:p>
                  </a:txBody>
                  <a:tcPr marL="0" marR="0" marT="0" marB="0"/>
                </a:tc>
                <a:tc>
                  <a:txBody>
                    <a:bodyPr/>
                    <a:lstStyle/>
                    <a:p>
                      <a:pPr marL="6350" algn="ctr">
                        <a:lnSpc>
                          <a:spcPts val="1125"/>
                        </a:lnSpc>
                      </a:pPr>
                      <a:r>
                        <a:rPr sz="900" dirty="0">
                          <a:latin typeface="Calibri"/>
                          <a:cs typeface="Calibri"/>
                        </a:rPr>
                        <a:t>Udis</a:t>
                      </a:r>
                    </a:p>
                  </a:txBody>
                  <a:tcPr marL="0" marR="0" marT="0" marB="0"/>
                </a:tc>
                <a:tc>
                  <a:txBody>
                    <a:bodyPr/>
                    <a:lstStyle/>
                    <a:p>
                      <a:pPr marL="503555">
                        <a:lnSpc>
                          <a:spcPts val="1125"/>
                        </a:lnSpc>
                      </a:pPr>
                      <a:r>
                        <a:rPr sz="900" spc="-20" dirty="0">
                          <a:latin typeface="Calibri"/>
                          <a:cs typeface="Calibri"/>
                        </a:rPr>
                        <a:t>8,919</a:t>
                      </a:r>
                      <a:endParaRPr sz="900" dirty="0">
                        <a:latin typeface="Calibri"/>
                        <a:cs typeface="Calibri"/>
                      </a:endParaRPr>
                    </a:p>
                  </a:txBody>
                  <a:tcPr marL="0" marR="0" marT="0" marB="0"/>
                </a:tc>
                <a:tc>
                  <a:txBody>
                    <a:bodyPr/>
                    <a:lstStyle/>
                    <a:p>
                      <a:pPr marR="10795" algn="r">
                        <a:lnSpc>
                          <a:spcPts val="1125"/>
                        </a:lnSpc>
                      </a:pPr>
                      <a:r>
                        <a:rPr sz="900" spc="-35" dirty="0">
                          <a:latin typeface="Calibri"/>
                          <a:cs typeface="Calibri"/>
                        </a:rPr>
                        <a:t>4</a:t>
                      </a:r>
                      <a:r>
                        <a:rPr sz="900" spc="5" dirty="0">
                          <a:latin typeface="Calibri"/>
                          <a:cs typeface="Calibri"/>
                        </a:rPr>
                        <a:t>.</a:t>
                      </a:r>
                      <a:r>
                        <a:rPr sz="900" spc="-45" dirty="0">
                          <a:latin typeface="Calibri"/>
                          <a:cs typeface="Calibri"/>
                        </a:rPr>
                        <a:t>0</a:t>
                      </a:r>
                      <a:r>
                        <a:rPr sz="900" spc="-35" dirty="0">
                          <a:latin typeface="Calibri"/>
                          <a:cs typeface="Calibri"/>
                        </a:rPr>
                        <a:t>0</a:t>
                      </a:r>
                      <a:r>
                        <a:rPr sz="900" dirty="0">
                          <a:latin typeface="Calibri"/>
                          <a:cs typeface="Calibri"/>
                        </a:rPr>
                        <a:t>%</a:t>
                      </a:r>
                    </a:p>
                  </a:txBody>
                  <a:tcPr marL="0" marR="0" marT="0" marB="0"/>
                </a:tc>
                <a:tc>
                  <a:txBody>
                    <a:bodyPr/>
                    <a:lstStyle/>
                    <a:p>
                      <a:pPr marR="3810" algn="r">
                        <a:lnSpc>
                          <a:spcPts val="1125"/>
                        </a:lnSpc>
                      </a:pPr>
                      <a:r>
                        <a:rPr sz="900" spc="-45" dirty="0">
                          <a:latin typeface="Calibri"/>
                          <a:cs typeface="Calibri"/>
                        </a:rPr>
                        <a:t>57</a:t>
                      </a:r>
                      <a:r>
                        <a:rPr sz="900" spc="-35" dirty="0">
                          <a:latin typeface="Calibri"/>
                          <a:cs typeface="Calibri"/>
                        </a:rPr>
                        <a:t>5</a:t>
                      </a:r>
                      <a:r>
                        <a:rPr sz="900" spc="5" dirty="0">
                          <a:latin typeface="Calibri"/>
                          <a:cs typeface="Calibri"/>
                        </a:rPr>
                        <a:t>.</a:t>
                      </a:r>
                      <a:r>
                        <a:rPr sz="900" spc="-45" dirty="0">
                          <a:latin typeface="Calibri"/>
                          <a:cs typeface="Calibri"/>
                        </a:rPr>
                        <a:t>8</a:t>
                      </a:r>
                      <a:r>
                        <a:rPr sz="900" spc="-35" dirty="0">
                          <a:latin typeface="Calibri"/>
                          <a:cs typeface="Calibri"/>
                        </a:rPr>
                        <a:t>9</a:t>
                      </a:r>
                      <a:r>
                        <a:rPr sz="900" spc="-45" dirty="0">
                          <a:latin typeface="Calibri"/>
                          <a:cs typeface="Calibri"/>
                        </a:rPr>
                        <a:t>62</a:t>
                      </a:r>
                      <a:r>
                        <a:rPr sz="900" spc="-35" dirty="0">
                          <a:latin typeface="Calibri"/>
                          <a:cs typeface="Calibri"/>
                        </a:rPr>
                        <a:t>6</a:t>
                      </a:r>
                      <a:r>
                        <a:rPr sz="900" spc="-45" dirty="0">
                          <a:latin typeface="Calibri"/>
                          <a:cs typeface="Calibri"/>
                        </a:rPr>
                        <a:t>4</a:t>
                      </a:r>
                      <a:r>
                        <a:rPr sz="900" dirty="0">
                          <a:latin typeface="Calibri"/>
                          <a:cs typeface="Calibri"/>
                        </a:rPr>
                        <a:t>1</a:t>
                      </a:r>
                    </a:p>
                  </a:txBody>
                  <a:tcPr marL="0" marR="0" marT="0" marB="0"/>
                </a:tc>
                <a:tc>
                  <a:txBody>
                    <a:bodyPr/>
                    <a:lstStyle/>
                    <a:p>
                      <a:pPr marL="67310">
                        <a:lnSpc>
                          <a:spcPts val="1125"/>
                        </a:lnSpc>
                        <a:tabLst>
                          <a:tab pos="521970" algn="l"/>
                        </a:tabLst>
                      </a:pPr>
                      <a:r>
                        <a:rPr sz="900" spc="5" dirty="0">
                          <a:latin typeface="Calibri"/>
                          <a:cs typeface="Calibri"/>
                        </a:rPr>
                        <a:t>$	</a:t>
                      </a:r>
                      <a:r>
                        <a:rPr sz="900" spc="-25" dirty="0">
                          <a:latin typeface="Calibri"/>
                          <a:cs typeface="Calibri"/>
                        </a:rPr>
                        <a:t>730,812.36</a:t>
                      </a:r>
                      <a:endParaRPr sz="900" dirty="0">
                        <a:latin typeface="Calibri"/>
                        <a:cs typeface="Calibri"/>
                      </a:endParaRPr>
                    </a:p>
                  </a:txBody>
                  <a:tcPr marL="0" marR="0" marT="0" marB="0">
                    <a:lnR w="16763">
                      <a:solidFill>
                        <a:srgbClr val="000000"/>
                      </a:solidFill>
                      <a:prstDash val="solid"/>
                    </a:lnR>
                  </a:tcPr>
                </a:tc>
              </a:tr>
              <a:tr h="151279">
                <a:tc>
                  <a:txBody>
                    <a:bodyPr/>
                    <a:lstStyle/>
                    <a:p>
                      <a:pPr marL="16510">
                        <a:lnSpc>
                          <a:spcPts val="1130"/>
                        </a:lnSpc>
                      </a:pPr>
                      <a:r>
                        <a:rPr sz="900" spc="-15" dirty="0">
                          <a:latin typeface="Calibri"/>
                          <a:cs typeface="Calibri"/>
                        </a:rPr>
                        <a:t>S_UDIBONO_461108</a:t>
                      </a:r>
                      <a:endParaRPr sz="900" dirty="0">
                        <a:latin typeface="Calibri"/>
                        <a:cs typeface="Calibri"/>
                      </a:endParaRPr>
                    </a:p>
                  </a:txBody>
                  <a:tcPr marL="0" marR="0" marT="0" marB="0">
                    <a:lnL w="9143">
                      <a:solidFill>
                        <a:srgbClr val="000000"/>
                      </a:solidFill>
                      <a:prstDash val="solid"/>
                    </a:lnL>
                  </a:tcPr>
                </a:tc>
                <a:tc>
                  <a:txBody>
                    <a:bodyPr/>
                    <a:lstStyle/>
                    <a:p>
                      <a:pPr marR="3810" algn="r">
                        <a:lnSpc>
                          <a:spcPts val="1130"/>
                        </a:lnSpc>
                      </a:pPr>
                      <a:r>
                        <a:rPr sz="900" spc="-45" dirty="0">
                          <a:latin typeface="Calibri"/>
                          <a:cs typeface="Calibri"/>
                        </a:rPr>
                        <a:t>35</a:t>
                      </a:r>
                      <a:r>
                        <a:rPr sz="900" spc="-35" dirty="0">
                          <a:latin typeface="Calibri"/>
                          <a:cs typeface="Calibri"/>
                        </a:rPr>
                        <a:t>1</a:t>
                      </a:r>
                      <a:r>
                        <a:rPr sz="900" spc="10" dirty="0">
                          <a:latin typeface="Calibri"/>
                          <a:cs typeface="Calibri"/>
                        </a:rPr>
                        <a:t>,</a:t>
                      </a:r>
                      <a:r>
                        <a:rPr sz="900" spc="-35" dirty="0">
                          <a:latin typeface="Calibri"/>
                          <a:cs typeface="Calibri"/>
                        </a:rPr>
                        <a:t>7</a:t>
                      </a:r>
                      <a:r>
                        <a:rPr sz="900" spc="-45" dirty="0">
                          <a:latin typeface="Calibri"/>
                          <a:cs typeface="Calibri"/>
                        </a:rPr>
                        <a:t>5</a:t>
                      </a:r>
                      <a:r>
                        <a:rPr sz="900" dirty="0">
                          <a:latin typeface="Calibri"/>
                          <a:cs typeface="Calibri"/>
                        </a:rPr>
                        <a:t>9</a:t>
                      </a:r>
                    </a:p>
                  </a:txBody>
                  <a:tcPr marL="0" marR="0" marT="0" marB="0"/>
                </a:tc>
                <a:tc>
                  <a:txBody>
                    <a:bodyPr/>
                    <a:lstStyle/>
                    <a:p>
                      <a:pPr marL="6350" algn="ctr">
                        <a:lnSpc>
                          <a:spcPts val="1130"/>
                        </a:lnSpc>
                      </a:pPr>
                      <a:r>
                        <a:rPr sz="900" dirty="0">
                          <a:latin typeface="Calibri"/>
                          <a:cs typeface="Calibri"/>
                        </a:rPr>
                        <a:t>Udis</a:t>
                      </a:r>
                    </a:p>
                  </a:txBody>
                  <a:tcPr marL="0" marR="0" marT="0" marB="0"/>
                </a:tc>
                <a:tc>
                  <a:txBody>
                    <a:bodyPr/>
                    <a:lstStyle/>
                    <a:p>
                      <a:pPr marL="479425">
                        <a:lnSpc>
                          <a:spcPts val="1130"/>
                        </a:lnSpc>
                      </a:pPr>
                      <a:r>
                        <a:rPr sz="900" spc="-25" dirty="0">
                          <a:latin typeface="Calibri"/>
                          <a:cs typeface="Calibri"/>
                        </a:rPr>
                        <a:t>11,103</a:t>
                      </a:r>
                      <a:endParaRPr sz="900" dirty="0">
                        <a:latin typeface="Calibri"/>
                        <a:cs typeface="Calibri"/>
                      </a:endParaRPr>
                    </a:p>
                  </a:txBody>
                  <a:tcPr marL="0" marR="0" marT="0" marB="0"/>
                </a:tc>
                <a:tc>
                  <a:txBody>
                    <a:bodyPr/>
                    <a:lstStyle/>
                    <a:p>
                      <a:pPr marR="10160" algn="r">
                        <a:lnSpc>
                          <a:spcPts val="1130"/>
                        </a:lnSpc>
                      </a:pPr>
                      <a:r>
                        <a:rPr sz="900" spc="-35" dirty="0">
                          <a:latin typeface="Calibri"/>
                          <a:cs typeface="Calibri"/>
                        </a:rPr>
                        <a:t>4</a:t>
                      </a:r>
                      <a:r>
                        <a:rPr sz="900" spc="5" dirty="0">
                          <a:latin typeface="Calibri"/>
                          <a:cs typeface="Calibri"/>
                        </a:rPr>
                        <a:t>.</a:t>
                      </a:r>
                      <a:r>
                        <a:rPr sz="900" spc="-45" dirty="0">
                          <a:latin typeface="Calibri"/>
                          <a:cs typeface="Calibri"/>
                        </a:rPr>
                        <a:t>0</a:t>
                      </a:r>
                      <a:r>
                        <a:rPr sz="900" spc="-35" dirty="0">
                          <a:latin typeface="Calibri"/>
                          <a:cs typeface="Calibri"/>
                        </a:rPr>
                        <a:t>0</a:t>
                      </a:r>
                      <a:r>
                        <a:rPr sz="900" dirty="0">
                          <a:latin typeface="Calibri"/>
                          <a:cs typeface="Calibri"/>
                        </a:rPr>
                        <a:t>%</a:t>
                      </a:r>
                    </a:p>
                  </a:txBody>
                  <a:tcPr marL="0" marR="0" marT="0" marB="0"/>
                </a:tc>
                <a:tc>
                  <a:txBody>
                    <a:bodyPr/>
                    <a:lstStyle/>
                    <a:p>
                      <a:pPr marR="3175" algn="r">
                        <a:lnSpc>
                          <a:spcPts val="1130"/>
                        </a:lnSpc>
                      </a:pPr>
                      <a:r>
                        <a:rPr sz="900" spc="-45" dirty="0">
                          <a:latin typeface="Calibri"/>
                          <a:cs typeface="Calibri"/>
                        </a:rPr>
                        <a:t>57</a:t>
                      </a:r>
                      <a:r>
                        <a:rPr sz="900" spc="-35" dirty="0">
                          <a:latin typeface="Calibri"/>
                          <a:cs typeface="Calibri"/>
                        </a:rPr>
                        <a:t>8</a:t>
                      </a:r>
                      <a:r>
                        <a:rPr sz="900" spc="5" dirty="0">
                          <a:latin typeface="Calibri"/>
                          <a:cs typeface="Calibri"/>
                        </a:rPr>
                        <a:t>.</a:t>
                      </a:r>
                      <a:r>
                        <a:rPr sz="900" spc="-45" dirty="0">
                          <a:latin typeface="Calibri"/>
                          <a:cs typeface="Calibri"/>
                        </a:rPr>
                        <a:t>0</a:t>
                      </a:r>
                      <a:r>
                        <a:rPr sz="900" spc="-35" dirty="0">
                          <a:latin typeface="Calibri"/>
                          <a:cs typeface="Calibri"/>
                        </a:rPr>
                        <a:t>5</a:t>
                      </a:r>
                      <a:r>
                        <a:rPr sz="900" spc="-45" dirty="0">
                          <a:latin typeface="Calibri"/>
                          <a:cs typeface="Calibri"/>
                        </a:rPr>
                        <a:t>28</a:t>
                      </a:r>
                      <a:r>
                        <a:rPr sz="900" spc="-35" dirty="0">
                          <a:latin typeface="Calibri"/>
                          <a:cs typeface="Calibri"/>
                        </a:rPr>
                        <a:t>5</a:t>
                      </a:r>
                      <a:r>
                        <a:rPr sz="900" spc="-45" dirty="0">
                          <a:latin typeface="Calibri"/>
                          <a:cs typeface="Calibri"/>
                        </a:rPr>
                        <a:t>6</a:t>
                      </a:r>
                      <a:r>
                        <a:rPr sz="900" dirty="0">
                          <a:latin typeface="Calibri"/>
                          <a:cs typeface="Calibri"/>
                        </a:rPr>
                        <a:t>6</a:t>
                      </a:r>
                    </a:p>
                  </a:txBody>
                  <a:tcPr marL="0" marR="0" marT="0" marB="0"/>
                </a:tc>
                <a:tc>
                  <a:txBody>
                    <a:bodyPr/>
                    <a:lstStyle/>
                    <a:p>
                      <a:pPr marL="67310">
                        <a:lnSpc>
                          <a:spcPts val="1130"/>
                        </a:lnSpc>
                        <a:tabLst>
                          <a:tab pos="308610" algn="l"/>
                        </a:tabLst>
                      </a:pPr>
                      <a:r>
                        <a:rPr sz="900" spc="5" dirty="0">
                          <a:latin typeface="Calibri"/>
                          <a:cs typeface="Calibri"/>
                        </a:rPr>
                        <a:t>$	</a:t>
                      </a:r>
                      <a:r>
                        <a:rPr sz="900" spc="-25" dirty="0">
                          <a:latin typeface="Calibri"/>
                          <a:cs typeface="Calibri"/>
                        </a:rPr>
                        <a:t>203,335,294.80</a:t>
                      </a:r>
                      <a:endParaRPr sz="900" dirty="0">
                        <a:latin typeface="Calibri"/>
                        <a:cs typeface="Calibri"/>
                      </a:endParaRPr>
                    </a:p>
                  </a:txBody>
                  <a:tcPr marL="0" marR="0" marT="0" marB="0">
                    <a:lnR w="16763">
                      <a:solidFill>
                        <a:srgbClr val="000000"/>
                      </a:solidFill>
                      <a:prstDash val="solid"/>
                    </a:lnR>
                  </a:tcPr>
                </a:tc>
              </a:tr>
              <a:tr h="139242">
                <a:tc>
                  <a:txBody>
                    <a:bodyPr/>
                    <a:lstStyle/>
                    <a:p>
                      <a:pPr marL="16510">
                        <a:lnSpc>
                          <a:spcPts val="1125"/>
                        </a:lnSpc>
                      </a:pPr>
                      <a:r>
                        <a:rPr sz="900" spc="-5" dirty="0">
                          <a:latin typeface="Calibri"/>
                          <a:cs typeface="Calibri"/>
                        </a:rPr>
                        <a:t>Total</a:t>
                      </a:r>
                      <a:endParaRPr sz="900" dirty="0">
                        <a:latin typeface="Calibri"/>
                        <a:cs typeface="Calibri"/>
                      </a:endParaRPr>
                    </a:p>
                  </a:txBody>
                  <a:tcPr marL="0" marR="0" marT="0" marB="0">
                    <a:lnL w="9143">
                      <a:solidFill>
                        <a:srgbClr val="000000"/>
                      </a:solidFill>
                      <a:prstDash val="solid"/>
                    </a:lnL>
                    <a:lnB w="16763">
                      <a:solidFill>
                        <a:srgbClr val="000000"/>
                      </a:solidFill>
                      <a:prstDash val="solid"/>
                    </a:lnB>
                  </a:tcPr>
                </a:tc>
                <a:tc>
                  <a:txBody>
                    <a:bodyPr/>
                    <a:lstStyle/>
                    <a:p>
                      <a:endParaRPr sz="900" dirty="0">
                        <a:latin typeface="Calibri"/>
                        <a:cs typeface="Calibri"/>
                      </a:endParaRPr>
                    </a:p>
                  </a:txBody>
                  <a:tcPr marL="0" marR="0" marT="0" marB="0">
                    <a:lnB w="16763">
                      <a:solidFill>
                        <a:srgbClr val="000000"/>
                      </a:solidFill>
                      <a:prstDash val="solid"/>
                    </a:lnB>
                  </a:tcPr>
                </a:tc>
                <a:tc>
                  <a:txBody>
                    <a:bodyPr/>
                    <a:lstStyle/>
                    <a:p>
                      <a:endParaRPr sz="900" dirty="0">
                        <a:latin typeface="Calibri"/>
                        <a:cs typeface="Calibri"/>
                      </a:endParaRPr>
                    </a:p>
                  </a:txBody>
                  <a:tcPr marL="0" marR="0" marT="0" marB="0">
                    <a:lnB w="16763">
                      <a:solidFill>
                        <a:srgbClr val="000000"/>
                      </a:solidFill>
                      <a:prstDash val="solid"/>
                    </a:lnB>
                  </a:tcPr>
                </a:tc>
                <a:tc>
                  <a:txBody>
                    <a:bodyPr/>
                    <a:lstStyle/>
                    <a:p>
                      <a:endParaRPr sz="900" dirty="0">
                        <a:latin typeface="Calibri"/>
                        <a:cs typeface="Calibri"/>
                      </a:endParaRPr>
                    </a:p>
                  </a:txBody>
                  <a:tcPr marL="0" marR="0" marT="0" marB="0">
                    <a:lnB w="16763">
                      <a:solidFill>
                        <a:srgbClr val="000000"/>
                      </a:solidFill>
                      <a:prstDash val="solid"/>
                    </a:lnB>
                  </a:tcPr>
                </a:tc>
                <a:tc>
                  <a:txBody>
                    <a:bodyPr/>
                    <a:lstStyle/>
                    <a:p>
                      <a:endParaRPr sz="900" dirty="0">
                        <a:latin typeface="Calibri"/>
                        <a:cs typeface="Calibri"/>
                      </a:endParaRPr>
                    </a:p>
                  </a:txBody>
                  <a:tcPr marL="0" marR="0" marT="0" marB="0">
                    <a:lnB w="16763">
                      <a:solidFill>
                        <a:srgbClr val="000000"/>
                      </a:solidFill>
                      <a:prstDash val="solid"/>
                    </a:lnB>
                  </a:tcPr>
                </a:tc>
                <a:tc>
                  <a:txBody>
                    <a:bodyPr/>
                    <a:lstStyle/>
                    <a:p>
                      <a:endParaRPr sz="900" dirty="0">
                        <a:latin typeface="Calibri"/>
                        <a:cs typeface="Calibri"/>
                      </a:endParaRPr>
                    </a:p>
                  </a:txBody>
                  <a:tcPr marL="0" marR="0" marT="0" marB="0">
                    <a:lnB w="16763">
                      <a:solidFill>
                        <a:srgbClr val="000000"/>
                      </a:solidFill>
                      <a:prstDash val="solid"/>
                    </a:lnB>
                  </a:tcPr>
                </a:tc>
                <a:tc>
                  <a:txBody>
                    <a:bodyPr/>
                    <a:lstStyle/>
                    <a:p>
                      <a:pPr marL="67310">
                        <a:lnSpc>
                          <a:spcPts val="1125"/>
                        </a:lnSpc>
                      </a:pPr>
                      <a:r>
                        <a:rPr sz="900" spc="5" dirty="0">
                          <a:latin typeface="Calibri"/>
                          <a:cs typeface="Calibri"/>
                        </a:rPr>
                        <a:t>$</a:t>
                      </a:r>
                      <a:r>
                        <a:rPr sz="900" spc="-114" dirty="0">
                          <a:latin typeface="Calibri"/>
                          <a:cs typeface="Calibri"/>
                        </a:rPr>
                        <a:t> </a:t>
                      </a:r>
                      <a:r>
                        <a:rPr sz="900" spc="-25" dirty="0">
                          <a:latin typeface="Calibri"/>
                          <a:cs typeface="Calibri"/>
                        </a:rPr>
                        <a:t>10,641,493,086.69</a:t>
                      </a:r>
                      <a:endParaRPr sz="900" dirty="0">
                        <a:latin typeface="Calibri"/>
                        <a:cs typeface="Calibri"/>
                      </a:endParaRPr>
                    </a:p>
                  </a:txBody>
                  <a:tcPr marL="0" marR="0" marT="0" marB="0">
                    <a:lnR w="16763">
                      <a:solidFill>
                        <a:srgbClr val="000000"/>
                      </a:solidFill>
                      <a:prstDash val="solid"/>
                    </a:lnR>
                    <a:lnB w="16763">
                      <a:solidFill>
                        <a:srgbClr val="000000"/>
                      </a:solidFill>
                      <a:prstDash val="solid"/>
                    </a:lnB>
                  </a:tcPr>
                </a:tc>
              </a:tr>
              <a:tr h="158674">
                <a:tc>
                  <a:txBody>
                    <a:bodyPr/>
                    <a:lstStyle/>
                    <a:p>
                      <a:pPr marR="8255" algn="ctr">
                        <a:lnSpc>
                          <a:spcPct val="100000"/>
                        </a:lnSpc>
                        <a:spcBef>
                          <a:spcPts val="180"/>
                        </a:spcBef>
                      </a:pPr>
                      <a:r>
                        <a:rPr sz="800" b="1" dirty="0">
                          <a:solidFill>
                            <a:srgbClr val="FF0000"/>
                          </a:solidFill>
                          <a:latin typeface="Calibri"/>
                          <a:cs typeface="Calibri"/>
                        </a:rPr>
                        <a:t>Total</a:t>
                      </a:r>
                      <a:endParaRPr sz="800" dirty="0">
                        <a:latin typeface="Calibri"/>
                        <a:cs typeface="Calibri"/>
                      </a:endParaRPr>
                    </a:p>
                  </a:txBody>
                  <a:tcPr marL="0" marR="0" marT="0" marB="0">
                    <a:lnL w="9143">
                      <a:solidFill>
                        <a:srgbClr val="000000"/>
                      </a:solidFill>
                      <a:prstDash val="solid"/>
                    </a:lnL>
                    <a:lnT w="16763">
                      <a:solidFill>
                        <a:srgbClr val="000000"/>
                      </a:solidFill>
                      <a:prstDash val="solid"/>
                    </a:lnT>
                    <a:lnB w="16763">
                      <a:solidFill>
                        <a:srgbClr val="000000"/>
                      </a:solidFill>
                      <a:prstDash val="solid"/>
                    </a:lnB>
                  </a:tcPr>
                </a:tc>
                <a:tc>
                  <a:txBody>
                    <a:bodyPr/>
                    <a:lstStyle/>
                    <a:p>
                      <a:endParaRPr sz="800" dirty="0">
                        <a:latin typeface="Calibri"/>
                        <a:cs typeface="Calibri"/>
                      </a:endParaRPr>
                    </a:p>
                  </a:txBody>
                  <a:tcPr marL="0" marR="0" marT="0" marB="0">
                    <a:lnT w="16763">
                      <a:solidFill>
                        <a:srgbClr val="000000"/>
                      </a:solidFill>
                      <a:prstDash val="solid"/>
                    </a:lnT>
                    <a:lnB w="16763">
                      <a:solidFill>
                        <a:srgbClr val="000000"/>
                      </a:solidFill>
                      <a:prstDash val="solid"/>
                    </a:lnB>
                  </a:tcPr>
                </a:tc>
                <a:tc>
                  <a:txBody>
                    <a:bodyPr/>
                    <a:lstStyle/>
                    <a:p>
                      <a:endParaRPr sz="800" dirty="0">
                        <a:latin typeface="Calibri"/>
                        <a:cs typeface="Calibri"/>
                      </a:endParaRPr>
                    </a:p>
                  </a:txBody>
                  <a:tcPr marL="0" marR="0" marT="0" marB="0">
                    <a:lnT w="16763">
                      <a:solidFill>
                        <a:srgbClr val="000000"/>
                      </a:solidFill>
                      <a:prstDash val="solid"/>
                    </a:lnT>
                    <a:lnB w="16763">
                      <a:solidFill>
                        <a:srgbClr val="000000"/>
                      </a:solidFill>
                      <a:prstDash val="solid"/>
                    </a:lnB>
                  </a:tcPr>
                </a:tc>
                <a:tc>
                  <a:txBody>
                    <a:bodyPr/>
                    <a:lstStyle/>
                    <a:p>
                      <a:endParaRPr sz="800" dirty="0">
                        <a:latin typeface="Calibri"/>
                        <a:cs typeface="Calibri"/>
                      </a:endParaRPr>
                    </a:p>
                  </a:txBody>
                  <a:tcPr marL="0" marR="0" marT="0" marB="0">
                    <a:lnT w="16763">
                      <a:solidFill>
                        <a:srgbClr val="000000"/>
                      </a:solidFill>
                      <a:prstDash val="solid"/>
                    </a:lnT>
                    <a:lnB w="16763">
                      <a:solidFill>
                        <a:srgbClr val="000000"/>
                      </a:solidFill>
                      <a:prstDash val="solid"/>
                    </a:lnB>
                  </a:tcPr>
                </a:tc>
                <a:tc>
                  <a:txBody>
                    <a:bodyPr/>
                    <a:lstStyle/>
                    <a:p>
                      <a:endParaRPr sz="800" dirty="0">
                        <a:latin typeface="Calibri"/>
                        <a:cs typeface="Calibri"/>
                      </a:endParaRPr>
                    </a:p>
                  </a:txBody>
                  <a:tcPr marL="0" marR="0" marT="0" marB="0">
                    <a:lnT w="16763">
                      <a:solidFill>
                        <a:srgbClr val="000000"/>
                      </a:solidFill>
                      <a:prstDash val="solid"/>
                    </a:lnT>
                    <a:lnB w="16763">
                      <a:solidFill>
                        <a:srgbClr val="000000"/>
                      </a:solidFill>
                      <a:prstDash val="solid"/>
                    </a:lnB>
                  </a:tcPr>
                </a:tc>
                <a:tc>
                  <a:txBody>
                    <a:bodyPr/>
                    <a:lstStyle/>
                    <a:p>
                      <a:endParaRPr sz="800" dirty="0">
                        <a:latin typeface="Calibri"/>
                        <a:cs typeface="Calibri"/>
                      </a:endParaRPr>
                    </a:p>
                  </a:txBody>
                  <a:tcPr marL="0" marR="0" marT="0" marB="0">
                    <a:lnT w="16763">
                      <a:solidFill>
                        <a:srgbClr val="000000"/>
                      </a:solidFill>
                      <a:prstDash val="solid"/>
                    </a:lnT>
                    <a:lnB w="16763">
                      <a:solidFill>
                        <a:srgbClr val="000000"/>
                      </a:solidFill>
                      <a:prstDash val="solid"/>
                    </a:lnB>
                  </a:tcPr>
                </a:tc>
                <a:tc>
                  <a:txBody>
                    <a:bodyPr/>
                    <a:lstStyle/>
                    <a:p>
                      <a:pPr marL="67310">
                        <a:lnSpc>
                          <a:spcPct val="100000"/>
                        </a:lnSpc>
                        <a:spcBef>
                          <a:spcPts val="30"/>
                        </a:spcBef>
                      </a:pPr>
                      <a:r>
                        <a:rPr sz="900" spc="5" dirty="0">
                          <a:latin typeface="Calibri"/>
                          <a:cs typeface="Calibri"/>
                        </a:rPr>
                        <a:t>$</a:t>
                      </a:r>
                      <a:r>
                        <a:rPr sz="900" spc="-114" dirty="0">
                          <a:latin typeface="Calibri"/>
                          <a:cs typeface="Calibri"/>
                        </a:rPr>
                        <a:t> </a:t>
                      </a:r>
                      <a:r>
                        <a:rPr sz="900" spc="-25" dirty="0">
                          <a:latin typeface="Calibri"/>
                          <a:cs typeface="Calibri"/>
                        </a:rPr>
                        <a:t>13,277,216,845.83</a:t>
                      </a:r>
                      <a:endParaRPr sz="900" dirty="0">
                        <a:latin typeface="Calibri"/>
                        <a:cs typeface="Calibri"/>
                      </a:endParaRPr>
                    </a:p>
                  </a:txBody>
                  <a:tcPr marL="0" marR="0" marT="0" marB="0">
                    <a:lnR w="16763">
                      <a:solidFill>
                        <a:srgbClr val="000000"/>
                      </a:solidFill>
                      <a:prstDash val="solid"/>
                    </a:lnR>
                    <a:lnT w="16763">
                      <a:solidFill>
                        <a:srgbClr val="000000"/>
                      </a:solidFill>
                      <a:prstDash val="solid"/>
                    </a:lnT>
                    <a:lnB w="16763">
                      <a:solidFill>
                        <a:srgbClr val="000000"/>
                      </a:solidFill>
                      <a:prstDash val="solid"/>
                    </a:lnB>
                  </a:tcPr>
                </a:tc>
              </a:tr>
            </a:tbl>
          </a:graphicData>
        </a:graphic>
      </p:graphicFrame>
      <p:sp>
        <p:nvSpPr>
          <p:cNvPr id="7" name="6 Marcador de número de diapositiva"/>
          <p:cNvSpPr>
            <a:spLocks noGrp="1"/>
          </p:cNvSpPr>
          <p:nvPr>
            <p:ph type="sldNum" sz="quarter" idx="12"/>
          </p:nvPr>
        </p:nvSpPr>
        <p:spPr/>
        <p:txBody>
          <a:bodyPr/>
          <a:lstStyle/>
          <a:p>
            <a:fld id="{05E83AA4-A00D-4AA0-8FE8-B93C9F3EC141}" type="slidenum">
              <a:rPr lang="es-ES" altLang="es-MX" smtClean="0"/>
              <a:pPr/>
              <a:t>25</a:t>
            </a:fld>
            <a:endParaRPr lang="es-ES" altLang="es-MX" dirty="0"/>
          </a:p>
        </p:txBody>
      </p:sp>
    </p:spTree>
    <p:extLst>
      <p:ext uri="{BB962C8B-B14F-4D97-AF65-F5344CB8AC3E}">
        <p14:creationId xmlns:p14="http://schemas.microsoft.com/office/powerpoint/2010/main" val="3771432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body" idx="1"/>
          </p:nvPr>
        </p:nvSpPr>
        <p:spPr>
          <a:xfrm>
            <a:off x="282629" y="1515110"/>
            <a:ext cx="8229600" cy="2131353"/>
          </a:xfrm>
          <a:prstGeom prst="rect">
            <a:avLst/>
          </a:prstGeom>
        </p:spPr>
        <p:txBody>
          <a:bodyPr vert="horz" wrap="square" lIns="0" tIns="0" rIns="0" bIns="0" rtlCol="0">
            <a:spAutoFit/>
          </a:bodyPr>
          <a:lstStyle/>
          <a:p>
            <a:pPr marL="642790" marR="24504">
              <a:buClr>
                <a:srgbClr val="C00000"/>
              </a:buClr>
            </a:pPr>
            <a:r>
              <a:rPr sz="1400" spc="-4" dirty="0">
                <a:latin typeface="Century Gothic" panose="020B0502020202020204" pitchFamily="34" charset="0"/>
                <a:cs typeface="Constantia"/>
              </a:rPr>
              <a:t>Bonos </a:t>
            </a:r>
            <a:r>
              <a:rPr sz="1400" dirty="0">
                <a:latin typeface="Century Gothic" panose="020B0502020202020204" pitchFamily="34" charset="0"/>
                <a:cs typeface="Constantia"/>
              </a:rPr>
              <a:t>del </a:t>
            </a:r>
            <a:r>
              <a:rPr sz="1400" spc="-18" dirty="0">
                <a:latin typeface="Century Gothic" panose="020B0502020202020204" pitchFamily="34" charset="0"/>
                <a:cs typeface="Constantia"/>
              </a:rPr>
              <a:t>Ipab.</a:t>
            </a:r>
            <a:r>
              <a:rPr sz="1400" spc="31" dirty="0">
                <a:latin typeface="Century Gothic" panose="020B0502020202020204" pitchFamily="34" charset="0"/>
                <a:cs typeface="Constantia"/>
              </a:rPr>
              <a:t> </a:t>
            </a:r>
            <a:r>
              <a:rPr sz="1400" spc="-9" dirty="0">
                <a:latin typeface="Century Gothic" panose="020B0502020202020204" pitchFamily="34" charset="0"/>
              </a:rPr>
              <a:t>Estos </a:t>
            </a:r>
            <a:r>
              <a:rPr sz="1400" spc="-4" dirty="0">
                <a:latin typeface="Century Gothic" panose="020B0502020202020204" pitchFamily="34" charset="0"/>
              </a:rPr>
              <a:t>instrumentos </a:t>
            </a:r>
            <a:r>
              <a:rPr sz="1400" dirty="0">
                <a:latin typeface="Century Gothic" panose="020B0502020202020204" pitchFamily="34" charset="0"/>
              </a:rPr>
              <a:t>son bonos </a:t>
            </a:r>
            <a:r>
              <a:rPr sz="1400" spc="-4" dirty="0">
                <a:latin typeface="Century Gothic" panose="020B0502020202020204" pitchFamily="34" charset="0"/>
              </a:rPr>
              <a:t>revisables, la </a:t>
            </a:r>
            <a:r>
              <a:rPr sz="1400" spc="-9" dirty="0">
                <a:latin typeface="Century Gothic" panose="020B0502020202020204" pitchFamily="34" charset="0"/>
              </a:rPr>
              <a:t>frecuencia  </a:t>
            </a:r>
            <a:r>
              <a:rPr sz="1400" spc="-4" dirty="0">
                <a:latin typeface="Century Gothic" panose="020B0502020202020204" pitchFamily="34" charset="0"/>
              </a:rPr>
              <a:t>de</a:t>
            </a:r>
            <a:r>
              <a:rPr sz="1400" spc="-45" dirty="0">
                <a:latin typeface="Century Gothic" panose="020B0502020202020204" pitchFamily="34" charset="0"/>
              </a:rPr>
              <a:t> </a:t>
            </a:r>
            <a:r>
              <a:rPr sz="1400" spc="-4" dirty="0">
                <a:latin typeface="Century Gothic" panose="020B0502020202020204" pitchFamily="34" charset="0"/>
              </a:rPr>
              <a:t>la</a:t>
            </a:r>
            <a:r>
              <a:rPr sz="1400" spc="-67" dirty="0">
                <a:latin typeface="Century Gothic" panose="020B0502020202020204" pitchFamily="34" charset="0"/>
              </a:rPr>
              <a:t> </a:t>
            </a:r>
            <a:r>
              <a:rPr sz="1400" dirty="0">
                <a:latin typeface="Century Gothic" panose="020B0502020202020204" pitchFamily="34" charset="0"/>
              </a:rPr>
              <a:t>tasa</a:t>
            </a:r>
            <a:r>
              <a:rPr sz="1400" spc="-99" dirty="0">
                <a:latin typeface="Century Gothic" panose="020B0502020202020204" pitchFamily="34" charset="0"/>
              </a:rPr>
              <a:t> </a:t>
            </a:r>
            <a:r>
              <a:rPr sz="1400" spc="-4" dirty="0">
                <a:latin typeface="Century Gothic" panose="020B0502020202020204" pitchFamily="34" charset="0"/>
              </a:rPr>
              <a:t>cupón</a:t>
            </a:r>
            <a:r>
              <a:rPr sz="1400" spc="-63" dirty="0">
                <a:latin typeface="Century Gothic" panose="020B0502020202020204" pitchFamily="34" charset="0"/>
              </a:rPr>
              <a:t> </a:t>
            </a:r>
            <a:r>
              <a:rPr sz="1400" spc="-9" dirty="0">
                <a:latin typeface="Century Gothic" panose="020B0502020202020204" pitchFamily="34" charset="0"/>
              </a:rPr>
              <a:t>va</a:t>
            </a:r>
            <a:r>
              <a:rPr sz="1400" spc="-90" dirty="0">
                <a:latin typeface="Century Gothic" panose="020B0502020202020204" pitchFamily="34" charset="0"/>
              </a:rPr>
              <a:t> </a:t>
            </a:r>
            <a:r>
              <a:rPr sz="1400" spc="-4" dirty="0">
                <a:latin typeface="Century Gothic" panose="020B0502020202020204" pitchFamily="34" charset="0"/>
              </a:rPr>
              <a:t>desde</a:t>
            </a:r>
            <a:r>
              <a:rPr sz="1400" spc="-45" dirty="0">
                <a:latin typeface="Century Gothic" panose="020B0502020202020204" pitchFamily="34" charset="0"/>
              </a:rPr>
              <a:t> </a:t>
            </a:r>
            <a:r>
              <a:rPr sz="1400" dirty="0">
                <a:latin typeface="Century Gothic" panose="020B0502020202020204" pitchFamily="34" charset="0"/>
              </a:rPr>
              <a:t>28</a:t>
            </a:r>
            <a:r>
              <a:rPr sz="1400" spc="-9" dirty="0">
                <a:latin typeface="Century Gothic" panose="020B0502020202020204" pitchFamily="34" charset="0"/>
              </a:rPr>
              <a:t> </a:t>
            </a:r>
            <a:r>
              <a:rPr sz="1400" dirty="0">
                <a:latin typeface="Century Gothic" panose="020B0502020202020204" pitchFamily="34" charset="0"/>
              </a:rPr>
              <a:t>hasta</a:t>
            </a:r>
            <a:r>
              <a:rPr sz="1400" spc="-67" dirty="0">
                <a:latin typeface="Century Gothic" panose="020B0502020202020204" pitchFamily="34" charset="0"/>
              </a:rPr>
              <a:t> </a:t>
            </a:r>
            <a:r>
              <a:rPr sz="1400" spc="-9" dirty="0">
                <a:latin typeface="Century Gothic" panose="020B0502020202020204" pitchFamily="34" charset="0"/>
              </a:rPr>
              <a:t>182</a:t>
            </a:r>
            <a:r>
              <a:rPr sz="1400" spc="-54" dirty="0">
                <a:latin typeface="Century Gothic" panose="020B0502020202020204" pitchFamily="34" charset="0"/>
              </a:rPr>
              <a:t> </a:t>
            </a:r>
            <a:r>
              <a:rPr sz="1400" spc="-9" dirty="0">
                <a:latin typeface="Century Gothic" panose="020B0502020202020204" pitchFamily="34" charset="0"/>
              </a:rPr>
              <a:t>días.</a:t>
            </a:r>
            <a:r>
              <a:rPr sz="1400" spc="-4" dirty="0">
                <a:latin typeface="Century Gothic" panose="020B0502020202020204" pitchFamily="34" charset="0"/>
              </a:rPr>
              <a:t> El</a:t>
            </a:r>
            <a:r>
              <a:rPr sz="1400" spc="-58" dirty="0">
                <a:latin typeface="Century Gothic" panose="020B0502020202020204" pitchFamily="34" charset="0"/>
              </a:rPr>
              <a:t> </a:t>
            </a:r>
            <a:r>
              <a:rPr sz="1400" spc="-4" dirty="0">
                <a:latin typeface="Century Gothic" panose="020B0502020202020204" pitchFamily="34" charset="0"/>
              </a:rPr>
              <a:t>valor</a:t>
            </a:r>
            <a:r>
              <a:rPr sz="1400" spc="-94" dirty="0">
                <a:latin typeface="Century Gothic" panose="020B0502020202020204" pitchFamily="34" charset="0"/>
              </a:rPr>
              <a:t> </a:t>
            </a:r>
            <a:r>
              <a:rPr sz="1400" spc="-4" dirty="0">
                <a:latin typeface="Century Gothic" panose="020B0502020202020204" pitchFamily="34" charset="0"/>
              </a:rPr>
              <a:t>de</a:t>
            </a:r>
            <a:r>
              <a:rPr sz="1400" spc="-85" dirty="0">
                <a:latin typeface="Century Gothic" panose="020B0502020202020204" pitchFamily="34" charset="0"/>
              </a:rPr>
              <a:t> </a:t>
            </a:r>
            <a:r>
              <a:rPr sz="1400" dirty="0">
                <a:latin typeface="Century Gothic" panose="020B0502020202020204" pitchFamily="34" charset="0"/>
              </a:rPr>
              <a:t>esta</a:t>
            </a:r>
            <a:r>
              <a:rPr sz="1400" spc="-90" dirty="0">
                <a:latin typeface="Century Gothic" panose="020B0502020202020204" pitchFamily="34" charset="0"/>
              </a:rPr>
              <a:t> </a:t>
            </a:r>
            <a:r>
              <a:rPr sz="1400" spc="-9" dirty="0">
                <a:latin typeface="Century Gothic" panose="020B0502020202020204" pitchFamily="34" charset="0"/>
              </a:rPr>
              <a:t>cartera</a:t>
            </a:r>
            <a:r>
              <a:rPr sz="1400" spc="-112" dirty="0">
                <a:latin typeface="Century Gothic" panose="020B0502020202020204" pitchFamily="34" charset="0"/>
              </a:rPr>
              <a:t> </a:t>
            </a:r>
            <a:r>
              <a:rPr sz="1400" dirty="0">
                <a:latin typeface="Century Gothic" panose="020B0502020202020204" pitchFamily="34" charset="0"/>
              </a:rPr>
              <a:t>es</a:t>
            </a:r>
            <a:r>
              <a:rPr sz="1400" spc="-85" dirty="0">
                <a:latin typeface="Century Gothic" panose="020B0502020202020204" pitchFamily="34" charset="0"/>
              </a:rPr>
              <a:t> </a:t>
            </a:r>
            <a:r>
              <a:rPr sz="1400" spc="-4" dirty="0" smtClean="0">
                <a:latin typeface="Century Gothic" panose="020B0502020202020204" pitchFamily="34" charset="0"/>
              </a:rPr>
              <a:t>de</a:t>
            </a:r>
            <a:r>
              <a:rPr lang="es-MX" sz="1400" spc="-4" dirty="0" smtClean="0">
                <a:latin typeface="Century Gothic" panose="020B0502020202020204" pitchFamily="34" charset="0"/>
              </a:rPr>
              <a:t> </a:t>
            </a:r>
            <a:r>
              <a:rPr sz="1400" spc="-9" dirty="0" smtClean="0">
                <a:latin typeface="Century Gothic" panose="020B0502020202020204" pitchFamily="34" charset="0"/>
              </a:rPr>
              <a:t>$2,147.35</a:t>
            </a:r>
            <a:r>
              <a:rPr sz="1400" spc="-45" dirty="0" smtClean="0">
                <a:latin typeface="Century Gothic" panose="020B0502020202020204" pitchFamily="34" charset="0"/>
              </a:rPr>
              <a:t> </a:t>
            </a:r>
            <a:r>
              <a:rPr sz="1400" spc="-9" dirty="0">
                <a:latin typeface="Century Gothic" panose="020B0502020202020204" pitchFamily="34" charset="0"/>
              </a:rPr>
              <a:t>millones</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1000655" marR="4559">
              <a:spcBef>
                <a:spcPts val="359"/>
              </a:spcBef>
              <a:buClr>
                <a:srgbClr val="C00000"/>
              </a:buClr>
            </a:pPr>
            <a:endParaRPr lang="es-MX" sz="1400" spc="-9" dirty="0">
              <a:latin typeface="Century Gothic" panose="020B0502020202020204" pitchFamily="34" charset="0"/>
            </a:endParaRPr>
          </a:p>
          <a:p>
            <a:pPr marL="1400705" marR="4559" lvl="1">
              <a:spcBef>
                <a:spcPts val="359"/>
              </a:spcBef>
              <a:buClr>
                <a:srgbClr val="C00000"/>
              </a:buClr>
            </a:pPr>
            <a:r>
              <a:rPr sz="1400" spc="-4" dirty="0" smtClean="0">
                <a:latin typeface="Century Gothic" panose="020B0502020202020204" pitchFamily="34" charset="0"/>
              </a:rPr>
              <a:t>Caber</a:t>
            </a:r>
            <a:r>
              <a:rPr sz="1400" spc="-99" dirty="0" smtClean="0">
                <a:latin typeface="Century Gothic" panose="020B0502020202020204" pitchFamily="34" charset="0"/>
              </a:rPr>
              <a:t> </a:t>
            </a:r>
            <a:r>
              <a:rPr sz="1400" spc="-4" dirty="0">
                <a:latin typeface="Century Gothic" panose="020B0502020202020204" pitchFamily="34" charset="0"/>
              </a:rPr>
              <a:t>destacar</a:t>
            </a:r>
            <a:r>
              <a:rPr sz="1400" spc="-76" dirty="0">
                <a:latin typeface="Century Gothic" panose="020B0502020202020204" pitchFamily="34" charset="0"/>
              </a:rPr>
              <a:t> </a:t>
            </a:r>
            <a:r>
              <a:rPr sz="1400" spc="-4" dirty="0">
                <a:latin typeface="Century Gothic" panose="020B0502020202020204" pitchFamily="34" charset="0"/>
              </a:rPr>
              <a:t>que</a:t>
            </a:r>
            <a:r>
              <a:rPr sz="1400" spc="-54" dirty="0">
                <a:latin typeface="Century Gothic" panose="020B0502020202020204" pitchFamily="34" charset="0"/>
              </a:rPr>
              <a:t> </a:t>
            </a:r>
            <a:r>
              <a:rPr sz="1400" spc="-9" dirty="0">
                <a:latin typeface="Century Gothic" panose="020B0502020202020204" pitchFamily="34" charset="0"/>
              </a:rPr>
              <a:t>para</a:t>
            </a:r>
            <a:r>
              <a:rPr sz="1400" spc="-45" dirty="0">
                <a:latin typeface="Century Gothic" panose="020B0502020202020204" pitchFamily="34" charset="0"/>
              </a:rPr>
              <a:t> </a:t>
            </a:r>
            <a:r>
              <a:rPr sz="1400" spc="-4" dirty="0">
                <a:latin typeface="Century Gothic" panose="020B0502020202020204" pitchFamily="34" charset="0"/>
              </a:rPr>
              <a:t>los</a:t>
            </a:r>
            <a:r>
              <a:rPr sz="1400" spc="-31" dirty="0">
                <a:latin typeface="Century Gothic" panose="020B0502020202020204" pitchFamily="34" charset="0"/>
              </a:rPr>
              <a:t> </a:t>
            </a:r>
            <a:r>
              <a:rPr sz="1400" spc="-9" dirty="0">
                <a:latin typeface="Century Gothic" panose="020B0502020202020204" pitchFamily="34" charset="0"/>
              </a:rPr>
              <a:t>propósitos</a:t>
            </a:r>
            <a:r>
              <a:rPr sz="1400" spc="-45" dirty="0">
                <a:latin typeface="Century Gothic" panose="020B0502020202020204" pitchFamily="34" charset="0"/>
              </a:rPr>
              <a:t> </a:t>
            </a:r>
            <a:r>
              <a:rPr sz="1400" spc="-9" dirty="0">
                <a:latin typeface="Century Gothic" panose="020B0502020202020204" pitchFamily="34" charset="0"/>
              </a:rPr>
              <a:t>de</a:t>
            </a:r>
            <a:r>
              <a:rPr sz="1400" spc="-31" dirty="0">
                <a:latin typeface="Century Gothic" panose="020B0502020202020204" pitchFamily="34" charset="0"/>
              </a:rPr>
              <a:t> </a:t>
            </a:r>
            <a:r>
              <a:rPr sz="1400" spc="-4" dirty="0">
                <a:latin typeface="Century Gothic" panose="020B0502020202020204" pitchFamily="34" charset="0"/>
              </a:rPr>
              <a:t>la</a:t>
            </a:r>
            <a:r>
              <a:rPr sz="1400" spc="-67" dirty="0">
                <a:latin typeface="Century Gothic" panose="020B0502020202020204" pitchFamily="34" charset="0"/>
              </a:rPr>
              <a:t> </a:t>
            </a:r>
            <a:r>
              <a:rPr sz="1400" spc="-9" dirty="0">
                <a:latin typeface="Century Gothic" panose="020B0502020202020204" pitchFamily="34" charset="0"/>
              </a:rPr>
              <a:t>valuación</a:t>
            </a:r>
            <a:r>
              <a:rPr sz="1400" spc="-49" dirty="0">
                <a:latin typeface="Century Gothic" panose="020B0502020202020204" pitchFamily="34" charset="0"/>
              </a:rPr>
              <a:t> </a:t>
            </a:r>
            <a:r>
              <a:rPr sz="1400" spc="-4" dirty="0">
                <a:latin typeface="Century Gothic" panose="020B0502020202020204" pitchFamily="34" charset="0"/>
              </a:rPr>
              <a:t>se</a:t>
            </a:r>
            <a:r>
              <a:rPr sz="1400" spc="-63" dirty="0">
                <a:latin typeface="Century Gothic" panose="020B0502020202020204" pitchFamily="34" charset="0"/>
              </a:rPr>
              <a:t> </a:t>
            </a:r>
            <a:r>
              <a:rPr sz="1400" spc="-13" dirty="0">
                <a:latin typeface="Century Gothic" panose="020B0502020202020204" pitchFamily="34" charset="0"/>
              </a:rPr>
              <a:t>consideran</a:t>
            </a:r>
            <a:r>
              <a:rPr sz="1400" spc="4" dirty="0">
                <a:latin typeface="Century Gothic" panose="020B0502020202020204" pitchFamily="34" charset="0"/>
              </a:rPr>
              <a:t> </a:t>
            </a:r>
            <a:r>
              <a:rPr sz="1400" spc="-4" dirty="0">
                <a:latin typeface="Century Gothic" panose="020B0502020202020204" pitchFamily="34" charset="0"/>
              </a:rPr>
              <a:t>las</a:t>
            </a:r>
            <a:r>
              <a:rPr sz="1400" spc="-54" dirty="0">
                <a:latin typeface="Century Gothic" panose="020B0502020202020204" pitchFamily="34" charset="0"/>
              </a:rPr>
              <a:t> </a:t>
            </a:r>
            <a:r>
              <a:rPr sz="1400" spc="-9" dirty="0">
                <a:latin typeface="Century Gothic" panose="020B0502020202020204" pitchFamily="34" charset="0"/>
              </a:rPr>
              <a:t>sobre  </a:t>
            </a:r>
            <a:r>
              <a:rPr sz="1400" spc="-4" dirty="0">
                <a:latin typeface="Century Gothic" panose="020B0502020202020204" pitchFamily="34" charset="0"/>
              </a:rPr>
              <a:t>tasas </a:t>
            </a:r>
            <a:r>
              <a:rPr sz="1400" spc="-9" dirty="0">
                <a:latin typeface="Century Gothic" panose="020B0502020202020204" pitchFamily="34" charset="0"/>
              </a:rPr>
              <a:t>de </a:t>
            </a:r>
            <a:r>
              <a:rPr sz="1400" spc="-4" dirty="0">
                <a:latin typeface="Century Gothic" panose="020B0502020202020204" pitchFamily="34" charset="0"/>
              </a:rPr>
              <a:t>«liquidez» a los que se </a:t>
            </a:r>
            <a:r>
              <a:rPr sz="1400" spc="-9" dirty="0">
                <a:latin typeface="Century Gothic" panose="020B0502020202020204" pitchFamily="34" charset="0"/>
              </a:rPr>
              <a:t>negocian estos instrumentos. </a:t>
            </a:r>
            <a:r>
              <a:rPr sz="1400" spc="-4" dirty="0">
                <a:latin typeface="Century Gothic" panose="020B0502020202020204" pitchFamily="34" charset="0"/>
              </a:rPr>
              <a:t>Al ser </a:t>
            </a:r>
            <a:r>
              <a:rPr sz="1400" spc="-9" dirty="0">
                <a:latin typeface="Century Gothic" panose="020B0502020202020204" pitchFamily="34" charset="0"/>
              </a:rPr>
              <a:t>riesgo  soberano,</a:t>
            </a:r>
            <a:r>
              <a:rPr sz="1400" spc="-31" dirty="0">
                <a:latin typeface="Century Gothic" panose="020B0502020202020204" pitchFamily="34" charset="0"/>
              </a:rPr>
              <a:t> </a:t>
            </a:r>
            <a:r>
              <a:rPr sz="1400" spc="-4" dirty="0">
                <a:latin typeface="Century Gothic" panose="020B0502020202020204" pitchFamily="34" charset="0"/>
              </a:rPr>
              <a:t>se</a:t>
            </a:r>
            <a:r>
              <a:rPr sz="1400" spc="-72" dirty="0">
                <a:latin typeface="Century Gothic" panose="020B0502020202020204" pitchFamily="34" charset="0"/>
              </a:rPr>
              <a:t> </a:t>
            </a:r>
            <a:r>
              <a:rPr sz="1400" spc="-4" dirty="0">
                <a:latin typeface="Century Gothic" panose="020B0502020202020204" pitchFamily="34" charset="0"/>
              </a:rPr>
              <a:t>supone</a:t>
            </a:r>
            <a:r>
              <a:rPr sz="1400" spc="-63" dirty="0">
                <a:latin typeface="Century Gothic" panose="020B0502020202020204" pitchFamily="34" charset="0"/>
              </a:rPr>
              <a:t> </a:t>
            </a:r>
            <a:r>
              <a:rPr sz="1400" spc="-4" dirty="0">
                <a:latin typeface="Century Gothic" panose="020B0502020202020204" pitchFamily="34" charset="0"/>
              </a:rPr>
              <a:t>que</a:t>
            </a:r>
            <a:r>
              <a:rPr sz="1400" spc="-40" dirty="0">
                <a:latin typeface="Century Gothic" panose="020B0502020202020204" pitchFamily="34" charset="0"/>
              </a:rPr>
              <a:t> </a:t>
            </a:r>
            <a:r>
              <a:rPr sz="1400" spc="-4" dirty="0">
                <a:latin typeface="Century Gothic" panose="020B0502020202020204" pitchFamily="34" charset="0"/>
              </a:rPr>
              <a:t>no</a:t>
            </a:r>
            <a:r>
              <a:rPr sz="1400" spc="-40" dirty="0">
                <a:latin typeface="Century Gothic" panose="020B0502020202020204" pitchFamily="34" charset="0"/>
              </a:rPr>
              <a:t> </a:t>
            </a:r>
            <a:r>
              <a:rPr sz="1400" spc="-4" dirty="0">
                <a:latin typeface="Century Gothic" panose="020B0502020202020204" pitchFamily="34" charset="0"/>
              </a:rPr>
              <a:t>tienen</a:t>
            </a:r>
            <a:r>
              <a:rPr sz="1400" spc="-58" dirty="0">
                <a:latin typeface="Century Gothic" panose="020B0502020202020204" pitchFamily="34" charset="0"/>
              </a:rPr>
              <a:t> </a:t>
            </a:r>
            <a:r>
              <a:rPr sz="1400" spc="-13" dirty="0">
                <a:latin typeface="Century Gothic" panose="020B0502020202020204" pitchFamily="34" charset="0"/>
              </a:rPr>
              <a:t>cargos</a:t>
            </a:r>
            <a:r>
              <a:rPr sz="1400" spc="-76" dirty="0">
                <a:latin typeface="Century Gothic" panose="020B0502020202020204" pitchFamily="34" charset="0"/>
              </a:rPr>
              <a:t> </a:t>
            </a:r>
            <a:r>
              <a:rPr sz="1400" spc="-9" dirty="0">
                <a:latin typeface="Century Gothic" panose="020B0502020202020204" pitchFamily="34" charset="0"/>
              </a:rPr>
              <a:t>de</a:t>
            </a:r>
            <a:r>
              <a:rPr sz="1400" spc="-72" dirty="0">
                <a:latin typeface="Century Gothic" panose="020B0502020202020204" pitchFamily="34" charset="0"/>
              </a:rPr>
              <a:t> </a:t>
            </a:r>
            <a:r>
              <a:rPr sz="1400" spc="-18" dirty="0">
                <a:latin typeface="Century Gothic" panose="020B0502020202020204" pitchFamily="34" charset="0"/>
              </a:rPr>
              <a:t>crédito</a:t>
            </a:r>
            <a:r>
              <a:rPr sz="1400" spc="-18" dirty="0" smtClean="0">
                <a:latin typeface="Century Gothic" panose="020B0502020202020204" pitchFamily="34" charset="0"/>
              </a:rPr>
              <a:t>.</a:t>
            </a:r>
            <a:endParaRPr lang="es-MX" sz="1400" spc="-18" dirty="0" smtClean="0">
              <a:latin typeface="Century Gothic" panose="020B0502020202020204" pitchFamily="34" charset="0"/>
            </a:endParaRPr>
          </a:p>
          <a:p>
            <a:pPr marL="1057805" marR="4559" lvl="1" indent="0">
              <a:spcBef>
                <a:spcPts val="359"/>
              </a:spcBef>
              <a:buClr>
                <a:srgbClr val="C00000"/>
              </a:buClr>
              <a:buNone/>
            </a:pPr>
            <a:endParaRPr sz="1400" dirty="0">
              <a:latin typeface="Century Gothic" panose="020B0502020202020204" pitchFamily="34" charset="0"/>
            </a:endParaRPr>
          </a:p>
          <a:p>
            <a:pPr marL="1400705" marR="184631" lvl="1">
              <a:spcBef>
                <a:spcPts val="341"/>
              </a:spcBef>
              <a:buClr>
                <a:srgbClr val="C00000"/>
              </a:buClr>
            </a:pPr>
            <a:r>
              <a:rPr sz="1400" spc="-4" dirty="0">
                <a:latin typeface="Century Gothic" panose="020B0502020202020204" pitchFamily="34" charset="0"/>
              </a:rPr>
              <a:t>El detalle </a:t>
            </a:r>
            <a:r>
              <a:rPr sz="1400" spc="-9" dirty="0">
                <a:latin typeface="Century Gothic" panose="020B0502020202020204" pitchFamily="34" charset="0"/>
              </a:rPr>
              <a:t>de </a:t>
            </a:r>
            <a:r>
              <a:rPr sz="1400" spc="-4" dirty="0">
                <a:latin typeface="Century Gothic" panose="020B0502020202020204" pitchFamily="34" charset="0"/>
              </a:rPr>
              <a:t>la </a:t>
            </a:r>
            <a:r>
              <a:rPr sz="1400" spc="-9" dirty="0">
                <a:latin typeface="Century Gothic" panose="020B0502020202020204" pitchFamily="34" charset="0"/>
              </a:rPr>
              <a:t>valuación </a:t>
            </a:r>
            <a:r>
              <a:rPr sz="1400" spc="-4" dirty="0">
                <a:latin typeface="Century Gothic" panose="020B0502020202020204" pitchFamily="34" charset="0"/>
              </a:rPr>
              <a:t>se </a:t>
            </a:r>
            <a:r>
              <a:rPr sz="1400" spc="-9" dirty="0">
                <a:latin typeface="Century Gothic" panose="020B0502020202020204" pitchFamily="34" charset="0"/>
              </a:rPr>
              <a:t>presenta </a:t>
            </a:r>
            <a:r>
              <a:rPr sz="1400" spc="-4" dirty="0">
                <a:latin typeface="Century Gothic" panose="020B0502020202020204" pitchFamily="34" charset="0"/>
              </a:rPr>
              <a:t>en el </a:t>
            </a:r>
            <a:r>
              <a:rPr sz="1400" spc="-13" dirty="0">
                <a:latin typeface="Century Gothic" panose="020B0502020202020204" pitchFamily="34" charset="0"/>
              </a:rPr>
              <a:t>archivo </a:t>
            </a:r>
            <a:r>
              <a:rPr sz="1400" spc="-18" dirty="0">
                <a:latin typeface="Century Gothic" panose="020B0502020202020204" pitchFamily="34" charset="0"/>
              </a:rPr>
              <a:t>«Valuación </a:t>
            </a:r>
            <a:r>
              <a:rPr sz="1400" spc="-9" dirty="0">
                <a:latin typeface="Century Gothic" panose="020B0502020202020204" pitchFamily="34" charset="0"/>
              </a:rPr>
              <a:t>de </a:t>
            </a:r>
            <a:r>
              <a:rPr sz="1400" spc="-4" dirty="0">
                <a:latin typeface="Century Gothic" panose="020B0502020202020204" pitchFamily="34" charset="0"/>
              </a:rPr>
              <a:t>los bonos  </a:t>
            </a:r>
            <a:r>
              <a:rPr sz="1400" spc="-22" dirty="0">
                <a:latin typeface="Century Gothic" panose="020B0502020202020204" pitchFamily="34" charset="0"/>
              </a:rPr>
              <a:t>IPAB.XL».</a:t>
            </a:r>
            <a:endParaRPr sz="1400" dirty="0">
              <a:latin typeface="Century Gothic" panose="020B0502020202020204" pitchFamily="34" charset="0"/>
            </a:endParaRPr>
          </a:p>
        </p:txBody>
      </p:sp>
      <p:sp>
        <p:nvSpPr>
          <p:cNvPr id="6" name="object 6"/>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7" name="object 7"/>
          <p:cNvSpPr/>
          <p:nvPr/>
        </p:nvSpPr>
        <p:spPr>
          <a:xfrm>
            <a:off x="1970115" y="3747694"/>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8" name="object 8"/>
          <p:cNvSpPr/>
          <p:nvPr/>
        </p:nvSpPr>
        <p:spPr>
          <a:xfrm>
            <a:off x="2956559" y="3747694"/>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9" name="object 9"/>
          <p:cNvSpPr/>
          <p:nvPr/>
        </p:nvSpPr>
        <p:spPr>
          <a:xfrm>
            <a:off x="3944388" y="3747694"/>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0" name="object 10"/>
          <p:cNvSpPr/>
          <p:nvPr/>
        </p:nvSpPr>
        <p:spPr>
          <a:xfrm>
            <a:off x="5095701" y="3747694"/>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1" name="object 11"/>
          <p:cNvSpPr/>
          <p:nvPr/>
        </p:nvSpPr>
        <p:spPr>
          <a:xfrm>
            <a:off x="6385560" y="3747694"/>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2" name="object 12"/>
          <p:cNvSpPr/>
          <p:nvPr/>
        </p:nvSpPr>
        <p:spPr>
          <a:xfrm>
            <a:off x="7372003" y="3747694"/>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graphicFrame>
        <p:nvGraphicFramePr>
          <p:cNvPr id="13" name="object 13"/>
          <p:cNvGraphicFramePr>
            <a:graphicFrameLocks noGrp="1"/>
          </p:cNvGraphicFramePr>
          <p:nvPr>
            <p:extLst>
              <p:ext uri="{D42A27DB-BD31-4B8C-83A1-F6EECF244321}">
                <p14:modId xmlns:p14="http://schemas.microsoft.com/office/powerpoint/2010/main" val="1195048188"/>
              </p:ext>
            </p:extLst>
          </p:nvPr>
        </p:nvGraphicFramePr>
        <p:xfrm>
          <a:off x="637308" y="4062078"/>
          <a:ext cx="7874921" cy="1499173"/>
        </p:xfrm>
        <a:graphic>
          <a:graphicData uri="http://schemas.openxmlformats.org/drawingml/2006/table">
            <a:tbl>
              <a:tblPr firstRow="1" bandRow="1">
                <a:tableStyleId>{2D5ABB26-0587-4C30-8999-92F81FD0307C}</a:tableStyleId>
              </a:tblPr>
              <a:tblGrid>
                <a:gridCol w="1353384"/>
                <a:gridCol w="1096035"/>
                <a:gridCol w="754619"/>
                <a:gridCol w="1286275"/>
                <a:gridCol w="1347465"/>
                <a:gridCol w="923332"/>
                <a:gridCol w="1113811"/>
              </a:tblGrid>
              <a:tr h="297851">
                <a:tc>
                  <a:txBody>
                    <a:bodyPr/>
                    <a:lstStyle/>
                    <a:p>
                      <a:pPr>
                        <a:lnSpc>
                          <a:spcPct val="100000"/>
                        </a:lnSpc>
                        <a:spcBef>
                          <a:spcPts val="40"/>
                        </a:spcBef>
                      </a:pPr>
                      <a:endParaRPr sz="800" dirty="0">
                        <a:latin typeface="Times New Roman"/>
                        <a:cs typeface="Times New Roman"/>
                      </a:endParaRPr>
                    </a:p>
                    <a:p>
                      <a:pPr marR="349885" algn="r">
                        <a:lnSpc>
                          <a:spcPct val="100000"/>
                        </a:lnSpc>
                      </a:pPr>
                      <a:r>
                        <a:rPr sz="800" b="1" spc="25" dirty="0">
                          <a:latin typeface="Arial"/>
                          <a:cs typeface="Arial"/>
                        </a:rPr>
                        <a:t>I</a:t>
                      </a:r>
                      <a:r>
                        <a:rPr sz="800" b="1" dirty="0">
                          <a:latin typeface="Arial"/>
                          <a:cs typeface="Arial"/>
                        </a:rPr>
                        <a:t>n</a:t>
                      </a:r>
                      <a:r>
                        <a:rPr sz="800" b="1" spc="-90" dirty="0">
                          <a:latin typeface="Arial"/>
                          <a:cs typeface="Arial"/>
                        </a:rPr>
                        <a:t>s</a:t>
                      </a:r>
                      <a:r>
                        <a:rPr sz="800" b="1" spc="-25" dirty="0">
                          <a:latin typeface="Arial"/>
                          <a:cs typeface="Arial"/>
                        </a:rPr>
                        <a:t>t</a:t>
                      </a:r>
                      <a:r>
                        <a:rPr sz="800" b="1" spc="-10" dirty="0">
                          <a:latin typeface="Arial"/>
                          <a:cs typeface="Arial"/>
                        </a:rPr>
                        <a:t>r</a:t>
                      </a:r>
                      <a:r>
                        <a:rPr sz="800" b="1" dirty="0">
                          <a:latin typeface="Arial"/>
                          <a:cs typeface="Arial"/>
                        </a:rPr>
                        <a:t>u</a:t>
                      </a:r>
                      <a:r>
                        <a:rPr sz="800" b="1" spc="30" dirty="0">
                          <a:latin typeface="Arial"/>
                          <a:cs typeface="Arial"/>
                        </a:rPr>
                        <a:t>m</a:t>
                      </a:r>
                      <a:r>
                        <a:rPr sz="800" b="1" spc="55" dirty="0">
                          <a:latin typeface="Arial"/>
                          <a:cs typeface="Arial"/>
                        </a:rPr>
                        <a:t>e</a:t>
                      </a:r>
                      <a:r>
                        <a:rPr sz="800" b="1" dirty="0">
                          <a:latin typeface="Arial"/>
                          <a:cs typeface="Arial"/>
                        </a:rPr>
                        <a:t>n</a:t>
                      </a:r>
                      <a:r>
                        <a:rPr sz="800" b="1" spc="-25" dirty="0">
                          <a:latin typeface="Arial"/>
                          <a:cs typeface="Arial"/>
                        </a:rPr>
                        <a:t>t</a:t>
                      </a:r>
                      <a:r>
                        <a:rPr sz="800" b="1" dirty="0">
                          <a:latin typeface="Arial"/>
                          <a:cs typeface="Arial"/>
                        </a:rPr>
                        <a:t>os</a:t>
                      </a:r>
                      <a:endParaRPr sz="800" dirty="0">
                        <a:latin typeface="Arial"/>
                        <a:cs typeface="Arial"/>
                      </a:endParaRPr>
                    </a:p>
                  </a:txBody>
                  <a:tcPr marL="0" marR="0" marT="0" marB="0">
                    <a:lnL w="9143">
                      <a:solidFill>
                        <a:srgbClr val="000000"/>
                      </a:solidFill>
                      <a:prstDash val="solid"/>
                    </a:lnL>
                    <a:lnT w="9143">
                      <a:solidFill>
                        <a:srgbClr val="000000"/>
                      </a:solidFill>
                      <a:prstDash val="solid"/>
                    </a:lnT>
                    <a:lnB w="19811">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315595">
                        <a:lnSpc>
                          <a:spcPct val="100000"/>
                        </a:lnSpc>
                      </a:pPr>
                      <a:r>
                        <a:rPr sz="800" b="1" spc="15" dirty="0">
                          <a:latin typeface="Arial"/>
                          <a:cs typeface="Arial"/>
                        </a:rPr>
                        <a:t>Títulos</a:t>
                      </a:r>
                      <a:endParaRPr sz="800" dirty="0">
                        <a:latin typeface="Arial"/>
                        <a:cs typeface="Arial"/>
                      </a:endParaRPr>
                    </a:p>
                  </a:txBody>
                  <a:tcPr marL="0" marR="0" marT="0" marB="0">
                    <a:lnT w="9143">
                      <a:solidFill>
                        <a:srgbClr val="000000"/>
                      </a:solidFill>
                      <a:prstDash val="solid"/>
                    </a:lnT>
                    <a:lnB w="19811">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27305" algn="ctr">
                        <a:lnSpc>
                          <a:spcPct val="100000"/>
                        </a:lnSpc>
                      </a:pPr>
                      <a:r>
                        <a:rPr sz="800" b="1" spc="25" dirty="0">
                          <a:latin typeface="Arial"/>
                          <a:cs typeface="Arial"/>
                        </a:rPr>
                        <a:t>Moneda</a:t>
                      </a:r>
                      <a:endParaRPr sz="800" dirty="0">
                        <a:latin typeface="Arial"/>
                        <a:cs typeface="Arial"/>
                      </a:endParaRPr>
                    </a:p>
                  </a:txBody>
                  <a:tcPr marL="0" marR="0" marT="0" marB="0">
                    <a:lnT w="9143">
                      <a:solidFill>
                        <a:srgbClr val="000000"/>
                      </a:solidFill>
                      <a:prstDash val="solid"/>
                    </a:lnT>
                    <a:lnB w="19811">
                      <a:solidFill>
                        <a:srgbClr val="000000"/>
                      </a:solidFill>
                      <a:prstDash val="solid"/>
                    </a:lnB>
                  </a:tcPr>
                </a:tc>
                <a:tc>
                  <a:txBody>
                    <a:bodyPr/>
                    <a:lstStyle/>
                    <a:p>
                      <a:pPr marL="74295" algn="ctr">
                        <a:lnSpc>
                          <a:spcPts val="944"/>
                        </a:lnSpc>
                      </a:pPr>
                      <a:r>
                        <a:rPr sz="800" b="1" spc="40" dirty="0">
                          <a:latin typeface="Arial"/>
                          <a:cs typeface="Arial"/>
                        </a:rPr>
                        <a:t>Plazo</a:t>
                      </a:r>
                      <a:r>
                        <a:rPr sz="800" b="1" spc="-55" dirty="0">
                          <a:latin typeface="Arial"/>
                          <a:cs typeface="Arial"/>
                        </a:rPr>
                        <a:t> </a:t>
                      </a:r>
                      <a:r>
                        <a:rPr sz="800" b="1" spc="35" dirty="0">
                          <a:latin typeface="Arial"/>
                          <a:cs typeface="Arial"/>
                        </a:rPr>
                        <a:t>al</a:t>
                      </a:r>
                      <a:endParaRPr sz="800" dirty="0">
                        <a:latin typeface="Arial"/>
                        <a:cs typeface="Arial"/>
                      </a:endParaRPr>
                    </a:p>
                    <a:p>
                      <a:pPr marL="81280" algn="ctr">
                        <a:lnSpc>
                          <a:spcPct val="100000"/>
                        </a:lnSpc>
                        <a:spcBef>
                          <a:spcPts val="130"/>
                        </a:spcBef>
                      </a:pPr>
                      <a:r>
                        <a:rPr sz="800" b="1" spc="25" dirty="0">
                          <a:latin typeface="Arial"/>
                          <a:cs typeface="Arial"/>
                        </a:rPr>
                        <a:t>vencimiento</a:t>
                      </a:r>
                      <a:r>
                        <a:rPr sz="800" b="1" spc="-35" dirty="0">
                          <a:latin typeface="Arial"/>
                          <a:cs typeface="Arial"/>
                        </a:rPr>
                        <a:t> </a:t>
                      </a:r>
                      <a:r>
                        <a:rPr sz="800" b="1" dirty="0">
                          <a:latin typeface="Arial"/>
                          <a:cs typeface="Arial"/>
                        </a:rPr>
                        <a:t>(días)</a:t>
                      </a:r>
                      <a:endParaRPr sz="800" dirty="0">
                        <a:latin typeface="Arial"/>
                        <a:cs typeface="Arial"/>
                      </a:endParaRPr>
                    </a:p>
                  </a:txBody>
                  <a:tcPr marL="0" marR="0" marT="0" marB="0">
                    <a:lnT w="9143">
                      <a:solidFill>
                        <a:srgbClr val="000000"/>
                      </a:solidFill>
                      <a:prstDash val="solid"/>
                    </a:lnT>
                    <a:lnB w="19811">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130175" algn="ctr">
                        <a:lnSpc>
                          <a:spcPct val="100000"/>
                        </a:lnSpc>
                      </a:pPr>
                      <a:r>
                        <a:rPr sz="800" b="1" spc="40" dirty="0">
                          <a:latin typeface="Arial"/>
                          <a:cs typeface="Arial"/>
                        </a:rPr>
                        <a:t>Plazo </a:t>
                      </a:r>
                      <a:r>
                        <a:rPr sz="800" b="1" spc="10" dirty="0">
                          <a:latin typeface="Arial"/>
                          <a:cs typeface="Arial"/>
                        </a:rPr>
                        <a:t>cupón</a:t>
                      </a:r>
                      <a:r>
                        <a:rPr sz="800" b="1" spc="-50" dirty="0">
                          <a:latin typeface="Arial"/>
                          <a:cs typeface="Arial"/>
                        </a:rPr>
                        <a:t> </a:t>
                      </a:r>
                      <a:r>
                        <a:rPr sz="800" b="1" spc="5" dirty="0">
                          <a:latin typeface="Arial"/>
                          <a:cs typeface="Arial"/>
                        </a:rPr>
                        <a:t>(días)</a:t>
                      </a:r>
                      <a:endParaRPr sz="800" dirty="0">
                        <a:latin typeface="Arial"/>
                        <a:cs typeface="Arial"/>
                      </a:endParaRPr>
                    </a:p>
                  </a:txBody>
                  <a:tcPr marL="0" marR="0" marT="0" marB="0">
                    <a:lnT w="9143">
                      <a:solidFill>
                        <a:srgbClr val="000000"/>
                      </a:solidFill>
                      <a:prstDash val="solid"/>
                    </a:lnT>
                    <a:lnB w="19811">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250190">
                        <a:lnSpc>
                          <a:spcPct val="100000"/>
                        </a:lnSpc>
                      </a:pPr>
                      <a:r>
                        <a:rPr sz="800" b="1" spc="25" dirty="0">
                          <a:latin typeface="Arial"/>
                          <a:cs typeface="Arial"/>
                        </a:rPr>
                        <a:t>Precio</a:t>
                      </a:r>
                      <a:endParaRPr sz="800" dirty="0">
                        <a:latin typeface="Arial"/>
                        <a:cs typeface="Arial"/>
                      </a:endParaRPr>
                    </a:p>
                  </a:txBody>
                  <a:tcPr marL="0" marR="0" marT="0" marB="0">
                    <a:lnT w="9143">
                      <a:solidFill>
                        <a:srgbClr val="000000"/>
                      </a:solidFill>
                      <a:prstDash val="solid"/>
                    </a:lnT>
                    <a:lnB w="19811">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15875" algn="ctr">
                        <a:lnSpc>
                          <a:spcPct val="100000"/>
                        </a:lnSpc>
                      </a:pPr>
                      <a:r>
                        <a:rPr sz="800" b="1" spc="30" dirty="0">
                          <a:latin typeface="Arial"/>
                          <a:cs typeface="Arial"/>
                        </a:rPr>
                        <a:t>Valor </a:t>
                      </a:r>
                      <a:r>
                        <a:rPr sz="800" b="1" spc="10" dirty="0">
                          <a:latin typeface="Arial"/>
                          <a:cs typeface="Arial"/>
                        </a:rPr>
                        <a:t>de</a:t>
                      </a:r>
                      <a:r>
                        <a:rPr sz="800" b="1" spc="25" dirty="0">
                          <a:latin typeface="Arial"/>
                          <a:cs typeface="Arial"/>
                        </a:rPr>
                        <a:t> </a:t>
                      </a:r>
                      <a:r>
                        <a:rPr sz="800" b="1" spc="30" dirty="0">
                          <a:latin typeface="Arial"/>
                          <a:cs typeface="Arial"/>
                        </a:rPr>
                        <a:t>mercado</a:t>
                      </a:r>
                      <a:endParaRPr sz="800" dirty="0">
                        <a:latin typeface="Arial"/>
                        <a:cs typeface="Arial"/>
                      </a:endParaRPr>
                    </a:p>
                  </a:txBody>
                  <a:tcPr marL="0" marR="0" marT="0" marB="0">
                    <a:lnR w="18287">
                      <a:solidFill>
                        <a:srgbClr val="000000"/>
                      </a:solidFill>
                      <a:prstDash val="solid"/>
                    </a:lnR>
                    <a:lnT w="9143">
                      <a:solidFill>
                        <a:srgbClr val="000000"/>
                      </a:solidFill>
                      <a:prstDash val="solid"/>
                    </a:lnT>
                    <a:lnB w="19811">
                      <a:solidFill>
                        <a:srgbClr val="000000"/>
                      </a:solidFill>
                      <a:prstDash val="solid"/>
                    </a:lnB>
                  </a:tcPr>
                </a:tc>
              </a:tr>
              <a:tr h="189062">
                <a:tc>
                  <a:txBody>
                    <a:bodyPr/>
                    <a:lstStyle/>
                    <a:p>
                      <a:pPr marR="307975" algn="r">
                        <a:lnSpc>
                          <a:spcPct val="100000"/>
                        </a:lnSpc>
                        <a:spcBef>
                          <a:spcPts val="40"/>
                        </a:spcBef>
                      </a:pPr>
                      <a:r>
                        <a:rPr sz="1000" spc="15" dirty="0">
                          <a:latin typeface="Calibri"/>
                          <a:cs typeface="Calibri"/>
                        </a:rPr>
                        <a:t>I</a:t>
                      </a:r>
                      <a:r>
                        <a:rPr sz="1000" spc="-65" dirty="0">
                          <a:latin typeface="Calibri"/>
                          <a:cs typeface="Calibri"/>
                        </a:rPr>
                        <a:t>M</a:t>
                      </a:r>
                      <a:r>
                        <a:rPr sz="1000" spc="-35" dirty="0">
                          <a:latin typeface="Calibri"/>
                          <a:cs typeface="Calibri"/>
                        </a:rPr>
                        <a:t>_</a:t>
                      </a:r>
                      <a:r>
                        <a:rPr sz="1000" spc="-15" dirty="0">
                          <a:latin typeface="Calibri"/>
                          <a:cs typeface="Calibri"/>
                        </a:rPr>
                        <a:t>B</a:t>
                      </a:r>
                      <a:r>
                        <a:rPr sz="1000" spc="5" dirty="0">
                          <a:latin typeface="Calibri"/>
                          <a:cs typeface="Calibri"/>
                        </a:rPr>
                        <a:t>P</a:t>
                      </a:r>
                      <a:r>
                        <a:rPr sz="1000" spc="30" dirty="0">
                          <a:latin typeface="Calibri"/>
                          <a:cs typeface="Calibri"/>
                        </a:rPr>
                        <a:t>A</a:t>
                      </a:r>
                      <a:r>
                        <a:rPr sz="1000" spc="-40" dirty="0">
                          <a:latin typeface="Calibri"/>
                          <a:cs typeface="Calibri"/>
                        </a:rPr>
                        <a:t>G</a:t>
                      </a:r>
                      <a:r>
                        <a:rPr sz="1000" spc="-45" dirty="0">
                          <a:latin typeface="Calibri"/>
                          <a:cs typeface="Calibri"/>
                        </a:rPr>
                        <a:t>2</a:t>
                      </a:r>
                      <a:r>
                        <a:rPr sz="1000" spc="-55" dirty="0">
                          <a:latin typeface="Calibri"/>
                          <a:cs typeface="Calibri"/>
                        </a:rPr>
                        <a:t>8</a:t>
                      </a:r>
                      <a:r>
                        <a:rPr sz="1000" spc="-35" dirty="0">
                          <a:latin typeface="Calibri"/>
                          <a:cs typeface="Calibri"/>
                        </a:rPr>
                        <a:t>_</a:t>
                      </a:r>
                      <a:r>
                        <a:rPr sz="1000" spc="-45" dirty="0">
                          <a:latin typeface="Calibri"/>
                          <a:cs typeface="Calibri"/>
                        </a:rPr>
                        <a:t>19</a:t>
                      </a:r>
                      <a:r>
                        <a:rPr sz="1000" spc="-55" dirty="0">
                          <a:latin typeface="Calibri"/>
                          <a:cs typeface="Calibri"/>
                        </a:rPr>
                        <a:t>0</a:t>
                      </a:r>
                      <a:r>
                        <a:rPr sz="1000" spc="-45" dirty="0">
                          <a:latin typeface="Calibri"/>
                          <a:cs typeface="Calibri"/>
                        </a:rPr>
                        <a:t>51</a:t>
                      </a:r>
                      <a:r>
                        <a:rPr sz="1000" dirty="0">
                          <a:latin typeface="Calibri"/>
                          <a:cs typeface="Calibri"/>
                        </a:rPr>
                        <a:t>6</a:t>
                      </a:r>
                    </a:p>
                  </a:txBody>
                  <a:tcPr marL="0" marR="0" marT="0" marB="0">
                    <a:lnL w="9143">
                      <a:solidFill>
                        <a:srgbClr val="000000"/>
                      </a:solidFill>
                      <a:prstDash val="solid"/>
                    </a:lnL>
                    <a:lnT w="19811">
                      <a:solidFill>
                        <a:srgbClr val="000000"/>
                      </a:solidFill>
                      <a:prstDash val="solid"/>
                    </a:lnT>
                  </a:tcPr>
                </a:tc>
                <a:tc>
                  <a:txBody>
                    <a:bodyPr/>
                    <a:lstStyle/>
                    <a:p>
                      <a:pPr marR="150495" algn="r">
                        <a:lnSpc>
                          <a:spcPct val="100000"/>
                        </a:lnSpc>
                        <a:spcBef>
                          <a:spcPts val="40"/>
                        </a:spcBef>
                      </a:pPr>
                      <a:r>
                        <a:rPr sz="1000" spc="-45" dirty="0">
                          <a:latin typeface="Calibri"/>
                          <a:cs typeface="Calibri"/>
                        </a:rPr>
                        <a:t>1</a:t>
                      </a:r>
                      <a:r>
                        <a:rPr sz="1000" spc="15" dirty="0">
                          <a:latin typeface="Calibri"/>
                          <a:cs typeface="Calibri"/>
                        </a:rPr>
                        <a:t>,</a:t>
                      </a:r>
                      <a:r>
                        <a:rPr sz="1000" spc="-45" dirty="0">
                          <a:latin typeface="Calibri"/>
                          <a:cs typeface="Calibri"/>
                        </a:rPr>
                        <a:t>7</a:t>
                      </a:r>
                      <a:r>
                        <a:rPr sz="1000" spc="-55" dirty="0">
                          <a:latin typeface="Calibri"/>
                          <a:cs typeface="Calibri"/>
                        </a:rPr>
                        <a:t>3</a:t>
                      </a:r>
                      <a:r>
                        <a:rPr sz="1000" spc="-45" dirty="0">
                          <a:latin typeface="Calibri"/>
                          <a:cs typeface="Calibri"/>
                        </a:rPr>
                        <a:t>3</a:t>
                      </a:r>
                      <a:r>
                        <a:rPr sz="1000" spc="15" dirty="0">
                          <a:latin typeface="Calibri"/>
                          <a:cs typeface="Calibri"/>
                        </a:rPr>
                        <a:t>,</a:t>
                      </a:r>
                      <a:r>
                        <a:rPr sz="1000" spc="-45" dirty="0">
                          <a:latin typeface="Calibri"/>
                          <a:cs typeface="Calibri"/>
                        </a:rPr>
                        <a:t>33</a:t>
                      </a:r>
                      <a:r>
                        <a:rPr sz="1000" dirty="0">
                          <a:latin typeface="Calibri"/>
                          <a:cs typeface="Calibri"/>
                        </a:rPr>
                        <a:t>0</a:t>
                      </a:r>
                    </a:p>
                  </a:txBody>
                  <a:tcPr marL="0" marR="0" marT="0" marB="0">
                    <a:lnT w="19811">
                      <a:solidFill>
                        <a:srgbClr val="000000"/>
                      </a:solidFill>
                      <a:prstDash val="solid"/>
                    </a:lnT>
                  </a:tcPr>
                </a:tc>
                <a:tc>
                  <a:txBody>
                    <a:bodyPr/>
                    <a:lstStyle/>
                    <a:p>
                      <a:pPr marR="10160" algn="ctr">
                        <a:lnSpc>
                          <a:spcPct val="100000"/>
                        </a:lnSpc>
                        <a:spcBef>
                          <a:spcPts val="40"/>
                        </a:spcBef>
                      </a:pPr>
                      <a:r>
                        <a:rPr sz="1000" spc="20" dirty="0">
                          <a:latin typeface="Calibri"/>
                          <a:cs typeface="Calibri"/>
                        </a:rPr>
                        <a:t>Pesos</a:t>
                      </a:r>
                      <a:endParaRPr sz="1000" dirty="0">
                        <a:latin typeface="Calibri"/>
                        <a:cs typeface="Calibri"/>
                      </a:endParaRPr>
                    </a:p>
                  </a:txBody>
                  <a:tcPr marL="0" marR="0" marT="0" marB="0">
                    <a:lnT w="19811">
                      <a:solidFill>
                        <a:srgbClr val="000000"/>
                      </a:solidFill>
                      <a:prstDash val="solid"/>
                    </a:lnT>
                  </a:tcPr>
                </a:tc>
                <a:tc>
                  <a:txBody>
                    <a:bodyPr/>
                    <a:lstStyle/>
                    <a:p>
                      <a:pPr marR="501015" algn="r">
                        <a:lnSpc>
                          <a:spcPct val="100000"/>
                        </a:lnSpc>
                        <a:spcBef>
                          <a:spcPts val="40"/>
                        </a:spcBef>
                      </a:pPr>
                      <a:r>
                        <a:rPr sz="1000" spc="-45" dirty="0">
                          <a:latin typeface="Calibri"/>
                          <a:cs typeface="Calibri"/>
                        </a:rPr>
                        <a:t>1</a:t>
                      </a:r>
                      <a:r>
                        <a:rPr sz="1000" spc="15" dirty="0">
                          <a:latin typeface="Calibri"/>
                          <a:cs typeface="Calibri"/>
                        </a:rPr>
                        <a:t>,</a:t>
                      </a:r>
                      <a:r>
                        <a:rPr sz="1000" spc="-55" dirty="0">
                          <a:latin typeface="Calibri"/>
                          <a:cs typeface="Calibri"/>
                        </a:rPr>
                        <a:t>0</a:t>
                      </a:r>
                      <a:r>
                        <a:rPr sz="1000" spc="-45" dirty="0">
                          <a:latin typeface="Calibri"/>
                          <a:cs typeface="Calibri"/>
                        </a:rPr>
                        <a:t>6</a:t>
                      </a:r>
                      <a:r>
                        <a:rPr sz="1000" dirty="0">
                          <a:latin typeface="Calibri"/>
                          <a:cs typeface="Calibri"/>
                        </a:rPr>
                        <a:t>5</a:t>
                      </a:r>
                    </a:p>
                  </a:txBody>
                  <a:tcPr marL="0" marR="0" marT="0" marB="0">
                    <a:lnT w="19811">
                      <a:solidFill>
                        <a:srgbClr val="000000"/>
                      </a:solidFill>
                      <a:prstDash val="solid"/>
                    </a:lnT>
                  </a:tcPr>
                </a:tc>
                <a:tc>
                  <a:txBody>
                    <a:bodyPr/>
                    <a:lstStyle/>
                    <a:p>
                      <a:pPr marR="116839" algn="ctr">
                        <a:lnSpc>
                          <a:spcPct val="100000"/>
                        </a:lnSpc>
                        <a:spcBef>
                          <a:spcPts val="40"/>
                        </a:spcBef>
                      </a:pPr>
                      <a:r>
                        <a:rPr sz="1000" spc="-10" dirty="0">
                          <a:latin typeface="Calibri"/>
                          <a:cs typeface="Calibri"/>
                        </a:rPr>
                        <a:t>28</a:t>
                      </a:r>
                      <a:endParaRPr sz="1000" dirty="0">
                        <a:latin typeface="Calibri"/>
                        <a:cs typeface="Calibri"/>
                      </a:endParaRPr>
                    </a:p>
                  </a:txBody>
                  <a:tcPr marL="0" marR="0" marT="0" marB="0">
                    <a:lnT w="19811">
                      <a:solidFill>
                        <a:srgbClr val="000000"/>
                      </a:solidFill>
                      <a:prstDash val="solid"/>
                    </a:lnT>
                  </a:tcPr>
                </a:tc>
                <a:tc>
                  <a:txBody>
                    <a:bodyPr/>
                    <a:lstStyle/>
                    <a:p>
                      <a:pPr marR="36195" algn="r">
                        <a:lnSpc>
                          <a:spcPct val="100000"/>
                        </a:lnSpc>
                        <a:spcBef>
                          <a:spcPts val="40"/>
                        </a:spcBef>
                      </a:pPr>
                      <a:r>
                        <a:rPr sz="1000" spc="-45" dirty="0">
                          <a:latin typeface="Calibri"/>
                          <a:cs typeface="Calibri"/>
                        </a:rPr>
                        <a:t>1</a:t>
                      </a:r>
                      <a:r>
                        <a:rPr sz="1000" spc="-55" dirty="0">
                          <a:latin typeface="Calibri"/>
                          <a:cs typeface="Calibri"/>
                        </a:rPr>
                        <a:t>0</a:t>
                      </a:r>
                      <a:r>
                        <a:rPr sz="1000" spc="-45" dirty="0">
                          <a:latin typeface="Calibri"/>
                          <a:cs typeface="Calibri"/>
                        </a:rPr>
                        <a:t>7</a:t>
                      </a:r>
                      <a:r>
                        <a:rPr sz="1000" spc="15" dirty="0">
                          <a:latin typeface="Calibri"/>
                          <a:cs typeface="Calibri"/>
                        </a:rPr>
                        <a:t>.</a:t>
                      </a:r>
                      <a:r>
                        <a:rPr sz="1000" spc="-45" dirty="0">
                          <a:latin typeface="Calibri"/>
                          <a:cs typeface="Calibri"/>
                        </a:rPr>
                        <a:t>16</a:t>
                      </a:r>
                      <a:r>
                        <a:rPr sz="1000" spc="-55" dirty="0">
                          <a:latin typeface="Calibri"/>
                          <a:cs typeface="Calibri"/>
                        </a:rPr>
                        <a:t>5</a:t>
                      </a:r>
                      <a:r>
                        <a:rPr sz="1000" spc="-45" dirty="0">
                          <a:latin typeface="Calibri"/>
                          <a:cs typeface="Calibri"/>
                        </a:rPr>
                        <a:t>182</a:t>
                      </a:r>
                      <a:r>
                        <a:rPr sz="1000" dirty="0">
                          <a:latin typeface="Calibri"/>
                          <a:cs typeface="Calibri"/>
                        </a:rPr>
                        <a:t>1</a:t>
                      </a:r>
                    </a:p>
                  </a:txBody>
                  <a:tcPr marL="0" marR="0" marT="0" marB="0">
                    <a:lnT w="19811">
                      <a:solidFill>
                        <a:srgbClr val="000000"/>
                      </a:solidFill>
                      <a:prstDash val="solid"/>
                    </a:lnT>
                  </a:tcPr>
                </a:tc>
                <a:tc>
                  <a:txBody>
                    <a:bodyPr/>
                    <a:lstStyle/>
                    <a:p>
                      <a:pPr algn="ctr">
                        <a:lnSpc>
                          <a:spcPct val="100000"/>
                        </a:lnSpc>
                        <a:spcBef>
                          <a:spcPts val="40"/>
                        </a:spcBef>
                        <a:tabLst>
                          <a:tab pos="267335" algn="l"/>
                        </a:tabLst>
                      </a:pPr>
                      <a:r>
                        <a:rPr sz="1000" spc="10" dirty="0">
                          <a:latin typeface="Calibri"/>
                          <a:cs typeface="Calibri"/>
                        </a:rPr>
                        <a:t>$	</a:t>
                      </a:r>
                      <a:r>
                        <a:rPr sz="1000" spc="-25" dirty="0">
                          <a:latin typeface="Calibri"/>
                          <a:cs typeface="Calibri"/>
                        </a:rPr>
                        <a:t>185,752,625.08</a:t>
                      </a:r>
                      <a:endParaRPr sz="1000" dirty="0">
                        <a:latin typeface="Calibri"/>
                        <a:cs typeface="Calibri"/>
                      </a:endParaRPr>
                    </a:p>
                  </a:txBody>
                  <a:tcPr marL="0" marR="0" marT="0" marB="0">
                    <a:lnR w="18287">
                      <a:solidFill>
                        <a:srgbClr val="000000"/>
                      </a:solidFill>
                      <a:prstDash val="solid"/>
                    </a:lnR>
                    <a:lnT w="19811">
                      <a:solidFill>
                        <a:srgbClr val="000000"/>
                      </a:solidFill>
                      <a:prstDash val="solid"/>
                    </a:lnT>
                  </a:tcPr>
                </a:tc>
              </a:tr>
              <a:tr h="168087">
                <a:tc>
                  <a:txBody>
                    <a:bodyPr/>
                    <a:lstStyle/>
                    <a:p>
                      <a:pPr marR="327660" algn="r">
                        <a:lnSpc>
                          <a:spcPts val="1250"/>
                        </a:lnSpc>
                      </a:pPr>
                      <a:r>
                        <a:rPr sz="1000" spc="15" dirty="0">
                          <a:latin typeface="Calibri"/>
                          <a:cs typeface="Calibri"/>
                        </a:rPr>
                        <a:t>I</a:t>
                      </a:r>
                      <a:r>
                        <a:rPr sz="1000" spc="-15" dirty="0">
                          <a:latin typeface="Calibri"/>
                          <a:cs typeface="Calibri"/>
                        </a:rPr>
                        <a:t>Q</a:t>
                      </a:r>
                      <a:r>
                        <a:rPr sz="1000" spc="-35" dirty="0">
                          <a:latin typeface="Calibri"/>
                          <a:cs typeface="Calibri"/>
                        </a:rPr>
                        <a:t>_</a:t>
                      </a:r>
                      <a:r>
                        <a:rPr sz="1000" spc="-15" dirty="0">
                          <a:latin typeface="Calibri"/>
                          <a:cs typeface="Calibri"/>
                        </a:rPr>
                        <a:t>B</a:t>
                      </a:r>
                      <a:r>
                        <a:rPr sz="1000" spc="15" dirty="0">
                          <a:latin typeface="Calibri"/>
                          <a:cs typeface="Calibri"/>
                        </a:rPr>
                        <a:t>P</a:t>
                      </a:r>
                      <a:r>
                        <a:rPr sz="1000" spc="20" dirty="0">
                          <a:latin typeface="Calibri"/>
                          <a:cs typeface="Calibri"/>
                        </a:rPr>
                        <a:t>A</a:t>
                      </a:r>
                      <a:r>
                        <a:rPr sz="1000" spc="-40" dirty="0">
                          <a:latin typeface="Calibri"/>
                          <a:cs typeface="Calibri"/>
                        </a:rPr>
                        <a:t>G</a:t>
                      </a:r>
                      <a:r>
                        <a:rPr sz="1000" spc="-45" dirty="0">
                          <a:latin typeface="Calibri"/>
                          <a:cs typeface="Calibri"/>
                        </a:rPr>
                        <a:t>91</a:t>
                      </a:r>
                      <a:r>
                        <a:rPr sz="1000" spc="-35" dirty="0">
                          <a:latin typeface="Calibri"/>
                          <a:cs typeface="Calibri"/>
                        </a:rPr>
                        <a:t>_</a:t>
                      </a:r>
                      <a:r>
                        <a:rPr sz="1000" spc="-55" dirty="0">
                          <a:latin typeface="Calibri"/>
                          <a:cs typeface="Calibri"/>
                        </a:rPr>
                        <a:t>2</a:t>
                      </a:r>
                      <a:r>
                        <a:rPr sz="1000" spc="-45" dirty="0">
                          <a:latin typeface="Calibri"/>
                          <a:cs typeface="Calibri"/>
                        </a:rPr>
                        <a:t>104</a:t>
                      </a:r>
                      <a:r>
                        <a:rPr sz="1000" spc="-55" dirty="0">
                          <a:latin typeface="Calibri"/>
                          <a:cs typeface="Calibri"/>
                        </a:rPr>
                        <a:t>2</a:t>
                      </a:r>
                      <a:r>
                        <a:rPr sz="1000" dirty="0">
                          <a:latin typeface="Calibri"/>
                          <a:cs typeface="Calibri"/>
                        </a:rPr>
                        <a:t>2</a:t>
                      </a:r>
                    </a:p>
                  </a:txBody>
                  <a:tcPr marL="0" marR="0" marT="0" marB="0">
                    <a:lnL w="9143">
                      <a:solidFill>
                        <a:srgbClr val="000000"/>
                      </a:solidFill>
                      <a:prstDash val="solid"/>
                    </a:lnL>
                  </a:tcPr>
                </a:tc>
                <a:tc>
                  <a:txBody>
                    <a:bodyPr/>
                    <a:lstStyle/>
                    <a:p>
                      <a:pPr marR="150495" algn="r">
                        <a:lnSpc>
                          <a:spcPts val="1250"/>
                        </a:lnSpc>
                      </a:pPr>
                      <a:r>
                        <a:rPr sz="1000" spc="-45" dirty="0">
                          <a:latin typeface="Calibri"/>
                          <a:cs typeface="Calibri"/>
                        </a:rPr>
                        <a:t>2</a:t>
                      </a:r>
                      <a:r>
                        <a:rPr sz="1000" spc="15" dirty="0">
                          <a:latin typeface="Calibri"/>
                          <a:cs typeface="Calibri"/>
                        </a:rPr>
                        <a:t>,</a:t>
                      </a:r>
                      <a:r>
                        <a:rPr sz="1000" spc="-45" dirty="0">
                          <a:latin typeface="Calibri"/>
                          <a:cs typeface="Calibri"/>
                        </a:rPr>
                        <a:t>0</a:t>
                      </a:r>
                      <a:r>
                        <a:rPr sz="1000" spc="-55" dirty="0">
                          <a:latin typeface="Calibri"/>
                          <a:cs typeface="Calibri"/>
                        </a:rPr>
                        <a:t>0</a:t>
                      </a:r>
                      <a:r>
                        <a:rPr sz="1000" spc="-45" dirty="0">
                          <a:latin typeface="Calibri"/>
                          <a:cs typeface="Calibri"/>
                        </a:rPr>
                        <a:t>0</a:t>
                      </a:r>
                      <a:r>
                        <a:rPr sz="1000" spc="15" dirty="0">
                          <a:latin typeface="Calibri"/>
                          <a:cs typeface="Calibri"/>
                        </a:rPr>
                        <a:t>,</a:t>
                      </a:r>
                      <a:r>
                        <a:rPr sz="1000" spc="-45" dirty="0">
                          <a:latin typeface="Calibri"/>
                          <a:cs typeface="Calibri"/>
                        </a:rPr>
                        <a:t>00</a:t>
                      </a:r>
                      <a:r>
                        <a:rPr sz="1000" dirty="0">
                          <a:latin typeface="Calibri"/>
                          <a:cs typeface="Calibri"/>
                        </a:rPr>
                        <a:t>0</a:t>
                      </a:r>
                    </a:p>
                  </a:txBody>
                  <a:tcPr marL="0" marR="0" marT="0" marB="0"/>
                </a:tc>
                <a:tc>
                  <a:txBody>
                    <a:bodyPr/>
                    <a:lstStyle/>
                    <a:p>
                      <a:pPr marR="10160" algn="ctr">
                        <a:lnSpc>
                          <a:spcPts val="1250"/>
                        </a:lnSpc>
                      </a:pPr>
                      <a:r>
                        <a:rPr sz="1000" spc="20" dirty="0">
                          <a:latin typeface="Calibri"/>
                          <a:cs typeface="Calibri"/>
                        </a:rPr>
                        <a:t>Pesos</a:t>
                      </a:r>
                      <a:endParaRPr sz="1000" dirty="0">
                        <a:latin typeface="Calibri"/>
                        <a:cs typeface="Calibri"/>
                      </a:endParaRPr>
                    </a:p>
                  </a:txBody>
                  <a:tcPr marL="0" marR="0" marT="0" marB="0"/>
                </a:tc>
                <a:tc>
                  <a:txBody>
                    <a:bodyPr/>
                    <a:lstStyle/>
                    <a:p>
                      <a:pPr marR="501015" algn="r">
                        <a:lnSpc>
                          <a:spcPts val="1250"/>
                        </a:lnSpc>
                      </a:pPr>
                      <a:r>
                        <a:rPr sz="1000" spc="-45" dirty="0">
                          <a:latin typeface="Calibri"/>
                          <a:cs typeface="Calibri"/>
                        </a:rPr>
                        <a:t>1</a:t>
                      </a:r>
                      <a:r>
                        <a:rPr sz="1000" spc="15" dirty="0">
                          <a:latin typeface="Calibri"/>
                          <a:cs typeface="Calibri"/>
                        </a:rPr>
                        <a:t>,</a:t>
                      </a:r>
                      <a:r>
                        <a:rPr sz="1000" spc="-55" dirty="0">
                          <a:latin typeface="Calibri"/>
                          <a:cs typeface="Calibri"/>
                        </a:rPr>
                        <a:t>7</a:t>
                      </a:r>
                      <a:r>
                        <a:rPr sz="1000" spc="-45" dirty="0">
                          <a:latin typeface="Calibri"/>
                          <a:cs typeface="Calibri"/>
                        </a:rPr>
                        <a:t>7</a:t>
                      </a:r>
                      <a:r>
                        <a:rPr sz="1000" dirty="0">
                          <a:latin typeface="Calibri"/>
                          <a:cs typeface="Calibri"/>
                        </a:rPr>
                        <a:t>2</a:t>
                      </a:r>
                    </a:p>
                  </a:txBody>
                  <a:tcPr marL="0" marR="0" marT="0" marB="0"/>
                </a:tc>
                <a:tc>
                  <a:txBody>
                    <a:bodyPr/>
                    <a:lstStyle/>
                    <a:p>
                      <a:pPr marR="116839" algn="ctr">
                        <a:lnSpc>
                          <a:spcPts val="1250"/>
                        </a:lnSpc>
                      </a:pPr>
                      <a:r>
                        <a:rPr sz="1000" spc="-10" dirty="0">
                          <a:latin typeface="Calibri"/>
                          <a:cs typeface="Calibri"/>
                        </a:rPr>
                        <a:t>91</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1</a:t>
                      </a:r>
                      <a:r>
                        <a:rPr sz="1000" spc="-55" dirty="0">
                          <a:latin typeface="Calibri"/>
                          <a:cs typeface="Calibri"/>
                        </a:rPr>
                        <a:t>1</a:t>
                      </a:r>
                      <a:r>
                        <a:rPr sz="1000" spc="-45" dirty="0">
                          <a:latin typeface="Calibri"/>
                          <a:cs typeface="Calibri"/>
                        </a:rPr>
                        <a:t>6</a:t>
                      </a:r>
                      <a:r>
                        <a:rPr sz="1000" spc="15" dirty="0">
                          <a:latin typeface="Calibri"/>
                          <a:cs typeface="Calibri"/>
                        </a:rPr>
                        <a:t>.</a:t>
                      </a:r>
                      <a:r>
                        <a:rPr sz="1000" spc="-45" dirty="0">
                          <a:latin typeface="Calibri"/>
                          <a:cs typeface="Calibri"/>
                        </a:rPr>
                        <a:t>73</a:t>
                      </a:r>
                      <a:r>
                        <a:rPr sz="1000" spc="-55" dirty="0">
                          <a:latin typeface="Calibri"/>
                          <a:cs typeface="Calibri"/>
                        </a:rPr>
                        <a:t>5</a:t>
                      </a:r>
                      <a:r>
                        <a:rPr sz="1000" spc="-45" dirty="0">
                          <a:latin typeface="Calibri"/>
                          <a:cs typeface="Calibri"/>
                        </a:rPr>
                        <a:t>060</a:t>
                      </a:r>
                      <a:r>
                        <a:rPr sz="1000" dirty="0">
                          <a:latin typeface="Calibri"/>
                          <a:cs typeface="Calibri"/>
                        </a:rPr>
                        <a:t>9</a:t>
                      </a:r>
                    </a:p>
                  </a:txBody>
                  <a:tcPr marL="0" marR="0" marT="0" marB="0"/>
                </a:tc>
                <a:tc>
                  <a:txBody>
                    <a:bodyPr/>
                    <a:lstStyle/>
                    <a:p>
                      <a:pPr algn="ctr">
                        <a:lnSpc>
                          <a:spcPts val="1250"/>
                        </a:lnSpc>
                        <a:tabLst>
                          <a:tab pos="267335" algn="l"/>
                        </a:tabLst>
                      </a:pPr>
                      <a:r>
                        <a:rPr sz="1000" spc="10" dirty="0">
                          <a:latin typeface="Calibri"/>
                          <a:cs typeface="Calibri"/>
                        </a:rPr>
                        <a:t>$	</a:t>
                      </a:r>
                      <a:r>
                        <a:rPr sz="1000" spc="-25" dirty="0">
                          <a:latin typeface="Calibri"/>
                          <a:cs typeface="Calibri"/>
                        </a:rPr>
                        <a:t>233,470,121.85</a:t>
                      </a:r>
                      <a:endParaRPr sz="1000" dirty="0">
                        <a:latin typeface="Calibri"/>
                        <a:cs typeface="Calibri"/>
                      </a:endParaRPr>
                    </a:p>
                  </a:txBody>
                  <a:tcPr marL="0" marR="0" marT="0" marB="0">
                    <a:lnR w="18287">
                      <a:solidFill>
                        <a:srgbClr val="000000"/>
                      </a:solidFill>
                      <a:prstDash val="solid"/>
                    </a:lnR>
                  </a:tcPr>
                </a:tc>
              </a:tr>
              <a:tr h="168087">
                <a:tc>
                  <a:txBody>
                    <a:bodyPr/>
                    <a:lstStyle/>
                    <a:p>
                      <a:pPr marR="374650" algn="r">
                        <a:lnSpc>
                          <a:spcPts val="1250"/>
                        </a:lnSpc>
                      </a:pPr>
                      <a:r>
                        <a:rPr sz="1000" spc="15" dirty="0">
                          <a:latin typeface="Calibri"/>
                          <a:cs typeface="Calibri"/>
                        </a:rPr>
                        <a:t>I</a:t>
                      </a:r>
                      <a:r>
                        <a:rPr sz="1000" spc="10" dirty="0">
                          <a:latin typeface="Calibri"/>
                          <a:cs typeface="Calibri"/>
                        </a:rPr>
                        <a:t>S</a:t>
                      </a:r>
                      <a:r>
                        <a:rPr sz="1000" spc="-45" dirty="0">
                          <a:latin typeface="Calibri"/>
                          <a:cs typeface="Calibri"/>
                        </a:rPr>
                        <a:t>_</a:t>
                      </a:r>
                      <a:r>
                        <a:rPr sz="1000" spc="-15" dirty="0">
                          <a:latin typeface="Calibri"/>
                          <a:cs typeface="Calibri"/>
                        </a:rPr>
                        <a:t>B</a:t>
                      </a:r>
                      <a:r>
                        <a:rPr sz="1000" spc="15" dirty="0">
                          <a:latin typeface="Calibri"/>
                          <a:cs typeface="Calibri"/>
                        </a:rPr>
                        <a:t>P</a:t>
                      </a:r>
                      <a:r>
                        <a:rPr sz="1000" spc="20" dirty="0">
                          <a:latin typeface="Calibri"/>
                          <a:cs typeface="Calibri"/>
                        </a:rPr>
                        <a:t>A</a:t>
                      </a:r>
                      <a:r>
                        <a:rPr sz="1000" spc="-45" dirty="0">
                          <a:latin typeface="Calibri"/>
                          <a:cs typeface="Calibri"/>
                        </a:rPr>
                        <a:t>182_191</a:t>
                      </a:r>
                      <a:r>
                        <a:rPr sz="1000" spc="-55" dirty="0">
                          <a:latin typeface="Calibri"/>
                          <a:cs typeface="Calibri"/>
                        </a:rPr>
                        <a:t>0</a:t>
                      </a:r>
                      <a:r>
                        <a:rPr sz="1000" spc="-45" dirty="0">
                          <a:latin typeface="Calibri"/>
                          <a:cs typeface="Calibri"/>
                        </a:rPr>
                        <a:t>1</a:t>
                      </a:r>
                      <a:r>
                        <a:rPr sz="1000" dirty="0">
                          <a:latin typeface="Calibri"/>
                          <a:cs typeface="Calibri"/>
                        </a:rPr>
                        <a:t>0</a:t>
                      </a:r>
                    </a:p>
                  </a:txBody>
                  <a:tcPr marL="0" marR="0" marT="0" marB="0">
                    <a:lnL w="9143">
                      <a:solidFill>
                        <a:srgbClr val="000000"/>
                      </a:solidFill>
                      <a:prstDash val="solid"/>
                    </a:lnL>
                  </a:tcPr>
                </a:tc>
                <a:tc>
                  <a:txBody>
                    <a:bodyPr/>
                    <a:lstStyle/>
                    <a:p>
                      <a:pPr marR="150495" algn="r">
                        <a:lnSpc>
                          <a:spcPts val="1250"/>
                        </a:lnSpc>
                      </a:pPr>
                      <a:r>
                        <a:rPr sz="1000" spc="-45" dirty="0">
                          <a:latin typeface="Calibri"/>
                          <a:cs typeface="Calibri"/>
                        </a:rPr>
                        <a:t>2</a:t>
                      </a:r>
                      <a:r>
                        <a:rPr sz="1000" spc="15" dirty="0">
                          <a:latin typeface="Calibri"/>
                          <a:cs typeface="Calibri"/>
                        </a:rPr>
                        <a:t>,</a:t>
                      </a:r>
                      <a:r>
                        <a:rPr sz="1000" spc="-45" dirty="0">
                          <a:latin typeface="Calibri"/>
                          <a:cs typeface="Calibri"/>
                        </a:rPr>
                        <a:t>9</a:t>
                      </a:r>
                      <a:r>
                        <a:rPr sz="1000" spc="-55" dirty="0">
                          <a:latin typeface="Calibri"/>
                          <a:cs typeface="Calibri"/>
                        </a:rPr>
                        <a:t>9</a:t>
                      </a:r>
                      <a:r>
                        <a:rPr sz="1000" spc="-45" dirty="0">
                          <a:latin typeface="Calibri"/>
                          <a:cs typeface="Calibri"/>
                        </a:rPr>
                        <a:t>7</a:t>
                      </a:r>
                      <a:r>
                        <a:rPr sz="1000" spc="15" dirty="0">
                          <a:latin typeface="Calibri"/>
                          <a:cs typeface="Calibri"/>
                        </a:rPr>
                        <a:t>,</a:t>
                      </a:r>
                      <a:r>
                        <a:rPr sz="1000" spc="-45" dirty="0">
                          <a:latin typeface="Calibri"/>
                          <a:cs typeface="Calibri"/>
                        </a:rPr>
                        <a:t>50</a:t>
                      </a:r>
                      <a:r>
                        <a:rPr sz="1000" dirty="0">
                          <a:latin typeface="Calibri"/>
                          <a:cs typeface="Calibri"/>
                        </a:rPr>
                        <a:t>0</a:t>
                      </a:r>
                    </a:p>
                  </a:txBody>
                  <a:tcPr marL="0" marR="0" marT="0" marB="0"/>
                </a:tc>
                <a:tc>
                  <a:txBody>
                    <a:bodyPr/>
                    <a:lstStyle/>
                    <a:p>
                      <a:pPr marR="10795" algn="ctr">
                        <a:lnSpc>
                          <a:spcPts val="1250"/>
                        </a:lnSpc>
                      </a:pPr>
                      <a:r>
                        <a:rPr sz="1000" spc="20" dirty="0">
                          <a:latin typeface="Calibri"/>
                          <a:cs typeface="Calibri"/>
                        </a:rPr>
                        <a:t>Pesos</a:t>
                      </a:r>
                      <a:endParaRPr sz="1000" dirty="0">
                        <a:latin typeface="Calibri"/>
                        <a:cs typeface="Calibri"/>
                      </a:endParaRPr>
                    </a:p>
                  </a:txBody>
                  <a:tcPr marL="0" marR="0" marT="0" marB="0"/>
                </a:tc>
                <a:tc>
                  <a:txBody>
                    <a:bodyPr/>
                    <a:lstStyle/>
                    <a:p>
                      <a:pPr marR="501015" algn="r">
                        <a:lnSpc>
                          <a:spcPts val="1250"/>
                        </a:lnSpc>
                      </a:pPr>
                      <a:r>
                        <a:rPr sz="1000" spc="-45" dirty="0">
                          <a:latin typeface="Calibri"/>
                          <a:cs typeface="Calibri"/>
                        </a:rPr>
                        <a:t>1</a:t>
                      </a:r>
                      <a:r>
                        <a:rPr sz="1000" spc="15" dirty="0">
                          <a:latin typeface="Calibri"/>
                          <a:cs typeface="Calibri"/>
                        </a:rPr>
                        <a:t>,</a:t>
                      </a:r>
                      <a:r>
                        <a:rPr sz="1000" spc="-55" dirty="0">
                          <a:latin typeface="Calibri"/>
                          <a:cs typeface="Calibri"/>
                        </a:rPr>
                        <a:t>2</a:t>
                      </a:r>
                      <a:r>
                        <a:rPr sz="1000" spc="-45" dirty="0">
                          <a:latin typeface="Calibri"/>
                          <a:cs typeface="Calibri"/>
                        </a:rPr>
                        <a:t>1</a:t>
                      </a:r>
                      <a:r>
                        <a:rPr sz="1000" dirty="0">
                          <a:latin typeface="Calibri"/>
                          <a:cs typeface="Calibri"/>
                        </a:rPr>
                        <a:t>2</a:t>
                      </a:r>
                    </a:p>
                  </a:txBody>
                  <a:tcPr marL="0" marR="0" marT="0" marB="0"/>
                </a:tc>
                <a:tc>
                  <a:txBody>
                    <a:bodyPr/>
                    <a:lstStyle/>
                    <a:p>
                      <a:pPr marR="106680" algn="ctr">
                        <a:lnSpc>
                          <a:spcPts val="1250"/>
                        </a:lnSpc>
                      </a:pPr>
                      <a:r>
                        <a:rPr sz="1000" spc="-25" dirty="0">
                          <a:latin typeface="Calibri"/>
                          <a:cs typeface="Calibri"/>
                        </a:rPr>
                        <a:t>182</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131</a:t>
                      </a:r>
                      <a:r>
                        <a:rPr sz="1000" spc="15" dirty="0">
                          <a:latin typeface="Calibri"/>
                          <a:cs typeface="Calibri"/>
                        </a:rPr>
                        <a:t>.</a:t>
                      </a:r>
                      <a:r>
                        <a:rPr sz="1000" spc="-55" dirty="0">
                          <a:latin typeface="Calibri"/>
                          <a:cs typeface="Calibri"/>
                        </a:rPr>
                        <a:t>7</a:t>
                      </a:r>
                      <a:r>
                        <a:rPr sz="1000" spc="-45" dirty="0">
                          <a:latin typeface="Calibri"/>
                          <a:cs typeface="Calibri"/>
                        </a:rPr>
                        <a:t>989</a:t>
                      </a:r>
                      <a:r>
                        <a:rPr sz="1000" dirty="0">
                          <a:latin typeface="Calibri"/>
                          <a:cs typeface="Calibri"/>
                        </a:rPr>
                        <a:t>4</a:t>
                      </a:r>
                    </a:p>
                  </a:txBody>
                  <a:tcPr marL="0" marR="0" marT="0" marB="0"/>
                </a:tc>
                <a:tc>
                  <a:txBody>
                    <a:bodyPr/>
                    <a:lstStyle/>
                    <a:p>
                      <a:pPr marR="635" algn="ctr">
                        <a:lnSpc>
                          <a:spcPts val="1250"/>
                        </a:lnSpc>
                        <a:tabLst>
                          <a:tab pos="267335" algn="l"/>
                        </a:tabLst>
                      </a:pPr>
                      <a:r>
                        <a:rPr sz="1000" spc="10" dirty="0">
                          <a:latin typeface="Calibri"/>
                          <a:cs typeface="Calibri"/>
                        </a:rPr>
                        <a:t>$	</a:t>
                      </a:r>
                      <a:r>
                        <a:rPr sz="1000" spc="-25" dirty="0">
                          <a:latin typeface="Calibri"/>
                          <a:cs typeface="Calibri"/>
                        </a:rPr>
                        <a:t>395,067,322.54</a:t>
                      </a:r>
                      <a:endParaRPr sz="1000" dirty="0">
                        <a:latin typeface="Calibri"/>
                        <a:cs typeface="Calibri"/>
                      </a:endParaRPr>
                    </a:p>
                  </a:txBody>
                  <a:tcPr marL="0" marR="0" marT="0" marB="0">
                    <a:lnR w="18287">
                      <a:solidFill>
                        <a:srgbClr val="000000"/>
                      </a:solidFill>
                      <a:prstDash val="solid"/>
                    </a:lnR>
                  </a:tcPr>
                </a:tc>
              </a:tr>
              <a:tr h="167415">
                <a:tc>
                  <a:txBody>
                    <a:bodyPr/>
                    <a:lstStyle/>
                    <a:p>
                      <a:pPr marR="374650" algn="r">
                        <a:lnSpc>
                          <a:spcPts val="1250"/>
                        </a:lnSpc>
                      </a:pPr>
                      <a:r>
                        <a:rPr sz="1000" spc="15" dirty="0">
                          <a:latin typeface="Calibri"/>
                          <a:cs typeface="Calibri"/>
                        </a:rPr>
                        <a:t>I</a:t>
                      </a:r>
                      <a:r>
                        <a:rPr sz="1000" spc="10" dirty="0">
                          <a:latin typeface="Calibri"/>
                          <a:cs typeface="Calibri"/>
                        </a:rPr>
                        <a:t>S</a:t>
                      </a:r>
                      <a:r>
                        <a:rPr sz="1000" spc="-45" dirty="0">
                          <a:latin typeface="Calibri"/>
                          <a:cs typeface="Calibri"/>
                        </a:rPr>
                        <a:t>_</a:t>
                      </a:r>
                      <a:r>
                        <a:rPr sz="1000" spc="-15" dirty="0">
                          <a:latin typeface="Calibri"/>
                          <a:cs typeface="Calibri"/>
                        </a:rPr>
                        <a:t>B</a:t>
                      </a:r>
                      <a:r>
                        <a:rPr sz="1000" spc="15" dirty="0">
                          <a:latin typeface="Calibri"/>
                          <a:cs typeface="Calibri"/>
                        </a:rPr>
                        <a:t>P</a:t>
                      </a:r>
                      <a:r>
                        <a:rPr sz="1000" spc="20" dirty="0">
                          <a:latin typeface="Calibri"/>
                          <a:cs typeface="Calibri"/>
                        </a:rPr>
                        <a:t>A</a:t>
                      </a:r>
                      <a:r>
                        <a:rPr sz="1000" spc="-45" dirty="0">
                          <a:latin typeface="Calibri"/>
                          <a:cs typeface="Calibri"/>
                        </a:rPr>
                        <a:t>182_210</a:t>
                      </a:r>
                      <a:r>
                        <a:rPr sz="1000" spc="-55" dirty="0">
                          <a:latin typeface="Calibri"/>
                          <a:cs typeface="Calibri"/>
                        </a:rPr>
                        <a:t>3</a:t>
                      </a:r>
                      <a:r>
                        <a:rPr sz="1000" spc="-45" dirty="0">
                          <a:latin typeface="Calibri"/>
                          <a:cs typeface="Calibri"/>
                        </a:rPr>
                        <a:t>1</a:t>
                      </a:r>
                      <a:r>
                        <a:rPr sz="1000" dirty="0">
                          <a:latin typeface="Calibri"/>
                          <a:cs typeface="Calibri"/>
                        </a:rPr>
                        <a:t>1</a:t>
                      </a:r>
                    </a:p>
                  </a:txBody>
                  <a:tcPr marL="0" marR="0" marT="0" marB="0">
                    <a:lnL w="9143">
                      <a:solidFill>
                        <a:srgbClr val="000000"/>
                      </a:solidFill>
                      <a:prstDash val="solid"/>
                    </a:lnL>
                  </a:tcPr>
                </a:tc>
                <a:tc>
                  <a:txBody>
                    <a:bodyPr/>
                    <a:lstStyle/>
                    <a:p>
                      <a:pPr marR="150495" algn="r">
                        <a:lnSpc>
                          <a:spcPts val="1250"/>
                        </a:lnSpc>
                      </a:pPr>
                      <a:r>
                        <a:rPr sz="1000" spc="-45" dirty="0">
                          <a:latin typeface="Calibri"/>
                          <a:cs typeface="Calibri"/>
                        </a:rPr>
                        <a:t>3</a:t>
                      </a:r>
                      <a:r>
                        <a:rPr sz="1000" spc="15" dirty="0">
                          <a:latin typeface="Calibri"/>
                          <a:cs typeface="Calibri"/>
                        </a:rPr>
                        <a:t>,</a:t>
                      </a:r>
                      <a:r>
                        <a:rPr sz="1000" spc="-45" dirty="0">
                          <a:latin typeface="Calibri"/>
                          <a:cs typeface="Calibri"/>
                        </a:rPr>
                        <a:t>0</a:t>
                      </a:r>
                      <a:r>
                        <a:rPr sz="1000" spc="-55" dirty="0">
                          <a:latin typeface="Calibri"/>
                          <a:cs typeface="Calibri"/>
                        </a:rPr>
                        <a:t>0</a:t>
                      </a:r>
                      <a:r>
                        <a:rPr sz="1000" spc="-45" dirty="0">
                          <a:latin typeface="Calibri"/>
                          <a:cs typeface="Calibri"/>
                        </a:rPr>
                        <a:t>0</a:t>
                      </a:r>
                      <a:r>
                        <a:rPr sz="1000" spc="15" dirty="0">
                          <a:latin typeface="Calibri"/>
                          <a:cs typeface="Calibri"/>
                        </a:rPr>
                        <a:t>,</a:t>
                      </a:r>
                      <a:r>
                        <a:rPr sz="1000" spc="-45" dirty="0">
                          <a:latin typeface="Calibri"/>
                          <a:cs typeface="Calibri"/>
                        </a:rPr>
                        <a:t>00</a:t>
                      </a:r>
                      <a:r>
                        <a:rPr sz="1000" dirty="0">
                          <a:latin typeface="Calibri"/>
                          <a:cs typeface="Calibri"/>
                        </a:rPr>
                        <a:t>0</a:t>
                      </a:r>
                    </a:p>
                  </a:txBody>
                  <a:tcPr marL="0" marR="0" marT="0" marB="0"/>
                </a:tc>
                <a:tc>
                  <a:txBody>
                    <a:bodyPr/>
                    <a:lstStyle/>
                    <a:p>
                      <a:pPr marR="10795" algn="ctr">
                        <a:lnSpc>
                          <a:spcPts val="1250"/>
                        </a:lnSpc>
                      </a:pPr>
                      <a:r>
                        <a:rPr sz="1000" spc="20" dirty="0">
                          <a:latin typeface="Calibri"/>
                          <a:cs typeface="Calibri"/>
                        </a:rPr>
                        <a:t>Pesos</a:t>
                      </a:r>
                      <a:endParaRPr sz="1000" dirty="0">
                        <a:latin typeface="Calibri"/>
                        <a:cs typeface="Calibri"/>
                      </a:endParaRPr>
                    </a:p>
                  </a:txBody>
                  <a:tcPr marL="0" marR="0" marT="0" marB="0"/>
                </a:tc>
                <a:tc>
                  <a:txBody>
                    <a:bodyPr/>
                    <a:lstStyle/>
                    <a:p>
                      <a:pPr marR="501015" algn="r">
                        <a:lnSpc>
                          <a:spcPts val="1250"/>
                        </a:lnSpc>
                      </a:pPr>
                      <a:r>
                        <a:rPr sz="1000" spc="-45" dirty="0">
                          <a:latin typeface="Calibri"/>
                          <a:cs typeface="Calibri"/>
                        </a:rPr>
                        <a:t>1</a:t>
                      </a:r>
                      <a:r>
                        <a:rPr sz="1000" spc="15" dirty="0">
                          <a:latin typeface="Calibri"/>
                          <a:cs typeface="Calibri"/>
                        </a:rPr>
                        <a:t>,</a:t>
                      </a:r>
                      <a:r>
                        <a:rPr sz="1000" spc="-55" dirty="0">
                          <a:latin typeface="Calibri"/>
                          <a:cs typeface="Calibri"/>
                        </a:rPr>
                        <a:t>7</a:t>
                      </a:r>
                      <a:r>
                        <a:rPr sz="1000" spc="-45" dirty="0">
                          <a:latin typeface="Calibri"/>
                          <a:cs typeface="Calibri"/>
                        </a:rPr>
                        <a:t>3</a:t>
                      </a:r>
                      <a:r>
                        <a:rPr sz="1000" dirty="0">
                          <a:latin typeface="Calibri"/>
                          <a:cs typeface="Calibri"/>
                        </a:rPr>
                        <a:t>0</a:t>
                      </a:r>
                    </a:p>
                  </a:txBody>
                  <a:tcPr marL="0" marR="0" marT="0" marB="0"/>
                </a:tc>
                <a:tc>
                  <a:txBody>
                    <a:bodyPr/>
                    <a:lstStyle/>
                    <a:p>
                      <a:pPr marR="106680" algn="ctr">
                        <a:lnSpc>
                          <a:spcPts val="1250"/>
                        </a:lnSpc>
                      </a:pPr>
                      <a:r>
                        <a:rPr sz="1000" spc="-25" dirty="0">
                          <a:latin typeface="Calibri"/>
                          <a:cs typeface="Calibri"/>
                        </a:rPr>
                        <a:t>182</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9</a:t>
                      </a:r>
                      <a:r>
                        <a:rPr sz="1000" spc="-55" dirty="0">
                          <a:latin typeface="Calibri"/>
                          <a:cs typeface="Calibri"/>
                        </a:rPr>
                        <a:t>8</a:t>
                      </a:r>
                      <a:r>
                        <a:rPr sz="1000" spc="15" dirty="0">
                          <a:latin typeface="Calibri"/>
                          <a:cs typeface="Calibri"/>
                        </a:rPr>
                        <a:t>.</a:t>
                      </a:r>
                      <a:r>
                        <a:rPr sz="1000" spc="-45" dirty="0">
                          <a:latin typeface="Calibri"/>
                          <a:cs typeface="Calibri"/>
                        </a:rPr>
                        <a:t>283</a:t>
                      </a:r>
                      <a:r>
                        <a:rPr sz="1000" spc="-55" dirty="0">
                          <a:latin typeface="Calibri"/>
                          <a:cs typeface="Calibri"/>
                        </a:rPr>
                        <a:t>2</a:t>
                      </a:r>
                      <a:r>
                        <a:rPr sz="1000" spc="-45" dirty="0">
                          <a:latin typeface="Calibri"/>
                          <a:cs typeface="Calibri"/>
                        </a:rPr>
                        <a:t>448</a:t>
                      </a:r>
                      <a:r>
                        <a:rPr sz="1000" dirty="0">
                          <a:latin typeface="Calibri"/>
                          <a:cs typeface="Calibri"/>
                        </a:rPr>
                        <a:t>7</a:t>
                      </a:r>
                    </a:p>
                  </a:txBody>
                  <a:tcPr marL="0" marR="0" marT="0" marB="0"/>
                </a:tc>
                <a:tc>
                  <a:txBody>
                    <a:bodyPr/>
                    <a:lstStyle/>
                    <a:p>
                      <a:pPr algn="ctr">
                        <a:lnSpc>
                          <a:spcPts val="1250"/>
                        </a:lnSpc>
                        <a:tabLst>
                          <a:tab pos="267335" algn="l"/>
                        </a:tabLst>
                      </a:pPr>
                      <a:r>
                        <a:rPr sz="1000" spc="10" dirty="0">
                          <a:latin typeface="Calibri"/>
                          <a:cs typeface="Calibri"/>
                        </a:rPr>
                        <a:t>$	</a:t>
                      </a:r>
                      <a:r>
                        <a:rPr sz="1000" spc="-25" dirty="0">
                          <a:latin typeface="Calibri"/>
                          <a:cs typeface="Calibri"/>
                        </a:rPr>
                        <a:t>294,849,734.60</a:t>
                      </a:r>
                      <a:endParaRPr sz="1000" dirty="0">
                        <a:latin typeface="Calibri"/>
                        <a:cs typeface="Calibri"/>
                      </a:endParaRPr>
                    </a:p>
                  </a:txBody>
                  <a:tcPr marL="0" marR="0" marT="0" marB="0">
                    <a:lnR w="18287">
                      <a:solidFill>
                        <a:srgbClr val="000000"/>
                      </a:solidFill>
                      <a:prstDash val="solid"/>
                    </a:lnR>
                  </a:tcPr>
                </a:tc>
              </a:tr>
              <a:tr h="167415">
                <a:tc>
                  <a:txBody>
                    <a:bodyPr/>
                    <a:lstStyle/>
                    <a:p>
                      <a:pPr marR="374650" algn="r">
                        <a:lnSpc>
                          <a:spcPts val="1245"/>
                        </a:lnSpc>
                      </a:pPr>
                      <a:r>
                        <a:rPr sz="1000" spc="15" dirty="0">
                          <a:latin typeface="Calibri"/>
                          <a:cs typeface="Calibri"/>
                        </a:rPr>
                        <a:t>I</a:t>
                      </a:r>
                      <a:r>
                        <a:rPr sz="1000" spc="10" dirty="0">
                          <a:latin typeface="Calibri"/>
                          <a:cs typeface="Calibri"/>
                        </a:rPr>
                        <a:t>S</a:t>
                      </a:r>
                      <a:r>
                        <a:rPr sz="1000" spc="-45" dirty="0">
                          <a:latin typeface="Calibri"/>
                          <a:cs typeface="Calibri"/>
                        </a:rPr>
                        <a:t>_</a:t>
                      </a:r>
                      <a:r>
                        <a:rPr sz="1000" spc="-15" dirty="0">
                          <a:latin typeface="Calibri"/>
                          <a:cs typeface="Calibri"/>
                        </a:rPr>
                        <a:t>B</a:t>
                      </a:r>
                      <a:r>
                        <a:rPr sz="1000" spc="15" dirty="0">
                          <a:latin typeface="Calibri"/>
                          <a:cs typeface="Calibri"/>
                        </a:rPr>
                        <a:t>P</a:t>
                      </a:r>
                      <a:r>
                        <a:rPr sz="1000" spc="20" dirty="0">
                          <a:latin typeface="Calibri"/>
                          <a:cs typeface="Calibri"/>
                        </a:rPr>
                        <a:t>A</a:t>
                      </a:r>
                      <a:r>
                        <a:rPr sz="1000" spc="-45" dirty="0">
                          <a:latin typeface="Calibri"/>
                          <a:cs typeface="Calibri"/>
                        </a:rPr>
                        <a:t>182_210</a:t>
                      </a:r>
                      <a:r>
                        <a:rPr sz="1000" spc="-55" dirty="0">
                          <a:latin typeface="Calibri"/>
                          <a:cs typeface="Calibri"/>
                        </a:rPr>
                        <a:t>9</a:t>
                      </a:r>
                      <a:r>
                        <a:rPr sz="1000" spc="-45" dirty="0">
                          <a:latin typeface="Calibri"/>
                          <a:cs typeface="Calibri"/>
                        </a:rPr>
                        <a:t>0</a:t>
                      </a:r>
                      <a:r>
                        <a:rPr sz="1000" dirty="0">
                          <a:latin typeface="Calibri"/>
                          <a:cs typeface="Calibri"/>
                        </a:rPr>
                        <a:t>9</a:t>
                      </a:r>
                    </a:p>
                  </a:txBody>
                  <a:tcPr marL="0" marR="0" marT="0" marB="0">
                    <a:lnL w="9143">
                      <a:solidFill>
                        <a:srgbClr val="000000"/>
                      </a:solidFill>
                      <a:prstDash val="solid"/>
                    </a:lnL>
                  </a:tcPr>
                </a:tc>
                <a:tc>
                  <a:txBody>
                    <a:bodyPr/>
                    <a:lstStyle/>
                    <a:p>
                      <a:pPr marR="150495" algn="r">
                        <a:lnSpc>
                          <a:spcPts val="1245"/>
                        </a:lnSpc>
                      </a:pPr>
                      <a:r>
                        <a:rPr sz="1000" spc="-45" dirty="0">
                          <a:latin typeface="Calibri"/>
                          <a:cs typeface="Calibri"/>
                        </a:rPr>
                        <a:t>7</a:t>
                      </a:r>
                      <a:r>
                        <a:rPr sz="1000" spc="15" dirty="0">
                          <a:latin typeface="Calibri"/>
                          <a:cs typeface="Calibri"/>
                        </a:rPr>
                        <a:t>,</a:t>
                      </a:r>
                      <a:r>
                        <a:rPr sz="1000" spc="-45" dirty="0">
                          <a:latin typeface="Calibri"/>
                          <a:cs typeface="Calibri"/>
                        </a:rPr>
                        <a:t>0</a:t>
                      </a:r>
                      <a:r>
                        <a:rPr sz="1000" spc="-55" dirty="0">
                          <a:latin typeface="Calibri"/>
                          <a:cs typeface="Calibri"/>
                        </a:rPr>
                        <a:t>0</a:t>
                      </a:r>
                      <a:r>
                        <a:rPr sz="1000" spc="-45" dirty="0">
                          <a:latin typeface="Calibri"/>
                          <a:cs typeface="Calibri"/>
                        </a:rPr>
                        <a:t>0</a:t>
                      </a:r>
                      <a:r>
                        <a:rPr sz="1000" spc="15" dirty="0">
                          <a:latin typeface="Calibri"/>
                          <a:cs typeface="Calibri"/>
                        </a:rPr>
                        <a:t>,</a:t>
                      </a:r>
                      <a:r>
                        <a:rPr sz="1000" spc="-45" dirty="0">
                          <a:latin typeface="Calibri"/>
                          <a:cs typeface="Calibri"/>
                        </a:rPr>
                        <a:t>00</a:t>
                      </a:r>
                      <a:r>
                        <a:rPr sz="1000" dirty="0">
                          <a:latin typeface="Calibri"/>
                          <a:cs typeface="Calibri"/>
                        </a:rPr>
                        <a:t>0</a:t>
                      </a:r>
                    </a:p>
                  </a:txBody>
                  <a:tcPr marL="0" marR="0" marT="0" marB="0"/>
                </a:tc>
                <a:tc>
                  <a:txBody>
                    <a:bodyPr/>
                    <a:lstStyle/>
                    <a:p>
                      <a:pPr marR="10795" algn="ctr">
                        <a:lnSpc>
                          <a:spcPts val="1245"/>
                        </a:lnSpc>
                      </a:pPr>
                      <a:r>
                        <a:rPr sz="1000" spc="20" dirty="0">
                          <a:latin typeface="Calibri"/>
                          <a:cs typeface="Calibri"/>
                        </a:rPr>
                        <a:t>Pesos</a:t>
                      </a:r>
                      <a:endParaRPr sz="1000" dirty="0">
                        <a:latin typeface="Calibri"/>
                        <a:cs typeface="Calibri"/>
                      </a:endParaRPr>
                    </a:p>
                  </a:txBody>
                  <a:tcPr marL="0" marR="0" marT="0" marB="0"/>
                </a:tc>
                <a:tc>
                  <a:txBody>
                    <a:bodyPr/>
                    <a:lstStyle/>
                    <a:p>
                      <a:pPr marR="501015" algn="r">
                        <a:lnSpc>
                          <a:spcPts val="1245"/>
                        </a:lnSpc>
                      </a:pPr>
                      <a:r>
                        <a:rPr sz="1000" spc="-45" dirty="0">
                          <a:latin typeface="Calibri"/>
                          <a:cs typeface="Calibri"/>
                        </a:rPr>
                        <a:t>1</a:t>
                      </a:r>
                      <a:r>
                        <a:rPr sz="1000" spc="15" dirty="0">
                          <a:latin typeface="Calibri"/>
                          <a:cs typeface="Calibri"/>
                        </a:rPr>
                        <a:t>,</a:t>
                      </a:r>
                      <a:r>
                        <a:rPr sz="1000" spc="-55" dirty="0">
                          <a:latin typeface="Calibri"/>
                          <a:cs typeface="Calibri"/>
                        </a:rPr>
                        <a:t>9</a:t>
                      </a:r>
                      <a:r>
                        <a:rPr sz="1000" spc="-45" dirty="0">
                          <a:latin typeface="Calibri"/>
                          <a:cs typeface="Calibri"/>
                        </a:rPr>
                        <a:t>1</a:t>
                      </a:r>
                      <a:r>
                        <a:rPr sz="1000" dirty="0">
                          <a:latin typeface="Calibri"/>
                          <a:cs typeface="Calibri"/>
                        </a:rPr>
                        <a:t>2</a:t>
                      </a:r>
                    </a:p>
                  </a:txBody>
                  <a:tcPr marL="0" marR="0" marT="0" marB="0"/>
                </a:tc>
                <a:tc>
                  <a:txBody>
                    <a:bodyPr/>
                    <a:lstStyle/>
                    <a:p>
                      <a:pPr marR="106680" algn="ctr">
                        <a:lnSpc>
                          <a:spcPts val="1245"/>
                        </a:lnSpc>
                      </a:pPr>
                      <a:r>
                        <a:rPr sz="1000" spc="-25" dirty="0">
                          <a:latin typeface="Calibri"/>
                          <a:cs typeface="Calibri"/>
                        </a:rPr>
                        <a:t>182</a:t>
                      </a:r>
                      <a:endParaRPr sz="1000" dirty="0">
                        <a:latin typeface="Calibri"/>
                        <a:cs typeface="Calibri"/>
                      </a:endParaRPr>
                    </a:p>
                  </a:txBody>
                  <a:tcPr marL="0" marR="0" marT="0" marB="0"/>
                </a:tc>
                <a:tc>
                  <a:txBody>
                    <a:bodyPr/>
                    <a:lstStyle/>
                    <a:p>
                      <a:pPr marR="36195" algn="r">
                        <a:lnSpc>
                          <a:spcPts val="1245"/>
                        </a:lnSpc>
                      </a:pPr>
                      <a:r>
                        <a:rPr sz="1000" spc="-45" dirty="0">
                          <a:latin typeface="Calibri"/>
                          <a:cs typeface="Calibri"/>
                        </a:rPr>
                        <a:t>1</a:t>
                      </a:r>
                      <a:r>
                        <a:rPr sz="1000" spc="-55" dirty="0">
                          <a:latin typeface="Calibri"/>
                          <a:cs typeface="Calibri"/>
                        </a:rPr>
                        <a:t>1</a:t>
                      </a:r>
                      <a:r>
                        <a:rPr sz="1000" spc="-45" dirty="0">
                          <a:latin typeface="Calibri"/>
                          <a:cs typeface="Calibri"/>
                        </a:rPr>
                        <a:t>3</a:t>
                      </a:r>
                      <a:r>
                        <a:rPr sz="1000" spc="15" dirty="0">
                          <a:latin typeface="Calibri"/>
                          <a:cs typeface="Calibri"/>
                        </a:rPr>
                        <a:t>.</a:t>
                      </a:r>
                      <a:r>
                        <a:rPr sz="1000" spc="-45" dirty="0">
                          <a:latin typeface="Calibri"/>
                          <a:cs typeface="Calibri"/>
                        </a:rPr>
                        <a:t>49</a:t>
                      </a:r>
                      <a:r>
                        <a:rPr sz="1000" spc="-55" dirty="0">
                          <a:latin typeface="Calibri"/>
                          <a:cs typeface="Calibri"/>
                        </a:rPr>
                        <a:t>5</a:t>
                      </a:r>
                      <a:r>
                        <a:rPr sz="1000" spc="-45" dirty="0">
                          <a:latin typeface="Calibri"/>
                          <a:cs typeface="Calibri"/>
                        </a:rPr>
                        <a:t>950</a:t>
                      </a:r>
                      <a:r>
                        <a:rPr sz="1000" dirty="0">
                          <a:latin typeface="Calibri"/>
                          <a:cs typeface="Calibri"/>
                        </a:rPr>
                        <a:t>3</a:t>
                      </a:r>
                    </a:p>
                  </a:txBody>
                  <a:tcPr marL="0" marR="0" marT="0" marB="0"/>
                </a:tc>
                <a:tc>
                  <a:txBody>
                    <a:bodyPr/>
                    <a:lstStyle/>
                    <a:p>
                      <a:pPr algn="ctr">
                        <a:lnSpc>
                          <a:spcPts val="1245"/>
                        </a:lnSpc>
                        <a:tabLst>
                          <a:tab pos="267335" algn="l"/>
                        </a:tabLst>
                      </a:pPr>
                      <a:r>
                        <a:rPr sz="1000" spc="10" dirty="0">
                          <a:latin typeface="Calibri"/>
                          <a:cs typeface="Calibri"/>
                        </a:rPr>
                        <a:t>$	</a:t>
                      </a:r>
                      <a:r>
                        <a:rPr sz="1000" spc="-25" dirty="0">
                          <a:latin typeface="Calibri"/>
                          <a:cs typeface="Calibri"/>
                        </a:rPr>
                        <a:t>794,471,652.31</a:t>
                      </a:r>
                      <a:endParaRPr sz="1000" dirty="0">
                        <a:latin typeface="Calibri"/>
                        <a:cs typeface="Calibri"/>
                      </a:endParaRPr>
                    </a:p>
                  </a:txBody>
                  <a:tcPr marL="0" marR="0" marT="0" marB="0">
                    <a:lnR w="18287">
                      <a:solidFill>
                        <a:srgbClr val="000000"/>
                      </a:solidFill>
                      <a:prstDash val="solid"/>
                    </a:lnR>
                  </a:tcPr>
                </a:tc>
              </a:tr>
              <a:tr h="155854">
                <a:tc>
                  <a:txBody>
                    <a:bodyPr/>
                    <a:lstStyle/>
                    <a:p>
                      <a:pPr marR="374650" algn="r">
                        <a:lnSpc>
                          <a:spcPts val="1250"/>
                        </a:lnSpc>
                      </a:pPr>
                      <a:r>
                        <a:rPr sz="1000" spc="15" dirty="0">
                          <a:latin typeface="Calibri"/>
                          <a:cs typeface="Calibri"/>
                        </a:rPr>
                        <a:t>I</a:t>
                      </a:r>
                      <a:r>
                        <a:rPr sz="1000" spc="10" dirty="0">
                          <a:latin typeface="Calibri"/>
                          <a:cs typeface="Calibri"/>
                        </a:rPr>
                        <a:t>S</a:t>
                      </a:r>
                      <a:r>
                        <a:rPr sz="1000" spc="-45" dirty="0">
                          <a:latin typeface="Calibri"/>
                          <a:cs typeface="Calibri"/>
                        </a:rPr>
                        <a:t>_</a:t>
                      </a:r>
                      <a:r>
                        <a:rPr sz="1000" spc="-15" dirty="0">
                          <a:latin typeface="Calibri"/>
                          <a:cs typeface="Calibri"/>
                        </a:rPr>
                        <a:t>B</a:t>
                      </a:r>
                      <a:r>
                        <a:rPr sz="1000" spc="15" dirty="0">
                          <a:latin typeface="Calibri"/>
                          <a:cs typeface="Calibri"/>
                        </a:rPr>
                        <a:t>P</a:t>
                      </a:r>
                      <a:r>
                        <a:rPr sz="1000" spc="20" dirty="0">
                          <a:latin typeface="Calibri"/>
                          <a:cs typeface="Calibri"/>
                        </a:rPr>
                        <a:t>A</a:t>
                      </a:r>
                      <a:r>
                        <a:rPr sz="1000" spc="-45" dirty="0">
                          <a:latin typeface="Calibri"/>
                          <a:cs typeface="Calibri"/>
                        </a:rPr>
                        <a:t>182_230</a:t>
                      </a:r>
                      <a:r>
                        <a:rPr sz="1000" spc="-55" dirty="0">
                          <a:latin typeface="Calibri"/>
                          <a:cs typeface="Calibri"/>
                        </a:rPr>
                        <a:t>3</a:t>
                      </a:r>
                      <a:r>
                        <a:rPr sz="1000" spc="-45" dirty="0">
                          <a:latin typeface="Calibri"/>
                          <a:cs typeface="Calibri"/>
                        </a:rPr>
                        <a:t>0</a:t>
                      </a:r>
                      <a:r>
                        <a:rPr sz="1000" dirty="0">
                          <a:latin typeface="Calibri"/>
                          <a:cs typeface="Calibri"/>
                        </a:rPr>
                        <a:t>9</a:t>
                      </a:r>
                    </a:p>
                  </a:txBody>
                  <a:tcPr marL="0" marR="0" marT="0" marB="0">
                    <a:lnL w="9143">
                      <a:solidFill>
                        <a:srgbClr val="000000"/>
                      </a:solidFill>
                      <a:prstDash val="solid"/>
                    </a:lnL>
                    <a:lnB w="18287">
                      <a:solidFill>
                        <a:srgbClr val="000000"/>
                      </a:solidFill>
                      <a:prstDash val="solid"/>
                    </a:lnB>
                  </a:tcPr>
                </a:tc>
                <a:tc>
                  <a:txBody>
                    <a:bodyPr/>
                    <a:lstStyle/>
                    <a:p>
                      <a:pPr marR="150495" algn="r">
                        <a:lnSpc>
                          <a:spcPts val="1250"/>
                        </a:lnSpc>
                      </a:pPr>
                      <a:r>
                        <a:rPr sz="1000" spc="-45" dirty="0">
                          <a:latin typeface="Calibri"/>
                          <a:cs typeface="Calibri"/>
                        </a:rPr>
                        <a:t>2</a:t>
                      </a:r>
                      <a:r>
                        <a:rPr sz="1000" spc="15" dirty="0">
                          <a:latin typeface="Calibri"/>
                          <a:cs typeface="Calibri"/>
                        </a:rPr>
                        <a:t>,</a:t>
                      </a:r>
                      <a:r>
                        <a:rPr sz="1000" spc="-45" dirty="0">
                          <a:latin typeface="Calibri"/>
                          <a:cs typeface="Calibri"/>
                        </a:rPr>
                        <a:t>0</a:t>
                      </a:r>
                      <a:r>
                        <a:rPr sz="1000" spc="-55" dirty="0">
                          <a:latin typeface="Calibri"/>
                          <a:cs typeface="Calibri"/>
                        </a:rPr>
                        <a:t>0</a:t>
                      </a:r>
                      <a:r>
                        <a:rPr sz="1000" spc="-45" dirty="0">
                          <a:latin typeface="Calibri"/>
                          <a:cs typeface="Calibri"/>
                        </a:rPr>
                        <a:t>0</a:t>
                      </a:r>
                      <a:r>
                        <a:rPr sz="1000" spc="15" dirty="0">
                          <a:latin typeface="Calibri"/>
                          <a:cs typeface="Calibri"/>
                        </a:rPr>
                        <a:t>,</a:t>
                      </a:r>
                      <a:r>
                        <a:rPr sz="1000" spc="-45" dirty="0">
                          <a:latin typeface="Calibri"/>
                          <a:cs typeface="Calibri"/>
                        </a:rPr>
                        <a:t>00</a:t>
                      </a:r>
                      <a:r>
                        <a:rPr sz="1000" dirty="0">
                          <a:latin typeface="Calibri"/>
                          <a:cs typeface="Calibri"/>
                        </a:rPr>
                        <a:t>0</a:t>
                      </a:r>
                    </a:p>
                  </a:txBody>
                  <a:tcPr marL="0" marR="0" marT="0" marB="0">
                    <a:lnB w="18287">
                      <a:solidFill>
                        <a:srgbClr val="000000"/>
                      </a:solidFill>
                      <a:prstDash val="solid"/>
                    </a:lnB>
                  </a:tcPr>
                </a:tc>
                <a:tc>
                  <a:txBody>
                    <a:bodyPr/>
                    <a:lstStyle/>
                    <a:p>
                      <a:pPr marR="10795" algn="ctr">
                        <a:lnSpc>
                          <a:spcPts val="1250"/>
                        </a:lnSpc>
                      </a:pPr>
                      <a:r>
                        <a:rPr sz="1000" spc="20" dirty="0">
                          <a:latin typeface="Calibri"/>
                          <a:cs typeface="Calibri"/>
                        </a:rPr>
                        <a:t>Pesos</a:t>
                      </a:r>
                      <a:endParaRPr sz="1000" dirty="0">
                        <a:latin typeface="Calibri"/>
                        <a:cs typeface="Calibri"/>
                      </a:endParaRPr>
                    </a:p>
                  </a:txBody>
                  <a:tcPr marL="0" marR="0" marT="0" marB="0">
                    <a:lnB w="18287">
                      <a:solidFill>
                        <a:srgbClr val="000000"/>
                      </a:solidFill>
                      <a:prstDash val="solid"/>
                    </a:lnB>
                  </a:tcPr>
                </a:tc>
                <a:tc>
                  <a:txBody>
                    <a:bodyPr/>
                    <a:lstStyle/>
                    <a:p>
                      <a:pPr marR="501015" algn="r">
                        <a:lnSpc>
                          <a:spcPts val="1250"/>
                        </a:lnSpc>
                      </a:pPr>
                      <a:r>
                        <a:rPr sz="1000" spc="-45" dirty="0">
                          <a:latin typeface="Calibri"/>
                          <a:cs typeface="Calibri"/>
                        </a:rPr>
                        <a:t>2</a:t>
                      </a:r>
                      <a:r>
                        <a:rPr sz="1000" spc="15" dirty="0">
                          <a:latin typeface="Calibri"/>
                          <a:cs typeface="Calibri"/>
                        </a:rPr>
                        <a:t>,</a:t>
                      </a:r>
                      <a:r>
                        <a:rPr sz="1000" spc="-55" dirty="0">
                          <a:latin typeface="Calibri"/>
                          <a:cs typeface="Calibri"/>
                        </a:rPr>
                        <a:t>4</a:t>
                      </a:r>
                      <a:r>
                        <a:rPr sz="1000" spc="-45" dirty="0">
                          <a:latin typeface="Calibri"/>
                          <a:cs typeface="Calibri"/>
                        </a:rPr>
                        <a:t>5</a:t>
                      </a:r>
                      <a:r>
                        <a:rPr sz="1000" dirty="0">
                          <a:latin typeface="Calibri"/>
                          <a:cs typeface="Calibri"/>
                        </a:rPr>
                        <a:t>8</a:t>
                      </a:r>
                    </a:p>
                  </a:txBody>
                  <a:tcPr marL="0" marR="0" marT="0" marB="0">
                    <a:lnB w="18287">
                      <a:solidFill>
                        <a:srgbClr val="000000"/>
                      </a:solidFill>
                      <a:prstDash val="solid"/>
                    </a:lnB>
                  </a:tcPr>
                </a:tc>
                <a:tc>
                  <a:txBody>
                    <a:bodyPr/>
                    <a:lstStyle/>
                    <a:p>
                      <a:pPr marR="106680" algn="ctr">
                        <a:lnSpc>
                          <a:spcPts val="1250"/>
                        </a:lnSpc>
                      </a:pPr>
                      <a:r>
                        <a:rPr sz="1000" spc="-25" dirty="0">
                          <a:latin typeface="Calibri"/>
                          <a:cs typeface="Calibri"/>
                        </a:rPr>
                        <a:t>182</a:t>
                      </a:r>
                      <a:endParaRPr sz="1000" dirty="0">
                        <a:latin typeface="Calibri"/>
                        <a:cs typeface="Calibri"/>
                      </a:endParaRPr>
                    </a:p>
                  </a:txBody>
                  <a:tcPr marL="0" marR="0" marT="0" marB="0">
                    <a:lnB w="18287">
                      <a:solidFill>
                        <a:srgbClr val="000000"/>
                      </a:solidFill>
                      <a:prstDash val="solid"/>
                    </a:lnB>
                  </a:tcPr>
                </a:tc>
                <a:tc>
                  <a:txBody>
                    <a:bodyPr/>
                    <a:lstStyle/>
                    <a:p>
                      <a:pPr marR="36195" algn="r">
                        <a:lnSpc>
                          <a:spcPts val="1250"/>
                        </a:lnSpc>
                      </a:pPr>
                      <a:r>
                        <a:rPr sz="1000" spc="-45" dirty="0">
                          <a:latin typeface="Calibri"/>
                          <a:cs typeface="Calibri"/>
                        </a:rPr>
                        <a:t>1</a:t>
                      </a:r>
                      <a:r>
                        <a:rPr sz="1000" spc="-55" dirty="0">
                          <a:latin typeface="Calibri"/>
                          <a:cs typeface="Calibri"/>
                        </a:rPr>
                        <a:t>2</a:t>
                      </a:r>
                      <a:r>
                        <a:rPr sz="1000" spc="-45" dirty="0">
                          <a:latin typeface="Calibri"/>
                          <a:cs typeface="Calibri"/>
                        </a:rPr>
                        <a:t>1</a:t>
                      </a:r>
                      <a:r>
                        <a:rPr sz="1000" spc="15" dirty="0">
                          <a:latin typeface="Calibri"/>
                          <a:cs typeface="Calibri"/>
                        </a:rPr>
                        <a:t>.</a:t>
                      </a:r>
                      <a:r>
                        <a:rPr sz="1000" spc="-45" dirty="0">
                          <a:latin typeface="Calibri"/>
                          <a:cs typeface="Calibri"/>
                        </a:rPr>
                        <a:t>86</a:t>
                      </a:r>
                      <a:r>
                        <a:rPr sz="1000" spc="-55" dirty="0">
                          <a:latin typeface="Calibri"/>
                          <a:cs typeface="Calibri"/>
                        </a:rPr>
                        <a:t>8</a:t>
                      </a:r>
                      <a:r>
                        <a:rPr sz="1000" spc="-45" dirty="0">
                          <a:latin typeface="Calibri"/>
                          <a:cs typeface="Calibri"/>
                        </a:rPr>
                        <a:t>330</a:t>
                      </a:r>
                      <a:r>
                        <a:rPr sz="1000" dirty="0">
                          <a:latin typeface="Calibri"/>
                          <a:cs typeface="Calibri"/>
                        </a:rPr>
                        <a:t>8</a:t>
                      </a:r>
                    </a:p>
                  </a:txBody>
                  <a:tcPr marL="0" marR="0" marT="0" marB="0">
                    <a:lnB w="18287">
                      <a:solidFill>
                        <a:srgbClr val="000000"/>
                      </a:solidFill>
                      <a:prstDash val="solid"/>
                    </a:lnB>
                  </a:tcPr>
                </a:tc>
                <a:tc>
                  <a:txBody>
                    <a:bodyPr/>
                    <a:lstStyle/>
                    <a:p>
                      <a:pPr algn="ctr">
                        <a:lnSpc>
                          <a:spcPts val="1250"/>
                        </a:lnSpc>
                        <a:tabLst>
                          <a:tab pos="267335" algn="l"/>
                        </a:tabLst>
                      </a:pPr>
                      <a:r>
                        <a:rPr sz="1000" spc="10" dirty="0">
                          <a:latin typeface="Calibri"/>
                          <a:cs typeface="Calibri"/>
                        </a:rPr>
                        <a:t>$	</a:t>
                      </a:r>
                      <a:r>
                        <a:rPr sz="1000" spc="-25" dirty="0">
                          <a:latin typeface="Calibri"/>
                          <a:cs typeface="Calibri"/>
                        </a:rPr>
                        <a:t>243,736,661.67</a:t>
                      </a:r>
                      <a:endParaRPr sz="1000" dirty="0">
                        <a:latin typeface="Calibri"/>
                        <a:cs typeface="Calibri"/>
                      </a:endParaRPr>
                    </a:p>
                  </a:txBody>
                  <a:tcPr marL="0" marR="0" marT="0" marB="0">
                    <a:lnR w="18287">
                      <a:solidFill>
                        <a:srgbClr val="000000"/>
                      </a:solidFill>
                      <a:prstDash val="solid"/>
                    </a:lnR>
                    <a:lnB w="18287">
                      <a:solidFill>
                        <a:srgbClr val="000000"/>
                      </a:solidFill>
                      <a:prstDash val="solid"/>
                    </a:lnB>
                  </a:tcPr>
                </a:tc>
              </a:tr>
              <a:tr h="176156">
                <a:tc>
                  <a:txBody>
                    <a:bodyPr/>
                    <a:lstStyle/>
                    <a:p>
                      <a:pPr marR="34290" algn="ctr">
                        <a:lnSpc>
                          <a:spcPct val="100000"/>
                        </a:lnSpc>
                        <a:spcBef>
                          <a:spcPts val="200"/>
                        </a:spcBef>
                      </a:pPr>
                      <a:r>
                        <a:rPr sz="800" b="1" dirty="0">
                          <a:solidFill>
                            <a:srgbClr val="FF0000"/>
                          </a:solidFill>
                          <a:latin typeface="Calibri"/>
                          <a:cs typeface="Calibri"/>
                        </a:rPr>
                        <a:t>Total</a:t>
                      </a:r>
                      <a:endParaRPr sz="800" dirty="0">
                        <a:latin typeface="Calibri"/>
                        <a:cs typeface="Calibri"/>
                      </a:endParaRPr>
                    </a:p>
                  </a:txBody>
                  <a:tcPr marL="0" marR="0" marT="0" marB="0">
                    <a:lnL w="9143">
                      <a:solidFill>
                        <a:srgbClr val="000000"/>
                      </a:solidFill>
                      <a:prstDash val="solid"/>
                    </a:lnL>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pPr algn="ctr">
                        <a:lnSpc>
                          <a:spcPct val="100000"/>
                        </a:lnSpc>
                        <a:spcBef>
                          <a:spcPts val="40"/>
                        </a:spcBef>
                      </a:pPr>
                      <a:r>
                        <a:rPr sz="1000" spc="10" dirty="0">
                          <a:latin typeface="Calibri"/>
                          <a:cs typeface="Calibri"/>
                        </a:rPr>
                        <a:t>$ </a:t>
                      </a:r>
                      <a:r>
                        <a:rPr sz="1000" spc="125" dirty="0">
                          <a:latin typeface="Calibri"/>
                          <a:cs typeface="Calibri"/>
                        </a:rPr>
                        <a:t> </a:t>
                      </a:r>
                      <a:r>
                        <a:rPr sz="1000" spc="-20" dirty="0">
                          <a:latin typeface="Calibri"/>
                          <a:cs typeface="Calibri"/>
                        </a:rPr>
                        <a:t>2,147,348,118.03</a:t>
                      </a:r>
                      <a:endParaRPr sz="1000" dirty="0">
                        <a:latin typeface="Calibri"/>
                        <a:cs typeface="Calibri"/>
                      </a:endParaRPr>
                    </a:p>
                  </a:txBody>
                  <a:tcPr marL="0" marR="0" marT="0" marB="0">
                    <a:lnR w="18287">
                      <a:solidFill>
                        <a:srgbClr val="000000"/>
                      </a:solidFill>
                      <a:prstDash val="solid"/>
                    </a:lnR>
                    <a:lnT w="18287">
                      <a:solidFill>
                        <a:srgbClr val="000000"/>
                      </a:solidFill>
                      <a:prstDash val="solid"/>
                    </a:lnT>
                    <a:lnB w="18287">
                      <a:solidFill>
                        <a:srgbClr val="000000"/>
                      </a:solidFill>
                      <a:prstDash val="solid"/>
                    </a:lnB>
                  </a:tcPr>
                </a:tc>
              </a:tr>
            </a:tbl>
          </a:graphicData>
        </a:graphic>
      </p:graphicFrame>
      <p:sp>
        <p:nvSpPr>
          <p:cNvPr id="17" name="16 Marcador de número de diapositiva"/>
          <p:cNvSpPr>
            <a:spLocks noGrp="1"/>
          </p:cNvSpPr>
          <p:nvPr>
            <p:ph type="sldNum" sz="quarter" idx="12"/>
          </p:nvPr>
        </p:nvSpPr>
        <p:spPr/>
        <p:txBody>
          <a:bodyPr/>
          <a:lstStyle/>
          <a:p>
            <a:fld id="{05E83AA4-A00D-4AA0-8FE8-B93C9F3EC141}" type="slidenum">
              <a:rPr lang="es-ES" altLang="es-MX" smtClean="0"/>
              <a:pPr/>
              <a:t>26</a:t>
            </a:fld>
            <a:endParaRPr lang="es-ES" altLang="es-MX" dirty="0"/>
          </a:p>
        </p:txBody>
      </p:sp>
    </p:spTree>
    <p:extLst>
      <p:ext uri="{BB962C8B-B14F-4D97-AF65-F5344CB8AC3E}">
        <p14:creationId xmlns:p14="http://schemas.microsoft.com/office/powerpoint/2010/main" val="1072587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body" idx="1"/>
          </p:nvPr>
        </p:nvSpPr>
        <p:spPr>
          <a:xfrm>
            <a:off x="341008" y="1444924"/>
            <a:ext cx="8229600" cy="2795124"/>
          </a:xfrm>
          <a:prstGeom prst="rect">
            <a:avLst/>
          </a:prstGeom>
        </p:spPr>
        <p:txBody>
          <a:bodyPr vert="horz" wrap="square" lIns="0" tIns="0" rIns="0" bIns="0" rtlCol="0">
            <a:spAutoFit/>
          </a:bodyPr>
          <a:lstStyle/>
          <a:p>
            <a:pPr marL="642790" algn="just">
              <a:buClr>
                <a:srgbClr val="C00000"/>
              </a:buClr>
            </a:pPr>
            <a:r>
              <a:rPr sz="1400" dirty="0">
                <a:latin typeface="Century Gothic" panose="020B0502020202020204" pitchFamily="34" charset="0"/>
                <a:cs typeface="Constantia"/>
              </a:rPr>
              <a:t>Certificados </a:t>
            </a:r>
            <a:r>
              <a:rPr sz="1400" spc="-4" dirty="0">
                <a:latin typeface="Century Gothic" panose="020B0502020202020204" pitchFamily="34" charset="0"/>
                <a:cs typeface="Constantia"/>
              </a:rPr>
              <a:t>bursátiles </a:t>
            </a:r>
            <a:r>
              <a:rPr sz="1400" spc="-13" dirty="0">
                <a:latin typeface="Century Gothic" panose="020B0502020202020204" pitchFamily="34" charset="0"/>
                <a:cs typeface="Constantia"/>
              </a:rPr>
              <a:t>para </a:t>
            </a:r>
            <a:r>
              <a:rPr sz="1400" spc="-4" dirty="0">
                <a:latin typeface="Century Gothic" panose="020B0502020202020204" pitchFamily="34" charset="0"/>
                <a:cs typeface="Constantia"/>
              </a:rPr>
              <a:t>estados</a:t>
            </a:r>
            <a:r>
              <a:rPr sz="1400" spc="-283" dirty="0">
                <a:latin typeface="Century Gothic" panose="020B0502020202020204" pitchFamily="34" charset="0"/>
                <a:cs typeface="Constantia"/>
              </a:rPr>
              <a:t> </a:t>
            </a:r>
            <a:r>
              <a:rPr sz="1400" dirty="0">
                <a:latin typeface="Century Gothic" panose="020B0502020202020204" pitchFamily="34" charset="0"/>
                <a:cs typeface="Constantia"/>
              </a:rPr>
              <a:t>y </a:t>
            </a:r>
            <a:r>
              <a:rPr sz="1400" spc="-4" dirty="0">
                <a:latin typeface="Century Gothic" panose="020B0502020202020204" pitchFamily="34" charset="0"/>
                <a:cs typeface="Constantia"/>
              </a:rPr>
              <a:t>municipios</a:t>
            </a:r>
            <a:r>
              <a:rPr sz="1400" spc="-4" dirty="0" smtClean="0">
                <a:latin typeface="Century Gothic" panose="020B0502020202020204" pitchFamily="34" charset="0"/>
              </a:rPr>
              <a:t>.</a:t>
            </a:r>
            <a:endParaRPr lang="es-MX" sz="1400" spc="-4" dirty="0" smtClean="0">
              <a:latin typeface="Century Gothic" panose="020B0502020202020204" pitchFamily="34" charset="0"/>
            </a:endParaRPr>
          </a:p>
          <a:p>
            <a:pPr marL="299890" indent="0" algn="just">
              <a:buClr>
                <a:srgbClr val="C00000"/>
              </a:buClr>
              <a:buNone/>
            </a:pPr>
            <a:endParaRPr sz="1400" spc="-4" dirty="0">
              <a:latin typeface="Century Gothic" panose="020B0502020202020204" pitchFamily="34" charset="0"/>
            </a:endParaRPr>
          </a:p>
          <a:p>
            <a:pPr marL="1000655" marR="5129" algn="just">
              <a:spcBef>
                <a:spcPts val="359"/>
              </a:spcBef>
              <a:buClr>
                <a:srgbClr val="C00000"/>
              </a:buClr>
              <a:buFont typeface="Century Gothic" panose="020B0502020202020204" pitchFamily="34" charset="0"/>
              <a:buChar char="−"/>
            </a:pPr>
            <a:r>
              <a:rPr sz="1400" spc="-9" dirty="0">
                <a:latin typeface="Century Gothic" panose="020B0502020202020204" pitchFamily="34" charset="0"/>
              </a:rPr>
              <a:t>Estos instrumentos, </a:t>
            </a:r>
            <a:r>
              <a:rPr sz="1400" spc="-4" dirty="0">
                <a:latin typeface="Century Gothic" panose="020B0502020202020204" pitchFamily="34" charset="0"/>
              </a:rPr>
              <a:t>al igual que los que </a:t>
            </a:r>
            <a:r>
              <a:rPr sz="1400" spc="-9" dirty="0">
                <a:latin typeface="Century Gothic" panose="020B0502020202020204" pitchFamily="34" charset="0"/>
              </a:rPr>
              <a:t>todos </a:t>
            </a:r>
            <a:r>
              <a:rPr sz="1400" spc="-4" dirty="0">
                <a:latin typeface="Century Gothic" panose="020B0502020202020204" pitchFamily="34" charset="0"/>
              </a:rPr>
              <a:t>los certificados bursátiles que  </a:t>
            </a:r>
            <a:r>
              <a:rPr sz="1400" spc="-9" dirty="0">
                <a:latin typeface="Century Gothic" panose="020B0502020202020204" pitchFamily="34" charset="0"/>
              </a:rPr>
              <a:t>integran</a:t>
            </a:r>
            <a:r>
              <a:rPr sz="1400" spc="-18" dirty="0">
                <a:latin typeface="Century Gothic" panose="020B0502020202020204" pitchFamily="34" charset="0"/>
              </a:rPr>
              <a:t> </a:t>
            </a:r>
            <a:r>
              <a:rPr sz="1400" spc="-4" dirty="0">
                <a:latin typeface="Century Gothic" panose="020B0502020202020204" pitchFamily="34" charset="0"/>
              </a:rPr>
              <a:t>la</a:t>
            </a:r>
            <a:r>
              <a:rPr sz="1400" spc="-76" dirty="0">
                <a:latin typeface="Century Gothic" panose="020B0502020202020204" pitchFamily="34" charset="0"/>
              </a:rPr>
              <a:t> </a:t>
            </a:r>
            <a:r>
              <a:rPr sz="1400" spc="-13" dirty="0">
                <a:latin typeface="Century Gothic" panose="020B0502020202020204" pitchFamily="34" charset="0"/>
              </a:rPr>
              <a:t>cartera</a:t>
            </a:r>
            <a:r>
              <a:rPr sz="1400" spc="-76" dirty="0">
                <a:latin typeface="Century Gothic" panose="020B0502020202020204" pitchFamily="34" charset="0"/>
              </a:rPr>
              <a:t> </a:t>
            </a:r>
            <a:r>
              <a:rPr sz="1400" spc="-9" dirty="0">
                <a:latin typeface="Century Gothic" panose="020B0502020202020204" pitchFamily="34" charset="0"/>
              </a:rPr>
              <a:t>de</a:t>
            </a:r>
            <a:r>
              <a:rPr sz="1400" spc="-22" dirty="0">
                <a:latin typeface="Century Gothic" panose="020B0502020202020204" pitchFamily="34" charset="0"/>
              </a:rPr>
              <a:t> </a:t>
            </a:r>
            <a:r>
              <a:rPr sz="1400" spc="-13" dirty="0">
                <a:latin typeface="Century Gothic" panose="020B0502020202020204" pitchFamily="34" charset="0"/>
              </a:rPr>
              <a:t>inversión</a:t>
            </a:r>
            <a:r>
              <a:rPr sz="1400" spc="-49" dirty="0">
                <a:latin typeface="Century Gothic" panose="020B0502020202020204" pitchFamily="34" charset="0"/>
              </a:rPr>
              <a:t> </a:t>
            </a:r>
            <a:r>
              <a:rPr sz="1400" spc="-9" dirty="0">
                <a:latin typeface="Century Gothic" panose="020B0502020202020204" pitchFamily="34" charset="0"/>
              </a:rPr>
              <a:t>del</a:t>
            </a:r>
            <a:r>
              <a:rPr sz="1400" spc="18" dirty="0">
                <a:latin typeface="Century Gothic" panose="020B0502020202020204" pitchFamily="34" charset="0"/>
              </a:rPr>
              <a:t> </a:t>
            </a:r>
            <a:r>
              <a:rPr sz="1400" spc="-22" dirty="0">
                <a:latin typeface="Century Gothic" panose="020B0502020202020204" pitchFamily="34" charset="0"/>
              </a:rPr>
              <a:t>Fanvit</a:t>
            </a:r>
            <a:r>
              <a:rPr sz="1400" spc="-45" dirty="0">
                <a:latin typeface="Century Gothic" panose="020B0502020202020204" pitchFamily="34" charset="0"/>
              </a:rPr>
              <a:t> </a:t>
            </a:r>
            <a:r>
              <a:rPr sz="1400" spc="-4" dirty="0">
                <a:latin typeface="Century Gothic" panose="020B0502020202020204" pitchFamily="34" charset="0"/>
              </a:rPr>
              <a:t>se</a:t>
            </a:r>
            <a:r>
              <a:rPr sz="1400" spc="-54" dirty="0">
                <a:latin typeface="Century Gothic" panose="020B0502020202020204" pitchFamily="34" charset="0"/>
              </a:rPr>
              <a:t> </a:t>
            </a:r>
            <a:r>
              <a:rPr sz="1400" spc="-4" dirty="0">
                <a:latin typeface="Century Gothic" panose="020B0502020202020204" pitchFamily="34" charset="0"/>
              </a:rPr>
              <a:t>utilizan</a:t>
            </a:r>
            <a:r>
              <a:rPr sz="1400" spc="-49" dirty="0">
                <a:latin typeface="Century Gothic" panose="020B0502020202020204" pitchFamily="34" charset="0"/>
              </a:rPr>
              <a:t> </a:t>
            </a:r>
            <a:r>
              <a:rPr sz="1400" spc="-9" dirty="0">
                <a:latin typeface="Century Gothic" panose="020B0502020202020204" pitchFamily="34" charset="0"/>
              </a:rPr>
              <a:t>para</a:t>
            </a:r>
            <a:r>
              <a:rPr sz="1400" spc="-45" dirty="0">
                <a:latin typeface="Century Gothic" panose="020B0502020202020204" pitchFamily="34" charset="0"/>
              </a:rPr>
              <a:t> </a:t>
            </a:r>
            <a:r>
              <a:rPr sz="1400" spc="-9" dirty="0">
                <a:latin typeface="Century Gothic" panose="020B0502020202020204" pitchFamily="34" charset="0"/>
              </a:rPr>
              <a:t>fondear</a:t>
            </a:r>
            <a:r>
              <a:rPr sz="1400" spc="-45" dirty="0">
                <a:latin typeface="Century Gothic" panose="020B0502020202020204" pitchFamily="34" charset="0"/>
              </a:rPr>
              <a:t> </a:t>
            </a:r>
            <a:r>
              <a:rPr sz="1400" spc="-18" dirty="0">
                <a:latin typeface="Century Gothic" panose="020B0502020202020204" pitchFamily="34" charset="0"/>
              </a:rPr>
              <a:t>proyectos</a:t>
            </a:r>
            <a:r>
              <a:rPr sz="1400" spc="-54" dirty="0">
                <a:latin typeface="Century Gothic" panose="020B0502020202020204" pitchFamily="34" charset="0"/>
              </a:rPr>
              <a:t> </a:t>
            </a:r>
            <a:r>
              <a:rPr sz="1400" spc="-9" dirty="0">
                <a:latin typeface="Century Gothic" panose="020B0502020202020204" pitchFamily="34" charset="0"/>
              </a:rPr>
              <a:t>de  </a:t>
            </a:r>
            <a:r>
              <a:rPr sz="1400" spc="-13" dirty="0">
                <a:latin typeface="Century Gothic" panose="020B0502020202020204" pitchFamily="34" charset="0"/>
              </a:rPr>
              <a:t>inversión</a:t>
            </a:r>
            <a:r>
              <a:rPr sz="1400" spc="-67" dirty="0">
                <a:latin typeface="Century Gothic" panose="020B0502020202020204" pitchFamily="34" charset="0"/>
              </a:rPr>
              <a:t> </a:t>
            </a:r>
            <a:r>
              <a:rPr sz="1400" spc="-9" dirty="0">
                <a:latin typeface="Century Gothic" panose="020B0502020202020204" pitchFamily="34" charset="0"/>
              </a:rPr>
              <a:t>particulares</a:t>
            </a:r>
            <a:r>
              <a:rPr sz="1400" spc="-9" dirty="0" smtClean="0">
                <a:latin typeface="Century Gothic" panose="020B0502020202020204" pitchFamily="34" charset="0"/>
              </a:rPr>
              <a:t>.</a:t>
            </a:r>
            <a:endParaRPr sz="1400" dirty="0">
              <a:latin typeface="Century Gothic" panose="020B0502020202020204" pitchFamily="34" charset="0"/>
            </a:endParaRPr>
          </a:p>
          <a:p>
            <a:pPr marL="1000655" marR="4559" algn="just">
              <a:spcBef>
                <a:spcPts val="341"/>
              </a:spcBef>
              <a:buClr>
                <a:srgbClr val="C00000"/>
              </a:buClr>
              <a:buFont typeface="Century Gothic" panose="020B0502020202020204" pitchFamily="34" charset="0"/>
              <a:buChar char="−"/>
            </a:pPr>
            <a:r>
              <a:rPr sz="1400" spc="4" dirty="0">
                <a:latin typeface="Century Gothic" panose="020B0502020202020204" pitchFamily="34" charset="0"/>
              </a:rPr>
              <a:t>Los </a:t>
            </a:r>
            <a:r>
              <a:rPr sz="1400" spc="-9" dirty="0">
                <a:latin typeface="Century Gothic" panose="020B0502020202020204" pitchFamily="34" charset="0"/>
              </a:rPr>
              <a:t>recursos </a:t>
            </a:r>
            <a:r>
              <a:rPr sz="1400" spc="-4" dirty="0">
                <a:latin typeface="Century Gothic" panose="020B0502020202020204" pitchFamily="34" charset="0"/>
              </a:rPr>
              <a:t>que se destinan al </a:t>
            </a:r>
            <a:r>
              <a:rPr sz="1400" spc="-13" dirty="0">
                <a:latin typeface="Century Gothic" panose="020B0502020202020204" pitchFamily="34" charset="0"/>
              </a:rPr>
              <a:t>pago </a:t>
            </a:r>
            <a:r>
              <a:rPr sz="1400" spc="-9" dirty="0">
                <a:latin typeface="Century Gothic" panose="020B0502020202020204" pitchFamily="34" charset="0"/>
              </a:rPr>
              <a:t>de </a:t>
            </a:r>
            <a:r>
              <a:rPr sz="1400" spc="-4" dirty="0">
                <a:latin typeface="Century Gothic" panose="020B0502020202020204" pitchFamily="34" charset="0"/>
              </a:rPr>
              <a:t>las obligaciones </a:t>
            </a:r>
            <a:r>
              <a:rPr sz="1400" spc="-9" dirty="0">
                <a:latin typeface="Century Gothic" panose="020B0502020202020204" pitchFamily="34" charset="0"/>
              </a:rPr>
              <a:t>de </a:t>
            </a:r>
            <a:r>
              <a:rPr sz="1400" spc="-4" dirty="0">
                <a:latin typeface="Century Gothic" panose="020B0502020202020204" pitchFamily="34" charset="0"/>
              </a:rPr>
              <a:t>los certificados  bursátiles</a:t>
            </a:r>
            <a:r>
              <a:rPr sz="1400" spc="-67" dirty="0">
                <a:latin typeface="Century Gothic" panose="020B0502020202020204" pitchFamily="34" charset="0"/>
              </a:rPr>
              <a:t> </a:t>
            </a:r>
            <a:r>
              <a:rPr sz="1400" spc="-4" dirty="0">
                <a:latin typeface="Century Gothic" panose="020B0502020202020204" pitchFamily="34" charset="0"/>
              </a:rPr>
              <a:t>están</a:t>
            </a:r>
            <a:r>
              <a:rPr sz="1400" spc="-63" dirty="0">
                <a:latin typeface="Century Gothic" panose="020B0502020202020204" pitchFamily="34" charset="0"/>
              </a:rPr>
              <a:t> </a:t>
            </a:r>
            <a:r>
              <a:rPr sz="1400" spc="-4" dirty="0">
                <a:latin typeface="Century Gothic" panose="020B0502020202020204" pitchFamily="34" charset="0"/>
              </a:rPr>
              <a:t>asociados</a:t>
            </a:r>
            <a:r>
              <a:rPr sz="1400" spc="-54" dirty="0">
                <a:latin typeface="Century Gothic" panose="020B0502020202020204" pitchFamily="34" charset="0"/>
              </a:rPr>
              <a:t> </a:t>
            </a:r>
            <a:r>
              <a:rPr sz="1400" spc="-4" dirty="0">
                <a:latin typeface="Century Gothic" panose="020B0502020202020204" pitchFamily="34" charset="0"/>
              </a:rPr>
              <a:t>al</a:t>
            </a:r>
            <a:r>
              <a:rPr sz="1400" spc="-40" dirty="0">
                <a:latin typeface="Century Gothic" panose="020B0502020202020204" pitchFamily="34" charset="0"/>
              </a:rPr>
              <a:t> </a:t>
            </a:r>
            <a:r>
              <a:rPr sz="1400" spc="-9" dirty="0">
                <a:latin typeface="Century Gothic" panose="020B0502020202020204" pitchFamily="34" charset="0"/>
              </a:rPr>
              <a:t>éxito</a:t>
            </a:r>
            <a:r>
              <a:rPr sz="1400" spc="-76" dirty="0">
                <a:latin typeface="Century Gothic" panose="020B0502020202020204" pitchFamily="34" charset="0"/>
              </a:rPr>
              <a:t> </a:t>
            </a:r>
            <a:r>
              <a:rPr sz="1400" spc="-9" dirty="0">
                <a:latin typeface="Century Gothic" panose="020B0502020202020204" pitchFamily="34" charset="0"/>
              </a:rPr>
              <a:t>del</a:t>
            </a:r>
            <a:r>
              <a:rPr sz="1400" spc="-4" dirty="0">
                <a:latin typeface="Century Gothic" panose="020B0502020202020204" pitchFamily="34" charset="0"/>
              </a:rPr>
              <a:t> </a:t>
            </a:r>
            <a:r>
              <a:rPr sz="1400" spc="-18" dirty="0">
                <a:latin typeface="Century Gothic" panose="020B0502020202020204" pitchFamily="34" charset="0"/>
              </a:rPr>
              <a:t>proyecto</a:t>
            </a:r>
            <a:r>
              <a:rPr sz="1400" spc="-54" dirty="0">
                <a:latin typeface="Century Gothic" panose="020B0502020202020204" pitchFamily="34" charset="0"/>
              </a:rPr>
              <a:t> </a:t>
            </a:r>
            <a:r>
              <a:rPr sz="1400" spc="-9" dirty="0">
                <a:latin typeface="Century Gothic" panose="020B0502020202020204" pitchFamily="34" charset="0"/>
              </a:rPr>
              <a:t>de</a:t>
            </a:r>
            <a:r>
              <a:rPr sz="1400" spc="-31" dirty="0">
                <a:latin typeface="Century Gothic" panose="020B0502020202020204" pitchFamily="34" charset="0"/>
              </a:rPr>
              <a:t> </a:t>
            </a:r>
            <a:r>
              <a:rPr sz="1400" spc="-13" dirty="0">
                <a:latin typeface="Century Gothic" panose="020B0502020202020204" pitchFamily="34" charset="0"/>
              </a:rPr>
              <a:t>inversión</a:t>
            </a:r>
            <a:r>
              <a:rPr sz="1400" spc="-49" dirty="0">
                <a:latin typeface="Century Gothic" panose="020B0502020202020204" pitchFamily="34" charset="0"/>
              </a:rPr>
              <a:t> </a:t>
            </a:r>
            <a:r>
              <a:rPr sz="1400" spc="-4" dirty="0">
                <a:latin typeface="Century Gothic" panose="020B0502020202020204" pitchFamily="34" charset="0"/>
              </a:rPr>
              <a:t>y</a:t>
            </a:r>
            <a:r>
              <a:rPr sz="1400" spc="-22" dirty="0">
                <a:latin typeface="Century Gothic" panose="020B0502020202020204" pitchFamily="34" charset="0"/>
              </a:rPr>
              <a:t> </a:t>
            </a:r>
            <a:r>
              <a:rPr sz="1400" spc="-4" dirty="0">
                <a:latin typeface="Century Gothic" panose="020B0502020202020204" pitchFamily="34" charset="0"/>
              </a:rPr>
              <a:t>no</a:t>
            </a:r>
            <a:r>
              <a:rPr sz="1400" spc="-54" dirty="0">
                <a:latin typeface="Century Gothic" panose="020B0502020202020204" pitchFamily="34" charset="0"/>
              </a:rPr>
              <a:t> </a:t>
            </a:r>
            <a:r>
              <a:rPr sz="1400" spc="-4" dirty="0">
                <a:latin typeface="Century Gothic" panose="020B0502020202020204" pitchFamily="34" charset="0"/>
              </a:rPr>
              <a:t>a</a:t>
            </a:r>
            <a:r>
              <a:rPr sz="1400" spc="-45" dirty="0">
                <a:latin typeface="Century Gothic" panose="020B0502020202020204" pitchFamily="34" charset="0"/>
              </a:rPr>
              <a:t> </a:t>
            </a:r>
            <a:r>
              <a:rPr sz="1400" spc="-4" dirty="0">
                <a:latin typeface="Century Gothic" panose="020B0502020202020204" pitchFamily="34" charset="0"/>
              </a:rPr>
              <a:t>la</a:t>
            </a:r>
            <a:r>
              <a:rPr sz="1400" spc="-67" dirty="0">
                <a:latin typeface="Century Gothic" panose="020B0502020202020204" pitchFamily="34" charset="0"/>
              </a:rPr>
              <a:t> </a:t>
            </a:r>
            <a:r>
              <a:rPr sz="1400" spc="-9" dirty="0">
                <a:latin typeface="Century Gothic" panose="020B0502020202020204" pitchFamily="34" charset="0"/>
              </a:rPr>
              <a:t>capacidad  crediticia del</a:t>
            </a:r>
            <a:r>
              <a:rPr sz="1400" spc="-76" dirty="0">
                <a:latin typeface="Century Gothic" panose="020B0502020202020204" pitchFamily="34" charset="0"/>
              </a:rPr>
              <a:t> </a:t>
            </a:r>
            <a:r>
              <a:rPr sz="1400" spc="-9" dirty="0">
                <a:latin typeface="Century Gothic" panose="020B0502020202020204" pitchFamily="34" charset="0"/>
              </a:rPr>
              <a:t>emisor/fideicomitente.</a:t>
            </a:r>
            <a:endParaRPr sz="1400" dirty="0">
              <a:latin typeface="Century Gothic" panose="020B0502020202020204" pitchFamily="34" charset="0"/>
            </a:endParaRPr>
          </a:p>
          <a:p>
            <a:pPr marL="1000655" marR="430236" algn="just">
              <a:spcBef>
                <a:spcPts val="341"/>
              </a:spcBef>
              <a:buClr>
                <a:srgbClr val="C00000"/>
              </a:buClr>
              <a:buFont typeface="Century Gothic" panose="020B0502020202020204" pitchFamily="34" charset="0"/>
              <a:buChar char="−"/>
            </a:pPr>
            <a:r>
              <a:rPr sz="1400" spc="-4" dirty="0">
                <a:latin typeface="Century Gothic" panose="020B0502020202020204" pitchFamily="34" charset="0"/>
              </a:rPr>
              <a:t>El</a:t>
            </a:r>
            <a:r>
              <a:rPr sz="1400" spc="-22" dirty="0">
                <a:latin typeface="Century Gothic" panose="020B0502020202020204" pitchFamily="34" charset="0"/>
              </a:rPr>
              <a:t> </a:t>
            </a:r>
            <a:r>
              <a:rPr sz="1400" spc="-4" dirty="0">
                <a:latin typeface="Century Gothic" panose="020B0502020202020204" pitchFamily="34" charset="0"/>
              </a:rPr>
              <a:t>portafolio</a:t>
            </a:r>
            <a:r>
              <a:rPr sz="1400" spc="-58" dirty="0">
                <a:latin typeface="Century Gothic" panose="020B0502020202020204" pitchFamily="34" charset="0"/>
              </a:rPr>
              <a:t> </a:t>
            </a:r>
            <a:r>
              <a:rPr sz="1400" spc="-9" dirty="0">
                <a:latin typeface="Century Gothic" panose="020B0502020202020204" pitchFamily="34" charset="0"/>
              </a:rPr>
              <a:t>de</a:t>
            </a:r>
            <a:r>
              <a:rPr sz="1400" spc="-36" dirty="0">
                <a:latin typeface="Century Gothic" panose="020B0502020202020204" pitchFamily="34" charset="0"/>
              </a:rPr>
              <a:t> </a:t>
            </a:r>
            <a:r>
              <a:rPr sz="1400" spc="-4" dirty="0">
                <a:latin typeface="Century Gothic" panose="020B0502020202020204" pitchFamily="34" charset="0"/>
              </a:rPr>
              <a:t>los</a:t>
            </a:r>
            <a:r>
              <a:rPr sz="1400" spc="-58" dirty="0">
                <a:latin typeface="Century Gothic" panose="020B0502020202020204" pitchFamily="34" charset="0"/>
              </a:rPr>
              <a:t> </a:t>
            </a:r>
            <a:r>
              <a:rPr sz="1400" spc="-4" dirty="0">
                <a:latin typeface="Century Gothic" panose="020B0502020202020204" pitchFamily="34" charset="0"/>
              </a:rPr>
              <a:t>certificados</a:t>
            </a:r>
            <a:r>
              <a:rPr sz="1400" spc="-49" dirty="0">
                <a:latin typeface="Century Gothic" panose="020B0502020202020204" pitchFamily="34" charset="0"/>
              </a:rPr>
              <a:t> </a:t>
            </a:r>
            <a:r>
              <a:rPr sz="1400" spc="-4" dirty="0">
                <a:latin typeface="Century Gothic" panose="020B0502020202020204" pitchFamily="34" charset="0"/>
              </a:rPr>
              <a:t>estatales</a:t>
            </a:r>
            <a:r>
              <a:rPr sz="1400" spc="-72" dirty="0">
                <a:latin typeface="Century Gothic" panose="020B0502020202020204" pitchFamily="34" charset="0"/>
              </a:rPr>
              <a:t> </a:t>
            </a:r>
            <a:r>
              <a:rPr sz="1400" spc="-4" dirty="0">
                <a:latin typeface="Century Gothic" panose="020B0502020202020204" pitchFamily="34" charset="0"/>
              </a:rPr>
              <a:t>se</a:t>
            </a:r>
            <a:r>
              <a:rPr sz="1400" spc="-36" dirty="0">
                <a:latin typeface="Century Gothic" panose="020B0502020202020204" pitchFamily="34" charset="0"/>
              </a:rPr>
              <a:t> </a:t>
            </a:r>
            <a:r>
              <a:rPr sz="1400" spc="-9" dirty="0">
                <a:latin typeface="Century Gothic" panose="020B0502020202020204" pitchFamily="34" charset="0"/>
              </a:rPr>
              <a:t>integra</a:t>
            </a:r>
            <a:r>
              <a:rPr sz="1400" spc="-81" dirty="0">
                <a:latin typeface="Century Gothic" panose="020B0502020202020204" pitchFamily="34" charset="0"/>
              </a:rPr>
              <a:t> </a:t>
            </a:r>
            <a:r>
              <a:rPr sz="1400" spc="-9" dirty="0">
                <a:latin typeface="Century Gothic" panose="020B0502020202020204" pitchFamily="34" charset="0"/>
              </a:rPr>
              <a:t>de</a:t>
            </a:r>
            <a:r>
              <a:rPr sz="1400" spc="-36" dirty="0">
                <a:latin typeface="Century Gothic" panose="020B0502020202020204" pitchFamily="34" charset="0"/>
              </a:rPr>
              <a:t> </a:t>
            </a:r>
            <a:r>
              <a:rPr sz="1400" spc="-4" dirty="0">
                <a:latin typeface="Century Gothic" panose="020B0502020202020204" pitchFamily="34" charset="0"/>
              </a:rPr>
              <a:t>3 </a:t>
            </a:r>
            <a:r>
              <a:rPr sz="1400" spc="-9" dirty="0">
                <a:latin typeface="Century Gothic" panose="020B0502020202020204" pitchFamily="34" charset="0"/>
              </a:rPr>
              <a:t>bonos,</a:t>
            </a:r>
            <a:r>
              <a:rPr sz="1400" spc="-18" dirty="0">
                <a:latin typeface="Century Gothic" panose="020B0502020202020204" pitchFamily="34" charset="0"/>
              </a:rPr>
              <a:t> </a:t>
            </a:r>
            <a:r>
              <a:rPr sz="1400" spc="-4" dirty="0">
                <a:latin typeface="Century Gothic" panose="020B0502020202020204" pitchFamily="34" charset="0"/>
              </a:rPr>
              <a:t>uno</a:t>
            </a:r>
            <a:r>
              <a:rPr sz="1400" spc="-58" dirty="0">
                <a:latin typeface="Century Gothic" panose="020B0502020202020204" pitchFamily="34" charset="0"/>
              </a:rPr>
              <a:t> </a:t>
            </a:r>
            <a:r>
              <a:rPr sz="1400" spc="-9" dirty="0">
                <a:latin typeface="Century Gothic" panose="020B0502020202020204" pitchFamily="34" charset="0"/>
              </a:rPr>
              <a:t>de</a:t>
            </a:r>
            <a:r>
              <a:rPr sz="1400" spc="-27" dirty="0">
                <a:latin typeface="Century Gothic" panose="020B0502020202020204" pitchFamily="34" charset="0"/>
              </a:rPr>
              <a:t> </a:t>
            </a:r>
            <a:r>
              <a:rPr sz="1400" spc="-4" dirty="0">
                <a:latin typeface="Century Gothic" panose="020B0502020202020204" pitchFamily="34" charset="0"/>
              </a:rPr>
              <a:t>los  cuales tiene una calificación</a:t>
            </a:r>
            <a:r>
              <a:rPr sz="1400" spc="-220" dirty="0">
                <a:latin typeface="Century Gothic" panose="020B0502020202020204" pitchFamily="34" charset="0"/>
              </a:rPr>
              <a:t> </a:t>
            </a:r>
            <a:r>
              <a:rPr sz="1400" spc="-4" dirty="0">
                <a:latin typeface="Century Gothic" panose="020B0502020202020204" pitchFamily="34" charset="0"/>
              </a:rPr>
              <a:t>AA.</a:t>
            </a:r>
            <a:endParaRPr sz="1400" dirty="0">
              <a:latin typeface="Century Gothic" panose="020B0502020202020204" pitchFamily="34" charset="0"/>
            </a:endParaRPr>
          </a:p>
          <a:p>
            <a:pPr marL="1000655" marR="127646" algn="just">
              <a:spcBef>
                <a:spcPts val="341"/>
              </a:spcBef>
              <a:buClr>
                <a:srgbClr val="C00000"/>
              </a:buClr>
              <a:buFont typeface="Century Gothic" panose="020B0502020202020204" pitchFamily="34" charset="0"/>
              <a:buChar char="−"/>
            </a:pPr>
            <a:r>
              <a:rPr sz="1400" spc="-4" dirty="0">
                <a:latin typeface="Century Gothic" panose="020B0502020202020204" pitchFamily="34" charset="0"/>
              </a:rPr>
              <a:t>EL</a:t>
            </a:r>
            <a:r>
              <a:rPr sz="1400" spc="-72" dirty="0">
                <a:latin typeface="Century Gothic" panose="020B0502020202020204" pitchFamily="34" charset="0"/>
              </a:rPr>
              <a:t> </a:t>
            </a:r>
            <a:r>
              <a:rPr sz="1400" spc="-9" dirty="0">
                <a:latin typeface="Century Gothic" panose="020B0502020202020204" pitchFamily="34" charset="0"/>
              </a:rPr>
              <a:t>valor</a:t>
            </a:r>
            <a:r>
              <a:rPr sz="1400" spc="-81" dirty="0">
                <a:latin typeface="Century Gothic" panose="020B0502020202020204" pitchFamily="34" charset="0"/>
              </a:rPr>
              <a:t> </a:t>
            </a:r>
            <a:r>
              <a:rPr sz="1400" spc="-9" dirty="0">
                <a:latin typeface="Century Gothic" panose="020B0502020202020204" pitchFamily="34" charset="0"/>
              </a:rPr>
              <a:t>de</a:t>
            </a:r>
            <a:r>
              <a:rPr sz="1400" spc="-40" dirty="0">
                <a:latin typeface="Century Gothic" panose="020B0502020202020204" pitchFamily="34" charset="0"/>
              </a:rPr>
              <a:t> </a:t>
            </a:r>
            <a:r>
              <a:rPr sz="1400" spc="-9" dirty="0">
                <a:latin typeface="Century Gothic" panose="020B0502020202020204" pitchFamily="34" charset="0"/>
              </a:rPr>
              <a:t>reemplazo</a:t>
            </a:r>
            <a:r>
              <a:rPr sz="1400" spc="-72" dirty="0">
                <a:latin typeface="Century Gothic" panose="020B0502020202020204" pitchFamily="34" charset="0"/>
              </a:rPr>
              <a:t> </a:t>
            </a:r>
            <a:r>
              <a:rPr sz="1400" spc="-9" dirty="0">
                <a:latin typeface="Century Gothic" panose="020B0502020202020204" pitchFamily="34" charset="0"/>
              </a:rPr>
              <a:t>de</a:t>
            </a:r>
            <a:r>
              <a:rPr sz="1400" spc="-58" dirty="0">
                <a:latin typeface="Century Gothic" panose="020B0502020202020204" pitchFamily="34" charset="0"/>
              </a:rPr>
              <a:t> </a:t>
            </a:r>
            <a:r>
              <a:rPr sz="1400" spc="-9" dirty="0">
                <a:latin typeface="Century Gothic" panose="020B0502020202020204" pitchFamily="34" charset="0"/>
              </a:rPr>
              <a:t>este</a:t>
            </a:r>
            <a:r>
              <a:rPr sz="1400" spc="-81" dirty="0">
                <a:latin typeface="Century Gothic" panose="020B0502020202020204" pitchFamily="34" charset="0"/>
              </a:rPr>
              <a:t> </a:t>
            </a:r>
            <a:r>
              <a:rPr sz="1400" spc="-13" dirty="0">
                <a:latin typeface="Century Gothic" panose="020B0502020202020204" pitchFamily="34" charset="0"/>
              </a:rPr>
              <a:t>cartera</a:t>
            </a:r>
            <a:r>
              <a:rPr sz="1400" spc="-90" dirty="0">
                <a:latin typeface="Century Gothic" panose="020B0502020202020204" pitchFamily="34" charset="0"/>
              </a:rPr>
              <a:t> </a:t>
            </a:r>
            <a:r>
              <a:rPr sz="1400" spc="-4" dirty="0">
                <a:latin typeface="Century Gothic" panose="020B0502020202020204" pitchFamily="34" charset="0"/>
              </a:rPr>
              <a:t>es</a:t>
            </a:r>
            <a:r>
              <a:rPr sz="1400" spc="-72" dirty="0">
                <a:latin typeface="Century Gothic" panose="020B0502020202020204" pitchFamily="34" charset="0"/>
              </a:rPr>
              <a:t> </a:t>
            </a:r>
            <a:r>
              <a:rPr sz="1400" spc="-9" dirty="0">
                <a:latin typeface="Century Gothic" panose="020B0502020202020204" pitchFamily="34" charset="0"/>
              </a:rPr>
              <a:t>de</a:t>
            </a:r>
            <a:r>
              <a:rPr sz="1400" spc="-22" dirty="0">
                <a:latin typeface="Century Gothic" panose="020B0502020202020204" pitchFamily="34" charset="0"/>
              </a:rPr>
              <a:t> </a:t>
            </a:r>
            <a:r>
              <a:rPr sz="1400" spc="-4" dirty="0">
                <a:latin typeface="Century Gothic" panose="020B0502020202020204" pitchFamily="34" charset="0"/>
              </a:rPr>
              <a:t>$1,607.36</a:t>
            </a:r>
            <a:r>
              <a:rPr sz="1400" dirty="0">
                <a:latin typeface="Century Gothic" panose="020B0502020202020204" pitchFamily="34" charset="0"/>
              </a:rPr>
              <a:t> </a:t>
            </a:r>
            <a:r>
              <a:rPr sz="1400" spc="-9" dirty="0">
                <a:latin typeface="Century Gothic" panose="020B0502020202020204" pitchFamily="34" charset="0"/>
              </a:rPr>
              <a:t>millones.</a:t>
            </a:r>
            <a:r>
              <a:rPr sz="1400" spc="18" dirty="0">
                <a:latin typeface="Century Gothic" panose="020B0502020202020204" pitchFamily="34" charset="0"/>
              </a:rPr>
              <a:t> </a:t>
            </a:r>
            <a:r>
              <a:rPr sz="1400" spc="-4" dirty="0">
                <a:latin typeface="Century Gothic" panose="020B0502020202020204" pitchFamily="34" charset="0"/>
              </a:rPr>
              <a:t>El</a:t>
            </a:r>
            <a:r>
              <a:rPr sz="1400" spc="-27" dirty="0">
                <a:latin typeface="Century Gothic" panose="020B0502020202020204" pitchFamily="34" charset="0"/>
              </a:rPr>
              <a:t> </a:t>
            </a:r>
            <a:r>
              <a:rPr sz="1400" spc="-4" dirty="0">
                <a:latin typeface="Century Gothic" panose="020B0502020202020204" pitchFamily="34" charset="0"/>
              </a:rPr>
              <a:t>detalle</a:t>
            </a:r>
            <a:r>
              <a:rPr sz="1400" spc="-67" dirty="0">
                <a:latin typeface="Century Gothic" panose="020B0502020202020204" pitchFamily="34" charset="0"/>
              </a:rPr>
              <a:t> </a:t>
            </a:r>
            <a:r>
              <a:rPr sz="1400" spc="-9" dirty="0">
                <a:latin typeface="Century Gothic" panose="020B0502020202020204" pitchFamily="34" charset="0"/>
              </a:rPr>
              <a:t>de</a:t>
            </a:r>
            <a:r>
              <a:rPr sz="1400" spc="-22" dirty="0">
                <a:latin typeface="Century Gothic" panose="020B0502020202020204" pitchFamily="34" charset="0"/>
              </a:rPr>
              <a:t> </a:t>
            </a:r>
            <a:r>
              <a:rPr sz="1400" spc="-4" dirty="0">
                <a:latin typeface="Century Gothic" panose="020B0502020202020204" pitchFamily="34" charset="0"/>
              </a:rPr>
              <a:t>la  </a:t>
            </a:r>
            <a:r>
              <a:rPr sz="1400" spc="-9" dirty="0">
                <a:latin typeface="Century Gothic" panose="020B0502020202020204" pitchFamily="34" charset="0"/>
              </a:rPr>
              <a:t>valuación </a:t>
            </a:r>
            <a:r>
              <a:rPr sz="1400" spc="-4" dirty="0">
                <a:latin typeface="Century Gothic" panose="020B0502020202020204" pitchFamily="34" charset="0"/>
              </a:rPr>
              <a:t>se </a:t>
            </a:r>
            <a:r>
              <a:rPr sz="1400" spc="-9" dirty="0">
                <a:latin typeface="Century Gothic" panose="020B0502020202020204" pitchFamily="34" charset="0"/>
              </a:rPr>
              <a:t>presenta </a:t>
            </a:r>
            <a:r>
              <a:rPr sz="1400" spc="-4" dirty="0">
                <a:latin typeface="Century Gothic" panose="020B0502020202020204" pitchFamily="34" charset="0"/>
              </a:rPr>
              <a:t>en el </a:t>
            </a:r>
            <a:r>
              <a:rPr sz="1400" spc="-13" dirty="0">
                <a:latin typeface="Century Gothic" panose="020B0502020202020204" pitchFamily="34" charset="0"/>
              </a:rPr>
              <a:t>archivo </a:t>
            </a:r>
            <a:r>
              <a:rPr sz="1400" spc="-18" dirty="0">
                <a:latin typeface="Century Gothic" panose="020B0502020202020204" pitchFamily="34" charset="0"/>
              </a:rPr>
              <a:t>«Valuación </a:t>
            </a:r>
            <a:r>
              <a:rPr sz="1400" spc="-9" dirty="0">
                <a:latin typeface="Century Gothic" panose="020B0502020202020204" pitchFamily="34" charset="0"/>
              </a:rPr>
              <a:t>valores</a:t>
            </a:r>
            <a:r>
              <a:rPr sz="1400" spc="58" dirty="0">
                <a:latin typeface="Century Gothic" panose="020B0502020202020204" pitchFamily="34" charset="0"/>
              </a:rPr>
              <a:t> </a:t>
            </a:r>
            <a:r>
              <a:rPr sz="1400" spc="-4" dirty="0">
                <a:latin typeface="Century Gothic" panose="020B0502020202020204" pitchFamily="34" charset="0"/>
              </a:rPr>
              <a:t>90».</a:t>
            </a:r>
            <a:endParaRPr sz="1400" dirty="0">
              <a:latin typeface="Century Gothic" panose="020B0502020202020204" pitchFamily="34" charset="0"/>
            </a:endParaRPr>
          </a:p>
        </p:txBody>
      </p:sp>
      <p:sp>
        <p:nvSpPr>
          <p:cNvPr id="8" name="object 8"/>
          <p:cNvSpPr txBox="1">
            <a:spLocks noGrp="1"/>
          </p:cNvSpPr>
          <p:nvPr>
            <p:ph type="title"/>
          </p:nvPr>
        </p:nvSpPr>
        <p:spPr>
          <a:xfrm>
            <a:off x="457200" y="436662"/>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9" name="object 9"/>
          <p:cNvSpPr/>
          <p:nvPr/>
        </p:nvSpPr>
        <p:spPr>
          <a:xfrm>
            <a:off x="1726276" y="437163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0" name="object 10"/>
          <p:cNvSpPr/>
          <p:nvPr/>
        </p:nvSpPr>
        <p:spPr>
          <a:xfrm>
            <a:off x="2497975" y="437163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1" name="object 11"/>
          <p:cNvSpPr/>
          <p:nvPr/>
        </p:nvSpPr>
        <p:spPr>
          <a:xfrm>
            <a:off x="3236422" y="437163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2" name="object 12"/>
          <p:cNvSpPr/>
          <p:nvPr/>
        </p:nvSpPr>
        <p:spPr>
          <a:xfrm>
            <a:off x="4328160" y="437163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3" name="object 13"/>
          <p:cNvSpPr/>
          <p:nvPr/>
        </p:nvSpPr>
        <p:spPr>
          <a:xfrm>
            <a:off x="4983479" y="437163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4" name="object 14"/>
          <p:cNvSpPr/>
          <p:nvPr/>
        </p:nvSpPr>
        <p:spPr>
          <a:xfrm>
            <a:off x="5418512" y="437163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5" name="object 15"/>
          <p:cNvSpPr/>
          <p:nvPr/>
        </p:nvSpPr>
        <p:spPr>
          <a:xfrm>
            <a:off x="6328755" y="437163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6" name="object 16"/>
          <p:cNvSpPr/>
          <p:nvPr/>
        </p:nvSpPr>
        <p:spPr>
          <a:xfrm>
            <a:off x="7207134" y="437163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graphicFrame>
        <p:nvGraphicFramePr>
          <p:cNvPr id="17" name="object 17"/>
          <p:cNvGraphicFramePr>
            <a:graphicFrameLocks noGrp="1"/>
          </p:cNvGraphicFramePr>
          <p:nvPr>
            <p:extLst>
              <p:ext uri="{D42A27DB-BD31-4B8C-83A1-F6EECF244321}">
                <p14:modId xmlns:p14="http://schemas.microsoft.com/office/powerpoint/2010/main" val="1437419187"/>
              </p:ext>
            </p:extLst>
          </p:nvPr>
        </p:nvGraphicFramePr>
        <p:xfrm>
          <a:off x="775854" y="4371638"/>
          <a:ext cx="7510545" cy="940144"/>
        </p:xfrm>
        <a:graphic>
          <a:graphicData uri="http://schemas.openxmlformats.org/drawingml/2006/table">
            <a:tbl>
              <a:tblPr firstRow="1" bandRow="1">
                <a:tableStyleId>{2D5ABB26-0587-4C30-8999-92F81FD0307C}</a:tableStyleId>
              </a:tblPr>
              <a:tblGrid>
                <a:gridCol w="1036394"/>
                <a:gridCol w="758735"/>
                <a:gridCol w="618251"/>
                <a:gridCol w="1119987"/>
                <a:gridCol w="675013"/>
                <a:gridCol w="450928"/>
                <a:gridCol w="981683"/>
                <a:gridCol w="814271"/>
                <a:gridCol w="1055283"/>
              </a:tblGrid>
              <a:tr h="282387">
                <a:tc>
                  <a:txBody>
                    <a:bodyPr/>
                    <a:lstStyle/>
                    <a:p>
                      <a:pPr>
                        <a:lnSpc>
                          <a:spcPct val="100000"/>
                        </a:lnSpc>
                        <a:spcBef>
                          <a:spcPts val="40"/>
                        </a:spcBef>
                      </a:pPr>
                      <a:endParaRPr sz="800" dirty="0">
                        <a:latin typeface="Times New Roman"/>
                        <a:cs typeface="Times New Roman"/>
                      </a:endParaRPr>
                    </a:p>
                    <a:p>
                      <a:pPr marL="153670">
                        <a:lnSpc>
                          <a:spcPct val="100000"/>
                        </a:lnSpc>
                      </a:pPr>
                      <a:r>
                        <a:rPr sz="800" b="1" spc="10" dirty="0">
                          <a:latin typeface="Arial"/>
                          <a:cs typeface="Arial"/>
                        </a:rPr>
                        <a:t>Instrumentos</a:t>
                      </a:r>
                      <a:endParaRPr sz="800" dirty="0">
                        <a:latin typeface="Arial"/>
                        <a:cs typeface="Arial"/>
                      </a:endParaRPr>
                    </a:p>
                  </a:txBody>
                  <a:tcPr marL="0" marR="0" marT="0" marB="0">
                    <a:lnL w="9143">
                      <a:solidFill>
                        <a:srgbClr val="000000"/>
                      </a:solidFill>
                      <a:prstDash val="solid"/>
                    </a:lnL>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136525">
                        <a:lnSpc>
                          <a:spcPct val="100000"/>
                        </a:lnSpc>
                      </a:pPr>
                      <a:r>
                        <a:rPr sz="800" b="1" spc="10" dirty="0">
                          <a:latin typeface="Arial"/>
                          <a:cs typeface="Arial"/>
                        </a:rPr>
                        <a:t>Títulos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25400" algn="ctr">
                        <a:lnSpc>
                          <a:spcPct val="100000"/>
                        </a:lnSpc>
                      </a:pPr>
                      <a:r>
                        <a:rPr sz="800" b="1" spc="25" dirty="0">
                          <a:latin typeface="Arial"/>
                          <a:cs typeface="Arial"/>
                        </a:rPr>
                        <a:t>Moneda</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marL="68580" algn="ctr">
                        <a:lnSpc>
                          <a:spcPts val="890"/>
                        </a:lnSpc>
                      </a:pPr>
                      <a:r>
                        <a:rPr sz="800" b="1" spc="35" dirty="0">
                          <a:latin typeface="Arial"/>
                          <a:cs typeface="Arial"/>
                        </a:rPr>
                        <a:t>Plazo</a:t>
                      </a:r>
                      <a:r>
                        <a:rPr sz="800" b="1" spc="-45" dirty="0">
                          <a:latin typeface="Arial"/>
                          <a:cs typeface="Arial"/>
                        </a:rPr>
                        <a:t> </a:t>
                      </a:r>
                      <a:r>
                        <a:rPr sz="800" b="1" spc="35" dirty="0">
                          <a:latin typeface="Arial"/>
                          <a:cs typeface="Arial"/>
                        </a:rPr>
                        <a:t>al</a:t>
                      </a:r>
                      <a:endParaRPr sz="800" dirty="0">
                        <a:latin typeface="Arial"/>
                        <a:cs typeface="Arial"/>
                      </a:endParaRPr>
                    </a:p>
                    <a:p>
                      <a:pPr marL="76200" algn="ctr">
                        <a:lnSpc>
                          <a:spcPct val="100000"/>
                        </a:lnSpc>
                        <a:spcBef>
                          <a:spcPts val="130"/>
                        </a:spcBef>
                      </a:pPr>
                      <a:r>
                        <a:rPr sz="800" b="1" spc="20" dirty="0">
                          <a:latin typeface="Arial"/>
                          <a:cs typeface="Arial"/>
                        </a:rPr>
                        <a:t>vencimiento</a:t>
                      </a:r>
                      <a:r>
                        <a:rPr sz="800" b="1" spc="-25" dirty="0">
                          <a:latin typeface="Arial"/>
                          <a:cs typeface="Arial"/>
                        </a:rPr>
                        <a:t> </a:t>
                      </a:r>
                      <a:r>
                        <a:rPr sz="800" b="1" spc="5" dirty="0">
                          <a:latin typeface="Arial"/>
                          <a:cs typeface="Arial"/>
                        </a:rPr>
                        <a:t>(días)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21590" algn="ctr">
                        <a:lnSpc>
                          <a:spcPct val="100000"/>
                        </a:lnSpc>
                      </a:pPr>
                      <a:r>
                        <a:rPr sz="800" b="1" dirty="0">
                          <a:latin typeface="Arial"/>
                          <a:cs typeface="Arial"/>
                        </a:rPr>
                        <a:t>Tasa</a:t>
                      </a:r>
                      <a:r>
                        <a:rPr sz="800" b="1" spc="10" dirty="0">
                          <a:latin typeface="Arial"/>
                          <a:cs typeface="Arial"/>
                        </a:rPr>
                        <a:t> cupón</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10795" algn="ctr">
                        <a:lnSpc>
                          <a:spcPct val="100000"/>
                        </a:lnSpc>
                      </a:pPr>
                      <a:r>
                        <a:rPr sz="800" b="1" spc="30" dirty="0">
                          <a:latin typeface="Arial"/>
                          <a:cs typeface="Arial"/>
                        </a:rPr>
                        <a:t>Spread</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marR="121285" algn="ctr">
                        <a:lnSpc>
                          <a:spcPts val="890"/>
                        </a:lnSpc>
                      </a:pPr>
                      <a:r>
                        <a:rPr sz="800" b="1" spc="20" dirty="0">
                          <a:latin typeface="Arial"/>
                          <a:cs typeface="Arial"/>
                        </a:rPr>
                        <a:t>Calificación</a:t>
                      </a:r>
                      <a:r>
                        <a:rPr sz="800" b="1" spc="-50" dirty="0">
                          <a:latin typeface="Arial"/>
                          <a:cs typeface="Arial"/>
                        </a:rPr>
                        <a:t> </a:t>
                      </a:r>
                      <a:r>
                        <a:rPr sz="800" b="1" spc="10" dirty="0">
                          <a:latin typeface="Arial"/>
                          <a:cs typeface="Arial"/>
                        </a:rPr>
                        <a:t>de</a:t>
                      </a:r>
                      <a:endParaRPr sz="800" dirty="0">
                        <a:latin typeface="Arial"/>
                        <a:cs typeface="Arial"/>
                      </a:endParaRPr>
                    </a:p>
                    <a:p>
                      <a:pPr marR="106045" algn="ctr">
                        <a:lnSpc>
                          <a:spcPct val="100000"/>
                        </a:lnSpc>
                        <a:spcBef>
                          <a:spcPts val="130"/>
                        </a:spcBef>
                      </a:pPr>
                      <a:r>
                        <a:rPr sz="800" b="1" spc="15" dirty="0">
                          <a:latin typeface="Arial"/>
                          <a:cs typeface="Arial"/>
                        </a:rPr>
                        <a:t>crédito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196850">
                        <a:lnSpc>
                          <a:spcPct val="100000"/>
                        </a:lnSpc>
                      </a:pPr>
                      <a:r>
                        <a:rPr sz="800" b="1" spc="25" dirty="0">
                          <a:latin typeface="Arial"/>
                          <a:cs typeface="Arial"/>
                        </a:rPr>
                        <a:t>Precio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50800">
                        <a:lnSpc>
                          <a:spcPct val="100000"/>
                        </a:lnSpc>
                      </a:pPr>
                      <a:r>
                        <a:rPr sz="800" b="1" spc="30" dirty="0">
                          <a:latin typeface="Arial"/>
                          <a:cs typeface="Arial"/>
                        </a:rPr>
                        <a:t>Valor </a:t>
                      </a:r>
                      <a:r>
                        <a:rPr sz="800" b="1" spc="10" dirty="0">
                          <a:latin typeface="Arial"/>
                          <a:cs typeface="Arial"/>
                        </a:rPr>
                        <a:t>de</a:t>
                      </a:r>
                      <a:r>
                        <a:rPr sz="800" b="1" spc="30" dirty="0">
                          <a:latin typeface="Arial"/>
                          <a:cs typeface="Arial"/>
                        </a:rPr>
                        <a:t> </a:t>
                      </a:r>
                      <a:r>
                        <a:rPr sz="800" b="1" spc="25" dirty="0">
                          <a:latin typeface="Arial"/>
                          <a:cs typeface="Arial"/>
                        </a:rPr>
                        <a:t>mercado</a:t>
                      </a:r>
                      <a:endParaRPr sz="800" dirty="0">
                        <a:latin typeface="Arial"/>
                        <a:cs typeface="Arial"/>
                      </a:endParaRPr>
                    </a:p>
                  </a:txBody>
                  <a:tcPr marL="0" marR="0" marT="0" marB="0">
                    <a:lnR w="18287">
                      <a:solidFill>
                        <a:srgbClr val="000000"/>
                      </a:solidFill>
                      <a:prstDash val="solid"/>
                    </a:lnR>
                    <a:lnT w="9143">
                      <a:solidFill>
                        <a:srgbClr val="000000"/>
                      </a:solidFill>
                      <a:prstDash val="solid"/>
                    </a:lnT>
                    <a:lnB w="18287">
                      <a:solidFill>
                        <a:srgbClr val="000000"/>
                      </a:solidFill>
                      <a:prstDash val="solid"/>
                    </a:lnB>
                  </a:tcPr>
                </a:tc>
              </a:tr>
              <a:tr h="179940">
                <a:tc>
                  <a:txBody>
                    <a:bodyPr/>
                    <a:lstStyle/>
                    <a:p>
                      <a:pPr marL="17780">
                        <a:lnSpc>
                          <a:spcPct val="100000"/>
                        </a:lnSpc>
                        <a:spcBef>
                          <a:spcPts val="40"/>
                        </a:spcBef>
                      </a:pPr>
                      <a:r>
                        <a:rPr sz="900" spc="-15" dirty="0">
                          <a:latin typeface="Calibri"/>
                          <a:cs typeface="Calibri"/>
                        </a:rPr>
                        <a:t>90_CBPF_48</a:t>
                      </a:r>
                      <a:endParaRPr sz="900" dirty="0">
                        <a:latin typeface="Calibri"/>
                        <a:cs typeface="Calibri"/>
                      </a:endParaRPr>
                    </a:p>
                  </a:txBody>
                  <a:tcPr marL="0" marR="0" marT="0" marB="0">
                    <a:lnL w="9143">
                      <a:solidFill>
                        <a:srgbClr val="000000"/>
                      </a:solidFill>
                      <a:prstDash val="solid"/>
                    </a:lnL>
                    <a:lnT w="18287">
                      <a:solidFill>
                        <a:srgbClr val="000000"/>
                      </a:solidFill>
                      <a:prstDash val="solid"/>
                    </a:lnT>
                  </a:tcPr>
                </a:tc>
                <a:tc>
                  <a:txBody>
                    <a:bodyPr/>
                    <a:lstStyle/>
                    <a:p>
                      <a:pPr marR="88900" algn="r">
                        <a:lnSpc>
                          <a:spcPct val="100000"/>
                        </a:lnSpc>
                        <a:spcBef>
                          <a:spcPts val="40"/>
                        </a:spcBef>
                      </a:pPr>
                      <a:r>
                        <a:rPr sz="900" spc="-40" dirty="0">
                          <a:latin typeface="Calibri"/>
                          <a:cs typeface="Calibri"/>
                        </a:rPr>
                        <a:t>3</a:t>
                      </a:r>
                      <a:r>
                        <a:rPr sz="900" spc="10" dirty="0">
                          <a:latin typeface="Calibri"/>
                          <a:cs typeface="Calibri"/>
                        </a:rPr>
                        <a:t>,</a:t>
                      </a:r>
                      <a:r>
                        <a:rPr sz="900" spc="-40" dirty="0">
                          <a:latin typeface="Calibri"/>
                          <a:cs typeface="Calibri"/>
                        </a:rPr>
                        <a:t>1</a:t>
                      </a:r>
                      <a:r>
                        <a:rPr sz="900" spc="-50" dirty="0">
                          <a:latin typeface="Calibri"/>
                          <a:cs typeface="Calibri"/>
                        </a:rPr>
                        <a:t>5</a:t>
                      </a:r>
                      <a:r>
                        <a:rPr sz="900" spc="-40" dirty="0">
                          <a:latin typeface="Calibri"/>
                          <a:cs typeface="Calibri"/>
                        </a:rPr>
                        <a:t>5</a:t>
                      </a:r>
                      <a:r>
                        <a:rPr sz="900" spc="10"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lnT w="18287">
                      <a:solidFill>
                        <a:srgbClr val="000000"/>
                      </a:solidFill>
                      <a:prstDash val="solid"/>
                    </a:lnT>
                  </a:tcPr>
                </a:tc>
                <a:tc>
                  <a:txBody>
                    <a:bodyPr/>
                    <a:lstStyle/>
                    <a:p>
                      <a:pPr marR="10795" algn="ctr">
                        <a:lnSpc>
                          <a:spcPct val="100000"/>
                        </a:lnSpc>
                        <a:spcBef>
                          <a:spcPts val="40"/>
                        </a:spcBef>
                      </a:pPr>
                      <a:r>
                        <a:rPr sz="900" spc="20" dirty="0">
                          <a:latin typeface="Calibri"/>
                          <a:cs typeface="Calibri"/>
                        </a:rPr>
                        <a:t>Pesos</a:t>
                      </a:r>
                      <a:endParaRPr sz="900" dirty="0">
                        <a:latin typeface="Calibri"/>
                        <a:cs typeface="Calibri"/>
                      </a:endParaRPr>
                    </a:p>
                  </a:txBody>
                  <a:tcPr marL="0" marR="0" marT="0" marB="0">
                    <a:lnT w="18287">
                      <a:solidFill>
                        <a:srgbClr val="000000"/>
                      </a:solidFill>
                      <a:prstDash val="solid"/>
                    </a:lnT>
                  </a:tcPr>
                </a:tc>
                <a:tc>
                  <a:txBody>
                    <a:bodyPr/>
                    <a:lstStyle/>
                    <a:p>
                      <a:pPr marL="481965">
                        <a:lnSpc>
                          <a:spcPct val="100000"/>
                        </a:lnSpc>
                        <a:spcBef>
                          <a:spcPts val="40"/>
                        </a:spcBef>
                      </a:pPr>
                      <a:r>
                        <a:rPr sz="900" spc="-25" dirty="0">
                          <a:latin typeface="Calibri"/>
                          <a:cs typeface="Calibri"/>
                        </a:rPr>
                        <a:t>11,425</a:t>
                      </a:r>
                      <a:endParaRPr sz="900" dirty="0">
                        <a:latin typeface="Calibri"/>
                        <a:cs typeface="Calibri"/>
                      </a:endParaRPr>
                    </a:p>
                  </a:txBody>
                  <a:tcPr marL="0" marR="0" marT="0" marB="0">
                    <a:lnT w="18287">
                      <a:solidFill>
                        <a:srgbClr val="000000"/>
                      </a:solidFill>
                      <a:prstDash val="solid"/>
                    </a:lnT>
                  </a:tcPr>
                </a:tc>
                <a:tc>
                  <a:txBody>
                    <a:bodyPr/>
                    <a:lstStyle/>
                    <a:p>
                      <a:pPr marL="20320" algn="ctr">
                        <a:lnSpc>
                          <a:spcPct val="100000"/>
                        </a:lnSpc>
                        <a:spcBef>
                          <a:spcPts val="40"/>
                        </a:spcBef>
                      </a:pPr>
                      <a:r>
                        <a:rPr sz="900" spc="5" dirty="0">
                          <a:latin typeface="Calibri"/>
                          <a:cs typeface="Calibri"/>
                        </a:rPr>
                        <a:t>TIIE</a:t>
                      </a:r>
                      <a:r>
                        <a:rPr sz="900" spc="-180"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lnT w="18287">
                      <a:solidFill>
                        <a:srgbClr val="000000"/>
                      </a:solidFill>
                      <a:prstDash val="solid"/>
                    </a:lnT>
                  </a:tcPr>
                </a:tc>
                <a:tc>
                  <a:txBody>
                    <a:bodyPr/>
                    <a:lstStyle/>
                    <a:p>
                      <a:pPr marR="11430" algn="ctr">
                        <a:lnSpc>
                          <a:spcPct val="100000"/>
                        </a:lnSpc>
                        <a:spcBef>
                          <a:spcPts val="40"/>
                        </a:spcBef>
                      </a:pPr>
                      <a:r>
                        <a:rPr sz="900" spc="-20" dirty="0">
                          <a:latin typeface="Calibri"/>
                          <a:cs typeface="Calibri"/>
                        </a:rPr>
                        <a:t>0.53%</a:t>
                      </a:r>
                      <a:endParaRPr sz="900" dirty="0">
                        <a:latin typeface="Calibri"/>
                        <a:cs typeface="Calibri"/>
                      </a:endParaRPr>
                    </a:p>
                  </a:txBody>
                  <a:tcPr marL="0" marR="0" marT="0" marB="0">
                    <a:lnT w="18287">
                      <a:solidFill>
                        <a:srgbClr val="000000"/>
                      </a:solidFill>
                      <a:prstDash val="solid"/>
                    </a:lnT>
                  </a:tcPr>
                </a:tc>
                <a:tc>
                  <a:txBody>
                    <a:bodyPr/>
                    <a:lstStyle/>
                    <a:p>
                      <a:pPr marR="98425" algn="ctr">
                        <a:lnSpc>
                          <a:spcPct val="100000"/>
                        </a:lnSpc>
                        <a:spcBef>
                          <a:spcPts val="40"/>
                        </a:spcBef>
                      </a:pPr>
                      <a:r>
                        <a:rPr sz="900" spc="20" dirty="0">
                          <a:latin typeface="Calibri"/>
                          <a:cs typeface="Calibri"/>
                        </a:rPr>
                        <a:t>AAA</a:t>
                      </a:r>
                      <a:endParaRPr sz="900" dirty="0">
                        <a:latin typeface="Calibri"/>
                        <a:cs typeface="Calibri"/>
                      </a:endParaRPr>
                    </a:p>
                  </a:txBody>
                  <a:tcPr marL="0" marR="0" marT="0" marB="0">
                    <a:lnT w="18287">
                      <a:solidFill>
                        <a:srgbClr val="000000"/>
                      </a:solidFill>
                      <a:prstDash val="solid"/>
                    </a:lnT>
                  </a:tcPr>
                </a:tc>
                <a:tc>
                  <a:txBody>
                    <a:bodyPr/>
                    <a:lstStyle/>
                    <a:p>
                      <a:pPr marL="179070">
                        <a:lnSpc>
                          <a:spcPct val="100000"/>
                        </a:lnSpc>
                        <a:spcBef>
                          <a:spcPts val="40"/>
                        </a:spcBef>
                      </a:pPr>
                      <a:r>
                        <a:rPr sz="900" spc="-30" dirty="0">
                          <a:latin typeface="Calibri"/>
                          <a:cs typeface="Calibri"/>
                        </a:rPr>
                        <a:t>103.2194832</a:t>
                      </a:r>
                      <a:endParaRPr sz="900" dirty="0">
                        <a:latin typeface="Calibri"/>
                        <a:cs typeface="Calibri"/>
                      </a:endParaRPr>
                    </a:p>
                  </a:txBody>
                  <a:tcPr marL="0" marR="0" marT="0" marB="0">
                    <a:lnT w="18287">
                      <a:solidFill>
                        <a:srgbClr val="000000"/>
                      </a:solidFill>
                      <a:prstDash val="solid"/>
                    </a:lnT>
                  </a:tcPr>
                </a:tc>
                <a:tc>
                  <a:txBody>
                    <a:bodyPr/>
                    <a:lstStyle/>
                    <a:p>
                      <a:pPr marL="41910">
                        <a:lnSpc>
                          <a:spcPct val="100000"/>
                        </a:lnSpc>
                        <a:spcBef>
                          <a:spcPts val="40"/>
                        </a:spcBef>
                        <a:tabLst>
                          <a:tab pos="294640" algn="l"/>
                        </a:tabLst>
                      </a:pPr>
                      <a:r>
                        <a:rPr sz="900" spc="5" dirty="0">
                          <a:latin typeface="Calibri"/>
                          <a:cs typeface="Calibri"/>
                        </a:rPr>
                        <a:t>$	</a:t>
                      </a:r>
                      <a:r>
                        <a:rPr sz="900" spc="-25" dirty="0">
                          <a:latin typeface="Calibri"/>
                          <a:cs typeface="Calibri"/>
                        </a:rPr>
                        <a:t>325,657,469.65</a:t>
                      </a:r>
                      <a:endParaRPr sz="900" dirty="0">
                        <a:latin typeface="Calibri"/>
                        <a:cs typeface="Calibri"/>
                      </a:endParaRPr>
                    </a:p>
                  </a:txBody>
                  <a:tcPr marL="0" marR="0" marT="0" marB="0">
                    <a:lnR w="18287">
                      <a:solidFill>
                        <a:srgbClr val="000000"/>
                      </a:solidFill>
                      <a:prstDash val="solid"/>
                    </a:lnR>
                    <a:lnT w="18287">
                      <a:solidFill>
                        <a:srgbClr val="000000"/>
                      </a:solidFill>
                      <a:prstDash val="solid"/>
                    </a:lnT>
                  </a:tcPr>
                </a:tc>
              </a:tr>
              <a:tr h="158674">
                <a:tc>
                  <a:txBody>
                    <a:bodyPr/>
                    <a:lstStyle/>
                    <a:p>
                      <a:pPr marL="17780">
                        <a:lnSpc>
                          <a:spcPts val="1185"/>
                        </a:lnSpc>
                      </a:pPr>
                      <a:r>
                        <a:rPr sz="900" spc="-20" dirty="0">
                          <a:latin typeface="Calibri"/>
                          <a:cs typeface="Calibri"/>
                        </a:rPr>
                        <a:t>90_CHIHCB_13U</a:t>
                      </a:r>
                      <a:endParaRPr sz="900" dirty="0">
                        <a:latin typeface="Calibri"/>
                        <a:cs typeface="Calibri"/>
                      </a:endParaRPr>
                    </a:p>
                  </a:txBody>
                  <a:tcPr marL="0" marR="0" marT="0" marB="0">
                    <a:lnL w="9143">
                      <a:solidFill>
                        <a:srgbClr val="000000"/>
                      </a:solidFill>
                      <a:prstDash val="solid"/>
                    </a:lnL>
                  </a:tcPr>
                </a:tc>
                <a:tc>
                  <a:txBody>
                    <a:bodyPr/>
                    <a:lstStyle/>
                    <a:p>
                      <a:pPr marR="88900" algn="r">
                        <a:lnSpc>
                          <a:spcPts val="1185"/>
                        </a:lnSpc>
                      </a:pPr>
                      <a:r>
                        <a:rPr sz="900" spc="-40" dirty="0">
                          <a:latin typeface="Calibri"/>
                          <a:cs typeface="Calibri"/>
                        </a:rPr>
                        <a:t>2</a:t>
                      </a:r>
                      <a:r>
                        <a:rPr sz="900" spc="-50" dirty="0">
                          <a:latin typeface="Calibri"/>
                          <a:cs typeface="Calibri"/>
                        </a:rPr>
                        <a:t>8</a:t>
                      </a:r>
                      <a:r>
                        <a:rPr sz="900" spc="-40" dirty="0">
                          <a:latin typeface="Calibri"/>
                          <a:cs typeface="Calibri"/>
                        </a:rPr>
                        <a:t>6</a:t>
                      </a:r>
                      <a:r>
                        <a:rPr sz="900" spc="10" dirty="0">
                          <a:latin typeface="Calibri"/>
                          <a:cs typeface="Calibri"/>
                        </a:rPr>
                        <a:t>,</a:t>
                      </a:r>
                      <a:r>
                        <a:rPr sz="900" spc="-40" dirty="0">
                          <a:latin typeface="Calibri"/>
                          <a:cs typeface="Calibri"/>
                        </a:rPr>
                        <a:t>8</a:t>
                      </a:r>
                      <a:r>
                        <a:rPr sz="900" spc="-50" dirty="0">
                          <a:latin typeface="Calibri"/>
                          <a:cs typeface="Calibri"/>
                        </a:rPr>
                        <a:t>5</a:t>
                      </a:r>
                      <a:r>
                        <a:rPr sz="900" dirty="0">
                          <a:latin typeface="Calibri"/>
                          <a:cs typeface="Calibri"/>
                        </a:rPr>
                        <a:t>1</a:t>
                      </a:r>
                    </a:p>
                  </a:txBody>
                  <a:tcPr marL="0" marR="0" marT="0" marB="0"/>
                </a:tc>
                <a:tc>
                  <a:txBody>
                    <a:bodyPr/>
                    <a:lstStyle/>
                    <a:p>
                      <a:pPr marR="20320" algn="ctr">
                        <a:lnSpc>
                          <a:spcPts val="1185"/>
                        </a:lnSpc>
                      </a:pPr>
                      <a:r>
                        <a:rPr sz="900" spc="5" dirty="0">
                          <a:latin typeface="Calibri"/>
                          <a:cs typeface="Calibri"/>
                        </a:rPr>
                        <a:t>Udis</a:t>
                      </a:r>
                      <a:endParaRPr sz="900" dirty="0">
                        <a:latin typeface="Calibri"/>
                        <a:cs typeface="Calibri"/>
                      </a:endParaRPr>
                    </a:p>
                  </a:txBody>
                  <a:tcPr marL="0" marR="0" marT="0" marB="0"/>
                </a:tc>
                <a:tc>
                  <a:txBody>
                    <a:bodyPr/>
                    <a:lstStyle/>
                    <a:p>
                      <a:pPr marL="507365">
                        <a:lnSpc>
                          <a:spcPts val="1185"/>
                        </a:lnSpc>
                      </a:pPr>
                      <a:r>
                        <a:rPr sz="900" spc="-15" dirty="0">
                          <a:latin typeface="Calibri"/>
                          <a:cs typeface="Calibri"/>
                        </a:rPr>
                        <a:t>8,097</a:t>
                      </a:r>
                      <a:endParaRPr sz="900" dirty="0">
                        <a:latin typeface="Calibri"/>
                        <a:cs typeface="Calibri"/>
                      </a:endParaRPr>
                    </a:p>
                  </a:txBody>
                  <a:tcPr marL="0" marR="0" marT="0" marB="0"/>
                </a:tc>
                <a:tc>
                  <a:txBody>
                    <a:bodyPr/>
                    <a:lstStyle/>
                    <a:p>
                      <a:pPr marL="27305" algn="ctr">
                        <a:lnSpc>
                          <a:spcPts val="1185"/>
                        </a:lnSpc>
                      </a:pPr>
                      <a:r>
                        <a:rPr sz="900" spc="-20" dirty="0">
                          <a:latin typeface="Calibri"/>
                          <a:cs typeface="Calibri"/>
                        </a:rPr>
                        <a:t>5.95%</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marR="107314" algn="ctr">
                        <a:lnSpc>
                          <a:spcPts val="1185"/>
                        </a:lnSpc>
                      </a:pPr>
                      <a:r>
                        <a:rPr sz="900" spc="15" dirty="0">
                          <a:latin typeface="Calibri"/>
                          <a:cs typeface="Calibri"/>
                        </a:rPr>
                        <a:t>AA</a:t>
                      </a:r>
                      <a:endParaRPr sz="900" dirty="0">
                        <a:latin typeface="Calibri"/>
                        <a:cs typeface="Calibri"/>
                      </a:endParaRPr>
                    </a:p>
                  </a:txBody>
                  <a:tcPr marL="0" marR="0" marT="0" marB="0"/>
                </a:tc>
                <a:tc>
                  <a:txBody>
                    <a:bodyPr/>
                    <a:lstStyle/>
                    <a:p>
                      <a:pPr marL="179070">
                        <a:lnSpc>
                          <a:spcPts val="1185"/>
                        </a:lnSpc>
                      </a:pPr>
                      <a:r>
                        <a:rPr sz="900" spc="-30" dirty="0">
                          <a:latin typeface="Calibri"/>
                          <a:cs typeface="Calibri"/>
                        </a:rPr>
                        <a:t>538.4083962</a:t>
                      </a:r>
                      <a:endParaRPr sz="900" dirty="0">
                        <a:latin typeface="Calibri"/>
                        <a:cs typeface="Calibri"/>
                      </a:endParaRPr>
                    </a:p>
                  </a:txBody>
                  <a:tcPr marL="0" marR="0" marT="0" marB="0"/>
                </a:tc>
                <a:tc>
                  <a:txBody>
                    <a:bodyPr/>
                    <a:lstStyle/>
                    <a:p>
                      <a:pPr marL="41910">
                        <a:lnSpc>
                          <a:spcPts val="1185"/>
                        </a:lnSpc>
                        <a:tabLst>
                          <a:tab pos="295275" algn="l"/>
                        </a:tabLst>
                      </a:pPr>
                      <a:r>
                        <a:rPr sz="900" spc="5" dirty="0">
                          <a:latin typeface="Calibri"/>
                          <a:cs typeface="Calibri"/>
                        </a:rPr>
                        <a:t>$	</a:t>
                      </a:r>
                      <a:r>
                        <a:rPr sz="900" spc="-25" dirty="0">
                          <a:latin typeface="Calibri"/>
                          <a:cs typeface="Calibri"/>
                        </a:rPr>
                        <a:t>154,442,986.87</a:t>
                      </a:r>
                      <a:endParaRPr sz="900" dirty="0">
                        <a:latin typeface="Calibri"/>
                        <a:cs typeface="Calibri"/>
                      </a:endParaRPr>
                    </a:p>
                  </a:txBody>
                  <a:tcPr marL="0" marR="0" marT="0" marB="0">
                    <a:lnR w="18287">
                      <a:solidFill>
                        <a:srgbClr val="000000"/>
                      </a:solidFill>
                      <a:prstDash val="solid"/>
                    </a:lnR>
                  </a:tcPr>
                </a:tc>
              </a:tr>
              <a:tr h="146823">
                <a:tc>
                  <a:txBody>
                    <a:bodyPr/>
                    <a:lstStyle/>
                    <a:p>
                      <a:pPr marL="17780">
                        <a:lnSpc>
                          <a:spcPts val="1185"/>
                        </a:lnSpc>
                      </a:pPr>
                      <a:r>
                        <a:rPr sz="900" spc="-20" dirty="0">
                          <a:latin typeface="Calibri"/>
                          <a:cs typeface="Calibri"/>
                        </a:rPr>
                        <a:t>90_PAMMCB_14U</a:t>
                      </a:r>
                      <a:endParaRPr sz="900" dirty="0">
                        <a:latin typeface="Calibri"/>
                        <a:cs typeface="Calibri"/>
                      </a:endParaRPr>
                    </a:p>
                  </a:txBody>
                  <a:tcPr marL="0" marR="0" marT="0" marB="0">
                    <a:lnL w="9143">
                      <a:solidFill>
                        <a:srgbClr val="000000"/>
                      </a:solidFill>
                      <a:prstDash val="solid"/>
                    </a:lnL>
                    <a:lnB w="18287">
                      <a:solidFill>
                        <a:srgbClr val="000000"/>
                      </a:solidFill>
                      <a:prstDash val="solid"/>
                    </a:lnB>
                  </a:tcPr>
                </a:tc>
                <a:tc>
                  <a:txBody>
                    <a:bodyPr/>
                    <a:lstStyle/>
                    <a:p>
                      <a:pPr marR="88900" algn="r">
                        <a:lnSpc>
                          <a:spcPts val="1185"/>
                        </a:lnSpc>
                      </a:pPr>
                      <a:r>
                        <a:rPr sz="900" spc="-40" dirty="0">
                          <a:latin typeface="Calibri"/>
                          <a:cs typeface="Calibri"/>
                        </a:rPr>
                        <a:t>1</a:t>
                      </a:r>
                      <a:r>
                        <a:rPr sz="900" spc="10" dirty="0">
                          <a:latin typeface="Calibri"/>
                          <a:cs typeface="Calibri"/>
                        </a:rPr>
                        <a:t>,</a:t>
                      </a:r>
                      <a:r>
                        <a:rPr sz="900" spc="-40" dirty="0">
                          <a:latin typeface="Calibri"/>
                          <a:cs typeface="Calibri"/>
                        </a:rPr>
                        <a:t>9</a:t>
                      </a:r>
                      <a:r>
                        <a:rPr sz="900" spc="-50" dirty="0">
                          <a:latin typeface="Calibri"/>
                          <a:cs typeface="Calibri"/>
                        </a:rPr>
                        <a:t>8</a:t>
                      </a:r>
                      <a:r>
                        <a:rPr sz="900" spc="-40" dirty="0">
                          <a:latin typeface="Calibri"/>
                          <a:cs typeface="Calibri"/>
                        </a:rPr>
                        <a:t>1</a:t>
                      </a:r>
                      <a:r>
                        <a:rPr sz="900" spc="10" dirty="0">
                          <a:latin typeface="Calibri"/>
                          <a:cs typeface="Calibri"/>
                        </a:rPr>
                        <a:t>,</a:t>
                      </a:r>
                      <a:r>
                        <a:rPr sz="900" spc="-40" dirty="0">
                          <a:latin typeface="Calibri"/>
                          <a:cs typeface="Calibri"/>
                        </a:rPr>
                        <a:t>2</a:t>
                      </a:r>
                      <a:r>
                        <a:rPr sz="900" spc="-50" dirty="0">
                          <a:latin typeface="Calibri"/>
                          <a:cs typeface="Calibri"/>
                        </a:rPr>
                        <a:t>7</a:t>
                      </a:r>
                      <a:r>
                        <a:rPr sz="900" dirty="0">
                          <a:latin typeface="Calibri"/>
                          <a:cs typeface="Calibri"/>
                        </a:rPr>
                        <a:t>3</a:t>
                      </a:r>
                    </a:p>
                  </a:txBody>
                  <a:tcPr marL="0" marR="0" marT="0" marB="0">
                    <a:lnB w="18287">
                      <a:solidFill>
                        <a:srgbClr val="000000"/>
                      </a:solidFill>
                      <a:prstDash val="solid"/>
                    </a:lnB>
                  </a:tcPr>
                </a:tc>
                <a:tc>
                  <a:txBody>
                    <a:bodyPr/>
                    <a:lstStyle/>
                    <a:p>
                      <a:pPr marR="19685" algn="ctr">
                        <a:lnSpc>
                          <a:spcPts val="1185"/>
                        </a:lnSpc>
                      </a:pPr>
                      <a:r>
                        <a:rPr sz="900" spc="5" dirty="0">
                          <a:latin typeface="Calibri"/>
                          <a:cs typeface="Calibri"/>
                        </a:rPr>
                        <a:t>Udis</a:t>
                      </a:r>
                      <a:endParaRPr sz="900" dirty="0">
                        <a:latin typeface="Calibri"/>
                        <a:cs typeface="Calibri"/>
                      </a:endParaRPr>
                    </a:p>
                  </a:txBody>
                  <a:tcPr marL="0" marR="0" marT="0" marB="0">
                    <a:lnB w="18287">
                      <a:solidFill>
                        <a:srgbClr val="000000"/>
                      </a:solidFill>
                      <a:prstDash val="solid"/>
                    </a:lnB>
                  </a:tcPr>
                </a:tc>
                <a:tc>
                  <a:txBody>
                    <a:bodyPr/>
                    <a:lstStyle/>
                    <a:p>
                      <a:pPr marL="481965">
                        <a:lnSpc>
                          <a:spcPts val="1185"/>
                        </a:lnSpc>
                      </a:pPr>
                      <a:r>
                        <a:rPr sz="900" spc="-25" dirty="0">
                          <a:latin typeface="Calibri"/>
                          <a:cs typeface="Calibri"/>
                        </a:rPr>
                        <a:t>10,151</a:t>
                      </a:r>
                      <a:endParaRPr sz="900" dirty="0">
                        <a:latin typeface="Calibri"/>
                        <a:cs typeface="Calibri"/>
                      </a:endParaRPr>
                    </a:p>
                  </a:txBody>
                  <a:tcPr marL="0" marR="0" marT="0" marB="0">
                    <a:lnB w="18287">
                      <a:solidFill>
                        <a:srgbClr val="000000"/>
                      </a:solidFill>
                      <a:prstDash val="solid"/>
                    </a:lnB>
                  </a:tcPr>
                </a:tc>
                <a:tc>
                  <a:txBody>
                    <a:bodyPr/>
                    <a:lstStyle/>
                    <a:p>
                      <a:pPr marL="27940" algn="ctr">
                        <a:lnSpc>
                          <a:spcPts val="1185"/>
                        </a:lnSpc>
                      </a:pPr>
                      <a:r>
                        <a:rPr sz="900" spc="-20" dirty="0">
                          <a:latin typeface="Calibri"/>
                          <a:cs typeface="Calibri"/>
                        </a:rPr>
                        <a:t>6.00%</a:t>
                      </a:r>
                      <a:endParaRPr sz="900" dirty="0">
                        <a:latin typeface="Calibri"/>
                        <a:cs typeface="Calibri"/>
                      </a:endParaRPr>
                    </a:p>
                  </a:txBody>
                  <a:tcPr marL="0" marR="0" marT="0" marB="0">
                    <a:lnB w="18287">
                      <a:solidFill>
                        <a:srgbClr val="000000"/>
                      </a:solidFill>
                      <a:prstDash val="solid"/>
                    </a:lnB>
                  </a:tcPr>
                </a:tc>
                <a:tc>
                  <a:txBody>
                    <a:bodyPr/>
                    <a:lstStyle/>
                    <a:p>
                      <a:endParaRPr sz="900" dirty="0">
                        <a:latin typeface="Calibri"/>
                        <a:cs typeface="Calibri"/>
                      </a:endParaRPr>
                    </a:p>
                  </a:txBody>
                  <a:tcPr marL="0" marR="0" marT="0" marB="0">
                    <a:lnB w="18287">
                      <a:solidFill>
                        <a:srgbClr val="000000"/>
                      </a:solidFill>
                      <a:prstDash val="solid"/>
                    </a:lnB>
                  </a:tcPr>
                </a:tc>
                <a:tc>
                  <a:txBody>
                    <a:bodyPr/>
                    <a:lstStyle/>
                    <a:p>
                      <a:pPr marR="97790" algn="ctr">
                        <a:lnSpc>
                          <a:spcPts val="1185"/>
                        </a:lnSpc>
                      </a:pPr>
                      <a:r>
                        <a:rPr sz="900" spc="20" dirty="0">
                          <a:latin typeface="Calibri"/>
                          <a:cs typeface="Calibri"/>
                        </a:rPr>
                        <a:t>AAA</a:t>
                      </a:r>
                      <a:endParaRPr sz="900" dirty="0">
                        <a:latin typeface="Calibri"/>
                        <a:cs typeface="Calibri"/>
                      </a:endParaRPr>
                    </a:p>
                  </a:txBody>
                  <a:tcPr marL="0" marR="0" marT="0" marB="0">
                    <a:lnB w="18287">
                      <a:solidFill>
                        <a:srgbClr val="000000"/>
                      </a:solidFill>
                      <a:prstDash val="solid"/>
                    </a:lnB>
                  </a:tcPr>
                </a:tc>
                <a:tc>
                  <a:txBody>
                    <a:bodyPr/>
                    <a:lstStyle/>
                    <a:p>
                      <a:pPr marL="179705">
                        <a:lnSpc>
                          <a:spcPts val="1185"/>
                        </a:lnSpc>
                      </a:pPr>
                      <a:r>
                        <a:rPr sz="900" spc="-30" dirty="0">
                          <a:latin typeface="Calibri"/>
                          <a:cs typeface="Calibri"/>
                        </a:rPr>
                        <a:t>565.7208968</a:t>
                      </a:r>
                      <a:endParaRPr sz="900" dirty="0">
                        <a:latin typeface="Calibri"/>
                        <a:cs typeface="Calibri"/>
                      </a:endParaRPr>
                    </a:p>
                  </a:txBody>
                  <a:tcPr marL="0" marR="0" marT="0" marB="0">
                    <a:lnB w="18287">
                      <a:solidFill>
                        <a:srgbClr val="000000"/>
                      </a:solidFill>
                      <a:prstDash val="solid"/>
                    </a:lnB>
                  </a:tcPr>
                </a:tc>
                <a:tc>
                  <a:txBody>
                    <a:bodyPr/>
                    <a:lstStyle/>
                    <a:p>
                      <a:pPr marL="41910">
                        <a:lnSpc>
                          <a:spcPts val="1185"/>
                        </a:lnSpc>
                      </a:pPr>
                      <a:r>
                        <a:rPr sz="900" spc="5" dirty="0">
                          <a:latin typeface="Calibri"/>
                          <a:cs typeface="Calibri"/>
                        </a:rPr>
                        <a:t>$ </a:t>
                      </a:r>
                      <a:r>
                        <a:rPr sz="900" spc="155" dirty="0">
                          <a:latin typeface="Calibri"/>
                          <a:cs typeface="Calibri"/>
                        </a:rPr>
                        <a:t> </a:t>
                      </a:r>
                      <a:r>
                        <a:rPr sz="900" spc="-25" dirty="0">
                          <a:latin typeface="Calibri"/>
                          <a:cs typeface="Calibri"/>
                        </a:rPr>
                        <a:t>1,120,847,538.33</a:t>
                      </a:r>
                      <a:endParaRPr sz="900" dirty="0">
                        <a:latin typeface="Calibri"/>
                        <a:cs typeface="Calibri"/>
                      </a:endParaRPr>
                    </a:p>
                  </a:txBody>
                  <a:tcPr marL="0" marR="0" marT="0" marB="0">
                    <a:lnR w="18287">
                      <a:solidFill>
                        <a:srgbClr val="000000"/>
                      </a:solidFill>
                      <a:prstDash val="solid"/>
                    </a:lnR>
                    <a:lnB w="18287">
                      <a:solidFill>
                        <a:srgbClr val="000000"/>
                      </a:solidFill>
                      <a:prstDash val="solid"/>
                    </a:lnB>
                  </a:tcPr>
                </a:tc>
              </a:tr>
              <a:tr h="166743">
                <a:tc>
                  <a:txBody>
                    <a:bodyPr/>
                    <a:lstStyle/>
                    <a:p>
                      <a:pPr marR="104775" algn="ctr">
                        <a:lnSpc>
                          <a:spcPct val="100000"/>
                        </a:lnSpc>
                        <a:spcBef>
                          <a:spcPts val="190"/>
                        </a:spcBef>
                      </a:pPr>
                      <a:r>
                        <a:rPr sz="800" b="1" dirty="0">
                          <a:solidFill>
                            <a:srgbClr val="FF0000"/>
                          </a:solidFill>
                          <a:latin typeface="Calibri"/>
                          <a:cs typeface="Calibri"/>
                        </a:rPr>
                        <a:t>Total</a:t>
                      </a:r>
                      <a:endParaRPr sz="800" dirty="0">
                        <a:latin typeface="Calibri"/>
                        <a:cs typeface="Calibri"/>
                      </a:endParaRPr>
                    </a:p>
                  </a:txBody>
                  <a:tcPr marL="0" marR="0" marT="0" marB="0">
                    <a:lnL w="9143">
                      <a:solidFill>
                        <a:srgbClr val="000000"/>
                      </a:solidFill>
                      <a:prstDash val="solid"/>
                    </a:lnL>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pPr marL="41910">
                        <a:lnSpc>
                          <a:spcPct val="100000"/>
                        </a:lnSpc>
                        <a:spcBef>
                          <a:spcPts val="40"/>
                        </a:spcBef>
                      </a:pPr>
                      <a:r>
                        <a:rPr sz="900" spc="5" dirty="0">
                          <a:latin typeface="Calibri"/>
                          <a:cs typeface="Calibri"/>
                        </a:rPr>
                        <a:t>$ </a:t>
                      </a:r>
                      <a:r>
                        <a:rPr sz="900" spc="155" dirty="0">
                          <a:latin typeface="Calibri"/>
                          <a:cs typeface="Calibri"/>
                        </a:rPr>
                        <a:t> </a:t>
                      </a:r>
                      <a:r>
                        <a:rPr sz="900" spc="-25" dirty="0">
                          <a:latin typeface="Calibri"/>
                          <a:cs typeface="Calibri"/>
                        </a:rPr>
                        <a:t>1,600,947,994.85</a:t>
                      </a:r>
                      <a:endParaRPr sz="900" dirty="0">
                        <a:latin typeface="Calibri"/>
                        <a:cs typeface="Calibri"/>
                      </a:endParaRPr>
                    </a:p>
                  </a:txBody>
                  <a:tcPr marL="0" marR="0" marT="0" marB="0">
                    <a:lnR w="18287">
                      <a:solidFill>
                        <a:srgbClr val="000000"/>
                      </a:solidFill>
                      <a:prstDash val="solid"/>
                    </a:lnR>
                    <a:lnT w="18287">
                      <a:solidFill>
                        <a:srgbClr val="000000"/>
                      </a:solidFill>
                      <a:prstDash val="solid"/>
                    </a:lnT>
                    <a:lnB w="18287">
                      <a:solidFill>
                        <a:srgbClr val="000000"/>
                      </a:solidFill>
                      <a:prstDash val="solid"/>
                    </a:lnB>
                  </a:tcPr>
                </a:tc>
              </a:tr>
            </a:tbl>
          </a:graphicData>
        </a:graphic>
      </p:graphicFrame>
      <p:sp>
        <p:nvSpPr>
          <p:cNvPr id="21" name="20 Marcador de número de diapositiva"/>
          <p:cNvSpPr>
            <a:spLocks noGrp="1"/>
          </p:cNvSpPr>
          <p:nvPr>
            <p:ph type="sldNum" sz="quarter" idx="12"/>
          </p:nvPr>
        </p:nvSpPr>
        <p:spPr/>
        <p:txBody>
          <a:bodyPr/>
          <a:lstStyle/>
          <a:p>
            <a:fld id="{05E83AA4-A00D-4AA0-8FE8-B93C9F3EC141}" type="slidenum">
              <a:rPr lang="es-ES" altLang="es-MX" smtClean="0"/>
              <a:pPr/>
              <a:t>27</a:t>
            </a:fld>
            <a:endParaRPr lang="es-ES" altLang="es-MX" dirty="0"/>
          </a:p>
        </p:txBody>
      </p:sp>
    </p:spTree>
    <p:extLst>
      <p:ext uri="{BB962C8B-B14F-4D97-AF65-F5344CB8AC3E}">
        <p14:creationId xmlns:p14="http://schemas.microsoft.com/office/powerpoint/2010/main" val="3855478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body" idx="1"/>
          </p:nvPr>
        </p:nvSpPr>
        <p:spPr>
          <a:xfrm>
            <a:off x="315818" y="1535649"/>
            <a:ext cx="8229600" cy="3685111"/>
          </a:xfrm>
          <a:prstGeom prst="rect">
            <a:avLst/>
          </a:prstGeom>
        </p:spPr>
        <p:txBody>
          <a:bodyPr vert="horz" wrap="square" lIns="0" tIns="0" rIns="0" bIns="0" rtlCol="0">
            <a:spAutoFit/>
          </a:bodyPr>
          <a:lstStyle/>
          <a:p>
            <a:pPr marL="642790" algn="just">
              <a:buClr>
                <a:srgbClr val="C00000"/>
              </a:buClr>
            </a:pPr>
            <a:r>
              <a:rPr sz="1400" dirty="0">
                <a:latin typeface="Century Gothic" panose="020B0502020202020204" pitchFamily="34" charset="0"/>
                <a:cs typeface="Constantia"/>
              </a:rPr>
              <a:t>Certificados </a:t>
            </a:r>
            <a:r>
              <a:rPr sz="1400" spc="-4" dirty="0">
                <a:latin typeface="Century Gothic" panose="020B0502020202020204" pitchFamily="34" charset="0"/>
                <a:cs typeface="Constantia"/>
              </a:rPr>
              <a:t>bursátiles </a:t>
            </a:r>
            <a:r>
              <a:rPr sz="1400" spc="-13" dirty="0">
                <a:latin typeface="Century Gothic" panose="020B0502020202020204" pitchFamily="34" charset="0"/>
                <a:cs typeface="Constantia"/>
              </a:rPr>
              <a:t>para</a:t>
            </a:r>
            <a:r>
              <a:rPr sz="1400" spc="-211" dirty="0">
                <a:latin typeface="Century Gothic" panose="020B0502020202020204" pitchFamily="34" charset="0"/>
                <a:cs typeface="Constantia"/>
              </a:rPr>
              <a:t> </a:t>
            </a:r>
            <a:r>
              <a:rPr sz="1400" spc="-4" dirty="0">
                <a:latin typeface="Century Gothic" panose="020B0502020202020204" pitchFamily="34" charset="0"/>
                <a:cs typeface="Constantia"/>
              </a:rPr>
              <a:t>empresas</a:t>
            </a:r>
          </a:p>
          <a:p>
            <a:pPr marL="1000655" marR="4559" algn="just">
              <a:spcBef>
                <a:spcPts val="359"/>
              </a:spcBef>
              <a:buClr>
                <a:srgbClr val="C00000"/>
              </a:buClr>
              <a:buFont typeface="Century Gothic" panose="020B0502020202020204" pitchFamily="34" charset="0"/>
              <a:buChar char="−"/>
            </a:pPr>
            <a:r>
              <a:rPr sz="1400" spc="-4" dirty="0">
                <a:latin typeface="Century Gothic" panose="020B0502020202020204" pitchFamily="34" charset="0"/>
              </a:rPr>
              <a:t>Esta </a:t>
            </a:r>
            <a:r>
              <a:rPr sz="1400" spc="-13" dirty="0">
                <a:latin typeface="Century Gothic" panose="020B0502020202020204" pitchFamily="34" charset="0"/>
              </a:rPr>
              <a:t>cartera </a:t>
            </a:r>
            <a:r>
              <a:rPr sz="1400" spc="-4" dirty="0">
                <a:latin typeface="Century Gothic" panose="020B0502020202020204" pitchFamily="34" charset="0"/>
              </a:rPr>
              <a:t>se </a:t>
            </a:r>
            <a:r>
              <a:rPr sz="1400" spc="-9" dirty="0">
                <a:latin typeface="Century Gothic" panose="020B0502020202020204" pitchFamily="34" charset="0"/>
              </a:rPr>
              <a:t>integra de </a:t>
            </a:r>
            <a:r>
              <a:rPr sz="1400" dirty="0">
                <a:latin typeface="Century Gothic" panose="020B0502020202020204" pitchFamily="34" charset="0"/>
              </a:rPr>
              <a:t>46 </a:t>
            </a:r>
            <a:r>
              <a:rPr sz="1400" spc="-4" dirty="0">
                <a:latin typeface="Century Gothic" panose="020B0502020202020204" pitchFamily="34" charset="0"/>
              </a:rPr>
              <a:t>tipos </a:t>
            </a:r>
            <a:r>
              <a:rPr sz="1400" spc="-9" dirty="0">
                <a:latin typeface="Century Gothic" panose="020B0502020202020204" pitchFamily="34" charset="0"/>
              </a:rPr>
              <a:t>de instrumentos.</a:t>
            </a:r>
            <a:r>
              <a:rPr sz="1400" spc="-27" dirty="0">
                <a:latin typeface="Century Gothic" panose="020B0502020202020204" pitchFamily="34" charset="0"/>
              </a:rPr>
              <a:t> </a:t>
            </a:r>
            <a:r>
              <a:rPr sz="1400" spc="-4" dirty="0">
                <a:latin typeface="Century Gothic" panose="020B0502020202020204" pitchFamily="34" charset="0"/>
              </a:rPr>
              <a:t>Certificados bursátiles que  </a:t>
            </a:r>
            <a:r>
              <a:rPr sz="1400" spc="-9" dirty="0">
                <a:latin typeface="Century Gothic" panose="020B0502020202020204" pitchFamily="34" charset="0"/>
              </a:rPr>
              <a:t>emiten </a:t>
            </a:r>
            <a:r>
              <a:rPr sz="1400" spc="-4" dirty="0">
                <a:latin typeface="Century Gothic" panose="020B0502020202020204" pitchFamily="34" charset="0"/>
              </a:rPr>
              <a:t>las </a:t>
            </a:r>
            <a:r>
              <a:rPr sz="1400" spc="-9" dirty="0">
                <a:latin typeface="Century Gothic" panose="020B0502020202020204" pitchFamily="34" charset="0"/>
              </a:rPr>
              <a:t>empresas privadas, </a:t>
            </a:r>
            <a:r>
              <a:rPr sz="1400" spc="-13" dirty="0">
                <a:latin typeface="Century Gothic" panose="020B0502020202020204" pitchFamily="34" charset="0"/>
              </a:rPr>
              <a:t>generalmente </a:t>
            </a:r>
            <a:r>
              <a:rPr sz="1400" spc="-9" dirty="0">
                <a:latin typeface="Century Gothic" panose="020B0502020202020204" pitchFamily="34" charset="0"/>
              </a:rPr>
              <a:t>para </a:t>
            </a:r>
            <a:r>
              <a:rPr sz="1400" spc="-4" dirty="0">
                <a:latin typeface="Century Gothic" panose="020B0502020202020204" pitchFamily="34" charset="0"/>
              </a:rPr>
              <a:t>financiar </a:t>
            </a:r>
            <a:r>
              <a:rPr sz="1400" spc="-18" dirty="0">
                <a:latin typeface="Century Gothic" panose="020B0502020202020204" pitchFamily="34" charset="0"/>
              </a:rPr>
              <a:t>proyectos </a:t>
            </a:r>
            <a:r>
              <a:rPr sz="1400" spc="-9" dirty="0">
                <a:latin typeface="Century Gothic" panose="020B0502020202020204" pitchFamily="34" charset="0"/>
              </a:rPr>
              <a:t>de  </a:t>
            </a:r>
            <a:r>
              <a:rPr sz="1400" spc="-13" dirty="0">
                <a:latin typeface="Century Gothic" panose="020B0502020202020204" pitchFamily="34" charset="0"/>
              </a:rPr>
              <a:t>inversión</a:t>
            </a:r>
            <a:r>
              <a:rPr sz="1400" spc="-67" dirty="0">
                <a:latin typeface="Century Gothic" panose="020B0502020202020204" pitchFamily="34" charset="0"/>
              </a:rPr>
              <a:t> </a:t>
            </a:r>
            <a:r>
              <a:rPr sz="1400" spc="-9" dirty="0">
                <a:latin typeface="Century Gothic" panose="020B0502020202020204" pitchFamily="34" charset="0"/>
              </a:rPr>
              <a:t>particulares</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657755" marR="4559" indent="0" algn="just">
              <a:spcBef>
                <a:spcPts val="359"/>
              </a:spcBef>
              <a:buClr>
                <a:srgbClr val="C00000"/>
              </a:buClr>
              <a:buNone/>
            </a:pPr>
            <a:endParaRPr sz="1400" dirty="0">
              <a:latin typeface="Century Gothic" panose="020B0502020202020204" pitchFamily="34" charset="0"/>
            </a:endParaRPr>
          </a:p>
          <a:p>
            <a:pPr marL="1000655" algn="just">
              <a:spcBef>
                <a:spcPts val="341"/>
              </a:spcBef>
              <a:buClr>
                <a:srgbClr val="C00000"/>
              </a:buClr>
              <a:buFont typeface="Century Gothic" panose="020B0502020202020204" pitchFamily="34" charset="0"/>
              <a:buChar char="−"/>
            </a:pPr>
            <a:r>
              <a:rPr sz="1400" spc="4" dirty="0">
                <a:latin typeface="Century Gothic" panose="020B0502020202020204" pitchFamily="34" charset="0"/>
              </a:rPr>
              <a:t>Las </a:t>
            </a:r>
            <a:r>
              <a:rPr sz="1400" spc="-4" dirty="0">
                <a:latin typeface="Century Gothic" panose="020B0502020202020204" pitchFamily="34" charset="0"/>
              </a:rPr>
              <a:t>principales </a:t>
            </a:r>
            <a:r>
              <a:rPr sz="1400" spc="-9" dirty="0">
                <a:latin typeface="Century Gothic" panose="020B0502020202020204" pitchFamily="34" charset="0"/>
              </a:rPr>
              <a:t>características de este </a:t>
            </a:r>
            <a:r>
              <a:rPr sz="1400" spc="-4" dirty="0">
                <a:latin typeface="Century Gothic" panose="020B0502020202020204" pitchFamily="34" charset="0"/>
              </a:rPr>
              <a:t>tipo </a:t>
            </a:r>
            <a:r>
              <a:rPr sz="1400" spc="-9" dirty="0">
                <a:latin typeface="Century Gothic" panose="020B0502020202020204" pitchFamily="34" charset="0"/>
              </a:rPr>
              <a:t>de instrumentos</a:t>
            </a:r>
            <a:r>
              <a:rPr sz="1400" dirty="0">
                <a:latin typeface="Century Gothic" panose="020B0502020202020204" pitchFamily="34" charset="0"/>
              </a:rPr>
              <a:t> </a:t>
            </a:r>
            <a:r>
              <a:rPr sz="1400" spc="-4" dirty="0">
                <a:latin typeface="Century Gothic" panose="020B0502020202020204" pitchFamily="34" charset="0"/>
              </a:rPr>
              <a:t>son:</a:t>
            </a:r>
            <a:endParaRPr sz="1400" dirty="0">
              <a:latin typeface="Century Gothic" panose="020B0502020202020204" pitchFamily="34" charset="0"/>
            </a:endParaRPr>
          </a:p>
          <a:p>
            <a:pPr marL="1353796" indent="-285750" algn="just">
              <a:spcBef>
                <a:spcPts val="305"/>
              </a:spcBef>
              <a:buClr>
                <a:srgbClr val="C00000"/>
              </a:buClr>
              <a:buFont typeface="Courier New" panose="02070309020205020404" pitchFamily="49" charset="0"/>
              <a:buChar char="o"/>
            </a:pPr>
            <a:r>
              <a:rPr sz="1400" dirty="0">
                <a:latin typeface="Century Gothic" panose="020B0502020202020204" pitchFamily="34" charset="0"/>
              </a:rPr>
              <a:t>Baja</a:t>
            </a:r>
            <a:r>
              <a:rPr sz="1400" spc="-85" dirty="0">
                <a:latin typeface="Century Gothic" panose="020B0502020202020204" pitchFamily="34" charset="0"/>
              </a:rPr>
              <a:t> </a:t>
            </a:r>
            <a:r>
              <a:rPr sz="1400" spc="-4" dirty="0" smtClean="0">
                <a:latin typeface="Century Gothic" panose="020B0502020202020204" pitchFamily="34" charset="0"/>
              </a:rPr>
              <a:t>bursatilidad</a:t>
            </a:r>
            <a:endParaRPr lang="es-MX" sz="1400" dirty="0">
              <a:latin typeface="Century Gothic" panose="020B0502020202020204" pitchFamily="34" charset="0"/>
            </a:endParaRPr>
          </a:p>
          <a:p>
            <a:pPr marL="1353796" indent="-285750" algn="just">
              <a:spcBef>
                <a:spcPts val="305"/>
              </a:spcBef>
              <a:buClr>
                <a:srgbClr val="C00000"/>
              </a:buClr>
              <a:buFont typeface="Courier New" panose="02070309020205020404" pitchFamily="49" charset="0"/>
              <a:buChar char="o"/>
            </a:pPr>
            <a:r>
              <a:rPr sz="1400" dirty="0" smtClean="0">
                <a:latin typeface="Century Gothic" panose="020B0502020202020204" pitchFamily="34" charset="0"/>
              </a:rPr>
              <a:t>Alta</a:t>
            </a:r>
            <a:r>
              <a:rPr sz="1400" spc="-81" dirty="0" smtClean="0">
                <a:latin typeface="Century Gothic" panose="020B0502020202020204" pitchFamily="34" charset="0"/>
              </a:rPr>
              <a:t> </a:t>
            </a:r>
            <a:r>
              <a:rPr sz="1400" spc="-4" dirty="0">
                <a:latin typeface="Century Gothic" panose="020B0502020202020204" pitchFamily="34" charset="0"/>
              </a:rPr>
              <a:t>volatilidad</a:t>
            </a:r>
            <a:r>
              <a:rPr sz="1400" spc="-31" dirty="0">
                <a:latin typeface="Century Gothic" panose="020B0502020202020204" pitchFamily="34" charset="0"/>
              </a:rPr>
              <a:t> </a:t>
            </a:r>
            <a:r>
              <a:rPr sz="1400" spc="-4" dirty="0">
                <a:latin typeface="Century Gothic" panose="020B0502020202020204" pitchFamily="34" charset="0"/>
              </a:rPr>
              <a:t>de</a:t>
            </a:r>
            <a:r>
              <a:rPr sz="1400" spc="-27" dirty="0">
                <a:latin typeface="Century Gothic" panose="020B0502020202020204" pitchFamily="34" charset="0"/>
              </a:rPr>
              <a:t> </a:t>
            </a:r>
            <a:r>
              <a:rPr sz="1400" spc="-4" dirty="0">
                <a:latin typeface="Century Gothic" panose="020B0502020202020204" pitchFamily="34" charset="0"/>
              </a:rPr>
              <a:t>las</a:t>
            </a:r>
            <a:r>
              <a:rPr sz="1400" spc="-72" dirty="0">
                <a:latin typeface="Century Gothic" panose="020B0502020202020204" pitchFamily="34" charset="0"/>
              </a:rPr>
              <a:t> </a:t>
            </a:r>
            <a:r>
              <a:rPr sz="1400" spc="-9" dirty="0">
                <a:latin typeface="Century Gothic" panose="020B0502020202020204" pitchFamily="34" charset="0"/>
              </a:rPr>
              <a:t>sobre</a:t>
            </a:r>
            <a:r>
              <a:rPr sz="1400" spc="-58" dirty="0">
                <a:latin typeface="Century Gothic" panose="020B0502020202020204" pitchFamily="34" charset="0"/>
              </a:rPr>
              <a:t> </a:t>
            </a:r>
            <a:r>
              <a:rPr sz="1400" spc="-4" dirty="0" smtClean="0">
                <a:latin typeface="Century Gothic" panose="020B0502020202020204" pitchFamily="34" charset="0"/>
              </a:rPr>
              <a:t>tasas</a:t>
            </a:r>
            <a:endParaRPr lang="es-MX" sz="1400" spc="-4" dirty="0">
              <a:latin typeface="Century Gothic" panose="020B0502020202020204" pitchFamily="34" charset="0"/>
            </a:endParaRPr>
          </a:p>
          <a:p>
            <a:pPr marL="1353796" indent="-285750" algn="just">
              <a:spcBef>
                <a:spcPts val="305"/>
              </a:spcBef>
              <a:buClr>
                <a:srgbClr val="C00000"/>
              </a:buClr>
              <a:buFont typeface="Courier New" panose="02070309020205020404" pitchFamily="49" charset="0"/>
              <a:buChar char="o"/>
            </a:pPr>
            <a:r>
              <a:rPr sz="1400" spc="-4" dirty="0" smtClean="0">
                <a:latin typeface="Century Gothic" panose="020B0502020202020204" pitchFamily="34" charset="0"/>
              </a:rPr>
              <a:t>Elevado </a:t>
            </a:r>
            <a:r>
              <a:rPr sz="1400" spc="-9" dirty="0">
                <a:latin typeface="Century Gothic" panose="020B0502020202020204" pitchFamily="34" charset="0"/>
              </a:rPr>
              <a:t>riesgo </a:t>
            </a:r>
            <a:r>
              <a:rPr sz="1400" spc="-4" dirty="0">
                <a:latin typeface="Century Gothic" panose="020B0502020202020204" pitchFamily="34" charset="0"/>
              </a:rPr>
              <a:t>de</a:t>
            </a:r>
            <a:r>
              <a:rPr sz="1400" spc="-206" dirty="0">
                <a:latin typeface="Century Gothic" panose="020B0502020202020204" pitchFamily="34" charset="0"/>
              </a:rPr>
              <a:t> </a:t>
            </a:r>
            <a:r>
              <a:rPr sz="1400" spc="-9" dirty="0" smtClean="0">
                <a:latin typeface="Century Gothic" panose="020B0502020202020204" pitchFamily="34" charset="0"/>
              </a:rPr>
              <a:t>crédito</a:t>
            </a:r>
            <a:endParaRPr lang="es-MX" sz="1400" spc="-9" dirty="0" smtClean="0">
              <a:latin typeface="Century Gothic" panose="020B0502020202020204" pitchFamily="34" charset="0"/>
            </a:endParaRPr>
          </a:p>
          <a:p>
            <a:pPr marL="1068046" indent="0" algn="just">
              <a:spcBef>
                <a:spcPts val="305"/>
              </a:spcBef>
              <a:buClr>
                <a:srgbClr val="C00000"/>
              </a:buClr>
              <a:buNone/>
            </a:pPr>
            <a:endParaRPr sz="1400" dirty="0">
              <a:latin typeface="Century Gothic" panose="020B0502020202020204" pitchFamily="34" charset="0"/>
            </a:endParaRPr>
          </a:p>
          <a:p>
            <a:pPr marL="1000655" marR="676411" algn="just">
              <a:spcBef>
                <a:spcPts val="337"/>
              </a:spcBef>
              <a:buClr>
                <a:srgbClr val="C00000"/>
              </a:buClr>
              <a:buFont typeface="Century Gothic" panose="020B0502020202020204" pitchFamily="34" charset="0"/>
              <a:buChar char="−"/>
            </a:pPr>
            <a:r>
              <a:rPr sz="1400" spc="-4" dirty="0">
                <a:latin typeface="Century Gothic" panose="020B0502020202020204" pitchFamily="34" charset="0"/>
              </a:rPr>
              <a:t>El</a:t>
            </a:r>
            <a:r>
              <a:rPr sz="1400" spc="-45" dirty="0">
                <a:latin typeface="Century Gothic" panose="020B0502020202020204" pitchFamily="34" charset="0"/>
              </a:rPr>
              <a:t> </a:t>
            </a:r>
            <a:r>
              <a:rPr sz="1400" spc="-9" dirty="0">
                <a:latin typeface="Century Gothic" panose="020B0502020202020204" pitchFamily="34" charset="0"/>
              </a:rPr>
              <a:t>valor</a:t>
            </a:r>
            <a:r>
              <a:rPr sz="1400" spc="-81" dirty="0">
                <a:latin typeface="Century Gothic" panose="020B0502020202020204" pitchFamily="34" charset="0"/>
              </a:rPr>
              <a:t> </a:t>
            </a:r>
            <a:r>
              <a:rPr sz="1400" spc="-9" dirty="0">
                <a:latin typeface="Century Gothic" panose="020B0502020202020204" pitchFamily="34" charset="0"/>
              </a:rPr>
              <a:t>del</a:t>
            </a:r>
            <a:r>
              <a:rPr sz="1400" spc="-22" dirty="0">
                <a:latin typeface="Century Gothic" panose="020B0502020202020204" pitchFamily="34" charset="0"/>
              </a:rPr>
              <a:t> </a:t>
            </a:r>
            <a:r>
              <a:rPr sz="1400" spc="-4" dirty="0">
                <a:latin typeface="Century Gothic" panose="020B0502020202020204" pitchFamily="34" charset="0"/>
              </a:rPr>
              <a:t>portafolio</a:t>
            </a:r>
            <a:r>
              <a:rPr sz="1400" spc="-58" dirty="0">
                <a:latin typeface="Century Gothic" panose="020B0502020202020204" pitchFamily="34" charset="0"/>
              </a:rPr>
              <a:t> </a:t>
            </a:r>
            <a:r>
              <a:rPr sz="1400" spc="-9" dirty="0">
                <a:latin typeface="Century Gothic" panose="020B0502020202020204" pitchFamily="34" charset="0"/>
              </a:rPr>
              <a:t>ascendió</a:t>
            </a:r>
            <a:r>
              <a:rPr sz="1400" spc="-58" dirty="0">
                <a:latin typeface="Century Gothic" panose="020B0502020202020204" pitchFamily="34" charset="0"/>
              </a:rPr>
              <a:t> </a:t>
            </a:r>
            <a:r>
              <a:rPr sz="1400" spc="-4" dirty="0">
                <a:latin typeface="Century Gothic" panose="020B0502020202020204" pitchFamily="34" charset="0"/>
              </a:rPr>
              <a:t>a</a:t>
            </a:r>
            <a:r>
              <a:rPr sz="1400" spc="-36" dirty="0">
                <a:latin typeface="Century Gothic" panose="020B0502020202020204" pitchFamily="34" charset="0"/>
              </a:rPr>
              <a:t> </a:t>
            </a:r>
            <a:r>
              <a:rPr sz="1400" spc="-4" dirty="0">
                <a:latin typeface="Century Gothic" panose="020B0502020202020204" pitchFamily="34" charset="0"/>
              </a:rPr>
              <a:t>$12,940.15</a:t>
            </a:r>
            <a:r>
              <a:rPr sz="1400" dirty="0">
                <a:latin typeface="Century Gothic" panose="020B0502020202020204" pitchFamily="34" charset="0"/>
              </a:rPr>
              <a:t> </a:t>
            </a:r>
            <a:r>
              <a:rPr sz="1400" spc="-4" dirty="0">
                <a:latin typeface="Century Gothic" panose="020B0502020202020204" pitchFamily="34" charset="0"/>
              </a:rPr>
              <a:t>millones</a:t>
            </a:r>
            <a:r>
              <a:rPr sz="1400" spc="-49" dirty="0">
                <a:latin typeface="Century Gothic" panose="020B0502020202020204" pitchFamily="34" charset="0"/>
              </a:rPr>
              <a:t> </a:t>
            </a:r>
            <a:r>
              <a:rPr sz="1400" spc="-9" dirty="0">
                <a:latin typeface="Century Gothic" panose="020B0502020202020204" pitchFamily="34" charset="0"/>
              </a:rPr>
              <a:t>de</a:t>
            </a:r>
            <a:r>
              <a:rPr sz="1400" spc="-45" dirty="0">
                <a:latin typeface="Century Gothic" panose="020B0502020202020204" pitchFamily="34" charset="0"/>
              </a:rPr>
              <a:t> </a:t>
            </a:r>
            <a:r>
              <a:rPr sz="1400" spc="-4" dirty="0">
                <a:latin typeface="Century Gothic" panose="020B0502020202020204" pitchFamily="34" charset="0"/>
              </a:rPr>
              <a:t>pesos,</a:t>
            </a:r>
            <a:r>
              <a:rPr sz="1400" spc="-40" dirty="0">
                <a:latin typeface="Century Gothic" panose="020B0502020202020204" pitchFamily="34" charset="0"/>
              </a:rPr>
              <a:t> </a:t>
            </a:r>
            <a:r>
              <a:rPr sz="1400" spc="-4" dirty="0">
                <a:latin typeface="Century Gothic" panose="020B0502020202020204" pitchFamily="34" charset="0"/>
              </a:rPr>
              <a:t>es</a:t>
            </a:r>
            <a:r>
              <a:rPr sz="1400" spc="-58" dirty="0">
                <a:latin typeface="Century Gothic" panose="020B0502020202020204" pitchFamily="34" charset="0"/>
              </a:rPr>
              <a:t> </a:t>
            </a:r>
            <a:r>
              <a:rPr sz="1400" spc="-27" dirty="0">
                <a:latin typeface="Century Gothic" panose="020B0502020202020204" pitchFamily="34" charset="0"/>
              </a:rPr>
              <a:t>decir,  </a:t>
            </a:r>
            <a:r>
              <a:rPr sz="1400" spc="-9" dirty="0">
                <a:latin typeface="Century Gothic" panose="020B0502020202020204" pitchFamily="34" charset="0"/>
              </a:rPr>
              <a:t>representan </a:t>
            </a:r>
            <a:r>
              <a:rPr sz="1400" spc="-4" dirty="0">
                <a:latin typeface="Century Gothic" panose="020B0502020202020204" pitchFamily="34" charset="0"/>
              </a:rPr>
              <a:t>el </a:t>
            </a:r>
            <a:r>
              <a:rPr sz="1400" spc="-13" dirty="0">
                <a:latin typeface="Century Gothic" panose="020B0502020202020204" pitchFamily="34" charset="0"/>
              </a:rPr>
              <a:t>23% </a:t>
            </a:r>
            <a:r>
              <a:rPr sz="1400" spc="-9" dirty="0">
                <a:latin typeface="Century Gothic" panose="020B0502020202020204" pitchFamily="34" charset="0"/>
              </a:rPr>
              <a:t>del valor total del</a:t>
            </a:r>
            <a:r>
              <a:rPr sz="1400" spc="-197" dirty="0">
                <a:latin typeface="Century Gothic" panose="020B0502020202020204" pitchFamily="34" charset="0"/>
              </a:rPr>
              <a:t> </a:t>
            </a:r>
            <a:r>
              <a:rPr sz="1400" spc="-9" dirty="0">
                <a:latin typeface="Century Gothic" panose="020B0502020202020204" pitchFamily="34" charset="0"/>
              </a:rPr>
              <a:t>portafolio</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657755" marR="676411" indent="0" algn="just">
              <a:spcBef>
                <a:spcPts val="337"/>
              </a:spcBef>
              <a:buClr>
                <a:srgbClr val="C00000"/>
              </a:buClr>
              <a:buNone/>
            </a:pPr>
            <a:endParaRPr sz="1400" dirty="0">
              <a:latin typeface="Century Gothic" panose="020B0502020202020204" pitchFamily="34" charset="0"/>
            </a:endParaRPr>
          </a:p>
          <a:p>
            <a:pPr marL="1000655" algn="just">
              <a:spcBef>
                <a:spcPts val="341"/>
              </a:spcBef>
              <a:buClr>
                <a:srgbClr val="C00000"/>
              </a:buClr>
              <a:buFont typeface="Century Gothic" panose="020B0502020202020204" pitchFamily="34" charset="0"/>
              <a:buChar char="−"/>
            </a:pPr>
            <a:r>
              <a:rPr sz="1400" spc="-4" dirty="0">
                <a:latin typeface="Century Gothic" panose="020B0502020202020204" pitchFamily="34" charset="0"/>
              </a:rPr>
              <a:t>El</a:t>
            </a:r>
            <a:r>
              <a:rPr sz="1400" spc="-27" dirty="0">
                <a:latin typeface="Century Gothic" panose="020B0502020202020204" pitchFamily="34" charset="0"/>
              </a:rPr>
              <a:t> </a:t>
            </a:r>
            <a:r>
              <a:rPr sz="1400" spc="-4" dirty="0">
                <a:latin typeface="Century Gothic" panose="020B0502020202020204" pitchFamily="34" charset="0"/>
              </a:rPr>
              <a:t>detalle</a:t>
            </a:r>
            <a:r>
              <a:rPr sz="1400" spc="-63" dirty="0">
                <a:latin typeface="Century Gothic" panose="020B0502020202020204" pitchFamily="34" charset="0"/>
              </a:rPr>
              <a:t> </a:t>
            </a:r>
            <a:r>
              <a:rPr sz="1400" spc="-9" dirty="0">
                <a:latin typeface="Century Gothic" panose="020B0502020202020204" pitchFamily="34" charset="0"/>
              </a:rPr>
              <a:t>de</a:t>
            </a:r>
            <a:r>
              <a:rPr sz="1400" spc="-22" dirty="0">
                <a:latin typeface="Century Gothic" panose="020B0502020202020204" pitchFamily="34" charset="0"/>
              </a:rPr>
              <a:t> </a:t>
            </a:r>
            <a:r>
              <a:rPr sz="1400" spc="-4" dirty="0">
                <a:latin typeface="Century Gothic" panose="020B0502020202020204" pitchFamily="34" charset="0"/>
              </a:rPr>
              <a:t>la</a:t>
            </a:r>
            <a:r>
              <a:rPr sz="1400" spc="-76" dirty="0">
                <a:latin typeface="Century Gothic" panose="020B0502020202020204" pitchFamily="34" charset="0"/>
              </a:rPr>
              <a:t> </a:t>
            </a:r>
            <a:r>
              <a:rPr sz="1400" spc="-9" dirty="0">
                <a:latin typeface="Century Gothic" panose="020B0502020202020204" pitchFamily="34" charset="0"/>
              </a:rPr>
              <a:t>valuación</a:t>
            </a:r>
            <a:r>
              <a:rPr sz="1400" spc="-49" dirty="0">
                <a:latin typeface="Century Gothic" panose="020B0502020202020204" pitchFamily="34" charset="0"/>
              </a:rPr>
              <a:t> </a:t>
            </a:r>
            <a:r>
              <a:rPr sz="1400" spc="-9" dirty="0">
                <a:latin typeface="Century Gothic" panose="020B0502020202020204" pitchFamily="34" charset="0"/>
              </a:rPr>
              <a:t>de</a:t>
            </a:r>
            <a:r>
              <a:rPr sz="1400" spc="-63" dirty="0">
                <a:latin typeface="Century Gothic" panose="020B0502020202020204" pitchFamily="34" charset="0"/>
              </a:rPr>
              <a:t> </a:t>
            </a:r>
            <a:r>
              <a:rPr sz="1400" spc="-9" dirty="0">
                <a:latin typeface="Century Gothic" panose="020B0502020202020204" pitchFamily="34" charset="0"/>
              </a:rPr>
              <a:t>estos</a:t>
            </a:r>
            <a:r>
              <a:rPr sz="1400" spc="-22" dirty="0">
                <a:latin typeface="Century Gothic" panose="020B0502020202020204" pitchFamily="34" charset="0"/>
              </a:rPr>
              <a:t> </a:t>
            </a:r>
            <a:r>
              <a:rPr sz="1400" spc="-9" dirty="0">
                <a:latin typeface="Century Gothic" panose="020B0502020202020204" pitchFamily="34" charset="0"/>
              </a:rPr>
              <a:t>instrumentos</a:t>
            </a:r>
            <a:r>
              <a:rPr sz="1400" spc="-31" dirty="0">
                <a:latin typeface="Century Gothic" panose="020B0502020202020204" pitchFamily="34" charset="0"/>
              </a:rPr>
              <a:t> </a:t>
            </a:r>
            <a:r>
              <a:rPr sz="1400" spc="-4" dirty="0">
                <a:latin typeface="Century Gothic" panose="020B0502020202020204" pitchFamily="34" charset="0"/>
              </a:rPr>
              <a:t>se</a:t>
            </a:r>
            <a:r>
              <a:rPr sz="1400" spc="-54" dirty="0">
                <a:latin typeface="Century Gothic" panose="020B0502020202020204" pitchFamily="34" charset="0"/>
              </a:rPr>
              <a:t> </a:t>
            </a:r>
            <a:r>
              <a:rPr sz="1400" spc="-9" dirty="0">
                <a:latin typeface="Century Gothic" panose="020B0502020202020204" pitchFamily="34" charset="0"/>
              </a:rPr>
              <a:t>presenta</a:t>
            </a:r>
            <a:r>
              <a:rPr sz="1400" spc="-67" dirty="0">
                <a:latin typeface="Century Gothic" panose="020B0502020202020204" pitchFamily="34" charset="0"/>
              </a:rPr>
              <a:t> </a:t>
            </a:r>
            <a:r>
              <a:rPr sz="1400" spc="-4" dirty="0">
                <a:latin typeface="Century Gothic" panose="020B0502020202020204" pitchFamily="34" charset="0"/>
              </a:rPr>
              <a:t>en</a:t>
            </a:r>
            <a:r>
              <a:rPr sz="1400" spc="-49" dirty="0">
                <a:latin typeface="Century Gothic" panose="020B0502020202020204" pitchFamily="34" charset="0"/>
              </a:rPr>
              <a:t> </a:t>
            </a:r>
            <a:r>
              <a:rPr sz="1400" spc="-4" dirty="0">
                <a:latin typeface="Century Gothic" panose="020B0502020202020204" pitchFamily="34" charset="0"/>
              </a:rPr>
              <a:t>el</a:t>
            </a:r>
            <a:r>
              <a:rPr sz="1400" spc="-40" dirty="0">
                <a:latin typeface="Century Gothic" panose="020B0502020202020204" pitchFamily="34" charset="0"/>
              </a:rPr>
              <a:t> </a:t>
            </a:r>
            <a:r>
              <a:rPr sz="1400" spc="-13" dirty="0" smtClean="0">
                <a:latin typeface="Century Gothic" panose="020B0502020202020204" pitchFamily="34" charset="0"/>
              </a:rPr>
              <a:t>archivo</a:t>
            </a:r>
            <a:r>
              <a:rPr lang="es-MX" sz="1400" dirty="0">
                <a:latin typeface="Century Gothic" panose="020B0502020202020204" pitchFamily="34" charset="0"/>
              </a:rPr>
              <a:t> </a:t>
            </a:r>
            <a:r>
              <a:rPr sz="1400" spc="-18" dirty="0" smtClean="0">
                <a:latin typeface="Century Gothic" panose="020B0502020202020204" pitchFamily="34" charset="0"/>
              </a:rPr>
              <a:t>«Valuación </a:t>
            </a:r>
            <a:r>
              <a:rPr sz="1400" spc="-9" dirty="0">
                <a:latin typeface="Century Gothic" panose="020B0502020202020204" pitchFamily="34" charset="0"/>
              </a:rPr>
              <a:t>valores</a:t>
            </a:r>
            <a:r>
              <a:rPr sz="1400" spc="-126" dirty="0">
                <a:latin typeface="Century Gothic" panose="020B0502020202020204" pitchFamily="34" charset="0"/>
              </a:rPr>
              <a:t> </a:t>
            </a:r>
            <a:r>
              <a:rPr sz="1400" dirty="0">
                <a:latin typeface="Century Gothic" panose="020B0502020202020204" pitchFamily="34" charset="0"/>
              </a:rPr>
              <a:t>91».</a:t>
            </a:r>
          </a:p>
        </p:txBody>
      </p:sp>
      <p:sp>
        <p:nvSpPr>
          <p:cNvPr id="11" name="object 11"/>
          <p:cNvSpPr txBox="1">
            <a:spLocks noGrp="1"/>
          </p:cNvSpPr>
          <p:nvPr>
            <p:ph type="title"/>
          </p:nvPr>
        </p:nvSpPr>
        <p:spPr>
          <a:xfrm>
            <a:off x="457200" y="436662"/>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15" name="14 Marcador de número de diapositiva"/>
          <p:cNvSpPr>
            <a:spLocks noGrp="1"/>
          </p:cNvSpPr>
          <p:nvPr>
            <p:ph type="sldNum" sz="quarter" idx="12"/>
          </p:nvPr>
        </p:nvSpPr>
        <p:spPr/>
        <p:txBody>
          <a:bodyPr/>
          <a:lstStyle/>
          <a:p>
            <a:fld id="{05E83AA4-A00D-4AA0-8FE8-B93C9F3EC141}" type="slidenum">
              <a:rPr lang="es-ES" altLang="es-MX" smtClean="0"/>
              <a:pPr/>
              <a:t>28</a:t>
            </a:fld>
            <a:endParaRPr lang="es-ES" altLang="es-MX" dirty="0"/>
          </a:p>
        </p:txBody>
      </p:sp>
    </p:spTree>
    <p:extLst>
      <p:ext uri="{BB962C8B-B14F-4D97-AF65-F5344CB8AC3E}">
        <p14:creationId xmlns:p14="http://schemas.microsoft.com/office/powerpoint/2010/main" val="2339764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3" name="object 3"/>
          <p:cNvSpPr/>
          <p:nvPr/>
        </p:nvSpPr>
        <p:spPr>
          <a:xfrm>
            <a:off x="2195945" y="164995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4" name="object 4"/>
          <p:cNvSpPr/>
          <p:nvPr/>
        </p:nvSpPr>
        <p:spPr>
          <a:xfrm>
            <a:off x="2765366" y="164995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5" name="object 5"/>
          <p:cNvSpPr/>
          <p:nvPr/>
        </p:nvSpPr>
        <p:spPr>
          <a:xfrm>
            <a:off x="3229495" y="164995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6" name="object 6"/>
          <p:cNvSpPr/>
          <p:nvPr/>
        </p:nvSpPr>
        <p:spPr>
          <a:xfrm>
            <a:off x="4296294" y="164995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7" name="object 7"/>
          <p:cNvSpPr/>
          <p:nvPr/>
        </p:nvSpPr>
        <p:spPr>
          <a:xfrm>
            <a:off x="4937759" y="164995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8" name="object 8"/>
          <p:cNvSpPr/>
          <p:nvPr/>
        </p:nvSpPr>
        <p:spPr>
          <a:xfrm>
            <a:off x="5363094" y="164995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9" name="object 9"/>
          <p:cNvSpPr/>
          <p:nvPr/>
        </p:nvSpPr>
        <p:spPr>
          <a:xfrm>
            <a:off x="6180513" y="164995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0" name="object 10"/>
          <p:cNvSpPr/>
          <p:nvPr/>
        </p:nvSpPr>
        <p:spPr>
          <a:xfrm>
            <a:off x="6853844" y="164995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graphicFrame>
        <p:nvGraphicFramePr>
          <p:cNvPr id="11" name="object 11"/>
          <p:cNvGraphicFramePr>
            <a:graphicFrameLocks noGrp="1"/>
          </p:cNvGraphicFramePr>
          <p:nvPr/>
        </p:nvGraphicFramePr>
        <p:xfrm>
          <a:off x="1234439" y="1649954"/>
          <a:ext cx="6673731" cy="3872242"/>
        </p:xfrm>
        <a:graphic>
          <a:graphicData uri="http://schemas.openxmlformats.org/drawingml/2006/table">
            <a:tbl>
              <a:tblPr firstRow="1" bandRow="1">
                <a:tableStyleId>{2D5ABB26-0587-4C30-8999-92F81FD0307C}</a:tableStyleId>
              </a:tblPr>
              <a:tblGrid>
                <a:gridCol w="976655"/>
                <a:gridCol w="560675"/>
                <a:gridCol w="475674"/>
                <a:gridCol w="1030896"/>
                <a:gridCol w="660128"/>
                <a:gridCol w="423911"/>
                <a:gridCol w="831847"/>
                <a:gridCol w="682795"/>
                <a:gridCol w="1031150"/>
              </a:tblGrid>
              <a:tr h="276336">
                <a:tc>
                  <a:txBody>
                    <a:bodyPr/>
                    <a:lstStyle/>
                    <a:p>
                      <a:pPr>
                        <a:lnSpc>
                          <a:spcPct val="100000"/>
                        </a:lnSpc>
                        <a:spcBef>
                          <a:spcPts val="5"/>
                        </a:spcBef>
                      </a:pPr>
                      <a:endParaRPr sz="800" dirty="0">
                        <a:latin typeface="Times New Roman"/>
                        <a:cs typeface="Times New Roman"/>
                      </a:endParaRPr>
                    </a:p>
                    <a:p>
                      <a:pPr marL="167005">
                        <a:lnSpc>
                          <a:spcPct val="100000"/>
                        </a:lnSpc>
                      </a:pPr>
                      <a:r>
                        <a:rPr sz="800" b="1" spc="-5" dirty="0">
                          <a:latin typeface="Arial"/>
                          <a:cs typeface="Arial"/>
                        </a:rPr>
                        <a:t>Instrumentos</a:t>
                      </a:r>
                      <a:endParaRPr sz="800" dirty="0">
                        <a:latin typeface="Arial"/>
                        <a:cs typeface="Arial"/>
                      </a:endParaRPr>
                    </a:p>
                  </a:txBody>
                  <a:tcPr marL="0" marR="0" marT="0" marB="0">
                    <a:lnL w="9143">
                      <a:solidFill>
                        <a:srgbClr val="000000"/>
                      </a:solidFill>
                      <a:prstDash val="solid"/>
                    </a:lnL>
                    <a:lnT w="9143">
                      <a:solidFill>
                        <a:srgbClr val="000000"/>
                      </a:solidFill>
                      <a:prstDash val="solid"/>
                    </a:lnT>
                    <a:lnB w="16763">
                      <a:solidFill>
                        <a:srgbClr val="000000"/>
                      </a:solidFill>
                      <a:prstDash val="solid"/>
                    </a:lnB>
                  </a:tcPr>
                </a:tc>
                <a:tc>
                  <a:txBody>
                    <a:bodyPr/>
                    <a:lstStyle/>
                    <a:p>
                      <a:pPr>
                        <a:lnSpc>
                          <a:spcPct val="100000"/>
                        </a:lnSpc>
                        <a:spcBef>
                          <a:spcPts val="5"/>
                        </a:spcBef>
                      </a:pPr>
                      <a:endParaRPr sz="800" dirty="0">
                        <a:latin typeface="Times New Roman"/>
                        <a:cs typeface="Times New Roman"/>
                      </a:endParaRPr>
                    </a:p>
                    <a:p>
                      <a:pPr marL="111125">
                        <a:lnSpc>
                          <a:spcPct val="100000"/>
                        </a:lnSpc>
                      </a:pPr>
                      <a:r>
                        <a:rPr sz="800" b="1" spc="5" dirty="0">
                          <a:latin typeface="Arial"/>
                          <a:cs typeface="Arial"/>
                        </a:rPr>
                        <a:t>Títulos</a:t>
                      </a:r>
                      <a:endParaRPr sz="800" dirty="0">
                        <a:latin typeface="Arial"/>
                        <a:cs typeface="Arial"/>
                      </a:endParaRPr>
                    </a:p>
                  </a:txBody>
                  <a:tcPr marL="0" marR="0" marT="0" marB="0">
                    <a:lnT w="9143">
                      <a:solidFill>
                        <a:srgbClr val="000000"/>
                      </a:solidFill>
                      <a:prstDash val="solid"/>
                    </a:lnT>
                    <a:lnB w="16763">
                      <a:solidFill>
                        <a:srgbClr val="000000"/>
                      </a:solidFill>
                      <a:prstDash val="solid"/>
                    </a:lnB>
                  </a:tcPr>
                </a:tc>
                <a:tc>
                  <a:txBody>
                    <a:bodyPr/>
                    <a:lstStyle/>
                    <a:p>
                      <a:pPr>
                        <a:lnSpc>
                          <a:spcPct val="100000"/>
                        </a:lnSpc>
                        <a:spcBef>
                          <a:spcPts val="5"/>
                        </a:spcBef>
                      </a:pPr>
                      <a:endParaRPr sz="800" dirty="0">
                        <a:latin typeface="Times New Roman"/>
                        <a:cs typeface="Times New Roman"/>
                      </a:endParaRPr>
                    </a:p>
                    <a:p>
                      <a:pPr marR="24765" algn="ctr">
                        <a:lnSpc>
                          <a:spcPct val="100000"/>
                        </a:lnSpc>
                      </a:pPr>
                      <a:r>
                        <a:rPr sz="800" b="1" spc="10" dirty="0">
                          <a:latin typeface="Arial"/>
                          <a:cs typeface="Arial"/>
                        </a:rPr>
                        <a:t>Moneda</a:t>
                      </a:r>
                      <a:endParaRPr sz="800" dirty="0">
                        <a:latin typeface="Arial"/>
                        <a:cs typeface="Arial"/>
                      </a:endParaRPr>
                    </a:p>
                  </a:txBody>
                  <a:tcPr marL="0" marR="0" marT="0" marB="0">
                    <a:lnT w="9143">
                      <a:solidFill>
                        <a:srgbClr val="000000"/>
                      </a:solidFill>
                      <a:prstDash val="solid"/>
                    </a:lnT>
                    <a:lnB w="16763">
                      <a:solidFill>
                        <a:srgbClr val="000000"/>
                      </a:solidFill>
                      <a:prstDash val="solid"/>
                    </a:lnB>
                  </a:tcPr>
                </a:tc>
                <a:tc>
                  <a:txBody>
                    <a:bodyPr/>
                    <a:lstStyle/>
                    <a:p>
                      <a:pPr algn="ctr">
                        <a:lnSpc>
                          <a:spcPts val="875"/>
                        </a:lnSpc>
                      </a:pPr>
                      <a:r>
                        <a:rPr sz="800" b="1" spc="25" dirty="0">
                          <a:latin typeface="Arial"/>
                          <a:cs typeface="Arial"/>
                        </a:rPr>
                        <a:t>Plazo</a:t>
                      </a:r>
                      <a:r>
                        <a:rPr sz="800" b="1" spc="-50" dirty="0">
                          <a:latin typeface="Arial"/>
                          <a:cs typeface="Arial"/>
                        </a:rPr>
                        <a:t> </a:t>
                      </a:r>
                      <a:r>
                        <a:rPr sz="800" b="1" spc="20" dirty="0">
                          <a:latin typeface="Arial"/>
                          <a:cs typeface="Arial"/>
                        </a:rPr>
                        <a:t>al</a:t>
                      </a:r>
                      <a:endParaRPr sz="800" dirty="0">
                        <a:latin typeface="Arial"/>
                        <a:cs typeface="Arial"/>
                      </a:endParaRPr>
                    </a:p>
                    <a:p>
                      <a:pPr marL="4445" algn="ctr">
                        <a:lnSpc>
                          <a:spcPct val="100000"/>
                        </a:lnSpc>
                        <a:spcBef>
                          <a:spcPts val="105"/>
                        </a:spcBef>
                      </a:pPr>
                      <a:r>
                        <a:rPr sz="800" b="1" spc="10" dirty="0">
                          <a:latin typeface="Arial"/>
                          <a:cs typeface="Arial"/>
                        </a:rPr>
                        <a:t>vencimiento</a:t>
                      </a:r>
                      <a:r>
                        <a:rPr sz="800" b="1" spc="-35" dirty="0">
                          <a:latin typeface="Arial"/>
                          <a:cs typeface="Arial"/>
                        </a:rPr>
                        <a:t> </a:t>
                      </a:r>
                      <a:r>
                        <a:rPr sz="800" b="1" spc="-5" dirty="0">
                          <a:latin typeface="Arial"/>
                          <a:cs typeface="Arial"/>
                        </a:rPr>
                        <a:t>(días)</a:t>
                      </a:r>
                      <a:endParaRPr sz="800" dirty="0">
                        <a:latin typeface="Arial"/>
                        <a:cs typeface="Arial"/>
                      </a:endParaRPr>
                    </a:p>
                  </a:txBody>
                  <a:tcPr marL="0" marR="0" marT="0" marB="0">
                    <a:lnT w="9143">
                      <a:solidFill>
                        <a:srgbClr val="000000"/>
                      </a:solidFill>
                      <a:prstDash val="solid"/>
                    </a:lnT>
                    <a:lnB w="16763">
                      <a:solidFill>
                        <a:srgbClr val="000000"/>
                      </a:solidFill>
                      <a:prstDash val="solid"/>
                    </a:lnB>
                  </a:tcPr>
                </a:tc>
                <a:tc>
                  <a:txBody>
                    <a:bodyPr/>
                    <a:lstStyle/>
                    <a:p>
                      <a:pPr>
                        <a:lnSpc>
                          <a:spcPct val="100000"/>
                        </a:lnSpc>
                        <a:spcBef>
                          <a:spcPts val="5"/>
                        </a:spcBef>
                      </a:pPr>
                      <a:endParaRPr sz="800" dirty="0">
                        <a:latin typeface="Times New Roman"/>
                        <a:cs typeface="Times New Roman"/>
                      </a:endParaRPr>
                    </a:p>
                    <a:p>
                      <a:pPr marL="20320" algn="ctr">
                        <a:lnSpc>
                          <a:spcPct val="100000"/>
                        </a:lnSpc>
                      </a:pPr>
                      <a:r>
                        <a:rPr sz="800" b="1" spc="-10" dirty="0">
                          <a:latin typeface="Arial"/>
                          <a:cs typeface="Arial"/>
                        </a:rPr>
                        <a:t>Tasa</a:t>
                      </a:r>
                      <a:r>
                        <a:rPr sz="800" b="1" spc="-20" dirty="0">
                          <a:latin typeface="Arial"/>
                          <a:cs typeface="Arial"/>
                        </a:rPr>
                        <a:t> </a:t>
                      </a:r>
                      <a:r>
                        <a:rPr sz="800" b="1" dirty="0">
                          <a:latin typeface="Arial"/>
                          <a:cs typeface="Arial"/>
                        </a:rPr>
                        <a:t>cupón</a:t>
                      </a:r>
                      <a:endParaRPr sz="800" dirty="0">
                        <a:latin typeface="Arial"/>
                        <a:cs typeface="Arial"/>
                      </a:endParaRPr>
                    </a:p>
                  </a:txBody>
                  <a:tcPr marL="0" marR="0" marT="0" marB="0">
                    <a:lnT w="9143">
                      <a:solidFill>
                        <a:srgbClr val="000000"/>
                      </a:solidFill>
                      <a:prstDash val="solid"/>
                    </a:lnT>
                    <a:lnB w="16763">
                      <a:solidFill>
                        <a:srgbClr val="000000"/>
                      </a:solidFill>
                      <a:prstDash val="solid"/>
                    </a:lnB>
                  </a:tcPr>
                </a:tc>
                <a:tc>
                  <a:txBody>
                    <a:bodyPr/>
                    <a:lstStyle/>
                    <a:p>
                      <a:pPr>
                        <a:lnSpc>
                          <a:spcPct val="100000"/>
                        </a:lnSpc>
                        <a:spcBef>
                          <a:spcPts val="5"/>
                        </a:spcBef>
                      </a:pPr>
                      <a:endParaRPr sz="800" dirty="0">
                        <a:latin typeface="Times New Roman"/>
                        <a:cs typeface="Times New Roman"/>
                      </a:endParaRPr>
                    </a:p>
                    <a:p>
                      <a:pPr algn="ctr">
                        <a:lnSpc>
                          <a:spcPct val="100000"/>
                        </a:lnSpc>
                      </a:pPr>
                      <a:r>
                        <a:rPr sz="800" b="1" spc="15" dirty="0">
                          <a:latin typeface="Arial"/>
                          <a:cs typeface="Arial"/>
                        </a:rPr>
                        <a:t>Spread</a:t>
                      </a:r>
                      <a:endParaRPr sz="800" dirty="0">
                        <a:latin typeface="Arial"/>
                        <a:cs typeface="Arial"/>
                      </a:endParaRPr>
                    </a:p>
                  </a:txBody>
                  <a:tcPr marL="0" marR="0" marT="0" marB="0">
                    <a:lnT w="9143">
                      <a:solidFill>
                        <a:srgbClr val="000000"/>
                      </a:solidFill>
                      <a:prstDash val="solid"/>
                    </a:lnT>
                    <a:lnB w="16763">
                      <a:solidFill>
                        <a:srgbClr val="000000"/>
                      </a:solidFill>
                      <a:prstDash val="solid"/>
                    </a:lnB>
                  </a:tcPr>
                </a:tc>
                <a:tc>
                  <a:txBody>
                    <a:bodyPr/>
                    <a:lstStyle/>
                    <a:p>
                      <a:pPr marR="12700" algn="ctr">
                        <a:lnSpc>
                          <a:spcPts val="875"/>
                        </a:lnSpc>
                      </a:pPr>
                      <a:r>
                        <a:rPr sz="800" b="1" spc="10" dirty="0">
                          <a:latin typeface="Arial"/>
                          <a:cs typeface="Arial"/>
                        </a:rPr>
                        <a:t>Calificación</a:t>
                      </a:r>
                      <a:r>
                        <a:rPr sz="800" b="1" spc="-60" dirty="0">
                          <a:latin typeface="Arial"/>
                          <a:cs typeface="Arial"/>
                        </a:rPr>
                        <a:t> </a:t>
                      </a:r>
                      <a:r>
                        <a:rPr sz="800" b="1" spc="5" dirty="0">
                          <a:latin typeface="Arial"/>
                          <a:cs typeface="Arial"/>
                        </a:rPr>
                        <a:t>de</a:t>
                      </a:r>
                      <a:endParaRPr sz="800" dirty="0">
                        <a:latin typeface="Arial"/>
                        <a:cs typeface="Arial"/>
                      </a:endParaRPr>
                    </a:p>
                    <a:p>
                      <a:pPr algn="ctr">
                        <a:lnSpc>
                          <a:spcPct val="100000"/>
                        </a:lnSpc>
                        <a:spcBef>
                          <a:spcPts val="105"/>
                        </a:spcBef>
                      </a:pPr>
                      <a:r>
                        <a:rPr sz="800" b="1" dirty="0">
                          <a:latin typeface="Arial"/>
                          <a:cs typeface="Arial"/>
                        </a:rPr>
                        <a:t>crédito</a:t>
                      </a:r>
                      <a:endParaRPr sz="800" dirty="0">
                        <a:latin typeface="Arial"/>
                        <a:cs typeface="Arial"/>
                      </a:endParaRPr>
                    </a:p>
                  </a:txBody>
                  <a:tcPr marL="0" marR="0" marT="0" marB="0">
                    <a:lnT w="9143">
                      <a:solidFill>
                        <a:srgbClr val="000000"/>
                      </a:solidFill>
                      <a:prstDash val="solid"/>
                    </a:lnT>
                    <a:lnB w="16763">
                      <a:solidFill>
                        <a:srgbClr val="000000"/>
                      </a:solidFill>
                      <a:prstDash val="solid"/>
                    </a:lnB>
                  </a:tcPr>
                </a:tc>
                <a:tc>
                  <a:txBody>
                    <a:bodyPr/>
                    <a:lstStyle/>
                    <a:p>
                      <a:pPr>
                        <a:lnSpc>
                          <a:spcPct val="100000"/>
                        </a:lnSpc>
                        <a:spcBef>
                          <a:spcPts val="5"/>
                        </a:spcBef>
                      </a:pPr>
                      <a:endParaRPr sz="800" dirty="0">
                        <a:latin typeface="Times New Roman"/>
                        <a:cs typeface="Times New Roman"/>
                      </a:endParaRPr>
                    </a:p>
                    <a:p>
                      <a:pPr marL="175260">
                        <a:lnSpc>
                          <a:spcPct val="100000"/>
                        </a:lnSpc>
                      </a:pPr>
                      <a:r>
                        <a:rPr sz="800" b="1" spc="10" dirty="0">
                          <a:latin typeface="Arial"/>
                          <a:cs typeface="Arial"/>
                        </a:rPr>
                        <a:t>Precio</a:t>
                      </a:r>
                      <a:endParaRPr sz="800" dirty="0">
                        <a:latin typeface="Arial"/>
                        <a:cs typeface="Arial"/>
                      </a:endParaRPr>
                    </a:p>
                  </a:txBody>
                  <a:tcPr marL="0" marR="0" marT="0" marB="0">
                    <a:lnT w="9143">
                      <a:solidFill>
                        <a:srgbClr val="000000"/>
                      </a:solidFill>
                      <a:prstDash val="solid"/>
                    </a:lnT>
                    <a:lnB w="16763">
                      <a:solidFill>
                        <a:srgbClr val="000000"/>
                      </a:solidFill>
                      <a:prstDash val="solid"/>
                    </a:lnB>
                  </a:tcPr>
                </a:tc>
                <a:tc>
                  <a:txBody>
                    <a:bodyPr/>
                    <a:lstStyle/>
                    <a:p>
                      <a:pPr>
                        <a:lnSpc>
                          <a:spcPct val="100000"/>
                        </a:lnSpc>
                        <a:spcBef>
                          <a:spcPts val="5"/>
                        </a:spcBef>
                      </a:pPr>
                      <a:endParaRPr sz="800" dirty="0">
                        <a:latin typeface="Times New Roman"/>
                        <a:cs typeface="Times New Roman"/>
                      </a:endParaRPr>
                    </a:p>
                    <a:p>
                      <a:pPr marR="11430" algn="ctr">
                        <a:lnSpc>
                          <a:spcPct val="100000"/>
                        </a:lnSpc>
                      </a:pPr>
                      <a:r>
                        <a:rPr sz="800" b="1" spc="15" dirty="0">
                          <a:latin typeface="Arial"/>
                          <a:cs typeface="Arial"/>
                        </a:rPr>
                        <a:t>Valor </a:t>
                      </a:r>
                      <a:r>
                        <a:rPr sz="800" b="1" spc="5" dirty="0">
                          <a:latin typeface="Arial"/>
                          <a:cs typeface="Arial"/>
                        </a:rPr>
                        <a:t>de</a:t>
                      </a:r>
                      <a:r>
                        <a:rPr sz="800" b="1" spc="20" dirty="0">
                          <a:latin typeface="Arial"/>
                          <a:cs typeface="Arial"/>
                        </a:rPr>
                        <a:t> </a:t>
                      </a:r>
                      <a:r>
                        <a:rPr sz="800" b="1" spc="15" dirty="0">
                          <a:latin typeface="Arial"/>
                          <a:cs typeface="Arial"/>
                        </a:rPr>
                        <a:t>mercado</a:t>
                      </a:r>
                      <a:endParaRPr sz="800" dirty="0">
                        <a:latin typeface="Arial"/>
                        <a:cs typeface="Arial"/>
                      </a:endParaRPr>
                    </a:p>
                  </a:txBody>
                  <a:tcPr marL="0" marR="0" marT="0" marB="0">
                    <a:lnR w="18287">
                      <a:solidFill>
                        <a:srgbClr val="000000"/>
                      </a:solidFill>
                      <a:prstDash val="solid"/>
                    </a:lnR>
                    <a:lnT w="9143">
                      <a:solidFill>
                        <a:srgbClr val="000000"/>
                      </a:solidFill>
                      <a:prstDash val="solid"/>
                    </a:lnT>
                    <a:lnB w="16763">
                      <a:solidFill>
                        <a:srgbClr val="000000"/>
                      </a:solidFill>
                      <a:prstDash val="solid"/>
                    </a:lnB>
                  </a:tcPr>
                </a:tc>
              </a:tr>
              <a:tr h="175885">
                <a:tc>
                  <a:txBody>
                    <a:bodyPr/>
                    <a:lstStyle/>
                    <a:p>
                      <a:pPr marL="16510">
                        <a:lnSpc>
                          <a:spcPct val="100000"/>
                        </a:lnSpc>
                        <a:spcBef>
                          <a:spcPts val="15"/>
                        </a:spcBef>
                      </a:pPr>
                      <a:r>
                        <a:rPr sz="900" spc="-25" dirty="0">
                          <a:latin typeface="Calibri"/>
                          <a:cs typeface="Calibri"/>
                        </a:rPr>
                        <a:t>91_ABCCB_14-2</a:t>
                      </a:r>
                      <a:endParaRPr sz="900" dirty="0">
                        <a:latin typeface="Calibri"/>
                        <a:cs typeface="Calibri"/>
                      </a:endParaRPr>
                    </a:p>
                  </a:txBody>
                  <a:tcPr marL="0" marR="0" marT="0" marB="0">
                    <a:lnL w="9143">
                      <a:solidFill>
                        <a:srgbClr val="000000"/>
                      </a:solidFill>
                      <a:prstDash val="solid"/>
                    </a:lnL>
                    <a:lnT w="16763">
                      <a:solidFill>
                        <a:srgbClr val="000000"/>
                      </a:solidFill>
                      <a:prstDash val="solid"/>
                    </a:lnT>
                  </a:tcPr>
                </a:tc>
                <a:tc>
                  <a:txBody>
                    <a:bodyPr/>
                    <a:lstStyle/>
                    <a:p>
                      <a:pPr marR="15240" algn="r">
                        <a:lnSpc>
                          <a:spcPct val="100000"/>
                        </a:lnSpc>
                        <a:spcBef>
                          <a:spcPts val="15"/>
                        </a:spcBef>
                      </a:pPr>
                      <a:r>
                        <a:rPr sz="900" spc="-50" dirty="0">
                          <a:latin typeface="Calibri"/>
                          <a:cs typeface="Calibri"/>
                        </a:rPr>
                        <a:t>1</a:t>
                      </a:r>
                      <a:r>
                        <a:rPr sz="900" spc="15" dirty="0">
                          <a:latin typeface="Calibri"/>
                          <a:cs typeface="Calibri"/>
                        </a:rPr>
                        <a:t>,</a:t>
                      </a:r>
                      <a:r>
                        <a:rPr sz="900" spc="-40" dirty="0">
                          <a:latin typeface="Calibri"/>
                          <a:cs typeface="Calibri"/>
                        </a:rPr>
                        <a:t>49</a:t>
                      </a:r>
                      <a:r>
                        <a:rPr sz="900" spc="-50" dirty="0">
                          <a:latin typeface="Calibri"/>
                          <a:cs typeface="Calibri"/>
                        </a:rPr>
                        <a:t>6</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lnT w="16763">
                      <a:solidFill>
                        <a:srgbClr val="000000"/>
                      </a:solidFill>
                      <a:prstDash val="solid"/>
                    </a:lnT>
                  </a:tcPr>
                </a:tc>
                <a:tc>
                  <a:txBody>
                    <a:bodyPr/>
                    <a:lstStyle/>
                    <a:p>
                      <a:pPr marR="8890" algn="ctr">
                        <a:lnSpc>
                          <a:spcPct val="100000"/>
                        </a:lnSpc>
                        <a:spcBef>
                          <a:spcPts val="15"/>
                        </a:spcBef>
                      </a:pPr>
                      <a:r>
                        <a:rPr sz="900" spc="5" dirty="0">
                          <a:latin typeface="Calibri"/>
                          <a:cs typeface="Calibri"/>
                        </a:rPr>
                        <a:t>Pesos</a:t>
                      </a:r>
                      <a:endParaRPr sz="900" dirty="0">
                        <a:latin typeface="Calibri"/>
                        <a:cs typeface="Calibri"/>
                      </a:endParaRPr>
                    </a:p>
                  </a:txBody>
                  <a:tcPr marL="0" marR="0" marT="0" marB="0">
                    <a:lnT w="16763">
                      <a:solidFill>
                        <a:srgbClr val="000000"/>
                      </a:solidFill>
                      <a:prstDash val="solid"/>
                    </a:lnT>
                  </a:tcPr>
                </a:tc>
                <a:tc>
                  <a:txBody>
                    <a:bodyPr/>
                    <a:lstStyle/>
                    <a:p>
                      <a:pPr marL="17145" algn="ctr">
                        <a:lnSpc>
                          <a:spcPct val="100000"/>
                        </a:lnSpc>
                        <a:spcBef>
                          <a:spcPts val="15"/>
                        </a:spcBef>
                      </a:pPr>
                      <a:r>
                        <a:rPr sz="900" spc="-35" dirty="0">
                          <a:latin typeface="Calibri"/>
                          <a:cs typeface="Calibri"/>
                        </a:rPr>
                        <a:t>901</a:t>
                      </a:r>
                      <a:endParaRPr sz="900" dirty="0">
                        <a:latin typeface="Calibri"/>
                        <a:cs typeface="Calibri"/>
                      </a:endParaRPr>
                    </a:p>
                  </a:txBody>
                  <a:tcPr marL="0" marR="0" marT="0" marB="0">
                    <a:lnT w="16763">
                      <a:solidFill>
                        <a:srgbClr val="000000"/>
                      </a:solidFill>
                      <a:prstDash val="solid"/>
                    </a:lnT>
                  </a:tcPr>
                </a:tc>
                <a:tc>
                  <a:txBody>
                    <a:bodyPr/>
                    <a:lstStyle/>
                    <a:p>
                      <a:pPr marL="19050" algn="ctr">
                        <a:lnSpc>
                          <a:spcPct val="100000"/>
                        </a:lnSpc>
                        <a:spcBef>
                          <a:spcPts val="15"/>
                        </a:spcBef>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lnT w="16763">
                      <a:solidFill>
                        <a:srgbClr val="000000"/>
                      </a:solidFill>
                      <a:prstDash val="solid"/>
                    </a:lnT>
                  </a:tcPr>
                </a:tc>
                <a:tc>
                  <a:txBody>
                    <a:bodyPr/>
                    <a:lstStyle/>
                    <a:p>
                      <a:pPr algn="ctr">
                        <a:lnSpc>
                          <a:spcPct val="100000"/>
                        </a:lnSpc>
                        <a:spcBef>
                          <a:spcPts val="15"/>
                        </a:spcBef>
                      </a:pPr>
                      <a:r>
                        <a:rPr sz="900" spc="-35" dirty="0">
                          <a:latin typeface="Calibri"/>
                          <a:cs typeface="Calibri"/>
                        </a:rPr>
                        <a:t>1.60%</a:t>
                      </a:r>
                      <a:endParaRPr sz="900" dirty="0">
                        <a:latin typeface="Calibri"/>
                        <a:cs typeface="Calibri"/>
                      </a:endParaRPr>
                    </a:p>
                  </a:txBody>
                  <a:tcPr marL="0" marR="0" marT="0" marB="0">
                    <a:lnT w="16763">
                      <a:solidFill>
                        <a:srgbClr val="000000"/>
                      </a:solidFill>
                      <a:prstDash val="solid"/>
                    </a:lnT>
                  </a:tcPr>
                </a:tc>
                <a:tc>
                  <a:txBody>
                    <a:bodyPr/>
                    <a:lstStyle/>
                    <a:p>
                      <a:pPr marR="8255" algn="ctr">
                        <a:lnSpc>
                          <a:spcPct val="100000"/>
                        </a:lnSpc>
                        <a:spcBef>
                          <a:spcPts val="15"/>
                        </a:spcBef>
                      </a:pPr>
                      <a:r>
                        <a:rPr sz="900" spc="5" dirty="0">
                          <a:latin typeface="Calibri"/>
                          <a:cs typeface="Calibri"/>
                        </a:rPr>
                        <a:t>AAA</a:t>
                      </a:r>
                      <a:endParaRPr sz="900" dirty="0">
                        <a:latin typeface="Calibri"/>
                        <a:cs typeface="Calibri"/>
                      </a:endParaRPr>
                    </a:p>
                  </a:txBody>
                  <a:tcPr marL="0" marR="0" marT="0" marB="0">
                    <a:lnT w="16763">
                      <a:solidFill>
                        <a:srgbClr val="000000"/>
                      </a:solidFill>
                      <a:prstDash val="solid"/>
                    </a:lnT>
                  </a:tcPr>
                </a:tc>
                <a:tc>
                  <a:txBody>
                    <a:bodyPr/>
                    <a:lstStyle/>
                    <a:p>
                      <a:pPr marR="34290" algn="r">
                        <a:lnSpc>
                          <a:spcPct val="100000"/>
                        </a:lnSpc>
                        <a:spcBef>
                          <a:spcPts val="15"/>
                        </a:spcBef>
                      </a:pPr>
                      <a:r>
                        <a:rPr sz="900" spc="-55" dirty="0">
                          <a:latin typeface="Calibri"/>
                          <a:cs typeface="Calibri"/>
                        </a:rPr>
                        <a:t>1</a:t>
                      </a:r>
                      <a:r>
                        <a:rPr sz="900" spc="-40" dirty="0">
                          <a:latin typeface="Calibri"/>
                          <a:cs typeface="Calibri"/>
                        </a:rPr>
                        <a:t>0</a:t>
                      </a:r>
                      <a:r>
                        <a:rPr sz="900" spc="-50" dirty="0">
                          <a:latin typeface="Calibri"/>
                          <a:cs typeface="Calibri"/>
                        </a:rPr>
                        <a:t>1</a:t>
                      </a:r>
                      <a:r>
                        <a:rPr sz="900" spc="10" dirty="0">
                          <a:latin typeface="Calibri"/>
                          <a:cs typeface="Calibri"/>
                        </a:rPr>
                        <a:t>.</a:t>
                      </a:r>
                      <a:r>
                        <a:rPr sz="900" spc="-40" dirty="0">
                          <a:latin typeface="Calibri"/>
                          <a:cs typeface="Calibri"/>
                        </a:rPr>
                        <a:t>6</a:t>
                      </a:r>
                      <a:r>
                        <a:rPr sz="900" spc="-50" dirty="0">
                          <a:latin typeface="Calibri"/>
                          <a:cs typeface="Calibri"/>
                        </a:rPr>
                        <a:t>1</a:t>
                      </a:r>
                      <a:r>
                        <a:rPr sz="900" spc="-40" dirty="0">
                          <a:latin typeface="Calibri"/>
                          <a:cs typeface="Calibri"/>
                        </a:rPr>
                        <a:t>6</a:t>
                      </a:r>
                      <a:r>
                        <a:rPr sz="900" spc="-50" dirty="0">
                          <a:latin typeface="Calibri"/>
                          <a:cs typeface="Calibri"/>
                        </a:rPr>
                        <a:t>9</a:t>
                      </a:r>
                      <a:r>
                        <a:rPr sz="900" spc="-40" dirty="0">
                          <a:latin typeface="Calibri"/>
                          <a:cs typeface="Calibri"/>
                        </a:rPr>
                        <a:t>0</a:t>
                      </a:r>
                      <a:r>
                        <a:rPr sz="900" spc="-50" dirty="0">
                          <a:latin typeface="Calibri"/>
                          <a:cs typeface="Calibri"/>
                        </a:rPr>
                        <a:t>7</a:t>
                      </a:r>
                      <a:r>
                        <a:rPr sz="900" dirty="0">
                          <a:latin typeface="Calibri"/>
                          <a:cs typeface="Calibri"/>
                        </a:rPr>
                        <a:t>7</a:t>
                      </a:r>
                    </a:p>
                  </a:txBody>
                  <a:tcPr marL="0" marR="0" marT="0" marB="0">
                    <a:lnT w="16763">
                      <a:solidFill>
                        <a:srgbClr val="000000"/>
                      </a:solidFill>
                      <a:prstDash val="solid"/>
                    </a:lnT>
                  </a:tcPr>
                </a:tc>
                <a:tc>
                  <a:txBody>
                    <a:bodyPr/>
                    <a:lstStyle/>
                    <a:p>
                      <a:pPr algn="ctr">
                        <a:lnSpc>
                          <a:spcPct val="100000"/>
                        </a:lnSpc>
                        <a:spcBef>
                          <a:spcPts val="15"/>
                        </a:spcBef>
                        <a:tabLst>
                          <a:tab pos="246379" algn="l"/>
                        </a:tabLst>
                      </a:pPr>
                      <a:r>
                        <a:rPr sz="900" spc="-5" dirty="0">
                          <a:latin typeface="Calibri"/>
                          <a:cs typeface="Calibri"/>
                        </a:rPr>
                        <a:t>$	</a:t>
                      </a:r>
                      <a:r>
                        <a:rPr sz="900" spc="-35" dirty="0">
                          <a:latin typeface="Calibri"/>
                          <a:cs typeface="Calibri"/>
                        </a:rPr>
                        <a:t>152,018,893.86</a:t>
                      </a:r>
                      <a:endParaRPr sz="900" dirty="0">
                        <a:latin typeface="Calibri"/>
                        <a:cs typeface="Calibri"/>
                      </a:endParaRPr>
                    </a:p>
                  </a:txBody>
                  <a:tcPr marL="0" marR="0" marT="0" marB="0">
                    <a:lnR w="18287">
                      <a:solidFill>
                        <a:srgbClr val="000000"/>
                      </a:solidFill>
                      <a:prstDash val="solid"/>
                    </a:lnR>
                    <a:lnT w="16763">
                      <a:solidFill>
                        <a:srgbClr val="000000"/>
                      </a:solidFill>
                      <a:prstDash val="solid"/>
                    </a:lnT>
                  </a:tcPr>
                </a:tc>
              </a:tr>
              <a:tr h="155313">
                <a:tc>
                  <a:txBody>
                    <a:bodyPr/>
                    <a:lstStyle/>
                    <a:p>
                      <a:pPr marL="16510">
                        <a:lnSpc>
                          <a:spcPts val="1165"/>
                        </a:lnSpc>
                      </a:pPr>
                      <a:r>
                        <a:rPr sz="900" spc="-25" dirty="0">
                          <a:latin typeface="Calibri"/>
                          <a:cs typeface="Calibri"/>
                        </a:rPr>
                        <a:t>91_ABCCB_15</a:t>
                      </a:r>
                      <a:endParaRPr sz="900" dirty="0">
                        <a:latin typeface="Calibri"/>
                        <a:cs typeface="Calibri"/>
                      </a:endParaRPr>
                    </a:p>
                  </a:txBody>
                  <a:tcPr marL="0" marR="0" marT="0" marB="0">
                    <a:lnL w="9143">
                      <a:solidFill>
                        <a:srgbClr val="000000"/>
                      </a:solidFill>
                      <a:prstDash val="solid"/>
                    </a:lnL>
                  </a:tcPr>
                </a:tc>
                <a:tc>
                  <a:txBody>
                    <a:bodyPr/>
                    <a:lstStyle/>
                    <a:p>
                      <a:pPr marR="15240" algn="r">
                        <a:lnSpc>
                          <a:spcPts val="1165"/>
                        </a:lnSpc>
                      </a:pPr>
                      <a:r>
                        <a:rPr sz="900" spc="-50" dirty="0">
                          <a:latin typeface="Calibri"/>
                          <a:cs typeface="Calibri"/>
                        </a:rPr>
                        <a:t>1</a:t>
                      </a:r>
                      <a:r>
                        <a:rPr sz="900" spc="15" dirty="0">
                          <a:latin typeface="Calibri"/>
                          <a:cs typeface="Calibri"/>
                        </a:rPr>
                        <a:t>,</a:t>
                      </a:r>
                      <a:r>
                        <a:rPr sz="900" spc="-40" dirty="0">
                          <a:latin typeface="Calibri"/>
                          <a:cs typeface="Calibri"/>
                        </a:rPr>
                        <a:t>44</a:t>
                      </a:r>
                      <a:r>
                        <a:rPr sz="900" spc="-50" dirty="0">
                          <a:latin typeface="Calibri"/>
                          <a:cs typeface="Calibri"/>
                        </a:rPr>
                        <a:t>5</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8890"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8255" algn="ctr">
                        <a:lnSpc>
                          <a:spcPts val="1165"/>
                        </a:lnSpc>
                      </a:pPr>
                      <a:r>
                        <a:rPr sz="900" spc="-30" dirty="0">
                          <a:latin typeface="Calibri"/>
                          <a:cs typeface="Calibri"/>
                        </a:rPr>
                        <a:t>1,134</a:t>
                      </a:r>
                      <a:endParaRPr sz="900" dirty="0">
                        <a:latin typeface="Calibri"/>
                        <a:cs typeface="Calibri"/>
                      </a:endParaRPr>
                    </a:p>
                  </a:txBody>
                  <a:tcPr marL="0" marR="0" marT="0" marB="0"/>
                </a:tc>
                <a:tc>
                  <a:txBody>
                    <a:bodyPr/>
                    <a:lstStyle/>
                    <a:p>
                      <a:pPr marL="19685"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5"/>
                        </a:lnSpc>
                      </a:pPr>
                      <a:r>
                        <a:rPr sz="900" spc="-35" dirty="0">
                          <a:latin typeface="Calibri"/>
                          <a:cs typeface="Calibri"/>
                        </a:rPr>
                        <a:t>1.50%</a:t>
                      </a:r>
                      <a:endParaRPr sz="900" dirty="0">
                        <a:latin typeface="Calibri"/>
                        <a:cs typeface="Calibri"/>
                      </a:endParaRPr>
                    </a:p>
                  </a:txBody>
                  <a:tcPr marL="0" marR="0" marT="0" marB="0"/>
                </a:tc>
                <a:tc>
                  <a:txBody>
                    <a:bodyPr/>
                    <a:lstStyle/>
                    <a:p>
                      <a:pPr marR="8255" algn="ctr">
                        <a:lnSpc>
                          <a:spcPts val="1165"/>
                        </a:lnSpc>
                      </a:pPr>
                      <a:r>
                        <a:rPr sz="900" spc="5" dirty="0">
                          <a:latin typeface="Calibri"/>
                          <a:cs typeface="Calibri"/>
                        </a:rPr>
                        <a:t>AAA</a:t>
                      </a:r>
                      <a:endParaRPr sz="900" dirty="0">
                        <a:latin typeface="Calibri"/>
                        <a:cs typeface="Calibri"/>
                      </a:endParaRPr>
                    </a:p>
                  </a:txBody>
                  <a:tcPr marL="0" marR="0" marT="0" marB="0"/>
                </a:tc>
                <a:tc>
                  <a:txBody>
                    <a:bodyPr/>
                    <a:lstStyle/>
                    <a:p>
                      <a:pPr marR="34290" algn="r">
                        <a:lnSpc>
                          <a:spcPts val="1165"/>
                        </a:lnSpc>
                      </a:pPr>
                      <a:r>
                        <a:rPr sz="900" spc="-55" dirty="0">
                          <a:latin typeface="Calibri"/>
                          <a:cs typeface="Calibri"/>
                        </a:rPr>
                        <a:t>1</a:t>
                      </a:r>
                      <a:r>
                        <a:rPr sz="900" spc="-40" dirty="0">
                          <a:latin typeface="Calibri"/>
                          <a:cs typeface="Calibri"/>
                        </a:rPr>
                        <a:t>0</a:t>
                      </a:r>
                      <a:r>
                        <a:rPr sz="900" spc="-50" dirty="0">
                          <a:latin typeface="Calibri"/>
                          <a:cs typeface="Calibri"/>
                        </a:rPr>
                        <a:t>2</a:t>
                      </a:r>
                      <a:r>
                        <a:rPr sz="900" spc="10" dirty="0">
                          <a:latin typeface="Calibri"/>
                          <a:cs typeface="Calibri"/>
                        </a:rPr>
                        <a:t>.</a:t>
                      </a:r>
                      <a:r>
                        <a:rPr sz="900" spc="-40" dirty="0">
                          <a:latin typeface="Calibri"/>
                          <a:cs typeface="Calibri"/>
                        </a:rPr>
                        <a:t>7</a:t>
                      </a:r>
                      <a:r>
                        <a:rPr sz="900" spc="-50" dirty="0">
                          <a:latin typeface="Calibri"/>
                          <a:cs typeface="Calibri"/>
                        </a:rPr>
                        <a:t>2</a:t>
                      </a:r>
                      <a:r>
                        <a:rPr sz="900" spc="-40" dirty="0">
                          <a:latin typeface="Calibri"/>
                          <a:cs typeface="Calibri"/>
                        </a:rPr>
                        <a:t>8</a:t>
                      </a:r>
                      <a:r>
                        <a:rPr sz="900" spc="-50" dirty="0">
                          <a:latin typeface="Calibri"/>
                          <a:cs typeface="Calibri"/>
                        </a:rPr>
                        <a:t>6</a:t>
                      </a:r>
                      <a:r>
                        <a:rPr sz="900" spc="-40" dirty="0">
                          <a:latin typeface="Calibri"/>
                          <a:cs typeface="Calibri"/>
                        </a:rPr>
                        <a:t>4</a:t>
                      </a:r>
                      <a:r>
                        <a:rPr sz="900" spc="-50" dirty="0">
                          <a:latin typeface="Calibri"/>
                          <a:cs typeface="Calibri"/>
                        </a:rPr>
                        <a:t>8</a:t>
                      </a:r>
                      <a:r>
                        <a:rPr sz="900" dirty="0">
                          <a:latin typeface="Calibri"/>
                          <a:cs typeface="Calibri"/>
                        </a:rPr>
                        <a:t>2</a:t>
                      </a:r>
                    </a:p>
                  </a:txBody>
                  <a:tcPr marL="0" marR="0" marT="0" marB="0"/>
                </a:tc>
                <a:tc>
                  <a:txBody>
                    <a:bodyPr/>
                    <a:lstStyle/>
                    <a:p>
                      <a:pPr algn="ctr">
                        <a:lnSpc>
                          <a:spcPts val="1165"/>
                        </a:lnSpc>
                        <a:tabLst>
                          <a:tab pos="246379" algn="l"/>
                        </a:tabLst>
                      </a:pPr>
                      <a:r>
                        <a:rPr sz="900" spc="-5" dirty="0">
                          <a:latin typeface="Calibri"/>
                          <a:cs typeface="Calibri"/>
                        </a:rPr>
                        <a:t>$	</a:t>
                      </a:r>
                      <a:r>
                        <a:rPr sz="900" spc="-35" dirty="0">
                          <a:latin typeface="Calibri"/>
                          <a:cs typeface="Calibri"/>
                        </a:rPr>
                        <a:t>148,442,896.65</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0"/>
                        </a:lnSpc>
                      </a:pPr>
                      <a:r>
                        <a:rPr sz="900" spc="-25" dirty="0">
                          <a:latin typeface="Calibri"/>
                          <a:cs typeface="Calibri"/>
                        </a:rPr>
                        <a:t>91_ACOSTCB_15</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0"/>
                        </a:lnSpc>
                      </a:pPr>
                      <a:r>
                        <a:rPr sz="900" spc="-50" dirty="0">
                          <a:latin typeface="Calibri"/>
                          <a:cs typeface="Calibri"/>
                        </a:rPr>
                        <a:t>4</a:t>
                      </a:r>
                      <a:r>
                        <a:rPr sz="900" spc="15" dirty="0">
                          <a:latin typeface="Calibri"/>
                          <a:cs typeface="Calibri"/>
                        </a:rPr>
                        <a:t>,</a:t>
                      </a:r>
                      <a:r>
                        <a:rPr sz="900" spc="-40" dirty="0">
                          <a:latin typeface="Calibri"/>
                          <a:cs typeface="Calibri"/>
                        </a:rPr>
                        <a:t>00</a:t>
                      </a:r>
                      <a:r>
                        <a:rPr sz="900" spc="-50" dirty="0">
                          <a:latin typeface="Calibri"/>
                          <a:cs typeface="Calibri"/>
                        </a:rPr>
                        <a:t>0</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9525" algn="ctr">
                        <a:lnSpc>
                          <a:spcPts val="1160"/>
                        </a:lnSpc>
                      </a:pPr>
                      <a:r>
                        <a:rPr sz="900" spc="5" dirty="0">
                          <a:latin typeface="Calibri"/>
                          <a:cs typeface="Calibri"/>
                        </a:rPr>
                        <a:t>Pesos</a:t>
                      </a:r>
                      <a:endParaRPr sz="900" dirty="0">
                        <a:latin typeface="Calibri"/>
                        <a:cs typeface="Calibri"/>
                      </a:endParaRPr>
                    </a:p>
                  </a:txBody>
                  <a:tcPr marL="0" marR="0" marT="0" marB="0"/>
                </a:tc>
                <a:tc>
                  <a:txBody>
                    <a:bodyPr/>
                    <a:lstStyle/>
                    <a:p>
                      <a:pPr marL="8255" algn="ctr">
                        <a:lnSpc>
                          <a:spcPts val="1160"/>
                        </a:lnSpc>
                      </a:pPr>
                      <a:r>
                        <a:rPr sz="900" spc="-30" dirty="0">
                          <a:latin typeface="Calibri"/>
                          <a:cs typeface="Calibri"/>
                        </a:rPr>
                        <a:t>6,819</a:t>
                      </a:r>
                      <a:endParaRPr sz="900" dirty="0">
                        <a:latin typeface="Calibri"/>
                        <a:cs typeface="Calibri"/>
                      </a:endParaRPr>
                    </a:p>
                  </a:txBody>
                  <a:tcPr marL="0" marR="0" marT="0" marB="0"/>
                </a:tc>
                <a:tc>
                  <a:txBody>
                    <a:bodyPr/>
                    <a:lstStyle/>
                    <a:p>
                      <a:pPr marL="27305" algn="ctr">
                        <a:lnSpc>
                          <a:spcPts val="1160"/>
                        </a:lnSpc>
                      </a:pPr>
                      <a:r>
                        <a:rPr sz="900" spc="-35" dirty="0">
                          <a:latin typeface="Calibri"/>
                          <a:cs typeface="Calibri"/>
                        </a:rPr>
                        <a:t>8.00%</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algn="ctr">
                        <a:lnSpc>
                          <a:spcPts val="1160"/>
                        </a:lnSpc>
                      </a:pPr>
                      <a:r>
                        <a:rPr sz="900" spc="5" dirty="0">
                          <a:latin typeface="Calibri"/>
                          <a:cs typeface="Calibri"/>
                        </a:rPr>
                        <a:t>AA</a:t>
                      </a:r>
                      <a:endParaRPr sz="900" dirty="0">
                        <a:latin typeface="Calibri"/>
                        <a:cs typeface="Calibri"/>
                      </a:endParaRPr>
                    </a:p>
                  </a:txBody>
                  <a:tcPr marL="0" marR="0" marT="0" marB="0"/>
                </a:tc>
                <a:tc>
                  <a:txBody>
                    <a:bodyPr/>
                    <a:lstStyle/>
                    <a:p>
                      <a:pPr marR="33655" algn="r">
                        <a:lnSpc>
                          <a:spcPts val="1160"/>
                        </a:lnSpc>
                      </a:pPr>
                      <a:r>
                        <a:rPr sz="900" spc="-50" dirty="0">
                          <a:latin typeface="Calibri"/>
                          <a:cs typeface="Calibri"/>
                        </a:rPr>
                        <a:t>1</a:t>
                      </a:r>
                      <a:r>
                        <a:rPr sz="900" spc="-40" dirty="0">
                          <a:latin typeface="Calibri"/>
                          <a:cs typeface="Calibri"/>
                        </a:rPr>
                        <a:t>0</a:t>
                      </a:r>
                      <a:r>
                        <a:rPr sz="900" spc="-50" dirty="0">
                          <a:latin typeface="Calibri"/>
                          <a:cs typeface="Calibri"/>
                        </a:rPr>
                        <a:t>7</a:t>
                      </a:r>
                      <a:r>
                        <a:rPr sz="900" spc="10" dirty="0">
                          <a:latin typeface="Calibri"/>
                          <a:cs typeface="Calibri"/>
                        </a:rPr>
                        <a:t>.</a:t>
                      </a:r>
                      <a:r>
                        <a:rPr sz="900" spc="-40" dirty="0">
                          <a:latin typeface="Calibri"/>
                          <a:cs typeface="Calibri"/>
                        </a:rPr>
                        <a:t>6</a:t>
                      </a:r>
                      <a:r>
                        <a:rPr sz="900" spc="-50" dirty="0">
                          <a:latin typeface="Calibri"/>
                          <a:cs typeface="Calibri"/>
                        </a:rPr>
                        <a:t>5</a:t>
                      </a:r>
                      <a:r>
                        <a:rPr sz="900" spc="-40" dirty="0">
                          <a:latin typeface="Calibri"/>
                          <a:cs typeface="Calibri"/>
                        </a:rPr>
                        <a:t>5</a:t>
                      </a:r>
                      <a:r>
                        <a:rPr sz="900" spc="-50" dirty="0">
                          <a:latin typeface="Calibri"/>
                          <a:cs typeface="Calibri"/>
                        </a:rPr>
                        <a:t>1</a:t>
                      </a:r>
                      <a:r>
                        <a:rPr sz="900" spc="-40" dirty="0">
                          <a:latin typeface="Calibri"/>
                          <a:cs typeface="Calibri"/>
                        </a:rPr>
                        <a:t>0</a:t>
                      </a:r>
                      <a:r>
                        <a:rPr sz="900" spc="-50" dirty="0">
                          <a:latin typeface="Calibri"/>
                          <a:cs typeface="Calibri"/>
                        </a:rPr>
                        <a:t>1</a:t>
                      </a:r>
                      <a:r>
                        <a:rPr sz="900" dirty="0">
                          <a:latin typeface="Calibri"/>
                          <a:cs typeface="Calibri"/>
                        </a:rPr>
                        <a:t>6</a:t>
                      </a:r>
                    </a:p>
                  </a:txBody>
                  <a:tcPr marL="0" marR="0" marT="0" marB="0"/>
                </a:tc>
                <a:tc>
                  <a:txBody>
                    <a:bodyPr/>
                    <a:lstStyle/>
                    <a:p>
                      <a:pPr algn="ctr">
                        <a:lnSpc>
                          <a:spcPts val="1160"/>
                        </a:lnSpc>
                        <a:tabLst>
                          <a:tab pos="247015" algn="l"/>
                        </a:tabLst>
                      </a:pPr>
                      <a:r>
                        <a:rPr sz="900" spc="-5" dirty="0">
                          <a:latin typeface="Calibri"/>
                          <a:cs typeface="Calibri"/>
                        </a:rPr>
                        <a:t>$	</a:t>
                      </a:r>
                      <a:r>
                        <a:rPr sz="900" spc="-35" dirty="0">
                          <a:latin typeface="Calibri"/>
                          <a:cs typeface="Calibri"/>
                        </a:rPr>
                        <a:t>430,620,406.53</a:t>
                      </a:r>
                      <a:endParaRPr sz="900" dirty="0">
                        <a:latin typeface="Calibri"/>
                        <a:cs typeface="Calibri"/>
                      </a:endParaRPr>
                    </a:p>
                  </a:txBody>
                  <a:tcPr marL="0" marR="0" marT="0" marB="0">
                    <a:lnR w="18287">
                      <a:solidFill>
                        <a:srgbClr val="000000"/>
                      </a:solidFill>
                      <a:prstDash val="solid"/>
                    </a:lnR>
                  </a:tcPr>
                </a:tc>
              </a:tr>
              <a:tr h="155985">
                <a:tc>
                  <a:txBody>
                    <a:bodyPr/>
                    <a:lstStyle/>
                    <a:p>
                      <a:pPr marL="16510">
                        <a:lnSpc>
                          <a:spcPts val="1165"/>
                        </a:lnSpc>
                      </a:pPr>
                      <a:r>
                        <a:rPr sz="900" spc="-30" dirty="0">
                          <a:latin typeface="Calibri"/>
                          <a:cs typeface="Calibri"/>
                        </a:rPr>
                        <a:t>91_AERMXCB_15</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5</a:t>
                      </a:r>
                      <a:r>
                        <a:rPr sz="900" spc="15" dirty="0">
                          <a:latin typeface="Calibri"/>
                          <a:cs typeface="Calibri"/>
                        </a:rPr>
                        <a:t>,</a:t>
                      </a:r>
                      <a:r>
                        <a:rPr sz="900" spc="-40" dirty="0">
                          <a:latin typeface="Calibri"/>
                          <a:cs typeface="Calibri"/>
                        </a:rPr>
                        <a:t>58</a:t>
                      </a:r>
                      <a:r>
                        <a:rPr sz="900" spc="-50" dirty="0">
                          <a:latin typeface="Calibri"/>
                          <a:cs typeface="Calibri"/>
                        </a:rPr>
                        <a:t>1</a:t>
                      </a:r>
                      <a:r>
                        <a:rPr sz="900" spc="15" dirty="0">
                          <a:latin typeface="Calibri"/>
                          <a:cs typeface="Calibri"/>
                        </a:rPr>
                        <a:t>,</a:t>
                      </a:r>
                      <a:r>
                        <a:rPr sz="900" spc="-40" dirty="0">
                          <a:latin typeface="Calibri"/>
                          <a:cs typeface="Calibri"/>
                        </a:rPr>
                        <a:t>0</a:t>
                      </a:r>
                      <a:r>
                        <a:rPr sz="900" spc="-50" dirty="0">
                          <a:latin typeface="Calibri"/>
                          <a:cs typeface="Calibri"/>
                        </a:rPr>
                        <a:t>2</a:t>
                      </a:r>
                      <a:r>
                        <a:rPr sz="900" dirty="0">
                          <a:latin typeface="Calibri"/>
                          <a:cs typeface="Calibri"/>
                        </a:rPr>
                        <a:t>1</a:t>
                      </a:r>
                    </a:p>
                  </a:txBody>
                  <a:tcPr marL="0" marR="0" marT="0" marB="0"/>
                </a:tc>
                <a:tc>
                  <a:txBody>
                    <a:bodyPr/>
                    <a:lstStyle/>
                    <a:p>
                      <a:pPr marR="8890"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8255" algn="ctr">
                        <a:lnSpc>
                          <a:spcPts val="1165"/>
                        </a:lnSpc>
                      </a:pPr>
                      <a:r>
                        <a:rPr sz="900" spc="-30" dirty="0">
                          <a:latin typeface="Calibri"/>
                          <a:cs typeface="Calibri"/>
                        </a:rPr>
                        <a:t>1,553</a:t>
                      </a:r>
                      <a:endParaRPr sz="900" dirty="0">
                        <a:latin typeface="Calibri"/>
                        <a:cs typeface="Calibri"/>
                      </a:endParaRPr>
                    </a:p>
                  </a:txBody>
                  <a:tcPr marL="0" marR="0" marT="0" marB="0"/>
                </a:tc>
                <a:tc>
                  <a:txBody>
                    <a:bodyPr/>
                    <a:lstStyle/>
                    <a:p>
                      <a:pPr marL="19685"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5"/>
                        </a:lnSpc>
                      </a:pPr>
                      <a:r>
                        <a:rPr sz="900" spc="-35" dirty="0">
                          <a:latin typeface="Calibri"/>
                          <a:cs typeface="Calibri"/>
                        </a:rPr>
                        <a:t>1.70%</a:t>
                      </a:r>
                      <a:endParaRPr sz="900" dirty="0">
                        <a:latin typeface="Calibri"/>
                        <a:cs typeface="Calibri"/>
                      </a:endParaRPr>
                    </a:p>
                  </a:txBody>
                  <a:tcPr marL="0" marR="0" marT="0" marB="0"/>
                </a:tc>
                <a:tc>
                  <a:txBody>
                    <a:bodyPr/>
                    <a:lstStyle/>
                    <a:p>
                      <a:pPr algn="ctr">
                        <a:lnSpc>
                          <a:spcPts val="1165"/>
                        </a:lnSpc>
                      </a:pPr>
                      <a:r>
                        <a:rPr sz="900" spc="5" dirty="0">
                          <a:latin typeface="Calibri"/>
                          <a:cs typeface="Calibri"/>
                        </a:rPr>
                        <a:t>AA</a:t>
                      </a:r>
                      <a:endParaRPr sz="900" dirty="0">
                        <a:latin typeface="Calibri"/>
                        <a:cs typeface="Calibri"/>
                      </a:endParaRPr>
                    </a:p>
                  </a:txBody>
                  <a:tcPr marL="0" marR="0" marT="0" marB="0"/>
                </a:tc>
                <a:tc>
                  <a:txBody>
                    <a:bodyPr/>
                    <a:lstStyle/>
                    <a:p>
                      <a:pPr marR="34290" algn="r">
                        <a:lnSpc>
                          <a:spcPts val="1165"/>
                        </a:lnSpc>
                      </a:pPr>
                      <a:r>
                        <a:rPr sz="900" spc="-50" dirty="0">
                          <a:latin typeface="Calibri"/>
                          <a:cs typeface="Calibri"/>
                        </a:rPr>
                        <a:t>1</a:t>
                      </a:r>
                      <a:r>
                        <a:rPr sz="900" spc="-40" dirty="0">
                          <a:latin typeface="Calibri"/>
                          <a:cs typeface="Calibri"/>
                        </a:rPr>
                        <a:t>0</a:t>
                      </a:r>
                      <a:r>
                        <a:rPr sz="900" spc="-50" dirty="0">
                          <a:latin typeface="Calibri"/>
                          <a:cs typeface="Calibri"/>
                        </a:rPr>
                        <a:t>4</a:t>
                      </a:r>
                      <a:r>
                        <a:rPr sz="900" spc="10" dirty="0">
                          <a:latin typeface="Calibri"/>
                          <a:cs typeface="Calibri"/>
                        </a:rPr>
                        <a:t>.</a:t>
                      </a:r>
                      <a:r>
                        <a:rPr sz="900" spc="-40" dirty="0">
                          <a:latin typeface="Calibri"/>
                          <a:cs typeface="Calibri"/>
                        </a:rPr>
                        <a:t>5</a:t>
                      </a:r>
                      <a:r>
                        <a:rPr sz="900" spc="-50" dirty="0">
                          <a:latin typeface="Calibri"/>
                          <a:cs typeface="Calibri"/>
                        </a:rPr>
                        <a:t>9</a:t>
                      </a:r>
                      <a:r>
                        <a:rPr sz="900" spc="-40" dirty="0">
                          <a:latin typeface="Calibri"/>
                          <a:cs typeface="Calibri"/>
                        </a:rPr>
                        <a:t>1</a:t>
                      </a:r>
                      <a:r>
                        <a:rPr sz="900" spc="-50" dirty="0">
                          <a:latin typeface="Calibri"/>
                          <a:cs typeface="Calibri"/>
                        </a:rPr>
                        <a:t>3</a:t>
                      </a:r>
                      <a:r>
                        <a:rPr sz="900" spc="-40" dirty="0">
                          <a:latin typeface="Calibri"/>
                          <a:cs typeface="Calibri"/>
                        </a:rPr>
                        <a:t>5</a:t>
                      </a:r>
                      <a:r>
                        <a:rPr sz="900" spc="-50" dirty="0">
                          <a:latin typeface="Calibri"/>
                          <a:cs typeface="Calibri"/>
                        </a:rPr>
                        <a:t>1</a:t>
                      </a:r>
                      <a:r>
                        <a:rPr sz="900" dirty="0">
                          <a:latin typeface="Calibri"/>
                          <a:cs typeface="Calibri"/>
                        </a:rPr>
                        <a:t>0</a:t>
                      </a:r>
                    </a:p>
                  </a:txBody>
                  <a:tcPr marL="0" marR="0" marT="0" marB="0"/>
                </a:tc>
                <a:tc>
                  <a:txBody>
                    <a:bodyPr/>
                    <a:lstStyle/>
                    <a:p>
                      <a:pPr algn="ctr">
                        <a:lnSpc>
                          <a:spcPts val="1165"/>
                        </a:lnSpc>
                        <a:tabLst>
                          <a:tab pos="246379" algn="l"/>
                        </a:tabLst>
                      </a:pPr>
                      <a:r>
                        <a:rPr sz="900" spc="-5" dirty="0">
                          <a:latin typeface="Calibri"/>
                          <a:cs typeface="Calibri"/>
                        </a:rPr>
                        <a:t>$	</a:t>
                      </a:r>
                      <a:r>
                        <a:rPr sz="900" spc="-35" dirty="0">
                          <a:latin typeface="Calibri"/>
                          <a:cs typeface="Calibri"/>
                        </a:rPr>
                        <a:t>583,726,526.12</a:t>
                      </a:r>
                      <a:endParaRPr sz="900" dirty="0">
                        <a:latin typeface="Calibri"/>
                        <a:cs typeface="Calibri"/>
                      </a:endParaRPr>
                    </a:p>
                  </a:txBody>
                  <a:tcPr marL="0" marR="0" marT="0" marB="0">
                    <a:lnR w="18287">
                      <a:solidFill>
                        <a:srgbClr val="000000"/>
                      </a:solidFill>
                      <a:prstDash val="solid"/>
                    </a:lnR>
                  </a:tcPr>
                </a:tc>
              </a:tr>
              <a:tr h="155985">
                <a:tc>
                  <a:txBody>
                    <a:bodyPr/>
                    <a:lstStyle/>
                    <a:p>
                      <a:pPr marL="16510">
                        <a:lnSpc>
                          <a:spcPts val="1165"/>
                        </a:lnSpc>
                      </a:pPr>
                      <a:r>
                        <a:rPr sz="900" spc="-25" dirty="0">
                          <a:latin typeface="Calibri"/>
                          <a:cs typeface="Calibri"/>
                        </a:rPr>
                        <a:t>91_ALSEA_13</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1</a:t>
                      </a:r>
                      <a:r>
                        <a:rPr sz="900" spc="15" dirty="0">
                          <a:latin typeface="Calibri"/>
                          <a:cs typeface="Calibri"/>
                        </a:rPr>
                        <a:t>,</a:t>
                      </a:r>
                      <a:r>
                        <a:rPr sz="900" spc="-40" dirty="0">
                          <a:latin typeface="Calibri"/>
                          <a:cs typeface="Calibri"/>
                        </a:rPr>
                        <a:t>31</a:t>
                      </a:r>
                      <a:r>
                        <a:rPr sz="900" spc="-50" dirty="0">
                          <a:latin typeface="Calibri"/>
                          <a:cs typeface="Calibri"/>
                        </a:rPr>
                        <a:t>7</a:t>
                      </a:r>
                      <a:r>
                        <a:rPr sz="900" spc="15" dirty="0">
                          <a:latin typeface="Calibri"/>
                          <a:cs typeface="Calibri"/>
                        </a:rPr>
                        <a:t>,</a:t>
                      </a:r>
                      <a:r>
                        <a:rPr sz="900" spc="-40" dirty="0">
                          <a:latin typeface="Calibri"/>
                          <a:cs typeface="Calibri"/>
                        </a:rPr>
                        <a:t>0</a:t>
                      </a:r>
                      <a:r>
                        <a:rPr sz="900" spc="-50" dirty="0">
                          <a:latin typeface="Calibri"/>
                          <a:cs typeface="Calibri"/>
                        </a:rPr>
                        <a:t>2</a:t>
                      </a:r>
                      <a:r>
                        <a:rPr sz="900" dirty="0">
                          <a:latin typeface="Calibri"/>
                          <a:cs typeface="Calibri"/>
                        </a:rPr>
                        <a:t>3</a:t>
                      </a:r>
                    </a:p>
                  </a:txBody>
                  <a:tcPr marL="0" marR="0" marT="0" marB="0"/>
                </a:tc>
                <a:tc>
                  <a:txBody>
                    <a:bodyPr/>
                    <a:lstStyle/>
                    <a:p>
                      <a:pPr marR="8890"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17145" algn="ctr">
                        <a:lnSpc>
                          <a:spcPts val="1165"/>
                        </a:lnSpc>
                      </a:pPr>
                      <a:r>
                        <a:rPr sz="900" spc="-35" dirty="0">
                          <a:latin typeface="Calibri"/>
                          <a:cs typeface="Calibri"/>
                        </a:rPr>
                        <a:t>729</a:t>
                      </a:r>
                      <a:endParaRPr sz="900" dirty="0">
                        <a:latin typeface="Calibri"/>
                        <a:cs typeface="Calibri"/>
                      </a:endParaRPr>
                    </a:p>
                  </a:txBody>
                  <a:tcPr marL="0" marR="0" marT="0" marB="0"/>
                </a:tc>
                <a:tc>
                  <a:txBody>
                    <a:bodyPr/>
                    <a:lstStyle/>
                    <a:p>
                      <a:pPr marL="19050"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5"/>
                        </a:lnSpc>
                      </a:pPr>
                      <a:r>
                        <a:rPr sz="900" spc="-35" dirty="0">
                          <a:latin typeface="Calibri"/>
                          <a:cs typeface="Calibri"/>
                        </a:rPr>
                        <a:t>0.75%</a:t>
                      </a:r>
                      <a:endParaRPr sz="900" dirty="0">
                        <a:latin typeface="Calibri"/>
                        <a:cs typeface="Calibri"/>
                      </a:endParaRPr>
                    </a:p>
                  </a:txBody>
                  <a:tcPr marL="0" marR="0" marT="0" marB="0"/>
                </a:tc>
                <a:tc>
                  <a:txBody>
                    <a:bodyPr/>
                    <a:lstStyle/>
                    <a:p>
                      <a:pPr marR="8890" algn="ctr">
                        <a:lnSpc>
                          <a:spcPts val="1165"/>
                        </a:lnSpc>
                      </a:pPr>
                      <a:r>
                        <a:rPr sz="900" dirty="0">
                          <a:latin typeface="Calibri"/>
                          <a:cs typeface="Calibri"/>
                        </a:rPr>
                        <a:t>A</a:t>
                      </a:r>
                    </a:p>
                  </a:txBody>
                  <a:tcPr marL="0" marR="0" marT="0" marB="0"/>
                </a:tc>
                <a:tc>
                  <a:txBody>
                    <a:bodyPr/>
                    <a:lstStyle/>
                    <a:p>
                      <a:pPr marR="34290" algn="r">
                        <a:lnSpc>
                          <a:spcPts val="1165"/>
                        </a:lnSpc>
                      </a:pPr>
                      <a:r>
                        <a:rPr sz="900" spc="-50" dirty="0">
                          <a:latin typeface="Calibri"/>
                          <a:cs typeface="Calibri"/>
                        </a:rPr>
                        <a:t>9</a:t>
                      </a:r>
                      <a:r>
                        <a:rPr sz="900" spc="-40" dirty="0">
                          <a:latin typeface="Calibri"/>
                          <a:cs typeface="Calibri"/>
                        </a:rPr>
                        <a:t>8</a:t>
                      </a:r>
                      <a:r>
                        <a:rPr sz="900" spc="10" dirty="0">
                          <a:latin typeface="Calibri"/>
                          <a:cs typeface="Calibri"/>
                        </a:rPr>
                        <a:t>.</a:t>
                      </a:r>
                      <a:r>
                        <a:rPr sz="900" spc="-50" dirty="0">
                          <a:latin typeface="Calibri"/>
                          <a:cs typeface="Calibri"/>
                        </a:rPr>
                        <a:t>3</a:t>
                      </a:r>
                      <a:r>
                        <a:rPr sz="900" spc="-40" dirty="0">
                          <a:latin typeface="Calibri"/>
                          <a:cs typeface="Calibri"/>
                        </a:rPr>
                        <a:t>3</a:t>
                      </a:r>
                      <a:r>
                        <a:rPr sz="900" spc="-50" dirty="0">
                          <a:latin typeface="Calibri"/>
                          <a:cs typeface="Calibri"/>
                        </a:rPr>
                        <a:t>6</a:t>
                      </a:r>
                      <a:r>
                        <a:rPr sz="900" spc="-40" dirty="0">
                          <a:latin typeface="Calibri"/>
                          <a:cs typeface="Calibri"/>
                        </a:rPr>
                        <a:t>8</a:t>
                      </a:r>
                      <a:r>
                        <a:rPr sz="900" spc="-50" dirty="0">
                          <a:latin typeface="Calibri"/>
                          <a:cs typeface="Calibri"/>
                        </a:rPr>
                        <a:t>0</a:t>
                      </a:r>
                      <a:r>
                        <a:rPr sz="900" spc="-40" dirty="0">
                          <a:latin typeface="Calibri"/>
                          <a:cs typeface="Calibri"/>
                        </a:rPr>
                        <a:t>0</a:t>
                      </a:r>
                      <a:r>
                        <a:rPr sz="900" spc="-50" dirty="0">
                          <a:latin typeface="Calibri"/>
                          <a:cs typeface="Calibri"/>
                        </a:rPr>
                        <a:t>6</a:t>
                      </a:r>
                      <a:r>
                        <a:rPr sz="900" dirty="0">
                          <a:latin typeface="Calibri"/>
                          <a:cs typeface="Calibri"/>
                        </a:rPr>
                        <a:t>4</a:t>
                      </a:r>
                    </a:p>
                  </a:txBody>
                  <a:tcPr marL="0" marR="0" marT="0" marB="0"/>
                </a:tc>
                <a:tc>
                  <a:txBody>
                    <a:bodyPr/>
                    <a:lstStyle/>
                    <a:p>
                      <a:pPr algn="ctr">
                        <a:lnSpc>
                          <a:spcPts val="1165"/>
                        </a:lnSpc>
                        <a:tabLst>
                          <a:tab pos="246379" algn="l"/>
                        </a:tabLst>
                      </a:pPr>
                      <a:r>
                        <a:rPr sz="900" spc="-5" dirty="0">
                          <a:latin typeface="Calibri"/>
                          <a:cs typeface="Calibri"/>
                        </a:rPr>
                        <a:t>$	</a:t>
                      </a:r>
                      <a:r>
                        <a:rPr sz="900" spc="-35" dirty="0">
                          <a:latin typeface="Calibri"/>
                          <a:cs typeface="Calibri"/>
                        </a:rPr>
                        <a:t>129,511,828.18</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5"/>
                        </a:lnSpc>
                      </a:pPr>
                      <a:r>
                        <a:rPr sz="900" spc="-25" dirty="0">
                          <a:latin typeface="Calibri"/>
                          <a:cs typeface="Calibri"/>
                        </a:rPr>
                        <a:t>91_ALSEA_15</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3</a:t>
                      </a:r>
                      <a:r>
                        <a:rPr sz="900" spc="15" dirty="0">
                          <a:latin typeface="Calibri"/>
                          <a:cs typeface="Calibri"/>
                        </a:rPr>
                        <a:t>,</a:t>
                      </a:r>
                      <a:r>
                        <a:rPr sz="900" spc="-40" dirty="0">
                          <a:latin typeface="Calibri"/>
                          <a:cs typeface="Calibri"/>
                        </a:rPr>
                        <a:t>59</a:t>
                      </a:r>
                      <a:r>
                        <a:rPr sz="900" spc="-50" dirty="0">
                          <a:latin typeface="Calibri"/>
                          <a:cs typeface="Calibri"/>
                        </a:rPr>
                        <a:t>6</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7</a:t>
                      </a:r>
                    </a:p>
                  </a:txBody>
                  <a:tcPr marL="0" marR="0" marT="0" marB="0"/>
                </a:tc>
                <a:tc>
                  <a:txBody>
                    <a:bodyPr/>
                    <a:lstStyle/>
                    <a:p>
                      <a:pPr marR="8890"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8255" algn="ctr">
                        <a:lnSpc>
                          <a:spcPts val="1165"/>
                        </a:lnSpc>
                      </a:pPr>
                      <a:r>
                        <a:rPr sz="900" spc="-30" dirty="0">
                          <a:latin typeface="Calibri"/>
                          <a:cs typeface="Calibri"/>
                        </a:rPr>
                        <a:t>1,374</a:t>
                      </a:r>
                      <a:endParaRPr sz="900" dirty="0">
                        <a:latin typeface="Calibri"/>
                        <a:cs typeface="Calibri"/>
                      </a:endParaRPr>
                    </a:p>
                  </a:txBody>
                  <a:tcPr marL="0" marR="0" marT="0" marB="0"/>
                </a:tc>
                <a:tc>
                  <a:txBody>
                    <a:bodyPr/>
                    <a:lstStyle/>
                    <a:p>
                      <a:pPr marL="27305" algn="ctr">
                        <a:lnSpc>
                          <a:spcPts val="1165"/>
                        </a:lnSpc>
                      </a:pPr>
                      <a:r>
                        <a:rPr sz="900" spc="-35" dirty="0">
                          <a:latin typeface="Calibri"/>
                          <a:cs typeface="Calibri"/>
                        </a:rPr>
                        <a:t>8.00%</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algn="ctr">
                        <a:lnSpc>
                          <a:spcPts val="1165"/>
                        </a:lnSpc>
                      </a:pPr>
                      <a:r>
                        <a:rPr sz="900" spc="5" dirty="0">
                          <a:latin typeface="Calibri"/>
                          <a:cs typeface="Calibri"/>
                        </a:rPr>
                        <a:t>AA</a:t>
                      </a:r>
                      <a:endParaRPr sz="900" dirty="0">
                        <a:latin typeface="Calibri"/>
                        <a:cs typeface="Calibri"/>
                      </a:endParaRPr>
                    </a:p>
                  </a:txBody>
                  <a:tcPr marL="0" marR="0" marT="0" marB="0"/>
                </a:tc>
                <a:tc>
                  <a:txBody>
                    <a:bodyPr/>
                    <a:lstStyle/>
                    <a:p>
                      <a:pPr marR="33655" algn="r">
                        <a:lnSpc>
                          <a:spcPts val="1165"/>
                        </a:lnSpc>
                      </a:pPr>
                      <a:r>
                        <a:rPr sz="900" spc="-50" dirty="0">
                          <a:latin typeface="Calibri"/>
                          <a:cs typeface="Calibri"/>
                        </a:rPr>
                        <a:t>1</a:t>
                      </a:r>
                      <a:r>
                        <a:rPr sz="900" spc="-40" dirty="0">
                          <a:latin typeface="Calibri"/>
                          <a:cs typeface="Calibri"/>
                        </a:rPr>
                        <a:t>0</a:t>
                      </a:r>
                      <a:r>
                        <a:rPr sz="900" spc="-50" dirty="0">
                          <a:latin typeface="Calibri"/>
                          <a:cs typeface="Calibri"/>
                        </a:rPr>
                        <a:t>2</a:t>
                      </a:r>
                      <a:r>
                        <a:rPr sz="900" spc="10" dirty="0">
                          <a:latin typeface="Calibri"/>
                          <a:cs typeface="Calibri"/>
                        </a:rPr>
                        <a:t>.</a:t>
                      </a:r>
                      <a:r>
                        <a:rPr sz="900" spc="-40" dirty="0">
                          <a:latin typeface="Calibri"/>
                          <a:cs typeface="Calibri"/>
                        </a:rPr>
                        <a:t>1</a:t>
                      </a:r>
                      <a:r>
                        <a:rPr sz="900" spc="-50" dirty="0">
                          <a:latin typeface="Calibri"/>
                          <a:cs typeface="Calibri"/>
                        </a:rPr>
                        <a:t>9</a:t>
                      </a:r>
                      <a:r>
                        <a:rPr sz="900" spc="-40" dirty="0">
                          <a:latin typeface="Calibri"/>
                          <a:cs typeface="Calibri"/>
                        </a:rPr>
                        <a:t>7</a:t>
                      </a:r>
                      <a:r>
                        <a:rPr sz="900" spc="-50" dirty="0">
                          <a:latin typeface="Calibri"/>
                          <a:cs typeface="Calibri"/>
                        </a:rPr>
                        <a:t>4</a:t>
                      </a:r>
                      <a:r>
                        <a:rPr sz="900" spc="-40" dirty="0">
                          <a:latin typeface="Calibri"/>
                          <a:cs typeface="Calibri"/>
                        </a:rPr>
                        <a:t>6</a:t>
                      </a:r>
                      <a:r>
                        <a:rPr sz="900" spc="-50" dirty="0">
                          <a:latin typeface="Calibri"/>
                          <a:cs typeface="Calibri"/>
                        </a:rPr>
                        <a:t>5</a:t>
                      </a:r>
                      <a:r>
                        <a:rPr sz="900" dirty="0">
                          <a:latin typeface="Calibri"/>
                          <a:cs typeface="Calibri"/>
                        </a:rPr>
                        <a:t>5</a:t>
                      </a:r>
                    </a:p>
                  </a:txBody>
                  <a:tcPr marL="0" marR="0" marT="0" marB="0"/>
                </a:tc>
                <a:tc>
                  <a:txBody>
                    <a:bodyPr/>
                    <a:lstStyle/>
                    <a:p>
                      <a:pPr algn="ctr">
                        <a:lnSpc>
                          <a:spcPts val="1165"/>
                        </a:lnSpc>
                        <a:tabLst>
                          <a:tab pos="247015" algn="l"/>
                        </a:tabLst>
                      </a:pPr>
                      <a:r>
                        <a:rPr sz="900" spc="-5" dirty="0">
                          <a:latin typeface="Calibri"/>
                          <a:cs typeface="Calibri"/>
                        </a:rPr>
                        <a:t>$	</a:t>
                      </a:r>
                      <a:r>
                        <a:rPr sz="900" spc="-35" dirty="0">
                          <a:latin typeface="Calibri"/>
                          <a:cs typeface="Calibri"/>
                        </a:rPr>
                        <a:t>367,502,801.18</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0"/>
                        </a:lnSpc>
                      </a:pPr>
                      <a:r>
                        <a:rPr sz="900" spc="-30" dirty="0">
                          <a:latin typeface="Calibri"/>
                          <a:cs typeface="Calibri"/>
                        </a:rPr>
                        <a:t>91_CAMSCB_13U</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0"/>
                        </a:lnSpc>
                      </a:pPr>
                      <a:r>
                        <a:rPr sz="900" spc="-50" dirty="0">
                          <a:latin typeface="Calibri"/>
                          <a:cs typeface="Calibri"/>
                        </a:rPr>
                        <a:t>1</a:t>
                      </a:r>
                      <a:r>
                        <a:rPr sz="900" spc="15" dirty="0">
                          <a:latin typeface="Calibri"/>
                          <a:cs typeface="Calibri"/>
                        </a:rPr>
                        <a:t>,</a:t>
                      </a:r>
                      <a:r>
                        <a:rPr sz="900" spc="-40" dirty="0">
                          <a:latin typeface="Calibri"/>
                          <a:cs typeface="Calibri"/>
                        </a:rPr>
                        <a:t>08</a:t>
                      </a:r>
                      <a:r>
                        <a:rPr sz="900" spc="-50" dirty="0">
                          <a:latin typeface="Calibri"/>
                          <a:cs typeface="Calibri"/>
                        </a:rPr>
                        <a:t>5</a:t>
                      </a:r>
                      <a:r>
                        <a:rPr sz="900" spc="15" dirty="0">
                          <a:latin typeface="Calibri"/>
                          <a:cs typeface="Calibri"/>
                        </a:rPr>
                        <a:t>,</a:t>
                      </a:r>
                      <a:r>
                        <a:rPr sz="900" spc="-40" dirty="0">
                          <a:latin typeface="Calibri"/>
                          <a:cs typeface="Calibri"/>
                        </a:rPr>
                        <a:t>3</a:t>
                      </a:r>
                      <a:r>
                        <a:rPr sz="900" spc="-50" dirty="0">
                          <a:latin typeface="Calibri"/>
                          <a:cs typeface="Calibri"/>
                        </a:rPr>
                        <a:t>3</a:t>
                      </a:r>
                      <a:r>
                        <a:rPr sz="900" dirty="0">
                          <a:latin typeface="Calibri"/>
                          <a:cs typeface="Calibri"/>
                        </a:rPr>
                        <a:t>9</a:t>
                      </a:r>
                    </a:p>
                  </a:txBody>
                  <a:tcPr marL="0" marR="0" marT="0" marB="0"/>
                </a:tc>
                <a:tc>
                  <a:txBody>
                    <a:bodyPr/>
                    <a:lstStyle/>
                    <a:p>
                      <a:pPr marR="18415" algn="ctr">
                        <a:lnSpc>
                          <a:spcPts val="1160"/>
                        </a:lnSpc>
                      </a:pPr>
                      <a:r>
                        <a:rPr sz="900" spc="-10" dirty="0">
                          <a:latin typeface="Calibri"/>
                          <a:cs typeface="Calibri"/>
                        </a:rPr>
                        <a:t>Udis</a:t>
                      </a:r>
                      <a:endParaRPr sz="900" dirty="0">
                        <a:latin typeface="Calibri"/>
                        <a:cs typeface="Calibri"/>
                      </a:endParaRPr>
                    </a:p>
                  </a:txBody>
                  <a:tcPr marL="0" marR="0" marT="0" marB="0"/>
                </a:tc>
                <a:tc>
                  <a:txBody>
                    <a:bodyPr/>
                    <a:lstStyle/>
                    <a:p>
                      <a:pPr marL="7620" algn="ctr">
                        <a:lnSpc>
                          <a:spcPts val="1160"/>
                        </a:lnSpc>
                      </a:pPr>
                      <a:r>
                        <a:rPr sz="900" spc="-30" dirty="0">
                          <a:latin typeface="Calibri"/>
                          <a:cs typeface="Calibri"/>
                        </a:rPr>
                        <a:t>7,867</a:t>
                      </a:r>
                      <a:endParaRPr sz="900" dirty="0">
                        <a:latin typeface="Calibri"/>
                        <a:cs typeface="Calibri"/>
                      </a:endParaRPr>
                    </a:p>
                  </a:txBody>
                  <a:tcPr marL="0" marR="0" marT="0" marB="0"/>
                </a:tc>
                <a:tc>
                  <a:txBody>
                    <a:bodyPr/>
                    <a:lstStyle/>
                    <a:p>
                      <a:pPr marL="27305" algn="ctr">
                        <a:lnSpc>
                          <a:spcPts val="1160"/>
                        </a:lnSpc>
                      </a:pPr>
                      <a:r>
                        <a:rPr sz="900" spc="-35" dirty="0">
                          <a:latin typeface="Calibri"/>
                          <a:cs typeface="Calibri"/>
                        </a:rPr>
                        <a:t>5.90%</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algn="ctr">
                        <a:lnSpc>
                          <a:spcPts val="1160"/>
                        </a:lnSpc>
                      </a:pPr>
                      <a:r>
                        <a:rPr sz="900" spc="5" dirty="0">
                          <a:latin typeface="Calibri"/>
                          <a:cs typeface="Calibri"/>
                        </a:rPr>
                        <a:t>AA</a:t>
                      </a:r>
                      <a:endParaRPr sz="900" dirty="0">
                        <a:latin typeface="Calibri"/>
                        <a:cs typeface="Calibri"/>
                      </a:endParaRPr>
                    </a:p>
                  </a:txBody>
                  <a:tcPr marL="0" marR="0" marT="0" marB="0"/>
                </a:tc>
                <a:tc>
                  <a:txBody>
                    <a:bodyPr/>
                    <a:lstStyle/>
                    <a:p>
                      <a:pPr marR="33655" algn="r">
                        <a:lnSpc>
                          <a:spcPts val="1160"/>
                        </a:lnSpc>
                      </a:pPr>
                      <a:r>
                        <a:rPr sz="900" spc="-50" dirty="0">
                          <a:latin typeface="Calibri"/>
                          <a:cs typeface="Calibri"/>
                        </a:rPr>
                        <a:t>5</a:t>
                      </a:r>
                      <a:r>
                        <a:rPr sz="900" spc="-40" dirty="0">
                          <a:latin typeface="Calibri"/>
                          <a:cs typeface="Calibri"/>
                        </a:rPr>
                        <a:t>0</a:t>
                      </a:r>
                      <a:r>
                        <a:rPr sz="900" spc="-50" dirty="0">
                          <a:latin typeface="Calibri"/>
                          <a:cs typeface="Calibri"/>
                        </a:rPr>
                        <a:t>2</a:t>
                      </a:r>
                      <a:r>
                        <a:rPr sz="900" spc="10" dirty="0">
                          <a:latin typeface="Calibri"/>
                          <a:cs typeface="Calibri"/>
                        </a:rPr>
                        <a:t>.</a:t>
                      </a:r>
                      <a:r>
                        <a:rPr sz="900" spc="-40" dirty="0">
                          <a:latin typeface="Calibri"/>
                          <a:cs typeface="Calibri"/>
                        </a:rPr>
                        <a:t>5</a:t>
                      </a:r>
                      <a:r>
                        <a:rPr sz="900" spc="-50" dirty="0">
                          <a:latin typeface="Calibri"/>
                          <a:cs typeface="Calibri"/>
                        </a:rPr>
                        <a:t>1</a:t>
                      </a:r>
                      <a:r>
                        <a:rPr sz="900" spc="-40" dirty="0">
                          <a:latin typeface="Calibri"/>
                          <a:cs typeface="Calibri"/>
                        </a:rPr>
                        <a:t>9</a:t>
                      </a:r>
                      <a:r>
                        <a:rPr sz="900" spc="-50" dirty="0">
                          <a:latin typeface="Calibri"/>
                          <a:cs typeface="Calibri"/>
                        </a:rPr>
                        <a:t>5</a:t>
                      </a:r>
                      <a:r>
                        <a:rPr sz="900" spc="-40" dirty="0">
                          <a:latin typeface="Calibri"/>
                          <a:cs typeface="Calibri"/>
                        </a:rPr>
                        <a:t>0</a:t>
                      </a:r>
                      <a:r>
                        <a:rPr sz="900" spc="-50" dirty="0">
                          <a:latin typeface="Calibri"/>
                          <a:cs typeface="Calibri"/>
                        </a:rPr>
                        <a:t>7</a:t>
                      </a:r>
                      <a:r>
                        <a:rPr sz="900" dirty="0">
                          <a:latin typeface="Calibri"/>
                          <a:cs typeface="Calibri"/>
                        </a:rPr>
                        <a:t>3</a:t>
                      </a:r>
                    </a:p>
                  </a:txBody>
                  <a:tcPr marL="0" marR="0" marT="0" marB="0"/>
                </a:tc>
                <a:tc>
                  <a:txBody>
                    <a:bodyPr/>
                    <a:lstStyle/>
                    <a:p>
                      <a:pPr algn="ctr">
                        <a:lnSpc>
                          <a:spcPts val="1160"/>
                        </a:lnSpc>
                        <a:tabLst>
                          <a:tab pos="247015" algn="l"/>
                        </a:tabLst>
                      </a:pPr>
                      <a:r>
                        <a:rPr sz="900" spc="-5" dirty="0">
                          <a:latin typeface="Calibri"/>
                          <a:cs typeface="Calibri"/>
                        </a:rPr>
                        <a:t>$	</a:t>
                      </a:r>
                      <a:r>
                        <a:rPr sz="900" spc="-35" dirty="0">
                          <a:latin typeface="Calibri"/>
                          <a:cs typeface="Calibri"/>
                        </a:rPr>
                        <a:t>545,404,019.50</a:t>
                      </a:r>
                      <a:endParaRPr sz="900" dirty="0">
                        <a:latin typeface="Calibri"/>
                        <a:cs typeface="Calibri"/>
                      </a:endParaRPr>
                    </a:p>
                  </a:txBody>
                  <a:tcPr marL="0" marR="0" marT="0" marB="0">
                    <a:lnR w="18287">
                      <a:solidFill>
                        <a:srgbClr val="000000"/>
                      </a:solidFill>
                      <a:prstDash val="solid"/>
                    </a:lnR>
                  </a:tcPr>
                </a:tc>
              </a:tr>
              <a:tr h="155985">
                <a:tc>
                  <a:txBody>
                    <a:bodyPr/>
                    <a:lstStyle/>
                    <a:p>
                      <a:pPr marL="16510">
                        <a:lnSpc>
                          <a:spcPts val="1165"/>
                        </a:lnSpc>
                      </a:pPr>
                      <a:r>
                        <a:rPr sz="900" spc="-30" dirty="0">
                          <a:latin typeface="Calibri"/>
                          <a:cs typeface="Calibri"/>
                        </a:rPr>
                        <a:t>91_CARDLCB_10U</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7</a:t>
                      </a:r>
                      <a:r>
                        <a:rPr sz="900" spc="-40" dirty="0">
                          <a:latin typeface="Calibri"/>
                          <a:cs typeface="Calibri"/>
                        </a:rPr>
                        <a:t>1</a:t>
                      </a:r>
                      <a:r>
                        <a:rPr sz="900" spc="-50" dirty="0">
                          <a:latin typeface="Calibri"/>
                          <a:cs typeface="Calibri"/>
                        </a:rPr>
                        <a:t>9</a:t>
                      </a:r>
                      <a:r>
                        <a:rPr sz="900" spc="15" dirty="0">
                          <a:latin typeface="Calibri"/>
                          <a:cs typeface="Calibri"/>
                        </a:rPr>
                        <a:t>,</a:t>
                      </a:r>
                      <a:r>
                        <a:rPr sz="900" spc="-40" dirty="0">
                          <a:latin typeface="Calibri"/>
                          <a:cs typeface="Calibri"/>
                        </a:rPr>
                        <a:t>3</a:t>
                      </a:r>
                      <a:r>
                        <a:rPr sz="900" spc="-50" dirty="0">
                          <a:latin typeface="Calibri"/>
                          <a:cs typeface="Calibri"/>
                        </a:rPr>
                        <a:t>0</a:t>
                      </a:r>
                      <a:r>
                        <a:rPr sz="900" dirty="0">
                          <a:latin typeface="Calibri"/>
                          <a:cs typeface="Calibri"/>
                        </a:rPr>
                        <a:t>2</a:t>
                      </a:r>
                    </a:p>
                  </a:txBody>
                  <a:tcPr marL="0" marR="0" marT="0" marB="0"/>
                </a:tc>
                <a:tc>
                  <a:txBody>
                    <a:bodyPr/>
                    <a:lstStyle/>
                    <a:p>
                      <a:pPr marR="18415" algn="ctr">
                        <a:lnSpc>
                          <a:spcPts val="1165"/>
                        </a:lnSpc>
                      </a:pPr>
                      <a:r>
                        <a:rPr sz="900" spc="-10" dirty="0">
                          <a:latin typeface="Calibri"/>
                          <a:cs typeface="Calibri"/>
                        </a:rPr>
                        <a:t>Udis</a:t>
                      </a:r>
                      <a:endParaRPr sz="900" dirty="0">
                        <a:latin typeface="Calibri"/>
                        <a:cs typeface="Calibri"/>
                      </a:endParaRPr>
                    </a:p>
                  </a:txBody>
                  <a:tcPr marL="0" marR="0" marT="0" marB="0"/>
                </a:tc>
                <a:tc>
                  <a:txBody>
                    <a:bodyPr/>
                    <a:lstStyle/>
                    <a:p>
                      <a:pPr marL="7620" algn="ctr">
                        <a:lnSpc>
                          <a:spcPts val="1165"/>
                        </a:lnSpc>
                      </a:pPr>
                      <a:r>
                        <a:rPr sz="900" spc="-30" dirty="0">
                          <a:latin typeface="Calibri"/>
                          <a:cs typeface="Calibri"/>
                        </a:rPr>
                        <a:t>2,617</a:t>
                      </a:r>
                      <a:endParaRPr sz="900" dirty="0">
                        <a:latin typeface="Calibri"/>
                        <a:cs typeface="Calibri"/>
                      </a:endParaRPr>
                    </a:p>
                  </a:txBody>
                  <a:tcPr marL="0" marR="0" marT="0" marB="0"/>
                </a:tc>
                <a:tc>
                  <a:txBody>
                    <a:bodyPr/>
                    <a:lstStyle/>
                    <a:p>
                      <a:pPr marL="26670" algn="ctr">
                        <a:lnSpc>
                          <a:spcPts val="1165"/>
                        </a:lnSpc>
                      </a:pPr>
                      <a:r>
                        <a:rPr sz="900" spc="-35" dirty="0">
                          <a:latin typeface="Calibri"/>
                          <a:cs typeface="Calibri"/>
                        </a:rPr>
                        <a:t>6.00%</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algn="ctr">
                        <a:lnSpc>
                          <a:spcPts val="1165"/>
                        </a:lnSpc>
                      </a:pPr>
                      <a:r>
                        <a:rPr sz="900" spc="5" dirty="0">
                          <a:latin typeface="Calibri"/>
                          <a:cs typeface="Calibri"/>
                        </a:rPr>
                        <a:t>AA</a:t>
                      </a:r>
                      <a:endParaRPr sz="900" dirty="0">
                        <a:latin typeface="Calibri"/>
                        <a:cs typeface="Calibri"/>
                      </a:endParaRPr>
                    </a:p>
                  </a:txBody>
                  <a:tcPr marL="0" marR="0" marT="0" marB="0"/>
                </a:tc>
                <a:tc>
                  <a:txBody>
                    <a:bodyPr/>
                    <a:lstStyle/>
                    <a:p>
                      <a:pPr marR="33655" algn="r">
                        <a:lnSpc>
                          <a:spcPts val="1165"/>
                        </a:lnSpc>
                      </a:pPr>
                      <a:r>
                        <a:rPr sz="900" spc="-40" dirty="0">
                          <a:latin typeface="Calibri"/>
                          <a:cs typeface="Calibri"/>
                        </a:rPr>
                        <a:t>3</a:t>
                      </a:r>
                      <a:r>
                        <a:rPr sz="900" spc="-50" dirty="0">
                          <a:latin typeface="Calibri"/>
                          <a:cs typeface="Calibri"/>
                        </a:rPr>
                        <a:t>1</a:t>
                      </a:r>
                      <a:r>
                        <a:rPr sz="900" spc="-40" dirty="0">
                          <a:latin typeface="Calibri"/>
                          <a:cs typeface="Calibri"/>
                        </a:rPr>
                        <a:t>9</a:t>
                      </a:r>
                      <a:r>
                        <a:rPr sz="900" spc="10" dirty="0">
                          <a:latin typeface="Calibri"/>
                          <a:cs typeface="Calibri"/>
                        </a:rPr>
                        <a:t>.</a:t>
                      </a:r>
                      <a:r>
                        <a:rPr sz="900" spc="-50" dirty="0">
                          <a:latin typeface="Calibri"/>
                          <a:cs typeface="Calibri"/>
                        </a:rPr>
                        <a:t>3</a:t>
                      </a:r>
                      <a:r>
                        <a:rPr sz="900" spc="-40" dirty="0">
                          <a:latin typeface="Calibri"/>
                          <a:cs typeface="Calibri"/>
                        </a:rPr>
                        <a:t>5</a:t>
                      </a:r>
                      <a:r>
                        <a:rPr sz="900" spc="-50" dirty="0">
                          <a:latin typeface="Calibri"/>
                          <a:cs typeface="Calibri"/>
                        </a:rPr>
                        <a:t>1</a:t>
                      </a:r>
                      <a:r>
                        <a:rPr sz="900" spc="-40" dirty="0">
                          <a:latin typeface="Calibri"/>
                          <a:cs typeface="Calibri"/>
                        </a:rPr>
                        <a:t>3</a:t>
                      </a:r>
                      <a:r>
                        <a:rPr sz="900" spc="-50" dirty="0">
                          <a:latin typeface="Calibri"/>
                          <a:cs typeface="Calibri"/>
                        </a:rPr>
                        <a:t>2</a:t>
                      </a:r>
                      <a:r>
                        <a:rPr sz="900" dirty="0">
                          <a:latin typeface="Calibri"/>
                          <a:cs typeface="Calibri"/>
                        </a:rPr>
                        <a:t>8</a:t>
                      </a:r>
                    </a:p>
                  </a:txBody>
                  <a:tcPr marL="0" marR="0" marT="0" marB="0"/>
                </a:tc>
                <a:tc>
                  <a:txBody>
                    <a:bodyPr/>
                    <a:lstStyle/>
                    <a:p>
                      <a:pPr algn="ctr">
                        <a:lnSpc>
                          <a:spcPts val="1165"/>
                        </a:lnSpc>
                        <a:tabLst>
                          <a:tab pos="247015" algn="l"/>
                        </a:tabLst>
                      </a:pPr>
                      <a:r>
                        <a:rPr sz="900" spc="-5" dirty="0">
                          <a:latin typeface="Calibri"/>
                          <a:cs typeface="Calibri"/>
                        </a:rPr>
                        <a:t>$	</a:t>
                      </a:r>
                      <a:r>
                        <a:rPr sz="900" spc="-35" dirty="0">
                          <a:latin typeface="Calibri"/>
                          <a:cs typeface="Calibri"/>
                        </a:rPr>
                        <a:t>229,710,048.95</a:t>
                      </a:r>
                      <a:endParaRPr sz="900" dirty="0">
                        <a:latin typeface="Calibri"/>
                        <a:cs typeface="Calibri"/>
                      </a:endParaRPr>
                    </a:p>
                  </a:txBody>
                  <a:tcPr marL="0" marR="0" marT="0" marB="0">
                    <a:lnR w="18287">
                      <a:solidFill>
                        <a:srgbClr val="000000"/>
                      </a:solidFill>
                      <a:prstDash val="solid"/>
                    </a:lnR>
                  </a:tcPr>
                </a:tc>
              </a:tr>
              <a:tr h="155985">
                <a:tc>
                  <a:txBody>
                    <a:bodyPr/>
                    <a:lstStyle/>
                    <a:p>
                      <a:pPr marL="16510">
                        <a:lnSpc>
                          <a:spcPts val="1165"/>
                        </a:lnSpc>
                      </a:pPr>
                      <a:r>
                        <a:rPr sz="900" spc="-25" dirty="0">
                          <a:latin typeface="Calibri"/>
                          <a:cs typeface="Calibri"/>
                        </a:rPr>
                        <a:t>91_CFCREDI_15</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5</a:t>
                      </a:r>
                      <a:r>
                        <a:rPr sz="900" spc="15" dirty="0">
                          <a:latin typeface="Calibri"/>
                          <a:cs typeface="Calibri"/>
                        </a:rPr>
                        <a:t>,</a:t>
                      </a:r>
                      <a:r>
                        <a:rPr sz="900" spc="-40" dirty="0">
                          <a:latin typeface="Calibri"/>
                          <a:cs typeface="Calibri"/>
                        </a:rPr>
                        <a:t>69</a:t>
                      </a:r>
                      <a:r>
                        <a:rPr sz="900" spc="-50" dirty="0">
                          <a:latin typeface="Calibri"/>
                          <a:cs typeface="Calibri"/>
                        </a:rPr>
                        <a:t>6</a:t>
                      </a:r>
                      <a:r>
                        <a:rPr sz="900" spc="15" dirty="0">
                          <a:latin typeface="Calibri"/>
                          <a:cs typeface="Calibri"/>
                        </a:rPr>
                        <a:t>,</a:t>
                      </a:r>
                      <a:r>
                        <a:rPr sz="900" spc="-40" dirty="0">
                          <a:latin typeface="Calibri"/>
                          <a:cs typeface="Calibri"/>
                        </a:rPr>
                        <a:t>5</a:t>
                      </a:r>
                      <a:r>
                        <a:rPr sz="900" spc="-50" dirty="0">
                          <a:latin typeface="Calibri"/>
                          <a:cs typeface="Calibri"/>
                        </a:rPr>
                        <a:t>0</a:t>
                      </a:r>
                      <a:r>
                        <a:rPr sz="900" dirty="0">
                          <a:latin typeface="Calibri"/>
                          <a:cs typeface="Calibri"/>
                        </a:rPr>
                        <a:t>2</a:t>
                      </a:r>
                    </a:p>
                  </a:txBody>
                  <a:tcPr marL="0" marR="0" marT="0" marB="0"/>
                </a:tc>
                <a:tc>
                  <a:txBody>
                    <a:bodyPr/>
                    <a:lstStyle/>
                    <a:p>
                      <a:pPr marR="9525"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17145" algn="ctr">
                        <a:lnSpc>
                          <a:spcPts val="1165"/>
                        </a:lnSpc>
                      </a:pPr>
                      <a:r>
                        <a:rPr sz="900" spc="-35" dirty="0">
                          <a:latin typeface="Calibri"/>
                          <a:cs typeface="Calibri"/>
                        </a:rPr>
                        <a:t>771</a:t>
                      </a:r>
                      <a:endParaRPr sz="900" dirty="0">
                        <a:latin typeface="Calibri"/>
                        <a:cs typeface="Calibri"/>
                      </a:endParaRPr>
                    </a:p>
                  </a:txBody>
                  <a:tcPr marL="0" marR="0" marT="0" marB="0"/>
                </a:tc>
                <a:tc>
                  <a:txBody>
                    <a:bodyPr/>
                    <a:lstStyle/>
                    <a:p>
                      <a:pPr marL="19050"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5"/>
                        </a:lnSpc>
                      </a:pPr>
                      <a:r>
                        <a:rPr sz="900" spc="-35" dirty="0">
                          <a:latin typeface="Calibri"/>
                          <a:cs typeface="Calibri"/>
                        </a:rPr>
                        <a:t>0.30%</a:t>
                      </a:r>
                      <a:endParaRPr sz="900" dirty="0">
                        <a:latin typeface="Calibri"/>
                        <a:cs typeface="Calibri"/>
                      </a:endParaRPr>
                    </a:p>
                  </a:txBody>
                  <a:tcPr marL="0" marR="0" marT="0" marB="0"/>
                </a:tc>
                <a:tc>
                  <a:txBody>
                    <a:bodyPr/>
                    <a:lstStyle/>
                    <a:p>
                      <a:pPr marR="8890" algn="ctr">
                        <a:lnSpc>
                          <a:spcPts val="1165"/>
                        </a:lnSpc>
                      </a:pPr>
                      <a:r>
                        <a:rPr sz="900" spc="5" dirty="0">
                          <a:latin typeface="Calibri"/>
                          <a:cs typeface="Calibri"/>
                        </a:rPr>
                        <a:t>AAA</a:t>
                      </a:r>
                      <a:endParaRPr sz="900" dirty="0">
                        <a:latin typeface="Calibri"/>
                        <a:cs typeface="Calibri"/>
                      </a:endParaRPr>
                    </a:p>
                  </a:txBody>
                  <a:tcPr marL="0" marR="0" marT="0" marB="0"/>
                </a:tc>
                <a:tc>
                  <a:txBody>
                    <a:bodyPr/>
                    <a:lstStyle/>
                    <a:p>
                      <a:pPr marR="34290" algn="r">
                        <a:lnSpc>
                          <a:spcPts val="1165"/>
                        </a:lnSpc>
                      </a:pPr>
                      <a:r>
                        <a:rPr sz="900" spc="-55" dirty="0">
                          <a:latin typeface="Calibri"/>
                          <a:cs typeface="Calibri"/>
                        </a:rPr>
                        <a:t>9</a:t>
                      </a:r>
                      <a:r>
                        <a:rPr sz="900" spc="-40" dirty="0">
                          <a:latin typeface="Calibri"/>
                          <a:cs typeface="Calibri"/>
                        </a:rPr>
                        <a:t>9</a:t>
                      </a:r>
                      <a:r>
                        <a:rPr sz="900" spc="10" dirty="0">
                          <a:latin typeface="Calibri"/>
                          <a:cs typeface="Calibri"/>
                        </a:rPr>
                        <a:t>.</a:t>
                      </a:r>
                      <a:r>
                        <a:rPr sz="900" spc="-50" dirty="0">
                          <a:latin typeface="Calibri"/>
                          <a:cs typeface="Calibri"/>
                        </a:rPr>
                        <a:t>1</a:t>
                      </a:r>
                      <a:r>
                        <a:rPr sz="900" spc="-40" dirty="0">
                          <a:latin typeface="Calibri"/>
                          <a:cs typeface="Calibri"/>
                        </a:rPr>
                        <a:t>9</a:t>
                      </a:r>
                      <a:r>
                        <a:rPr sz="900" spc="-50" dirty="0">
                          <a:latin typeface="Calibri"/>
                          <a:cs typeface="Calibri"/>
                        </a:rPr>
                        <a:t>1</a:t>
                      </a:r>
                      <a:r>
                        <a:rPr sz="900" spc="-40" dirty="0">
                          <a:latin typeface="Calibri"/>
                          <a:cs typeface="Calibri"/>
                        </a:rPr>
                        <a:t>4</a:t>
                      </a:r>
                      <a:r>
                        <a:rPr sz="900" spc="-50" dirty="0">
                          <a:latin typeface="Calibri"/>
                          <a:cs typeface="Calibri"/>
                        </a:rPr>
                        <a:t>1</a:t>
                      </a:r>
                      <a:r>
                        <a:rPr sz="900" spc="-40" dirty="0">
                          <a:latin typeface="Calibri"/>
                          <a:cs typeface="Calibri"/>
                        </a:rPr>
                        <a:t>9</a:t>
                      </a:r>
                      <a:r>
                        <a:rPr sz="900" spc="-50" dirty="0">
                          <a:latin typeface="Calibri"/>
                          <a:cs typeface="Calibri"/>
                        </a:rPr>
                        <a:t>1</a:t>
                      </a:r>
                      <a:r>
                        <a:rPr sz="900" dirty="0">
                          <a:latin typeface="Calibri"/>
                          <a:cs typeface="Calibri"/>
                        </a:rPr>
                        <a:t>1</a:t>
                      </a:r>
                    </a:p>
                  </a:txBody>
                  <a:tcPr marL="0" marR="0" marT="0" marB="0"/>
                </a:tc>
                <a:tc>
                  <a:txBody>
                    <a:bodyPr/>
                    <a:lstStyle/>
                    <a:p>
                      <a:pPr algn="ctr">
                        <a:lnSpc>
                          <a:spcPts val="1165"/>
                        </a:lnSpc>
                        <a:tabLst>
                          <a:tab pos="246379" algn="l"/>
                        </a:tabLst>
                      </a:pPr>
                      <a:r>
                        <a:rPr sz="900" spc="-5" dirty="0">
                          <a:latin typeface="Calibri"/>
                          <a:cs typeface="Calibri"/>
                        </a:rPr>
                        <a:t>$	</a:t>
                      </a:r>
                      <a:r>
                        <a:rPr sz="900" spc="-35" dirty="0">
                          <a:latin typeface="Calibri"/>
                          <a:cs typeface="Calibri"/>
                        </a:rPr>
                        <a:t>565,044,117.35</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5"/>
                        </a:lnSpc>
                      </a:pPr>
                      <a:r>
                        <a:rPr sz="900" spc="-30" dirty="0">
                          <a:latin typeface="Calibri"/>
                          <a:cs typeface="Calibri"/>
                        </a:rPr>
                        <a:t>91_CREAL_15</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2</a:t>
                      </a:r>
                      <a:r>
                        <a:rPr sz="900" spc="15" dirty="0">
                          <a:latin typeface="Calibri"/>
                          <a:cs typeface="Calibri"/>
                        </a:rPr>
                        <a:t>,</a:t>
                      </a:r>
                      <a:r>
                        <a:rPr sz="900" spc="-40" dirty="0">
                          <a:latin typeface="Calibri"/>
                          <a:cs typeface="Calibri"/>
                        </a:rPr>
                        <a:t>50</a:t>
                      </a:r>
                      <a:r>
                        <a:rPr sz="900" spc="-50" dirty="0">
                          <a:latin typeface="Calibri"/>
                          <a:cs typeface="Calibri"/>
                        </a:rPr>
                        <a:t>0</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9525"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17145" algn="ctr">
                        <a:lnSpc>
                          <a:spcPts val="1165"/>
                        </a:lnSpc>
                      </a:pPr>
                      <a:r>
                        <a:rPr sz="900" spc="-35" dirty="0">
                          <a:latin typeface="Calibri"/>
                          <a:cs typeface="Calibri"/>
                        </a:rPr>
                        <a:t>646</a:t>
                      </a:r>
                      <a:endParaRPr sz="900" dirty="0">
                        <a:latin typeface="Calibri"/>
                        <a:cs typeface="Calibri"/>
                      </a:endParaRPr>
                    </a:p>
                  </a:txBody>
                  <a:tcPr marL="0" marR="0" marT="0" marB="0"/>
                </a:tc>
                <a:tc>
                  <a:txBody>
                    <a:bodyPr/>
                    <a:lstStyle/>
                    <a:p>
                      <a:pPr marL="19050"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5"/>
                        </a:lnSpc>
                      </a:pPr>
                      <a:r>
                        <a:rPr sz="900" spc="-35" dirty="0">
                          <a:latin typeface="Calibri"/>
                          <a:cs typeface="Calibri"/>
                        </a:rPr>
                        <a:t>2.00%</a:t>
                      </a:r>
                      <a:endParaRPr sz="900" dirty="0">
                        <a:latin typeface="Calibri"/>
                        <a:cs typeface="Calibri"/>
                      </a:endParaRPr>
                    </a:p>
                  </a:txBody>
                  <a:tcPr marL="0" marR="0" marT="0" marB="0"/>
                </a:tc>
                <a:tc>
                  <a:txBody>
                    <a:bodyPr/>
                    <a:lstStyle/>
                    <a:p>
                      <a:pPr algn="ctr">
                        <a:lnSpc>
                          <a:spcPts val="1165"/>
                        </a:lnSpc>
                      </a:pPr>
                      <a:r>
                        <a:rPr sz="900" spc="5" dirty="0">
                          <a:latin typeface="Calibri"/>
                          <a:cs typeface="Calibri"/>
                        </a:rPr>
                        <a:t>AA</a:t>
                      </a:r>
                      <a:endParaRPr sz="900" dirty="0">
                        <a:latin typeface="Calibri"/>
                        <a:cs typeface="Calibri"/>
                      </a:endParaRPr>
                    </a:p>
                  </a:txBody>
                  <a:tcPr marL="0" marR="0" marT="0" marB="0"/>
                </a:tc>
                <a:tc>
                  <a:txBody>
                    <a:bodyPr/>
                    <a:lstStyle/>
                    <a:p>
                      <a:pPr marR="34290" algn="r">
                        <a:lnSpc>
                          <a:spcPts val="1165"/>
                        </a:lnSpc>
                      </a:pPr>
                      <a:r>
                        <a:rPr sz="900" spc="-50" dirty="0">
                          <a:latin typeface="Calibri"/>
                          <a:cs typeface="Calibri"/>
                        </a:rPr>
                        <a:t>1</a:t>
                      </a:r>
                      <a:r>
                        <a:rPr sz="900" spc="-40" dirty="0">
                          <a:latin typeface="Calibri"/>
                          <a:cs typeface="Calibri"/>
                        </a:rPr>
                        <a:t>0</a:t>
                      </a:r>
                      <a:r>
                        <a:rPr sz="900" spc="-50" dirty="0">
                          <a:latin typeface="Calibri"/>
                          <a:cs typeface="Calibri"/>
                        </a:rPr>
                        <a:t>2</a:t>
                      </a:r>
                      <a:r>
                        <a:rPr sz="900" spc="5" dirty="0">
                          <a:latin typeface="Calibri"/>
                          <a:cs typeface="Calibri"/>
                        </a:rPr>
                        <a:t>.</a:t>
                      </a:r>
                      <a:r>
                        <a:rPr sz="900" spc="-40" dirty="0">
                          <a:latin typeface="Calibri"/>
                          <a:cs typeface="Calibri"/>
                        </a:rPr>
                        <a:t>2</a:t>
                      </a:r>
                      <a:r>
                        <a:rPr sz="900" spc="-50" dirty="0">
                          <a:latin typeface="Calibri"/>
                          <a:cs typeface="Calibri"/>
                        </a:rPr>
                        <a:t>3</a:t>
                      </a:r>
                      <a:r>
                        <a:rPr sz="900" spc="-40" dirty="0">
                          <a:latin typeface="Calibri"/>
                          <a:cs typeface="Calibri"/>
                        </a:rPr>
                        <a:t>5</a:t>
                      </a:r>
                      <a:r>
                        <a:rPr sz="900" spc="-50" dirty="0">
                          <a:latin typeface="Calibri"/>
                          <a:cs typeface="Calibri"/>
                        </a:rPr>
                        <a:t>5</a:t>
                      </a:r>
                      <a:r>
                        <a:rPr sz="900" spc="-40" dirty="0">
                          <a:latin typeface="Calibri"/>
                          <a:cs typeface="Calibri"/>
                        </a:rPr>
                        <a:t>7</a:t>
                      </a:r>
                      <a:r>
                        <a:rPr sz="900" spc="-50" dirty="0">
                          <a:latin typeface="Calibri"/>
                          <a:cs typeface="Calibri"/>
                        </a:rPr>
                        <a:t>0</a:t>
                      </a:r>
                      <a:r>
                        <a:rPr sz="900" dirty="0">
                          <a:latin typeface="Calibri"/>
                          <a:cs typeface="Calibri"/>
                        </a:rPr>
                        <a:t>8</a:t>
                      </a:r>
                    </a:p>
                  </a:txBody>
                  <a:tcPr marL="0" marR="0" marT="0" marB="0"/>
                </a:tc>
                <a:tc>
                  <a:txBody>
                    <a:bodyPr/>
                    <a:lstStyle/>
                    <a:p>
                      <a:pPr algn="ctr">
                        <a:lnSpc>
                          <a:spcPts val="1165"/>
                        </a:lnSpc>
                        <a:tabLst>
                          <a:tab pos="246379" algn="l"/>
                        </a:tabLst>
                      </a:pPr>
                      <a:r>
                        <a:rPr sz="900" spc="-5" dirty="0">
                          <a:latin typeface="Calibri"/>
                          <a:cs typeface="Calibri"/>
                        </a:rPr>
                        <a:t>$	</a:t>
                      </a:r>
                      <a:r>
                        <a:rPr sz="900" spc="-35" dirty="0">
                          <a:latin typeface="Calibri"/>
                          <a:cs typeface="Calibri"/>
                        </a:rPr>
                        <a:t>255,588,926.91</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0"/>
                        </a:lnSpc>
                      </a:pPr>
                      <a:r>
                        <a:rPr sz="900" spc="-30" dirty="0">
                          <a:latin typeface="Calibri"/>
                          <a:cs typeface="Calibri"/>
                        </a:rPr>
                        <a:t>91_DAIMLER_15-2</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0"/>
                        </a:lnSpc>
                      </a:pPr>
                      <a:r>
                        <a:rPr sz="900" spc="-50" dirty="0">
                          <a:latin typeface="Calibri"/>
                          <a:cs typeface="Calibri"/>
                        </a:rPr>
                        <a:t>3</a:t>
                      </a:r>
                      <a:r>
                        <a:rPr sz="900" spc="15" dirty="0">
                          <a:latin typeface="Calibri"/>
                          <a:cs typeface="Calibri"/>
                        </a:rPr>
                        <a:t>,</a:t>
                      </a:r>
                      <a:r>
                        <a:rPr sz="900" spc="-40" dirty="0">
                          <a:latin typeface="Calibri"/>
                          <a:cs typeface="Calibri"/>
                        </a:rPr>
                        <a:t>00</a:t>
                      </a:r>
                      <a:r>
                        <a:rPr sz="900" spc="-50" dirty="0">
                          <a:latin typeface="Calibri"/>
                          <a:cs typeface="Calibri"/>
                        </a:rPr>
                        <a:t>0</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9525" algn="ctr">
                        <a:lnSpc>
                          <a:spcPts val="1160"/>
                        </a:lnSpc>
                      </a:pPr>
                      <a:r>
                        <a:rPr sz="900" spc="5" dirty="0">
                          <a:latin typeface="Calibri"/>
                          <a:cs typeface="Calibri"/>
                        </a:rPr>
                        <a:t>Pesos</a:t>
                      </a:r>
                      <a:endParaRPr sz="900" dirty="0">
                        <a:latin typeface="Calibri"/>
                        <a:cs typeface="Calibri"/>
                      </a:endParaRPr>
                    </a:p>
                  </a:txBody>
                  <a:tcPr marL="0" marR="0" marT="0" marB="0"/>
                </a:tc>
                <a:tc>
                  <a:txBody>
                    <a:bodyPr/>
                    <a:lstStyle/>
                    <a:p>
                      <a:pPr marL="17145" algn="ctr">
                        <a:lnSpc>
                          <a:spcPts val="1160"/>
                        </a:lnSpc>
                      </a:pPr>
                      <a:r>
                        <a:rPr sz="900" spc="-35" dirty="0">
                          <a:latin typeface="Calibri"/>
                          <a:cs typeface="Calibri"/>
                        </a:rPr>
                        <a:t>446</a:t>
                      </a:r>
                      <a:endParaRPr sz="900" dirty="0">
                        <a:latin typeface="Calibri"/>
                        <a:cs typeface="Calibri"/>
                      </a:endParaRPr>
                    </a:p>
                  </a:txBody>
                  <a:tcPr marL="0" marR="0" marT="0" marB="0"/>
                </a:tc>
                <a:tc>
                  <a:txBody>
                    <a:bodyPr/>
                    <a:lstStyle/>
                    <a:p>
                      <a:pPr marL="19050" algn="ctr">
                        <a:lnSpc>
                          <a:spcPts val="1160"/>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0"/>
                        </a:lnSpc>
                      </a:pPr>
                      <a:r>
                        <a:rPr sz="900" spc="-35" dirty="0">
                          <a:latin typeface="Calibri"/>
                          <a:cs typeface="Calibri"/>
                        </a:rPr>
                        <a:t>0.29%</a:t>
                      </a:r>
                      <a:endParaRPr sz="900" dirty="0">
                        <a:latin typeface="Calibri"/>
                        <a:cs typeface="Calibri"/>
                      </a:endParaRPr>
                    </a:p>
                  </a:txBody>
                  <a:tcPr marL="0" marR="0" marT="0" marB="0"/>
                </a:tc>
                <a:tc>
                  <a:txBody>
                    <a:bodyPr/>
                    <a:lstStyle/>
                    <a:p>
                      <a:pPr marR="8890" algn="ctr">
                        <a:lnSpc>
                          <a:spcPts val="1160"/>
                        </a:lnSpc>
                      </a:pPr>
                      <a:r>
                        <a:rPr sz="900" spc="5" dirty="0">
                          <a:latin typeface="Calibri"/>
                          <a:cs typeface="Calibri"/>
                        </a:rPr>
                        <a:t>AAA</a:t>
                      </a:r>
                      <a:endParaRPr sz="900" dirty="0">
                        <a:latin typeface="Calibri"/>
                        <a:cs typeface="Calibri"/>
                      </a:endParaRPr>
                    </a:p>
                  </a:txBody>
                  <a:tcPr marL="0" marR="0" marT="0" marB="0"/>
                </a:tc>
                <a:tc>
                  <a:txBody>
                    <a:bodyPr/>
                    <a:lstStyle/>
                    <a:p>
                      <a:pPr marR="34290" algn="r">
                        <a:lnSpc>
                          <a:spcPts val="1160"/>
                        </a:lnSpc>
                      </a:pPr>
                      <a:r>
                        <a:rPr sz="900" spc="-50" dirty="0">
                          <a:latin typeface="Calibri"/>
                          <a:cs typeface="Calibri"/>
                        </a:rPr>
                        <a:t>9</a:t>
                      </a:r>
                      <a:r>
                        <a:rPr sz="900" spc="-40" dirty="0">
                          <a:latin typeface="Calibri"/>
                          <a:cs typeface="Calibri"/>
                        </a:rPr>
                        <a:t>9</a:t>
                      </a:r>
                      <a:r>
                        <a:rPr sz="900" spc="10" dirty="0">
                          <a:latin typeface="Calibri"/>
                          <a:cs typeface="Calibri"/>
                        </a:rPr>
                        <a:t>.</a:t>
                      </a:r>
                      <a:r>
                        <a:rPr sz="900" spc="-50" dirty="0">
                          <a:latin typeface="Calibri"/>
                          <a:cs typeface="Calibri"/>
                        </a:rPr>
                        <a:t>1</a:t>
                      </a:r>
                      <a:r>
                        <a:rPr sz="900" spc="-40" dirty="0">
                          <a:latin typeface="Calibri"/>
                          <a:cs typeface="Calibri"/>
                        </a:rPr>
                        <a:t>4</a:t>
                      </a:r>
                      <a:r>
                        <a:rPr sz="900" spc="-50" dirty="0">
                          <a:latin typeface="Calibri"/>
                          <a:cs typeface="Calibri"/>
                        </a:rPr>
                        <a:t>7</a:t>
                      </a:r>
                      <a:r>
                        <a:rPr sz="900" spc="-40" dirty="0">
                          <a:latin typeface="Calibri"/>
                          <a:cs typeface="Calibri"/>
                        </a:rPr>
                        <a:t>2</a:t>
                      </a:r>
                      <a:r>
                        <a:rPr sz="900" spc="-50" dirty="0">
                          <a:latin typeface="Calibri"/>
                          <a:cs typeface="Calibri"/>
                        </a:rPr>
                        <a:t>0</a:t>
                      </a:r>
                      <a:r>
                        <a:rPr sz="900" spc="-40" dirty="0">
                          <a:latin typeface="Calibri"/>
                          <a:cs typeface="Calibri"/>
                        </a:rPr>
                        <a:t>3</a:t>
                      </a:r>
                      <a:r>
                        <a:rPr sz="900" spc="-50" dirty="0">
                          <a:latin typeface="Calibri"/>
                          <a:cs typeface="Calibri"/>
                        </a:rPr>
                        <a:t>4</a:t>
                      </a:r>
                      <a:r>
                        <a:rPr sz="900" dirty="0">
                          <a:latin typeface="Calibri"/>
                          <a:cs typeface="Calibri"/>
                        </a:rPr>
                        <a:t>1</a:t>
                      </a:r>
                    </a:p>
                  </a:txBody>
                  <a:tcPr marL="0" marR="0" marT="0" marB="0"/>
                </a:tc>
                <a:tc>
                  <a:txBody>
                    <a:bodyPr/>
                    <a:lstStyle/>
                    <a:p>
                      <a:pPr algn="ctr">
                        <a:lnSpc>
                          <a:spcPts val="1160"/>
                        </a:lnSpc>
                        <a:tabLst>
                          <a:tab pos="247015" algn="l"/>
                        </a:tabLst>
                      </a:pPr>
                      <a:r>
                        <a:rPr sz="900" spc="-5" dirty="0">
                          <a:latin typeface="Calibri"/>
                          <a:cs typeface="Calibri"/>
                        </a:rPr>
                        <a:t>$	</a:t>
                      </a:r>
                      <a:r>
                        <a:rPr sz="900" spc="-35" dirty="0">
                          <a:latin typeface="Calibri"/>
                          <a:cs typeface="Calibri"/>
                        </a:rPr>
                        <a:t>297,441,610.23</a:t>
                      </a:r>
                      <a:endParaRPr sz="900" dirty="0">
                        <a:latin typeface="Calibri"/>
                        <a:cs typeface="Calibri"/>
                      </a:endParaRPr>
                    </a:p>
                  </a:txBody>
                  <a:tcPr marL="0" marR="0" marT="0" marB="0">
                    <a:lnR w="18287">
                      <a:solidFill>
                        <a:srgbClr val="000000"/>
                      </a:solidFill>
                      <a:prstDash val="solid"/>
                    </a:lnR>
                  </a:tcPr>
                </a:tc>
              </a:tr>
              <a:tr h="155985">
                <a:tc>
                  <a:txBody>
                    <a:bodyPr/>
                    <a:lstStyle/>
                    <a:p>
                      <a:pPr marL="16510">
                        <a:lnSpc>
                          <a:spcPts val="1165"/>
                        </a:lnSpc>
                      </a:pPr>
                      <a:r>
                        <a:rPr sz="900" spc="-30" dirty="0">
                          <a:latin typeface="Calibri"/>
                          <a:cs typeface="Calibri"/>
                        </a:rPr>
                        <a:t>91_DIMEXCB_15</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8</a:t>
                      </a:r>
                      <a:r>
                        <a:rPr sz="900" spc="-40" dirty="0">
                          <a:latin typeface="Calibri"/>
                          <a:cs typeface="Calibri"/>
                        </a:rPr>
                        <a:t>0</a:t>
                      </a:r>
                      <a:r>
                        <a:rPr sz="900" spc="-50" dirty="0">
                          <a:latin typeface="Calibri"/>
                          <a:cs typeface="Calibri"/>
                        </a:rPr>
                        <a:t>0</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9525"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7620" algn="ctr">
                        <a:lnSpc>
                          <a:spcPts val="1165"/>
                        </a:lnSpc>
                      </a:pPr>
                      <a:r>
                        <a:rPr sz="900" spc="-30" dirty="0">
                          <a:latin typeface="Calibri"/>
                          <a:cs typeface="Calibri"/>
                        </a:rPr>
                        <a:t>1,552</a:t>
                      </a:r>
                      <a:endParaRPr sz="900" dirty="0">
                        <a:latin typeface="Calibri"/>
                        <a:cs typeface="Calibri"/>
                      </a:endParaRPr>
                    </a:p>
                  </a:txBody>
                  <a:tcPr marL="0" marR="0" marT="0" marB="0"/>
                </a:tc>
                <a:tc>
                  <a:txBody>
                    <a:bodyPr/>
                    <a:lstStyle/>
                    <a:p>
                      <a:pPr marL="19050"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5"/>
                        </a:lnSpc>
                      </a:pPr>
                      <a:r>
                        <a:rPr sz="900" spc="-35" dirty="0">
                          <a:latin typeface="Calibri"/>
                          <a:cs typeface="Calibri"/>
                        </a:rPr>
                        <a:t>2.00%</a:t>
                      </a:r>
                      <a:endParaRPr sz="900" dirty="0">
                        <a:latin typeface="Calibri"/>
                        <a:cs typeface="Calibri"/>
                      </a:endParaRPr>
                    </a:p>
                  </a:txBody>
                  <a:tcPr marL="0" marR="0" marT="0" marB="0"/>
                </a:tc>
                <a:tc>
                  <a:txBody>
                    <a:bodyPr/>
                    <a:lstStyle/>
                    <a:p>
                      <a:pPr marR="8890" algn="ctr">
                        <a:lnSpc>
                          <a:spcPts val="1165"/>
                        </a:lnSpc>
                      </a:pPr>
                      <a:r>
                        <a:rPr sz="900" spc="5" dirty="0">
                          <a:latin typeface="Calibri"/>
                          <a:cs typeface="Calibri"/>
                        </a:rPr>
                        <a:t>AAA</a:t>
                      </a:r>
                      <a:endParaRPr sz="900" dirty="0">
                        <a:latin typeface="Calibri"/>
                        <a:cs typeface="Calibri"/>
                      </a:endParaRPr>
                    </a:p>
                  </a:txBody>
                  <a:tcPr marL="0" marR="0" marT="0" marB="0"/>
                </a:tc>
                <a:tc>
                  <a:txBody>
                    <a:bodyPr/>
                    <a:lstStyle/>
                    <a:p>
                      <a:pPr marR="34290" algn="r">
                        <a:lnSpc>
                          <a:spcPts val="1165"/>
                        </a:lnSpc>
                      </a:pPr>
                      <a:r>
                        <a:rPr sz="900" spc="-40" dirty="0">
                          <a:latin typeface="Calibri"/>
                          <a:cs typeface="Calibri"/>
                        </a:rPr>
                        <a:t>1</a:t>
                      </a:r>
                      <a:r>
                        <a:rPr sz="900" spc="-50" dirty="0">
                          <a:latin typeface="Calibri"/>
                          <a:cs typeface="Calibri"/>
                        </a:rPr>
                        <a:t>0</a:t>
                      </a:r>
                      <a:r>
                        <a:rPr sz="900" spc="-40" dirty="0">
                          <a:latin typeface="Calibri"/>
                          <a:cs typeface="Calibri"/>
                        </a:rPr>
                        <a:t>6</a:t>
                      </a:r>
                      <a:r>
                        <a:rPr sz="900" spc="10" dirty="0">
                          <a:latin typeface="Calibri"/>
                          <a:cs typeface="Calibri"/>
                        </a:rPr>
                        <a:t>.</a:t>
                      </a:r>
                      <a:r>
                        <a:rPr sz="900" spc="-50" dirty="0">
                          <a:latin typeface="Calibri"/>
                          <a:cs typeface="Calibri"/>
                        </a:rPr>
                        <a:t>5</a:t>
                      </a:r>
                      <a:r>
                        <a:rPr sz="900" spc="-40" dirty="0">
                          <a:latin typeface="Calibri"/>
                          <a:cs typeface="Calibri"/>
                        </a:rPr>
                        <a:t>7</a:t>
                      </a:r>
                      <a:r>
                        <a:rPr sz="900" spc="-50" dirty="0">
                          <a:latin typeface="Calibri"/>
                          <a:cs typeface="Calibri"/>
                        </a:rPr>
                        <a:t>6</a:t>
                      </a:r>
                      <a:r>
                        <a:rPr sz="900" spc="-40" dirty="0">
                          <a:latin typeface="Calibri"/>
                          <a:cs typeface="Calibri"/>
                        </a:rPr>
                        <a:t>0</a:t>
                      </a:r>
                      <a:r>
                        <a:rPr sz="900" spc="-50" dirty="0">
                          <a:latin typeface="Calibri"/>
                          <a:cs typeface="Calibri"/>
                        </a:rPr>
                        <a:t>6</a:t>
                      </a:r>
                      <a:r>
                        <a:rPr sz="900" dirty="0">
                          <a:latin typeface="Calibri"/>
                          <a:cs typeface="Calibri"/>
                        </a:rPr>
                        <a:t>1</a:t>
                      </a:r>
                    </a:p>
                  </a:txBody>
                  <a:tcPr marL="0" marR="0" marT="0" marB="0"/>
                </a:tc>
                <a:tc>
                  <a:txBody>
                    <a:bodyPr/>
                    <a:lstStyle/>
                    <a:p>
                      <a:pPr algn="ctr">
                        <a:lnSpc>
                          <a:spcPts val="1165"/>
                        </a:lnSpc>
                        <a:tabLst>
                          <a:tab pos="307340" algn="l"/>
                        </a:tabLst>
                      </a:pPr>
                      <a:r>
                        <a:rPr sz="900" spc="-5" dirty="0">
                          <a:latin typeface="Calibri"/>
                          <a:cs typeface="Calibri"/>
                        </a:rPr>
                        <a:t>$	</a:t>
                      </a:r>
                      <a:r>
                        <a:rPr sz="900" spc="-35" dirty="0">
                          <a:latin typeface="Calibri"/>
                          <a:cs typeface="Calibri"/>
                        </a:rPr>
                        <a:t>85,260,848.83</a:t>
                      </a:r>
                      <a:endParaRPr sz="900" dirty="0">
                        <a:latin typeface="Calibri"/>
                        <a:cs typeface="Calibri"/>
                      </a:endParaRPr>
                    </a:p>
                  </a:txBody>
                  <a:tcPr marL="0" marR="0" marT="0" marB="0">
                    <a:lnR w="18287">
                      <a:solidFill>
                        <a:srgbClr val="000000"/>
                      </a:solidFill>
                      <a:prstDash val="solid"/>
                    </a:lnR>
                  </a:tcPr>
                </a:tc>
              </a:tr>
              <a:tr h="155985">
                <a:tc>
                  <a:txBody>
                    <a:bodyPr/>
                    <a:lstStyle/>
                    <a:p>
                      <a:pPr marL="16510">
                        <a:lnSpc>
                          <a:spcPts val="1165"/>
                        </a:lnSpc>
                      </a:pPr>
                      <a:r>
                        <a:rPr sz="900" spc="-25" dirty="0">
                          <a:latin typeface="Calibri"/>
                          <a:cs typeface="Calibri"/>
                        </a:rPr>
                        <a:t>91_DOIXCB_15</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2</a:t>
                      </a:r>
                      <a:r>
                        <a:rPr sz="900" spc="15" dirty="0">
                          <a:latin typeface="Calibri"/>
                          <a:cs typeface="Calibri"/>
                        </a:rPr>
                        <a:t>,</a:t>
                      </a:r>
                      <a:r>
                        <a:rPr sz="900" spc="-40" dirty="0">
                          <a:latin typeface="Calibri"/>
                          <a:cs typeface="Calibri"/>
                        </a:rPr>
                        <a:t>00</a:t>
                      </a:r>
                      <a:r>
                        <a:rPr sz="900" spc="-50" dirty="0">
                          <a:latin typeface="Calibri"/>
                          <a:cs typeface="Calibri"/>
                        </a:rPr>
                        <a:t>0</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9525"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8255" algn="ctr">
                        <a:lnSpc>
                          <a:spcPts val="1165"/>
                        </a:lnSpc>
                      </a:pPr>
                      <a:r>
                        <a:rPr sz="900" spc="-30" dirty="0">
                          <a:latin typeface="Calibri"/>
                          <a:cs typeface="Calibri"/>
                        </a:rPr>
                        <a:t>4,541</a:t>
                      </a:r>
                      <a:endParaRPr sz="900" dirty="0">
                        <a:latin typeface="Calibri"/>
                        <a:cs typeface="Calibri"/>
                      </a:endParaRPr>
                    </a:p>
                  </a:txBody>
                  <a:tcPr marL="0" marR="0" marT="0" marB="0"/>
                </a:tc>
                <a:tc>
                  <a:txBody>
                    <a:bodyPr/>
                    <a:lstStyle/>
                    <a:p>
                      <a:pPr marL="27305" algn="ctr">
                        <a:lnSpc>
                          <a:spcPts val="1165"/>
                        </a:lnSpc>
                      </a:pPr>
                      <a:r>
                        <a:rPr sz="900" spc="-35" dirty="0">
                          <a:latin typeface="Calibri"/>
                          <a:cs typeface="Calibri"/>
                        </a:rPr>
                        <a:t>8.24%</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marR="8255" algn="ctr">
                        <a:lnSpc>
                          <a:spcPts val="1165"/>
                        </a:lnSpc>
                      </a:pPr>
                      <a:r>
                        <a:rPr sz="900" spc="5" dirty="0">
                          <a:latin typeface="Calibri"/>
                          <a:cs typeface="Calibri"/>
                        </a:rPr>
                        <a:t>AAA</a:t>
                      </a:r>
                      <a:endParaRPr sz="900" dirty="0">
                        <a:latin typeface="Calibri"/>
                        <a:cs typeface="Calibri"/>
                      </a:endParaRPr>
                    </a:p>
                  </a:txBody>
                  <a:tcPr marL="0" marR="0" marT="0" marB="0"/>
                </a:tc>
                <a:tc>
                  <a:txBody>
                    <a:bodyPr/>
                    <a:lstStyle/>
                    <a:p>
                      <a:pPr marR="33655" algn="r">
                        <a:lnSpc>
                          <a:spcPts val="1165"/>
                        </a:lnSpc>
                      </a:pPr>
                      <a:r>
                        <a:rPr sz="900" spc="-50" dirty="0">
                          <a:latin typeface="Calibri"/>
                          <a:cs typeface="Calibri"/>
                        </a:rPr>
                        <a:t>9</a:t>
                      </a:r>
                      <a:r>
                        <a:rPr sz="900" spc="-40" dirty="0">
                          <a:latin typeface="Calibri"/>
                          <a:cs typeface="Calibri"/>
                        </a:rPr>
                        <a:t>3</a:t>
                      </a:r>
                      <a:r>
                        <a:rPr sz="900" spc="10" dirty="0">
                          <a:latin typeface="Calibri"/>
                          <a:cs typeface="Calibri"/>
                        </a:rPr>
                        <a:t>.</a:t>
                      </a:r>
                      <a:r>
                        <a:rPr sz="900" spc="-50" dirty="0">
                          <a:latin typeface="Calibri"/>
                          <a:cs typeface="Calibri"/>
                        </a:rPr>
                        <a:t>6</a:t>
                      </a:r>
                      <a:r>
                        <a:rPr sz="900" spc="-40" dirty="0">
                          <a:latin typeface="Calibri"/>
                          <a:cs typeface="Calibri"/>
                        </a:rPr>
                        <a:t>3</a:t>
                      </a:r>
                      <a:r>
                        <a:rPr sz="900" spc="-50" dirty="0">
                          <a:latin typeface="Calibri"/>
                          <a:cs typeface="Calibri"/>
                        </a:rPr>
                        <a:t>4</a:t>
                      </a:r>
                      <a:r>
                        <a:rPr sz="900" spc="-40" dirty="0">
                          <a:latin typeface="Calibri"/>
                          <a:cs typeface="Calibri"/>
                        </a:rPr>
                        <a:t>0</a:t>
                      </a:r>
                      <a:r>
                        <a:rPr sz="900" spc="-50" dirty="0">
                          <a:latin typeface="Calibri"/>
                          <a:cs typeface="Calibri"/>
                        </a:rPr>
                        <a:t>5</a:t>
                      </a:r>
                      <a:r>
                        <a:rPr sz="900" spc="-40" dirty="0">
                          <a:latin typeface="Calibri"/>
                          <a:cs typeface="Calibri"/>
                        </a:rPr>
                        <a:t>5</a:t>
                      </a:r>
                      <a:r>
                        <a:rPr sz="900" spc="-50" dirty="0">
                          <a:latin typeface="Calibri"/>
                          <a:cs typeface="Calibri"/>
                        </a:rPr>
                        <a:t>1</a:t>
                      </a:r>
                      <a:r>
                        <a:rPr sz="900" dirty="0">
                          <a:latin typeface="Calibri"/>
                          <a:cs typeface="Calibri"/>
                        </a:rPr>
                        <a:t>3</a:t>
                      </a:r>
                    </a:p>
                  </a:txBody>
                  <a:tcPr marL="0" marR="0" marT="0" marB="0"/>
                </a:tc>
                <a:tc>
                  <a:txBody>
                    <a:bodyPr/>
                    <a:lstStyle/>
                    <a:p>
                      <a:pPr algn="ctr">
                        <a:lnSpc>
                          <a:spcPts val="1165"/>
                        </a:lnSpc>
                        <a:tabLst>
                          <a:tab pos="247650" algn="l"/>
                        </a:tabLst>
                      </a:pPr>
                      <a:r>
                        <a:rPr sz="900" spc="-5" dirty="0">
                          <a:latin typeface="Calibri"/>
                          <a:cs typeface="Calibri"/>
                        </a:rPr>
                        <a:t>$	</a:t>
                      </a:r>
                      <a:r>
                        <a:rPr sz="900" spc="-35" dirty="0">
                          <a:latin typeface="Calibri"/>
                          <a:cs typeface="Calibri"/>
                        </a:rPr>
                        <a:t>187,268,110.25</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5"/>
                        </a:lnSpc>
                      </a:pPr>
                      <a:r>
                        <a:rPr sz="900" spc="-30" dirty="0">
                          <a:latin typeface="Calibri"/>
                          <a:cs typeface="Calibri"/>
                        </a:rPr>
                        <a:t>91_EXITUCB_15</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1</a:t>
                      </a:r>
                      <a:r>
                        <a:rPr sz="900" spc="15" dirty="0">
                          <a:latin typeface="Calibri"/>
                          <a:cs typeface="Calibri"/>
                        </a:rPr>
                        <a:t>,</a:t>
                      </a:r>
                      <a:r>
                        <a:rPr sz="900" spc="-40" dirty="0">
                          <a:latin typeface="Calibri"/>
                          <a:cs typeface="Calibri"/>
                        </a:rPr>
                        <a:t>55</a:t>
                      </a:r>
                      <a:r>
                        <a:rPr sz="900" spc="-50" dirty="0">
                          <a:latin typeface="Calibri"/>
                          <a:cs typeface="Calibri"/>
                        </a:rPr>
                        <a:t>0</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9525"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8255" algn="ctr">
                        <a:lnSpc>
                          <a:spcPts val="1165"/>
                        </a:lnSpc>
                      </a:pPr>
                      <a:r>
                        <a:rPr sz="900" spc="-30" dirty="0">
                          <a:latin typeface="Calibri"/>
                          <a:cs typeface="Calibri"/>
                        </a:rPr>
                        <a:t>1,014</a:t>
                      </a:r>
                      <a:endParaRPr sz="900" dirty="0">
                        <a:latin typeface="Calibri"/>
                        <a:cs typeface="Calibri"/>
                      </a:endParaRPr>
                    </a:p>
                  </a:txBody>
                  <a:tcPr marL="0" marR="0" marT="0" marB="0"/>
                </a:tc>
                <a:tc>
                  <a:txBody>
                    <a:bodyPr/>
                    <a:lstStyle/>
                    <a:p>
                      <a:pPr marL="19050"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5"/>
                        </a:lnSpc>
                      </a:pPr>
                      <a:r>
                        <a:rPr sz="900" spc="-35" dirty="0">
                          <a:latin typeface="Calibri"/>
                          <a:cs typeface="Calibri"/>
                        </a:rPr>
                        <a:t>1.90%</a:t>
                      </a:r>
                      <a:endParaRPr sz="900" dirty="0">
                        <a:latin typeface="Calibri"/>
                        <a:cs typeface="Calibri"/>
                      </a:endParaRPr>
                    </a:p>
                  </a:txBody>
                  <a:tcPr marL="0" marR="0" marT="0" marB="0"/>
                </a:tc>
                <a:tc>
                  <a:txBody>
                    <a:bodyPr/>
                    <a:lstStyle/>
                    <a:p>
                      <a:pPr marR="8890" algn="ctr">
                        <a:lnSpc>
                          <a:spcPts val="1165"/>
                        </a:lnSpc>
                      </a:pPr>
                      <a:r>
                        <a:rPr sz="900" spc="5" dirty="0">
                          <a:latin typeface="Calibri"/>
                          <a:cs typeface="Calibri"/>
                        </a:rPr>
                        <a:t>AAA</a:t>
                      </a:r>
                      <a:endParaRPr sz="900" dirty="0">
                        <a:latin typeface="Calibri"/>
                        <a:cs typeface="Calibri"/>
                      </a:endParaRPr>
                    </a:p>
                  </a:txBody>
                  <a:tcPr marL="0" marR="0" marT="0" marB="0"/>
                </a:tc>
                <a:tc>
                  <a:txBody>
                    <a:bodyPr/>
                    <a:lstStyle/>
                    <a:p>
                      <a:pPr marR="34290" algn="r">
                        <a:lnSpc>
                          <a:spcPts val="1165"/>
                        </a:lnSpc>
                      </a:pPr>
                      <a:r>
                        <a:rPr sz="900" spc="-50" dirty="0">
                          <a:latin typeface="Calibri"/>
                          <a:cs typeface="Calibri"/>
                        </a:rPr>
                        <a:t>1</a:t>
                      </a:r>
                      <a:r>
                        <a:rPr sz="900" spc="-40" dirty="0">
                          <a:latin typeface="Calibri"/>
                          <a:cs typeface="Calibri"/>
                        </a:rPr>
                        <a:t>0</a:t>
                      </a:r>
                      <a:r>
                        <a:rPr sz="900" spc="-50" dirty="0">
                          <a:latin typeface="Calibri"/>
                          <a:cs typeface="Calibri"/>
                        </a:rPr>
                        <a:t>3</a:t>
                      </a:r>
                      <a:r>
                        <a:rPr sz="900" spc="10" dirty="0">
                          <a:latin typeface="Calibri"/>
                          <a:cs typeface="Calibri"/>
                        </a:rPr>
                        <a:t>.</a:t>
                      </a:r>
                      <a:r>
                        <a:rPr sz="900" spc="-40" dirty="0">
                          <a:latin typeface="Calibri"/>
                          <a:cs typeface="Calibri"/>
                        </a:rPr>
                        <a:t>6</a:t>
                      </a:r>
                      <a:r>
                        <a:rPr sz="900" spc="-50" dirty="0">
                          <a:latin typeface="Calibri"/>
                          <a:cs typeface="Calibri"/>
                        </a:rPr>
                        <a:t>9</a:t>
                      </a:r>
                      <a:r>
                        <a:rPr sz="900" spc="-40" dirty="0">
                          <a:latin typeface="Calibri"/>
                          <a:cs typeface="Calibri"/>
                        </a:rPr>
                        <a:t>3</a:t>
                      </a:r>
                      <a:r>
                        <a:rPr sz="900" spc="-50" dirty="0">
                          <a:latin typeface="Calibri"/>
                          <a:cs typeface="Calibri"/>
                        </a:rPr>
                        <a:t>2</a:t>
                      </a:r>
                      <a:r>
                        <a:rPr sz="900" spc="-40" dirty="0">
                          <a:latin typeface="Calibri"/>
                          <a:cs typeface="Calibri"/>
                        </a:rPr>
                        <a:t>1</a:t>
                      </a:r>
                      <a:r>
                        <a:rPr sz="900" spc="-50" dirty="0">
                          <a:latin typeface="Calibri"/>
                          <a:cs typeface="Calibri"/>
                        </a:rPr>
                        <a:t>8</a:t>
                      </a:r>
                      <a:r>
                        <a:rPr sz="900" dirty="0">
                          <a:latin typeface="Calibri"/>
                          <a:cs typeface="Calibri"/>
                        </a:rPr>
                        <a:t>3</a:t>
                      </a:r>
                    </a:p>
                  </a:txBody>
                  <a:tcPr marL="0" marR="0" marT="0" marB="0"/>
                </a:tc>
                <a:tc>
                  <a:txBody>
                    <a:bodyPr/>
                    <a:lstStyle/>
                    <a:p>
                      <a:pPr algn="ctr">
                        <a:lnSpc>
                          <a:spcPts val="1165"/>
                        </a:lnSpc>
                        <a:tabLst>
                          <a:tab pos="247015" algn="l"/>
                        </a:tabLst>
                      </a:pPr>
                      <a:r>
                        <a:rPr sz="900" spc="-5" dirty="0">
                          <a:latin typeface="Calibri"/>
                          <a:cs typeface="Calibri"/>
                        </a:rPr>
                        <a:t>$	</a:t>
                      </a:r>
                      <a:r>
                        <a:rPr sz="900" spc="-35" dirty="0">
                          <a:latin typeface="Calibri"/>
                          <a:cs typeface="Calibri"/>
                        </a:rPr>
                        <a:t>160,724,488.32</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0"/>
                        </a:lnSpc>
                      </a:pPr>
                      <a:r>
                        <a:rPr sz="900" spc="-20" dirty="0">
                          <a:latin typeface="Calibri"/>
                          <a:cs typeface="Calibri"/>
                        </a:rPr>
                        <a:t>91_FINN_15</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60"/>
                        </a:lnSpc>
                      </a:pPr>
                      <a:r>
                        <a:rPr sz="900" spc="-50" dirty="0">
                          <a:latin typeface="Calibri"/>
                          <a:cs typeface="Calibri"/>
                        </a:rPr>
                        <a:t>3</a:t>
                      </a:r>
                      <a:r>
                        <a:rPr sz="900" spc="15" dirty="0">
                          <a:latin typeface="Calibri"/>
                          <a:cs typeface="Calibri"/>
                        </a:rPr>
                        <a:t>,</a:t>
                      </a:r>
                      <a:r>
                        <a:rPr sz="900" spc="-40" dirty="0">
                          <a:latin typeface="Calibri"/>
                          <a:cs typeface="Calibri"/>
                        </a:rPr>
                        <a:t>50</a:t>
                      </a:r>
                      <a:r>
                        <a:rPr sz="900" spc="-50" dirty="0">
                          <a:latin typeface="Calibri"/>
                          <a:cs typeface="Calibri"/>
                        </a:rPr>
                        <a:t>0</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8890" algn="ctr">
                        <a:lnSpc>
                          <a:spcPts val="1160"/>
                        </a:lnSpc>
                      </a:pPr>
                      <a:r>
                        <a:rPr sz="900" spc="5" dirty="0">
                          <a:latin typeface="Calibri"/>
                          <a:cs typeface="Calibri"/>
                        </a:rPr>
                        <a:t>Pesos</a:t>
                      </a:r>
                      <a:endParaRPr sz="900" dirty="0">
                        <a:latin typeface="Calibri"/>
                        <a:cs typeface="Calibri"/>
                      </a:endParaRPr>
                    </a:p>
                  </a:txBody>
                  <a:tcPr marL="0" marR="0" marT="0" marB="0"/>
                </a:tc>
                <a:tc>
                  <a:txBody>
                    <a:bodyPr/>
                    <a:lstStyle/>
                    <a:p>
                      <a:pPr marL="8255" algn="ctr">
                        <a:lnSpc>
                          <a:spcPts val="1160"/>
                        </a:lnSpc>
                      </a:pPr>
                      <a:r>
                        <a:rPr sz="900" spc="-30" dirty="0">
                          <a:latin typeface="Calibri"/>
                          <a:cs typeface="Calibri"/>
                        </a:rPr>
                        <a:t>1,927</a:t>
                      </a:r>
                      <a:endParaRPr sz="900" dirty="0">
                        <a:latin typeface="Calibri"/>
                        <a:cs typeface="Calibri"/>
                      </a:endParaRPr>
                    </a:p>
                  </a:txBody>
                  <a:tcPr marL="0" marR="0" marT="0" marB="0"/>
                </a:tc>
                <a:tc>
                  <a:txBody>
                    <a:bodyPr/>
                    <a:lstStyle/>
                    <a:p>
                      <a:pPr marL="19685" algn="ctr">
                        <a:lnSpc>
                          <a:spcPts val="1160"/>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0"/>
                        </a:lnSpc>
                      </a:pPr>
                      <a:r>
                        <a:rPr sz="900" spc="-35" dirty="0">
                          <a:latin typeface="Calibri"/>
                          <a:cs typeface="Calibri"/>
                        </a:rPr>
                        <a:t>1.10%</a:t>
                      </a:r>
                      <a:endParaRPr sz="900" dirty="0">
                        <a:latin typeface="Calibri"/>
                        <a:cs typeface="Calibri"/>
                      </a:endParaRPr>
                    </a:p>
                  </a:txBody>
                  <a:tcPr marL="0" marR="0" marT="0" marB="0"/>
                </a:tc>
                <a:tc>
                  <a:txBody>
                    <a:bodyPr/>
                    <a:lstStyle/>
                    <a:p>
                      <a:pPr algn="ctr">
                        <a:lnSpc>
                          <a:spcPts val="1160"/>
                        </a:lnSpc>
                      </a:pPr>
                      <a:r>
                        <a:rPr sz="900" spc="5" dirty="0">
                          <a:latin typeface="Calibri"/>
                          <a:cs typeface="Calibri"/>
                        </a:rPr>
                        <a:t>AA</a:t>
                      </a:r>
                      <a:endParaRPr sz="900" dirty="0">
                        <a:latin typeface="Calibri"/>
                        <a:cs typeface="Calibri"/>
                      </a:endParaRPr>
                    </a:p>
                  </a:txBody>
                  <a:tcPr marL="0" marR="0" marT="0" marB="0"/>
                </a:tc>
                <a:tc>
                  <a:txBody>
                    <a:bodyPr/>
                    <a:lstStyle/>
                    <a:p>
                      <a:pPr marR="34290" algn="r">
                        <a:lnSpc>
                          <a:spcPts val="1160"/>
                        </a:lnSpc>
                      </a:pPr>
                      <a:r>
                        <a:rPr sz="900" spc="-50" dirty="0">
                          <a:latin typeface="Calibri"/>
                          <a:cs typeface="Calibri"/>
                        </a:rPr>
                        <a:t>1</a:t>
                      </a:r>
                      <a:r>
                        <a:rPr sz="900" spc="-40" dirty="0">
                          <a:latin typeface="Calibri"/>
                          <a:cs typeface="Calibri"/>
                        </a:rPr>
                        <a:t>0</a:t>
                      </a:r>
                      <a:r>
                        <a:rPr sz="900" spc="-55" dirty="0">
                          <a:latin typeface="Calibri"/>
                          <a:cs typeface="Calibri"/>
                        </a:rPr>
                        <a:t>2</a:t>
                      </a:r>
                      <a:r>
                        <a:rPr sz="900" spc="10" dirty="0">
                          <a:latin typeface="Calibri"/>
                          <a:cs typeface="Calibri"/>
                        </a:rPr>
                        <a:t>.</a:t>
                      </a:r>
                      <a:r>
                        <a:rPr sz="900" spc="-40" dirty="0">
                          <a:latin typeface="Calibri"/>
                          <a:cs typeface="Calibri"/>
                        </a:rPr>
                        <a:t>4</a:t>
                      </a:r>
                      <a:r>
                        <a:rPr sz="900" spc="-50" dirty="0">
                          <a:latin typeface="Calibri"/>
                          <a:cs typeface="Calibri"/>
                        </a:rPr>
                        <a:t>7</a:t>
                      </a:r>
                      <a:r>
                        <a:rPr sz="900" spc="-40" dirty="0">
                          <a:latin typeface="Calibri"/>
                          <a:cs typeface="Calibri"/>
                        </a:rPr>
                        <a:t>3</a:t>
                      </a:r>
                      <a:r>
                        <a:rPr sz="900" spc="-50" dirty="0">
                          <a:latin typeface="Calibri"/>
                          <a:cs typeface="Calibri"/>
                        </a:rPr>
                        <a:t>4</a:t>
                      </a:r>
                      <a:r>
                        <a:rPr sz="900" spc="-40" dirty="0">
                          <a:latin typeface="Calibri"/>
                          <a:cs typeface="Calibri"/>
                        </a:rPr>
                        <a:t>3</a:t>
                      </a:r>
                      <a:r>
                        <a:rPr sz="900" spc="-50" dirty="0">
                          <a:latin typeface="Calibri"/>
                          <a:cs typeface="Calibri"/>
                        </a:rPr>
                        <a:t>4</a:t>
                      </a:r>
                      <a:r>
                        <a:rPr sz="900" dirty="0">
                          <a:latin typeface="Calibri"/>
                          <a:cs typeface="Calibri"/>
                        </a:rPr>
                        <a:t>6</a:t>
                      </a:r>
                    </a:p>
                  </a:txBody>
                  <a:tcPr marL="0" marR="0" marT="0" marB="0"/>
                </a:tc>
                <a:tc>
                  <a:txBody>
                    <a:bodyPr/>
                    <a:lstStyle/>
                    <a:p>
                      <a:pPr algn="ctr">
                        <a:lnSpc>
                          <a:spcPts val="1160"/>
                        </a:lnSpc>
                        <a:tabLst>
                          <a:tab pos="246379" algn="l"/>
                        </a:tabLst>
                      </a:pPr>
                      <a:r>
                        <a:rPr sz="900" spc="-5" dirty="0">
                          <a:latin typeface="Calibri"/>
                          <a:cs typeface="Calibri"/>
                        </a:rPr>
                        <a:t>$	</a:t>
                      </a:r>
                      <a:r>
                        <a:rPr sz="900" spc="-35" dirty="0">
                          <a:latin typeface="Calibri"/>
                          <a:cs typeface="Calibri"/>
                        </a:rPr>
                        <a:t>358,657,021.19</a:t>
                      </a:r>
                      <a:endParaRPr sz="900" dirty="0">
                        <a:latin typeface="Calibri"/>
                        <a:cs typeface="Calibri"/>
                      </a:endParaRPr>
                    </a:p>
                  </a:txBody>
                  <a:tcPr marL="0" marR="0" marT="0" marB="0">
                    <a:lnR w="18287">
                      <a:solidFill>
                        <a:srgbClr val="000000"/>
                      </a:solidFill>
                      <a:prstDash val="solid"/>
                    </a:lnR>
                  </a:tcPr>
                </a:tc>
              </a:tr>
              <a:tr h="155985">
                <a:tc>
                  <a:txBody>
                    <a:bodyPr/>
                    <a:lstStyle/>
                    <a:p>
                      <a:pPr marL="16510">
                        <a:lnSpc>
                          <a:spcPts val="1165"/>
                        </a:lnSpc>
                      </a:pPr>
                      <a:r>
                        <a:rPr sz="900" spc="-20" dirty="0">
                          <a:latin typeface="Calibri"/>
                          <a:cs typeface="Calibri"/>
                        </a:rPr>
                        <a:t>91_FNACTIV_15</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3</a:t>
                      </a:r>
                      <a:r>
                        <a:rPr sz="900" spc="-40" dirty="0">
                          <a:latin typeface="Calibri"/>
                          <a:cs typeface="Calibri"/>
                        </a:rPr>
                        <a:t>5</a:t>
                      </a:r>
                      <a:r>
                        <a:rPr sz="900" spc="-50" dirty="0">
                          <a:latin typeface="Calibri"/>
                          <a:cs typeface="Calibri"/>
                        </a:rPr>
                        <a:t>0</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9525"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16510" algn="ctr">
                        <a:lnSpc>
                          <a:spcPts val="1165"/>
                        </a:lnSpc>
                      </a:pPr>
                      <a:r>
                        <a:rPr sz="900" spc="-35" dirty="0">
                          <a:latin typeface="Calibri"/>
                          <a:cs typeface="Calibri"/>
                        </a:rPr>
                        <a:t>499</a:t>
                      </a:r>
                      <a:endParaRPr sz="900" dirty="0">
                        <a:latin typeface="Calibri"/>
                        <a:cs typeface="Calibri"/>
                      </a:endParaRPr>
                    </a:p>
                  </a:txBody>
                  <a:tcPr marL="0" marR="0" marT="0" marB="0"/>
                </a:tc>
                <a:tc>
                  <a:txBody>
                    <a:bodyPr/>
                    <a:lstStyle/>
                    <a:p>
                      <a:pPr marL="19050"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5"/>
                        </a:lnSpc>
                      </a:pPr>
                      <a:r>
                        <a:rPr sz="900" spc="-35" dirty="0">
                          <a:latin typeface="Calibri"/>
                          <a:cs typeface="Calibri"/>
                        </a:rPr>
                        <a:t>2.40%</a:t>
                      </a:r>
                      <a:endParaRPr sz="900" dirty="0">
                        <a:latin typeface="Calibri"/>
                        <a:cs typeface="Calibri"/>
                      </a:endParaRPr>
                    </a:p>
                  </a:txBody>
                  <a:tcPr marL="0" marR="0" marT="0" marB="0"/>
                </a:tc>
                <a:tc>
                  <a:txBody>
                    <a:bodyPr/>
                    <a:lstStyle/>
                    <a:p>
                      <a:pPr marR="8890" algn="ctr">
                        <a:lnSpc>
                          <a:spcPts val="1165"/>
                        </a:lnSpc>
                      </a:pPr>
                      <a:r>
                        <a:rPr sz="900" dirty="0">
                          <a:latin typeface="Calibri"/>
                          <a:cs typeface="Calibri"/>
                        </a:rPr>
                        <a:t>A</a:t>
                      </a:r>
                    </a:p>
                  </a:txBody>
                  <a:tcPr marL="0" marR="0" marT="0" marB="0"/>
                </a:tc>
                <a:tc>
                  <a:txBody>
                    <a:bodyPr/>
                    <a:lstStyle/>
                    <a:p>
                      <a:pPr marR="34290" algn="r">
                        <a:lnSpc>
                          <a:spcPts val="1165"/>
                        </a:lnSpc>
                      </a:pPr>
                      <a:r>
                        <a:rPr sz="900" spc="-50" dirty="0">
                          <a:latin typeface="Calibri"/>
                          <a:cs typeface="Calibri"/>
                        </a:rPr>
                        <a:t>7</a:t>
                      </a:r>
                      <a:r>
                        <a:rPr sz="900" spc="-40" dirty="0">
                          <a:latin typeface="Calibri"/>
                          <a:cs typeface="Calibri"/>
                        </a:rPr>
                        <a:t>2</a:t>
                      </a:r>
                      <a:r>
                        <a:rPr sz="900" spc="10" dirty="0">
                          <a:latin typeface="Calibri"/>
                          <a:cs typeface="Calibri"/>
                        </a:rPr>
                        <a:t>.</a:t>
                      </a:r>
                      <a:r>
                        <a:rPr sz="900" spc="-50" dirty="0">
                          <a:latin typeface="Calibri"/>
                          <a:cs typeface="Calibri"/>
                        </a:rPr>
                        <a:t>8</a:t>
                      </a:r>
                      <a:r>
                        <a:rPr sz="900" spc="-40" dirty="0">
                          <a:latin typeface="Calibri"/>
                          <a:cs typeface="Calibri"/>
                        </a:rPr>
                        <a:t>6</a:t>
                      </a:r>
                      <a:r>
                        <a:rPr sz="900" spc="-50" dirty="0">
                          <a:latin typeface="Calibri"/>
                          <a:cs typeface="Calibri"/>
                        </a:rPr>
                        <a:t>8</a:t>
                      </a:r>
                      <a:r>
                        <a:rPr sz="900" spc="-40" dirty="0">
                          <a:latin typeface="Calibri"/>
                          <a:cs typeface="Calibri"/>
                        </a:rPr>
                        <a:t>9</a:t>
                      </a:r>
                      <a:r>
                        <a:rPr sz="900" spc="-50" dirty="0">
                          <a:latin typeface="Calibri"/>
                          <a:cs typeface="Calibri"/>
                        </a:rPr>
                        <a:t>3</a:t>
                      </a:r>
                      <a:r>
                        <a:rPr sz="900" spc="-40" dirty="0">
                          <a:latin typeface="Calibri"/>
                          <a:cs typeface="Calibri"/>
                        </a:rPr>
                        <a:t>2</a:t>
                      </a:r>
                      <a:r>
                        <a:rPr sz="900" spc="-50" dirty="0">
                          <a:latin typeface="Calibri"/>
                          <a:cs typeface="Calibri"/>
                        </a:rPr>
                        <a:t>2</a:t>
                      </a:r>
                      <a:r>
                        <a:rPr sz="900" dirty="0">
                          <a:latin typeface="Calibri"/>
                          <a:cs typeface="Calibri"/>
                        </a:rPr>
                        <a:t>1</a:t>
                      </a:r>
                    </a:p>
                  </a:txBody>
                  <a:tcPr marL="0" marR="0" marT="0" marB="0"/>
                </a:tc>
                <a:tc>
                  <a:txBody>
                    <a:bodyPr/>
                    <a:lstStyle/>
                    <a:p>
                      <a:pPr algn="ctr">
                        <a:lnSpc>
                          <a:spcPts val="1165"/>
                        </a:lnSpc>
                        <a:tabLst>
                          <a:tab pos="307340" algn="l"/>
                        </a:tabLst>
                      </a:pPr>
                      <a:r>
                        <a:rPr sz="900" spc="-5" dirty="0">
                          <a:latin typeface="Calibri"/>
                          <a:cs typeface="Calibri"/>
                        </a:rPr>
                        <a:t>$	</a:t>
                      </a:r>
                      <a:r>
                        <a:rPr sz="900" spc="-35" dirty="0">
                          <a:latin typeface="Calibri"/>
                          <a:cs typeface="Calibri"/>
                        </a:rPr>
                        <a:t>25,504,126.27</a:t>
                      </a:r>
                      <a:endParaRPr sz="900" dirty="0">
                        <a:latin typeface="Calibri"/>
                        <a:cs typeface="Calibri"/>
                      </a:endParaRPr>
                    </a:p>
                  </a:txBody>
                  <a:tcPr marL="0" marR="0" marT="0" marB="0">
                    <a:lnR w="18287">
                      <a:solidFill>
                        <a:srgbClr val="000000"/>
                      </a:solidFill>
                      <a:prstDash val="solid"/>
                    </a:lnR>
                  </a:tcPr>
                </a:tc>
              </a:tr>
              <a:tr h="155985">
                <a:tc>
                  <a:txBody>
                    <a:bodyPr/>
                    <a:lstStyle/>
                    <a:p>
                      <a:pPr marL="16510">
                        <a:lnSpc>
                          <a:spcPts val="1165"/>
                        </a:lnSpc>
                      </a:pPr>
                      <a:r>
                        <a:rPr sz="900" spc="-30" dirty="0">
                          <a:latin typeface="Calibri"/>
                          <a:cs typeface="Calibri"/>
                        </a:rPr>
                        <a:t>91_FORD_14</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7</a:t>
                      </a:r>
                      <a:r>
                        <a:rPr sz="900" spc="-40" dirty="0">
                          <a:latin typeface="Calibri"/>
                          <a:cs typeface="Calibri"/>
                        </a:rPr>
                        <a:t>5</a:t>
                      </a:r>
                      <a:r>
                        <a:rPr sz="900" spc="-50" dirty="0">
                          <a:latin typeface="Calibri"/>
                          <a:cs typeface="Calibri"/>
                        </a:rPr>
                        <a:t>0</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9525"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16510" algn="ctr">
                        <a:lnSpc>
                          <a:spcPts val="1165"/>
                        </a:lnSpc>
                      </a:pPr>
                      <a:r>
                        <a:rPr sz="900" spc="-35" dirty="0">
                          <a:latin typeface="Calibri"/>
                          <a:cs typeface="Calibri"/>
                        </a:rPr>
                        <a:t>436</a:t>
                      </a:r>
                      <a:endParaRPr sz="900" dirty="0">
                        <a:latin typeface="Calibri"/>
                        <a:cs typeface="Calibri"/>
                      </a:endParaRPr>
                    </a:p>
                  </a:txBody>
                  <a:tcPr marL="0" marR="0" marT="0" marB="0"/>
                </a:tc>
                <a:tc>
                  <a:txBody>
                    <a:bodyPr/>
                    <a:lstStyle/>
                    <a:p>
                      <a:pPr marL="19050"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5"/>
                        </a:lnSpc>
                      </a:pPr>
                      <a:r>
                        <a:rPr sz="900" spc="-35" dirty="0">
                          <a:latin typeface="Calibri"/>
                          <a:cs typeface="Calibri"/>
                        </a:rPr>
                        <a:t>0.35%</a:t>
                      </a:r>
                      <a:endParaRPr sz="900" dirty="0">
                        <a:latin typeface="Calibri"/>
                        <a:cs typeface="Calibri"/>
                      </a:endParaRPr>
                    </a:p>
                  </a:txBody>
                  <a:tcPr marL="0" marR="0" marT="0" marB="0"/>
                </a:tc>
                <a:tc>
                  <a:txBody>
                    <a:bodyPr/>
                    <a:lstStyle/>
                    <a:p>
                      <a:pPr algn="ctr">
                        <a:lnSpc>
                          <a:spcPts val="1165"/>
                        </a:lnSpc>
                      </a:pPr>
                      <a:r>
                        <a:rPr sz="900" spc="5" dirty="0">
                          <a:latin typeface="Calibri"/>
                          <a:cs typeface="Calibri"/>
                        </a:rPr>
                        <a:t>AA</a:t>
                      </a:r>
                      <a:endParaRPr sz="900" dirty="0">
                        <a:latin typeface="Calibri"/>
                        <a:cs typeface="Calibri"/>
                      </a:endParaRPr>
                    </a:p>
                  </a:txBody>
                  <a:tcPr marL="0" marR="0" marT="0" marB="0"/>
                </a:tc>
                <a:tc>
                  <a:txBody>
                    <a:bodyPr/>
                    <a:lstStyle/>
                    <a:p>
                      <a:pPr marR="34290" algn="r">
                        <a:lnSpc>
                          <a:spcPts val="1165"/>
                        </a:lnSpc>
                      </a:pPr>
                      <a:r>
                        <a:rPr sz="900" spc="-50" dirty="0">
                          <a:latin typeface="Calibri"/>
                          <a:cs typeface="Calibri"/>
                        </a:rPr>
                        <a:t>9</a:t>
                      </a:r>
                      <a:r>
                        <a:rPr sz="900" spc="-40" dirty="0">
                          <a:latin typeface="Calibri"/>
                          <a:cs typeface="Calibri"/>
                        </a:rPr>
                        <a:t>9</a:t>
                      </a:r>
                      <a:r>
                        <a:rPr sz="900" spc="10" dirty="0">
                          <a:latin typeface="Calibri"/>
                          <a:cs typeface="Calibri"/>
                        </a:rPr>
                        <a:t>.</a:t>
                      </a:r>
                      <a:r>
                        <a:rPr sz="900" spc="-50" dirty="0">
                          <a:latin typeface="Calibri"/>
                          <a:cs typeface="Calibri"/>
                        </a:rPr>
                        <a:t>0</a:t>
                      </a:r>
                      <a:r>
                        <a:rPr sz="900" spc="-40" dirty="0">
                          <a:latin typeface="Calibri"/>
                          <a:cs typeface="Calibri"/>
                        </a:rPr>
                        <a:t>7</a:t>
                      </a:r>
                      <a:r>
                        <a:rPr sz="900" spc="-50" dirty="0">
                          <a:latin typeface="Calibri"/>
                          <a:cs typeface="Calibri"/>
                        </a:rPr>
                        <a:t>2</a:t>
                      </a:r>
                      <a:r>
                        <a:rPr sz="900" spc="-40" dirty="0">
                          <a:latin typeface="Calibri"/>
                          <a:cs typeface="Calibri"/>
                        </a:rPr>
                        <a:t>0</a:t>
                      </a:r>
                      <a:r>
                        <a:rPr sz="900" spc="-50" dirty="0">
                          <a:latin typeface="Calibri"/>
                          <a:cs typeface="Calibri"/>
                        </a:rPr>
                        <a:t>7</a:t>
                      </a:r>
                      <a:r>
                        <a:rPr sz="900" spc="-40" dirty="0">
                          <a:latin typeface="Calibri"/>
                          <a:cs typeface="Calibri"/>
                        </a:rPr>
                        <a:t>1</a:t>
                      </a:r>
                      <a:r>
                        <a:rPr sz="900" spc="-50" dirty="0">
                          <a:latin typeface="Calibri"/>
                          <a:cs typeface="Calibri"/>
                        </a:rPr>
                        <a:t>9</a:t>
                      </a:r>
                      <a:r>
                        <a:rPr sz="900" dirty="0">
                          <a:latin typeface="Calibri"/>
                          <a:cs typeface="Calibri"/>
                        </a:rPr>
                        <a:t>7</a:t>
                      </a:r>
                    </a:p>
                  </a:txBody>
                  <a:tcPr marL="0" marR="0" marT="0" marB="0"/>
                </a:tc>
                <a:tc>
                  <a:txBody>
                    <a:bodyPr/>
                    <a:lstStyle/>
                    <a:p>
                      <a:pPr algn="ctr">
                        <a:lnSpc>
                          <a:spcPts val="1165"/>
                        </a:lnSpc>
                        <a:tabLst>
                          <a:tab pos="307340" algn="l"/>
                        </a:tabLst>
                      </a:pPr>
                      <a:r>
                        <a:rPr sz="900" spc="-5" dirty="0">
                          <a:latin typeface="Calibri"/>
                          <a:cs typeface="Calibri"/>
                        </a:rPr>
                        <a:t>$	</a:t>
                      </a:r>
                      <a:r>
                        <a:rPr sz="900" spc="-35" dirty="0">
                          <a:latin typeface="Calibri"/>
                          <a:cs typeface="Calibri"/>
                        </a:rPr>
                        <a:t>74,304,053.98</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5"/>
                        </a:lnSpc>
                      </a:pPr>
                      <a:r>
                        <a:rPr sz="900" spc="-30" dirty="0">
                          <a:latin typeface="Calibri"/>
                          <a:cs typeface="Calibri"/>
                        </a:rPr>
                        <a:t>91_FUNO_13</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5</a:t>
                      </a:r>
                      <a:r>
                        <a:rPr sz="900" spc="15" dirty="0">
                          <a:latin typeface="Calibri"/>
                          <a:cs typeface="Calibri"/>
                        </a:rPr>
                        <a:t>,</a:t>
                      </a:r>
                      <a:r>
                        <a:rPr sz="900" spc="-40" dirty="0">
                          <a:latin typeface="Calibri"/>
                          <a:cs typeface="Calibri"/>
                        </a:rPr>
                        <a:t>46</a:t>
                      </a:r>
                      <a:r>
                        <a:rPr sz="900" spc="-50" dirty="0">
                          <a:latin typeface="Calibri"/>
                          <a:cs typeface="Calibri"/>
                        </a:rPr>
                        <a:t>3</a:t>
                      </a:r>
                      <a:r>
                        <a:rPr sz="900" spc="15" dirty="0">
                          <a:latin typeface="Calibri"/>
                          <a:cs typeface="Calibri"/>
                        </a:rPr>
                        <a:t>,</a:t>
                      </a:r>
                      <a:r>
                        <a:rPr sz="900" spc="-40" dirty="0">
                          <a:latin typeface="Calibri"/>
                          <a:cs typeface="Calibri"/>
                        </a:rPr>
                        <a:t>7</a:t>
                      </a:r>
                      <a:r>
                        <a:rPr sz="900" spc="-50" dirty="0">
                          <a:latin typeface="Calibri"/>
                          <a:cs typeface="Calibri"/>
                        </a:rPr>
                        <a:t>7</a:t>
                      </a:r>
                      <a:r>
                        <a:rPr sz="900" dirty="0">
                          <a:latin typeface="Calibri"/>
                          <a:cs typeface="Calibri"/>
                        </a:rPr>
                        <a:t>2</a:t>
                      </a:r>
                    </a:p>
                  </a:txBody>
                  <a:tcPr marL="0" marR="0" marT="0" marB="0"/>
                </a:tc>
                <a:tc>
                  <a:txBody>
                    <a:bodyPr/>
                    <a:lstStyle/>
                    <a:p>
                      <a:pPr marR="8890"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8255" algn="ctr">
                        <a:lnSpc>
                          <a:spcPts val="1165"/>
                        </a:lnSpc>
                      </a:pPr>
                      <a:r>
                        <a:rPr sz="900" spc="-30" dirty="0">
                          <a:latin typeface="Calibri"/>
                          <a:cs typeface="Calibri"/>
                        </a:rPr>
                        <a:t>1,090</a:t>
                      </a:r>
                      <a:endParaRPr sz="900" dirty="0">
                        <a:latin typeface="Calibri"/>
                        <a:cs typeface="Calibri"/>
                      </a:endParaRPr>
                    </a:p>
                  </a:txBody>
                  <a:tcPr marL="0" marR="0" marT="0" marB="0"/>
                </a:tc>
                <a:tc>
                  <a:txBody>
                    <a:bodyPr/>
                    <a:lstStyle/>
                    <a:p>
                      <a:pPr marL="19685"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tc>
                <a:tc>
                  <a:txBody>
                    <a:bodyPr/>
                    <a:lstStyle/>
                    <a:p>
                      <a:pPr algn="ctr">
                        <a:lnSpc>
                          <a:spcPts val="1165"/>
                        </a:lnSpc>
                      </a:pPr>
                      <a:r>
                        <a:rPr sz="900" spc="-35" dirty="0">
                          <a:latin typeface="Calibri"/>
                          <a:cs typeface="Calibri"/>
                        </a:rPr>
                        <a:t>0.80%</a:t>
                      </a:r>
                      <a:endParaRPr sz="900" dirty="0">
                        <a:latin typeface="Calibri"/>
                        <a:cs typeface="Calibri"/>
                      </a:endParaRPr>
                    </a:p>
                  </a:txBody>
                  <a:tcPr marL="0" marR="0" marT="0" marB="0"/>
                </a:tc>
                <a:tc>
                  <a:txBody>
                    <a:bodyPr/>
                    <a:lstStyle/>
                    <a:p>
                      <a:pPr marR="8255" algn="ctr">
                        <a:lnSpc>
                          <a:spcPts val="1165"/>
                        </a:lnSpc>
                      </a:pPr>
                      <a:r>
                        <a:rPr sz="900" spc="5" dirty="0">
                          <a:latin typeface="Calibri"/>
                          <a:cs typeface="Calibri"/>
                        </a:rPr>
                        <a:t>AAA</a:t>
                      </a:r>
                      <a:endParaRPr sz="900" dirty="0">
                        <a:latin typeface="Calibri"/>
                        <a:cs typeface="Calibri"/>
                      </a:endParaRPr>
                    </a:p>
                  </a:txBody>
                  <a:tcPr marL="0" marR="0" marT="0" marB="0"/>
                </a:tc>
                <a:tc>
                  <a:txBody>
                    <a:bodyPr/>
                    <a:lstStyle/>
                    <a:p>
                      <a:pPr marR="34290" algn="r">
                        <a:lnSpc>
                          <a:spcPts val="1165"/>
                        </a:lnSpc>
                      </a:pPr>
                      <a:r>
                        <a:rPr sz="900" spc="-50" dirty="0">
                          <a:latin typeface="Calibri"/>
                          <a:cs typeface="Calibri"/>
                        </a:rPr>
                        <a:t>1</a:t>
                      </a:r>
                      <a:r>
                        <a:rPr sz="900" spc="-45" dirty="0">
                          <a:latin typeface="Calibri"/>
                          <a:cs typeface="Calibri"/>
                        </a:rPr>
                        <a:t>0</a:t>
                      </a:r>
                      <a:r>
                        <a:rPr sz="900" spc="-50" dirty="0">
                          <a:latin typeface="Calibri"/>
                          <a:cs typeface="Calibri"/>
                        </a:rPr>
                        <a:t>1</a:t>
                      </a:r>
                      <a:r>
                        <a:rPr sz="900" spc="10" dirty="0">
                          <a:latin typeface="Calibri"/>
                          <a:cs typeface="Calibri"/>
                        </a:rPr>
                        <a:t>.</a:t>
                      </a:r>
                      <a:r>
                        <a:rPr sz="900" spc="-40" dirty="0">
                          <a:latin typeface="Calibri"/>
                          <a:cs typeface="Calibri"/>
                        </a:rPr>
                        <a:t>4</a:t>
                      </a:r>
                      <a:r>
                        <a:rPr sz="900" spc="-50" dirty="0">
                          <a:latin typeface="Calibri"/>
                          <a:cs typeface="Calibri"/>
                        </a:rPr>
                        <a:t>9</a:t>
                      </a:r>
                      <a:r>
                        <a:rPr sz="900" spc="-40" dirty="0">
                          <a:latin typeface="Calibri"/>
                          <a:cs typeface="Calibri"/>
                        </a:rPr>
                        <a:t>7</a:t>
                      </a:r>
                      <a:r>
                        <a:rPr sz="900" spc="-50" dirty="0">
                          <a:latin typeface="Calibri"/>
                          <a:cs typeface="Calibri"/>
                        </a:rPr>
                        <a:t>5</a:t>
                      </a:r>
                      <a:r>
                        <a:rPr sz="900" spc="-40" dirty="0">
                          <a:latin typeface="Calibri"/>
                          <a:cs typeface="Calibri"/>
                        </a:rPr>
                        <a:t>0</a:t>
                      </a:r>
                      <a:r>
                        <a:rPr sz="900" spc="-50" dirty="0">
                          <a:latin typeface="Calibri"/>
                          <a:cs typeface="Calibri"/>
                        </a:rPr>
                        <a:t>6</a:t>
                      </a:r>
                      <a:r>
                        <a:rPr sz="900" dirty="0">
                          <a:latin typeface="Calibri"/>
                          <a:cs typeface="Calibri"/>
                        </a:rPr>
                        <a:t>5</a:t>
                      </a:r>
                    </a:p>
                  </a:txBody>
                  <a:tcPr marL="0" marR="0" marT="0" marB="0"/>
                </a:tc>
                <a:tc>
                  <a:txBody>
                    <a:bodyPr/>
                    <a:lstStyle/>
                    <a:p>
                      <a:pPr algn="ctr">
                        <a:lnSpc>
                          <a:spcPts val="1165"/>
                        </a:lnSpc>
                        <a:tabLst>
                          <a:tab pos="246379" algn="l"/>
                        </a:tabLst>
                      </a:pPr>
                      <a:r>
                        <a:rPr sz="900" spc="-5" dirty="0">
                          <a:latin typeface="Calibri"/>
                          <a:cs typeface="Calibri"/>
                        </a:rPr>
                        <a:t>$	</a:t>
                      </a:r>
                      <a:r>
                        <a:rPr sz="900" spc="-35" dirty="0">
                          <a:latin typeface="Calibri"/>
                          <a:cs typeface="Calibri"/>
                        </a:rPr>
                        <a:t>554,559,234.35</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0"/>
                        </a:lnSpc>
                      </a:pPr>
                      <a:r>
                        <a:rPr sz="900" spc="-25" dirty="0">
                          <a:latin typeface="Calibri"/>
                          <a:cs typeface="Calibri"/>
                        </a:rPr>
                        <a:t>91_FUNO_13-2</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0"/>
                        </a:lnSpc>
                      </a:pPr>
                      <a:r>
                        <a:rPr sz="900" spc="-50" dirty="0">
                          <a:latin typeface="Calibri"/>
                          <a:cs typeface="Calibri"/>
                        </a:rPr>
                        <a:t>1</a:t>
                      </a:r>
                      <a:r>
                        <a:rPr sz="900" spc="15" dirty="0">
                          <a:latin typeface="Calibri"/>
                          <a:cs typeface="Calibri"/>
                        </a:rPr>
                        <a:t>,</a:t>
                      </a:r>
                      <a:r>
                        <a:rPr sz="900" spc="-40" dirty="0">
                          <a:latin typeface="Calibri"/>
                          <a:cs typeface="Calibri"/>
                        </a:rPr>
                        <a:t>11</a:t>
                      </a:r>
                      <a:r>
                        <a:rPr sz="900" spc="-50" dirty="0">
                          <a:latin typeface="Calibri"/>
                          <a:cs typeface="Calibri"/>
                        </a:rPr>
                        <a:t>6</a:t>
                      </a:r>
                      <a:r>
                        <a:rPr sz="900" spc="15" dirty="0">
                          <a:latin typeface="Calibri"/>
                          <a:cs typeface="Calibri"/>
                        </a:rPr>
                        <a:t>,</a:t>
                      </a:r>
                      <a:r>
                        <a:rPr sz="900" spc="-40" dirty="0">
                          <a:latin typeface="Calibri"/>
                          <a:cs typeface="Calibri"/>
                        </a:rPr>
                        <a:t>5</a:t>
                      </a:r>
                      <a:r>
                        <a:rPr sz="900" spc="-50" dirty="0">
                          <a:latin typeface="Calibri"/>
                          <a:cs typeface="Calibri"/>
                        </a:rPr>
                        <a:t>8</a:t>
                      </a:r>
                      <a:r>
                        <a:rPr sz="900" dirty="0">
                          <a:latin typeface="Calibri"/>
                          <a:cs typeface="Calibri"/>
                        </a:rPr>
                        <a:t>0</a:t>
                      </a:r>
                    </a:p>
                  </a:txBody>
                  <a:tcPr marL="0" marR="0" marT="0" marB="0"/>
                </a:tc>
                <a:tc>
                  <a:txBody>
                    <a:bodyPr/>
                    <a:lstStyle/>
                    <a:p>
                      <a:pPr marR="8890" algn="ctr">
                        <a:lnSpc>
                          <a:spcPts val="1160"/>
                        </a:lnSpc>
                      </a:pPr>
                      <a:r>
                        <a:rPr sz="900" spc="5" dirty="0">
                          <a:latin typeface="Calibri"/>
                          <a:cs typeface="Calibri"/>
                        </a:rPr>
                        <a:t>Pesos</a:t>
                      </a:r>
                      <a:endParaRPr sz="900" dirty="0">
                        <a:latin typeface="Calibri"/>
                        <a:cs typeface="Calibri"/>
                      </a:endParaRPr>
                    </a:p>
                  </a:txBody>
                  <a:tcPr marL="0" marR="0" marT="0" marB="0"/>
                </a:tc>
                <a:tc>
                  <a:txBody>
                    <a:bodyPr/>
                    <a:lstStyle/>
                    <a:p>
                      <a:pPr marL="8255" algn="ctr">
                        <a:lnSpc>
                          <a:spcPts val="1160"/>
                        </a:lnSpc>
                      </a:pPr>
                      <a:r>
                        <a:rPr sz="900" spc="-30" dirty="0">
                          <a:latin typeface="Calibri"/>
                          <a:cs typeface="Calibri"/>
                        </a:rPr>
                        <a:t>2,728</a:t>
                      </a:r>
                      <a:endParaRPr sz="900" dirty="0">
                        <a:latin typeface="Calibri"/>
                        <a:cs typeface="Calibri"/>
                      </a:endParaRPr>
                    </a:p>
                  </a:txBody>
                  <a:tcPr marL="0" marR="0" marT="0" marB="0"/>
                </a:tc>
                <a:tc>
                  <a:txBody>
                    <a:bodyPr/>
                    <a:lstStyle/>
                    <a:p>
                      <a:pPr marL="27305" algn="ctr">
                        <a:lnSpc>
                          <a:spcPts val="1160"/>
                        </a:lnSpc>
                      </a:pPr>
                      <a:r>
                        <a:rPr sz="900" spc="-35" dirty="0">
                          <a:latin typeface="Calibri"/>
                          <a:cs typeface="Calibri"/>
                        </a:rPr>
                        <a:t>8.40%</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marR="8255" algn="ctr">
                        <a:lnSpc>
                          <a:spcPts val="1160"/>
                        </a:lnSpc>
                      </a:pPr>
                      <a:r>
                        <a:rPr sz="900" spc="5" dirty="0">
                          <a:latin typeface="Calibri"/>
                          <a:cs typeface="Calibri"/>
                        </a:rPr>
                        <a:t>AAA</a:t>
                      </a:r>
                      <a:endParaRPr sz="900" dirty="0">
                        <a:latin typeface="Calibri"/>
                        <a:cs typeface="Calibri"/>
                      </a:endParaRPr>
                    </a:p>
                  </a:txBody>
                  <a:tcPr marL="0" marR="0" marT="0" marB="0"/>
                </a:tc>
                <a:tc>
                  <a:txBody>
                    <a:bodyPr/>
                    <a:lstStyle/>
                    <a:p>
                      <a:pPr marR="33655" algn="r">
                        <a:lnSpc>
                          <a:spcPts val="1160"/>
                        </a:lnSpc>
                      </a:pPr>
                      <a:r>
                        <a:rPr sz="900" spc="-50" dirty="0">
                          <a:latin typeface="Calibri"/>
                          <a:cs typeface="Calibri"/>
                        </a:rPr>
                        <a:t>1</a:t>
                      </a:r>
                      <a:r>
                        <a:rPr sz="900" spc="-40" dirty="0">
                          <a:latin typeface="Calibri"/>
                          <a:cs typeface="Calibri"/>
                        </a:rPr>
                        <a:t>0</a:t>
                      </a:r>
                      <a:r>
                        <a:rPr sz="900" spc="-50" dirty="0">
                          <a:latin typeface="Calibri"/>
                          <a:cs typeface="Calibri"/>
                        </a:rPr>
                        <a:t>5</a:t>
                      </a:r>
                      <a:r>
                        <a:rPr sz="900" spc="10" dirty="0">
                          <a:latin typeface="Calibri"/>
                          <a:cs typeface="Calibri"/>
                        </a:rPr>
                        <a:t>.</a:t>
                      </a:r>
                      <a:r>
                        <a:rPr sz="900" spc="-40" dirty="0">
                          <a:latin typeface="Calibri"/>
                          <a:cs typeface="Calibri"/>
                        </a:rPr>
                        <a:t>2</a:t>
                      </a:r>
                      <a:r>
                        <a:rPr sz="900" spc="-50" dirty="0">
                          <a:latin typeface="Calibri"/>
                          <a:cs typeface="Calibri"/>
                        </a:rPr>
                        <a:t>8</a:t>
                      </a:r>
                      <a:r>
                        <a:rPr sz="900" spc="-40" dirty="0">
                          <a:latin typeface="Calibri"/>
                          <a:cs typeface="Calibri"/>
                        </a:rPr>
                        <a:t>2</a:t>
                      </a:r>
                      <a:r>
                        <a:rPr sz="900" spc="-50" dirty="0">
                          <a:latin typeface="Calibri"/>
                          <a:cs typeface="Calibri"/>
                        </a:rPr>
                        <a:t>0</a:t>
                      </a:r>
                      <a:r>
                        <a:rPr sz="900" spc="-40" dirty="0">
                          <a:latin typeface="Calibri"/>
                          <a:cs typeface="Calibri"/>
                        </a:rPr>
                        <a:t>8</a:t>
                      </a:r>
                      <a:r>
                        <a:rPr sz="900" spc="-50" dirty="0">
                          <a:latin typeface="Calibri"/>
                          <a:cs typeface="Calibri"/>
                        </a:rPr>
                        <a:t>6</a:t>
                      </a:r>
                      <a:r>
                        <a:rPr sz="900" dirty="0">
                          <a:latin typeface="Calibri"/>
                          <a:cs typeface="Calibri"/>
                        </a:rPr>
                        <a:t>1</a:t>
                      </a:r>
                    </a:p>
                  </a:txBody>
                  <a:tcPr marL="0" marR="0" marT="0" marB="0"/>
                </a:tc>
                <a:tc>
                  <a:txBody>
                    <a:bodyPr/>
                    <a:lstStyle/>
                    <a:p>
                      <a:pPr algn="ctr">
                        <a:lnSpc>
                          <a:spcPts val="1160"/>
                        </a:lnSpc>
                        <a:tabLst>
                          <a:tab pos="247650" algn="l"/>
                        </a:tabLst>
                      </a:pPr>
                      <a:r>
                        <a:rPr sz="900" spc="-5" dirty="0">
                          <a:latin typeface="Calibri"/>
                          <a:cs typeface="Calibri"/>
                        </a:rPr>
                        <a:t>$	</a:t>
                      </a:r>
                      <a:r>
                        <a:rPr sz="900" spc="-35" dirty="0">
                          <a:latin typeface="Calibri"/>
                          <a:cs typeface="Calibri"/>
                        </a:rPr>
                        <a:t>117,555,871.65</a:t>
                      </a:r>
                      <a:endParaRPr sz="900" dirty="0">
                        <a:latin typeface="Calibri"/>
                        <a:cs typeface="Calibri"/>
                      </a:endParaRPr>
                    </a:p>
                  </a:txBody>
                  <a:tcPr marL="0" marR="0" marT="0" marB="0">
                    <a:lnR w="18287">
                      <a:solidFill>
                        <a:srgbClr val="000000"/>
                      </a:solidFill>
                      <a:prstDash val="solid"/>
                    </a:lnR>
                  </a:tcPr>
                </a:tc>
              </a:tr>
              <a:tr h="155985">
                <a:tc>
                  <a:txBody>
                    <a:bodyPr/>
                    <a:lstStyle/>
                    <a:p>
                      <a:pPr marL="16510">
                        <a:lnSpc>
                          <a:spcPts val="1165"/>
                        </a:lnSpc>
                      </a:pPr>
                      <a:r>
                        <a:rPr sz="900" spc="-25" dirty="0">
                          <a:latin typeface="Calibri"/>
                          <a:cs typeface="Calibri"/>
                        </a:rPr>
                        <a:t>91_GASN_15</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1</a:t>
                      </a:r>
                      <a:r>
                        <a:rPr sz="900" spc="15" dirty="0">
                          <a:latin typeface="Calibri"/>
                          <a:cs typeface="Calibri"/>
                        </a:rPr>
                        <a:t>,</a:t>
                      </a:r>
                      <a:r>
                        <a:rPr sz="900" spc="-40" dirty="0">
                          <a:latin typeface="Calibri"/>
                          <a:cs typeface="Calibri"/>
                        </a:rPr>
                        <a:t>69</a:t>
                      </a:r>
                      <a:r>
                        <a:rPr sz="900" spc="-50" dirty="0">
                          <a:latin typeface="Calibri"/>
                          <a:cs typeface="Calibri"/>
                        </a:rPr>
                        <a:t>6</a:t>
                      </a:r>
                      <a:r>
                        <a:rPr sz="900" spc="15" dirty="0">
                          <a:latin typeface="Calibri"/>
                          <a:cs typeface="Calibri"/>
                        </a:rPr>
                        <a:t>,</a:t>
                      </a:r>
                      <a:r>
                        <a:rPr sz="900" spc="-40" dirty="0">
                          <a:latin typeface="Calibri"/>
                          <a:cs typeface="Calibri"/>
                        </a:rPr>
                        <a:t>7</a:t>
                      </a:r>
                      <a:r>
                        <a:rPr sz="900" spc="-50" dirty="0">
                          <a:latin typeface="Calibri"/>
                          <a:cs typeface="Calibri"/>
                        </a:rPr>
                        <a:t>2</a:t>
                      </a:r>
                      <a:r>
                        <a:rPr sz="900" dirty="0">
                          <a:latin typeface="Calibri"/>
                          <a:cs typeface="Calibri"/>
                        </a:rPr>
                        <a:t>6</a:t>
                      </a:r>
                    </a:p>
                  </a:txBody>
                  <a:tcPr marL="0" marR="0" marT="0" marB="0"/>
                </a:tc>
                <a:tc>
                  <a:txBody>
                    <a:bodyPr/>
                    <a:lstStyle/>
                    <a:p>
                      <a:pPr marR="8890"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8255" algn="ctr">
                        <a:lnSpc>
                          <a:spcPts val="1165"/>
                        </a:lnSpc>
                      </a:pPr>
                      <a:r>
                        <a:rPr sz="900" spc="-30" dirty="0">
                          <a:latin typeface="Calibri"/>
                          <a:cs typeface="Calibri"/>
                        </a:rPr>
                        <a:t>3,305</a:t>
                      </a:r>
                      <a:endParaRPr sz="900" dirty="0">
                        <a:latin typeface="Calibri"/>
                        <a:cs typeface="Calibri"/>
                      </a:endParaRPr>
                    </a:p>
                  </a:txBody>
                  <a:tcPr marL="0" marR="0" marT="0" marB="0"/>
                </a:tc>
                <a:tc>
                  <a:txBody>
                    <a:bodyPr/>
                    <a:lstStyle/>
                    <a:p>
                      <a:pPr marL="27305" algn="ctr">
                        <a:lnSpc>
                          <a:spcPts val="1165"/>
                        </a:lnSpc>
                      </a:pPr>
                      <a:r>
                        <a:rPr sz="900" spc="-35" dirty="0">
                          <a:latin typeface="Calibri"/>
                          <a:cs typeface="Calibri"/>
                        </a:rPr>
                        <a:t>7.67%</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marR="7620" algn="ctr">
                        <a:lnSpc>
                          <a:spcPts val="1165"/>
                        </a:lnSpc>
                      </a:pPr>
                      <a:r>
                        <a:rPr sz="900" spc="5" dirty="0">
                          <a:latin typeface="Calibri"/>
                          <a:cs typeface="Calibri"/>
                        </a:rPr>
                        <a:t>AAA</a:t>
                      </a:r>
                      <a:endParaRPr sz="900" dirty="0">
                        <a:latin typeface="Calibri"/>
                        <a:cs typeface="Calibri"/>
                      </a:endParaRPr>
                    </a:p>
                  </a:txBody>
                  <a:tcPr marL="0" marR="0" marT="0" marB="0"/>
                </a:tc>
                <a:tc>
                  <a:txBody>
                    <a:bodyPr/>
                    <a:lstStyle/>
                    <a:p>
                      <a:pPr marR="33655" algn="r">
                        <a:lnSpc>
                          <a:spcPts val="1165"/>
                        </a:lnSpc>
                      </a:pPr>
                      <a:r>
                        <a:rPr sz="900" spc="-50" dirty="0">
                          <a:latin typeface="Calibri"/>
                          <a:cs typeface="Calibri"/>
                        </a:rPr>
                        <a:t>1</a:t>
                      </a:r>
                      <a:r>
                        <a:rPr sz="900" spc="-40" dirty="0">
                          <a:latin typeface="Calibri"/>
                          <a:cs typeface="Calibri"/>
                        </a:rPr>
                        <a:t>0</a:t>
                      </a:r>
                      <a:r>
                        <a:rPr sz="900" spc="-50" dirty="0">
                          <a:latin typeface="Calibri"/>
                          <a:cs typeface="Calibri"/>
                        </a:rPr>
                        <a:t>0</a:t>
                      </a:r>
                      <a:r>
                        <a:rPr sz="900" spc="10" dirty="0">
                          <a:latin typeface="Calibri"/>
                          <a:cs typeface="Calibri"/>
                        </a:rPr>
                        <a:t>.</a:t>
                      </a:r>
                      <a:r>
                        <a:rPr sz="900" spc="-40" dirty="0">
                          <a:latin typeface="Calibri"/>
                          <a:cs typeface="Calibri"/>
                        </a:rPr>
                        <a:t>6</a:t>
                      </a:r>
                      <a:r>
                        <a:rPr sz="900" spc="-50" dirty="0">
                          <a:latin typeface="Calibri"/>
                          <a:cs typeface="Calibri"/>
                        </a:rPr>
                        <a:t>5</a:t>
                      </a:r>
                      <a:r>
                        <a:rPr sz="900" spc="-40" dirty="0">
                          <a:latin typeface="Calibri"/>
                          <a:cs typeface="Calibri"/>
                        </a:rPr>
                        <a:t>6</a:t>
                      </a:r>
                      <a:r>
                        <a:rPr sz="900" spc="-50" dirty="0">
                          <a:latin typeface="Calibri"/>
                          <a:cs typeface="Calibri"/>
                        </a:rPr>
                        <a:t>1</a:t>
                      </a:r>
                      <a:r>
                        <a:rPr sz="900" spc="-40" dirty="0">
                          <a:latin typeface="Calibri"/>
                          <a:cs typeface="Calibri"/>
                        </a:rPr>
                        <a:t>7</a:t>
                      </a:r>
                      <a:r>
                        <a:rPr sz="900" spc="-50" dirty="0">
                          <a:latin typeface="Calibri"/>
                          <a:cs typeface="Calibri"/>
                        </a:rPr>
                        <a:t>5</a:t>
                      </a:r>
                      <a:r>
                        <a:rPr sz="900" dirty="0">
                          <a:latin typeface="Calibri"/>
                          <a:cs typeface="Calibri"/>
                        </a:rPr>
                        <a:t>7</a:t>
                      </a:r>
                    </a:p>
                  </a:txBody>
                  <a:tcPr marL="0" marR="0" marT="0" marB="0"/>
                </a:tc>
                <a:tc>
                  <a:txBody>
                    <a:bodyPr/>
                    <a:lstStyle/>
                    <a:p>
                      <a:pPr algn="ctr">
                        <a:lnSpc>
                          <a:spcPts val="1165"/>
                        </a:lnSpc>
                        <a:tabLst>
                          <a:tab pos="247650" algn="l"/>
                        </a:tabLst>
                      </a:pPr>
                      <a:r>
                        <a:rPr sz="900" spc="-5" dirty="0">
                          <a:latin typeface="Calibri"/>
                          <a:cs typeface="Calibri"/>
                        </a:rPr>
                        <a:t>$	</a:t>
                      </a:r>
                      <a:r>
                        <a:rPr sz="900" spc="-35" dirty="0">
                          <a:latin typeface="Calibri"/>
                          <a:cs typeface="Calibri"/>
                        </a:rPr>
                        <a:t>170,785,950.37</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5"/>
                        </a:lnSpc>
                      </a:pPr>
                      <a:r>
                        <a:rPr sz="900" spc="-30" dirty="0">
                          <a:latin typeface="Calibri"/>
                          <a:cs typeface="Calibri"/>
                        </a:rPr>
                        <a:t>91_GHOCB_14</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5"/>
                        </a:lnSpc>
                      </a:pPr>
                      <a:r>
                        <a:rPr sz="900" spc="-50" dirty="0">
                          <a:latin typeface="Calibri"/>
                          <a:cs typeface="Calibri"/>
                        </a:rPr>
                        <a:t>3</a:t>
                      </a:r>
                      <a:r>
                        <a:rPr sz="900" spc="15" dirty="0">
                          <a:latin typeface="Calibri"/>
                          <a:cs typeface="Calibri"/>
                        </a:rPr>
                        <a:t>,</a:t>
                      </a:r>
                      <a:r>
                        <a:rPr sz="900" spc="-40" dirty="0">
                          <a:latin typeface="Calibri"/>
                          <a:cs typeface="Calibri"/>
                        </a:rPr>
                        <a:t>70</a:t>
                      </a:r>
                      <a:r>
                        <a:rPr sz="900" spc="-50" dirty="0">
                          <a:latin typeface="Calibri"/>
                          <a:cs typeface="Calibri"/>
                        </a:rPr>
                        <a:t>0</a:t>
                      </a:r>
                      <a:r>
                        <a:rPr sz="900" spc="15" dirty="0">
                          <a:latin typeface="Calibri"/>
                          <a:cs typeface="Calibri"/>
                        </a:rPr>
                        <a:t>,</a:t>
                      </a:r>
                      <a:r>
                        <a:rPr sz="900" spc="-40" dirty="0">
                          <a:latin typeface="Calibri"/>
                          <a:cs typeface="Calibri"/>
                        </a:rPr>
                        <a:t>0</a:t>
                      </a:r>
                      <a:r>
                        <a:rPr sz="900" spc="-50" dirty="0">
                          <a:latin typeface="Calibri"/>
                          <a:cs typeface="Calibri"/>
                        </a:rPr>
                        <a:t>0</a:t>
                      </a:r>
                      <a:r>
                        <a:rPr sz="900" dirty="0">
                          <a:latin typeface="Calibri"/>
                          <a:cs typeface="Calibri"/>
                        </a:rPr>
                        <a:t>0</a:t>
                      </a:r>
                    </a:p>
                  </a:txBody>
                  <a:tcPr marL="0" marR="0" marT="0" marB="0"/>
                </a:tc>
                <a:tc>
                  <a:txBody>
                    <a:bodyPr/>
                    <a:lstStyle/>
                    <a:p>
                      <a:pPr marR="9525" algn="ctr">
                        <a:lnSpc>
                          <a:spcPts val="1165"/>
                        </a:lnSpc>
                      </a:pPr>
                      <a:r>
                        <a:rPr sz="900" spc="5" dirty="0">
                          <a:latin typeface="Calibri"/>
                          <a:cs typeface="Calibri"/>
                        </a:rPr>
                        <a:t>Pesos</a:t>
                      </a:r>
                      <a:endParaRPr sz="900" dirty="0">
                        <a:latin typeface="Calibri"/>
                        <a:cs typeface="Calibri"/>
                      </a:endParaRPr>
                    </a:p>
                  </a:txBody>
                  <a:tcPr marL="0" marR="0" marT="0" marB="0"/>
                </a:tc>
                <a:tc>
                  <a:txBody>
                    <a:bodyPr/>
                    <a:lstStyle/>
                    <a:p>
                      <a:pPr marL="7620" algn="ctr">
                        <a:lnSpc>
                          <a:spcPts val="1165"/>
                        </a:lnSpc>
                      </a:pPr>
                      <a:r>
                        <a:rPr sz="900" spc="-30" dirty="0">
                          <a:latin typeface="Calibri"/>
                          <a:cs typeface="Calibri"/>
                        </a:rPr>
                        <a:t>4,793</a:t>
                      </a:r>
                      <a:endParaRPr sz="900" dirty="0">
                        <a:latin typeface="Calibri"/>
                        <a:cs typeface="Calibri"/>
                      </a:endParaRPr>
                    </a:p>
                  </a:txBody>
                  <a:tcPr marL="0" marR="0" marT="0" marB="0"/>
                </a:tc>
                <a:tc>
                  <a:txBody>
                    <a:bodyPr/>
                    <a:lstStyle/>
                    <a:p>
                      <a:pPr marL="27305" algn="ctr">
                        <a:lnSpc>
                          <a:spcPts val="1165"/>
                        </a:lnSpc>
                      </a:pPr>
                      <a:r>
                        <a:rPr sz="900" spc="-35" dirty="0">
                          <a:latin typeface="Calibri"/>
                          <a:cs typeface="Calibri"/>
                        </a:rPr>
                        <a:t>9.46%</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algn="ctr">
                        <a:lnSpc>
                          <a:spcPts val="1165"/>
                        </a:lnSpc>
                      </a:pPr>
                      <a:r>
                        <a:rPr sz="900" spc="5" dirty="0">
                          <a:latin typeface="Calibri"/>
                          <a:cs typeface="Calibri"/>
                        </a:rPr>
                        <a:t>AA</a:t>
                      </a:r>
                      <a:endParaRPr sz="900" dirty="0">
                        <a:latin typeface="Calibri"/>
                        <a:cs typeface="Calibri"/>
                      </a:endParaRPr>
                    </a:p>
                  </a:txBody>
                  <a:tcPr marL="0" marR="0" marT="0" marB="0"/>
                </a:tc>
                <a:tc>
                  <a:txBody>
                    <a:bodyPr/>
                    <a:lstStyle/>
                    <a:p>
                      <a:pPr marR="33655" algn="r">
                        <a:lnSpc>
                          <a:spcPts val="1165"/>
                        </a:lnSpc>
                      </a:pPr>
                      <a:r>
                        <a:rPr sz="900" spc="-50" dirty="0">
                          <a:latin typeface="Calibri"/>
                          <a:cs typeface="Calibri"/>
                        </a:rPr>
                        <a:t>1</a:t>
                      </a:r>
                      <a:r>
                        <a:rPr sz="900" spc="-40" dirty="0">
                          <a:latin typeface="Calibri"/>
                          <a:cs typeface="Calibri"/>
                        </a:rPr>
                        <a:t>1</a:t>
                      </a:r>
                      <a:r>
                        <a:rPr sz="900" spc="-50" dirty="0">
                          <a:latin typeface="Calibri"/>
                          <a:cs typeface="Calibri"/>
                        </a:rPr>
                        <a:t>1</a:t>
                      </a:r>
                      <a:r>
                        <a:rPr sz="900" spc="10" dirty="0">
                          <a:latin typeface="Calibri"/>
                          <a:cs typeface="Calibri"/>
                        </a:rPr>
                        <a:t>.</a:t>
                      </a:r>
                      <a:r>
                        <a:rPr sz="900" spc="-40" dirty="0">
                          <a:latin typeface="Calibri"/>
                          <a:cs typeface="Calibri"/>
                        </a:rPr>
                        <a:t>3</a:t>
                      </a:r>
                      <a:r>
                        <a:rPr sz="900" spc="-50" dirty="0">
                          <a:latin typeface="Calibri"/>
                          <a:cs typeface="Calibri"/>
                        </a:rPr>
                        <a:t>7</a:t>
                      </a:r>
                      <a:r>
                        <a:rPr sz="900" spc="-40" dirty="0">
                          <a:latin typeface="Calibri"/>
                          <a:cs typeface="Calibri"/>
                        </a:rPr>
                        <a:t>3</a:t>
                      </a:r>
                      <a:r>
                        <a:rPr sz="900" spc="-50" dirty="0">
                          <a:latin typeface="Calibri"/>
                          <a:cs typeface="Calibri"/>
                        </a:rPr>
                        <a:t>3</a:t>
                      </a:r>
                      <a:r>
                        <a:rPr sz="900" spc="-40" dirty="0">
                          <a:latin typeface="Calibri"/>
                          <a:cs typeface="Calibri"/>
                        </a:rPr>
                        <a:t>9</a:t>
                      </a:r>
                      <a:r>
                        <a:rPr sz="900" spc="-50" dirty="0">
                          <a:latin typeface="Calibri"/>
                          <a:cs typeface="Calibri"/>
                        </a:rPr>
                        <a:t>2</a:t>
                      </a:r>
                      <a:r>
                        <a:rPr sz="900" dirty="0">
                          <a:latin typeface="Calibri"/>
                          <a:cs typeface="Calibri"/>
                        </a:rPr>
                        <a:t>3</a:t>
                      </a:r>
                    </a:p>
                  </a:txBody>
                  <a:tcPr marL="0" marR="0" marT="0" marB="0"/>
                </a:tc>
                <a:tc>
                  <a:txBody>
                    <a:bodyPr/>
                    <a:lstStyle/>
                    <a:p>
                      <a:pPr algn="ctr">
                        <a:lnSpc>
                          <a:spcPts val="1165"/>
                        </a:lnSpc>
                        <a:tabLst>
                          <a:tab pos="247015" algn="l"/>
                        </a:tabLst>
                      </a:pPr>
                      <a:r>
                        <a:rPr sz="900" spc="-5" dirty="0">
                          <a:latin typeface="Calibri"/>
                          <a:cs typeface="Calibri"/>
                        </a:rPr>
                        <a:t>$	</a:t>
                      </a:r>
                      <a:r>
                        <a:rPr sz="900" spc="-35" dirty="0">
                          <a:latin typeface="Calibri"/>
                          <a:cs typeface="Calibri"/>
                        </a:rPr>
                        <a:t>412,081,551.34</a:t>
                      </a:r>
                      <a:endParaRPr sz="900" dirty="0">
                        <a:latin typeface="Calibri"/>
                        <a:cs typeface="Calibri"/>
                      </a:endParaRPr>
                    </a:p>
                  </a:txBody>
                  <a:tcPr marL="0" marR="0" marT="0" marB="0">
                    <a:lnR w="18287">
                      <a:solidFill>
                        <a:srgbClr val="000000"/>
                      </a:solidFill>
                      <a:prstDash val="solid"/>
                    </a:lnR>
                  </a:tcPr>
                </a:tc>
              </a:tr>
              <a:tr h="155313">
                <a:tc>
                  <a:txBody>
                    <a:bodyPr/>
                    <a:lstStyle/>
                    <a:p>
                      <a:pPr marL="16510">
                        <a:lnSpc>
                          <a:spcPts val="1160"/>
                        </a:lnSpc>
                      </a:pPr>
                      <a:r>
                        <a:rPr sz="900" spc="-35" dirty="0">
                          <a:latin typeface="Calibri"/>
                          <a:cs typeface="Calibri"/>
                        </a:rPr>
                        <a:t>91_HERDEZ_13</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60"/>
                        </a:lnSpc>
                      </a:pPr>
                      <a:r>
                        <a:rPr sz="900" spc="-50" dirty="0">
                          <a:latin typeface="Calibri"/>
                          <a:cs typeface="Calibri"/>
                        </a:rPr>
                        <a:t>1</a:t>
                      </a:r>
                      <a:r>
                        <a:rPr sz="900" spc="15" dirty="0">
                          <a:latin typeface="Calibri"/>
                          <a:cs typeface="Calibri"/>
                        </a:rPr>
                        <a:t>,</a:t>
                      </a:r>
                      <a:r>
                        <a:rPr sz="900" spc="-40" dirty="0">
                          <a:latin typeface="Calibri"/>
                          <a:cs typeface="Calibri"/>
                        </a:rPr>
                        <a:t>38</a:t>
                      </a:r>
                      <a:r>
                        <a:rPr sz="900" spc="-50" dirty="0">
                          <a:latin typeface="Calibri"/>
                          <a:cs typeface="Calibri"/>
                        </a:rPr>
                        <a:t>8</a:t>
                      </a:r>
                      <a:r>
                        <a:rPr sz="900" spc="15" dirty="0">
                          <a:latin typeface="Calibri"/>
                          <a:cs typeface="Calibri"/>
                        </a:rPr>
                        <a:t>,</a:t>
                      </a:r>
                      <a:r>
                        <a:rPr sz="900" spc="-40" dirty="0">
                          <a:latin typeface="Calibri"/>
                          <a:cs typeface="Calibri"/>
                        </a:rPr>
                        <a:t>8</a:t>
                      </a:r>
                      <a:r>
                        <a:rPr sz="900" spc="-50" dirty="0">
                          <a:latin typeface="Calibri"/>
                          <a:cs typeface="Calibri"/>
                        </a:rPr>
                        <a:t>1</a:t>
                      </a:r>
                      <a:r>
                        <a:rPr sz="900" dirty="0">
                          <a:latin typeface="Calibri"/>
                          <a:cs typeface="Calibri"/>
                        </a:rPr>
                        <a:t>1</a:t>
                      </a:r>
                    </a:p>
                  </a:txBody>
                  <a:tcPr marL="0" marR="0" marT="0" marB="0"/>
                </a:tc>
                <a:tc>
                  <a:txBody>
                    <a:bodyPr/>
                    <a:lstStyle/>
                    <a:p>
                      <a:pPr marR="9525" algn="ctr">
                        <a:lnSpc>
                          <a:spcPts val="1160"/>
                        </a:lnSpc>
                      </a:pPr>
                      <a:r>
                        <a:rPr sz="900" spc="5" dirty="0">
                          <a:latin typeface="Calibri"/>
                          <a:cs typeface="Calibri"/>
                        </a:rPr>
                        <a:t>Pesos</a:t>
                      </a:r>
                      <a:endParaRPr sz="900" dirty="0">
                        <a:latin typeface="Calibri"/>
                        <a:cs typeface="Calibri"/>
                      </a:endParaRPr>
                    </a:p>
                  </a:txBody>
                  <a:tcPr marL="0" marR="0" marT="0" marB="0"/>
                </a:tc>
                <a:tc>
                  <a:txBody>
                    <a:bodyPr/>
                    <a:lstStyle/>
                    <a:p>
                      <a:pPr marL="7620" algn="ctr">
                        <a:lnSpc>
                          <a:spcPts val="1160"/>
                        </a:lnSpc>
                      </a:pPr>
                      <a:r>
                        <a:rPr sz="900" spc="-30" dirty="0">
                          <a:latin typeface="Calibri"/>
                          <a:cs typeface="Calibri"/>
                        </a:rPr>
                        <a:t>2,697</a:t>
                      </a:r>
                      <a:endParaRPr sz="900" dirty="0">
                        <a:latin typeface="Calibri"/>
                        <a:cs typeface="Calibri"/>
                      </a:endParaRPr>
                    </a:p>
                  </a:txBody>
                  <a:tcPr marL="0" marR="0" marT="0" marB="0"/>
                </a:tc>
                <a:tc>
                  <a:txBody>
                    <a:bodyPr/>
                    <a:lstStyle/>
                    <a:p>
                      <a:pPr marL="26670" algn="ctr">
                        <a:lnSpc>
                          <a:spcPts val="1160"/>
                        </a:lnSpc>
                      </a:pPr>
                      <a:r>
                        <a:rPr sz="900" spc="-35" dirty="0">
                          <a:latin typeface="Calibri"/>
                          <a:cs typeface="Calibri"/>
                        </a:rPr>
                        <a:t>8.02%</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algn="ctr">
                        <a:lnSpc>
                          <a:spcPts val="1160"/>
                        </a:lnSpc>
                      </a:pPr>
                      <a:r>
                        <a:rPr sz="900" spc="5" dirty="0">
                          <a:latin typeface="Calibri"/>
                          <a:cs typeface="Calibri"/>
                        </a:rPr>
                        <a:t>AA</a:t>
                      </a:r>
                      <a:endParaRPr sz="900" dirty="0">
                        <a:latin typeface="Calibri"/>
                        <a:cs typeface="Calibri"/>
                      </a:endParaRPr>
                    </a:p>
                  </a:txBody>
                  <a:tcPr marL="0" marR="0" marT="0" marB="0"/>
                </a:tc>
                <a:tc>
                  <a:txBody>
                    <a:bodyPr/>
                    <a:lstStyle/>
                    <a:p>
                      <a:pPr marR="33655" algn="r">
                        <a:lnSpc>
                          <a:spcPts val="1160"/>
                        </a:lnSpc>
                      </a:pPr>
                      <a:r>
                        <a:rPr sz="900" spc="-50" dirty="0">
                          <a:latin typeface="Calibri"/>
                          <a:cs typeface="Calibri"/>
                        </a:rPr>
                        <a:t>8</a:t>
                      </a:r>
                      <a:r>
                        <a:rPr sz="900" spc="-40" dirty="0">
                          <a:latin typeface="Calibri"/>
                          <a:cs typeface="Calibri"/>
                        </a:rPr>
                        <a:t>8</a:t>
                      </a:r>
                      <a:r>
                        <a:rPr sz="900" spc="10" dirty="0">
                          <a:latin typeface="Calibri"/>
                          <a:cs typeface="Calibri"/>
                        </a:rPr>
                        <a:t>.</a:t>
                      </a:r>
                      <a:r>
                        <a:rPr sz="900" spc="-50" dirty="0">
                          <a:latin typeface="Calibri"/>
                          <a:cs typeface="Calibri"/>
                        </a:rPr>
                        <a:t>6</a:t>
                      </a:r>
                      <a:r>
                        <a:rPr sz="900" spc="-40" dirty="0">
                          <a:latin typeface="Calibri"/>
                          <a:cs typeface="Calibri"/>
                        </a:rPr>
                        <a:t>7</a:t>
                      </a:r>
                      <a:r>
                        <a:rPr sz="900" spc="-50" dirty="0">
                          <a:latin typeface="Calibri"/>
                          <a:cs typeface="Calibri"/>
                        </a:rPr>
                        <a:t>6</a:t>
                      </a:r>
                      <a:r>
                        <a:rPr sz="900" spc="-40" dirty="0">
                          <a:latin typeface="Calibri"/>
                          <a:cs typeface="Calibri"/>
                        </a:rPr>
                        <a:t>8</a:t>
                      </a:r>
                      <a:r>
                        <a:rPr sz="900" spc="-50" dirty="0">
                          <a:latin typeface="Calibri"/>
                          <a:cs typeface="Calibri"/>
                        </a:rPr>
                        <a:t>4</a:t>
                      </a:r>
                      <a:r>
                        <a:rPr sz="900" spc="-40" dirty="0">
                          <a:latin typeface="Calibri"/>
                          <a:cs typeface="Calibri"/>
                        </a:rPr>
                        <a:t>3</a:t>
                      </a:r>
                      <a:r>
                        <a:rPr sz="900" spc="-50" dirty="0">
                          <a:latin typeface="Calibri"/>
                          <a:cs typeface="Calibri"/>
                        </a:rPr>
                        <a:t>7</a:t>
                      </a:r>
                      <a:r>
                        <a:rPr sz="900" dirty="0">
                          <a:latin typeface="Calibri"/>
                          <a:cs typeface="Calibri"/>
                        </a:rPr>
                        <a:t>2</a:t>
                      </a:r>
                    </a:p>
                  </a:txBody>
                  <a:tcPr marL="0" marR="0" marT="0" marB="0"/>
                </a:tc>
                <a:tc>
                  <a:txBody>
                    <a:bodyPr/>
                    <a:lstStyle/>
                    <a:p>
                      <a:pPr algn="ctr">
                        <a:lnSpc>
                          <a:spcPts val="1160"/>
                        </a:lnSpc>
                        <a:tabLst>
                          <a:tab pos="247015" algn="l"/>
                        </a:tabLst>
                      </a:pPr>
                      <a:r>
                        <a:rPr sz="900" spc="-5" dirty="0">
                          <a:latin typeface="Calibri"/>
                          <a:cs typeface="Calibri"/>
                        </a:rPr>
                        <a:t>$	</a:t>
                      </a:r>
                      <a:r>
                        <a:rPr sz="900" spc="-35" dirty="0">
                          <a:latin typeface="Calibri"/>
                          <a:cs typeface="Calibri"/>
                        </a:rPr>
                        <a:t>123,155,376.00</a:t>
                      </a:r>
                      <a:endParaRPr sz="900" dirty="0">
                        <a:latin typeface="Calibri"/>
                        <a:cs typeface="Calibri"/>
                      </a:endParaRPr>
                    </a:p>
                  </a:txBody>
                  <a:tcPr marL="0" marR="0" marT="0" marB="0">
                    <a:lnR w="18287">
                      <a:solidFill>
                        <a:srgbClr val="000000"/>
                      </a:solidFill>
                      <a:prstDash val="solid"/>
                    </a:lnR>
                  </a:tcPr>
                </a:tc>
              </a:tr>
              <a:tr h="143484">
                <a:tc>
                  <a:txBody>
                    <a:bodyPr/>
                    <a:lstStyle/>
                    <a:p>
                      <a:pPr marL="16510">
                        <a:lnSpc>
                          <a:spcPts val="1165"/>
                        </a:lnSpc>
                      </a:pPr>
                      <a:r>
                        <a:rPr sz="900" spc="-30" dirty="0">
                          <a:latin typeface="Calibri"/>
                          <a:cs typeface="Calibri"/>
                        </a:rPr>
                        <a:t>91_HOLCIM_15</a:t>
                      </a:r>
                      <a:endParaRPr sz="900" dirty="0">
                        <a:latin typeface="Calibri"/>
                        <a:cs typeface="Calibri"/>
                      </a:endParaRPr>
                    </a:p>
                  </a:txBody>
                  <a:tcPr marL="0" marR="0" marT="0" marB="0">
                    <a:lnL w="9143">
                      <a:solidFill>
                        <a:srgbClr val="000000"/>
                      </a:solidFill>
                      <a:prstDash val="solid"/>
                    </a:lnL>
                    <a:lnB w="18287">
                      <a:solidFill>
                        <a:srgbClr val="000000"/>
                      </a:solidFill>
                      <a:prstDash val="solid"/>
                    </a:lnB>
                  </a:tcPr>
                </a:tc>
                <a:tc>
                  <a:txBody>
                    <a:bodyPr/>
                    <a:lstStyle/>
                    <a:p>
                      <a:pPr marR="15875" algn="r">
                        <a:lnSpc>
                          <a:spcPts val="1165"/>
                        </a:lnSpc>
                      </a:pPr>
                      <a:r>
                        <a:rPr sz="900" spc="-50" dirty="0">
                          <a:latin typeface="Calibri"/>
                          <a:cs typeface="Calibri"/>
                        </a:rPr>
                        <a:t>1</a:t>
                      </a:r>
                      <a:r>
                        <a:rPr sz="900" spc="15" dirty="0">
                          <a:latin typeface="Calibri"/>
                          <a:cs typeface="Calibri"/>
                        </a:rPr>
                        <a:t>,</a:t>
                      </a:r>
                      <a:r>
                        <a:rPr sz="900" spc="-40" dirty="0">
                          <a:latin typeface="Calibri"/>
                          <a:cs typeface="Calibri"/>
                        </a:rPr>
                        <a:t>41</a:t>
                      </a:r>
                      <a:r>
                        <a:rPr sz="900" spc="-50" dirty="0">
                          <a:latin typeface="Calibri"/>
                          <a:cs typeface="Calibri"/>
                        </a:rPr>
                        <a:t>8</a:t>
                      </a:r>
                      <a:r>
                        <a:rPr sz="900" spc="15" dirty="0">
                          <a:latin typeface="Calibri"/>
                          <a:cs typeface="Calibri"/>
                        </a:rPr>
                        <a:t>,</a:t>
                      </a:r>
                      <a:r>
                        <a:rPr sz="900" spc="-40" dirty="0">
                          <a:latin typeface="Calibri"/>
                          <a:cs typeface="Calibri"/>
                        </a:rPr>
                        <a:t>8</a:t>
                      </a:r>
                      <a:r>
                        <a:rPr sz="900" spc="-50" dirty="0">
                          <a:latin typeface="Calibri"/>
                          <a:cs typeface="Calibri"/>
                        </a:rPr>
                        <a:t>2</a:t>
                      </a:r>
                      <a:r>
                        <a:rPr sz="900" dirty="0">
                          <a:latin typeface="Calibri"/>
                          <a:cs typeface="Calibri"/>
                        </a:rPr>
                        <a:t>0</a:t>
                      </a:r>
                    </a:p>
                  </a:txBody>
                  <a:tcPr marL="0" marR="0" marT="0" marB="0">
                    <a:lnB w="18287">
                      <a:solidFill>
                        <a:srgbClr val="000000"/>
                      </a:solidFill>
                      <a:prstDash val="solid"/>
                    </a:lnB>
                  </a:tcPr>
                </a:tc>
                <a:tc>
                  <a:txBody>
                    <a:bodyPr/>
                    <a:lstStyle/>
                    <a:p>
                      <a:pPr marR="9525" algn="ctr">
                        <a:lnSpc>
                          <a:spcPts val="1165"/>
                        </a:lnSpc>
                      </a:pPr>
                      <a:r>
                        <a:rPr sz="900" spc="5" dirty="0">
                          <a:latin typeface="Calibri"/>
                          <a:cs typeface="Calibri"/>
                        </a:rPr>
                        <a:t>Pesos</a:t>
                      </a:r>
                      <a:endParaRPr sz="900" dirty="0">
                        <a:latin typeface="Calibri"/>
                        <a:cs typeface="Calibri"/>
                      </a:endParaRPr>
                    </a:p>
                  </a:txBody>
                  <a:tcPr marL="0" marR="0" marT="0" marB="0">
                    <a:lnB w="18287">
                      <a:solidFill>
                        <a:srgbClr val="000000"/>
                      </a:solidFill>
                      <a:prstDash val="solid"/>
                    </a:lnB>
                  </a:tcPr>
                </a:tc>
                <a:tc>
                  <a:txBody>
                    <a:bodyPr/>
                    <a:lstStyle/>
                    <a:p>
                      <a:pPr marL="7620" algn="ctr">
                        <a:lnSpc>
                          <a:spcPts val="1165"/>
                        </a:lnSpc>
                      </a:pPr>
                      <a:r>
                        <a:rPr sz="900" spc="-30" dirty="0">
                          <a:latin typeface="Calibri"/>
                          <a:cs typeface="Calibri"/>
                        </a:rPr>
                        <a:t>1,367</a:t>
                      </a:r>
                      <a:endParaRPr sz="900" dirty="0">
                        <a:latin typeface="Calibri"/>
                        <a:cs typeface="Calibri"/>
                      </a:endParaRPr>
                    </a:p>
                  </a:txBody>
                  <a:tcPr marL="0" marR="0" marT="0" marB="0">
                    <a:lnB w="18287">
                      <a:solidFill>
                        <a:srgbClr val="000000"/>
                      </a:solidFill>
                      <a:prstDash val="solid"/>
                    </a:lnB>
                  </a:tcPr>
                </a:tc>
                <a:tc>
                  <a:txBody>
                    <a:bodyPr/>
                    <a:lstStyle/>
                    <a:p>
                      <a:pPr marL="19050" algn="ctr">
                        <a:lnSpc>
                          <a:spcPts val="1165"/>
                        </a:lnSpc>
                      </a:pPr>
                      <a:r>
                        <a:rPr sz="900" spc="-5" dirty="0">
                          <a:latin typeface="Calibri"/>
                          <a:cs typeface="Calibri"/>
                        </a:rPr>
                        <a:t>TIIE</a:t>
                      </a:r>
                      <a:r>
                        <a:rPr sz="900" spc="-175" dirty="0">
                          <a:latin typeface="Calibri"/>
                          <a:cs typeface="Calibri"/>
                        </a:rPr>
                        <a:t> </a:t>
                      </a:r>
                      <a:r>
                        <a:rPr sz="900" spc="-30" dirty="0">
                          <a:latin typeface="Calibri"/>
                          <a:cs typeface="Calibri"/>
                        </a:rPr>
                        <a:t>28 </a:t>
                      </a:r>
                      <a:r>
                        <a:rPr sz="900" dirty="0">
                          <a:latin typeface="Calibri"/>
                          <a:cs typeface="Calibri"/>
                        </a:rPr>
                        <a:t>dias</a:t>
                      </a:r>
                    </a:p>
                  </a:txBody>
                  <a:tcPr marL="0" marR="0" marT="0" marB="0">
                    <a:lnB w="18287">
                      <a:solidFill>
                        <a:srgbClr val="000000"/>
                      </a:solidFill>
                      <a:prstDash val="solid"/>
                    </a:lnB>
                  </a:tcPr>
                </a:tc>
                <a:tc>
                  <a:txBody>
                    <a:bodyPr/>
                    <a:lstStyle/>
                    <a:p>
                      <a:pPr algn="ctr">
                        <a:lnSpc>
                          <a:spcPts val="1165"/>
                        </a:lnSpc>
                      </a:pPr>
                      <a:r>
                        <a:rPr sz="900" spc="-35" dirty="0">
                          <a:latin typeface="Calibri"/>
                          <a:cs typeface="Calibri"/>
                        </a:rPr>
                        <a:t>0.40%</a:t>
                      </a:r>
                      <a:endParaRPr sz="900" dirty="0">
                        <a:latin typeface="Calibri"/>
                        <a:cs typeface="Calibri"/>
                      </a:endParaRPr>
                    </a:p>
                  </a:txBody>
                  <a:tcPr marL="0" marR="0" marT="0" marB="0">
                    <a:lnB w="18287">
                      <a:solidFill>
                        <a:srgbClr val="000000"/>
                      </a:solidFill>
                      <a:prstDash val="solid"/>
                    </a:lnB>
                  </a:tcPr>
                </a:tc>
                <a:tc>
                  <a:txBody>
                    <a:bodyPr/>
                    <a:lstStyle/>
                    <a:p>
                      <a:pPr marR="8890" algn="ctr">
                        <a:lnSpc>
                          <a:spcPts val="1165"/>
                        </a:lnSpc>
                      </a:pPr>
                      <a:r>
                        <a:rPr sz="900" spc="5" dirty="0">
                          <a:latin typeface="Calibri"/>
                          <a:cs typeface="Calibri"/>
                        </a:rPr>
                        <a:t>AAA</a:t>
                      </a:r>
                      <a:endParaRPr sz="900" dirty="0">
                        <a:latin typeface="Calibri"/>
                        <a:cs typeface="Calibri"/>
                      </a:endParaRPr>
                    </a:p>
                  </a:txBody>
                  <a:tcPr marL="0" marR="0" marT="0" marB="0">
                    <a:lnB w="18287">
                      <a:solidFill>
                        <a:srgbClr val="000000"/>
                      </a:solidFill>
                      <a:prstDash val="solid"/>
                    </a:lnB>
                  </a:tcPr>
                </a:tc>
                <a:tc>
                  <a:txBody>
                    <a:bodyPr/>
                    <a:lstStyle/>
                    <a:p>
                      <a:pPr marR="34290" algn="r">
                        <a:lnSpc>
                          <a:spcPts val="1165"/>
                        </a:lnSpc>
                      </a:pPr>
                      <a:r>
                        <a:rPr sz="900" spc="-50" dirty="0">
                          <a:latin typeface="Calibri"/>
                          <a:cs typeface="Calibri"/>
                        </a:rPr>
                        <a:t>9</a:t>
                      </a:r>
                      <a:r>
                        <a:rPr sz="900" spc="-40" dirty="0">
                          <a:latin typeface="Calibri"/>
                          <a:cs typeface="Calibri"/>
                        </a:rPr>
                        <a:t>9</a:t>
                      </a:r>
                      <a:r>
                        <a:rPr sz="900" spc="10" dirty="0">
                          <a:latin typeface="Calibri"/>
                          <a:cs typeface="Calibri"/>
                        </a:rPr>
                        <a:t>.</a:t>
                      </a:r>
                      <a:r>
                        <a:rPr sz="900" spc="-50" dirty="0">
                          <a:latin typeface="Calibri"/>
                          <a:cs typeface="Calibri"/>
                        </a:rPr>
                        <a:t>6</a:t>
                      </a:r>
                      <a:r>
                        <a:rPr sz="900" spc="-40" dirty="0">
                          <a:latin typeface="Calibri"/>
                          <a:cs typeface="Calibri"/>
                        </a:rPr>
                        <a:t>5</a:t>
                      </a:r>
                      <a:r>
                        <a:rPr sz="900" spc="-50" dirty="0">
                          <a:latin typeface="Calibri"/>
                          <a:cs typeface="Calibri"/>
                        </a:rPr>
                        <a:t>8</a:t>
                      </a:r>
                      <a:r>
                        <a:rPr sz="900" spc="-40" dirty="0">
                          <a:latin typeface="Calibri"/>
                          <a:cs typeface="Calibri"/>
                        </a:rPr>
                        <a:t>2</a:t>
                      </a:r>
                      <a:r>
                        <a:rPr sz="900" spc="-50" dirty="0">
                          <a:latin typeface="Calibri"/>
                          <a:cs typeface="Calibri"/>
                        </a:rPr>
                        <a:t>1</a:t>
                      </a:r>
                      <a:r>
                        <a:rPr sz="900" spc="-40" dirty="0">
                          <a:latin typeface="Calibri"/>
                          <a:cs typeface="Calibri"/>
                        </a:rPr>
                        <a:t>4</a:t>
                      </a:r>
                      <a:r>
                        <a:rPr sz="900" spc="-50" dirty="0">
                          <a:latin typeface="Calibri"/>
                          <a:cs typeface="Calibri"/>
                        </a:rPr>
                        <a:t>4</a:t>
                      </a:r>
                      <a:r>
                        <a:rPr sz="900" dirty="0">
                          <a:latin typeface="Calibri"/>
                          <a:cs typeface="Calibri"/>
                        </a:rPr>
                        <a:t>3</a:t>
                      </a:r>
                    </a:p>
                  </a:txBody>
                  <a:tcPr marL="0" marR="0" marT="0" marB="0">
                    <a:lnB w="18287">
                      <a:solidFill>
                        <a:srgbClr val="000000"/>
                      </a:solidFill>
                      <a:prstDash val="solid"/>
                    </a:lnB>
                  </a:tcPr>
                </a:tc>
                <a:tc>
                  <a:txBody>
                    <a:bodyPr/>
                    <a:lstStyle/>
                    <a:p>
                      <a:pPr algn="ctr">
                        <a:lnSpc>
                          <a:spcPts val="1165"/>
                        </a:lnSpc>
                        <a:tabLst>
                          <a:tab pos="246379" algn="l"/>
                        </a:tabLst>
                      </a:pPr>
                      <a:r>
                        <a:rPr sz="900" spc="-5" dirty="0">
                          <a:latin typeface="Calibri"/>
                          <a:cs typeface="Calibri"/>
                        </a:rPr>
                        <a:t>$	</a:t>
                      </a:r>
                      <a:r>
                        <a:rPr sz="900" spc="-35" dirty="0">
                          <a:latin typeface="Calibri"/>
                          <a:cs typeface="Calibri"/>
                        </a:rPr>
                        <a:t>141,397,067.79</a:t>
                      </a:r>
                      <a:endParaRPr sz="900" dirty="0">
                        <a:latin typeface="Calibri"/>
                        <a:cs typeface="Calibri"/>
                      </a:endParaRPr>
                    </a:p>
                  </a:txBody>
                  <a:tcPr marL="0" marR="0" marT="0" marB="0">
                    <a:lnR w="18287">
                      <a:solidFill>
                        <a:srgbClr val="000000"/>
                      </a:solidFill>
                      <a:prstDash val="solid"/>
                    </a:lnR>
                    <a:lnB w="18287">
                      <a:solidFill>
                        <a:srgbClr val="000000"/>
                      </a:solidFill>
                      <a:prstDash val="solid"/>
                    </a:lnB>
                  </a:tcPr>
                </a:tc>
              </a:tr>
            </a:tbl>
          </a:graphicData>
        </a:graphic>
      </p:graphicFrame>
      <p:sp>
        <p:nvSpPr>
          <p:cNvPr id="15" name="14 Marcador de número de diapositiva"/>
          <p:cNvSpPr>
            <a:spLocks noGrp="1"/>
          </p:cNvSpPr>
          <p:nvPr>
            <p:ph type="sldNum" sz="quarter" idx="12"/>
          </p:nvPr>
        </p:nvSpPr>
        <p:spPr/>
        <p:txBody>
          <a:bodyPr/>
          <a:lstStyle/>
          <a:p>
            <a:fld id="{05E83AA4-A00D-4AA0-8FE8-B93C9F3EC141}" type="slidenum">
              <a:rPr lang="es-ES" altLang="es-MX" smtClean="0"/>
              <a:pPr/>
              <a:t>29</a:t>
            </a:fld>
            <a:endParaRPr lang="es-ES" altLang="es-MX" dirty="0"/>
          </a:p>
        </p:txBody>
      </p:sp>
    </p:spTree>
    <p:extLst>
      <p:ext uri="{BB962C8B-B14F-4D97-AF65-F5344CB8AC3E}">
        <p14:creationId xmlns:p14="http://schemas.microsoft.com/office/powerpoint/2010/main" val="2461582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graphicFrame>
        <p:nvGraphicFramePr>
          <p:cNvPr id="3" name="object 3"/>
          <p:cNvGraphicFramePr>
            <a:graphicFrameLocks noGrp="1"/>
          </p:cNvGraphicFramePr>
          <p:nvPr/>
        </p:nvGraphicFramePr>
        <p:xfrm>
          <a:off x="1234440" y="1512795"/>
          <a:ext cx="6869079" cy="4149064"/>
        </p:xfrm>
        <a:graphic>
          <a:graphicData uri="http://schemas.openxmlformats.org/drawingml/2006/table">
            <a:tbl>
              <a:tblPr firstRow="1" bandRow="1">
                <a:tableStyleId>{2D5ABB26-0587-4C30-8999-92F81FD0307C}</a:tableStyleId>
              </a:tblPr>
              <a:tblGrid>
                <a:gridCol w="988019"/>
                <a:gridCol w="594635"/>
                <a:gridCol w="489384"/>
                <a:gridCol w="1061036"/>
                <a:gridCol w="678563"/>
                <a:gridCol w="437765"/>
                <a:gridCol w="854728"/>
                <a:gridCol w="703649"/>
                <a:gridCol w="1061300"/>
              </a:tblGrid>
              <a:tr h="283732">
                <a:tc>
                  <a:txBody>
                    <a:bodyPr/>
                    <a:lstStyle/>
                    <a:p>
                      <a:pPr>
                        <a:lnSpc>
                          <a:spcPct val="100000"/>
                        </a:lnSpc>
                        <a:spcBef>
                          <a:spcPts val="40"/>
                        </a:spcBef>
                      </a:pPr>
                      <a:endParaRPr sz="800" dirty="0">
                        <a:latin typeface="Times New Roman"/>
                        <a:cs typeface="Times New Roman"/>
                      </a:endParaRPr>
                    </a:p>
                    <a:p>
                      <a:pPr marL="172085">
                        <a:lnSpc>
                          <a:spcPct val="100000"/>
                        </a:lnSpc>
                      </a:pPr>
                      <a:r>
                        <a:rPr sz="800" b="1" spc="10" dirty="0">
                          <a:latin typeface="Arial"/>
                          <a:cs typeface="Arial"/>
                        </a:rPr>
                        <a:t>Instrumentos</a:t>
                      </a:r>
                      <a:endParaRPr sz="800" dirty="0">
                        <a:latin typeface="Arial"/>
                        <a:cs typeface="Arial"/>
                      </a:endParaRPr>
                    </a:p>
                  </a:txBody>
                  <a:tcPr marL="0" marR="0" marT="0" marB="0">
                    <a:lnL w="9143">
                      <a:solidFill>
                        <a:srgbClr val="000000"/>
                      </a:solidFill>
                      <a:prstDash val="solid"/>
                    </a:lnL>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133350">
                        <a:lnSpc>
                          <a:spcPct val="100000"/>
                        </a:lnSpc>
                      </a:pPr>
                      <a:r>
                        <a:rPr sz="800" b="1" spc="15" dirty="0">
                          <a:latin typeface="Arial"/>
                          <a:cs typeface="Arial"/>
                        </a:rPr>
                        <a:t>Títulos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26670" algn="ctr">
                        <a:lnSpc>
                          <a:spcPct val="100000"/>
                        </a:lnSpc>
                      </a:pPr>
                      <a:r>
                        <a:rPr sz="800" b="1" spc="25" dirty="0">
                          <a:latin typeface="Arial"/>
                          <a:cs typeface="Arial"/>
                        </a:rPr>
                        <a:t>Moneda</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gn="ctr">
                        <a:lnSpc>
                          <a:spcPts val="890"/>
                        </a:lnSpc>
                      </a:pPr>
                      <a:r>
                        <a:rPr sz="800" b="1" spc="40" dirty="0">
                          <a:latin typeface="Arial"/>
                          <a:cs typeface="Arial"/>
                        </a:rPr>
                        <a:t>Plazo</a:t>
                      </a:r>
                      <a:r>
                        <a:rPr sz="800" b="1" spc="-50" dirty="0">
                          <a:latin typeface="Arial"/>
                          <a:cs typeface="Arial"/>
                        </a:rPr>
                        <a:t> </a:t>
                      </a:r>
                      <a:r>
                        <a:rPr sz="800" b="1" spc="35" dirty="0">
                          <a:latin typeface="Arial"/>
                          <a:cs typeface="Arial"/>
                        </a:rPr>
                        <a:t>al</a:t>
                      </a:r>
                      <a:endParaRPr sz="800" dirty="0">
                        <a:latin typeface="Arial"/>
                        <a:cs typeface="Arial"/>
                      </a:endParaRPr>
                    </a:p>
                    <a:p>
                      <a:pPr marL="5715" algn="ctr">
                        <a:lnSpc>
                          <a:spcPct val="100000"/>
                        </a:lnSpc>
                        <a:spcBef>
                          <a:spcPts val="130"/>
                        </a:spcBef>
                      </a:pPr>
                      <a:r>
                        <a:rPr sz="800" b="1" spc="25" dirty="0">
                          <a:latin typeface="Arial"/>
                          <a:cs typeface="Arial"/>
                        </a:rPr>
                        <a:t>vencimiento</a:t>
                      </a:r>
                      <a:r>
                        <a:rPr sz="800" b="1" spc="-30" dirty="0">
                          <a:latin typeface="Arial"/>
                          <a:cs typeface="Arial"/>
                        </a:rPr>
                        <a:t> </a:t>
                      </a:r>
                      <a:r>
                        <a:rPr sz="800" b="1" spc="5" dirty="0">
                          <a:latin typeface="Arial"/>
                          <a:cs typeface="Arial"/>
                        </a:rPr>
                        <a:t>(días)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20320" algn="ctr">
                        <a:lnSpc>
                          <a:spcPct val="100000"/>
                        </a:lnSpc>
                      </a:pPr>
                      <a:r>
                        <a:rPr sz="800" b="1" spc="5" dirty="0">
                          <a:latin typeface="Arial"/>
                          <a:cs typeface="Arial"/>
                        </a:rPr>
                        <a:t>Tasa</a:t>
                      </a:r>
                      <a:r>
                        <a:rPr sz="800" b="1" spc="-5" dirty="0">
                          <a:latin typeface="Arial"/>
                          <a:cs typeface="Arial"/>
                        </a:rPr>
                        <a:t> </a:t>
                      </a:r>
                      <a:r>
                        <a:rPr sz="800" b="1" spc="15" dirty="0">
                          <a:latin typeface="Arial"/>
                          <a:cs typeface="Arial"/>
                        </a:rPr>
                        <a:t>cupón</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algn="ctr">
                        <a:lnSpc>
                          <a:spcPct val="100000"/>
                        </a:lnSpc>
                      </a:pPr>
                      <a:r>
                        <a:rPr sz="800" b="1" spc="35" dirty="0">
                          <a:latin typeface="Arial"/>
                          <a:cs typeface="Arial"/>
                        </a:rPr>
                        <a:t>Spread</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marR="13335" algn="ctr">
                        <a:lnSpc>
                          <a:spcPts val="890"/>
                        </a:lnSpc>
                      </a:pPr>
                      <a:r>
                        <a:rPr sz="800" b="1" spc="20" dirty="0">
                          <a:latin typeface="Arial"/>
                          <a:cs typeface="Arial"/>
                        </a:rPr>
                        <a:t>Calificación</a:t>
                      </a:r>
                      <a:r>
                        <a:rPr sz="800" b="1" spc="-5" dirty="0">
                          <a:latin typeface="Arial"/>
                          <a:cs typeface="Arial"/>
                        </a:rPr>
                        <a:t> </a:t>
                      </a:r>
                      <a:r>
                        <a:rPr sz="800" b="1" spc="10" dirty="0">
                          <a:latin typeface="Arial"/>
                          <a:cs typeface="Arial"/>
                        </a:rPr>
                        <a:t>de</a:t>
                      </a:r>
                      <a:endParaRPr sz="800" dirty="0">
                        <a:latin typeface="Arial"/>
                        <a:cs typeface="Arial"/>
                      </a:endParaRPr>
                    </a:p>
                    <a:p>
                      <a:pPr algn="ctr">
                        <a:lnSpc>
                          <a:spcPct val="100000"/>
                        </a:lnSpc>
                        <a:spcBef>
                          <a:spcPts val="130"/>
                        </a:spcBef>
                      </a:pPr>
                      <a:r>
                        <a:rPr sz="800" b="1" spc="15" dirty="0">
                          <a:latin typeface="Arial"/>
                          <a:cs typeface="Arial"/>
                        </a:rPr>
                        <a:t>crédito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33020" algn="ctr">
                        <a:lnSpc>
                          <a:spcPct val="100000"/>
                        </a:lnSpc>
                      </a:pPr>
                      <a:r>
                        <a:rPr sz="800" b="1" spc="25" dirty="0">
                          <a:latin typeface="Arial"/>
                          <a:cs typeface="Arial"/>
                        </a:rPr>
                        <a:t>Precio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51435">
                        <a:lnSpc>
                          <a:spcPct val="100000"/>
                        </a:lnSpc>
                      </a:pPr>
                      <a:r>
                        <a:rPr sz="800" b="1" spc="30" dirty="0">
                          <a:latin typeface="Arial"/>
                          <a:cs typeface="Arial"/>
                        </a:rPr>
                        <a:t>Valor </a:t>
                      </a:r>
                      <a:r>
                        <a:rPr sz="800" b="1" spc="10" dirty="0">
                          <a:latin typeface="Arial"/>
                          <a:cs typeface="Arial"/>
                        </a:rPr>
                        <a:t>de</a:t>
                      </a:r>
                      <a:r>
                        <a:rPr sz="800" b="1" spc="45" dirty="0">
                          <a:latin typeface="Arial"/>
                          <a:cs typeface="Arial"/>
                        </a:rPr>
                        <a:t> </a:t>
                      </a:r>
                      <a:r>
                        <a:rPr sz="800" b="1" spc="30" dirty="0">
                          <a:latin typeface="Arial"/>
                          <a:cs typeface="Arial"/>
                        </a:rPr>
                        <a:t>mercado</a:t>
                      </a:r>
                      <a:endParaRPr sz="800" dirty="0">
                        <a:latin typeface="Arial"/>
                        <a:cs typeface="Arial"/>
                      </a:endParaRPr>
                    </a:p>
                  </a:txBody>
                  <a:tcPr marL="0" marR="0" marT="0" marB="0">
                    <a:lnR w="18287">
                      <a:solidFill>
                        <a:srgbClr val="000000"/>
                      </a:solidFill>
                      <a:prstDash val="solid"/>
                    </a:lnR>
                    <a:lnT w="9143">
                      <a:solidFill>
                        <a:srgbClr val="000000"/>
                      </a:solidFill>
                      <a:prstDash val="solid"/>
                    </a:lnT>
                    <a:lnB w="18287">
                      <a:solidFill>
                        <a:srgbClr val="000000"/>
                      </a:solidFill>
                      <a:prstDash val="solid"/>
                    </a:lnB>
                  </a:tcPr>
                </a:tc>
              </a:tr>
              <a:tr h="180414">
                <a:tc>
                  <a:txBody>
                    <a:bodyPr/>
                    <a:lstStyle/>
                    <a:p>
                      <a:pPr marL="17780">
                        <a:lnSpc>
                          <a:spcPct val="100000"/>
                        </a:lnSpc>
                        <a:spcBef>
                          <a:spcPts val="40"/>
                        </a:spcBef>
                      </a:pPr>
                      <a:r>
                        <a:rPr sz="900" spc="-5" dirty="0">
                          <a:latin typeface="Calibri"/>
                          <a:cs typeface="Calibri"/>
                        </a:rPr>
                        <a:t>91_INCARSO_15</a:t>
                      </a:r>
                      <a:endParaRPr sz="900" dirty="0">
                        <a:latin typeface="Calibri"/>
                        <a:cs typeface="Calibri"/>
                      </a:endParaRPr>
                    </a:p>
                  </a:txBody>
                  <a:tcPr marL="0" marR="0" marT="0" marB="0">
                    <a:lnL w="9143">
                      <a:solidFill>
                        <a:srgbClr val="000000"/>
                      </a:solidFill>
                      <a:prstDash val="solid"/>
                    </a:lnL>
                    <a:lnT w="18287">
                      <a:solidFill>
                        <a:srgbClr val="000000"/>
                      </a:solidFill>
                      <a:prstDash val="solid"/>
                    </a:lnT>
                  </a:tcPr>
                </a:tc>
                <a:tc>
                  <a:txBody>
                    <a:bodyPr/>
                    <a:lstStyle/>
                    <a:p>
                      <a:pPr marR="16510" algn="r">
                        <a:lnSpc>
                          <a:spcPct val="100000"/>
                        </a:lnSpc>
                        <a:spcBef>
                          <a:spcPts val="40"/>
                        </a:spcBef>
                      </a:pPr>
                      <a:r>
                        <a:rPr sz="900" spc="-55" dirty="0">
                          <a:latin typeface="Calibri"/>
                          <a:cs typeface="Calibri"/>
                        </a:rPr>
                        <a:t>6</a:t>
                      </a:r>
                      <a:r>
                        <a:rPr sz="900" spc="-40" dirty="0">
                          <a:latin typeface="Calibri"/>
                          <a:cs typeface="Calibri"/>
                        </a:rPr>
                        <a:t>00</a:t>
                      </a:r>
                      <a:r>
                        <a:rPr sz="900" spc="20" dirty="0">
                          <a:latin typeface="Calibri"/>
                          <a:cs typeface="Calibri"/>
                        </a:rPr>
                        <a:t>,</a:t>
                      </a:r>
                      <a:r>
                        <a:rPr sz="900" spc="-55" dirty="0">
                          <a:latin typeface="Calibri"/>
                          <a:cs typeface="Calibri"/>
                        </a:rPr>
                        <a:t>0</a:t>
                      </a:r>
                      <a:r>
                        <a:rPr sz="900" spc="-40" dirty="0">
                          <a:latin typeface="Calibri"/>
                          <a:cs typeface="Calibri"/>
                        </a:rPr>
                        <a:t>0</a:t>
                      </a:r>
                      <a:r>
                        <a:rPr sz="900" dirty="0">
                          <a:latin typeface="Calibri"/>
                          <a:cs typeface="Calibri"/>
                        </a:rPr>
                        <a:t>0</a:t>
                      </a:r>
                    </a:p>
                  </a:txBody>
                  <a:tcPr marL="0" marR="0" marT="0" marB="0">
                    <a:lnT w="18287">
                      <a:solidFill>
                        <a:srgbClr val="000000"/>
                      </a:solidFill>
                      <a:prstDash val="solid"/>
                    </a:lnT>
                  </a:tcPr>
                </a:tc>
                <a:tc>
                  <a:txBody>
                    <a:bodyPr/>
                    <a:lstStyle/>
                    <a:p>
                      <a:pPr marR="9525" algn="ctr">
                        <a:lnSpc>
                          <a:spcPct val="100000"/>
                        </a:lnSpc>
                        <a:spcBef>
                          <a:spcPts val="40"/>
                        </a:spcBef>
                      </a:pPr>
                      <a:r>
                        <a:rPr sz="900" spc="20" dirty="0">
                          <a:latin typeface="Calibri"/>
                          <a:cs typeface="Calibri"/>
                        </a:rPr>
                        <a:t>Pesos</a:t>
                      </a:r>
                      <a:endParaRPr sz="900" dirty="0">
                        <a:latin typeface="Calibri"/>
                        <a:cs typeface="Calibri"/>
                      </a:endParaRPr>
                    </a:p>
                  </a:txBody>
                  <a:tcPr marL="0" marR="0" marT="0" marB="0">
                    <a:lnT w="18287">
                      <a:solidFill>
                        <a:srgbClr val="000000"/>
                      </a:solidFill>
                      <a:prstDash val="solid"/>
                    </a:lnT>
                  </a:tcPr>
                </a:tc>
                <a:tc>
                  <a:txBody>
                    <a:bodyPr/>
                    <a:lstStyle/>
                    <a:p>
                      <a:pPr marL="8255" algn="ctr">
                        <a:lnSpc>
                          <a:spcPct val="100000"/>
                        </a:lnSpc>
                        <a:spcBef>
                          <a:spcPts val="40"/>
                        </a:spcBef>
                      </a:pPr>
                      <a:r>
                        <a:rPr sz="900" spc="-15" dirty="0">
                          <a:latin typeface="Calibri"/>
                          <a:cs typeface="Calibri"/>
                        </a:rPr>
                        <a:t>3,340</a:t>
                      </a:r>
                      <a:endParaRPr sz="900" dirty="0">
                        <a:latin typeface="Calibri"/>
                        <a:cs typeface="Calibri"/>
                      </a:endParaRPr>
                    </a:p>
                  </a:txBody>
                  <a:tcPr marL="0" marR="0" marT="0" marB="0">
                    <a:lnT w="18287">
                      <a:solidFill>
                        <a:srgbClr val="000000"/>
                      </a:solidFill>
                      <a:prstDash val="solid"/>
                    </a:lnT>
                  </a:tcPr>
                </a:tc>
                <a:tc>
                  <a:txBody>
                    <a:bodyPr/>
                    <a:lstStyle/>
                    <a:p>
                      <a:pPr marL="28575" algn="ctr">
                        <a:lnSpc>
                          <a:spcPct val="100000"/>
                        </a:lnSpc>
                        <a:spcBef>
                          <a:spcPts val="40"/>
                        </a:spcBef>
                      </a:pPr>
                      <a:r>
                        <a:rPr sz="900" spc="-15" dirty="0">
                          <a:latin typeface="Calibri"/>
                          <a:cs typeface="Calibri"/>
                        </a:rPr>
                        <a:t>7.90%</a:t>
                      </a:r>
                      <a:endParaRPr sz="900" dirty="0">
                        <a:latin typeface="Calibri"/>
                        <a:cs typeface="Calibri"/>
                      </a:endParaRPr>
                    </a:p>
                  </a:txBody>
                  <a:tcPr marL="0" marR="0" marT="0" marB="0">
                    <a:lnT w="18287">
                      <a:solidFill>
                        <a:srgbClr val="000000"/>
                      </a:solidFill>
                      <a:prstDash val="solid"/>
                    </a:lnT>
                  </a:tcPr>
                </a:tc>
                <a:tc>
                  <a:txBody>
                    <a:bodyPr/>
                    <a:lstStyle/>
                    <a:p>
                      <a:endParaRPr sz="900" dirty="0">
                        <a:latin typeface="Calibri"/>
                        <a:cs typeface="Calibri"/>
                      </a:endParaRPr>
                    </a:p>
                  </a:txBody>
                  <a:tcPr marL="0" marR="0" marT="0" marB="0">
                    <a:lnT w="18287">
                      <a:solidFill>
                        <a:srgbClr val="000000"/>
                      </a:solidFill>
                      <a:prstDash val="solid"/>
                    </a:lnT>
                  </a:tcPr>
                </a:tc>
                <a:tc>
                  <a:txBody>
                    <a:bodyPr/>
                    <a:lstStyle/>
                    <a:p>
                      <a:pPr algn="ctr">
                        <a:lnSpc>
                          <a:spcPct val="100000"/>
                        </a:lnSpc>
                        <a:spcBef>
                          <a:spcPts val="40"/>
                        </a:spcBef>
                      </a:pPr>
                      <a:r>
                        <a:rPr sz="900" spc="25" dirty="0">
                          <a:latin typeface="Calibri"/>
                          <a:cs typeface="Calibri"/>
                        </a:rPr>
                        <a:t>AA</a:t>
                      </a:r>
                      <a:endParaRPr sz="900" dirty="0">
                        <a:latin typeface="Calibri"/>
                        <a:cs typeface="Calibri"/>
                      </a:endParaRPr>
                    </a:p>
                  </a:txBody>
                  <a:tcPr marL="0" marR="0" marT="0" marB="0">
                    <a:lnT w="18287">
                      <a:solidFill>
                        <a:srgbClr val="000000"/>
                      </a:solidFill>
                      <a:prstDash val="solid"/>
                    </a:lnT>
                  </a:tcPr>
                </a:tc>
                <a:tc>
                  <a:txBody>
                    <a:bodyPr/>
                    <a:lstStyle/>
                    <a:p>
                      <a:pPr marL="10160" algn="ctr">
                        <a:lnSpc>
                          <a:spcPct val="100000"/>
                        </a:lnSpc>
                        <a:spcBef>
                          <a:spcPts val="40"/>
                        </a:spcBef>
                      </a:pPr>
                      <a:r>
                        <a:rPr sz="900" spc="-25" dirty="0">
                          <a:latin typeface="Calibri"/>
                          <a:cs typeface="Calibri"/>
                        </a:rPr>
                        <a:t>90.47187194</a:t>
                      </a:r>
                      <a:endParaRPr sz="900" dirty="0">
                        <a:latin typeface="Calibri"/>
                        <a:cs typeface="Calibri"/>
                      </a:endParaRPr>
                    </a:p>
                  </a:txBody>
                  <a:tcPr marL="0" marR="0" marT="0" marB="0">
                    <a:lnT w="18287">
                      <a:solidFill>
                        <a:srgbClr val="000000"/>
                      </a:solidFill>
                      <a:prstDash val="solid"/>
                    </a:lnT>
                  </a:tcPr>
                </a:tc>
                <a:tc>
                  <a:txBody>
                    <a:bodyPr/>
                    <a:lstStyle/>
                    <a:p>
                      <a:pPr marL="42545">
                        <a:lnSpc>
                          <a:spcPct val="100000"/>
                        </a:lnSpc>
                        <a:spcBef>
                          <a:spcPts val="40"/>
                        </a:spcBef>
                        <a:tabLst>
                          <a:tab pos="360045" algn="l"/>
                        </a:tabLst>
                      </a:pPr>
                      <a:r>
                        <a:rPr sz="900" spc="10" dirty="0">
                          <a:latin typeface="Calibri"/>
                          <a:cs typeface="Calibri"/>
                        </a:rPr>
                        <a:t>$	</a:t>
                      </a:r>
                      <a:r>
                        <a:rPr sz="900" spc="-20" dirty="0">
                          <a:latin typeface="Calibri"/>
                          <a:cs typeface="Calibri"/>
                        </a:rPr>
                        <a:t>54,283,123.17</a:t>
                      </a:r>
                      <a:endParaRPr sz="900" dirty="0">
                        <a:latin typeface="Calibri"/>
                        <a:cs typeface="Calibri"/>
                      </a:endParaRPr>
                    </a:p>
                  </a:txBody>
                  <a:tcPr marL="0" marR="0" marT="0" marB="0">
                    <a:lnR w="18287">
                      <a:solidFill>
                        <a:srgbClr val="000000"/>
                      </a:solidFill>
                      <a:prstDash val="solid"/>
                    </a:lnR>
                    <a:lnT w="18287">
                      <a:solidFill>
                        <a:srgbClr val="000000"/>
                      </a:solidFill>
                      <a:prstDash val="solid"/>
                    </a:lnT>
                  </a:tcPr>
                </a:tc>
              </a:tr>
              <a:tr h="160691">
                <a:tc>
                  <a:txBody>
                    <a:bodyPr/>
                    <a:lstStyle/>
                    <a:p>
                      <a:pPr marL="17780">
                        <a:lnSpc>
                          <a:spcPts val="1190"/>
                        </a:lnSpc>
                      </a:pPr>
                      <a:r>
                        <a:rPr sz="900" spc="-10" dirty="0">
                          <a:latin typeface="Calibri"/>
                          <a:cs typeface="Calibri"/>
                        </a:rPr>
                        <a:t>91_KOF_13</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90"/>
                        </a:lnSpc>
                      </a:pPr>
                      <a:r>
                        <a:rPr sz="900" spc="-40" dirty="0">
                          <a:latin typeface="Calibri"/>
                          <a:cs typeface="Calibri"/>
                        </a:rPr>
                        <a:t>3</a:t>
                      </a:r>
                      <a:r>
                        <a:rPr sz="900" spc="20" dirty="0">
                          <a:latin typeface="Calibri"/>
                          <a:cs typeface="Calibri"/>
                        </a:rPr>
                        <a:t>,</a:t>
                      </a:r>
                      <a:r>
                        <a:rPr sz="900" spc="-55" dirty="0">
                          <a:latin typeface="Calibri"/>
                          <a:cs typeface="Calibri"/>
                        </a:rPr>
                        <a:t>1</a:t>
                      </a:r>
                      <a:r>
                        <a:rPr sz="900" spc="-40" dirty="0">
                          <a:latin typeface="Calibri"/>
                          <a:cs typeface="Calibri"/>
                        </a:rPr>
                        <a:t>48</a:t>
                      </a:r>
                      <a:r>
                        <a:rPr sz="900" spc="20" dirty="0">
                          <a:latin typeface="Calibri"/>
                          <a:cs typeface="Calibri"/>
                        </a:rPr>
                        <a:t>,</a:t>
                      </a:r>
                      <a:r>
                        <a:rPr sz="900" spc="-55" dirty="0">
                          <a:latin typeface="Calibri"/>
                          <a:cs typeface="Calibri"/>
                        </a:rPr>
                        <a:t>1</a:t>
                      </a:r>
                      <a:r>
                        <a:rPr sz="900" spc="-40" dirty="0">
                          <a:latin typeface="Calibri"/>
                          <a:cs typeface="Calibri"/>
                        </a:rPr>
                        <a:t>6</a:t>
                      </a:r>
                      <a:r>
                        <a:rPr sz="900" dirty="0">
                          <a:latin typeface="Calibri"/>
                          <a:cs typeface="Calibri"/>
                        </a:rPr>
                        <a:t>8</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890" algn="ctr">
                        <a:lnSpc>
                          <a:spcPts val="1190"/>
                        </a:lnSpc>
                      </a:pPr>
                      <a:r>
                        <a:rPr sz="900" spc="-15" dirty="0">
                          <a:latin typeface="Calibri"/>
                          <a:cs typeface="Calibri"/>
                        </a:rPr>
                        <a:t>2,522</a:t>
                      </a:r>
                      <a:endParaRPr sz="900" dirty="0">
                        <a:latin typeface="Calibri"/>
                        <a:cs typeface="Calibri"/>
                      </a:endParaRPr>
                    </a:p>
                  </a:txBody>
                  <a:tcPr marL="0" marR="0" marT="0" marB="0"/>
                </a:tc>
                <a:tc>
                  <a:txBody>
                    <a:bodyPr/>
                    <a:lstStyle/>
                    <a:p>
                      <a:pPr marL="28575" algn="ctr">
                        <a:lnSpc>
                          <a:spcPts val="1190"/>
                        </a:lnSpc>
                      </a:pPr>
                      <a:r>
                        <a:rPr sz="900" spc="-15" dirty="0">
                          <a:latin typeface="Calibri"/>
                          <a:cs typeface="Calibri"/>
                        </a:rPr>
                        <a:t>5.46%</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marR="6985" algn="ctr">
                        <a:lnSpc>
                          <a:spcPts val="1190"/>
                        </a:lnSpc>
                      </a:pPr>
                      <a:r>
                        <a:rPr sz="900" spc="25" dirty="0">
                          <a:latin typeface="Calibri"/>
                          <a:cs typeface="Calibri"/>
                        </a:rPr>
                        <a:t>AAA</a:t>
                      </a:r>
                      <a:endParaRPr sz="900" dirty="0">
                        <a:latin typeface="Calibri"/>
                        <a:cs typeface="Calibri"/>
                      </a:endParaRPr>
                    </a:p>
                  </a:txBody>
                  <a:tcPr marL="0" marR="0" marT="0" marB="0"/>
                </a:tc>
                <a:tc>
                  <a:txBody>
                    <a:bodyPr/>
                    <a:lstStyle/>
                    <a:p>
                      <a:pPr marL="10795" algn="ctr">
                        <a:lnSpc>
                          <a:spcPts val="1190"/>
                        </a:lnSpc>
                      </a:pPr>
                      <a:r>
                        <a:rPr sz="900" spc="-25" dirty="0">
                          <a:latin typeface="Calibri"/>
                          <a:cs typeface="Calibri"/>
                        </a:rPr>
                        <a:t>84.70457944</a:t>
                      </a:r>
                      <a:endParaRPr sz="900" dirty="0">
                        <a:latin typeface="Calibri"/>
                        <a:cs typeface="Calibri"/>
                      </a:endParaRPr>
                    </a:p>
                  </a:txBody>
                  <a:tcPr marL="0" marR="0" marT="0" marB="0"/>
                </a:tc>
                <a:tc>
                  <a:txBody>
                    <a:bodyPr/>
                    <a:lstStyle/>
                    <a:p>
                      <a:pPr marL="42545">
                        <a:lnSpc>
                          <a:spcPts val="1190"/>
                        </a:lnSpc>
                        <a:tabLst>
                          <a:tab pos="295910" algn="l"/>
                        </a:tabLst>
                      </a:pPr>
                      <a:r>
                        <a:rPr sz="900" spc="10" dirty="0">
                          <a:latin typeface="Calibri"/>
                          <a:cs typeface="Calibri"/>
                        </a:rPr>
                        <a:t>$	</a:t>
                      </a:r>
                      <a:r>
                        <a:rPr sz="900" spc="-20" dirty="0">
                          <a:latin typeface="Calibri"/>
                          <a:cs typeface="Calibri"/>
                        </a:rPr>
                        <a:t>266,664,246.46</a:t>
                      </a:r>
                      <a:endParaRPr sz="900" dirty="0">
                        <a:latin typeface="Calibri"/>
                        <a:cs typeface="Calibri"/>
                      </a:endParaRPr>
                    </a:p>
                  </a:txBody>
                  <a:tcPr marL="0" marR="0" marT="0" marB="0">
                    <a:lnR w="18287">
                      <a:solidFill>
                        <a:srgbClr val="000000"/>
                      </a:solidFill>
                      <a:prstDash val="solid"/>
                    </a:lnR>
                  </a:tcPr>
                </a:tc>
              </a:tr>
              <a:tr h="160691">
                <a:tc>
                  <a:txBody>
                    <a:bodyPr/>
                    <a:lstStyle/>
                    <a:p>
                      <a:pPr marL="17780">
                        <a:lnSpc>
                          <a:spcPts val="1200"/>
                        </a:lnSpc>
                      </a:pPr>
                      <a:r>
                        <a:rPr sz="900" spc="-15" dirty="0">
                          <a:latin typeface="Calibri"/>
                          <a:cs typeface="Calibri"/>
                        </a:rPr>
                        <a:t>91_LAB_13</a:t>
                      </a:r>
                      <a:endParaRPr sz="900" dirty="0">
                        <a:latin typeface="Calibri"/>
                        <a:cs typeface="Calibri"/>
                      </a:endParaRPr>
                    </a:p>
                  </a:txBody>
                  <a:tcPr marL="0" marR="0" marT="0" marB="0">
                    <a:lnL w="9143">
                      <a:solidFill>
                        <a:srgbClr val="000000"/>
                      </a:solidFill>
                      <a:prstDash val="solid"/>
                    </a:lnL>
                  </a:tcPr>
                </a:tc>
                <a:tc>
                  <a:txBody>
                    <a:bodyPr/>
                    <a:lstStyle/>
                    <a:p>
                      <a:pPr marR="17145" algn="r">
                        <a:lnSpc>
                          <a:spcPts val="1200"/>
                        </a:lnSpc>
                      </a:pPr>
                      <a:r>
                        <a:rPr sz="900" spc="-40" dirty="0">
                          <a:latin typeface="Calibri"/>
                          <a:cs typeface="Calibri"/>
                        </a:rPr>
                        <a:t>1</a:t>
                      </a:r>
                      <a:r>
                        <a:rPr sz="900" spc="20" dirty="0">
                          <a:latin typeface="Calibri"/>
                          <a:cs typeface="Calibri"/>
                        </a:rPr>
                        <a:t>,</a:t>
                      </a:r>
                      <a:r>
                        <a:rPr sz="900" spc="-55" dirty="0">
                          <a:latin typeface="Calibri"/>
                          <a:cs typeface="Calibri"/>
                        </a:rPr>
                        <a:t>9</a:t>
                      </a:r>
                      <a:r>
                        <a:rPr sz="900" spc="-40" dirty="0">
                          <a:latin typeface="Calibri"/>
                          <a:cs typeface="Calibri"/>
                        </a:rPr>
                        <a:t>83</a:t>
                      </a:r>
                      <a:r>
                        <a:rPr sz="900" spc="20" dirty="0">
                          <a:latin typeface="Calibri"/>
                          <a:cs typeface="Calibri"/>
                        </a:rPr>
                        <a:t>,</a:t>
                      </a:r>
                      <a:r>
                        <a:rPr sz="900" spc="-55" dirty="0">
                          <a:latin typeface="Calibri"/>
                          <a:cs typeface="Calibri"/>
                        </a:rPr>
                        <a:t>9</a:t>
                      </a:r>
                      <a:r>
                        <a:rPr sz="900" spc="-40" dirty="0">
                          <a:latin typeface="Calibri"/>
                          <a:cs typeface="Calibri"/>
                        </a:rPr>
                        <a:t>0</a:t>
                      </a:r>
                      <a:r>
                        <a:rPr sz="900" dirty="0">
                          <a:latin typeface="Calibri"/>
                          <a:cs typeface="Calibri"/>
                        </a:rPr>
                        <a:t>5</a:t>
                      </a:r>
                    </a:p>
                  </a:txBody>
                  <a:tcPr marL="0" marR="0" marT="0" marB="0"/>
                </a:tc>
                <a:tc>
                  <a:txBody>
                    <a:bodyPr/>
                    <a:lstStyle/>
                    <a:p>
                      <a:pPr marR="9525" algn="ctr">
                        <a:lnSpc>
                          <a:spcPts val="1200"/>
                        </a:lnSpc>
                      </a:pPr>
                      <a:r>
                        <a:rPr sz="900" spc="20" dirty="0">
                          <a:latin typeface="Calibri"/>
                          <a:cs typeface="Calibri"/>
                        </a:rPr>
                        <a:t>Pesos</a:t>
                      </a:r>
                      <a:endParaRPr sz="900" dirty="0">
                        <a:latin typeface="Calibri"/>
                        <a:cs typeface="Calibri"/>
                      </a:endParaRPr>
                    </a:p>
                  </a:txBody>
                  <a:tcPr marL="0" marR="0" marT="0" marB="0"/>
                </a:tc>
                <a:tc>
                  <a:txBody>
                    <a:bodyPr/>
                    <a:lstStyle/>
                    <a:p>
                      <a:pPr marL="16510" algn="ctr">
                        <a:lnSpc>
                          <a:spcPts val="1200"/>
                        </a:lnSpc>
                      </a:pPr>
                      <a:r>
                        <a:rPr sz="900" spc="-20" dirty="0">
                          <a:latin typeface="Calibri"/>
                          <a:cs typeface="Calibri"/>
                        </a:rPr>
                        <a:t>747</a:t>
                      </a:r>
                      <a:endParaRPr sz="900" dirty="0">
                        <a:latin typeface="Calibri"/>
                        <a:cs typeface="Calibri"/>
                      </a:endParaRPr>
                    </a:p>
                  </a:txBody>
                  <a:tcPr marL="0" marR="0" marT="0" marB="0"/>
                </a:tc>
                <a:tc>
                  <a:txBody>
                    <a:bodyPr/>
                    <a:lstStyle/>
                    <a:p>
                      <a:pPr marL="20955" algn="ctr">
                        <a:lnSpc>
                          <a:spcPts val="120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200"/>
                        </a:lnSpc>
                      </a:pPr>
                      <a:r>
                        <a:rPr sz="900" spc="-15" dirty="0">
                          <a:latin typeface="Calibri"/>
                          <a:cs typeface="Calibri"/>
                        </a:rPr>
                        <a:t>0.70%</a:t>
                      </a:r>
                      <a:endParaRPr sz="900" dirty="0">
                        <a:latin typeface="Calibri"/>
                        <a:cs typeface="Calibri"/>
                      </a:endParaRPr>
                    </a:p>
                  </a:txBody>
                  <a:tcPr marL="0" marR="0" marT="0" marB="0"/>
                </a:tc>
                <a:tc>
                  <a:txBody>
                    <a:bodyPr/>
                    <a:lstStyle/>
                    <a:p>
                      <a:pPr algn="ctr">
                        <a:lnSpc>
                          <a:spcPts val="1200"/>
                        </a:lnSpc>
                      </a:pPr>
                      <a:r>
                        <a:rPr sz="900" spc="25" dirty="0">
                          <a:latin typeface="Calibri"/>
                          <a:cs typeface="Calibri"/>
                        </a:rPr>
                        <a:t>AA</a:t>
                      </a:r>
                      <a:endParaRPr sz="900" dirty="0">
                        <a:latin typeface="Calibri"/>
                        <a:cs typeface="Calibri"/>
                      </a:endParaRPr>
                    </a:p>
                  </a:txBody>
                  <a:tcPr marL="0" marR="0" marT="0" marB="0"/>
                </a:tc>
                <a:tc>
                  <a:txBody>
                    <a:bodyPr/>
                    <a:lstStyle/>
                    <a:p>
                      <a:pPr marL="9525" algn="ctr">
                        <a:lnSpc>
                          <a:spcPts val="1200"/>
                        </a:lnSpc>
                      </a:pPr>
                      <a:r>
                        <a:rPr sz="900" spc="-30" dirty="0">
                          <a:latin typeface="Calibri"/>
                          <a:cs typeface="Calibri"/>
                        </a:rPr>
                        <a:t>99.52444794</a:t>
                      </a:r>
                      <a:endParaRPr sz="900" dirty="0">
                        <a:latin typeface="Calibri"/>
                        <a:cs typeface="Calibri"/>
                      </a:endParaRPr>
                    </a:p>
                  </a:txBody>
                  <a:tcPr marL="0" marR="0" marT="0" marB="0"/>
                </a:tc>
                <a:tc>
                  <a:txBody>
                    <a:bodyPr/>
                    <a:lstStyle/>
                    <a:p>
                      <a:pPr marL="42545">
                        <a:lnSpc>
                          <a:spcPts val="1200"/>
                        </a:lnSpc>
                        <a:tabLst>
                          <a:tab pos="295275" algn="l"/>
                        </a:tabLst>
                      </a:pPr>
                      <a:r>
                        <a:rPr sz="900" spc="10" dirty="0">
                          <a:latin typeface="Calibri"/>
                          <a:cs typeface="Calibri"/>
                        </a:rPr>
                        <a:t>$	</a:t>
                      </a:r>
                      <a:r>
                        <a:rPr sz="900" spc="-20" dirty="0">
                          <a:latin typeface="Calibri"/>
                          <a:cs typeface="Calibri"/>
                        </a:rPr>
                        <a:t>197,447,049.90</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5" dirty="0">
                          <a:latin typeface="Calibri"/>
                          <a:cs typeface="Calibri"/>
                        </a:rPr>
                        <a:t>91_LAB_13-2</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90"/>
                        </a:lnSpc>
                      </a:pPr>
                      <a:r>
                        <a:rPr sz="900" spc="-55" dirty="0">
                          <a:latin typeface="Calibri"/>
                          <a:cs typeface="Calibri"/>
                        </a:rPr>
                        <a:t>6</a:t>
                      </a:r>
                      <a:r>
                        <a:rPr sz="900" spc="-40" dirty="0">
                          <a:latin typeface="Calibri"/>
                          <a:cs typeface="Calibri"/>
                        </a:rPr>
                        <a:t>00</a:t>
                      </a:r>
                      <a:r>
                        <a:rPr sz="900" spc="20" dirty="0">
                          <a:latin typeface="Calibri"/>
                          <a:cs typeface="Calibri"/>
                        </a:rPr>
                        <a:t>,</a:t>
                      </a:r>
                      <a:r>
                        <a:rPr sz="900" spc="-55" dirty="0">
                          <a:latin typeface="Calibri"/>
                          <a:cs typeface="Calibri"/>
                        </a:rPr>
                        <a:t>1</a:t>
                      </a:r>
                      <a:r>
                        <a:rPr sz="900" spc="-40" dirty="0">
                          <a:latin typeface="Calibri"/>
                          <a:cs typeface="Calibri"/>
                        </a:rPr>
                        <a:t>0</a:t>
                      </a:r>
                      <a:r>
                        <a:rPr sz="900" dirty="0">
                          <a:latin typeface="Calibri"/>
                          <a:cs typeface="Calibri"/>
                        </a:rPr>
                        <a:t>7</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15875" algn="ctr">
                        <a:lnSpc>
                          <a:spcPts val="1190"/>
                        </a:lnSpc>
                      </a:pPr>
                      <a:r>
                        <a:rPr sz="900" spc="-20" dirty="0">
                          <a:latin typeface="Calibri"/>
                          <a:cs typeface="Calibri"/>
                        </a:rPr>
                        <a:t>470</a:t>
                      </a:r>
                      <a:endParaRPr sz="900" dirty="0">
                        <a:latin typeface="Calibri"/>
                        <a:cs typeface="Calibri"/>
                      </a:endParaRPr>
                    </a:p>
                  </a:txBody>
                  <a:tcPr marL="0" marR="0" marT="0" marB="0"/>
                </a:tc>
                <a:tc>
                  <a:txBody>
                    <a:bodyPr/>
                    <a:lstStyle/>
                    <a:p>
                      <a:pPr marL="20320" algn="ctr">
                        <a:lnSpc>
                          <a:spcPts val="119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190"/>
                        </a:lnSpc>
                      </a:pPr>
                      <a:r>
                        <a:rPr sz="900" spc="-15" dirty="0">
                          <a:latin typeface="Calibri"/>
                          <a:cs typeface="Calibri"/>
                        </a:rPr>
                        <a:t>0.70%</a:t>
                      </a:r>
                      <a:endParaRPr sz="900" dirty="0">
                        <a:latin typeface="Calibri"/>
                        <a:cs typeface="Calibri"/>
                      </a:endParaRPr>
                    </a:p>
                  </a:txBody>
                  <a:tcPr marL="0" marR="0" marT="0" marB="0"/>
                </a:tc>
                <a:tc>
                  <a:txBody>
                    <a:bodyPr/>
                    <a:lstStyle/>
                    <a:p>
                      <a:pPr algn="ctr">
                        <a:lnSpc>
                          <a:spcPts val="1190"/>
                        </a:lnSpc>
                      </a:pPr>
                      <a:r>
                        <a:rPr sz="900" spc="25" dirty="0">
                          <a:latin typeface="Calibri"/>
                          <a:cs typeface="Calibri"/>
                        </a:rPr>
                        <a:t>AA</a:t>
                      </a:r>
                      <a:endParaRPr sz="900" dirty="0">
                        <a:latin typeface="Calibri"/>
                        <a:cs typeface="Calibri"/>
                      </a:endParaRPr>
                    </a:p>
                  </a:txBody>
                  <a:tcPr marL="0" marR="0" marT="0" marB="0"/>
                </a:tc>
                <a:tc>
                  <a:txBody>
                    <a:bodyPr/>
                    <a:lstStyle/>
                    <a:p>
                      <a:pPr marL="9525" algn="ctr">
                        <a:lnSpc>
                          <a:spcPts val="1190"/>
                        </a:lnSpc>
                      </a:pPr>
                      <a:r>
                        <a:rPr sz="900" spc="-30" dirty="0">
                          <a:latin typeface="Calibri"/>
                          <a:cs typeface="Calibri"/>
                        </a:rPr>
                        <a:t>99.46850376</a:t>
                      </a:r>
                      <a:endParaRPr sz="900" dirty="0">
                        <a:latin typeface="Calibri"/>
                        <a:cs typeface="Calibri"/>
                      </a:endParaRPr>
                    </a:p>
                  </a:txBody>
                  <a:tcPr marL="0" marR="0" marT="0" marB="0"/>
                </a:tc>
                <a:tc>
                  <a:txBody>
                    <a:bodyPr/>
                    <a:lstStyle/>
                    <a:p>
                      <a:pPr marL="42545">
                        <a:lnSpc>
                          <a:spcPts val="1190"/>
                        </a:lnSpc>
                        <a:tabLst>
                          <a:tab pos="359410" algn="l"/>
                        </a:tabLst>
                      </a:pPr>
                      <a:r>
                        <a:rPr sz="900" spc="10" dirty="0">
                          <a:latin typeface="Calibri"/>
                          <a:cs typeface="Calibri"/>
                        </a:rPr>
                        <a:t>$	</a:t>
                      </a:r>
                      <a:r>
                        <a:rPr sz="900" spc="-20" dirty="0">
                          <a:latin typeface="Calibri"/>
                          <a:cs typeface="Calibri"/>
                        </a:rPr>
                        <a:t>59,691,745.38</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5" dirty="0">
                          <a:latin typeface="Calibri"/>
                          <a:cs typeface="Calibri"/>
                        </a:rPr>
                        <a:t>91_LAB_14</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90"/>
                        </a:lnSpc>
                      </a:pPr>
                      <a:r>
                        <a:rPr sz="900" spc="-40" dirty="0">
                          <a:latin typeface="Calibri"/>
                          <a:cs typeface="Calibri"/>
                        </a:rPr>
                        <a:t>2</a:t>
                      </a:r>
                      <a:r>
                        <a:rPr sz="900" spc="20" dirty="0">
                          <a:latin typeface="Calibri"/>
                          <a:cs typeface="Calibri"/>
                        </a:rPr>
                        <a:t>,</a:t>
                      </a:r>
                      <a:r>
                        <a:rPr sz="900" spc="-55" dirty="0">
                          <a:latin typeface="Calibri"/>
                          <a:cs typeface="Calibri"/>
                        </a:rPr>
                        <a:t>1</a:t>
                      </a:r>
                      <a:r>
                        <a:rPr sz="900" spc="-40" dirty="0">
                          <a:latin typeface="Calibri"/>
                          <a:cs typeface="Calibri"/>
                        </a:rPr>
                        <a:t>89</a:t>
                      </a:r>
                      <a:r>
                        <a:rPr sz="900" spc="20" dirty="0">
                          <a:latin typeface="Calibri"/>
                          <a:cs typeface="Calibri"/>
                        </a:rPr>
                        <a:t>,</a:t>
                      </a:r>
                      <a:r>
                        <a:rPr sz="900" spc="-55" dirty="0">
                          <a:latin typeface="Calibri"/>
                          <a:cs typeface="Calibri"/>
                        </a:rPr>
                        <a:t>9</a:t>
                      </a:r>
                      <a:r>
                        <a:rPr sz="900" spc="-40" dirty="0">
                          <a:latin typeface="Calibri"/>
                          <a:cs typeface="Calibri"/>
                        </a:rPr>
                        <a:t>1</a:t>
                      </a:r>
                      <a:r>
                        <a:rPr sz="900" dirty="0">
                          <a:latin typeface="Calibri"/>
                          <a:cs typeface="Calibri"/>
                        </a:rPr>
                        <a:t>7</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890" algn="ctr">
                        <a:lnSpc>
                          <a:spcPts val="1190"/>
                        </a:lnSpc>
                      </a:pPr>
                      <a:r>
                        <a:rPr sz="900" spc="-15" dirty="0">
                          <a:latin typeface="Calibri"/>
                          <a:cs typeface="Calibri"/>
                        </a:rPr>
                        <a:t>1,311</a:t>
                      </a:r>
                      <a:endParaRPr sz="900" dirty="0">
                        <a:latin typeface="Calibri"/>
                        <a:cs typeface="Calibri"/>
                      </a:endParaRPr>
                    </a:p>
                  </a:txBody>
                  <a:tcPr marL="0" marR="0" marT="0" marB="0"/>
                </a:tc>
                <a:tc>
                  <a:txBody>
                    <a:bodyPr/>
                    <a:lstStyle/>
                    <a:p>
                      <a:pPr marL="20955" algn="ctr">
                        <a:lnSpc>
                          <a:spcPts val="119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190"/>
                        </a:lnSpc>
                      </a:pPr>
                      <a:r>
                        <a:rPr sz="900" spc="-15" dirty="0">
                          <a:latin typeface="Calibri"/>
                          <a:cs typeface="Calibri"/>
                        </a:rPr>
                        <a:t>0.60%</a:t>
                      </a:r>
                      <a:endParaRPr sz="900" dirty="0">
                        <a:latin typeface="Calibri"/>
                        <a:cs typeface="Calibri"/>
                      </a:endParaRPr>
                    </a:p>
                  </a:txBody>
                  <a:tcPr marL="0" marR="0" marT="0" marB="0"/>
                </a:tc>
                <a:tc>
                  <a:txBody>
                    <a:bodyPr/>
                    <a:lstStyle/>
                    <a:p>
                      <a:pPr algn="ctr">
                        <a:lnSpc>
                          <a:spcPts val="1190"/>
                        </a:lnSpc>
                      </a:pPr>
                      <a:r>
                        <a:rPr sz="900" spc="25" dirty="0">
                          <a:latin typeface="Calibri"/>
                          <a:cs typeface="Calibri"/>
                        </a:rPr>
                        <a:t>AA</a:t>
                      </a:r>
                      <a:endParaRPr sz="900" dirty="0">
                        <a:latin typeface="Calibri"/>
                        <a:cs typeface="Calibri"/>
                      </a:endParaRPr>
                    </a:p>
                  </a:txBody>
                  <a:tcPr marL="0" marR="0" marT="0" marB="0"/>
                </a:tc>
                <a:tc>
                  <a:txBody>
                    <a:bodyPr/>
                    <a:lstStyle/>
                    <a:p>
                      <a:pPr marL="9525" algn="ctr">
                        <a:lnSpc>
                          <a:spcPts val="1190"/>
                        </a:lnSpc>
                      </a:pPr>
                      <a:r>
                        <a:rPr sz="900" spc="-30" dirty="0">
                          <a:latin typeface="Calibri"/>
                          <a:cs typeface="Calibri"/>
                        </a:rPr>
                        <a:t>99.77153505</a:t>
                      </a:r>
                      <a:endParaRPr sz="900" dirty="0">
                        <a:latin typeface="Calibri"/>
                        <a:cs typeface="Calibri"/>
                      </a:endParaRPr>
                    </a:p>
                  </a:txBody>
                  <a:tcPr marL="0" marR="0" marT="0" marB="0"/>
                </a:tc>
                <a:tc>
                  <a:txBody>
                    <a:bodyPr/>
                    <a:lstStyle/>
                    <a:p>
                      <a:pPr marL="42545">
                        <a:lnSpc>
                          <a:spcPts val="1190"/>
                        </a:lnSpc>
                        <a:tabLst>
                          <a:tab pos="295275" algn="l"/>
                        </a:tabLst>
                      </a:pPr>
                      <a:r>
                        <a:rPr sz="900" spc="10" dirty="0">
                          <a:latin typeface="Calibri"/>
                          <a:cs typeface="Calibri"/>
                        </a:rPr>
                        <a:t>$	</a:t>
                      </a:r>
                      <a:r>
                        <a:rPr sz="900" spc="-20" dirty="0">
                          <a:latin typeface="Calibri"/>
                          <a:cs typeface="Calibri"/>
                        </a:rPr>
                        <a:t>218,491,380.73</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5" dirty="0">
                          <a:latin typeface="Calibri"/>
                          <a:cs typeface="Calibri"/>
                        </a:rPr>
                        <a:t>91_MASCB_15</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90"/>
                        </a:lnSpc>
                      </a:pPr>
                      <a:r>
                        <a:rPr sz="900" spc="-40" dirty="0">
                          <a:latin typeface="Calibri"/>
                          <a:cs typeface="Calibri"/>
                        </a:rPr>
                        <a:t>1</a:t>
                      </a:r>
                      <a:r>
                        <a:rPr sz="900" spc="20" dirty="0">
                          <a:latin typeface="Calibri"/>
                          <a:cs typeface="Calibri"/>
                        </a:rPr>
                        <a:t>,</a:t>
                      </a:r>
                      <a:r>
                        <a:rPr sz="900" spc="-55" dirty="0">
                          <a:latin typeface="Calibri"/>
                          <a:cs typeface="Calibri"/>
                        </a:rPr>
                        <a:t>0</a:t>
                      </a:r>
                      <a:r>
                        <a:rPr sz="900" spc="-40" dirty="0">
                          <a:latin typeface="Calibri"/>
                          <a:cs typeface="Calibri"/>
                        </a:rPr>
                        <a:t>00</a:t>
                      </a:r>
                      <a:r>
                        <a:rPr sz="900" spc="20" dirty="0">
                          <a:latin typeface="Calibri"/>
                          <a:cs typeface="Calibri"/>
                        </a:rPr>
                        <a:t>,</a:t>
                      </a:r>
                      <a:r>
                        <a:rPr sz="900" spc="-55" dirty="0">
                          <a:latin typeface="Calibri"/>
                          <a:cs typeface="Calibri"/>
                        </a:rPr>
                        <a:t>0</a:t>
                      </a:r>
                      <a:r>
                        <a:rPr sz="900" spc="-40" dirty="0">
                          <a:latin typeface="Calibri"/>
                          <a:cs typeface="Calibri"/>
                        </a:rPr>
                        <a:t>0</a:t>
                      </a:r>
                      <a:r>
                        <a:rPr sz="900" dirty="0">
                          <a:latin typeface="Calibri"/>
                          <a:cs typeface="Calibri"/>
                        </a:rPr>
                        <a:t>0</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16510" algn="ctr">
                        <a:lnSpc>
                          <a:spcPts val="1190"/>
                        </a:lnSpc>
                      </a:pPr>
                      <a:r>
                        <a:rPr sz="900" spc="-20" dirty="0">
                          <a:latin typeface="Calibri"/>
                          <a:cs typeface="Calibri"/>
                        </a:rPr>
                        <a:t>895</a:t>
                      </a:r>
                      <a:endParaRPr sz="900" dirty="0">
                        <a:latin typeface="Calibri"/>
                        <a:cs typeface="Calibri"/>
                      </a:endParaRPr>
                    </a:p>
                  </a:txBody>
                  <a:tcPr marL="0" marR="0" marT="0" marB="0"/>
                </a:tc>
                <a:tc>
                  <a:txBody>
                    <a:bodyPr/>
                    <a:lstStyle/>
                    <a:p>
                      <a:pPr marL="20955" algn="ctr">
                        <a:lnSpc>
                          <a:spcPts val="119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190"/>
                        </a:lnSpc>
                      </a:pPr>
                      <a:r>
                        <a:rPr sz="900" spc="-15" dirty="0">
                          <a:latin typeface="Calibri"/>
                          <a:cs typeface="Calibri"/>
                        </a:rPr>
                        <a:t>1.90%</a:t>
                      </a:r>
                      <a:endParaRPr sz="900" dirty="0">
                        <a:latin typeface="Calibri"/>
                        <a:cs typeface="Calibri"/>
                      </a:endParaRPr>
                    </a:p>
                  </a:txBody>
                  <a:tcPr marL="0" marR="0" marT="0" marB="0"/>
                </a:tc>
                <a:tc>
                  <a:txBody>
                    <a:bodyPr/>
                    <a:lstStyle/>
                    <a:p>
                      <a:pPr marR="7620" algn="ctr">
                        <a:lnSpc>
                          <a:spcPts val="1190"/>
                        </a:lnSpc>
                      </a:pPr>
                      <a:r>
                        <a:rPr sz="900" spc="25" dirty="0">
                          <a:latin typeface="Calibri"/>
                          <a:cs typeface="Calibri"/>
                        </a:rPr>
                        <a:t>AAA</a:t>
                      </a:r>
                      <a:endParaRPr sz="900" dirty="0">
                        <a:latin typeface="Calibri"/>
                        <a:cs typeface="Calibri"/>
                      </a:endParaRPr>
                    </a:p>
                  </a:txBody>
                  <a:tcPr marL="0" marR="0" marT="0" marB="0"/>
                </a:tc>
                <a:tc>
                  <a:txBody>
                    <a:bodyPr/>
                    <a:lstStyle/>
                    <a:p>
                      <a:pPr marL="9525" algn="ctr">
                        <a:lnSpc>
                          <a:spcPts val="1190"/>
                        </a:lnSpc>
                      </a:pPr>
                      <a:r>
                        <a:rPr sz="900" spc="-30" dirty="0">
                          <a:latin typeface="Calibri"/>
                          <a:cs typeface="Calibri"/>
                        </a:rPr>
                        <a:t>102.9704739</a:t>
                      </a:r>
                      <a:endParaRPr sz="900" dirty="0">
                        <a:latin typeface="Calibri"/>
                        <a:cs typeface="Calibri"/>
                      </a:endParaRPr>
                    </a:p>
                  </a:txBody>
                  <a:tcPr marL="0" marR="0" marT="0" marB="0"/>
                </a:tc>
                <a:tc>
                  <a:txBody>
                    <a:bodyPr/>
                    <a:lstStyle/>
                    <a:p>
                      <a:pPr marL="42545">
                        <a:lnSpc>
                          <a:spcPts val="1190"/>
                        </a:lnSpc>
                        <a:tabLst>
                          <a:tab pos="295275" algn="l"/>
                        </a:tabLst>
                      </a:pPr>
                      <a:r>
                        <a:rPr sz="900" spc="10" dirty="0">
                          <a:latin typeface="Calibri"/>
                          <a:cs typeface="Calibri"/>
                        </a:rPr>
                        <a:t>$	</a:t>
                      </a:r>
                      <a:r>
                        <a:rPr sz="900" spc="-20" dirty="0">
                          <a:latin typeface="Calibri"/>
                          <a:cs typeface="Calibri"/>
                        </a:rPr>
                        <a:t>102,970,473.92</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5" dirty="0">
                          <a:latin typeface="Calibri"/>
                          <a:cs typeface="Calibri"/>
                        </a:rPr>
                        <a:t>91_MERCFCB_15-2</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90"/>
                        </a:lnSpc>
                      </a:pPr>
                      <a:r>
                        <a:rPr sz="900" spc="-55" dirty="0">
                          <a:latin typeface="Calibri"/>
                          <a:cs typeface="Calibri"/>
                        </a:rPr>
                        <a:t>8</a:t>
                      </a:r>
                      <a:r>
                        <a:rPr sz="900" spc="-40" dirty="0">
                          <a:latin typeface="Calibri"/>
                          <a:cs typeface="Calibri"/>
                        </a:rPr>
                        <a:t>50</a:t>
                      </a:r>
                      <a:r>
                        <a:rPr sz="900" spc="20" dirty="0">
                          <a:latin typeface="Calibri"/>
                          <a:cs typeface="Calibri"/>
                        </a:rPr>
                        <a:t>,</a:t>
                      </a:r>
                      <a:r>
                        <a:rPr sz="900" spc="-55" dirty="0">
                          <a:latin typeface="Calibri"/>
                          <a:cs typeface="Calibri"/>
                        </a:rPr>
                        <a:t>0</a:t>
                      </a:r>
                      <a:r>
                        <a:rPr sz="900" spc="-40" dirty="0">
                          <a:latin typeface="Calibri"/>
                          <a:cs typeface="Calibri"/>
                        </a:rPr>
                        <a:t>0</a:t>
                      </a:r>
                      <a:r>
                        <a:rPr sz="900" dirty="0">
                          <a:latin typeface="Calibri"/>
                          <a:cs typeface="Calibri"/>
                        </a:rPr>
                        <a:t>0</a:t>
                      </a:r>
                    </a:p>
                  </a:txBody>
                  <a:tcPr marL="0" marR="0" marT="0" marB="0"/>
                </a:tc>
                <a:tc>
                  <a:txBody>
                    <a:bodyPr/>
                    <a:lstStyle/>
                    <a:p>
                      <a:pPr marR="10160"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255" algn="ctr">
                        <a:lnSpc>
                          <a:spcPts val="1190"/>
                        </a:lnSpc>
                      </a:pPr>
                      <a:r>
                        <a:rPr sz="900" spc="-15" dirty="0">
                          <a:latin typeface="Calibri"/>
                          <a:cs typeface="Calibri"/>
                        </a:rPr>
                        <a:t>1,599</a:t>
                      </a:r>
                      <a:endParaRPr sz="900" dirty="0">
                        <a:latin typeface="Calibri"/>
                        <a:cs typeface="Calibri"/>
                      </a:endParaRPr>
                    </a:p>
                  </a:txBody>
                  <a:tcPr marL="0" marR="0" marT="0" marB="0"/>
                </a:tc>
                <a:tc>
                  <a:txBody>
                    <a:bodyPr/>
                    <a:lstStyle/>
                    <a:p>
                      <a:pPr marL="20320" algn="ctr">
                        <a:lnSpc>
                          <a:spcPts val="119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190"/>
                        </a:lnSpc>
                      </a:pPr>
                      <a:r>
                        <a:rPr sz="900" spc="-15" dirty="0">
                          <a:latin typeface="Calibri"/>
                          <a:cs typeface="Calibri"/>
                        </a:rPr>
                        <a:t>1.70%</a:t>
                      </a:r>
                      <a:endParaRPr sz="900" dirty="0">
                        <a:latin typeface="Calibri"/>
                        <a:cs typeface="Calibri"/>
                      </a:endParaRPr>
                    </a:p>
                  </a:txBody>
                  <a:tcPr marL="0" marR="0" marT="0" marB="0"/>
                </a:tc>
                <a:tc>
                  <a:txBody>
                    <a:bodyPr/>
                    <a:lstStyle/>
                    <a:p>
                      <a:pPr marR="8255" algn="ctr">
                        <a:lnSpc>
                          <a:spcPts val="1190"/>
                        </a:lnSpc>
                      </a:pPr>
                      <a:r>
                        <a:rPr sz="900" spc="25" dirty="0">
                          <a:latin typeface="Calibri"/>
                          <a:cs typeface="Calibri"/>
                        </a:rPr>
                        <a:t>AAA</a:t>
                      </a:r>
                      <a:endParaRPr sz="900" dirty="0">
                        <a:latin typeface="Calibri"/>
                        <a:cs typeface="Calibri"/>
                      </a:endParaRPr>
                    </a:p>
                  </a:txBody>
                  <a:tcPr marL="0" marR="0" marT="0" marB="0"/>
                </a:tc>
                <a:tc>
                  <a:txBody>
                    <a:bodyPr/>
                    <a:lstStyle/>
                    <a:p>
                      <a:pPr marL="9525" algn="ctr">
                        <a:lnSpc>
                          <a:spcPts val="1190"/>
                        </a:lnSpc>
                      </a:pPr>
                      <a:r>
                        <a:rPr sz="900" spc="-25" dirty="0">
                          <a:latin typeface="Calibri"/>
                          <a:cs typeface="Calibri"/>
                        </a:rPr>
                        <a:t>104.1085824</a:t>
                      </a:r>
                      <a:endParaRPr sz="900" dirty="0">
                        <a:latin typeface="Calibri"/>
                        <a:cs typeface="Calibri"/>
                      </a:endParaRPr>
                    </a:p>
                  </a:txBody>
                  <a:tcPr marL="0" marR="0" marT="0" marB="0"/>
                </a:tc>
                <a:tc>
                  <a:txBody>
                    <a:bodyPr/>
                    <a:lstStyle/>
                    <a:p>
                      <a:pPr marL="42545">
                        <a:lnSpc>
                          <a:spcPts val="1190"/>
                        </a:lnSpc>
                        <a:tabLst>
                          <a:tab pos="359410" algn="l"/>
                        </a:tabLst>
                      </a:pPr>
                      <a:r>
                        <a:rPr sz="900" spc="10" dirty="0">
                          <a:latin typeface="Calibri"/>
                          <a:cs typeface="Calibri"/>
                        </a:rPr>
                        <a:t>$	</a:t>
                      </a:r>
                      <a:r>
                        <a:rPr sz="900" spc="-20" dirty="0">
                          <a:latin typeface="Calibri"/>
                          <a:cs typeface="Calibri"/>
                        </a:rPr>
                        <a:t>88,492,295.07</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0" dirty="0">
                          <a:latin typeface="Calibri"/>
                          <a:cs typeface="Calibri"/>
                        </a:rPr>
                        <a:t>91_MFRISCO_13</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90"/>
                        </a:lnSpc>
                      </a:pPr>
                      <a:r>
                        <a:rPr sz="900" spc="-40" dirty="0">
                          <a:latin typeface="Calibri"/>
                          <a:cs typeface="Calibri"/>
                        </a:rPr>
                        <a:t>1</a:t>
                      </a:r>
                      <a:r>
                        <a:rPr sz="900" spc="20" dirty="0">
                          <a:latin typeface="Calibri"/>
                          <a:cs typeface="Calibri"/>
                        </a:rPr>
                        <a:t>,</a:t>
                      </a:r>
                      <a:r>
                        <a:rPr sz="900" spc="-55" dirty="0">
                          <a:latin typeface="Calibri"/>
                          <a:cs typeface="Calibri"/>
                        </a:rPr>
                        <a:t>7</a:t>
                      </a:r>
                      <a:r>
                        <a:rPr sz="900" spc="-40" dirty="0">
                          <a:latin typeface="Calibri"/>
                          <a:cs typeface="Calibri"/>
                        </a:rPr>
                        <a:t>47</a:t>
                      </a:r>
                      <a:r>
                        <a:rPr sz="900" spc="20" dirty="0">
                          <a:latin typeface="Calibri"/>
                          <a:cs typeface="Calibri"/>
                        </a:rPr>
                        <a:t>,</a:t>
                      </a:r>
                      <a:r>
                        <a:rPr sz="900" spc="-55" dirty="0">
                          <a:latin typeface="Calibri"/>
                          <a:cs typeface="Calibri"/>
                        </a:rPr>
                        <a:t>5</a:t>
                      </a:r>
                      <a:r>
                        <a:rPr sz="900" spc="-40" dirty="0">
                          <a:latin typeface="Calibri"/>
                          <a:cs typeface="Calibri"/>
                        </a:rPr>
                        <a:t>4</a:t>
                      </a:r>
                      <a:r>
                        <a:rPr sz="900" dirty="0">
                          <a:latin typeface="Calibri"/>
                          <a:cs typeface="Calibri"/>
                        </a:rPr>
                        <a:t>9</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15875" algn="ctr">
                        <a:lnSpc>
                          <a:spcPts val="1190"/>
                        </a:lnSpc>
                      </a:pPr>
                      <a:r>
                        <a:rPr sz="900" spc="-20" dirty="0">
                          <a:latin typeface="Calibri"/>
                          <a:cs typeface="Calibri"/>
                        </a:rPr>
                        <a:t>807</a:t>
                      </a:r>
                      <a:endParaRPr sz="900" dirty="0">
                        <a:latin typeface="Calibri"/>
                        <a:cs typeface="Calibri"/>
                      </a:endParaRPr>
                    </a:p>
                  </a:txBody>
                  <a:tcPr marL="0" marR="0" marT="0" marB="0"/>
                </a:tc>
                <a:tc>
                  <a:txBody>
                    <a:bodyPr/>
                    <a:lstStyle/>
                    <a:p>
                      <a:pPr marL="20320" algn="ctr">
                        <a:lnSpc>
                          <a:spcPts val="119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190"/>
                        </a:lnSpc>
                      </a:pPr>
                      <a:r>
                        <a:rPr sz="900" spc="-15" dirty="0">
                          <a:latin typeface="Calibri"/>
                          <a:cs typeface="Calibri"/>
                        </a:rPr>
                        <a:t>0.75%</a:t>
                      </a:r>
                      <a:endParaRPr sz="900" dirty="0">
                        <a:latin typeface="Calibri"/>
                        <a:cs typeface="Calibri"/>
                      </a:endParaRPr>
                    </a:p>
                  </a:txBody>
                  <a:tcPr marL="0" marR="0" marT="0" marB="0"/>
                </a:tc>
                <a:tc>
                  <a:txBody>
                    <a:bodyPr/>
                    <a:lstStyle/>
                    <a:p>
                      <a:pPr marR="9525" algn="ctr">
                        <a:lnSpc>
                          <a:spcPts val="1190"/>
                        </a:lnSpc>
                      </a:pPr>
                      <a:r>
                        <a:rPr sz="900" dirty="0">
                          <a:latin typeface="Calibri"/>
                          <a:cs typeface="Calibri"/>
                        </a:rPr>
                        <a:t>A</a:t>
                      </a:r>
                    </a:p>
                  </a:txBody>
                  <a:tcPr marL="0" marR="0" marT="0" marB="0"/>
                </a:tc>
                <a:tc>
                  <a:txBody>
                    <a:bodyPr/>
                    <a:lstStyle/>
                    <a:p>
                      <a:pPr marL="9525" algn="ctr">
                        <a:lnSpc>
                          <a:spcPts val="1190"/>
                        </a:lnSpc>
                      </a:pPr>
                      <a:r>
                        <a:rPr sz="900" spc="-25" dirty="0">
                          <a:latin typeface="Calibri"/>
                          <a:cs typeface="Calibri"/>
                        </a:rPr>
                        <a:t>99.26219895</a:t>
                      </a:r>
                      <a:endParaRPr sz="900" dirty="0">
                        <a:latin typeface="Calibri"/>
                        <a:cs typeface="Calibri"/>
                      </a:endParaRPr>
                    </a:p>
                  </a:txBody>
                  <a:tcPr marL="0" marR="0" marT="0" marB="0"/>
                </a:tc>
                <a:tc>
                  <a:txBody>
                    <a:bodyPr/>
                    <a:lstStyle/>
                    <a:p>
                      <a:pPr marL="42545">
                        <a:lnSpc>
                          <a:spcPts val="1190"/>
                        </a:lnSpc>
                        <a:tabLst>
                          <a:tab pos="295275" algn="l"/>
                        </a:tabLst>
                      </a:pPr>
                      <a:r>
                        <a:rPr sz="900" spc="10" dirty="0">
                          <a:latin typeface="Calibri"/>
                          <a:cs typeface="Calibri"/>
                        </a:rPr>
                        <a:t>$	</a:t>
                      </a:r>
                      <a:r>
                        <a:rPr sz="900" spc="-20" dirty="0">
                          <a:latin typeface="Calibri"/>
                          <a:cs typeface="Calibri"/>
                        </a:rPr>
                        <a:t>173,465,556.52</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5" dirty="0">
                          <a:latin typeface="Calibri"/>
                          <a:cs typeface="Calibri"/>
                        </a:rPr>
                        <a:t>91_OMA_14</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90"/>
                        </a:lnSpc>
                      </a:pPr>
                      <a:r>
                        <a:rPr sz="900" spc="-55" dirty="0">
                          <a:latin typeface="Calibri"/>
                          <a:cs typeface="Calibri"/>
                        </a:rPr>
                        <a:t>4</a:t>
                      </a:r>
                      <a:r>
                        <a:rPr sz="900" spc="-40" dirty="0">
                          <a:latin typeface="Calibri"/>
                          <a:cs typeface="Calibri"/>
                        </a:rPr>
                        <a:t>03</a:t>
                      </a:r>
                      <a:r>
                        <a:rPr sz="900" spc="20" dirty="0">
                          <a:latin typeface="Calibri"/>
                          <a:cs typeface="Calibri"/>
                        </a:rPr>
                        <a:t>,</a:t>
                      </a:r>
                      <a:r>
                        <a:rPr sz="900" spc="-55" dirty="0">
                          <a:latin typeface="Calibri"/>
                          <a:cs typeface="Calibri"/>
                        </a:rPr>
                        <a:t>7</a:t>
                      </a:r>
                      <a:r>
                        <a:rPr sz="900" spc="-40" dirty="0">
                          <a:latin typeface="Calibri"/>
                          <a:cs typeface="Calibri"/>
                        </a:rPr>
                        <a:t>0</a:t>
                      </a:r>
                      <a:r>
                        <a:rPr sz="900" dirty="0">
                          <a:latin typeface="Calibri"/>
                          <a:cs typeface="Calibri"/>
                        </a:rPr>
                        <a:t>8</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890" algn="ctr">
                        <a:lnSpc>
                          <a:spcPts val="1190"/>
                        </a:lnSpc>
                      </a:pPr>
                      <a:r>
                        <a:rPr sz="900" spc="-15" dirty="0">
                          <a:latin typeface="Calibri"/>
                          <a:cs typeface="Calibri"/>
                        </a:rPr>
                        <a:t>1,818</a:t>
                      </a:r>
                      <a:endParaRPr sz="900" dirty="0">
                        <a:latin typeface="Calibri"/>
                        <a:cs typeface="Calibri"/>
                      </a:endParaRPr>
                    </a:p>
                  </a:txBody>
                  <a:tcPr marL="0" marR="0" marT="0" marB="0"/>
                </a:tc>
                <a:tc>
                  <a:txBody>
                    <a:bodyPr/>
                    <a:lstStyle/>
                    <a:p>
                      <a:pPr marL="28575" algn="ctr">
                        <a:lnSpc>
                          <a:spcPts val="1190"/>
                        </a:lnSpc>
                      </a:pPr>
                      <a:r>
                        <a:rPr sz="900" spc="-15" dirty="0">
                          <a:latin typeface="Calibri"/>
                          <a:cs typeface="Calibri"/>
                        </a:rPr>
                        <a:t>6.85%</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algn="ctr">
                        <a:lnSpc>
                          <a:spcPts val="1190"/>
                        </a:lnSpc>
                      </a:pPr>
                      <a:r>
                        <a:rPr sz="900" spc="25" dirty="0">
                          <a:latin typeface="Calibri"/>
                          <a:cs typeface="Calibri"/>
                        </a:rPr>
                        <a:t>AA</a:t>
                      </a:r>
                      <a:endParaRPr sz="900" dirty="0">
                        <a:latin typeface="Calibri"/>
                        <a:cs typeface="Calibri"/>
                      </a:endParaRPr>
                    </a:p>
                  </a:txBody>
                  <a:tcPr marL="0" marR="0" marT="0" marB="0"/>
                </a:tc>
                <a:tc>
                  <a:txBody>
                    <a:bodyPr/>
                    <a:lstStyle/>
                    <a:p>
                      <a:pPr marL="10795" algn="ctr">
                        <a:lnSpc>
                          <a:spcPts val="1190"/>
                        </a:lnSpc>
                      </a:pPr>
                      <a:r>
                        <a:rPr sz="900" spc="-25" dirty="0">
                          <a:latin typeface="Calibri"/>
                          <a:cs typeface="Calibri"/>
                        </a:rPr>
                        <a:t>84.08969144</a:t>
                      </a:r>
                      <a:endParaRPr sz="900" dirty="0">
                        <a:latin typeface="Calibri"/>
                        <a:cs typeface="Calibri"/>
                      </a:endParaRPr>
                    </a:p>
                  </a:txBody>
                  <a:tcPr marL="0" marR="0" marT="0" marB="0"/>
                </a:tc>
                <a:tc>
                  <a:txBody>
                    <a:bodyPr/>
                    <a:lstStyle/>
                    <a:p>
                      <a:pPr marL="42545">
                        <a:lnSpc>
                          <a:spcPts val="1190"/>
                        </a:lnSpc>
                        <a:tabLst>
                          <a:tab pos="360045" algn="l"/>
                        </a:tabLst>
                      </a:pPr>
                      <a:r>
                        <a:rPr sz="900" spc="10" dirty="0">
                          <a:latin typeface="Calibri"/>
                          <a:cs typeface="Calibri"/>
                        </a:rPr>
                        <a:t>$	</a:t>
                      </a:r>
                      <a:r>
                        <a:rPr sz="900" spc="-20" dirty="0">
                          <a:latin typeface="Calibri"/>
                          <a:cs typeface="Calibri"/>
                        </a:rPr>
                        <a:t>33,947,681.15</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5" dirty="0">
                          <a:latin typeface="Calibri"/>
                          <a:cs typeface="Calibri"/>
                        </a:rPr>
                        <a:t>91_OPI_15U</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90"/>
                        </a:lnSpc>
                      </a:pPr>
                      <a:r>
                        <a:rPr sz="900" spc="-55" dirty="0">
                          <a:latin typeface="Calibri"/>
                          <a:cs typeface="Calibri"/>
                        </a:rPr>
                        <a:t>2</a:t>
                      </a:r>
                      <a:r>
                        <a:rPr sz="900" spc="-40" dirty="0">
                          <a:latin typeface="Calibri"/>
                          <a:cs typeface="Calibri"/>
                        </a:rPr>
                        <a:t>27</a:t>
                      </a:r>
                      <a:r>
                        <a:rPr sz="900" spc="20" dirty="0">
                          <a:latin typeface="Calibri"/>
                          <a:cs typeface="Calibri"/>
                        </a:rPr>
                        <a:t>,</a:t>
                      </a:r>
                      <a:r>
                        <a:rPr sz="900" spc="-55" dirty="0">
                          <a:latin typeface="Calibri"/>
                          <a:cs typeface="Calibri"/>
                        </a:rPr>
                        <a:t>4</a:t>
                      </a:r>
                      <a:r>
                        <a:rPr sz="900" spc="-40" dirty="0">
                          <a:latin typeface="Calibri"/>
                          <a:cs typeface="Calibri"/>
                        </a:rPr>
                        <a:t>1</a:t>
                      </a:r>
                      <a:r>
                        <a:rPr sz="900" dirty="0">
                          <a:latin typeface="Calibri"/>
                          <a:cs typeface="Calibri"/>
                        </a:rPr>
                        <a:t>4</a:t>
                      </a:r>
                    </a:p>
                  </a:txBody>
                  <a:tcPr marL="0" marR="0" marT="0" marB="0"/>
                </a:tc>
                <a:tc>
                  <a:txBody>
                    <a:bodyPr/>
                    <a:lstStyle/>
                    <a:p>
                      <a:pPr marR="18415" algn="ctr">
                        <a:lnSpc>
                          <a:spcPts val="1190"/>
                        </a:lnSpc>
                      </a:pPr>
                      <a:r>
                        <a:rPr sz="900" spc="5" dirty="0">
                          <a:latin typeface="Calibri"/>
                          <a:cs typeface="Calibri"/>
                        </a:rPr>
                        <a:t>Udis</a:t>
                      </a:r>
                      <a:endParaRPr sz="900" dirty="0">
                        <a:latin typeface="Calibri"/>
                        <a:cs typeface="Calibri"/>
                      </a:endParaRPr>
                    </a:p>
                  </a:txBody>
                  <a:tcPr marL="0" marR="0" marT="0" marB="0"/>
                </a:tc>
                <a:tc>
                  <a:txBody>
                    <a:bodyPr/>
                    <a:lstStyle/>
                    <a:p>
                      <a:pPr marL="8255" algn="ctr">
                        <a:lnSpc>
                          <a:spcPts val="1190"/>
                        </a:lnSpc>
                      </a:pPr>
                      <a:r>
                        <a:rPr sz="900" spc="-15" dirty="0">
                          <a:latin typeface="Calibri"/>
                          <a:cs typeface="Calibri"/>
                        </a:rPr>
                        <a:t>6,847</a:t>
                      </a:r>
                      <a:endParaRPr sz="900" dirty="0">
                        <a:latin typeface="Calibri"/>
                        <a:cs typeface="Calibri"/>
                      </a:endParaRPr>
                    </a:p>
                  </a:txBody>
                  <a:tcPr marL="0" marR="0" marT="0" marB="0"/>
                </a:tc>
                <a:tc>
                  <a:txBody>
                    <a:bodyPr/>
                    <a:lstStyle/>
                    <a:p>
                      <a:pPr marL="28575" algn="ctr">
                        <a:lnSpc>
                          <a:spcPts val="1190"/>
                        </a:lnSpc>
                      </a:pPr>
                      <a:r>
                        <a:rPr sz="900" spc="-15" dirty="0">
                          <a:latin typeface="Calibri"/>
                          <a:cs typeface="Calibri"/>
                        </a:rPr>
                        <a:t>6.95%</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algn="ctr">
                        <a:lnSpc>
                          <a:spcPts val="1190"/>
                        </a:lnSpc>
                      </a:pPr>
                      <a:r>
                        <a:rPr sz="900" spc="25" dirty="0">
                          <a:latin typeface="Calibri"/>
                          <a:cs typeface="Calibri"/>
                        </a:rPr>
                        <a:t>AA</a:t>
                      </a:r>
                      <a:endParaRPr sz="900" dirty="0">
                        <a:latin typeface="Calibri"/>
                        <a:cs typeface="Calibri"/>
                      </a:endParaRPr>
                    </a:p>
                  </a:txBody>
                  <a:tcPr marL="0" marR="0" marT="0" marB="0"/>
                </a:tc>
                <a:tc>
                  <a:txBody>
                    <a:bodyPr/>
                    <a:lstStyle/>
                    <a:p>
                      <a:pPr marL="74295" algn="ctr">
                        <a:lnSpc>
                          <a:spcPts val="1190"/>
                        </a:lnSpc>
                      </a:pPr>
                      <a:r>
                        <a:rPr sz="900" spc="-25" dirty="0">
                          <a:latin typeface="Calibri"/>
                          <a:cs typeface="Calibri"/>
                        </a:rPr>
                        <a:t>573.228121</a:t>
                      </a:r>
                      <a:endParaRPr sz="900" dirty="0">
                        <a:latin typeface="Calibri"/>
                        <a:cs typeface="Calibri"/>
                      </a:endParaRPr>
                    </a:p>
                  </a:txBody>
                  <a:tcPr marL="0" marR="0" marT="0" marB="0"/>
                </a:tc>
                <a:tc>
                  <a:txBody>
                    <a:bodyPr/>
                    <a:lstStyle/>
                    <a:p>
                      <a:pPr marL="42545">
                        <a:lnSpc>
                          <a:spcPts val="1190"/>
                        </a:lnSpc>
                        <a:tabLst>
                          <a:tab pos="295910" algn="l"/>
                        </a:tabLst>
                      </a:pPr>
                      <a:r>
                        <a:rPr sz="900" spc="10" dirty="0">
                          <a:latin typeface="Calibri"/>
                          <a:cs typeface="Calibri"/>
                        </a:rPr>
                        <a:t>$	</a:t>
                      </a:r>
                      <a:r>
                        <a:rPr sz="900" spc="-20" dirty="0">
                          <a:latin typeface="Calibri"/>
                          <a:cs typeface="Calibri"/>
                        </a:rPr>
                        <a:t>130,360,099.90</a:t>
                      </a:r>
                      <a:endParaRPr sz="900" dirty="0">
                        <a:latin typeface="Calibri"/>
                        <a:cs typeface="Calibri"/>
                      </a:endParaRPr>
                    </a:p>
                  </a:txBody>
                  <a:tcPr marL="0" marR="0" marT="0" marB="0">
                    <a:lnR w="18287">
                      <a:solidFill>
                        <a:srgbClr val="000000"/>
                      </a:solidFill>
                      <a:prstDash val="solid"/>
                    </a:lnR>
                  </a:tcPr>
                </a:tc>
              </a:tr>
              <a:tr h="160691">
                <a:tc>
                  <a:txBody>
                    <a:bodyPr/>
                    <a:lstStyle/>
                    <a:p>
                      <a:pPr marL="17780">
                        <a:lnSpc>
                          <a:spcPts val="1190"/>
                        </a:lnSpc>
                      </a:pPr>
                      <a:r>
                        <a:rPr sz="900" spc="-20" dirty="0">
                          <a:latin typeface="Calibri"/>
                          <a:cs typeface="Calibri"/>
                        </a:rPr>
                        <a:t>91_OSM_15</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90"/>
                        </a:lnSpc>
                      </a:pPr>
                      <a:r>
                        <a:rPr sz="900" spc="-40" dirty="0">
                          <a:latin typeface="Calibri"/>
                          <a:cs typeface="Calibri"/>
                        </a:rPr>
                        <a:t>12</a:t>
                      </a:r>
                      <a:r>
                        <a:rPr sz="900" spc="20" dirty="0">
                          <a:latin typeface="Calibri"/>
                          <a:cs typeface="Calibri"/>
                        </a:rPr>
                        <a:t>,</a:t>
                      </a:r>
                      <a:r>
                        <a:rPr sz="900" spc="-55" dirty="0">
                          <a:latin typeface="Calibri"/>
                          <a:cs typeface="Calibri"/>
                        </a:rPr>
                        <a:t>7</a:t>
                      </a:r>
                      <a:r>
                        <a:rPr sz="900" spc="-40" dirty="0">
                          <a:latin typeface="Calibri"/>
                          <a:cs typeface="Calibri"/>
                        </a:rPr>
                        <a:t>85</a:t>
                      </a:r>
                      <a:r>
                        <a:rPr sz="900" spc="20" dirty="0">
                          <a:latin typeface="Calibri"/>
                          <a:cs typeface="Calibri"/>
                        </a:rPr>
                        <a:t>,</a:t>
                      </a:r>
                      <a:r>
                        <a:rPr sz="900" spc="-55" dirty="0">
                          <a:latin typeface="Calibri"/>
                          <a:cs typeface="Calibri"/>
                        </a:rPr>
                        <a:t>9</a:t>
                      </a:r>
                      <a:r>
                        <a:rPr sz="900" spc="-40" dirty="0">
                          <a:latin typeface="Calibri"/>
                          <a:cs typeface="Calibri"/>
                        </a:rPr>
                        <a:t>5</a:t>
                      </a:r>
                      <a:r>
                        <a:rPr sz="900" dirty="0">
                          <a:latin typeface="Calibri"/>
                          <a:cs typeface="Calibri"/>
                        </a:rPr>
                        <a:t>2</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890" algn="ctr">
                        <a:lnSpc>
                          <a:spcPts val="1190"/>
                        </a:lnSpc>
                      </a:pPr>
                      <a:r>
                        <a:rPr sz="900" spc="-15" dirty="0">
                          <a:latin typeface="Calibri"/>
                          <a:cs typeface="Calibri"/>
                        </a:rPr>
                        <a:t>3,325</a:t>
                      </a:r>
                      <a:endParaRPr sz="900" dirty="0">
                        <a:latin typeface="Calibri"/>
                        <a:cs typeface="Calibri"/>
                      </a:endParaRPr>
                    </a:p>
                  </a:txBody>
                  <a:tcPr marL="0" marR="0" marT="0" marB="0"/>
                </a:tc>
                <a:tc>
                  <a:txBody>
                    <a:bodyPr/>
                    <a:lstStyle/>
                    <a:p>
                      <a:pPr marL="28575" algn="ctr">
                        <a:lnSpc>
                          <a:spcPts val="1190"/>
                        </a:lnSpc>
                      </a:pPr>
                      <a:r>
                        <a:rPr sz="900" spc="-15" dirty="0">
                          <a:latin typeface="Calibri"/>
                          <a:cs typeface="Calibri"/>
                        </a:rPr>
                        <a:t>7.97%</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algn="ctr">
                        <a:lnSpc>
                          <a:spcPts val="1190"/>
                        </a:lnSpc>
                      </a:pPr>
                      <a:r>
                        <a:rPr sz="900" spc="25" dirty="0">
                          <a:latin typeface="Calibri"/>
                          <a:cs typeface="Calibri"/>
                        </a:rPr>
                        <a:t>AA</a:t>
                      </a:r>
                      <a:endParaRPr sz="900" dirty="0">
                        <a:latin typeface="Calibri"/>
                        <a:cs typeface="Calibri"/>
                      </a:endParaRPr>
                    </a:p>
                  </a:txBody>
                  <a:tcPr marL="0" marR="0" marT="0" marB="0"/>
                </a:tc>
                <a:tc>
                  <a:txBody>
                    <a:bodyPr/>
                    <a:lstStyle/>
                    <a:p>
                      <a:pPr marL="10795" algn="ctr">
                        <a:lnSpc>
                          <a:spcPts val="1190"/>
                        </a:lnSpc>
                      </a:pPr>
                      <a:r>
                        <a:rPr sz="900" spc="-25" dirty="0">
                          <a:latin typeface="Calibri"/>
                          <a:cs typeface="Calibri"/>
                        </a:rPr>
                        <a:t>91.18708245</a:t>
                      </a:r>
                      <a:endParaRPr sz="900" dirty="0">
                        <a:latin typeface="Calibri"/>
                        <a:cs typeface="Calibri"/>
                      </a:endParaRPr>
                    </a:p>
                  </a:txBody>
                  <a:tcPr marL="0" marR="0" marT="0" marB="0"/>
                </a:tc>
                <a:tc>
                  <a:txBody>
                    <a:bodyPr/>
                    <a:lstStyle/>
                    <a:p>
                      <a:pPr marL="42545">
                        <a:lnSpc>
                          <a:spcPts val="1190"/>
                        </a:lnSpc>
                      </a:pPr>
                      <a:r>
                        <a:rPr sz="900" spc="10" dirty="0">
                          <a:latin typeface="Calibri"/>
                          <a:cs typeface="Calibri"/>
                        </a:rPr>
                        <a:t>$ </a:t>
                      </a:r>
                      <a:r>
                        <a:rPr sz="900" spc="125" dirty="0">
                          <a:latin typeface="Calibri"/>
                          <a:cs typeface="Calibri"/>
                        </a:rPr>
                        <a:t> </a:t>
                      </a:r>
                      <a:r>
                        <a:rPr sz="900" spc="-20" dirty="0">
                          <a:latin typeface="Calibri"/>
                          <a:cs typeface="Calibri"/>
                        </a:rPr>
                        <a:t>1,165,913,659.29</a:t>
                      </a:r>
                      <a:endParaRPr sz="900" dirty="0">
                        <a:latin typeface="Calibri"/>
                        <a:cs typeface="Calibri"/>
                      </a:endParaRPr>
                    </a:p>
                  </a:txBody>
                  <a:tcPr marL="0" marR="0" marT="0" marB="0">
                    <a:lnR w="18287">
                      <a:solidFill>
                        <a:srgbClr val="000000"/>
                      </a:solidFill>
                      <a:prstDash val="solid"/>
                    </a:lnR>
                  </a:tcPr>
                </a:tc>
              </a:tr>
              <a:tr h="160691">
                <a:tc>
                  <a:txBody>
                    <a:bodyPr/>
                    <a:lstStyle/>
                    <a:p>
                      <a:pPr marL="17780">
                        <a:lnSpc>
                          <a:spcPts val="1200"/>
                        </a:lnSpc>
                      </a:pPr>
                      <a:r>
                        <a:rPr sz="900" spc="-15" dirty="0">
                          <a:latin typeface="Calibri"/>
                          <a:cs typeface="Calibri"/>
                        </a:rPr>
                        <a:t>91_OSM_15-2</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200"/>
                        </a:lnSpc>
                      </a:pPr>
                      <a:r>
                        <a:rPr sz="900" spc="-40" dirty="0">
                          <a:latin typeface="Calibri"/>
                          <a:cs typeface="Calibri"/>
                        </a:rPr>
                        <a:t>4</a:t>
                      </a:r>
                      <a:r>
                        <a:rPr sz="900" spc="20" dirty="0">
                          <a:latin typeface="Calibri"/>
                          <a:cs typeface="Calibri"/>
                        </a:rPr>
                        <a:t>,</a:t>
                      </a:r>
                      <a:r>
                        <a:rPr sz="900" spc="-55" dirty="0">
                          <a:latin typeface="Calibri"/>
                          <a:cs typeface="Calibri"/>
                        </a:rPr>
                        <a:t>6</a:t>
                      </a:r>
                      <a:r>
                        <a:rPr sz="900" spc="-40" dirty="0">
                          <a:latin typeface="Calibri"/>
                          <a:cs typeface="Calibri"/>
                        </a:rPr>
                        <a:t>88</a:t>
                      </a:r>
                      <a:r>
                        <a:rPr sz="900" spc="20" dirty="0">
                          <a:latin typeface="Calibri"/>
                          <a:cs typeface="Calibri"/>
                        </a:rPr>
                        <a:t>,</a:t>
                      </a:r>
                      <a:r>
                        <a:rPr sz="900" spc="-55" dirty="0">
                          <a:latin typeface="Calibri"/>
                          <a:cs typeface="Calibri"/>
                        </a:rPr>
                        <a:t>0</a:t>
                      </a:r>
                      <a:r>
                        <a:rPr sz="900" spc="-40" dirty="0">
                          <a:latin typeface="Calibri"/>
                          <a:cs typeface="Calibri"/>
                        </a:rPr>
                        <a:t>0</a:t>
                      </a:r>
                      <a:r>
                        <a:rPr sz="900" dirty="0">
                          <a:latin typeface="Calibri"/>
                          <a:cs typeface="Calibri"/>
                        </a:rPr>
                        <a:t>0</a:t>
                      </a:r>
                    </a:p>
                  </a:txBody>
                  <a:tcPr marL="0" marR="0" marT="0" marB="0"/>
                </a:tc>
                <a:tc>
                  <a:txBody>
                    <a:bodyPr/>
                    <a:lstStyle/>
                    <a:p>
                      <a:pPr marR="9525" algn="ctr">
                        <a:lnSpc>
                          <a:spcPts val="1200"/>
                        </a:lnSpc>
                      </a:pPr>
                      <a:r>
                        <a:rPr sz="900" spc="20" dirty="0">
                          <a:latin typeface="Calibri"/>
                          <a:cs typeface="Calibri"/>
                        </a:rPr>
                        <a:t>Pesos</a:t>
                      </a:r>
                      <a:endParaRPr sz="900" dirty="0">
                        <a:latin typeface="Calibri"/>
                        <a:cs typeface="Calibri"/>
                      </a:endParaRPr>
                    </a:p>
                  </a:txBody>
                  <a:tcPr marL="0" marR="0" marT="0" marB="0"/>
                </a:tc>
                <a:tc>
                  <a:txBody>
                    <a:bodyPr/>
                    <a:lstStyle/>
                    <a:p>
                      <a:pPr marL="8890" algn="ctr">
                        <a:lnSpc>
                          <a:spcPts val="1200"/>
                        </a:lnSpc>
                      </a:pPr>
                      <a:r>
                        <a:rPr sz="900" spc="-15" dirty="0">
                          <a:latin typeface="Calibri"/>
                          <a:cs typeface="Calibri"/>
                        </a:rPr>
                        <a:t>1,505</a:t>
                      </a:r>
                      <a:endParaRPr sz="900" dirty="0">
                        <a:latin typeface="Calibri"/>
                        <a:cs typeface="Calibri"/>
                      </a:endParaRPr>
                    </a:p>
                  </a:txBody>
                  <a:tcPr marL="0" marR="0" marT="0" marB="0"/>
                </a:tc>
                <a:tc>
                  <a:txBody>
                    <a:bodyPr/>
                    <a:lstStyle/>
                    <a:p>
                      <a:pPr marL="20955" algn="ctr">
                        <a:lnSpc>
                          <a:spcPts val="120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200"/>
                        </a:lnSpc>
                      </a:pPr>
                      <a:r>
                        <a:rPr sz="900" spc="-15" dirty="0">
                          <a:latin typeface="Calibri"/>
                          <a:cs typeface="Calibri"/>
                        </a:rPr>
                        <a:t>0.50%</a:t>
                      </a:r>
                      <a:endParaRPr sz="900" dirty="0">
                        <a:latin typeface="Calibri"/>
                        <a:cs typeface="Calibri"/>
                      </a:endParaRPr>
                    </a:p>
                  </a:txBody>
                  <a:tcPr marL="0" marR="0" marT="0" marB="0"/>
                </a:tc>
                <a:tc>
                  <a:txBody>
                    <a:bodyPr/>
                    <a:lstStyle/>
                    <a:p>
                      <a:pPr algn="ctr">
                        <a:lnSpc>
                          <a:spcPts val="1200"/>
                        </a:lnSpc>
                      </a:pPr>
                      <a:r>
                        <a:rPr sz="900" spc="25" dirty="0">
                          <a:latin typeface="Calibri"/>
                          <a:cs typeface="Calibri"/>
                        </a:rPr>
                        <a:t>AA</a:t>
                      </a:r>
                      <a:endParaRPr sz="900" dirty="0">
                        <a:latin typeface="Calibri"/>
                        <a:cs typeface="Calibri"/>
                      </a:endParaRPr>
                    </a:p>
                  </a:txBody>
                  <a:tcPr marL="0" marR="0" marT="0" marB="0"/>
                </a:tc>
                <a:tc>
                  <a:txBody>
                    <a:bodyPr/>
                    <a:lstStyle/>
                    <a:p>
                      <a:pPr marL="9525" algn="ctr">
                        <a:lnSpc>
                          <a:spcPts val="1200"/>
                        </a:lnSpc>
                      </a:pPr>
                      <a:r>
                        <a:rPr sz="900" spc="-30" dirty="0">
                          <a:latin typeface="Calibri"/>
                          <a:cs typeface="Calibri"/>
                        </a:rPr>
                        <a:t>99.70413626</a:t>
                      </a:r>
                      <a:endParaRPr sz="900" dirty="0">
                        <a:latin typeface="Calibri"/>
                        <a:cs typeface="Calibri"/>
                      </a:endParaRPr>
                    </a:p>
                  </a:txBody>
                  <a:tcPr marL="0" marR="0" marT="0" marB="0"/>
                </a:tc>
                <a:tc>
                  <a:txBody>
                    <a:bodyPr/>
                    <a:lstStyle/>
                    <a:p>
                      <a:pPr marL="42545">
                        <a:lnSpc>
                          <a:spcPts val="1200"/>
                        </a:lnSpc>
                        <a:tabLst>
                          <a:tab pos="295275" algn="l"/>
                        </a:tabLst>
                      </a:pPr>
                      <a:r>
                        <a:rPr sz="900" spc="10" dirty="0">
                          <a:latin typeface="Calibri"/>
                          <a:cs typeface="Calibri"/>
                        </a:rPr>
                        <a:t>$	</a:t>
                      </a:r>
                      <a:r>
                        <a:rPr sz="900" spc="-20" dirty="0">
                          <a:latin typeface="Calibri"/>
                          <a:cs typeface="Calibri"/>
                        </a:rPr>
                        <a:t>467,412,990.81</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5" dirty="0">
                          <a:latin typeface="Calibri"/>
                          <a:cs typeface="Calibri"/>
                        </a:rPr>
                        <a:t>91_PASACB_11</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90"/>
                        </a:lnSpc>
                      </a:pPr>
                      <a:r>
                        <a:rPr sz="900" spc="-40" dirty="0">
                          <a:latin typeface="Calibri"/>
                          <a:cs typeface="Calibri"/>
                        </a:rPr>
                        <a:t>5</a:t>
                      </a:r>
                      <a:r>
                        <a:rPr sz="900" spc="20" dirty="0">
                          <a:latin typeface="Calibri"/>
                          <a:cs typeface="Calibri"/>
                        </a:rPr>
                        <a:t>,</a:t>
                      </a:r>
                      <a:r>
                        <a:rPr sz="900" spc="-55" dirty="0">
                          <a:latin typeface="Calibri"/>
                          <a:cs typeface="Calibri"/>
                        </a:rPr>
                        <a:t>3</a:t>
                      </a:r>
                      <a:r>
                        <a:rPr sz="900" spc="-40" dirty="0">
                          <a:latin typeface="Calibri"/>
                          <a:cs typeface="Calibri"/>
                        </a:rPr>
                        <a:t>00</a:t>
                      </a:r>
                      <a:r>
                        <a:rPr sz="900" spc="20" dirty="0">
                          <a:latin typeface="Calibri"/>
                          <a:cs typeface="Calibri"/>
                        </a:rPr>
                        <a:t>,</a:t>
                      </a:r>
                      <a:r>
                        <a:rPr sz="900" spc="-55" dirty="0">
                          <a:latin typeface="Calibri"/>
                          <a:cs typeface="Calibri"/>
                        </a:rPr>
                        <a:t>0</a:t>
                      </a:r>
                      <a:r>
                        <a:rPr sz="900" spc="-40" dirty="0">
                          <a:latin typeface="Calibri"/>
                          <a:cs typeface="Calibri"/>
                        </a:rPr>
                        <a:t>0</a:t>
                      </a:r>
                      <a:r>
                        <a:rPr sz="900" dirty="0">
                          <a:latin typeface="Calibri"/>
                          <a:cs typeface="Calibri"/>
                        </a:rPr>
                        <a:t>0</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890" algn="ctr">
                        <a:lnSpc>
                          <a:spcPts val="1190"/>
                        </a:lnSpc>
                      </a:pPr>
                      <a:r>
                        <a:rPr sz="900" spc="-15" dirty="0">
                          <a:latin typeface="Calibri"/>
                          <a:cs typeface="Calibri"/>
                        </a:rPr>
                        <a:t>5,798</a:t>
                      </a:r>
                      <a:endParaRPr sz="900" dirty="0">
                        <a:latin typeface="Calibri"/>
                        <a:cs typeface="Calibri"/>
                      </a:endParaRPr>
                    </a:p>
                  </a:txBody>
                  <a:tcPr marL="0" marR="0" marT="0" marB="0"/>
                </a:tc>
                <a:tc>
                  <a:txBody>
                    <a:bodyPr/>
                    <a:lstStyle/>
                    <a:p>
                      <a:pPr marL="19685" algn="ctr">
                        <a:lnSpc>
                          <a:spcPts val="1190"/>
                        </a:lnSpc>
                      </a:pPr>
                      <a:r>
                        <a:rPr sz="900" spc="-15" dirty="0">
                          <a:latin typeface="Calibri"/>
                          <a:cs typeface="Calibri"/>
                        </a:rPr>
                        <a:t>10.10%</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marR="6350" algn="ctr">
                        <a:lnSpc>
                          <a:spcPts val="1190"/>
                        </a:lnSpc>
                      </a:pPr>
                      <a:r>
                        <a:rPr sz="900" spc="25" dirty="0">
                          <a:latin typeface="Calibri"/>
                          <a:cs typeface="Calibri"/>
                        </a:rPr>
                        <a:t>AAA</a:t>
                      </a:r>
                      <a:endParaRPr sz="900" dirty="0">
                        <a:latin typeface="Calibri"/>
                        <a:cs typeface="Calibri"/>
                      </a:endParaRPr>
                    </a:p>
                  </a:txBody>
                  <a:tcPr marL="0" marR="0" marT="0" marB="0"/>
                </a:tc>
                <a:tc>
                  <a:txBody>
                    <a:bodyPr/>
                    <a:lstStyle/>
                    <a:p>
                      <a:pPr marL="10795" algn="ctr">
                        <a:lnSpc>
                          <a:spcPts val="1190"/>
                        </a:lnSpc>
                      </a:pPr>
                      <a:r>
                        <a:rPr sz="900" spc="-25" dirty="0">
                          <a:latin typeface="Calibri"/>
                          <a:cs typeface="Calibri"/>
                        </a:rPr>
                        <a:t>134.6674078</a:t>
                      </a:r>
                      <a:endParaRPr sz="900" dirty="0">
                        <a:latin typeface="Calibri"/>
                        <a:cs typeface="Calibri"/>
                      </a:endParaRPr>
                    </a:p>
                  </a:txBody>
                  <a:tcPr marL="0" marR="0" marT="0" marB="0"/>
                </a:tc>
                <a:tc>
                  <a:txBody>
                    <a:bodyPr/>
                    <a:lstStyle/>
                    <a:p>
                      <a:pPr marL="42545">
                        <a:lnSpc>
                          <a:spcPts val="1190"/>
                        </a:lnSpc>
                        <a:tabLst>
                          <a:tab pos="295275" algn="l"/>
                        </a:tabLst>
                      </a:pPr>
                      <a:r>
                        <a:rPr sz="900" spc="10" dirty="0">
                          <a:latin typeface="Calibri"/>
                          <a:cs typeface="Calibri"/>
                        </a:rPr>
                        <a:t>$	</a:t>
                      </a:r>
                      <a:r>
                        <a:rPr sz="900" spc="-20" dirty="0">
                          <a:latin typeface="Calibri"/>
                          <a:cs typeface="Calibri"/>
                        </a:rPr>
                        <a:t>713,737,261.33</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5" dirty="0">
                          <a:latin typeface="Calibri"/>
                          <a:cs typeface="Calibri"/>
                        </a:rPr>
                        <a:t>91_PROIN_10-2</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90"/>
                        </a:lnSpc>
                      </a:pPr>
                      <a:r>
                        <a:rPr sz="900" spc="-40" dirty="0">
                          <a:latin typeface="Calibri"/>
                          <a:cs typeface="Calibri"/>
                        </a:rPr>
                        <a:t>3</a:t>
                      </a:r>
                      <a:r>
                        <a:rPr sz="900" spc="20" dirty="0">
                          <a:latin typeface="Calibri"/>
                          <a:cs typeface="Calibri"/>
                        </a:rPr>
                        <a:t>,</a:t>
                      </a:r>
                      <a:r>
                        <a:rPr sz="900" spc="-55" dirty="0">
                          <a:latin typeface="Calibri"/>
                          <a:cs typeface="Calibri"/>
                        </a:rPr>
                        <a:t>7</a:t>
                      </a:r>
                      <a:r>
                        <a:rPr sz="900" spc="-40" dirty="0">
                          <a:latin typeface="Calibri"/>
                          <a:cs typeface="Calibri"/>
                        </a:rPr>
                        <a:t>69</a:t>
                      </a:r>
                      <a:r>
                        <a:rPr sz="900" spc="20" dirty="0">
                          <a:latin typeface="Calibri"/>
                          <a:cs typeface="Calibri"/>
                        </a:rPr>
                        <a:t>,</a:t>
                      </a:r>
                      <a:r>
                        <a:rPr sz="900" spc="-55" dirty="0">
                          <a:latin typeface="Calibri"/>
                          <a:cs typeface="Calibri"/>
                        </a:rPr>
                        <a:t>0</a:t>
                      </a:r>
                      <a:r>
                        <a:rPr sz="900" spc="-40" dirty="0">
                          <a:latin typeface="Calibri"/>
                          <a:cs typeface="Calibri"/>
                        </a:rPr>
                        <a:t>0</a:t>
                      </a:r>
                      <a:r>
                        <a:rPr sz="900" dirty="0">
                          <a:latin typeface="Calibri"/>
                          <a:cs typeface="Calibri"/>
                        </a:rPr>
                        <a:t>0</a:t>
                      </a:r>
                    </a:p>
                  </a:txBody>
                  <a:tcPr marL="0" marR="0" marT="0" marB="0"/>
                </a:tc>
                <a:tc>
                  <a:txBody>
                    <a:bodyPr/>
                    <a:lstStyle/>
                    <a:p>
                      <a:pPr marR="8890"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890" algn="ctr">
                        <a:lnSpc>
                          <a:spcPts val="1190"/>
                        </a:lnSpc>
                      </a:pPr>
                      <a:r>
                        <a:rPr sz="900" spc="-15" dirty="0">
                          <a:latin typeface="Calibri"/>
                          <a:cs typeface="Calibri"/>
                        </a:rPr>
                        <a:t>5,187</a:t>
                      </a:r>
                      <a:endParaRPr sz="900" dirty="0">
                        <a:latin typeface="Calibri"/>
                        <a:cs typeface="Calibri"/>
                      </a:endParaRPr>
                    </a:p>
                  </a:txBody>
                  <a:tcPr marL="0" marR="0" marT="0" marB="0"/>
                </a:tc>
                <a:tc>
                  <a:txBody>
                    <a:bodyPr/>
                    <a:lstStyle/>
                    <a:p>
                      <a:pPr marL="19685" algn="ctr">
                        <a:lnSpc>
                          <a:spcPts val="1190"/>
                        </a:lnSpc>
                      </a:pPr>
                      <a:r>
                        <a:rPr sz="900" spc="-15" dirty="0">
                          <a:latin typeface="Calibri"/>
                          <a:cs typeface="Calibri"/>
                        </a:rPr>
                        <a:t>10.13%</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marR="6350" algn="ctr">
                        <a:lnSpc>
                          <a:spcPts val="1190"/>
                        </a:lnSpc>
                      </a:pPr>
                      <a:r>
                        <a:rPr sz="900" spc="25" dirty="0">
                          <a:latin typeface="Calibri"/>
                          <a:cs typeface="Calibri"/>
                        </a:rPr>
                        <a:t>AAA</a:t>
                      </a:r>
                      <a:endParaRPr sz="900" dirty="0">
                        <a:latin typeface="Calibri"/>
                        <a:cs typeface="Calibri"/>
                      </a:endParaRPr>
                    </a:p>
                  </a:txBody>
                  <a:tcPr marL="0" marR="0" marT="0" marB="0"/>
                </a:tc>
                <a:tc>
                  <a:txBody>
                    <a:bodyPr/>
                    <a:lstStyle/>
                    <a:p>
                      <a:pPr marL="74930" algn="ctr">
                        <a:lnSpc>
                          <a:spcPts val="1190"/>
                        </a:lnSpc>
                      </a:pPr>
                      <a:r>
                        <a:rPr sz="900" spc="-25" dirty="0">
                          <a:latin typeface="Calibri"/>
                          <a:cs typeface="Calibri"/>
                        </a:rPr>
                        <a:t>94.9774726</a:t>
                      </a:r>
                      <a:endParaRPr sz="900" dirty="0">
                        <a:latin typeface="Calibri"/>
                        <a:cs typeface="Calibri"/>
                      </a:endParaRPr>
                    </a:p>
                  </a:txBody>
                  <a:tcPr marL="0" marR="0" marT="0" marB="0"/>
                </a:tc>
                <a:tc>
                  <a:txBody>
                    <a:bodyPr/>
                    <a:lstStyle/>
                    <a:p>
                      <a:pPr marL="42545">
                        <a:lnSpc>
                          <a:spcPts val="1190"/>
                        </a:lnSpc>
                        <a:tabLst>
                          <a:tab pos="295275" algn="l"/>
                        </a:tabLst>
                      </a:pPr>
                      <a:r>
                        <a:rPr sz="900" spc="10" dirty="0">
                          <a:latin typeface="Calibri"/>
                          <a:cs typeface="Calibri"/>
                        </a:rPr>
                        <a:t>$	</a:t>
                      </a:r>
                      <a:r>
                        <a:rPr sz="900" spc="-20" dirty="0">
                          <a:latin typeface="Calibri"/>
                          <a:cs typeface="Calibri"/>
                        </a:rPr>
                        <a:t>357,970,094.23</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5" dirty="0">
                          <a:latin typeface="Calibri"/>
                          <a:cs typeface="Calibri"/>
                        </a:rPr>
                        <a:t>91_PSBCB_12U</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90"/>
                        </a:lnSpc>
                      </a:pPr>
                      <a:r>
                        <a:rPr sz="900" spc="-55" dirty="0">
                          <a:latin typeface="Calibri"/>
                          <a:cs typeface="Calibri"/>
                        </a:rPr>
                        <a:t>4</a:t>
                      </a:r>
                      <a:r>
                        <a:rPr sz="900" spc="-40" dirty="0">
                          <a:latin typeface="Calibri"/>
                          <a:cs typeface="Calibri"/>
                        </a:rPr>
                        <a:t>90</a:t>
                      </a:r>
                      <a:r>
                        <a:rPr sz="900" spc="20" dirty="0">
                          <a:latin typeface="Calibri"/>
                          <a:cs typeface="Calibri"/>
                        </a:rPr>
                        <a:t>,</a:t>
                      </a:r>
                      <a:r>
                        <a:rPr sz="900" spc="-55" dirty="0">
                          <a:latin typeface="Calibri"/>
                          <a:cs typeface="Calibri"/>
                        </a:rPr>
                        <a:t>0</a:t>
                      </a:r>
                      <a:r>
                        <a:rPr sz="900" spc="-40" dirty="0">
                          <a:latin typeface="Calibri"/>
                          <a:cs typeface="Calibri"/>
                        </a:rPr>
                        <a:t>0</a:t>
                      </a:r>
                      <a:r>
                        <a:rPr sz="900" dirty="0">
                          <a:latin typeface="Calibri"/>
                          <a:cs typeface="Calibri"/>
                        </a:rPr>
                        <a:t>0</a:t>
                      </a:r>
                    </a:p>
                  </a:txBody>
                  <a:tcPr marL="0" marR="0" marT="0" marB="0"/>
                </a:tc>
                <a:tc>
                  <a:txBody>
                    <a:bodyPr/>
                    <a:lstStyle/>
                    <a:p>
                      <a:pPr marR="18415" algn="ctr">
                        <a:lnSpc>
                          <a:spcPts val="1190"/>
                        </a:lnSpc>
                      </a:pPr>
                      <a:r>
                        <a:rPr sz="900" spc="5" dirty="0">
                          <a:latin typeface="Calibri"/>
                          <a:cs typeface="Calibri"/>
                        </a:rPr>
                        <a:t>Udis</a:t>
                      </a:r>
                      <a:endParaRPr sz="900" dirty="0">
                        <a:latin typeface="Calibri"/>
                        <a:cs typeface="Calibri"/>
                      </a:endParaRPr>
                    </a:p>
                  </a:txBody>
                  <a:tcPr marL="0" marR="0" marT="0" marB="0"/>
                </a:tc>
                <a:tc>
                  <a:txBody>
                    <a:bodyPr/>
                    <a:lstStyle/>
                    <a:p>
                      <a:pPr marL="8255" algn="ctr">
                        <a:lnSpc>
                          <a:spcPts val="1190"/>
                        </a:lnSpc>
                      </a:pPr>
                      <a:r>
                        <a:rPr sz="900" spc="-15" dirty="0">
                          <a:latin typeface="Calibri"/>
                          <a:cs typeface="Calibri"/>
                        </a:rPr>
                        <a:t>5,826</a:t>
                      </a:r>
                      <a:endParaRPr sz="900" dirty="0">
                        <a:latin typeface="Calibri"/>
                        <a:cs typeface="Calibri"/>
                      </a:endParaRPr>
                    </a:p>
                  </a:txBody>
                  <a:tcPr marL="0" marR="0" marT="0" marB="0"/>
                </a:tc>
                <a:tc>
                  <a:txBody>
                    <a:bodyPr/>
                    <a:lstStyle/>
                    <a:p>
                      <a:pPr marL="28575" algn="ctr">
                        <a:lnSpc>
                          <a:spcPts val="1190"/>
                        </a:lnSpc>
                      </a:pPr>
                      <a:r>
                        <a:rPr sz="900" spc="-15" dirty="0">
                          <a:latin typeface="Calibri"/>
                          <a:cs typeface="Calibri"/>
                        </a:rPr>
                        <a:t>8.00%</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marR="8890" algn="ctr">
                        <a:lnSpc>
                          <a:spcPts val="1190"/>
                        </a:lnSpc>
                      </a:pPr>
                      <a:r>
                        <a:rPr sz="900" dirty="0">
                          <a:latin typeface="Calibri"/>
                          <a:cs typeface="Calibri"/>
                        </a:rPr>
                        <a:t>A</a:t>
                      </a:r>
                    </a:p>
                  </a:txBody>
                  <a:tcPr marL="0" marR="0" marT="0" marB="0"/>
                </a:tc>
                <a:tc>
                  <a:txBody>
                    <a:bodyPr/>
                    <a:lstStyle/>
                    <a:p>
                      <a:pPr marL="10160" algn="ctr">
                        <a:lnSpc>
                          <a:spcPts val="1190"/>
                        </a:lnSpc>
                      </a:pPr>
                      <a:r>
                        <a:rPr sz="900" spc="-25" dirty="0">
                          <a:latin typeface="Calibri"/>
                          <a:cs typeface="Calibri"/>
                        </a:rPr>
                        <a:t>477.0132918</a:t>
                      </a:r>
                      <a:endParaRPr sz="900" dirty="0">
                        <a:latin typeface="Calibri"/>
                        <a:cs typeface="Calibri"/>
                      </a:endParaRPr>
                    </a:p>
                  </a:txBody>
                  <a:tcPr marL="0" marR="0" marT="0" marB="0"/>
                </a:tc>
                <a:tc>
                  <a:txBody>
                    <a:bodyPr/>
                    <a:lstStyle/>
                    <a:p>
                      <a:pPr marL="42545">
                        <a:lnSpc>
                          <a:spcPts val="1190"/>
                        </a:lnSpc>
                        <a:tabLst>
                          <a:tab pos="295910" algn="l"/>
                        </a:tabLst>
                      </a:pPr>
                      <a:r>
                        <a:rPr sz="900" spc="10" dirty="0">
                          <a:latin typeface="Calibri"/>
                          <a:cs typeface="Calibri"/>
                        </a:rPr>
                        <a:t>$	</a:t>
                      </a:r>
                      <a:r>
                        <a:rPr sz="900" spc="-20" dirty="0">
                          <a:latin typeface="Calibri"/>
                          <a:cs typeface="Calibri"/>
                        </a:rPr>
                        <a:t>233,736,513.00</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0" dirty="0">
                          <a:latin typeface="Calibri"/>
                          <a:cs typeface="Calibri"/>
                        </a:rPr>
                        <a:t>91_RCENTRO_14</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90"/>
                        </a:lnSpc>
                      </a:pPr>
                      <a:r>
                        <a:rPr sz="900" spc="-40" dirty="0">
                          <a:latin typeface="Calibri"/>
                          <a:cs typeface="Calibri"/>
                        </a:rPr>
                        <a:t>3</a:t>
                      </a:r>
                      <a:r>
                        <a:rPr sz="900" spc="20" dirty="0">
                          <a:latin typeface="Calibri"/>
                          <a:cs typeface="Calibri"/>
                        </a:rPr>
                        <a:t>,</a:t>
                      </a:r>
                      <a:r>
                        <a:rPr sz="900" spc="-55" dirty="0">
                          <a:latin typeface="Calibri"/>
                          <a:cs typeface="Calibri"/>
                        </a:rPr>
                        <a:t>1</a:t>
                      </a:r>
                      <a:r>
                        <a:rPr sz="900" spc="-40" dirty="0">
                          <a:latin typeface="Calibri"/>
                          <a:cs typeface="Calibri"/>
                        </a:rPr>
                        <a:t>50</a:t>
                      </a:r>
                      <a:r>
                        <a:rPr sz="900" spc="20" dirty="0">
                          <a:latin typeface="Calibri"/>
                          <a:cs typeface="Calibri"/>
                        </a:rPr>
                        <a:t>,</a:t>
                      </a:r>
                      <a:r>
                        <a:rPr sz="900" spc="-55" dirty="0">
                          <a:latin typeface="Calibri"/>
                          <a:cs typeface="Calibri"/>
                        </a:rPr>
                        <a:t>0</a:t>
                      </a:r>
                      <a:r>
                        <a:rPr sz="900" spc="-40" dirty="0">
                          <a:latin typeface="Calibri"/>
                          <a:cs typeface="Calibri"/>
                        </a:rPr>
                        <a:t>0</a:t>
                      </a:r>
                      <a:r>
                        <a:rPr sz="900" dirty="0">
                          <a:latin typeface="Calibri"/>
                          <a:cs typeface="Calibri"/>
                        </a:rPr>
                        <a:t>0</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890" algn="ctr">
                        <a:lnSpc>
                          <a:spcPts val="1190"/>
                        </a:lnSpc>
                      </a:pPr>
                      <a:r>
                        <a:rPr sz="900" spc="-15" dirty="0">
                          <a:latin typeface="Calibri"/>
                          <a:cs typeface="Calibri"/>
                        </a:rPr>
                        <a:t>1,216</a:t>
                      </a:r>
                      <a:endParaRPr sz="900" dirty="0">
                        <a:latin typeface="Calibri"/>
                        <a:cs typeface="Calibri"/>
                      </a:endParaRPr>
                    </a:p>
                  </a:txBody>
                  <a:tcPr marL="0" marR="0" marT="0" marB="0"/>
                </a:tc>
                <a:tc>
                  <a:txBody>
                    <a:bodyPr/>
                    <a:lstStyle/>
                    <a:p>
                      <a:pPr marL="20955" algn="ctr">
                        <a:lnSpc>
                          <a:spcPts val="119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190"/>
                        </a:lnSpc>
                      </a:pPr>
                      <a:r>
                        <a:rPr sz="900" spc="-15" dirty="0">
                          <a:latin typeface="Calibri"/>
                          <a:cs typeface="Calibri"/>
                        </a:rPr>
                        <a:t>3.00%</a:t>
                      </a:r>
                      <a:endParaRPr sz="900" dirty="0">
                        <a:latin typeface="Calibri"/>
                        <a:cs typeface="Calibri"/>
                      </a:endParaRPr>
                    </a:p>
                  </a:txBody>
                  <a:tcPr marL="0" marR="0" marT="0" marB="0"/>
                </a:tc>
                <a:tc>
                  <a:txBody>
                    <a:bodyPr/>
                    <a:lstStyle/>
                    <a:p>
                      <a:pPr marR="8890" algn="ctr">
                        <a:lnSpc>
                          <a:spcPts val="1190"/>
                        </a:lnSpc>
                      </a:pPr>
                      <a:r>
                        <a:rPr sz="900" dirty="0">
                          <a:latin typeface="Calibri"/>
                          <a:cs typeface="Calibri"/>
                        </a:rPr>
                        <a:t>A</a:t>
                      </a:r>
                    </a:p>
                  </a:txBody>
                  <a:tcPr marL="0" marR="0" marT="0" marB="0"/>
                </a:tc>
                <a:tc>
                  <a:txBody>
                    <a:bodyPr/>
                    <a:lstStyle/>
                    <a:p>
                      <a:pPr marL="9525" algn="ctr">
                        <a:lnSpc>
                          <a:spcPts val="1190"/>
                        </a:lnSpc>
                      </a:pPr>
                      <a:r>
                        <a:rPr sz="900" spc="-30" dirty="0">
                          <a:latin typeface="Calibri"/>
                          <a:cs typeface="Calibri"/>
                        </a:rPr>
                        <a:t>99.60511126</a:t>
                      </a:r>
                      <a:endParaRPr sz="900" dirty="0">
                        <a:latin typeface="Calibri"/>
                        <a:cs typeface="Calibri"/>
                      </a:endParaRPr>
                    </a:p>
                  </a:txBody>
                  <a:tcPr marL="0" marR="0" marT="0" marB="0"/>
                </a:tc>
                <a:tc>
                  <a:txBody>
                    <a:bodyPr/>
                    <a:lstStyle/>
                    <a:p>
                      <a:pPr marL="42545">
                        <a:lnSpc>
                          <a:spcPts val="1190"/>
                        </a:lnSpc>
                        <a:tabLst>
                          <a:tab pos="295275" algn="l"/>
                        </a:tabLst>
                      </a:pPr>
                      <a:r>
                        <a:rPr sz="900" spc="10" dirty="0">
                          <a:latin typeface="Calibri"/>
                          <a:cs typeface="Calibri"/>
                        </a:rPr>
                        <a:t>$	</a:t>
                      </a:r>
                      <a:r>
                        <a:rPr sz="900" spc="-20" dirty="0">
                          <a:latin typeface="Calibri"/>
                          <a:cs typeface="Calibri"/>
                        </a:rPr>
                        <a:t>313,756,100.48</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5" dirty="0">
                          <a:latin typeface="Calibri"/>
                          <a:cs typeface="Calibri"/>
                        </a:rPr>
                        <a:t>91_RCO_14</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90"/>
                        </a:lnSpc>
                      </a:pPr>
                      <a:r>
                        <a:rPr sz="900" spc="-55" dirty="0">
                          <a:latin typeface="Calibri"/>
                          <a:cs typeface="Calibri"/>
                        </a:rPr>
                        <a:t>5</a:t>
                      </a:r>
                      <a:r>
                        <a:rPr sz="900" spc="-40" dirty="0">
                          <a:latin typeface="Calibri"/>
                          <a:cs typeface="Calibri"/>
                        </a:rPr>
                        <a:t>00</a:t>
                      </a:r>
                      <a:r>
                        <a:rPr sz="900" spc="20" dirty="0">
                          <a:latin typeface="Calibri"/>
                          <a:cs typeface="Calibri"/>
                        </a:rPr>
                        <a:t>,</a:t>
                      </a:r>
                      <a:r>
                        <a:rPr sz="900" spc="-55" dirty="0">
                          <a:latin typeface="Calibri"/>
                          <a:cs typeface="Calibri"/>
                        </a:rPr>
                        <a:t>0</a:t>
                      </a:r>
                      <a:r>
                        <a:rPr sz="900" spc="-40" dirty="0">
                          <a:latin typeface="Calibri"/>
                          <a:cs typeface="Calibri"/>
                        </a:rPr>
                        <a:t>0</a:t>
                      </a:r>
                      <a:r>
                        <a:rPr sz="900" dirty="0">
                          <a:latin typeface="Calibri"/>
                          <a:cs typeface="Calibri"/>
                        </a:rPr>
                        <a:t>0</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890" algn="ctr">
                        <a:lnSpc>
                          <a:spcPts val="1190"/>
                        </a:lnSpc>
                      </a:pPr>
                      <a:r>
                        <a:rPr sz="900" spc="-15" dirty="0">
                          <a:latin typeface="Calibri"/>
                          <a:cs typeface="Calibri"/>
                        </a:rPr>
                        <a:t>5,171</a:t>
                      </a:r>
                      <a:endParaRPr sz="900" dirty="0">
                        <a:latin typeface="Calibri"/>
                        <a:cs typeface="Calibri"/>
                      </a:endParaRPr>
                    </a:p>
                  </a:txBody>
                  <a:tcPr marL="0" marR="0" marT="0" marB="0"/>
                </a:tc>
                <a:tc>
                  <a:txBody>
                    <a:bodyPr/>
                    <a:lstStyle/>
                    <a:p>
                      <a:pPr marL="28575" algn="ctr">
                        <a:lnSpc>
                          <a:spcPts val="1190"/>
                        </a:lnSpc>
                      </a:pPr>
                      <a:r>
                        <a:rPr sz="900" spc="-15" dirty="0">
                          <a:latin typeface="Calibri"/>
                          <a:cs typeface="Calibri"/>
                        </a:rPr>
                        <a:t>9.05%</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marR="6985" algn="ctr">
                        <a:lnSpc>
                          <a:spcPts val="1190"/>
                        </a:lnSpc>
                      </a:pPr>
                      <a:r>
                        <a:rPr sz="900" spc="25" dirty="0">
                          <a:latin typeface="Calibri"/>
                          <a:cs typeface="Calibri"/>
                        </a:rPr>
                        <a:t>AAA</a:t>
                      </a:r>
                      <a:endParaRPr sz="900" dirty="0">
                        <a:latin typeface="Calibri"/>
                        <a:cs typeface="Calibri"/>
                      </a:endParaRPr>
                    </a:p>
                  </a:txBody>
                  <a:tcPr marL="0" marR="0" marT="0" marB="0"/>
                </a:tc>
                <a:tc>
                  <a:txBody>
                    <a:bodyPr/>
                    <a:lstStyle/>
                    <a:p>
                      <a:pPr marL="10795" algn="ctr">
                        <a:lnSpc>
                          <a:spcPts val="1190"/>
                        </a:lnSpc>
                      </a:pPr>
                      <a:r>
                        <a:rPr sz="900" spc="-25" dirty="0">
                          <a:latin typeface="Calibri"/>
                          <a:cs typeface="Calibri"/>
                        </a:rPr>
                        <a:t>101.8490488</a:t>
                      </a:r>
                      <a:endParaRPr sz="900" dirty="0">
                        <a:latin typeface="Calibri"/>
                        <a:cs typeface="Calibri"/>
                      </a:endParaRPr>
                    </a:p>
                  </a:txBody>
                  <a:tcPr marL="0" marR="0" marT="0" marB="0"/>
                </a:tc>
                <a:tc>
                  <a:txBody>
                    <a:bodyPr/>
                    <a:lstStyle/>
                    <a:p>
                      <a:pPr marL="42545">
                        <a:lnSpc>
                          <a:spcPts val="1190"/>
                        </a:lnSpc>
                        <a:tabLst>
                          <a:tab pos="360045" algn="l"/>
                        </a:tabLst>
                      </a:pPr>
                      <a:r>
                        <a:rPr sz="900" spc="10" dirty="0">
                          <a:latin typeface="Calibri"/>
                          <a:cs typeface="Calibri"/>
                        </a:rPr>
                        <a:t>$	</a:t>
                      </a:r>
                      <a:r>
                        <a:rPr sz="900" spc="-20" dirty="0">
                          <a:latin typeface="Calibri"/>
                          <a:cs typeface="Calibri"/>
                        </a:rPr>
                        <a:t>50,924,524.40</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20" dirty="0">
                          <a:latin typeface="Calibri"/>
                          <a:cs typeface="Calibri"/>
                        </a:rPr>
                        <a:t>91_TELMEX_07</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90"/>
                        </a:lnSpc>
                      </a:pPr>
                      <a:r>
                        <a:rPr sz="900" spc="-40" dirty="0">
                          <a:latin typeface="Calibri"/>
                          <a:cs typeface="Calibri"/>
                        </a:rPr>
                        <a:t>6</a:t>
                      </a:r>
                      <a:r>
                        <a:rPr sz="900" spc="20" dirty="0">
                          <a:latin typeface="Calibri"/>
                          <a:cs typeface="Calibri"/>
                        </a:rPr>
                        <a:t>,</a:t>
                      </a:r>
                      <a:r>
                        <a:rPr sz="900" spc="-55" dirty="0">
                          <a:latin typeface="Calibri"/>
                          <a:cs typeface="Calibri"/>
                        </a:rPr>
                        <a:t>1</a:t>
                      </a:r>
                      <a:r>
                        <a:rPr sz="900" spc="-40" dirty="0">
                          <a:latin typeface="Calibri"/>
                          <a:cs typeface="Calibri"/>
                        </a:rPr>
                        <a:t>88</a:t>
                      </a:r>
                      <a:r>
                        <a:rPr sz="900" spc="20" dirty="0">
                          <a:latin typeface="Calibri"/>
                          <a:cs typeface="Calibri"/>
                        </a:rPr>
                        <a:t>,</a:t>
                      </a:r>
                      <a:r>
                        <a:rPr sz="900" spc="-55" dirty="0">
                          <a:latin typeface="Calibri"/>
                          <a:cs typeface="Calibri"/>
                        </a:rPr>
                        <a:t>3</a:t>
                      </a:r>
                      <a:r>
                        <a:rPr sz="900" spc="-40" dirty="0">
                          <a:latin typeface="Calibri"/>
                          <a:cs typeface="Calibri"/>
                        </a:rPr>
                        <a:t>4</a:t>
                      </a:r>
                      <a:r>
                        <a:rPr sz="900" dirty="0">
                          <a:latin typeface="Calibri"/>
                          <a:cs typeface="Calibri"/>
                        </a:rPr>
                        <a:t>0</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255" algn="ctr">
                        <a:lnSpc>
                          <a:spcPts val="1190"/>
                        </a:lnSpc>
                      </a:pPr>
                      <a:r>
                        <a:rPr sz="900" spc="-15" dirty="0">
                          <a:latin typeface="Calibri"/>
                          <a:cs typeface="Calibri"/>
                        </a:rPr>
                        <a:t>7,579</a:t>
                      </a:r>
                      <a:endParaRPr sz="900" dirty="0">
                        <a:latin typeface="Calibri"/>
                        <a:cs typeface="Calibri"/>
                      </a:endParaRPr>
                    </a:p>
                  </a:txBody>
                  <a:tcPr marL="0" marR="0" marT="0" marB="0"/>
                </a:tc>
                <a:tc>
                  <a:txBody>
                    <a:bodyPr/>
                    <a:lstStyle/>
                    <a:p>
                      <a:pPr marL="28575" algn="ctr">
                        <a:lnSpc>
                          <a:spcPts val="1190"/>
                        </a:lnSpc>
                      </a:pPr>
                      <a:r>
                        <a:rPr sz="900" spc="-15" dirty="0">
                          <a:latin typeface="Calibri"/>
                          <a:cs typeface="Calibri"/>
                        </a:rPr>
                        <a:t>8.36%</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marR="6985" algn="ctr">
                        <a:lnSpc>
                          <a:spcPts val="1190"/>
                        </a:lnSpc>
                      </a:pPr>
                      <a:r>
                        <a:rPr sz="900" spc="25" dirty="0">
                          <a:latin typeface="Calibri"/>
                          <a:cs typeface="Calibri"/>
                        </a:rPr>
                        <a:t>AAA</a:t>
                      </a:r>
                      <a:endParaRPr sz="900" dirty="0">
                        <a:latin typeface="Calibri"/>
                        <a:cs typeface="Calibri"/>
                      </a:endParaRPr>
                    </a:p>
                  </a:txBody>
                  <a:tcPr marL="0" marR="0" marT="0" marB="0"/>
                </a:tc>
                <a:tc>
                  <a:txBody>
                    <a:bodyPr/>
                    <a:lstStyle/>
                    <a:p>
                      <a:pPr marL="10795" algn="ctr">
                        <a:lnSpc>
                          <a:spcPts val="1190"/>
                        </a:lnSpc>
                      </a:pPr>
                      <a:r>
                        <a:rPr sz="900" spc="-25" dirty="0">
                          <a:latin typeface="Calibri"/>
                          <a:cs typeface="Calibri"/>
                        </a:rPr>
                        <a:t>94.05923524</a:t>
                      </a:r>
                      <a:endParaRPr sz="900" dirty="0">
                        <a:latin typeface="Calibri"/>
                        <a:cs typeface="Calibri"/>
                      </a:endParaRPr>
                    </a:p>
                  </a:txBody>
                  <a:tcPr marL="0" marR="0" marT="0" marB="0"/>
                </a:tc>
                <a:tc>
                  <a:txBody>
                    <a:bodyPr/>
                    <a:lstStyle/>
                    <a:p>
                      <a:pPr marL="42545">
                        <a:lnSpc>
                          <a:spcPts val="1190"/>
                        </a:lnSpc>
                        <a:tabLst>
                          <a:tab pos="295910" algn="l"/>
                        </a:tabLst>
                      </a:pPr>
                      <a:r>
                        <a:rPr sz="900" spc="10" dirty="0">
                          <a:latin typeface="Calibri"/>
                          <a:cs typeface="Calibri"/>
                        </a:rPr>
                        <a:t>$	</a:t>
                      </a:r>
                      <a:r>
                        <a:rPr sz="900" spc="-20" dirty="0">
                          <a:latin typeface="Calibri"/>
                          <a:cs typeface="Calibri"/>
                        </a:rPr>
                        <a:t>582,070,527.78</a:t>
                      </a:r>
                      <a:endParaRPr sz="900" dirty="0">
                        <a:latin typeface="Calibri"/>
                        <a:cs typeface="Calibri"/>
                      </a:endParaRPr>
                    </a:p>
                  </a:txBody>
                  <a:tcPr marL="0" marR="0" marT="0" marB="0">
                    <a:lnR w="18287">
                      <a:solidFill>
                        <a:srgbClr val="000000"/>
                      </a:solidFill>
                      <a:prstDash val="solid"/>
                    </a:lnR>
                  </a:tcPr>
                </a:tc>
              </a:tr>
              <a:tr h="160019">
                <a:tc>
                  <a:txBody>
                    <a:bodyPr/>
                    <a:lstStyle/>
                    <a:p>
                      <a:pPr marL="17780">
                        <a:lnSpc>
                          <a:spcPts val="1190"/>
                        </a:lnSpc>
                      </a:pPr>
                      <a:r>
                        <a:rPr sz="900" spc="-10" dirty="0">
                          <a:latin typeface="Calibri"/>
                          <a:cs typeface="Calibri"/>
                        </a:rPr>
                        <a:t>91_TENIXCB_14U</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90"/>
                        </a:lnSpc>
                      </a:pPr>
                      <a:r>
                        <a:rPr sz="900" spc="-55" dirty="0">
                          <a:latin typeface="Calibri"/>
                          <a:cs typeface="Calibri"/>
                        </a:rPr>
                        <a:t>1</a:t>
                      </a:r>
                      <a:r>
                        <a:rPr sz="900" spc="-40" dirty="0">
                          <a:latin typeface="Calibri"/>
                          <a:cs typeface="Calibri"/>
                        </a:rPr>
                        <a:t>94</a:t>
                      </a:r>
                      <a:r>
                        <a:rPr sz="900" spc="20" dirty="0">
                          <a:latin typeface="Calibri"/>
                          <a:cs typeface="Calibri"/>
                        </a:rPr>
                        <a:t>,</a:t>
                      </a:r>
                      <a:r>
                        <a:rPr sz="900" spc="-55" dirty="0">
                          <a:latin typeface="Calibri"/>
                          <a:cs typeface="Calibri"/>
                        </a:rPr>
                        <a:t>4</a:t>
                      </a:r>
                      <a:r>
                        <a:rPr sz="900" spc="-40" dirty="0">
                          <a:latin typeface="Calibri"/>
                          <a:cs typeface="Calibri"/>
                        </a:rPr>
                        <a:t>6</a:t>
                      </a:r>
                      <a:r>
                        <a:rPr sz="900" dirty="0">
                          <a:latin typeface="Calibri"/>
                          <a:cs typeface="Calibri"/>
                        </a:rPr>
                        <a:t>6</a:t>
                      </a:r>
                    </a:p>
                  </a:txBody>
                  <a:tcPr marL="0" marR="0" marT="0" marB="0"/>
                </a:tc>
                <a:tc>
                  <a:txBody>
                    <a:bodyPr/>
                    <a:lstStyle/>
                    <a:p>
                      <a:pPr marR="18415" algn="ctr">
                        <a:lnSpc>
                          <a:spcPts val="1190"/>
                        </a:lnSpc>
                      </a:pPr>
                      <a:r>
                        <a:rPr sz="900" spc="5" dirty="0">
                          <a:latin typeface="Calibri"/>
                          <a:cs typeface="Calibri"/>
                        </a:rPr>
                        <a:t>Udis</a:t>
                      </a:r>
                      <a:endParaRPr sz="900" dirty="0">
                        <a:latin typeface="Calibri"/>
                        <a:cs typeface="Calibri"/>
                      </a:endParaRPr>
                    </a:p>
                  </a:txBody>
                  <a:tcPr marL="0" marR="0" marT="0" marB="0"/>
                </a:tc>
                <a:tc>
                  <a:txBody>
                    <a:bodyPr/>
                    <a:lstStyle/>
                    <a:p>
                      <a:pPr marL="8255" algn="ctr">
                        <a:lnSpc>
                          <a:spcPts val="1190"/>
                        </a:lnSpc>
                      </a:pPr>
                      <a:r>
                        <a:rPr sz="900" spc="-15" dirty="0">
                          <a:latin typeface="Calibri"/>
                          <a:cs typeface="Calibri"/>
                        </a:rPr>
                        <a:t>6,743</a:t>
                      </a:r>
                      <a:endParaRPr sz="900" dirty="0">
                        <a:latin typeface="Calibri"/>
                        <a:cs typeface="Calibri"/>
                      </a:endParaRPr>
                    </a:p>
                  </a:txBody>
                  <a:tcPr marL="0" marR="0" marT="0" marB="0"/>
                </a:tc>
                <a:tc>
                  <a:txBody>
                    <a:bodyPr/>
                    <a:lstStyle/>
                    <a:p>
                      <a:pPr marL="28575" algn="ctr">
                        <a:lnSpc>
                          <a:spcPts val="1190"/>
                        </a:lnSpc>
                      </a:pPr>
                      <a:r>
                        <a:rPr sz="900" spc="-15" dirty="0">
                          <a:latin typeface="Calibri"/>
                          <a:cs typeface="Calibri"/>
                        </a:rPr>
                        <a:t>5.00%</a:t>
                      </a:r>
                      <a:endParaRPr sz="900" dirty="0">
                        <a:latin typeface="Calibri"/>
                        <a:cs typeface="Calibri"/>
                      </a:endParaRPr>
                    </a:p>
                  </a:txBody>
                  <a:tcPr marL="0" marR="0" marT="0" marB="0"/>
                </a:tc>
                <a:tc>
                  <a:txBody>
                    <a:bodyPr/>
                    <a:lstStyle/>
                    <a:p>
                      <a:endParaRPr sz="900" dirty="0">
                        <a:latin typeface="Calibri"/>
                        <a:cs typeface="Calibri"/>
                      </a:endParaRPr>
                    </a:p>
                  </a:txBody>
                  <a:tcPr marL="0" marR="0" marT="0" marB="0"/>
                </a:tc>
                <a:tc>
                  <a:txBody>
                    <a:bodyPr/>
                    <a:lstStyle/>
                    <a:p>
                      <a:pPr algn="ctr">
                        <a:lnSpc>
                          <a:spcPts val="1190"/>
                        </a:lnSpc>
                      </a:pPr>
                      <a:r>
                        <a:rPr sz="900" spc="25" dirty="0">
                          <a:latin typeface="Calibri"/>
                          <a:cs typeface="Calibri"/>
                        </a:rPr>
                        <a:t>AA</a:t>
                      </a:r>
                      <a:endParaRPr sz="900" dirty="0">
                        <a:latin typeface="Calibri"/>
                        <a:cs typeface="Calibri"/>
                      </a:endParaRPr>
                    </a:p>
                  </a:txBody>
                  <a:tcPr marL="0" marR="0" marT="0" marB="0"/>
                </a:tc>
                <a:tc>
                  <a:txBody>
                    <a:bodyPr/>
                    <a:lstStyle/>
                    <a:p>
                      <a:pPr marL="10160" algn="ctr">
                        <a:lnSpc>
                          <a:spcPts val="1190"/>
                        </a:lnSpc>
                      </a:pPr>
                      <a:r>
                        <a:rPr sz="900" spc="-25" dirty="0">
                          <a:latin typeface="Calibri"/>
                          <a:cs typeface="Calibri"/>
                        </a:rPr>
                        <a:t>422.4360775</a:t>
                      </a:r>
                      <a:endParaRPr sz="900" dirty="0">
                        <a:latin typeface="Calibri"/>
                        <a:cs typeface="Calibri"/>
                      </a:endParaRPr>
                    </a:p>
                  </a:txBody>
                  <a:tcPr marL="0" marR="0" marT="0" marB="0"/>
                </a:tc>
                <a:tc>
                  <a:txBody>
                    <a:bodyPr/>
                    <a:lstStyle/>
                    <a:p>
                      <a:pPr marL="42545">
                        <a:lnSpc>
                          <a:spcPts val="1190"/>
                        </a:lnSpc>
                        <a:tabLst>
                          <a:tab pos="360045" algn="l"/>
                        </a:tabLst>
                      </a:pPr>
                      <a:r>
                        <a:rPr sz="900" spc="10" dirty="0">
                          <a:latin typeface="Calibri"/>
                          <a:cs typeface="Calibri"/>
                        </a:rPr>
                        <a:t>$	</a:t>
                      </a:r>
                      <a:r>
                        <a:rPr sz="900" spc="-20" dirty="0">
                          <a:latin typeface="Calibri"/>
                          <a:cs typeface="Calibri"/>
                        </a:rPr>
                        <a:t>82,149,454.24</a:t>
                      </a:r>
                      <a:endParaRPr sz="900" dirty="0">
                        <a:latin typeface="Calibri"/>
                        <a:cs typeface="Calibri"/>
                      </a:endParaRPr>
                    </a:p>
                  </a:txBody>
                  <a:tcPr marL="0" marR="0" marT="0" marB="0">
                    <a:lnR w="18287">
                      <a:solidFill>
                        <a:srgbClr val="000000"/>
                      </a:solidFill>
                      <a:prstDash val="solid"/>
                    </a:lnR>
                  </a:tcPr>
                </a:tc>
              </a:tr>
              <a:tr h="160691">
                <a:tc>
                  <a:txBody>
                    <a:bodyPr/>
                    <a:lstStyle/>
                    <a:p>
                      <a:pPr marL="17780">
                        <a:lnSpc>
                          <a:spcPts val="1190"/>
                        </a:lnSpc>
                      </a:pPr>
                      <a:r>
                        <a:rPr sz="900" spc="-10" dirty="0">
                          <a:latin typeface="Calibri"/>
                          <a:cs typeface="Calibri"/>
                        </a:rPr>
                        <a:t>91_TIPCB_14</a:t>
                      </a:r>
                      <a:endParaRPr sz="900" dirty="0">
                        <a:latin typeface="Calibri"/>
                        <a:cs typeface="Calibri"/>
                      </a:endParaRPr>
                    </a:p>
                  </a:txBody>
                  <a:tcPr marL="0" marR="0" marT="0" marB="0">
                    <a:lnL w="9143">
                      <a:solidFill>
                        <a:srgbClr val="000000"/>
                      </a:solidFill>
                      <a:prstDash val="solid"/>
                    </a:lnL>
                  </a:tcPr>
                </a:tc>
                <a:tc>
                  <a:txBody>
                    <a:bodyPr/>
                    <a:lstStyle/>
                    <a:p>
                      <a:pPr marR="15875" algn="r">
                        <a:lnSpc>
                          <a:spcPts val="1190"/>
                        </a:lnSpc>
                      </a:pPr>
                      <a:r>
                        <a:rPr sz="900" spc="-40" dirty="0">
                          <a:latin typeface="Calibri"/>
                          <a:cs typeface="Calibri"/>
                        </a:rPr>
                        <a:t>4</a:t>
                      </a:r>
                      <a:r>
                        <a:rPr sz="900" spc="20" dirty="0">
                          <a:latin typeface="Calibri"/>
                          <a:cs typeface="Calibri"/>
                        </a:rPr>
                        <a:t>,</a:t>
                      </a:r>
                      <a:r>
                        <a:rPr sz="900" spc="-55" dirty="0">
                          <a:latin typeface="Calibri"/>
                          <a:cs typeface="Calibri"/>
                        </a:rPr>
                        <a:t>1</a:t>
                      </a:r>
                      <a:r>
                        <a:rPr sz="900" spc="-40" dirty="0">
                          <a:latin typeface="Calibri"/>
                          <a:cs typeface="Calibri"/>
                        </a:rPr>
                        <a:t>29</a:t>
                      </a:r>
                      <a:r>
                        <a:rPr sz="900" spc="20" dirty="0">
                          <a:latin typeface="Calibri"/>
                          <a:cs typeface="Calibri"/>
                        </a:rPr>
                        <a:t>,</a:t>
                      </a:r>
                      <a:r>
                        <a:rPr sz="900" spc="-55" dirty="0">
                          <a:latin typeface="Calibri"/>
                          <a:cs typeface="Calibri"/>
                        </a:rPr>
                        <a:t>6</a:t>
                      </a:r>
                      <a:r>
                        <a:rPr sz="900" spc="-40" dirty="0">
                          <a:latin typeface="Calibri"/>
                          <a:cs typeface="Calibri"/>
                        </a:rPr>
                        <a:t>2</a:t>
                      </a:r>
                      <a:r>
                        <a:rPr sz="900" dirty="0">
                          <a:latin typeface="Calibri"/>
                          <a:cs typeface="Calibri"/>
                        </a:rPr>
                        <a:t>4</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890" algn="ctr">
                        <a:lnSpc>
                          <a:spcPts val="1190"/>
                        </a:lnSpc>
                      </a:pPr>
                      <a:r>
                        <a:rPr sz="900" spc="-15" dirty="0">
                          <a:latin typeface="Calibri"/>
                          <a:cs typeface="Calibri"/>
                        </a:rPr>
                        <a:t>1,219</a:t>
                      </a:r>
                      <a:endParaRPr sz="900" dirty="0">
                        <a:latin typeface="Calibri"/>
                        <a:cs typeface="Calibri"/>
                      </a:endParaRPr>
                    </a:p>
                  </a:txBody>
                  <a:tcPr marL="0" marR="0" marT="0" marB="0"/>
                </a:tc>
                <a:tc>
                  <a:txBody>
                    <a:bodyPr/>
                    <a:lstStyle/>
                    <a:p>
                      <a:pPr marL="20955" algn="ctr">
                        <a:lnSpc>
                          <a:spcPts val="119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190"/>
                        </a:lnSpc>
                      </a:pPr>
                      <a:r>
                        <a:rPr sz="900" spc="-15" dirty="0">
                          <a:latin typeface="Calibri"/>
                          <a:cs typeface="Calibri"/>
                        </a:rPr>
                        <a:t>1.65%</a:t>
                      </a:r>
                      <a:endParaRPr sz="900" dirty="0">
                        <a:latin typeface="Calibri"/>
                        <a:cs typeface="Calibri"/>
                      </a:endParaRPr>
                    </a:p>
                  </a:txBody>
                  <a:tcPr marL="0" marR="0" marT="0" marB="0"/>
                </a:tc>
                <a:tc>
                  <a:txBody>
                    <a:bodyPr/>
                    <a:lstStyle/>
                    <a:p>
                      <a:pPr marR="6985" algn="ctr">
                        <a:lnSpc>
                          <a:spcPts val="1190"/>
                        </a:lnSpc>
                      </a:pPr>
                      <a:r>
                        <a:rPr sz="900" spc="25" dirty="0">
                          <a:latin typeface="Calibri"/>
                          <a:cs typeface="Calibri"/>
                        </a:rPr>
                        <a:t>AAA</a:t>
                      </a:r>
                      <a:endParaRPr sz="900" dirty="0">
                        <a:latin typeface="Calibri"/>
                        <a:cs typeface="Calibri"/>
                      </a:endParaRPr>
                    </a:p>
                  </a:txBody>
                  <a:tcPr marL="0" marR="0" marT="0" marB="0"/>
                </a:tc>
                <a:tc>
                  <a:txBody>
                    <a:bodyPr/>
                    <a:lstStyle/>
                    <a:p>
                      <a:pPr marL="10160" algn="ctr">
                        <a:lnSpc>
                          <a:spcPts val="1190"/>
                        </a:lnSpc>
                      </a:pPr>
                      <a:r>
                        <a:rPr sz="900" spc="-30" dirty="0">
                          <a:latin typeface="Calibri"/>
                          <a:cs typeface="Calibri"/>
                        </a:rPr>
                        <a:t>103.6089473</a:t>
                      </a:r>
                      <a:endParaRPr sz="900" dirty="0">
                        <a:latin typeface="Calibri"/>
                        <a:cs typeface="Calibri"/>
                      </a:endParaRPr>
                    </a:p>
                  </a:txBody>
                  <a:tcPr marL="0" marR="0" marT="0" marB="0"/>
                </a:tc>
                <a:tc>
                  <a:txBody>
                    <a:bodyPr/>
                    <a:lstStyle/>
                    <a:p>
                      <a:pPr marL="42545">
                        <a:lnSpc>
                          <a:spcPts val="1190"/>
                        </a:lnSpc>
                        <a:tabLst>
                          <a:tab pos="295275" algn="l"/>
                        </a:tabLst>
                      </a:pPr>
                      <a:r>
                        <a:rPr sz="900" spc="10" dirty="0">
                          <a:latin typeface="Calibri"/>
                          <a:cs typeface="Calibri"/>
                        </a:rPr>
                        <a:t>$	</a:t>
                      </a:r>
                      <a:r>
                        <a:rPr sz="900" spc="-20" dirty="0">
                          <a:latin typeface="Calibri"/>
                          <a:cs typeface="Calibri"/>
                        </a:rPr>
                        <a:t>427,865,995.27</a:t>
                      </a:r>
                      <a:endParaRPr sz="900" dirty="0">
                        <a:latin typeface="Calibri"/>
                        <a:cs typeface="Calibri"/>
                      </a:endParaRPr>
                    </a:p>
                  </a:txBody>
                  <a:tcPr marL="0" marR="0" marT="0" marB="0">
                    <a:lnR w="18287">
                      <a:solidFill>
                        <a:srgbClr val="000000"/>
                      </a:solidFill>
                      <a:prstDash val="solid"/>
                    </a:lnR>
                  </a:tcPr>
                </a:tc>
              </a:tr>
              <a:tr h="160691">
                <a:tc>
                  <a:txBody>
                    <a:bodyPr/>
                    <a:lstStyle/>
                    <a:p>
                      <a:pPr marL="17780">
                        <a:lnSpc>
                          <a:spcPts val="1200"/>
                        </a:lnSpc>
                      </a:pPr>
                      <a:r>
                        <a:rPr sz="900" spc="-10" dirty="0">
                          <a:latin typeface="Calibri"/>
                          <a:cs typeface="Calibri"/>
                        </a:rPr>
                        <a:t>91_TLEVISA_14</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200"/>
                        </a:lnSpc>
                      </a:pPr>
                      <a:r>
                        <a:rPr sz="900" spc="-40" dirty="0">
                          <a:latin typeface="Calibri"/>
                          <a:cs typeface="Calibri"/>
                        </a:rPr>
                        <a:t>2</a:t>
                      </a:r>
                      <a:r>
                        <a:rPr sz="900" spc="20" dirty="0">
                          <a:latin typeface="Calibri"/>
                          <a:cs typeface="Calibri"/>
                        </a:rPr>
                        <a:t>,</a:t>
                      </a:r>
                      <a:r>
                        <a:rPr sz="900" spc="-55" dirty="0">
                          <a:latin typeface="Calibri"/>
                          <a:cs typeface="Calibri"/>
                        </a:rPr>
                        <a:t>5</a:t>
                      </a:r>
                      <a:r>
                        <a:rPr sz="900" spc="-40" dirty="0">
                          <a:latin typeface="Calibri"/>
                          <a:cs typeface="Calibri"/>
                        </a:rPr>
                        <a:t>00</a:t>
                      </a:r>
                      <a:r>
                        <a:rPr sz="900" spc="20" dirty="0">
                          <a:latin typeface="Calibri"/>
                          <a:cs typeface="Calibri"/>
                        </a:rPr>
                        <a:t>,</a:t>
                      </a:r>
                      <a:r>
                        <a:rPr sz="900" spc="-55" dirty="0">
                          <a:latin typeface="Calibri"/>
                          <a:cs typeface="Calibri"/>
                        </a:rPr>
                        <a:t>0</a:t>
                      </a:r>
                      <a:r>
                        <a:rPr sz="900" spc="-40" dirty="0">
                          <a:latin typeface="Calibri"/>
                          <a:cs typeface="Calibri"/>
                        </a:rPr>
                        <a:t>0</a:t>
                      </a:r>
                      <a:r>
                        <a:rPr sz="900" dirty="0">
                          <a:latin typeface="Calibri"/>
                          <a:cs typeface="Calibri"/>
                        </a:rPr>
                        <a:t>0</a:t>
                      </a:r>
                    </a:p>
                  </a:txBody>
                  <a:tcPr marL="0" marR="0" marT="0" marB="0"/>
                </a:tc>
                <a:tc>
                  <a:txBody>
                    <a:bodyPr/>
                    <a:lstStyle/>
                    <a:p>
                      <a:pPr marR="9525" algn="ctr">
                        <a:lnSpc>
                          <a:spcPts val="1200"/>
                        </a:lnSpc>
                      </a:pPr>
                      <a:r>
                        <a:rPr sz="900" spc="20" dirty="0">
                          <a:latin typeface="Calibri"/>
                          <a:cs typeface="Calibri"/>
                        </a:rPr>
                        <a:t>Pesos</a:t>
                      </a:r>
                      <a:endParaRPr sz="900" dirty="0">
                        <a:latin typeface="Calibri"/>
                        <a:cs typeface="Calibri"/>
                      </a:endParaRPr>
                    </a:p>
                  </a:txBody>
                  <a:tcPr marL="0" marR="0" marT="0" marB="0"/>
                </a:tc>
                <a:tc>
                  <a:txBody>
                    <a:bodyPr/>
                    <a:lstStyle/>
                    <a:p>
                      <a:pPr marL="8255" algn="ctr">
                        <a:lnSpc>
                          <a:spcPts val="1200"/>
                        </a:lnSpc>
                      </a:pPr>
                      <a:r>
                        <a:rPr sz="900" spc="-15" dirty="0">
                          <a:latin typeface="Calibri"/>
                          <a:cs typeface="Calibri"/>
                        </a:rPr>
                        <a:t>1,751</a:t>
                      </a:r>
                      <a:endParaRPr sz="900" dirty="0">
                        <a:latin typeface="Calibri"/>
                        <a:cs typeface="Calibri"/>
                      </a:endParaRPr>
                    </a:p>
                  </a:txBody>
                  <a:tcPr marL="0" marR="0" marT="0" marB="0"/>
                </a:tc>
                <a:tc>
                  <a:txBody>
                    <a:bodyPr/>
                    <a:lstStyle/>
                    <a:p>
                      <a:pPr marL="20955" algn="ctr">
                        <a:lnSpc>
                          <a:spcPts val="120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200"/>
                        </a:lnSpc>
                      </a:pPr>
                      <a:r>
                        <a:rPr sz="900" spc="-15" dirty="0">
                          <a:latin typeface="Calibri"/>
                          <a:cs typeface="Calibri"/>
                        </a:rPr>
                        <a:t>0.35%</a:t>
                      </a:r>
                      <a:endParaRPr sz="900" dirty="0">
                        <a:latin typeface="Calibri"/>
                        <a:cs typeface="Calibri"/>
                      </a:endParaRPr>
                    </a:p>
                  </a:txBody>
                  <a:tcPr marL="0" marR="0" marT="0" marB="0"/>
                </a:tc>
                <a:tc>
                  <a:txBody>
                    <a:bodyPr/>
                    <a:lstStyle/>
                    <a:p>
                      <a:pPr marR="7620" algn="ctr">
                        <a:lnSpc>
                          <a:spcPts val="1200"/>
                        </a:lnSpc>
                      </a:pPr>
                      <a:r>
                        <a:rPr sz="900" spc="25" dirty="0">
                          <a:latin typeface="Calibri"/>
                          <a:cs typeface="Calibri"/>
                        </a:rPr>
                        <a:t>AAA</a:t>
                      </a:r>
                      <a:endParaRPr sz="900" dirty="0">
                        <a:latin typeface="Calibri"/>
                        <a:cs typeface="Calibri"/>
                      </a:endParaRPr>
                    </a:p>
                  </a:txBody>
                  <a:tcPr marL="0" marR="0" marT="0" marB="0"/>
                </a:tc>
                <a:tc>
                  <a:txBody>
                    <a:bodyPr/>
                    <a:lstStyle/>
                    <a:p>
                      <a:pPr marL="9525" algn="ctr">
                        <a:lnSpc>
                          <a:spcPts val="1200"/>
                        </a:lnSpc>
                      </a:pPr>
                      <a:r>
                        <a:rPr sz="900" spc="-25" dirty="0">
                          <a:latin typeface="Calibri"/>
                          <a:cs typeface="Calibri"/>
                        </a:rPr>
                        <a:t>99.70555217</a:t>
                      </a:r>
                      <a:endParaRPr sz="900" dirty="0">
                        <a:latin typeface="Calibri"/>
                        <a:cs typeface="Calibri"/>
                      </a:endParaRPr>
                    </a:p>
                  </a:txBody>
                  <a:tcPr marL="0" marR="0" marT="0" marB="0"/>
                </a:tc>
                <a:tc>
                  <a:txBody>
                    <a:bodyPr/>
                    <a:lstStyle/>
                    <a:p>
                      <a:pPr marL="42545">
                        <a:lnSpc>
                          <a:spcPts val="1200"/>
                        </a:lnSpc>
                        <a:tabLst>
                          <a:tab pos="295910" algn="l"/>
                        </a:tabLst>
                      </a:pPr>
                      <a:r>
                        <a:rPr sz="900" spc="10" dirty="0">
                          <a:latin typeface="Calibri"/>
                          <a:cs typeface="Calibri"/>
                        </a:rPr>
                        <a:t>$	</a:t>
                      </a:r>
                      <a:r>
                        <a:rPr sz="900" spc="-20" dirty="0">
                          <a:latin typeface="Calibri"/>
                          <a:cs typeface="Calibri"/>
                        </a:rPr>
                        <a:t>249,263,880.41</a:t>
                      </a:r>
                      <a:endParaRPr sz="900" dirty="0">
                        <a:latin typeface="Calibri"/>
                        <a:cs typeface="Calibri"/>
                      </a:endParaRPr>
                    </a:p>
                  </a:txBody>
                  <a:tcPr marL="0" marR="0" marT="0" marB="0">
                    <a:lnR w="18287">
                      <a:solidFill>
                        <a:srgbClr val="000000"/>
                      </a:solidFill>
                      <a:prstDash val="solid"/>
                    </a:lnR>
                  </a:tcPr>
                </a:tc>
              </a:tr>
              <a:tr h="160019">
                <a:tc>
                  <a:txBody>
                    <a:bodyPr/>
                    <a:lstStyle/>
                    <a:p>
                      <a:pPr marL="18415">
                        <a:lnSpc>
                          <a:spcPts val="1190"/>
                        </a:lnSpc>
                      </a:pPr>
                      <a:r>
                        <a:rPr sz="900" spc="-10" dirty="0">
                          <a:latin typeface="Calibri"/>
                          <a:cs typeface="Calibri"/>
                        </a:rPr>
                        <a:t>91_TLEVISA_15</a:t>
                      </a:r>
                      <a:endParaRPr sz="900" dirty="0">
                        <a:latin typeface="Calibri"/>
                        <a:cs typeface="Calibri"/>
                      </a:endParaRPr>
                    </a:p>
                  </a:txBody>
                  <a:tcPr marL="0" marR="0" marT="0" marB="0">
                    <a:lnL w="9143">
                      <a:solidFill>
                        <a:srgbClr val="000000"/>
                      </a:solidFill>
                      <a:prstDash val="solid"/>
                    </a:lnL>
                  </a:tcPr>
                </a:tc>
                <a:tc>
                  <a:txBody>
                    <a:bodyPr/>
                    <a:lstStyle/>
                    <a:p>
                      <a:pPr marR="16510" algn="r">
                        <a:lnSpc>
                          <a:spcPts val="1190"/>
                        </a:lnSpc>
                      </a:pPr>
                      <a:r>
                        <a:rPr sz="900" spc="-40" dirty="0">
                          <a:latin typeface="Calibri"/>
                          <a:cs typeface="Calibri"/>
                        </a:rPr>
                        <a:t>6</a:t>
                      </a:r>
                      <a:r>
                        <a:rPr sz="900" spc="20" dirty="0">
                          <a:latin typeface="Calibri"/>
                          <a:cs typeface="Calibri"/>
                        </a:rPr>
                        <a:t>,</a:t>
                      </a:r>
                      <a:r>
                        <a:rPr sz="900" spc="-55" dirty="0">
                          <a:latin typeface="Calibri"/>
                          <a:cs typeface="Calibri"/>
                        </a:rPr>
                        <a:t>2</a:t>
                      </a:r>
                      <a:r>
                        <a:rPr sz="900" spc="-40" dirty="0">
                          <a:latin typeface="Calibri"/>
                          <a:cs typeface="Calibri"/>
                        </a:rPr>
                        <a:t>59</a:t>
                      </a:r>
                      <a:r>
                        <a:rPr sz="900" spc="20" dirty="0">
                          <a:latin typeface="Calibri"/>
                          <a:cs typeface="Calibri"/>
                        </a:rPr>
                        <a:t>,</a:t>
                      </a:r>
                      <a:r>
                        <a:rPr sz="900" spc="-55" dirty="0">
                          <a:latin typeface="Calibri"/>
                          <a:cs typeface="Calibri"/>
                        </a:rPr>
                        <a:t>8</a:t>
                      </a:r>
                      <a:r>
                        <a:rPr sz="900" spc="-40" dirty="0">
                          <a:latin typeface="Calibri"/>
                          <a:cs typeface="Calibri"/>
                        </a:rPr>
                        <a:t>6</a:t>
                      </a:r>
                      <a:r>
                        <a:rPr sz="900" dirty="0">
                          <a:latin typeface="Calibri"/>
                          <a:cs typeface="Calibri"/>
                        </a:rPr>
                        <a:t>0</a:t>
                      </a:r>
                    </a:p>
                  </a:txBody>
                  <a:tcPr marL="0" marR="0" marT="0" marB="0"/>
                </a:tc>
                <a:tc>
                  <a:txBody>
                    <a:bodyPr/>
                    <a:lstStyle/>
                    <a:p>
                      <a:pPr marR="9525" algn="ctr">
                        <a:lnSpc>
                          <a:spcPts val="1190"/>
                        </a:lnSpc>
                      </a:pPr>
                      <a:r>
                        <a:rPr sz="900" spc="20" dirty="0">
                          <a:latin typeface="Calibri"/>
                          <a:cs typeface="Calibri"/>
                        </a:rPr>
                        <a:t>Pesos</a:t>
                      </a:r>
                      <a:endParaRPr sz="900" dirty="0">
                        <a:latin typeface="Calibri"/>
                        <a:cs typeface="Calibri"/>
                      </a:endParaRPr>
                    </a:p>
                  </a:txBody>
                  <a:tcPr marL="0" marR="0" marT="0" marB="0"/>
                </a:tc>
                <a:tc>
                  <a:txBody>
                    <a:bodyPr/>
                    <a:lstStyle/>
                    <a:p>
                      <a:pPr marL="8255" algn="ctr">
                        <a:lnSpc>
                          <a:spcPts val="1190"/>
                        </a:lnSpc>
                      </a:pPr>
                      <a:r>
                        <a:rPr sz="900" spc="-15" dirty="0">
                          <a:latin typeface="Calibri"/>
                          <a:cs typeface="Calibri"/>
                        </a:rPr>
                        <a:t>2,147</a:t>
                      </a:r>
                      <a:endParaRPr sz="900" dirty="0">
                        <a:latin typeface="Calibri"/>
                        <a:cs typeface="Calibri"/>
                      </a:endParaRPr>
                    </a:p>
                  </a:txBody>
                  <a:tcPr marL="0" marR="0" marT="0" marB="0"/>
                </a:tc>
                <a:tc>
                  <a:txBody>
                    <a:bodyPr/>
                    <a:lstStyle/>
                    <a:p>
                      <a:pPr marL="20955" algn="ctr">
                        <a:lnSpc>
                          <a:spcPts val="119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tc>
                <a:tc>
                  <a:txBody>
                    <a:bodyPr/>
                    <a:lstStyle/>
                    <a:p>
                      <a:pPr algn="ctr">
                        <a:lnSpc>
                          <a:spcPts val="1190"/>
                        </a:lnSpc>
                      </a:pPr>
                      <a:r>
                        <a:rPr sz="900" spc="-15" dirty="0">
                          <a:latin typeface="Calibri"/>
                          <a:cs typeface="Calibri"/>
                        </a:rPr>
                        <a:t>0.35%</a:t>
                      </a:r>
                      <a:endParaRPr sz="900" dirty="0">
                        <a:latin typeface="Calibri"/>
                        <a:cs typeface="Calibri"/>
                      </a:endParaRPr>
                    </a:p>
                  </a:txBody>
                  <a:tcPr marL="0" marR="0" marT="0" marB="0"/>
                </a:tc>
                <a:tc>
                  <a:txBody>
                    <a:bodyPr/>
                    <a:lstStyle/>
                    <a:p>
                      <a:pPr marR="7620" algn="ctr">
                        <a:lnSpc>
                          <a:spcPts val="1190"/>
                        </a:lnSpc>
                      </a:pPr>
                      <a:r>
                        <a:rPr sz="900" spc="25" dirty="0">
                          <a:latin typeface="Calibri"/>
                          <a:cs typeface="Calibri"/>
                        </a:rPr>
                        <a:t>AAA</a:t>
                      </a:r>
                      <a:endParaRPr sz="900" dirty="0">
                        <a:latin typeface="Calibri"/>
                        <a:cs typeface="Calibri"/>
                      </a:endParaRPr>
                    </a:p>
                  </a:txBody>
                  <a:tcPr marL="0" marR="0" marT="0" marB="0"/>
                </a:tc>
                <a:tc>
                  <a:txBody>
                    <a:bodyPr/>
                    <a:lstStyle/>
                    <a:p>
                      <a:pPr marL="9525" algn="ctr">
                        <a:lnSpc>
                          <a:spcPts val="1190"/>
                        </a:lnSpc>
                      </a:pPr>
                      <a:r>
                        <a:rPr sz="900" spc="-25" dirty="0">
                          <a:latin typeface="Calibri"/>
                          <a:cs typeface="Calibri"/>
                        </a:rPr>
                        <a:t>99.70966807</a:t>
                      </a:r>
                      <a:endParaRPr sz="900" dirty="0">
                        <a:latin typeface="Calibri"/>
                        <a:cs typeface="Calibri"/>
                      </a:endParaRPr>
                    </a:p>
                  </a:txBody>
                  <a:tcPr marL="0" marR="0" marT="0" marB="0"/>
                </a:tc>
                <a:tc>
                  <a:txBody>
                    <a:bodyPr/>
                    <a:lstStyle/>
                    <a:p>
                      <a:pPr marL="42545">
                        <a:lnSpc>
                          <a:spcPts val="1190"/>
                        </a:lnSpc>
                        <a:tabLst>
                          <a:tab pos="295910" algn="l"/>
                        </a:tabLst>
                      </a:pPr>
                      <a:r>
                        <a:rPr sz="900" spc="10" dirty="0">
                          <a:latin typeface="Calibri"/>
                          <a:cs typeface="Calibri"/>
                        </a:rPr>
                        <a:t>$	</a:t>
                      </a:r>
                      <a:r>
                        <a:rPr sz="900" spc="-20" dirty="0">
                          <a:latin typeface="Calibri"/>
                          <a:cs typeface="Calibri"/>
                        </a:rPr>
                        <a:t>624,168,562.74</a:t>
                      </a:r>
                      <a:endParaRPr sz="900" dirty="0">
                        <a:latin typeface="Calibri"/>
                        <a:cs typeface="Calibri"/>
                      </a:endParaRPr>
                    </a:p>
                  </a:txBody>
                  <a:tcPr marL="0" marR="0" marT="0" marB="0">
                    <a:lnR w="18287">
                      <a:solidFill>
                        <a:srgbClr val="000000"/>
                      </a:solidFill>
                      <a:prstDash val="solid"/>
                    </a:lnR>
                  </a:tcPr>
                </a:tc>
              </a:tr>
              <a:tr h="147694">
                <a:tc>
                  <a:txBody>
                    <a:bodyPr/>
                    <a:lstStyle/>
                    <a:p>
                      <a:pPr marL="18415">
                        <a:lnSpc>
                          <a:spcPts val="1190"/>
                        </a:lnSpc>
                      </a:pPr>
                      <a:r>
                        <a:rPr sz="900" spc="-10" dirty="0">
                          <a:latin typeface="Calibri"/>
                          <a:cs typeface="Calibri"/>
                        </a:rPr>
                        <a:t>91_UFINCB_15</a:t>
                      </a:r>
                      <a:endParaRPr sz="900" dirty="0">
                        <a:latin typeface="Calibri"/>
                        <a:cs typeface="Calibri"/>
                      </a:endParaRPr>
                    </a:p>
                  </a:txBody>
                  <a:tcPr marL="0" marR="0" marT="0" marB="0">
                    <a:lnL w="9143">
                      <a:solidFill>
                        <a:srgbClr val="000000"/>
                      </a:solidFill>
                      <a:prstDash val="solid"/>
                    </a:lnL>
                    <a:lnB w="18287">
                      <a:solidFill>
                        <a:srgbClr val="000000"/>
                      </a:solidFill>
                      <a:prstDash val="solid"/>
                    </a:lnB>
                  </a:tcPr>
                </a:tc>
                <a:tc>
                  <a:txBody>
                    <a:bodyPr/>
                    <a:lstStyle/>
                    <a:p>
                      <a:pPr marR="15875" algn="r">
                        <a:lnSpc>
                          <a:spcPts val="1190"/>
                        </a:lnSpc>
                      </a:pPr>
                      <a:r>
                        <a:rPr sz="900" spc="-40" dirty="0">
                          <a:latin typeface="Calibri"/>
                          <a:cs typeface="Calibri"/>
                        </a:rPr>
                        <a:t>2</a:t>
                      </a:r>
                      <a:r>
                        <a:rPr sz="900" spc="20" dirty="0">
                          <a:latin typeface="Calibri"/>
                          <a:cs typeface="Calibri"/>
                        </a:rPr>
                        <a:t>,</a:t>
                      </a:r>
                      <a:r>
                        <a:rPr sz="900" spc="-55" dirty="0">
                          <a:latin typeface="Calibri"/>
                          <a:cs typeface="Calibri"/>
                        </a:rPr>
                        <a:t>2</a:t>
                      </a:r>
                      <a:r>
                        <a:rPr sz="900" spc="-40" dirty="0">
                          <a:latin typeface="Calibri"/>
                          <a:cs typeface="Calibri"/>
                        </a:rPr>
                        <a:t>36</a:t>
                      </a:r>
                      <a:r>
                        <a:rPr sz="900" spc="20" dirty="0">
                          <a:latin typeface="Calibri"/>
                          <a:cs typeface="Calibri"/>
                        </a:rPr>
                        <a:t>,</a:t>
                      </a:r>
                      <a:r>
                        <a:rPr sz="900" spc="-55" dirty="0">
                          <a:latin typeface="Calibri"/>
                          <a:cs typeface="Calibri"/>
                        </a:rPr>
                        <a:t>9</a:t>
                      </a:r>
                      <a:r>
                        <a:rPr sz="900" spc="-40" dirty="0">
                          <a:latin typeface="Calibri"/>
                          <a:cs typeface="Calibri"/>
                        </a:rPr>
                        <a:t>8</a:t>
                      </a:r>
                      <a:r>
                        <a:rPr sz="900" dirty="0">
                          <a:latin typeface="Calibri"/>
                          <a:cs typeface="Calibri"/>
                        </a:rPr>
                        <a:t>5</a:t>
                      </a:r>
                    </a:p>
                  </a:txBody>
                  <a:tcPr marL="0" marR="0" marT="0" marB="0">
                    <a:lnB w="18287">
                      <a:solidFill>
                        <a:srgbClr val="000000"/>
                      </a:solidFill>
                      <a:prstDash val="solid"/>
                    </a:lnB>
                  </a:tcPr>
                </a:tc>
                <a:tc>
                  <a:txBody>
                    <a:bodyPr/>
                    <a:lstStyle/>
                    <a:p>
                      <a:pPr marR="8890" algn="ctr">
                        <a:lnSpc>
                          <a:spcPts val="1190"/>
                        </a:lnSpc>
                      </a:pPr>
                      <a:r>
                        <a:rPr sz="900" spc="20" dirty="0">
                          <a:latin typeface="Calibri"/>
                          <a:cs typeface="Calibri"/>
                        </a:rPr>
                        <a:t>Pesos</a:t>
                      </a:r>
                      <a:endParaRPr sz="900" dirty="0">
                        <a:latin typeface="Calibri"/>
                        <a:cs typeface="Calibri"/>
                      </a:endParaRPr>
                    </a:p>
                  </a:txBody>
                  <a:tcPr marL="0" marR="0" marT="0" marB="0">
                    <a:lnB w="18287">
                      <a:solidFill>
                        <a:srgbClr val="000000"/>
                      </a:solidFill>
                      <a:prstDash val="solid"/>
                    </a:lnB>
                  </a:tcPr>
                </a:tc>
                <a:tc>
                  <a:txBody>
                    <a:bodyPr/>
                    <a:lstStyle/>
                    <a:p>
                      <a:pPr marL="8890" algn="ctr">
                        <a:lnSpc>
                          <a:spcPts val="1190"/>
                        </a:lnSpc>
                      </a:pPr>
                      <a:r>
                        <a:rPr sz="900" spc="-15" dirty="0">
                          <a:latin typeface="Calibri"/>
                          <a:cs typeface="Calibri"/>
                        </a:rPr>
                        <a:t>1,549</a:t>
                      </a:r>
                      <a:endParaRPr sz="900" dirty="0">
                        <a:latin typeface="Calibri"/>
                        <a:cs typeface="Calibri"/>
                      </a:endParaRPr>
                    </a:p>
                  </a:txBody>
                  <a:tcPr marL="0" marR="0" marT="0" marB="0">
                    <a:lnB w="18287">
                      <a:solidFill>
                        <a:srgbClr val="000000"/>
                      </a:solidFill>
                      <a:prstDash val="solid"/>
                    </a:lnB>
                  </a:tcPr>
                </a:tc>
                <a:tc>
                  <a:txBody>
                    <a:bodyPr/>
                    <a:lstStyle/>
                    <a:p>
                      <a:pPr marL="21590" algn="ctr">
                        <a:lnSpc>
                          <a:spcPts val="1190"/>
                        </a:lnSpc>
                      </a:pPr>
                      <a:r>
                        <a:rPr sz="900" spc="5" dirty="0">
                          <a:latin typeface="Calibri"/>
                          <a:cs typeface="Calibri"/>
                        </a:rPr>
                        <a:t>TIIE</a:t>
                      </a:r>
                      <a:r>
                        <a:rPr sz="900" spc="-175" dirty="0">
                          <a:latin typeface="Calibri"/>
                          <a:cs typeface="Calibri"/>
                        </a:rPr>
                        <a:t> </a:t>
                      </a:r>
                      <a:r>
                        <a:rPr sz="900" spc="-20" dirty="0">
                          <a:latin typeface="Calibri"/>
                          <a:cs typeface="Calibri"/>
                        </a:rPr>
                        <a:t>28 </a:t>
                      </a:r>
                      <a:r>
                        <a:rPr sz="900" spc="15" dirty="0">
                          <a:latin typeface="Calibri"/>
                          <a:cs typeface="Calibri"/>
                        </a:rPr>
                        <a:t>dias</a:t>
                      </a:r>
                      <a:endParaRPr sz="900" dirty="0">
                        <a:latin typeface="Calibri"/>
                        <a:cs typeface="Calibri"/>
                      </a:endParaRPr>
                    </a:p>
                  </a:txBody>
                  <a:tcPr marL="0" marR="0" marT="0" marB="0">
                    <a:lnB w="18287">
                      <a:solidFill>
                        <a:srgbClr val="000000"/>
                      </a:solidFill>
                      <a:prstDash val="solid"/>
                    </a:lnB>
                  </a:tcPr>
                </a:tc>
                <a:tc>
                  <a:txBody>
                    <a:bodyPr/>
                    <a:lstStyle/>
                    <a:p>
                      <a:pPr algn="ctr">
                        <a:lnSpc>
                          <a:spcPts val="1190"/>
                        </a:lnSpc>
                      </a:pPr>
                      <a:r>
                        <a:rPr sz="900" spc="-15" dirty="0">
                          <a:latin typeface="Calibri"/>
                          <a:cs typeface="Calibri"/>
                        </a:rPr>
                        <a:t>1.60%</a:t>
                      </a:r>
                      <a:endParaRPr sz="900" dirty="0">
                        <a:latin typeface="Calibri"/>
                        <a:cs typeface="Calibri"/>
                      </a:endParaRPr>
                    </a:p>
                  </a:txBody>
                  <a:tcPr marL="0" marR="0" marT="0" marB="0">
                    <a:lnB w="18287">
                      <a:solidFill>
                        <a:srgbClr val="000000"/>
                      </a:solidFill>
                      <a:prstDash val="solid"/>
                    </a:lnB>
                  </a:tcPr>
                </a:tc>
                <a:tc>
                  <a:txBody>
                    <a:bodyPr/>
                    <a:lstStyle/>
                    <a:p>
                      <a:pPr marR="6985" algn="ctr">
                        <a:lnSpc>
                          <a:spcPts val="1190"/>
                        </a:lnSpc>
                      </a:pPr>
                      <a:r>
                        <a:rPr sz="900" spc="25" dirty="0">
                          <a:latin typeface="Calibri"/>
                          <a:cs typeface="Calibri"/>
                        </a:rPr>
                        <a:t>AAA</a:t>
                      </a:r>
                      <a:endParaRPr sz="900" dirty="0">
                        <a:latin typeface="Calibri"/>
                        <a:cs typeface="Calibri"/>
                      </a:endParaRPr>
                    </a:p>
                  </a:txBody>
                  <a:tcPr marL="0" marR="0" marT="0" marB="0">
                    <a:lnB w="18287">
                      <a:solidFill>
                        <a:srgbClr val="000000"/>
                      </a:solidFill>
                      <a:prstDash val="solid"/>
                    </a:lnB>
                  </a:tcPr>
                </a:tc>
                <a:tc>
                  <a:txBody>
                    <a:bodyPr/>
                    <a:lstStyle/>
                    <a:p>
                      <a:pPr marL="9525" algn="ctr">
                        <a:lnSpc>
                          <a:spcPts val="1190"/>
                        </a:lnSpc>
                      </a:pPr>
                      <a:r>
                        <a:rPr sz="900" spc="-25" dirty="0">
                          <a:latin typeface="Calibri"/>
                          <a:cs typeface="Calibri"/>
                        </a:rPr>
                        <a:t>102.4188014</a:t>
                      </a:r>
                      <a:endParaRPr sz="900" dirty="0">
                        <a:latin typeface="Calibri"/>
                        <a:cs typeface="Calibri"/>
                      </a:endParaRPr>
                    </a:p>
                  </a:txBody>
                  <a:tcPr marL="0" marR="0" marT="0" marB="0">
                    <a:lnB w="18287">
                      <a:solidFill>
                        <a:srgbClr val="000000"/>
                      </a:solidFill>
                      <a:prstDash val="solid"/>
                    </a:lnB>
                  </a:tcPr>
                </a:tc>
                <a:tc>
                  <a:txBody>
                    <a:bodyPr/>
                    <a:lstStyle/>
                    <a:p>
                      <a:pPr marL="42545">
                        <a:lnSpc>
                          <a:spcPts val="1190"/>
                        </a:lnSpc>
                        <a:tabLst>
                          <a:tab pos="295910" algn="l"/>
                        </a:tabLst>
                      </a:pPr>
                      <a:r>
                        <a:rPr sz="900" spc="10" dirty="0">
                          <a:latin typeface="Calibri"/>
                          <a:cs typeface="Calibri"/>
                        </a:rPr>
                        <a:t>$	</a:t>
                      </a:r>
                      <a:r>
                        <a:rPr sz="900" spc="-20" dirty="0">
                          <a:latin typeface="Calibri"/>
                          <a:cs typeface="Calibri"/>
                        </a:rPr>
                        <a:t>229,109,322.36</a:t>
                      </a:r>
                      <a:endParaRPr sz="900" dirty="0">
                        <a:latin typeface="Calibri"/>
                        <a:cs typeface="Calibri"/>
                      </a:endParaRPr>
                    </a:p>
                  </a:txBody>
                  <a:tcPr marL="0" marR="0" marT="0" marB="0">
                    <a:lnR w="18287">
                      <a:solidFill>
                        <a:srgbClr val="000000"/>
                      </a:solidFill>
                      <a:prstDash val="solid"/>
                    </a:lnR>
                    <a:lnB w="18287">
                      <a:solidFill>
                        <a:srgbClr val="000000"/>
                      </a:solidFill>
                      <a:prstDash val="solid"/>
                    </a:lnB>
                  </a:tcPr>
                </a:tc>
              </a:tr>
              <a:tr h="168087">
                <a:tc>
                  <a:txBody>
                    <a:bodyPr/>
                    <a:lstStyle/>
                    <a:p>
                      <a:pPr marR="10160" algn="ctr">
                        <a:lnSpc>
                          <a:spcPct val="100000"/>
                        </a:lnSpc>
                        <a:spcBef>
                          <a:spcPts val="200"/>
                        </a:spcBef>
                      </a:pPr>
                      <a:r>
                        <a:rPr sz="800" b="1" spc="5" dirty="0">
                          <a:solidFill>
                            <a:srgbClr val="FF0000"/>
                          </a:solidFill>
                          <a:latin typeface="Calibri"/>
                          <a:cs typeface="Calibri"/>
                        </a:rPr>
                        <a:t>Total</a:t>
                      </a:r>
                      <a:endParaRPr sz="800" dirty="0">
                        <a:latin typeface="Calibri"/>
                        <a:cs typeface="Calibri"/>
                      </a:endParaRPr>
                    </a:p>
                  </a:txBody>
                  <a:tcPr marL="0" marR="0" marT="0" marB="0">
                    <a:lnL w="9143">
                      <a:solidFill>
                        <a:srgbClr val="000000"/>
                      </a:solidFill>
                      <a:prstDash val="solid"/>
                    </a:lnL>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pPr marL="42545">
                        <a:lnSpc>
                          <a:spcPct val="100000"/>
                        </a:lnSpc>
                        <a:spcBef>
                          <a:spcPts val="40"/>
                        </a:spcBef>
                      </a:pPr>
                      <a:r>
                        <a:rPr sz="900" spc="10" dirty="0">
                          <a:latin typeface="Calibri"/>
                          <a:cs typeface="Calibri"/>
                        </a:rPr>
                        <a:t>$</a:t>
                      </a:r>
                      <a:r>
                        <a:rPr sz="900" spc="-135" dirty="0">
                          <a:latin typeface="Calibri"/>
                          <a:cs typeface="Calibri"/>
                        </a:rPr>
                        <a:t> </a:t>
                      </a:r>
                      <a:r>
                        <a:rPr sz="900" spc="-20" dirty="0">
                          <a:latin typeface="Calibri"/>
                          <a:cs typeface="Calibri"/>
                        </a:rPr>
                        <a:t>12,940,158,314.36</a:t>
                      </a:r>
                      <a:endParaRPr sz="900" dirty="0">
                        <a:latin typeface="Calibri"/>
                        <a:cs typeface="Calibri"/>
                      </a:endParaRPr>
                    </a:p>
                  </a:txBody>
                  <a:tcPr marL="0" marR="0" marT="0" marB="0">
                    <a:lnR w="18287">
                      <a:solidFill>
                        <a:srgbClr val="000000"/>
                      </a:solidFill>
                      <a:prstDash val="solid"/>
                    </a:lnR>
                    <a:lnT w="18287">
                      <a:solidFill>
                        <a:srgbClr val="000000"/>
                      </a:solidFill>
                      <a:prstDash val="solid"/>
                    </a:lnT>
                    <a:lnB w="18287">
                      <a:solidFill>
                        <a:srgbClr val="000000"/>
                      </a:solidFill>
                      <a:prstDash val="solid"/>
                    </a:lnB>
                  </a:tcPr>
                </a:tc>
              </a:tr>
            </a:tbl>
          </a:graphicData>
        </a:graphic>
      </p:graphicFrame>
      <p:sp>
        <p:nvSpPr>
          <p:cNvPr id="7" name="6 Marcador de número de diapositiva"/>
          <p:cNvSpPr>
            <a:spLocks noGrp="1"/>
          </p:cNvSpPr>
          <p:nvPr>
            <p:ph type="sldNum" sz="quarter" idx="12"/>
          </p:nvPr>
        </p:nvSpPr>
        <p:spPr/>
        <p:txBody>
          <a:bodyPr/>
          <a:lstStyle/>
          <a:p>
            <a:fld id="{05E83AA4-A00D-4AA0-8FE8-B93C9F3EC141}" type="slidenum">
              <a:rPr lang="es-ES" altLang="es-MX" smtClean="0"/>
              <a:pPr/>
              <a:t>30</a:t>
            </a:fld>
            <a:endParaRPr lang="es-ES" altLang="es-MX" dirty="0"/>
          </a:p>
        </p:txBody>
      </p:sp>
    </p:spTree>
    <p:extLst>
      <p:ext uri="{BB962C8B-B14F-4D97-AF65-F5344CB8AC3E}">
        <p14:creationId xmlns:p14="http://schemas.microsoft.com/office/powerpoint/2010/main" val="3045386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body" idx="1"/>
          </p:nvPr>
        </p:nvSpPr>
        <p:spPr>
          <a:xfrm>
            <a:off x="602829" y="1462177"/>
            <a:ext cx="8229600" cy="2153410"/>
          </a:xfrm>
          <a:prstGeom prst="rect">
            <a:avLst/>
          </a:prstGeom>
        </p:spPr>
        <p:txBody>
          <a:bodyPr vert="horz" wrap="square" lIns="0" tIns="0" rIns="0" bIns="0" rtlCol="0">
            <a:spAutoFit/>
          </a:bodyPr>
          <a:lstStyle/>
          <a:p>
            <a:pPr marL="927970" marR="4559" indent="-285750">
              <a:buClr>
                <a:srgbClr val="C00000"/>
              </a:buClr>
            </a:pPr>
            <a:r>
              <a:rPr sz="1400" spc="-9" dirty="0">
                <a:latin typeface="Century Gothic" panose="020B0502020202020204" pitchFamily="34" charset="0"/>
              </a:rPr>
              <a:t>Adicionalmente</a:t>
            </a:r>
            <a:r>
              <a:rPr sz="1400" spc="-54" dirty="0">
                <a:latin typeface="Century Gothic" panose="020B0502020202020204" pitchFamily="34" charset="0"/>
              </a:rPr>
              <a:t> </a:t>
            </a:r>
            <a:r>
              <a:rPr sz="1400" dirty="0">
                <a:latin typeface="Century Gothic" panose="020B0502020202020204" pitchFamily="34" charset="0"/>
              </a:rPr>
              <a:t>a</a:t>
            </a:r>
            <a:r>
              <a:rPr sz="1400" spc="-31" dirty="0">
                <a:latin typeface="Century Gothic" panose="020B0502020202020204" pitchFamily="34" charset="0"/>
              </a:rPr>
              <a:t> </a:t>
            </a:r>
            <a:r>
              <a:rPr sz="1400" spc="-4" dirty="0">
                <a:latin typeface="Century Gothic" panose="020B0502020202020204" pitchFamily="34" charset="0"/>
              </a:rPr>
              <a:t>los</a:t>
            </a:r>
            <a:r>
              <a:rPr sz="1400" spc="-72" dirty="0">
                <a:latin typeface="Century Gothic" panose="020B0502020202020204" pitchFamily="34" charset="0"/>
              </a:rPr>
              <a:t> </a:t>
            </a:r>
            <a:r>
              <a:rPr sz="1400" spc="-4" dirty="0">
                <a:latin typeface="Century Gothic" panose="020B0502020202020204" pitchFamily="34" charset="0"/>
              </a:rPr>
              <a:t>certificados</a:t>
            </a:r>
            <a:r>
              <a:rPr sz="1400" spc="-9" dirty="0">
                <a:latin typeface="Century Gothic" panose="020B0502020202020204" pitchFamily="34" charset="0"/>
              </a:rPr>
              <a:t> </a:t>
            </a:r>
            <a:r>
              <a:rPr sz="1400" spc="-4" dirty="0">
                <a:latin typeface="Century Gothic" panose="020B0502020202020204" pitchFamily="34" charset="0"/>
              </a:rPr>
              <a:t>bursátiles</a:t>
            </a:r>
            <a:r>
              <a:rPr sz="1400" spc="-72" dirty="0">
                <a:latin typeface="Century Gothic" panose="020B0502020202020204" pitchFamily="34" charset="0"/>
              </a:rPr>
              <a:t> </a:t>
            </a:r>
            <a:r>
              <a:rPr sz="1400" spc="-9" dirty="0">
                <a:latin typeface="Century Gothic" panose="020B0502020202020204" pitchFamily="34" charset="0"/>
              </a:rPr>
              <a:t>para</a:t>
            </a:r>
            <a:r>
              <a:rPr sz="1400" spc="-76" dirty="0">
                <a:latin typeface="Century Gothic" panose="020B0502020202020204" pitchFamily="34" charset="0"/>
              </a:rPr>
              <a:t> </a:t>
            </a:r>
            <a:r>
              <a:rPr sz="1400" spc="-4" dirty="0">
                <a:latin typeface="Century Gothic" panose="020B0502020202020204" pitchFamily="34" charset="0"/>
              </a:rPr>
              <a:t>empresas,</a:t>
            </a:r>
            <a:r>
              <a:rPr sz="1400" spc="-45" dirty="0">
                <a:latin typeface="Century Gothic" panose="020B0502020202020204" pitchFamily="34" charset="0"/>
              </a:rPr>
              <a:t> </a:t>
            </a:r>
            <a:r>
              <a:rPr sz="1400" dirty="0">
                <a:latin typeface="Century Gothic" panose="020B0502020202020204" pitchFamily="34" charset="0"/>
              </a:rPr>
              <a:t>se</a:t>
            </a:r>
            <a:r>
              <a:rPr sz="1400" spc="-90" dirty="0">
                <a:latin typeface="Century Gothic" panose="020B0502020202020204" pitchFamily="34" charset="0"/>
              </a:rPr>
              <a:t> </a:t>
            </a:r>
            <a:r>
              <a:rPr sz="1400" spc="-9" dirty="0">
                <a:latin typeface="Century Gothic" panose="020B0502020202020204" pitchFamily="34" charset="0"/>
              </a:rPr>
              <a:t>encuentran  </a:t>
            </a:r>
            <a:r>
              <a:rPr sz="1400" spc="-4" dirty="0">
                <a:latin typeface="Century Gothic" panose="020B0502020202020204" pitchFamily="34" charset="0"/>
              </a:rPr>
              <a:t>los</a:t>
            </a:r>
            <a:r>
              <a:rPr sz="1400" spc="-36" dirty="0">
                <a:latin typeface="Century Gothic" panose="020B0502020202020204" pitchFamily="34" charset="0"/>
              </a:rPr>
              <a:t> </a:t>
            </a:r>
            <a:r>
              <a:rPr sz="1400" spc="-4" dirty="0">
                <a:latin typeface="Century Gothic" panose="020B0502020202020204" pitchFamily="34" charset="0"/>
                <a:cs typeface="Constantia"/>
              </a:rPr>
              <a:t>certificados</a:t>
            </a:r>
            <a:r>
              <a:rPr sz="1400" spc="-45" dirty="0">
                <a:latin typeface="Century Gothic" panose="020B0502020202020204" pitchFamily="34" charset="0"/>
                <a:cs typeface="Constantia"/>
              </a:rPr>
              <a:t> </a:t>
            </a:r>
            <a:r>
              <a:rPr sz="1400" spc="-4" dirty="0">
                <a:latin typeface="Century Gothic" panose="020B0502020202020204" pitchFamily="34" charset="0"/>
                <a:cs typeface="Constantia"/>
              </a:rPr>
              <a:t>bursátiles</a:t>
            </a:r>
            <a:r>
              <a:rPr sz="1400" spc="-54" dirty="0">
                <a:latin typeface="Century Gothic" panose="020B0502020202020204" pitchFamily="34" charset="0"/>
                <a:cs typeface="Constantia"/>
              </a:rPr>
              <a:t> </a:t>
            </a:r>
            <a:r>
              <a:rPr sz="1400" spc="-4" dirty="0">
                <a:latin typeface="Century Gothic" panose="020B0502020202020204" pitchFamily="34" charset="0"/>
                <a:cs typeface="Constantia"/>
              </a:rPr>
              <a:t>de</a:t>
            </a:r>
            <a:r>
              <a:rPr sz="1400" spc="-76" dirty="0">
                <a:latin typeface="Century Gothic" panose="020B0502020202020204" pitchFamily="34" charset="0"/>
                <a:cs typeface="Constantia"/>
              </a:rPr>
              <a:t> </a:t>
            </a:r>
            <a:r>
              <a:rPr sz="1400" spc="-13" dirty="0">
                <a:latin typeface="Century Gothic" panose="020B0502020202020204" pitchFamily="34" charset="0"/>
                <a:cs typeface="Constantia"/>
              </a:rPr>
              <a:t>corto</a:t>
            </a:r>
            <a:r>
              <a:rPr sz="1400" spc="-67" dirty="0">
                <a:latin typeface="Century Gothic" panose="020B0502020202020204" pitchFamily="34" charset="0"/>
                <a:cs typeface="Constantia"/>
              </a:rPr>
              <a:t> </a:t>
            </a:r>
            <a:r>
              <a:rPr sz="1400" spc="-9" dirty="0">
                <a:latin typeface="Century Gothic" panose="020B0502020202020204" pitchFamily="34" charset="0"/>
                <a:cs typeface="Constantia"/>
              </a:rPr>
              <a:t>plazo</a:t>
            </a:r>
            <a:r>
              <a:rPr sz="1400" spc="-9" dirty="0">
                <a:latin typeface="Century Gothic" panose="020B0502020202020204" pitchFamily="34" charset="0"/>
              </a:rPr>
              <a:t>, </a:t>
            </a:r>
            <a:r>
              <a:rPr sz="1400" spc="-4" dirty="0">
                <a:latin typeface="Century Gothic" panose="020B0502020202020204" pitchFamily="34" charset="0"/>
              </a:rPr>
              <a:t>(tipo</a:t>
            </a:r>
            <a:r>
              <a:rPr sz="1400" spc="-58" dirty="0">
                <a:latin typeface="Century Gothic" panose="020B0502020202020204" pitchFamily="34" charset="0"/>
              </a:rPr>
              <a:t> </a:t>
            </a:r>
            <a:r>
              <a:rPr sz="1400" spc="-4" dirty="0">
                <a:latin typeface="Century Gothic" panose="020B0502020202020204" pitchFamily="34" charset="0"/>
              </a:rPr>
              <a:t>valor</a:t>
            </a:r>
            <a:r>
              <a:rPr sz="1400" spc="-63" dirty="0">
                <a:latin typeface="Century Gothic" panose="020B0502020202020204" pitchFamily="34" charset="0"/>
              </a:rPr>
              <a:t> </a:t>
            </a:r>
            <a:r>
              <a:rPr sz="1400" spc="-9" dirty="0">
                <a:latin typeface="Century Gothic" panose="020B0502020202020204" pitchFamily="34" charset="0"/>
              </a:rPr>
              <a:t>93</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642220" marR="4559" indent="0">
              <a:buClr>
                <a:srgbClr val="C00000"/>
              </a:buClr>
              <a:buNone/>
            </a:pPr>
            <a:endParaRPr sz="1400" spc="-9" dirty="0">
              <a:latin typeface="Century Gothic" panose="020B0502020202020204" pitchFamily="34" charset="0"/>
            </a:endParaRPr>
          </a:p>
          <a:p>
            <a:pPr marL="1343555" marR="256432" lvl="1">
              <a:spcBef>
                <a:spcPts val="363"/>
              </a:spcBef>
              <a:buClr>
                <a:srgbClr val="C00000"/>
              </a:buClr>
            </a:pPr>
            <a:r>
              <a:rPr sz="1400" spc="13" dirty="0">
                <a:latin typeface="Century Gothic" panose="020B0502020202020204" pitchFamily="34" charset="0"/>
              </a:rPr>
              <a:t>La </a:t>
            </a:r>
            <a:r>
              <a:rPr sz="1400" spc="-13" dirty="0">
                <a:latin typeface="Century Gothic" panose="020B0502020202020204" pitchFamily="34" charset="0"/>
              </a:rPr>
              <a:t>cartera </a:t>
            </a:r>
            <a:r>
              <a:rPr sz="1400" spc="-4" dirty="0">
                <a:latin typeface="Century Gothic" panose="020B0502020202020204" pitchFamily="34" charset="0"/>
              </a:rPr>
              <a:t>cuenta </a:t>
            </a:r>
            <a:r>
              <a:rPr sz="1400" spc="-18" dirty="0">
                <a:latin typeface="Century Gothic" panose="020B0502020202020204" pitchFamily="34" charset="0"/>
              </a:rPr>
              <a:t>con </a:t>
            </a:r>
            <a:r>
              <a:rPr sz="1400" spc="-4" dirty="0">
                <a:latin typeface="Century Gothic" panose="020B0502020202020204" pitchFamily="34" charset="0"/>
              </a:rPr>
              <a:t>7 </a:t>
            </a:r>
            <a:r>
              <a:rPr sz="1400" spc="-9" dirty="0">
                <a:latin typeface="Century Gothic" panose="020B0502020202020204" pitchFamily="34" charset="0"/>
              </a:rPr>
              <a:t>instrumentos, </a:t>
            </a:r>
            <a:r>
              <a:rPr sz="1400" spc="-4" dirty="0">
                <a:latin typeface="Century Gothic" panose="020B0502020202020204" pitchFamily="34" charset="0"/>
              </a:rPr>
              <a:t>uno </a:t>
            </a:r>
            <a:r>
              <a:rPr sz="1400" spc="-9" dirty="0">
                <a:latin typeface="Century Gothic" panose="020B0502020202020204" pitchFamily="34" charset="0"/>
              </a:rPr>
              <a:t>de </a:t>
            </a:r>
            <a:r>
              <a:rPr sz="1400" spc="-4" dirty="0">
                <a:latin typeface="Century Gothic" panose="020B0502020202020204" pitchFamily="34" charset="0"/>
              </a:rPr>
              <a:t>los cuales, el bono  </a:t>
            </a:r>
            <a:r>
              <a:rPr sz="1400" spc="-9" dirty="0">
                <a:latin typeface="Century Gothic" panose="020B0502020202020204" pitchFamily="34" charset="0"/>
              </a:rPr>
              <a:t>93_ABNGOA_071</a:t>
            </a:r>
            <a:r>
              <a:rPr sz="1400" spc="-45" dirty="0">
                <a:latin typeface="Century Gothic" panose="020B0502020202020204" pitchFamily="34" charset="0"/>
              </a:rPr>
              <a:t> </a:t>
            </a:r>
            <a:r>
              <a:rPr sz="1400" spc="-4" dirty="0">
                <a:latin typeface="Century Gothic" panose="020B0502020202020204" pitchFamily="34" charset="0"/>
              </a:rPr>
              <a:t>está</a:t>
            </a:r>
            <a:r>
              <a:rPr sz="1400" spc="-81" dirty="0">
                <a:latin typeface="Century Gothic" panose="020B0502020202020204" pitchFamily="34" charset="0"/>
              </a:rPr>
              <a:t> </a:t>
            </a:r>
            <a:r>
              <a:rPr sz="1400" spc="-4" dirty="0">
                <a:latin typeface="Century Gothic" panose="020B0502020202020204" pitchFamily="34" charset="0"/>
              </a:rPr>
              <a:t>en</a:t>
            </a:r>
            <a:r>
              <a:rPr sz="1400" spc="-54" dirty="0">
                <a:latin typeface="Century Gothic" panose="020B0502020202020204" pitchFamily="34" charset="0"/>
              </a:rPr>
              <a:t> </a:t>
            </a:r>
            <a:r>
              <a:rPr sz="1400" spc="-4" dirty="0">
                <a:latin typeface="Century Gothic" panose="020B0502020202020204" pitchFamily="34" charset="0"/>
              </a:rPr>
              <a:t>default.</a:t>
            </a:r>
            <a:r>
              <a:rPr sz="1400" spc="22" dirty="0">
                <a:latin typeface="Century Gothic" panose="020B0502020202020204" pitchFamily="34" charset="0"/>
              </a:rPr>
              <a:t> </a:t>
            </a:r>
            <a:r>
              <a:rPr sz="1400" spc="-4" dirty="0">
                <a:latin typeface="Century Gothic" panose="020B0502020202020204" pitchFamily="34" charset="0"/>
              </a:rPr>
              <a:t>En</a:t>
            </a:r>
            <a:r>
              <a:rPr sz="1400" spc="-54" dirty="0">
                <a:latin typeface="Century Gothic" panose="020B0502020202020204" pitchFamily="34" charset="0"/>
              </a:rPr>
              <a:t> </a:t>
            </a:r>
            <a:r>
              <a:rPr sz="1400" spc="-9" dirty="0">
                <a:latin typeface="Century Gothic" panose="020B0502020202020204" pitchFamily="34" charset="0"/>
              </a:rPr>
              <a:t>este</a:t>
            </a:r>
            <a:r>
              <a:rPr sz="1400" spc="-81" dirty="0">
                <a:latin typeface="Century Gothic" panose="020B0502020202020204" pitchFamily="34" charset="0"/>
              </a:rPr>
              <a:t> </a:t>
            </a:r>
            <a:r>
              <a:rPr sz="1400" spc="-4" dirty="0">
                <a:latin typeface="Century Gothic" panose="020B0502020202020204" pitchFamily="34" charset="0"/>
              </a:rPr>
              <a:t>caso</a:t>
            </a:r>
            <a:r>
              <a:rPr sz="1400" spc="-58" dirty="0">
                <a:latin typeface="Century Gothic" panose="020B0502020202020204" pitchFamily="34" charset="0"/>
              </a:rPr>
              <a:t> </a:t>
            </a:r>
            <a:r>
              <a:rPr sz="1400" spc="-4" dirty="0">
                <a:latin typeface="Century Gothic" panose="020B0502020202020204" pitchFamily="34" charset="0"/>
              </a:rPr>
              <a:t>se</a:t>
            </a:r>
            <a:r>
              <a:rPr sz="1400" spc="-81" dirty="0">
                <a:latin typeface="Century Gothic" panose="020B0502020202020204" pitchFamily="34" charset="0"/>
              </a:rPr>
              <a:t> </a:t>
            </a:r>
            <a:r>
              <a:rPr sz="1400" spc="-13" dirty="0">
                <a:latin typeface="Century Gothic" panose="020B0502020202020204" pitchFamily="34" charset="0"/>
              </a:rPr>
              <a:t>considera</a:t>
            </a:r>
            <a:r>
              <a:rPr sz="1400" spc="-49" dirty="0">
                <a:latin typeface="Century Gothic" panose="020B0502020202020204" pitchFamily="34" charset="0"/>
              </a:rPr>
              <a:t> </a:t>
            </a:r>
            <a:r>
              <a:rPr sz="1400" spc="-4" dirty="0">
                <a:latin typeface="Century Gothic" panose="020B0502020202020204" pitchFamily="34" charset="0"/>
              </a:rPr>
              <a:t>que</a:t>
            </a:r>
            <a:r>
              <a:rPr sz="1400" spc="-81" dirty="0">
                <a:latin typeface="Century Gothic" panose="020B0502020202020204" pitchFamily="34" charset="0"/>
              </a:rPr>
              <a:t> </a:t>
            </a:r>
            <a:r>
              <a:rPr sz="1400" spc="-4" dirty="0">
                <a:latin typeface="Century Gothic" panose="020B0502020202020204" pitchFamily="34" charset="0"/>
              </a:rPr>
              <a:t>el</a:t>
            </a:r>
            <a:r>
              <a:rPr sz="1400" spc="-31" dirty="0">
                <a:latin typeface="Century Gothic" panose="020B0502020202020204" pitchFamily="34" charset="0"/>
              </a:rPr>
              <a:t> </a:t>
            </a:r>
            <a:r>
              <a:rPr sz="1400" spc="-9" dirty="0">
                <a:latin typeface="Century Gothic" panose="020B0502020202020204" pitchFamily="34" charset="0"/>
              </a:rPr>
              <a:t>precio</a:t>
            </a:r>
            <a:r>
              <a:rPr sz="1400" spc="-58" dirty="0">
                <a:latin typeface="Century Gothic" panose="020B0502020202020204" pitchFamily="34" charset="0"/>
              </a:rPr>
              <a:t> </a:t>
            </a:r>
            <a:r>
              <a:rPr sz="1400" spc="-4" dirty="0">
                <a:latin typeface="Century Gothic" panose="020B0502020202020204" pitchFamily="34" charset="0"/>
              </a:rPr>
              <a:t>es  igual al </a:t>
            </a:r>
            <a:r>
              <a:rPr sz="1400" spc="-13" dirty="0">
                <a:latin typeface="Century Gothic" panose="020B0502020202020204" pitchFamily="34" charset="0"/>
              </a:rPr>
              <a:t>porcentaje </a:t>
            </a:r>
            <a:r>
              <a:rPr sz="1400" spc="-9" dirty="0">
                <a:latin typeface="Century Gothic" panose="020B0502020202020204" pitchFamily="34" charset="0"/>
              </a:rPr>
              <a:t>de recuperación de</a:t>
            </a:r>
            <a:r>
              <a:rPr sz="1400" spc="-211" dirty="0">
                <a:latin typeface="Century Gothic" panose="020B0502020202020204" pitchFamily="34" charset="0"/>
              </a:rPr>
              <a:t> </a:t>
            </a:r>
            <a:r>
              <a:rPr sz="1400" spc="-4" dirty="0">
                <a:latin typeface="Century Gothic" panose="020B0502020202020204" pitchFamily="34" charset="0"/>
              </a:rPr>
              <a:t>20%.</a:t>
            </a:r>
            <a:endParaRPr sz="1400" dirty="0">
              <a:latin typeface="Century Gothic" panose="020B0502020202020204" pitchFamily="34" charset="0"/>
            </a:endParaRPr>
          </a:p>
          <a:p>
            <a:pPr marL="1343555" lvl="1">
              <a:spcBef>
                <a:spcPts val="345"/>
              </a:spcBef>
              <a:buClr>
                <a:srgbClr val="C00000"/>
              </a:buClr>
            </a:pPr>
            <a:r>
              <a:rPr sz="1400" spc="-4" dirty="0">
                <a:latin typeface="Century Gothic" panose="020B0502020202020204" pitchFamily="34" charset="0"/>
              </a:rPr>
              <a:t>El</a:t>
            </a:r>
            <a:r>
              <a:rPr sz="1400" spc="-45" dirty="0">
                <a:latin typeface="Century Gothic" panose="020B0502020202020204" pitchFamily="34" charset="0"/>
              </a:rPr>
              <a:t> </a:t>
            </a:r>
            <a:r>
              <a:rPr sz="1400" spc="-9" dirty="0">
                <a:latin typeface="Century Gothic" panose="020B0502020202020204" pitchFamily="34" charset="0"/>
              </a:rPr>
              <a:t>valor</a:t>
            </a:r>
            <a:r>
              <a:rPr sz="1400" spc="-81" dirty="0">
                <a:latin typeface="Century Gothic" panose="020B0502020202020204" pitchFamily="34" charset="0"/>
              </a:rPr>
              <a:t> </a:t>
            </a:r>
            <a:r>
              <a:rPr sz="1400" spc="-9" dirty="0">
                <a:latin typeface="Century Gothic" panose="020B0502020202020204" pitchFamily="34" charset="0"/>
              </a:rPr>
              <a:t>de</a:t>
            </a:r>
            <a:r>
              <a:rPr sz="1400" spc="-58" dirty="0">
                <a:latin typeface="Century Gothic" panose="020B0502020202020204" pitchFamily="34" charset="0"/>
              </a:rPr>
              <a:t> </a:t>
            </a:r>
            <a:r>
              <a:rPr sz="1400" spc="-9" dirty="0">
                <a:latin typeface="Century Gothic" panose="020B0502020202020204" pitchFamily="34" charset="0"/>
              </a:rPr>
              <a:t>reemplazo</a:t>
            </a:r>
            <a:r>
              <a:rPr sz="1400" spc="-58" dirty="0">
                <a:latin typeface="Century Gothic" panose="020B0502020202020204" pitchFamily="34" charset="0"/>
              </a:rPr>
              <a:t> </a:t>
            </a:r>
            <a:r>
              <a:rPr sz="1400" spc="-9" dirty="0">
                <a:latin typeface="Century Gothic" panose="020B0502020202020204" pitchFamily="34" charset="0"/>
              </a:rPr>
              <a:t>de</a:t>
            </a:r>
            <a:r>
              <a:rPr sz="1400" spc="-67" dirty="0">
                <a:latin typeface="Century Gothic" panose="020B0502020202020204" pitchFamily="34" charset="0"/>
              </a:rPr>
              <a:t> </a:t>
            </a:r>
            <a:r>
              <a:rPr sz="1400" spc="-9" dirty="0">
                <a:latin typeface="Century Gothic" panose="020B0502020202020204" pitchFamily="34" charset="0"/>
              </a:rPr>
              <a:t>estos</a:t>
            </a:r>
            <a:r>
              <a:rPr sz="1400" spc="-72" dirty="0">
                <a:latin typeface="Century Gothic" panose="020B0502020202020204" pitchFamily="34" charset="0"/>
              </a:rPr>
              <a:t> </a:t>
            </a:r>
            <a:r>
              <a:rPr sz="1400" spc="-4" dirty="0">
                <a:latin typeface="Century Gothic" panose="020B0502020202020204" pitchFamily="34" charset="0"/>
              </a:rPr>
              <a:t>certificados</a:t>
            </a:r>
            <a:r>
              <a:rPr sz="1400" spc="-49" dirty="0">
                <a:latin typeface="Century Gothic" panose="020B0502020202020204" pitchFamily="34" charset="0"/>
              </a:rPr>
              <a:t> </a:t>
            </a:r>
            <a:r>
              <a:rPr sz="1400" spc="-4" dirty="0">
                <a:latin typeface="Century Gothic" panose="020B0502020202020204" pitchFamily="34" charset="0"/>
              </a:rPr>
              <a:t>es</a:t>
            </a:r>
            <a:r>
              <a:rPr sz="1400" spc="-72" dirty="0">
                <a:latin typeface="Century Gothic" panose="020B0502020202020204" pitchFamily="34" charset="0"/>
              </a:rPr>
              <a:t> </a:t>
            </a:r>
            <a:r>
              <a:rPr sz="1400" spc="-9" dirty="0">
                <a:latin typeface="Century Gothic" panose="020B0502020202020204" pitchFamily="34" charset="0"/>
              </a:rPr>
              <a:t>de</a:t>
            </a:r>
            <a:r>
              <a:rPr sz="1400" spc="-27" dirty="0">
                <a:latin typeface="Century Gothic" panose="020B0502020202020204" pitchFamily="34" charset="0"/>
              </a:rPr>
              <a:t> </a:t>
            </a:r>
            <a:r>
              <a:rPr sz="1400" spc="-4" dirty="0">
                <a:latin typeface="Century Gothic" panose="020B0502020202020204" pitchFamily="34" charset="0"/>
              </a:rPr>
              <a:t>$384.8</a:t>
            </a:r>
            <a:r>
              <a:rPr sz="1400" dirty="0">
                <a:latin typeface="Century Gothic" panose="020B0502020202020204" pitchFamily="34" charset="0"/>
              </a:rPr>
              <a:t> </a:t>
            </a:r>
            <a:r>
              <a:rPr sz="1400" spc="-9" dirty="0">
                <a:latin typeface="Century Gothic" panose="020B0502020202020204" pitchFamily="34" charset="0"/>
              </a:rPr>
              <a:t>millones.</a:t>
            </a:r>
            <a:endParaRPr sz="1400" dirty="0">
              <a:latin typeface="Century Gothic" panose="020B0502020202020204" pitchFamily="34" charset="0"/>
            </a:endParaRPr>
          </a:p>
          <a:p>
            <a:pPr marL="1343555" lvl="1">
              <a:spcBef>
                <a:spcPts val="341"/>
              </a:spcBef>
              <a:buClr>
                <a:srgbClr val="C00000"/>
              </a:buClr>
            </a:pPr>
            <a:r>
              <a:rPr sz="1400" spc="-4" dirty="0">
                <a:latin typeface="Century Gothic" panose="020B0502020202020204" pitchFamily="34" charset="0"/>
              </a:rPr>
              <a:t>El</a:t>
            </a:r>
            <a:r>
              <a:rPr sz="1400" spc="-27" dirty="0">
                <a:latin typeface="Century Gothic" panose="020B0502020202020204" pitchFamily="34" charset="0"/>
              </a:rPr>
              <a:t> </a:t>
            </a:r>
            <a:r>
              <a:rPr sz="1400" spc="-4" dirty="0">
                <a:latin typeface="Century Gothic" panose="020B0502020202020204" pitchFamily="34" charset="0"/>
              </a:rPr>
              <a:t>detalle</a:t>
            </a:r>
            <a:r>
              <a:rPr sz="1400" spc="-63" dirty="0">
                <a:latin typeface="Century Gothic" panose="020B0502020202020204" pitchFamily="34" charset="0"/>
              </a:rPr>
              <a:t> </a:t>
            </a:r>
            <a:r>
              <a:rPr sz="1400" spc="-9" dirty="0">
                <a:latin typeface="Century Gothic" panose="020B0502020202020204" pitchFamily="34" charset="0"/>
              </a:rPr>
              <a:t>de</a:t>
            </a:r>
            <a:r>
              <a:rPr sz="1400" spc="-22" dirty="0">
                <a:latin typeface="Century Gothic" panose="020B0502020202020204" pitchFamily="34" charset="0"/>
              </a:rPr>
              <a:t> </a:t>
            </a:r>
            <a:r>
              <a:rPr sz="1400" spc="-4" dirty="0">
                <a:latin typeface="Century Gothic" panose="020B0502020202020204" pitchFamily="34" charset="0"/>
              </a:rPr>
              <a:t>la</a:t>
            </a:r>
            <a:r>
              <a:rPr sz="1400" spc="-76" dirty="0">
                <a:latin typeface="Century Gothic" panose="020B0502020202020204" pitchFamily="34" charset="0"/>
              </a:rPr>
              <a:t> </a:t>
            </a:r>
            <a:r>
              <a:rPr sz="1400" spc="-9" dirty="0">
                <a:latin typeface="Century Gothic" panose="020B0502020202020204" pitchFamily="34" charset="0"/>
              </a:rPr>
              <a:t>valuación</a:t>
            </a:r>
            <a:r>
              <a:rPr sz="1400" spc="-49" dirty="0">
                <a:latin typeface="Century Gothic" panose="020B0502020202020204" pitchFamily="34" charset="0"/>
              </a:rPr>
              <a:t> </a:t>
            </a:r>
            <a:r>
              <a:rPr sz="1400" spc="-9" dirty="0">
                <a:latin typeface="Century Gothic" panose="020B0502020202020204" pitchFamily="34" charset="0"/>
              </a:rPr>
              <a:t>de</a:t>
            </a:r>
            <a:r>
              <a:rPr sz="1400" spc="-63" dirty="0">
                <a:latin typeface="Century Gothic" panose="020B0502020202020204" pitchFamily="34" charset="0"/>
              </a:rPr>
              <a:t> </a:t>
            </a:r>
            <a:r>
              <a:rPr sz="1400" spc="-9" dirty="0">
                <a:latin typeface="Century Gothic" panose="020B0502020202020204" pitchFamily="34" charset="0"/>
              </a:rPr>
              <a:t>estos</a:t>
            </a:r>
            <a:r>
              <a:rPr sz="1400" spc="-22" dirty="0">
                <a:latin typeface="Century Gothic" panose="020B0502020202020204" pitchFamily="34" charset="0"/>
              </a:rPr>
              <a:t> </a:t>
            </a:r>
            <a:r>
              <a:rPr sz="1400" spc="-9" dirty="0">
                <a:latin typeface="Century Gothic" panose="020B0502020202020204" pitchFamily="34" charset="0"/>
              </a:rPr>
              <a:t>instrumentos</a:t>
            </a:r>
            <a:r>
              <a:rPr sz="1400" spc="-31" dirty="0">
                <a:latin typeface="Century Gothic" panose="020B0502020202020204" pitchFamily="34" charset="0"/>
              </a:rPr>
              <a:t> </a:t>
            </a:r>
            <a:r>
              <a:rPr sz="1400" spc="-4" dirty="0">
                <a:latin typeface="Century Gothic" panose="020B0502020202020204" pitchFamily="34" charset="0"/>
              </a:rPr>
              <a:t>se</a:t>
            </a:r>
            <a:r>
              <a:rPr sz="1400" spc="-54" dirty="0">
                <a:latin typeface="Century Gothic" panose="020B0502020202020204" pitchFamily="34" charset="0"/>
              </a:rPr>
              <a:t> </a:t>
            </a:r>
            <a:r>
              <a:rPr sz="1400" spc="-9" dirty="0">
                <a:latin typeface="Century Gothic" panose="020B0502020202020204" pitchFamily="34" charset="0"/>
              </a:rPr>
              <a:t>presenta</a:t>
            </a:r>
            <a:r>
              <a:rPr sz="1400" spc="-67" dirty="0">
                <a:latin typeface="Century Gothic" panose="020B0502020202020204" pitchFamily="34" charset="0"/>
              </a:rPr>
              <a:t> </a:t>
            </a:r>
            <a:r>
              <a:rPr sz="1400" spc="-4" dirty="0">
                <a:latin typeface="Century Gothic" panose="020B0502020202020204" pitchFamily="34" charset="0"/>
              </a:rPr>
              <a:t>en</a:t>
            </a:r>
            <a:r>
              <a:rPr sz="1400" spc="-49" dirty="0">
                <a:latin typeface="Century Gothic" panose="020B0502020202020204" pitchFamily="34" charset="0"/>
              </a:rPr>
              <a:t> </a:t>
            </a:r>
            <a:r>
              <a:rPr sz="1400" spc="-4" dirty="0">
                <a:latin typeface="Century Gothic" panose="020B0502020202020204" pitchFamily="34" charset="0"/>
              </a:rPr>
              <a:t>el</a:t>
            </a:r>
            <a:r>
              <a:rPr sz="1400" spc="-40" dirty="0">
                <a:latin typeface="Century Gothic" panose="020B0502020202020204" pitchFamily="34" charset="0"/>
              </a:rPr>
              <a:t> </a:t>
            </a:r>
            <a:r>
              <a:rPr sz="1400" spc="-13" dirty="0" smtClean="0">
                <a:latin typeface="Century Gothic" panose="020B0502020202020204" pitchFamily="34" charset="0"/>
              </a:rPr>
              <a:t>archivo</a:t>
            </a:r>
            <a:r>
              <a:rPr lang="es-MX" sz="1400" dirty="0">
                <a:latin typeface="Century Gothic" panose="020B0502020202020204" pitchFamily="34" charset="0"/>
              </a:rPr>
              <a:t> </a:t>
            </a:r>
            <a:r>
              <a:rPr sz="1400" spc="-18" dirty="0" smtClean="0">
                <a:latin typeface="Century Gothic" panose="020B0502020202020204" pitchFamily="34" charset="0"/>
              </a:rPr>
              <a:t>«Valuación </a:t>
            </a:r>
            <a:r>
              <a:rPr sz="1400" spc="-9" dirty="0">
                <a:latin typeface="Century Gothic" panose="020B0502020202020204" pitchFamily="34" charset="0"/>
              </a:rPr>
              <a:t>valores</a:t>
            </a:r>
            <a:r>
              <a:rPr sz="1400" spc="-112" dirty="0">
                <a:latin typeface="Century Gothic" panose="020B0502020202020204" pitchFamily="34" charset="0"/>
              </a:rPr>
              <a:t> </a:t>
            </a:r>
            <a:r>
              <a:rPr sz="1400" spc="-9" dirty="0">
                <a:latin typeface="Century Gothic" panose="020B0502020202020204" pitchFamily="34" charset="0"/>
              </a:rPr>
              <a:t>93».</a:t>
            </a:r>
            <a:endParaRPr sz="1400" dirty="0">
              <a:latin typeface="Century Gothic" panose="020B0502020202020204" pitchFamily="34" charset="0"/>
            </a:endParaRPr>
          </a:p>
        </p:txBody>
      </p:sp>
      <p:sp>
        <p:nvSpPr>
          <p:cNvPr id="7" name="object 7"/>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8" name="object 8"/>
          <p:cNvSpPr/>
          <p:nvPr/>
        </p:nvSpPr>
        <p:spPr>
          <a:xfrm>
            <a:off x="2053243" y="368314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9" name="object 9"/>
          <p:cNvSpPr/>
          <p:nvPr/>
        </p:nvSpPr>
        <p:spPr>
          <a:xfrm>
            <a:off x="2668385" y="368314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0" name="object 10"/>
          <p:cNvSpPr/>
          <p:nvPr/>
        </p:nvSpPr>
        <p:spPr>
          <a:xfrm>
            <a:off x="3169919" y="368314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1" name="object 11"/>
          <p:cNvSpPr/>
          <p:nvPr/>
        </p:nvSpPr>
        <p:spPr>
          <a:xfrm>
            <a:off x="4321232" y="368314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2" name="object 12"/>
          <p:cNvSpPr/>
          <p:nvPr/>
        </p:nvSpPr>
        <p:spPr>
          <a:xfrm>
            <a:off x="5013959" y="368314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3" name="object 13"/>
          <p:cNvSpPr/>
          <p:nvPr/>
        </p:nvSpPr>
        <p:spPr>
          <a:xfrm>
            <a:off x="5533505" y="368314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4" name="object 14"/>
          <p:cNvSpPr/>
          <p:nvPr/>
        </p:nvSpPr>
        <p:spPr>
          <a:xfrm>
            <a:off x="6417425" y="368314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5" name="object 15"/>
          <p:cNvSpPr/>
          <p:nvPr/>
        </p:nvSpPr>
        <p:spPr>
          <a:xfrm>
            <a:off x="7143403" y="368314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graphicFrame>
        <p:nvGraphicFramePr>
          <p:cNvPr id="16" name="object 16"/>
          <p:cNvGraphicFramePr>
            <a:graphicFrameLocks noGrp="1"/>
          </p:cNvGraphicFramePr>
          <p:nvPr>
            <p:extLst>
              <p:ext uri="{D42A27DB-BD31-4B8C-83A1-F6EECF244321}">
                <p14:modId xmlns:p14="http://schemas.microsoft.com/office/powerpoint/2010/main" val="2480729887"/>
              </p:ext>
            </p:extLst>
          </p:nvPr>
        </p:nvGraphicFramePr>
        <p:xfrm>
          <a:off x="1145090" y="3881557"/>
          <a:ext cx="7268089" cy="1669248"/>
        </p:xfrm>
        <a:graphic>
          <a:graphicData uri="http://schemas.openxmlformats.org/drawingml/2006/table">
            <a:tbl>
              <a:tblPr firstRow="1" bandRow="1">
                <a:tableStyleId>{2D5ABB26-0587-4C30-8999-92F81FD0307C}</a:tableStyleId>
              </a:tblPr>
              <a:tblGrid>
                <a:gridCol w="1098376"/>
                <a:gridCol w="561931"/>
                <a:gridCol w="513645"/>
                <a:gridCol w="1109062"/>
                <a:gridCol w="733598"/>
                <a:gridCol w="506320"/>
                <a:gridCol w="893043"/>
                <a:gridCol w="738145"/>
                <a:gridCol w="1113969"/>
              </a:tblGrid>
              <a:tr h="298524">
                <a:tc>
                  <a:txBody>
                    <a:bodyPr/>
                    <a:lstStyle/>
                    <a:p>
                      <a:pPr>
                        <a:lnSpc>
                          <a:spcPct val="100000"/>
                        </a:lnSpc>
                        <a:spcBef>
                          <a:spcPts val="40"/>
                        </a:spcBef>
                      </a:pPr>
                      <a:endParaRPr sz="800" dirty="0">
                        <a:latin typeface="Times New Roman"/>
                        <a:cs typeface="Times New Roman"/>
                      </a:endParaRPr>
                    </a:p>
                    <a:p>
                      <a:pPr marR="49530" algn="ctr">
                        <a:lnSpc>
                          <a:spcPct val="100000"/>
                        </a:lnSpc>
                      </a:pPr>
                      <a:r>
                        <a:rPr sz="800" b="1" spc="5" dirty="0">
                          <a:latin typeface="Arial"/>
                          <a:cs typeface="Arial"/>
                        </a:rPr>
                        <a:t>Instrumentos</a:t>
                      </a:r>
                      <a:endParaRPr sz="800" dirty="0">
                        <a:latin typeface="Arial"/>
                        <a:cs typeface="Arial"/>
                      </a:endParaRPr>
                    </a:p>
                  </a:txBody>
                  <a:tcPr marL="0" marR="0" marT="0" marB="0">
                    <a:lnL w="9143">
                      <a:solidFill>
                        <a:srgbClr val="000000"/>
                      </a:solidFill>
                      <a:prstDash val="solid"/>
                    </a:lnL>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73025">
                        <a:lnSpc>
                          <a:spcPct val="100000"/>
                        </a:lnSpc>
                      </a:pPr>
                      <a:r>
                        <a:rPr sz="800" b="1" spc="15" dirty="0">
                          <a:latin typeface="Arial"/>
                          <a:cs typeface="Arial"/>
                        </a:rPr>
                        <a:t>Títulos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27305" algn="ctr">
                        <a:lnSpc>
                          <a:spcPct val="100000"/>
                        </a:lnSpc>
                      </a:pPr>
                      <a:r>
                        <a:rPr sz="800" b="1" spc="25" dirty="0">
                          <a:latin typeface="Arial"/>
                          <a:cs typeface="Arial"/>
                        </a:rPr>
                        <a:t>Moneda</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marL="2540" algn="ctr">
                        <a:lnSpc>
                          <a:spcPts val="944"/>
                        </a:lnSpc>
                      </a:pPr>
                      <a:r>
                        <a:rPr sz="800" b="1" spc="40" dirty="0">
                          <a:latin typeface="Arial"/>
                          <a:cs typeface="Arial"/>
                        </a:rPr>
                        <a:t>Plazo</a:t>
                      </a:r>
                      <a:r>
                        <a:rPr sz="800" b="1" spc="-50" dirty="0">
                          <a:latin typeface="Arial"/>
                          <a:cs typeface="Arial"/>
                        </a:rPr>
                        <a:t> </a:t>
                      </a:r>
                      <a:r>
                        <a:rPr sz="800" b="1" spc="35" dirty="0">
                          <a:latin typeface="Arial"/>
                          <a:cs typeface="Arial"/>
                        </a:rPr>
                        <a:t>al</a:t>
                      </a:r>
                      <a:endParaRPr sz="800" dirty="0">
                        <a:latin typeface="Arial"/>
                        <a:cs typeface="Arial"/>
                      </a:endParaRPr>
                    </a:p>
                    <a:p>
                      <a:pPr marL="9525" algn="ctr">
                        <a:lnSpc>
                          <a:spcPct val="100000"/>
                        </a:lnSpc>
                        <a:spcBef>
                          <a:spcPts val="130"/>
                        </a:spcBef>
                      </a:pPr>
                      <a:r>
                        <a:rPr sz="800" b="1" spc="25" dirty="0">
                          <a:latin typeface="Arial"/>
                          <a:cs typeface="Arial"/>
                        </a:rPr>
                        <a:t>vencimiento</a:t>
                      </a:r>
                      <a:r>
                        <a:rPr sz="800" b="1" spc="-35" dirty="0">
                          <a:latin typeface="Arial"/>
                          <a:cs typeface="Arial"/>
                        </a:rPr>
                        <a:t> </a:t>
                      </a:r>
                      <a:r>
                        <a:rPr sz="800" b="1" dirty="0">
                          <a:latin typeface="Arial"/>
                          <a:cs typeface="Arial"/>
                        </a:rPr>
                        <a:t>(días)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59690">
                        <a:lnSpc>
                          <a:spcPct val="100000"/>
                        </a:lnSpc>
                      </a:pPr>
                      <a:r>
                        <a:rPr sz="800" b="1" dirty="0">
                          <a:latin typeface="Arial"/>
                          <a:cs typeface="Arial"/>
                        </a:rPr>
                        <a:t>Tasa</a:t>
                      </a:r>
                      <a:r>
                        <a:rPr sz="800" b="1" spc="10" dirty="0">
                          <a:latin typeface="Arial"/>
                          <a:cs typeface="Arial"/>
                        </a:rPr>
                        <a:t> cupón</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67945" algn="r">
                        <a:lnSpc>
                          <a:spcPct val="100000"/>
                        </a:lnSpc>
                      </a:pPr>
                      <a:r>
                        <a:rPr sz="800" b="1" spc="20" dirty="0">
                          <a:latin typeface="Arial"/>
                          <a:cs typeface="Arial"/>
                        </a:rPr>
                        <a:t>S</a:t>
                      </a:r>
                      <a:r>
                        <a:rPr sz="800" b="1" dirty="0">
                          <a:latin typeface="Arial"/>
                          <a:cs typeface="Arial"/>
                        </a:rPr>
                        <a:t>p</a:t>
                      </a:r>
                      <a:r>
                        <a:rPr sz="800" b="1" spc="-10" dirty="0">
                          <a:latin typeface="Arial"/>
                          <a:cs typeface="Arial"/>
                        </a:rPr>
                        <a:t>r</a:t>
                      </a:r>
                      <a:r>
                        <a:rPr sz="800" b="1" spc="55" dirty="0">
                          <a:latin typeface="Arial"/>
                          <a:cs typeface="Arial"/>
                        </a:rPr>
                        <a:t>ea</a:t>
                      </a:r>
                      <a:r>
                        <a:rPr sz="800" b="1" dirty="0">
                          <a:latin typeface="Arial"/>
                          <a:cs typeface="Arial"/>
                        </a:rPr>
                        <a:t>d</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marR="19050" algn="ctr">
                        <a:lnSpc>
                          <a:spcPts val="944"/>
                        </a:lnSpc>
                      </a:pPr>
                      <a:r>
                        <a:rPr sz="800" b="1" spc="20" dirty="0">
                          <a:latin typeface="Arial"/>
                          <a:cs typeface="Arial"/>
                        </a:rPr>
                        <a:t>Calificación</a:t>
                      </a:r>
                      <a:r>
                        <a:rPr sz="800" b="1" spc="-50" dirty="0">
                          <a:latin typeface="Arial"/>
                          <a:cs typeface="Arial"/>
                        </a:rPr>
                        <a:t> </a:t>
                      </a:r>
                      <a:r>
                        <a:rPr sz="800" b="1" spc="10" dirty="0">
                          <a:latin typeface="Arial"/>
                          <a:cs typeface="Arial"/>
                        </a:rPr>
                        <a:t>de</a:t>
                      </a:r>
                      <a:endParaRPr sz="800" dirty="0">
                        <a:latin typeface="Arial"/>
                        <a:cs typeface="Arial"/>
                      </a:endParaRPr>
                    </a:p>
                    <a:p>
                      <a:pPr marR="3175" algn="ctr">
                        <a:lnSpc>
                          <a:spcPct val="100000"/>
                        </a:lnSpc>
                        <a:spcBef>
                          <a:spcPts val="130"/>
                        </a:spcBef>
                      </a:pPr>
                      <a:r>
                        <a:rPr sz="800" b="1" spc="15" dirty="0">
                          <a:latin typeface="Arial"/>
                          <a:cs typeface="Arial"/>
                        </a:rPr>
                        <a:t>crédito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189865">
                        <a:lnSpc>
                          <a:spcPct val="100000"/>
                        </a:lnSpc>
                      </a:pPr>
                      <a:r>
                        <a:rPr sz="800" b="1" spc="25" dirty="0">
                          <a:latin typeface="Arial"/>
                          <a:cs typeface="Arial"/>
                        </a:rPr>
                        <a:t>Precio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15875" algn="ctr">
                        <a:lnSpc>
                          <a:spcPct val="100000"/>
                        </a:lnSpc>
                      </a:pPr>
                      <a:r>
                        <a:rPr sz="800" b="1" spc="30" dirty="0">
                          <a:latin typeface="Arial"/>
                          <a:cs typeface="Arial"/>
                        </a:rPr>
                        <a:t>Valor </a:t>
                      </a:r>
                      <a:r>
                        <a:rPr sz="800" b="1" spc="10" dirty="0">
                          <a:latin typeface="Arial"/>
                          <a:cs typeface="Arial"/>
                        </a:rPr>
                        <a:t>de</a:t>
                      </a:r>
                      <a:r>
                        <a:rPr sz="800" b="1" spc="25" dirty="0">
                          <a:latin typeface="Arial"/>
                          <a:cs typeface="Arial"/>
                        </a:rPr>
                        <a:t> </a:t>
                      </a:r>
                      <a:r>
                        <a:rPr sz="800" b="1" spc="30" dirty="0">
                          <a:latin typeface="Arial"/>
                          <a:cs typeface="Arial"/>
                        </a:rPr>
                        <a:t>mercado</a:t>
                      </a:r>
                      <a:endParaRPr sz="800" dirty="0">
                        <a:latin typeface="Arial"/>
                        <a:cs typeface="Arial"/>
                      </a:endParaRPr>
                    </a:p>
                  </a:txBody>
                  <a:tcPr marL="0" marR="0" marT="0" marB="0">
                    <a:lnR w="18287">
                      <a:solidFill>
                        <a:srgbClr val="000000"/>
                      </a:solidFill>
                      <a:prstDash val="solid"/>
                    </a:lnR>
                    <a:lnT w="9143">
                      <a:solidFill>
                        <a:srgbClr val="000000"/>
                      </a:solidFill>
                      <a:prstDash val="solid"/>
                    </a:lnT>
                    <a:lnB w="18287">
                      <a:solidFill>
                        <a:srgbClr val="000000"/>
                      </a:solidFill>
                      <a:prstDash val="solid"/>
                    </a:lnB>
                  </a:tcPr>
                </a:tc>
              </a:tr>
              <a:tr h="188361">
                <a:tc>
                  <a:txBody>
                    <a:bodyPr/>
                    <a:lstStyle/>
                    <a:p>
                      <a:pPr marR="27305" algn="ctr">
                        <a:lnSpc>
                          <a:spcPct val="100000"/>
                        </a:lnSpc>
                        <a:spcBef>
                          <a:spcPts val="40"/>
                        </a:spcBef>
                      </a:pPr>
                      <a:r>
                        <a:rPr sz="1000" spc="-10" dirty="0">
                          <a:latin typeface="Calibri"/>
                          <a:cs typeface="Calibri"/>
                        </a:rPr>
                        <a:t>93_ABNGOA_01715</a:t>
                      </a:r>
                      <a:endParaRPr sz="1000" dirty="0">
                        <a:latin typeface="Calibri"/>
                        <a:cs typeface="Calibri"/>
                      </a:endParaRPr>
                    </a:p>
                  </a:txBody>
                  <a:tcPr marL="0" marR="0" marT="0" marB="0">
                    <a:lnL w="9143">
                      <a:solidFill>
                        <a:srgbClr val="000000"/>
                      </a:solidFill>
                      <a:prstDash val="solid"/>
                    </a:lnL>
                    <a:lnT w="18287">
                      <a:solidFill>
                        <a:srgbClr val="000000"/>
                      </a:solidFill>
                      <a:prstDash val="solid"/>
                    </a:lnT>
                  </a:tcPr>
                </a:tc>
                <a:tc>
                  <a:txBody>
                    <a:bodyPr/>
                    <a:lstStyle/>
                    <a:p>
                      <a:pPr marR="17780" algn="r">
                        <a:lnSpc>
                          <a:spcPct val="100000"/>
                        </a:lnSpc>
                        <a:spcBef>
                          <a:spcPts val="40"/>
                        </a:spcBef>
                      </a:pPr>
                      <a:r>
                        <a:rPr sz="1000" spc="-45" dirty="0">
                          <a:latin typeface="Calibri"/>
                          <a:cs typeface="Calibri"/>
                        </a:rPr>
                        <a:t>3</a:t>
                      </a:r>
                      <a:r>
                        <a:rPr sz="1000" spc="20" dirty="0">
                          <a:latin typeface="Calibri"/>
                          <a:cs typeface="Calibri"/>
                        </a:rPr>
                        <a:t>,</a:t>
                      </a:r>
                      <a:r>
                        <a:rPr sz="1000" spc="-55" dirty="0">
                          <a:latin typeface="Calibri"/>
                          <a:cs typeface="Calibri"/>
                        </a:rPr>
                        <a:t>0</a:t>
                      </a:r>
                      <a:r>
                        <a:rPr sz="1000" spc="-45" dirty="0">
                          <a:latin typeface="Calibri"/>
                          <a:cs typeface="Calibri"/>
                        </a:rPr>
                        <a:t>00</a:t>
                      </a:r>
                      <a:r>
                        <a:rPr sz="1000" spc="20"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lnT w="18287">
                      <a:solidFill>
                        <a:srgbClr val="000000"/>
                      </a:solidFill>
                      <a:prstDash val="solid"/>
                    </a:lnT>
                  </a:tcPr>
                </a:tc>
                <a:tc>
                  <a:txBody>
                    <a:bodyPr/>
                    <a:lstStyle/>
                    <a:p>
                      <a:pPr marR="10795" algn="ctr">
                        <a:lnSpc>
                          <a:spcPct val="100000"/>
                        </a:lnSpc>
                        <a:spcBef>
                          <a:spcPts val="40"/>
                        </a:spcBef>
                      </a:pPr>
                      <a:r>
                        <a:rPr sz="1000" spc="25" dirty="0">
                          <a:latin typeface="Calibri"/>
                          <a:cs typeface="Calibri"/>
                        </a:rPr>
                        <a:t>Pesos</a:t>
                      </a:r>
                      <a:endParaRPr sz="1000" dirty="0">
                        <a:latin typeface="Calibri"/>
                        <a:cs typeface="Calibri"/>
                      </a:endParaRPr>
                    </a:p>
                  </a:txBody>
                  <a:tcPr marL="0" marR="0" marT="0" marB="0">
                    <a:lnT w="18287">
                      <a:solidFill>
                        <a:srgbClr val="000000"/>
                      </a:solidFill>
                      <a:prstDash val="solid"/>
                    </a:lnT>
                  </a:tcPr>
                </a:tc>
                <a:tc>
                  <a:txBody>
                    <a:bodyPr/>
                    <a:lstStyle/>
                    <a:p>
                      <a:pPr marL="22860" algn="ctr">
                        <a:lnSpc>
                          <a:spcPct val="100000"/>
                        </a:lnSpc>
                        <a:spcBef>
                          <a:spcPts val="40"/>
                        </a:spcBef>
                      </a:pPr>
                      <a:r>
                        <a:rPr sz="1000" spc="-20" dirty="0">
                          <a:latin typeface="Calibri"/>
                          <a:cs typeface="Calibri"/>
                        </a:rPr>
                        <a:t>134</a:t>
                      </a:r>
                      <a:endParaRPr sz="1000" dirty="0">
                        <a:latin typeface="Calibri"/>
                        <a:cs typeface="Calibri"/>
                      </a:endParaRPr>
                    </a:p>
                  </a:txBody>
                  <a:tcPr marL="0" marR="0" marT="0" marB="0">
                    <a:lnT w="18287">
                      <a:solidFill>
                        <a:srgbClr val="000000"/>
                      </a:solidFill>
                      <a:prstDash val="solid"/>
                    </a:lnT>
                  </a:tcPr>
                </a:tc>
                <a:tc>
                  <a:txBody>
                    <a:bodyPr/>
                    <a:lstStyle/>
                    <a:p>
                      <a:pPr marL="50800">
                        <a:lnSpc>
                          <a:spcPct val="100000"/>
                        </a:lnSpc>
                        <a:spcBef>
                          <a:spcPts val="40"/>
                        </a:spcBef>
                      </a:pPr>
                      <a:r>
                        <a:rPr sz="1000" spc="5" dirty="0">
                          <a:latin typeface="Calibri"/>
                          <a:cs typeface="Calibri"/>
                        </a:rPr>
                        <a:t>TIIE</a:t>
                      </a:r>
                      <a:r>
                        <a:rPr sz="1000" spc="-190" dirty="0">
                          <a:latin typeface="Calibri"/>
                          <a:cs typeface="Calibri"/>
                        </a:rPr>
                        <a:t> </a:t>
                      </a:r>
                      <a:r>
                        <a:rPr sz="1000" spc="-10" dirty="0">
                          <a:latin typeface="Calibri"/>
                          <a:cs typeface="Calibri"/>
                        </a:rPr>
                        <a:t>28 </a:t>
                      </a:r>
                      <a:r>
                        <a:rPr sz="1000" spc="15" dirty="0">
                          <a:latin typeface="Calibri"/>
                          <a:cs typeface="Calibri"/>
                        </a:rPr>
                        <a:t>dias</a:t>
                      </a:r>
                      <a:endParaRPr sz="1000" dirty="0">
                        <a:latin typeface="Calibri"/>
                        <a:cs typeface="Calibri"/>
                      </a:endParaRPr>
                    </a:p>
                  </a:txBody>
                  <a:tcPr marL="0" marR="0" marT="0" marB="0">
                    <a:lnT w="18287">
                      <a:solidFill>
                        <a:srgbClr val="000000"/>
                      </a:solidFill>
                      <a:prstDash val="solid"/>
                    </a:lnT>
                  </a:tcPr>
                </a:tc>
                <a:tc>
                  <a:txBody>
                    <a:bodyPr/>
                    <a:lstStyle/>
                    <a:p>
                      <a:pPr marR="21590" algn="r">
                        <a:lnSpc>
                          <a:spcPct val="100000"/>
                        </a:lnSpc>
                        <a:spcBef>
                          <a:spcPts val="40"/>
                        </a:spcBef>
                      </a:pPr>
                      <a:r>
                        <a:rPr sz="1000" spc="-45" dirty="0">
                          <a:latin typeface="Calibri"/>
                          <a:cs typeface="Calibri"/>
                        </a:rPr>
                        <a:t>2</a:t>
                      </a:r>
                      <a:r>
                        <a:rPr sz="1000" spc="15" dirty="0">
                          <a:latin typeface="Calibri"/>
                          <a:cs typeface="Calibri"/>
                        </a:rPr>
                        <a:t>.</a:t>
                      </a:r>
                      <a:r>
                        <a:rPr sz="1000" spc="-45" dirty="0">
                          <a:latin typeface="Calibri"/>
                          <a:cs typeface="Calibri"/>
                        </a:rPr>
                        <a:t>75</a:t>
                      </a:r>
                      <a:r>
                        <a:rPr sz="1000" dirty="0">
                          <a:latin typeface="Calibri"/>
                          <a:cs typeface="Calibri"/>
                        </a:rPr>
                        <a:t>%</a:t>
                      </a:r>
                    </a:p>
                  </a:txBody>
                  <a:tcPr marL="0" marR="0" marT="0" marB="0">
                    <a:lnT w="18287">
                      <a:solidFill>
                        <a:srgbClr val="000000"/>
                      </a:solidFill>
                      <a:prstDash val="solid"/>
                    </a:lnT>
                  </a:tcPr>
                </a:tc>
                <a:tc>
                  <a:txBody>
                    <a:bodyPr/>
                    <a:lstStyle/>
                    <a:p>
                      <a:pPr marR="10160" algn="ctr">
                        <a:lnSpc>
                          <a:spcPct val="100000"/>
                        </a:lnSpc>
                        <a:spcBef>
                          <a:spcPts val="40"/>
                        </a:spcBef>
                      </a:pPr>
                      <a:r>
                        <a:rPr sz="1000" dirty="0">
                          <a:latin typeface="Calibri"/>
                          <a:cs typeface="Calibri"/>
                        </a:rPr>
                        <a:t>D</a:t>
                      </a:r>
                    </a:p>
                  </a:txBody>
                  <a:tcPr marL="0" marR="0" marT="0" marB="0">
                    <a:lnT w="18287">
                      <a:solidFill>
                        <a:srgbClr val="000000"/>
                      </a:solidFill>
                      <a:prstDash val="solid"/>
                    </a:lnT>
                  </a:tcPr>
                </a:tc>
                <a:tc>
                  <a:txBody>
                    <a:bodyPr/>
                    <a:lstStyle/>
                    <a:p>
                      <a:pPr marR="36830" algn="r">
                        <a:lnSpc>
                          <a:spcPct val="100000"/>
                        </a:lnSpc>
                        <a:spcBef>
                          <a:spcPts val="40"/>
                        </a:spcBef>
                      </a:pPr>
                      <a:r>
                        <a:rPr sz="1000" spc="-45" dirty="0">
                          <a:latin typeface="Calibri"/>
                          <a:cs typeface="Calibri"/>
                        </a:rPr>
                        <a:t>20</a:t>
                      </a:r>
                      <a:r>
                        <a:rPr sz="1000" spc="15" dirty="0">
                          <a:latin typeface="Calibri"/>
                          <a:cs typeface="Calibri"/>
                        </a:rPr>
                        <a:t>.</a:t>
                      </a:r>
                      <a:r>
                        <a:rPr sz="1000" spc="-55" dirty="0">
                          <a:latin typeface="Calibri"/>
                          <a:cs typeface="Calibri"/>
                        </a:rPr>
                        <a:t>0</a:t>
                      </a:r>
                      <a:r>
                        <a:rPr sz="1000" spc="-45" dirty="0">
                          <a:latin typeface="Calibri"/>
                          <a:cs typeface="Calibri"/>
                        </a:rPr>
                        <a:t>00</a:t>
                      </a:r>
                      <a:r>
                        <a:rPr sz="1000" dirty="0">
                          <a:latin typeface="Calibri"/>
                          <a:cs typeface="Calibri"/>
                        </a:rPr>
                        <a:t>0</a:t>
                      </a:r>
                    </a:p>
                  </a:txBody>
                  <a:tcPr marL="0" marR="0" marT="0" marB="0">
                    <a:lnT w="18287">
                      <a:solidFill>
                        <a:srgbClr val="000000"/>
                      </a:solidFill>
                      <a:prstDash val="solid"/>
                    </a:lnT>
                  </a:tcPr>
                </a:tc>
                <a:tc>
                  <a:txBody>
                    <a:bodyPr/>
                    <a:lstStyle/>
                    <a:p>
                      <a:pPr marR="635" algn="ctr">
                        <a:lnSpc>
                          <a:spcPct val="100000"/>
                        </a:lnSpc>
                        <a:spcBef>
                          <a:spcPts val="40"/>
                        </a:spcBef>
                        <a:tabLst>
                          <a:tab pos="333375" algn="l"/>
                        </a:tabLst>
                      </a:pPr>
                      <a:r>
                        <a:rPr sz="1000" spc="10" dirty="0">
                          <a:latin typeface="Calibri"/>
                          <a:cs typeface="Calibri"/>
                        </a:rPr>
                        <a:t>$	</a:t>
                      </a:r>
                      <a:r>
                        <a:rPr sz="1000" spc="-20" dirty="0">
                          <a:latin typeface="Calibri"/>
                          <a:cs typeface="Calibri"/>
                        </a:rPr>
                        <a:t>60,000,000.00</a:t>
                      </a:r>
                      <a:endParaRPr sz="1000" dirty="0">
                        <a:latin typeface="Calibri"/>
                        <a:cs typeface="Calibri"/>
                      </a:endParaRPr>
                    </a:p>
                  </a:txBody>
                  <a:tcPr marL="0" marR="0" marT="0" marB="0">
                    <a:lnR w="18287">
                      <a:solidFill>
                        <a:srgbClr val="000000"/>
                      </a:solidFill>
                      <a:prstDash val="solid"/>
                    </a:lnR>
                    <a:lnT w="18287">
                      <a:solidFill>
                        <a:srgbClr val="000000"/>
                      </a:solidFill>
                      <a:prstDash val="solid"/>
                    </a:lnT>
                  </a:tcPr>
                </a:tc>
              </a:tr>
              <a:tr h="168087">
                <a:tc>
                  <a:txBody>
                    <a:bodyPr/>
                    <a:lstStyle/>
                    <a:p>
                      <a:pPr marR="16510" algn="ctr">
                        <a:lnSpc>
                          <a:spcPts val="1250"/>
                        </a:lnSpc>
                      </a:pPr>
                      <a:r>
                        <a:rPr sz="1000" spc="-15" dirty="0">
                          <a:latin typeface="Calibri"/>
                          <a:cs typeface="Calibri"/>
                        </a:rPr>
                        <a:t>93_ARREACT_07415</a:t>
                      </a:r>
                      <a:endParaRPr sz="1000" dirty="0">
                        <a:latin typeface="Calibri"/>
                        <a:cs typeface="Calibri"/>
                      </a:endParaRPr>
                    </a:p>
                  </a:txBody>
                  <a:tcPr marL="0" marR="0" marT="0" marB="0">
                    <a:lnL w="9143">
                      <a:solidFill>
                        <a:srgbClr val="000000"/>
                      </a:solidFill>
                      <a:prstDash val="solid"/>
                    </a:lnL>
                  </a:tcPr>
                </a:tc>
                <a:tc>
                  <a:txBody>
                    <a:bodyPr/>
                    <a:lstStyle/>
                    <a:p>
                      <a:pPr marR="17780" algn="r">
                        <a:lnSpc>
                          <a:spcPts val="1250"/>
                        </a:lnSpc>
                      </a:pPr>
                      <a:r>
                        <a:rPr sz="1000" spc="-55" dirty="0">
                          <a:latin typeface="Calibri"/>
                          <a:cs typeface="Calibri"/>
                        </a:rPr>
                        <a:t>6</a:t>
                      </a:r>
                      <a:r>
                        <a:rPr sz="1000" spc="-45" dirty="0">
                          <a:latin typeface="Calibri"/>
                          <a:cs typeface="Calibri"/>
                        </a:rPr>
                        <a:t>46</a:t>
                      </a:r>
                      <a:r>
                        <a:rPr sz="1000" spc="20"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1430" algn="ctr">
                        <a:lnSpc>
                          <a:spcPts val="1250"/>
                        </a:lnSpc>
                      </a:pPr>
                      <a:r>
                        <a:rPr sz="1000" spc="25" dirty="0">
                          <a:latin typeface="Calibri"/>
                          <a:cs typeface="Calibri"/>
                        </a:rPr>
                        <a:t>Pesos</a:t>
                      </a:r>
                      <a:endParaRPr sz="1000" dirty="0">
                        <a:latin typeface="Calibri"/>
                        <a:cs typeface="Calibri"/>
                      </a:endParaRPr>
                    </a:p>
                  </a:txBody>
                  <a:tcPr marL="0" marR="0" marT="0" marB="0"/>
                </a:tc>
                <a:tc>
                  <a:txBody>
                    <a:bodyPr/>
                    <a:lstStyle/>
                    <a:p>
                      <a:pPr marL="22860" algn="ctr">
                        <a:lnSpc>
                          <a:spcPts val="1250"/>
                        </a:lnSpc>
                      </a:pPr>
                      <a:r>
                        <a:rPr sz="1000" spc="-20" dirty="0">
                          <a:latin typeface="Calibri"/>
                          <a:cs typeface="Calibri"/>
                        </a:rPr>
                        <a:t>163</a:t>
                      </a:r>
                      <a:endParaRPr sz="1000" dirty="0">
                        <a:latin typeface="Calibri"/>
                        <a:cs typeface="Calibri"/>
                      </a:endParaRPr>
                    </a:p>
                  </a:txBody>
                  <a:tcPr marL="0" marR="0" marT="0" marB="0"/>
                </a:tc>
                <a:tc>
                  <a:txBody>
                    <a:bodyPr/>
                    <a:lstStyle/>
                    <a:p>
                      <a:pPr marL="421005">
                        <a:lnSpc>
                          <a:spcPts val="1250"/>
                        </a:lnSpc>
                      </a:pPr>
                      <a:r>
                        <a:rPr sz="1000" spc="-15" dirty="0">
                          <a:latin typeface="Calibri"/>
                          <a:cs typeface="Calibri"/>
                        </a:rPr>
                        <a:t>4.00%</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R="4445" algn="ctr">
                        <a:lnSpc>
                          <a:spcPts val="1250"/>
                        </a:lnSpc>
                      </a:pPr>
                      <a:r>
                        <a:rPr sz="1000" spc="25" dirty="0">
                          <a:latin typeface="Calibri"/>
                          <a:cs typeface="Calibri"/>
                        </a:rPr>
                        <a:t>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10</a:t>
                      </a:r>
                      <a:r>
                        <a:rPr sz="1000" spc="-55" dirty="0">
                          <a:latin typeface="Calibri"/>
                          <a:cs typeface="Calibri"/>
                        </a:rPr>
                        <a:t>1</a:t>
                      </a:r>
                      <a:r>
                        <a:rPr sz="1000" spc="15" dirty="0">
                          <a:latin typeface="Calibri"/>
                          <a:cs typeface="Calibri"/>
                        </a:rPr>
                        <a:t>.</a:t>
                      </a:r>
                      <a:r>
                        <a:rPr sz="1000" spc="-45" dirty="0">
                          <a:latin typeface="Calibri"/>
                          <a:cs typeface="Calibri"/>
                        </a:rPr>
                        <a:t>932</a:t>
                      </a:r>
                      <a:r>
                        <a:rPr sz="1000" spc="-55" dirty="0">
                          <a:latin typeface="Calibri"/>
                          <a:cs typeface="Calibri"/>
                        </a:rPr>
                        <a:t>2</a:t>
                      </a:r>
                      <a:r>
                        <a:rPr sz="1000" spc="-45" dirty="0">
                          <a:latin typeface="Calibri"/>
                          <a:cs typeface="Calibri"/>
                        </a:rPr>
                        <a:t>88</a:t>
                      </a:r>
                      <a:r>
                        <a:rPr sz="1000" dirty="0">
                          <a:latin typeface="Calibri"/>
                          <a:cs typeface="Calibri"/>
                        </a:rPr>
                        <a:t>2</a:t>
                      </a:r>
                    </a:p>
                  </a:txBody>
                  <a:tcPr marL="0" marR="0" marT="0" marB="0"/>
                </a:tc>
                <a:tc>
                  <a:txBody>
                    <a:bodyPr/>
                    <a:lstStyle/>
                    <a:p>
                      <a:pPr algn="ctr">
                        <a:lnSpc>
                          <a:spcPts val="1250"/>
                        </a:lnSpc>
                        <a:tabLst>
                          <a:tab pos="334010" algn="l"/>
                        </a:tabLst>
                      </a:pPr>
                      <a:r>
                        <a:rPr sz="1000" spc="10" dirty="0">
                          <a:latin typeface="Calibri"/>
                          <a:cs typeface="Calibri"/>
                        </a:rPr>
                        <a:t>$	</a:t>
                      </a:r>
                      <a:r>
                        <a:rPr sz="1000" spc="-20" dirty="0">
                          <a:latin typeface="Calibri"/>
                          <a:cs typeface="Calibri"/>
                        </a:rPr>
                        <a:t>65,848,258.18</a:t>
                      </a:r>
                      <a:endParaRPr sz="1000" dirty="0">
                        <a:latin typeface="Calibri"/>
                        <a:cs typeface="Calibri"/>
                      </a:endParaRPr>
                    </a:p>
                  </a:txBody>
                  <a:tcPr marL="0" marR="0" marT="0" marB="0">
                    <a:lnR w="18287">
                      <a:solidFill>
                        <a:srgbClr val="000000"/>
                      </a:solidFill>
                      <a:prstDash val="solid"/>
                    </a:lnR>
                  </a:tcPr>
                </a:tc>
              </a:tr>
              <a:tr h="168087">
                <a:tc>
                  <a:txBody>
                    <a:bodyPr/>
                    <a:lstStyle/>
                    <a:p>
                      <a:pPr marR="83820" algn="ctr">
                        <a:lnSpc>
                          <a:spcPts val="1250"/>
                        </a:lnSpc>
                      </a:pPr>
                      <a:r>
                        <a:rPr sz="1000" spc="-15" dirty="0">
                          <a:latin typeface="Calibri"/>
                          <a:cs typeface="Calibri"/>
                        </a:rPr>
                        <a:t>93_FACTOR_00615</a:t>
                      </a:r>
                      <a:endParaRPr sz="1000" dirty="0">
                        <a:latin typeface="Calibri"/>
                        <a:cs typeface="Calibri"/>
                      </a:endParaRPr>
                    </a:p>
                  </a:txBody>
                  <a:tcPr marL="0" marR="0" marT="0" marB="0">
                    <a:lnL w="9143">
                      <a:solidFill>
                        <a:srgbClr val="000000"/>
                      </a:solidFill>
                      <a:prstDash val="solid"/>
                    </a:lnL>
                  </a:tcPr>
                </a:tc>
                <a:tc>
                  <a:txBody>
                    <a:bodyPr/>
                    <a:lstStyle/>
                    <a:p>
                      <a:pPr marR="17780" algn="r">
                        <a:lnSpc>
                          <a:spcPts val="1250"/>
                        </a:lnSpc>
                      </a:pPr>
                      <a:r>
                        <a:rPr sz="1000" spc="-45" dirty="0">
                          <a:latin typeface="Calibri"/>
                          <a:cs typeface="Calibri"/>
                        </a:rPr>
                        <a:t>1</a:t>
                      </a:r>
                      <a:r>
                        <a:rPr sz="1000" spc="20" dirty="0">
                          <a:latin typeface="Calibri"/>
                          <a:cs typeface="Calibri"/>
                        </a:rPr>
                        <a:t>,</a:t>
                      </a:r>
                      <a:r>
                        <a:rPr sz="1000" spc="-55" dirty="0">
                          <a:latin typeface="Calibri"/>
                          <a:cs typeface="Calibri"/>
                        </a:rPr>
                        <a:t>5</a:t>
                      </a:r>
                      <a:r>
                        <a:rPr sz="1000" spc="-45" dirty="0">
                          <a:latin typeface="Calibri"/>
                          <a:cs typeface="Calibri"/>
                        </a:rPr>
                        <a:t>00</a:t>
                      </a:r>
                      <a:r>
                        <a:rPr sz="1000" spc="20"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Pesos</a:t>
                      </a:r>
                      <a:endParaRPr sz="1000" dirty="0">
                        <a:latin typeface="Calibri"/>
                        <a:cs typeface="Calibri"/>
                      </a:endParaRPr>
                    </a:p>
                  </a:txBody>
                  <a:tcPr marL="0" marR="0" marT="0" marB="0"/>
                </a:tc>
                <a:tc>
                  <a:txBody>
                    <a:bodyPr/>
                    <a:lstStyle/>
                    <a:p>
                      <a:pPr marL="13970" algn="ctr">
                        <a:lnSpc>
                          <a:spcPts val="1250"/>
                        </a:lnSpc>
                      </a:pPr>
                      <a:r>
                        <a:rPr sz="1000" spc="-10" dirty="0">
                          <a:latin typeface="Calibri"/>
                          <a:cs typeface="Calibri"/>
                        </a:rPr>
                        <a:t>22</a:t>
                      </a:r>
                      <a:endParaRPr sz="1000" dirty="0">
                        <a:latin typeface="Calibri"/>
                        <a:cs typeface="Calibri"/>
                      </a:endParaRPr>
                    </a:p>
                  </a:txBody>
                  <a:tcPr marL="0" marR="0" marT="0" marB="0"/>
                </a:tc>
                <a:tc>
                  <a:txBody>
                    <a:bodyPr/>
                    <a:lstStyle/>
                    <a:p>
                      <a:pPr marL="50800">
                        <a:lnSpc>
                          <a:spcPts val="1250"/>
                        </a:lnSpc>
                      </a:pPr>
                      <a:r>
                        <a:rPr sz="1000" spc="5" dirty="0">
                          <a:latin typeface="Calibri"/>
                          <a:cs typeface="Calibri"/>
                        </a:rPr>
                        <a:t>TIIE</a:t>
                      </a:r>
                      <a:r>
                        <a:rPr sz="1000" spc="-190" dirty="0">
                          <a:latin typeface="Calibri"/>
                          <a:cs typeface="Calibri"/>
                        </a:rPr>
                        <a:t> </a:t>
                      </a:r>
                      <a:r>
                        <a:rPr sz="1000" spc="-10" dirty="0">
                          <a:latin typeface="Calibri"/>
                          <a:cs typeface="Calibri"/>
                        </a:rPr>
                        <a:t>28 </a:t>
                      </a:r>
                      <a:r>
                        <a:rPr sz="1000" spc="15" dirty="0">
                          <a:latin typeface="Calibri"/>
                          <a:cs typeface="Calibri"/>
                        </a:rPr>
                        <a:t>dias</a:t>
                      </a:r>
                      <a:endParaRPr sz="1000" dirty="0">
                        <a:latin typeface="Calibri"/>
                        <a:cs typeface="Calibri"/>
                      </a:endParaRPr>
                    </a:p>
                  </a:txBody>
                  <a:tcPr marL="0" marR="0" marT="0" marB="0"/>
                </a:tc>
                <a:tc>
                  <a:txBody>
                    <a:bodyPr/>
                    <a:lstStyle/>
                    <a:p>
                      <a:pPr marR="21590" algn="r">
                        <a:lnSpc>
                          <a:spcPts val="1250"/>
                        </a:lnSpc>
                      </a:pPr>
                      <a:r>
                        <a:rPr sz="1000" spc="-45" dirty="0">
                          <a:latin typeface="Calibri"/>
                          <a:cs typeface="Calibri"/>
                        </a:rPr>
                        <a:t>1</a:t>
                      </a:r>
                      <a:r>
                        <a:rPr sz="1000" spc="15" dirty="0">
                          <a:latin typeface="Calibri"/>
                          <a:cs typeface="Calibri"/>
                        </a:rPr>
                        <a:t>.</a:t>
                      </a:r>
                      <a:r>
                        <a:rPr sz="1000" spc="-45" dirty="0">
                          <a:latin typeface="Calibri"/>
                          <a:cs typeface="Calibri"/>
                        </a:rPr>
                        <a:t>50</a:t>
                      </a:r>
                      <a:r>
                        <a:rPr sz="1000" dirty="0">
                          <a:latin typeface="Calibri"/>
                          <a:cs typeface="Calibri"/>
                        </a:rPr>
                        <a:t>%</a:t>
                      </a:r>
                    </a:p>
                  </a:txBody>
                  <a:tcPr marL="0" marR="0" marT="0" marB="0"/>
                </a:tc>
                <a:tc>
                  <a:txBody>
                    <a:bodyPr/>
                    <a:lstStyle/>
                    <a:p>
                      <a:pPr marR="4445" algn="ctr">
                        <a:lnSpc>
                          <a:spcPts val="1250"/>
                        </a:lnSpc>
                      </a:pPr>
                      <a:r>
                        <a:rPr sz="1000" spc="25" dirty="0">
                          <a:latin typeface="Calibri"/>
                          <a:cs typeface="Calibri"/>
                        </a:rPr>
                        <a:t>AA</a:t>
                      </a:r>
                      <a:endParaRPr sz="1000" dirty="0">
                        <a:latin typeface="Calibri"/>
                        <a:cs typeface="Calibri"/>
                      </a:endParaRPr>
                    </a:p>
                  </a:txBody>
                  <a:tcPr marL="0" marR="0" marT="0" marB="0"/>
                </a:tc>
                <a:tc>
                  <a:txBody>
                    <a:bodyPr/>
                    <a:lstStyle/>
                    <a:p>
                      <a:pPr marR="36830" algn="r">
                        <a:lnSpc>
                          <a:spcPts val="1250"/>
                        </a:lnSpc>
                      </a:pPr>
                      <a:r>
                        <a:rPr sz="1000" spc="-50" dirty="0">
                          <a:latin typeface="Calibri"/>
                          <a:cs typeface="Calibri"/>
                        </a:rPr>
                        <a:t>3</a:t>
                      </a:r>
                      <a:r>
                        <a:rPr sz="1000" spc="-45" dirty="0">
                          <a:latin typeface="Calibri"/>
                          <a:cs typeface="Calibri"/>
                        </a:rPr>
                        <a:t>3</a:t>
                      </a:r>
                      <a:r>
                        <a:rPr sz="1000" spc="15" dirty="0">
                          <a:latin typeface="Calibri"/>
                          <a:cs typeface="Calibri"/>
                        </a:rPr>
                        <a:t>.</a:t>
                      </a:r>
                      <a:r>
                        <a:rPr sz="1000" spc="-55" dirty="0">
                          <a:latin typeface="Calibri"/>
                          <a:cs typeface="Calibri"/>
                        </a:rPr>
                        <a:t>3</a:t>
                      </a:r>
                      <a:r>
                        <a:rPr sz="1000" spc="-45" dirty="0">
                          <a:latin typeface="Calibri"/>
                          <a:cs typeface="Calibri"/>
                        </a:rPr>
                        <a:t>954</a:t>
                      </a:r>
                      <a:r>
                        <a:rPr sz="1000" spc="-55" dirty="0">
                          <a:latin typeface="Calibri"/>
                          <a:cs typeface="Calibri"/>
                        </a:rPr>
                        <a:t>3</a:t>
                      </a:r>
                      <a:r>
                        <a:rPr sz="1000" spc="-45" dirty="0">
                          <a:latin typeface="Calibri"/>
                          <a:cs typeface="Calibri"/>
                        </a:rPr>
                        <a:t>41</a:t>
                      </a:r>
                      <a:r>
                        <a:rPr sz="1000" dirty="0">
                          <a:latin typeface="Calibri"/>
                          <a:cs typeface="Calibri"/>
                        </a:rPr>
                        <a:t>3</a:t>
                      </a:r>
                    </a:p>
                  </a:txBody>
                  <a:tcPr marL="0" marR="0" marT="0" marB="0"/>
                </a:tc>
                <a:tc>
                  <a:txBody>
                    <a:bodyPr/>
                    <a:lstStyle/>
                    <a:p>
                      <a:pPr algn="ctr">
                        <a:lnSpc>
                          <a:spcPts val="1250"/>
                        </a:lnSpc>
                        <a:tabLst>
                          <a:tab pos="333375" algn="l"/>
                        </a:tabLst>
                      </a:pPr>
                      <a:r>
                        <a:rPr sz="1000" spc="10" dirty="0">
                          <a:latin typeface="Calibri"/>
                          <a:cs typeface="Calibri"/>
                        </a:rPr>
                        <a:t>$	</a:t>
                      </a:r>
                      <a:r>
                        <a:rPr sz="1000" spc="-20" dirty="0">
                          <a:latin typeface="Calibri"/>
                          <a:cs typeface="Calibri"/>
                        </a:rPr>
                        <a:t>50,093,151.20</a:t>
                      </a:r>
                      <a:endParaRPr sz="1000" dirty="0">
                        <a:latin typeface="Calibri"/>
                        <a:cs typeface="Calibri"/>
                      </a:endParaRPr>
                    </a:p>
                  </a:txBody>
                  <a:tcPr marL="0" marR="0" marT="0" marB="0">
                    <a:lnR w="18287">
                      <a:solidFill>
                        <a:srgbClr val="000000"/>
                      </a:solidFill>
                      <a:prstDash val="solid"/>
                    </a:lnR>
                  </a:tcPr>
                </a:tc>
              </a:tr>
              <a:tr h="168087">
                <a:tc>
                  <a:txBody>
                    <a:bodyPr/>
                    <a:lstStyle/>
                    <a:p>
                      <a:pPr marR="83820" algn="ctr">
                        <a:lnSpc>
                          <a:spcPts val="1250"/>
                        </a:lnSpc>
                      </a:pPr>
                      <a:r>
                        <a:rPr sz="1000" spc="-15" dirty="0">
                          <a:latin typeface="Calibri"/>
                          <a:cs typeface="Calibri"/>
                        </a:rPr>
                        <a:t>93_FACTOR_00715</a:t>
                      </a:r>
                      <a:endParaRPr sz="1000" dirty="0">
                        <a:latin typeface="Calibri"/>
                        <a:cs typeface="Calibri"/>
                      </a:endParaRPr>
                    </a:p>
                  </a:txBody>
                  <a:tcPr marL="0" marR="0" marT="0" marB="0">
                    <a:lnL w="9143">
                      <a:solidFill>
                        <a:srgbClr val="000000"/>
                      </a:solidFill>
                      <a:prstDash val="solid"/>
                    </a:lnL>
                  </a:tcPr>
                </a:tc>
                <a:tc>
                  <a:txBody>
                    <a:bodyPr/>
                    <a:lstStyle/>
                    <a:p>
                      <a:pPr marR="17780" algn="r">
                        <a:lnSpc>
                          <a:spcPts val="1250"/>
                        </a:lnSpc>
                      </a:pPr>
                      <a:r>
                        <a:rPr sz="1000" spc="-55" dirty="0">
                          <a:latin typeface="Calibri"/>
                          <a:cs typeface="Calibri"/>
                        </a:rPr>
                        <a:t>3</a:t>
                      </a:r>
                      <a:r>
                        <a:rPr sz="1000" spc="-45" dirty="0">
                          <a:latin typeface="Calibri"/>
                          <a:cs typeface="Calibri"/>
                        </a:rPr>
                        <a:t>00</a:t>
                      </a:r>
                      <a:r>
                        <a:rPr sz="1000" spc="20"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Pesos</a:t>
                      </a:r>
                      <a:endParaRPr sz="1000" dirty="0">
                        <a:latin typeface="Calibri"/>
                        <a:cs typeface="Calibri"/>
                      </a:endParaRPr>
                    </a:p>
                  </a:txBody>
                  <a:tcPr marL="0" marR="0" marT="0" marB="0"/>
                </a:tc>
                <a:tc>
                  <a:txBody>
                    <a:bodyPr/>
                    <a:lstStyle/>
                    <a:p>
                      <a:pPr marL="13335" algn="ctr">
                        <a:lnSpc>
                          <a:spcPts val="1250"/>
                        </a:lnSpc>
                      </a:pPr>
                      <a:r>
                        <a:rPr sz="1000" spc="-10" dirty="0">
                          <a:latin typeface="Calibri"/>
                          <a:cs typeface="Calibri"/>
                        </a:rPr>
                        <a:t>57</a:t>
                      </a:r>
                      <a:endParaRPr sz="1000" dirty="0">
                        <a:latin typeface="Calibri"/>
                        <a:cs typeface="Calibri"/>
                      </a:endParaRPr>
                    </a:p>
                  </a:txBody>
                  <a:tcPr marL="0" marR="0" marT="0" marB="0"/>
                </a:tc>
                <a:tc>
                  <a:txBody>
                    <a:bodyPr/>
                    <a:lstStyle/>
                    <a:p>
                      <a:pPr marL="50800">
                        <a:lnSpc>
                          <a:spcPts val="1250"/>
                        </a:lnSpc>
                      </a:pPr>
                      <a:r>
                        <a:rPr sz="1000" spc="5" dirty="0">
                          <a:latin typeface="Calibri"/>
                          <a:cs typeface="Calibri"/>
                        </a:rPr>
                        <a:t>TIIE</a:t>
                      </a:r>
                      <a:r>
                        <a:rPr sz="1000" spc="-190" dirty="0">
                          <a:latin typeface="Calibri"/>
                          <a:cs typeface="Calibri"/>
                        </a:rPr>
                        <a:t> </a:t>
                      </a:r>
                      <a:r>
                        <a:rPr sz="1000" spc="-10" dirty="0">
                          <a:latin typeface="Calibri"/>
                          <a:cs typeface="Calibri"/>
                        </a:rPr>
                        <a:t>28 </a:t>
                      </a:r>
                      <a:r>
                        <a:rPr sz="1000" spc="15" dirty="0">
                          <a:latin typeface="Calibri"/>
                          <a:cs typeface="Calibri"/>
                        </a:rPr>
                        <a:t>dias</a:t>
                      </a:r>
                      <a:endParaRPr sz="1000" dirty="0">
                        <a:latin typeface="Calibri"/>
                        <a:cs typeface="Calibri"/>
                      </a:endParaRPr>
                    </a:p>
                  </a:txBody>
                  <a:tcPr marL="0" marR="0" marT="0" marB="0"/>
                </a:tc>
                <a:tc>
                  <a:txBody>
                    <a:bodyPr/>
                    <a:lstStyle/>
                    <a:p>
                      <a:pPr marR="21590" algn="r">
                        <a:lnSpc>
                          <a:spcPts val="1250"/>
                        </a:lnSpc>
                      </a:pPr>
                      <a:r>
                        <a:rPr sz="1000" spc="-45" dirty="0">
                          <a:latin typeface="Calibri"/>
                          <a:cs typeface="Calibri"/>
                        </a:rPr>
                        <a:t>1</a:t>
                      </a:r>
                      <a:r>
                        <a:rPr sz="1000" spc="15" dirty="0">
                          <a:latin typeface="Calibri"/>
                          <a:cs typeface="Calibri"/>
                        </a:rPr>
                        <a:t>.</a:t>
                      </a:r>
                      <a:r>
                        <a:rPr sz="1000" spc="-45" dirty="0">
                          <a:latin typeface="Calibri"/>
                          <a:cs typeface="Calibri"/>
                        </a:rPr>
                        <a:t>40</a:t>
                      </a:r>
                      <a:r>
                        <a:rPr sz="1000" dirty="0">
                          <a:latin typeface="Calibri"/>
                          <a:cs typeface="Calibri"/>
                        </a:rPr>
                        <a:t>%</a:t>
                      </a:r>
                    </a:p>
                  </a:txBody>
                  <a:tcPr marL="0" marR="0" marT="0" marB="0"/>
                </a:tc>
                <a:tc>
                  <a:txBody>
                    <a:bodyPr/>
                    <a:lstStyle/>
                    <a:p>
                      <a:pPr marR="4445" algn="ctr">
                        <a:lnSpc>
                          <a:spcPts val="1250"/>
                        </a:lnSpc>
                      </a:pPr>
                      <a:r>
                        <a:rPr sz="1000" spc="25" dirty="0">
                          <a:latin typeface="Calibri"/>
                          <a:cs typeface="Calibri"/>
                        </a:rPr>
                        <a:t>AA</a:t>
                      </a:r>
                      <a:endParaRPr sz="1000" dirty="0">
                        <a:latin typeface="Calibri"/>
                        <a:cs typeface="Calibri"/>
                      </a:endParaRPr>
                    </a:p>
                  </a:txBody>
                  <a:tcPr marL="0" marR="0" marT="0" marB="0"/>
                </a:tc>
                <a:tc>
                  <a:txBody>
                    <a:bodyPr/>
                    <a:lstStyle/>
                    <a:p>
                      <a:pPr marR="36830" algn="r">
                        <a:lnSpc>
                          <a:spcPts val="1250"/>
                        </a:lnSpc>
                      </a:pPr>
                      <a:r>
                        <a:rPr sz="1000" spc="-45" dirty="0">
                          <a:latin typeface="Calibri"/>
                          <a:cs typeface="Calibri"/>
                        </a:rPr>
                        <a:t>10</a:t>
                      </a:r>
                      <a:r>
                        <a:rPr sz="1000" spc="-60" dirty="0">
                          <a:latin typeface="Calibri"/>
                          <a:cs typeface="Calibri"/>
                        </a:rPr>
                        <a:t>0</a:t>
                      </a:r>
                      <a:r>
                        <a:rPr sz="1000" spc="15" dirty="0">
                          <a:latin typeface="Calibri"/>
                          <a:cs typeface="Calibri"/>
                        </a:rPr>
                        <a:t>.</a:t>
                      </a:r>
                      <a:r>
                        <a:rPr sz="1000" spc="-45" dirty="0">
                          <a:latin typeface="Calibri"/>
                          <a:cs typeface="Calibri"/>
                        </a:rPr>
                        <a:t>656</a:t>
                      </a:r>
                      <a:r>
                        <a:rPr sz="1000" spc="-55" dirty="0">
                          <a:latin typeface="Calibri"/>
                          <a:cs typeface="Calibri"/>
                        </a:rPr>
                        <a:t>2</a:t>
                      </a:r>
                      <a:r>
                        <a:rPr sz="1000" spc="-45" dirty="0">
                          <a:latin typeface="Calibri"/>
                          <a:cs typeface="Calibri"/>
                        </a:rPr>
                        <a:t>37</a:t>
                      </a:r>
                      <a:r>
                        <a:rPr sz="1000" dirty="0">
                          <a:latin typeface="Calibri"/>
                          <a:cs typeface="Calibri"/>
                        </a:rPr>
                        <a:t>2</a:t>
                      </a:r>
                    </a:p>
                  </a:txBody>
                  <a:tcPr marL="0" marR="0" marT="0" marB="0"/>
                </a:tc>
                <a:tc>
                  <a:txBody>
                    <a:bodyPr/>
                    <a:lstStyle/>
                    <a:p>
                      <a:pPr algn="ctr">
                        <a:lnSpc>
                          <a:spcPts val="1250"/>
                        </a:lnSpc>
                        <a:tabLst>
                          <a:tab pos="333375" algn="l"/>
                        </a:tabLst>
                      </a:pPr>
                      <a:r>
                        <a:rPr sz="1000" spc="10" dirty="0">
                          <a:latin typeface="Calibri"/>
                          <a:cs typeface="Calibri"/>
                        </a:rPr>
                        <a:t>$	</a:t>
                      </a:r>
                      <a:r>
                        <a:rPr sz="1000" spc="-20" dirty="0">
                          <a:latin typeface="Calibri"/>
                          <a:cs typeface="Calibri"/>
                        </a:rPr>
                        <a:t>30,196,871.17</a:t>
                      </a:r>
                      <a:endParaRPr sz="1000" dirty="0">
                        <a:latin typeface="Calibri"/>
                        <a:cs typeface="Calibri"/>
                      </a:endParaRPr>
                    </a:p>
                  </a:txBody>
                  <a:tcPr marL="0" marR="0" marT="0" marB="0">
                    <a:lnR w="18287">
                      <a:solidFill>
                        <a:srgbClr val="000000"/>
                      </a:solidFill>
                      <a:prstDash val="solid"/>
                    </a:lnR>
                  </a:tcPr>
                </a:tc>
              </a:tr>
              <a:tr h="168087">
                <a:tc>
                  <a:txBody>
                    <a:bodyPr/>
                    <a:lstStyle/>
                    <a:p>
                      <a:pPr marR="83820" algn="ctr">
                        <a:lnSpc>
                          <a:spcPts val="1250"/>
                        </a:lnSpc>
                      </a:pPr>
                      <a:r>
                        <a:rPr sz="1000" spc="-15" dirty="0">
                          <a:latin typeface="Calibri"/>
                          <a:cs typeface="Calibri"/>
                        </a:rPr>
                        <a:t>93_FACTOR_00815</a:t>
                      </a:r>
                      <a:endParaRPr sz="1000" dirty="0">
                        <a:latin typeface="Calibri"/>
                        <a:cs typeface="Calibri"/>
                      </a:endParaRPr>
                    </a:p>
                  </a:txBody>
                  <a:tcPr marL="0" marR="0" marT="0" marB="0">
                    <a:lnL w="9143">
                      <a:solidFill>
                        <a:srgbClr val="000000"/>
                      </a:solidFill>
                      <a:prstDash val="solid"/>
                    </a:lnL>
                  </a:tcPr>
                </a:tc>
                <a:tc>
                  <a:txBody>
                    <a:bodyPr/>
                    <a:lstStyle/>
                    <a:p>
                      <a:pPr marR="17780" algn="r">
                        <a:lnSpc>
                          <a:spcPts val="1250"/>
                        </a:lnSpc>
                      </a:pPr>
                      <a:r>
                        <a:rPr sz="1000" spc="-55" dirty="0">
                          <a:latin typeface="Calibri"/>
                          <a:cs typeface="Calibri"/>
                        </a:rPr>
                        <a:t>4</a:t>
                      </a:r>
                      <a:r>
                        <a:rPr sz="1000" spc="-45" dirty="0">
                          <a:latin typeface="Calibri"/>
                          <a:cs typeface="Calibri"/>
                        </a:rPr>
                        <a:t>00</a:t>
                      </a:r>
                      <a:r>
                        <a:rPr sz="1000" spc="20"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2065" algn="ctr">
                        <a:lnSpc>
                          <a:spcPts val="1250"/>
                        </a:lnSpc>
                      </a:pPr>
                      <a:r>
                        <a:rPr sz="1000" spc="25" dirty="0">
                          <a:latin typeface="Calibri"/>
                          <a:cs typeface="Calibri"/>
                        </a:rPr>
                        <a:t>Pesos</a:t>
                      </a:r>
                      <a:endParaRPr sz="1000" dirty="0">
                        <a:latin typeface="Calibri"/>
                        <a:cs typeface="Calibri"/>
                      </a:endParaRPr>
                    </a:p>
                  </a:txBody>
                  <a:tcPr marL="0" marR="0" marT="0" marB="0"/>
                </a:tc>
                <a:tc>
                  <a:txBody>
                    <a:bodyPr/>
                    <a:lstStyle/>
                    <a:p>
                      <a:pPr marL="22860" algn="ctr">
                        <a:lnSpc>
                          <a:spcPts val="1250"/>
                        </a:lnSpc>
                      </a:pPr>
                      <a:r>
                        <a:rPr sz="1000" spc="-20" dirty="0">
                          <a:latin typeface="Calibri"/>
                          <a:cs typeface="Calibri"/>
                        </a:rPr>
                        <a:t>121</a:t>
                      </a:r>
                      <a:endParaRPr sz="1000" dirty="0">
                        <a:latin typeface="Calibri"/>
                        <a:cs typeface="Calibri"/>
                      </a:endParaRPr>
                    </a:p>
                  </a:txBody>
                  <a:tcPr marL="0" marR="0" marT="0" marB="0"/>
                </a:tc>
                <a:tc>
                  <a:txBody>
                    <a:bodyPr/>
                    <a:lstStyle/>
                    <a:p>
                      <a:pPr marL="50800">
                        <a:lnSpc>
                          <a:spcPts val="1250"/>
                        </a:lnSpc>
                      </a:pPr>
                      <a:r>
                        <a:rPr sz="1000" spc="5" dirty="0">
                          <a:latin typeface="Calibri"/>
                          <a:cs typeface="Calibri"/>
                        </a:rPr>
                        <a:t>TIIE</a:t>
                      </a:r>
                      <a:r>
                        <a:rPr sz="1000" spc="-190" dirty="0">
                          <a:latin typeface="Calibri"/>
                          <a:cs typeface="Calibri"/>
                        </a:rPr>
                        <a:t> </a:t>
                      </a:r>
                      <a:r>
                        <a:rPr sz="1000" spc="-10" dirty="0">
                          <a:latin typeface="Calibri"/>
                          <a:cs typeface="Calibri"/>
                        </a:rPr>
                        <a:t>28 </a:t>
                      </a:r>
                      <a:r>
                        <a:rPr sz="1000" spc="15" dirty="0">
                          <a:latin typeface="Calibri"/>
                          <a:cs typeface="Calibri"/>
                        </a:rPr>
                        <a:t>dias</a:t>
                      </a:r>
                      <a:endParaRPr sz="1000" dirty="0">
                        <a:latin typeface="Calibri"/>
                        <a:cs typeface="Calibri"/>
                      </a:endParaRPr>
                    </a:p>
                  </a:txBody>
                  <a:tcPr marL="0" marR="0" marT="0" marB="0"/>
                </a:tc>
                <a:tc>
                  <a:txBody>
                    <a:bodyPr/>
                    <a:lstStyle/>
                    <a:p>
                      <a:pPr marR="21590" algn="r">
                        <a:lnSpc>
                          <a:spcPts val="1250"/>
                        </a:lnSpc>
                      </a:pPr>
                      <a:r>
                        <a:rPr sz="1000" spc="-45" dirty="0">
                          <a:latin typeface="Calibri"/>
                          <a:cs typeface="Calibri"/>
                        </a:rPr>
                        <a:t>1</a:t>
                      </a:r>
                      <a:r>
                        <a:rPr sz="1000" spc="15" dirty="0">
                          <a:latin typeface="Calibri"/>
                          <a:cs typeface="Calibri"/>
                        </a:rPr>
                        <a:t>.</a:t>
                      </a:r>
                      <a:r>
                        <a:rPr sz="1000" spc="-45" dirty="0">
                          <a:latin typeface="Calibri"/>
                          <a:cs typeface="Calibri"/>
                        </a:rPr>
                        <a:t>40</a:t>
                      </a:r>
                      <a:r>
                        <a:rPr sz="1000" dirty="0">
                          <a:latin typeface="Calibri"/>
                          <a:cs typeface="Calibri"/>
                        </a:rPr>
                        <a:t>%</a:t>
                      </a:r>
                    </a:p>
                  </a:txBody>
                  <a:tcPr marL="0" marR="0" marT="0" marB="0"/>
                </a:tc>
                <a:tc>
                  <a:txBody>
                    <a:bodyPr/>
                    <a:lstStyle/>
                    <a:p>
                      <a:pPr marR="4445" algn="ctr">
                        <a:lnSpc>
                          <a:spcPts val="1250"/>
                        </a:lnSpc>
                      </a:pPr>
                      <a:r>
                        <a:rPr sz="1000" spc="25" dirty="0">
                          <a:latin typeface="Calibri"/>
                          <a:cs typeface="Calibri"/>
                        </a:rPr>
                        <a:t>AA</a:t>
                      </a:r>
                      <a:endParaRPr sz="1000" dirty="0">
                        <a:latin typeface="Calibri"/>
                        <a:cs typeface="Calibri"/>
                      </a:endParaRPr>
                    </a:p>
                  </a:txBody>
                  <a:tcPr marL="0" marR="0" marT="0" marB="0"/>
                </a:tc>
                <a:tc>
                  <a:txBody>
                    <a:bodyPr/>
                    <a:lstStyle/>
                    <a:p>
                      <a:pPr marR="36830" algn="r">
                        <a:lnSpc>
                          <a:spcPts val="1250"/>
                        </a:lnSpc>
                      </a:pPr>
                      <a:r>
                        <a:rPr sz="1000" spc="-45" dirty="0">
                          <a:latin typeface="Calibri"/>
                          <a:cs typeface="Calibri"/>
                        </a:rPr>
                        <a:t>10</a:t>
                      </a:r>
                      <a:r>
                        <a:rPr sz="1000" spc="-55" dirty="0">
                          <a:latin typeface="Calibri"/>
                          <a:cs typeface="Calibri"/>
                        </a:rPr>
                        <a:t>0</a:t>
                      </a:r>
                      <a:r>
                        <a:rPr sz="1000" spc="15" dirty="0">
                          <a:latin typeface="Calibri"/>
                          <a:cs typeface="Calibri"/>
                        </a:rPr>
                        <a:t>.</a:t>
                      </a:r>
                      <a:r>
                        <a:rPr sz="1000" spc="-45" dirty="0">
                          <a:latin typeface="Calibri"/>
                          <a:cs typeface="Calibri"/>
                        </a:rPr>
                        <a:t>684</a:t>
                      </a:r>
                      <a:r>
                        <a:rPr sz="1000" spc="-55" dirty="0">
                          <a:latin typeface="Calibri"/>
                          <a:cs typeface="Calibri"/>
                        </a:rPr>
                        <a:t>4</a:t>
                      </a:r>
                      <a:r>
                        <a:rPr sz="1000" spc="-45" dirty="0">
                          <a:latin typeface="Calibri"/>
                          <a:cs typeface="Calibri"/>
                        </a:rPr>
                        <a:t>39</a:t>
                      </a:r>
                      <a:r>
                        <a:rPr sz="1000" dirty="0">
                          <a:latin typeface="Calibri"/>
                          <a:cs typeface="Calibri"/>
                        </a:rPr>
                        <a:t>4</a:t>
                      </a:r>
                    </a:p>
                  </a:txBody>
                  <a:tcPr marL="0" marR="0" marT="0" marB="0"/>
                </a:tc>
                <a:tc>
                  <a:txBody>
                    <a:bodyPr/>
                    <a:lstStyle/>
                    <a:p>
                      <a:pPr algn="ctr">
                        <a:lnSpc>
                          <a:spcPts val="1250"/>
                        </a:lnSpc>
                        <a:tabLst>
                          <a:tab pos="333375" algn="l"/>
                        </a:tabLst>
                      </a:pPr>
                      <a:r>
                        <a:rPr sz="1000" spc="10" dirty="0">
                          <a:latin typeface="Calibri"/>
                          <a:cs typeface="Calibri"/>
                        </a:rPr>
                        <a:t>$	</a:t>
                      </a:r>
                      <a:r>
                        <a:rPr sz="1000" spc="-20" dirty="0">
                          <a:latin typeface="Calibri"/>
                          <a:cs typeface="Calibri"/>
                        </a:rPr>
                        <a:t>40,273,775.75</a:t>
                      </a:r>
                      <a:endParaRPr sz="1000" dirty="0">
                        <a:latin typeface="Calibri"/>
                        <a:cs typeface="Calibri"/>
                      </a:endParaRPr>
                    </a:p>
                  </a:txBody>
                  <a:tcPr marL="0" marR="0" marT="0" marB="0">
                    <a:lnR w="18287">
                      <a:solidFill>
                        <a:srgbClr val="000000"/>
                      </a:solidFill>
                      <a:prstDash val="solid"/>
                    </a:lnR>
                  </a:tcPr>
                </a:tc>
              </a:tr>
              <a:tr h="168087">
                <a:tc>
                  <a:txBody>
                    <a:bodyPr/>
                    <a:lstStyle/>
                    <a:p>
                      <a:pPr marR="83820" algn="ctr">
                        <a:lnSpc>
                          <a:spcPts val="1250"/>
                        </a:lnSpc>
                      </a:pPr>
                      <a:r>
                        <a:rPr sz="1000" spc="-15" dirty="0">
                          <a:latin typeface="Calibri"/>
                          <a:cs typeface="Calibri"/>
                        </a:rPr>
                        <a:t>93_FACTOR_00915</a:t>
                      </a:r>
                      <a:endParaRPr sz="1000" dirty="0">
                        <a:latin typeface="Calibri"/>
                        <a:cs typeface="Calibri"/>
                      </a:endParaRPr>
                    </a:p>
                  </a:txBody>
                  <a:tcPr marL="0" marR="0" marT="0" marB="0">
                    <a:lnL w="9143">
                      <a:solidFill>
                        <a:srgbClr val="000000"/>
                      </a:solidFill>
                      <a:prstDash val="solid"/>
                    </a:lnL>
                  </a:tcPr>
                </a:tc>
                <a:tc>
                  <a:txBody>
                    <a:bodyPr/>
                    <a:lstStyle/>
                    <a:p>
                      <a:pPr marR="17780" algn="r">
                        <a:lnSpc>
                          <a:spcPts val="1250"/>
                        </a:lnSpc>
                      </a:pPr>
                      <a:r>
                        <a:rPr sz="1000" spc="-55" dirty="0">
                          <a:latin typeface="Calibri"/>
                          <a:cs typeface="Calibri"/>
                        </a:rPr>
                        <a:t>3</a:t>
                      </a:r>
                      <a:r>
                        <a:rPr sz="1000" spc="-45" dirty="0">
                          <a:latin typeface="Calibri"/>
                          <a:cs typeface="Calibri"/>
                        </a:rPr>
                        <a:t>00</a:t>
                      </a:r>
                      <a:r>
                        <a:rPr sz="1000" spc="20"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1430" algn="ctr">
                        <a:lnSpc>
                          <a:spcPts val="1250"/>
                        </a:lnSpc>
                      </a:pPr>
                      <a:r>
                        <a:rPr sz="1000" spc="25" dirty="0">
                          <a:latin typeface="Calibri"/>
                          <a:cs typeface="Calibri"/>
                        </a:rPr>
                        <a:t>Pesos</a:t>
                      </a:r>
                      <a:endParaRPr sz="1000" dirty="0">
                        <a:latin typeface="Calibri"/>
                        <a:cs typeface="Calibri"/>
                      </a:endParaRPr>
                    </a:p>
                  </a:txBody>
                  <a:tcPr marL="0" marR="0" marT="0" marB="0"/>
                </a:tc>
                <a:tc>
                  <a:txBody>
                    <a:bodyPr/>
                    <a:lstStyle/>
                    <a:p>
                      <a:pPr marL="22860" algn="ctr">
                        <a:lnSpc>
                          <a:spcPts val="1250"/>
                        </a:lnSpc>
                      </a:pPr>
                      <a:r>
                        <a:rPr sz="1000" spc="-20" dirty="0">
                          <a:latin typeface="Calibri"/>
                          <a:cs typeface="Calibri"/>
                        </a:rPr>
                        <a:t>127</a:t>
                      </a:r>
                      <a:endParaRPr sz="1000" dirty="0">
                        <a:latin typeface="Calibri"/>
                        <a:cs typeface="Calibri"/>
                      </a:endParaRPr>
                    </a:p>
                  </a:txBody>
                  <a:tcPr marL="0" marR="0" marT="0" marB="0"/>
                </a:tc>
                <a:tc>
                  <a:txBody>
                    <a:bodyPr/>
                    <a:lstStyle/>
                    <a:p>
                      <a:pPr marL="50800">
                        <a:lnSpc>
                          <a:spcPts val="1250"/>
                        </a:lnSpc>
                      </a:pPr>
                      <a:r>
                        <a:rPr sz="1000" spc="5" dirty="0">
                          <a:latin typeface="Calibri"/>
                          <a:cs typeface="Calibri"/>
                        </a:rPr>
                        <a:t>TIIE</a:t>
                      </a:r>
                      <a:r>
                        <a:rPr sz="1000" spc="-190" dirty="0">
                          <a:latin typeface="Calibri"/>
                          <a:cs typeface="Calibri"/>
                        </a:rPr>
                        <a:t> </a:t>
                      </a:r>
                      <a:r>
                        <a:rPr sz="1000" spc="-10" dirty="0">
                          <a:latin typeface="Calibri"/>
                          <a:cs typeface="Calibri"/>
                        </a:rPr>
                        <a:t>28 </a:t>
                      </a:r>
                      <a:r>
                        <a:rPr sz="1000" spc="15" dirty="0">
                          <a:latin typeface="Calibri"/>
                          <a:cs typeface="Calibri"/>
                        </a:rPr>
                        <a:t>dias</a:t>
                      </a:r>
                      <a:endParaRPr sz="1000" dirty="0">
                        <a:latin typeface="Calibri"/>
                        <a:cs typeface="Calibri"/>
                      </a:endParaRPr>
                    </a:p>
                  </a:txBody>
                  <a:tcPr marL="0" marR="0" marT="0" marB="0"/>
                </a:tc>
                <a:tc>
                  <a:txBody>
                    <a:bodyPr/>
                    <a:lstStyle/>
                    <a:p>
                      <a:pPr marR="21590" algn="r">
                        <a:lnSpc>
                          <a:spcPts val="1250"/>
                        </a:lnSpc>
                      </a:pPr>
                      <a:r>
                        <a:rPr sz="1000" spc="-45" dirty="0">
                          <a:latin typeface="Calibri"/>
                          <a:cs typeface="Calibri"/>
                        </a:rPr>
                        <a:t>1</a:t>
                      </a:r>
                      <a:r>
                        <a:rPr sz="1000" spc="15" dirty="0">
                          <a:latin typeface="Calibri"/>
                          <a:cs typeface="Calibri"/>
                        </a:rPr>
                        <a:t>.</a:t>
                      </a:r>
                      <a:r>
                        <a:rPr sz="1000" spc="-45" dirty="0">
                          <a:latin typeface="Calibri"/>
                          <a:cs typeface="Calibri"/>
                        </a:rPr>
                        <a:t>40</a:t>
                      </a:r>
                      <a:r>
                        <a:rPr sz="1000" dirty="0">
                          <a:latin typeface="Calibri"/>
                          <a:cs typeface="Calibri"/>
                        </a:rPr>
                        <a:t>%</a:t>
                      </a:r>
                    </a:p>
                  </a:txBody>
                  <a:tcPr marL="0" marR="0" marT="0" marB="0"/>
                </a:tc>
                <a:tc>
                  <a:txBody>
                    <a:bodyPr/>
                    <a:lstStyle/>
                    <a:p>
                      <a:pPr marR="4445" algn="ctr">
                        <a:lnSpc>
                          <a:spcPts val="1250"/>
                        </a:lnSpc>
                      </a:pPr>
                      <a:r>
                        <a:rPr sz="1000" spc="25" dirty="0">
                          <a:latin typeface="Calibri"/>
                          <a:cs typeface="Calibri"/>
                        </a:rPr>
                        <a:t>AA</a:t>
                      </a:r>
                      <a:endParaRPr sz="1000" dirty="0">
                        <a:latin typeface="Calibri"/>
                        <a:cs typeface="Calibri"/>
                      </a:endParaRPr>
                    </a:p>
                  </a:txBody>
                  <a:tcPr marL="0" marR="0" marT="0" marB="0"/>
                </a:tc>
                <a:tc>
                  <a:txBody>
                    <a:bodyPr/>
                    <a:lstStyle/>
                    <a:p>
                      <a:pPr marR="36830" algn="r">
                        <a:lnSpc>
                          <a:spcPts val="1250"/>
                        </a:lnSpc>
                      </a:pPr>
                      <a:r>
                        <a:rPr sz="1000" spc="-45" dirty="0">
                          <a:latin typeface="Calibri"/>
                          <a:cs typeface="Calibri"/>
                        </a:rPr>
                        <a:t>1</a:t>
                      </a:r>
                      <a:r>
                        <a:rPr sz="1000" spc="-60" dirty="0">
                          <a:latin typeface="Calibri"/>
                          <a:cs typeface="Calibri"/>
                        </a:rPr>
                        <a:t>0</a:t>
                      </a:r>
                      <a:r>
                        <a:rPr sz="1000" spc="-45" dirty="0">
                          <a:latin typeface="Calibri"/>
                          <a:cs typeface="Calibri"/>
                        </a:rPr>
                        <a:t>0</a:t>
                      </a:r>
                      <a:r>
                        <a:rPr sz="1000" spc="15" dirty="0">
                          <a:latin typeface="Calibri"/>
                          <a:cs typeface="Calibri"/>
                        </a:rPr>
                        <a:t>.</a:t>
                      </a:r>
                      <a:r>
                        <a:rPr sz="1000" spc="-45" dirty="0">
                          <a:latin typeface="Calibri"/>
                          <a:cs typeface="Calibri"/>
                        </a:rPr>
                        <a:t>61</a:t>
                      </a:r>
                      <a:r>
                        <a:rPr sz="1000" spc="-55" dirty="0">
                          <a:latin typeface="Calibri"/>
                          <a:cs typeface="Calibri"/>
                        </a:rPr>
                        <a:t>3</a:t>
                      </a:r>
                      <a:r>
                        <a:rPr sz="1000" spc="-45" dirty="0">
                          <a:latin typeface="Calibri"/>
                          <a:cs typeface="Calibri"/>
                        </a:rPr>
                        <a:t>19</a:t>
                      </a:r>
                      <a:r>
                        <a:rPr sz="1000" dirty="0">
                          <a:latin typeface="Calibri"/>
                          <a:cs typeface="Calibri"/>
                        </a:rPr>
                        <a:t>4</a:t>
                      </a:r>
                    </a:p>
                  </a:txBody>
                  <a:tcPr marL="0" marR="0" marT="0" marB="0"/>
                </a:tc>
                <a:tc>
                  <a:txBody>
                    <a:bodyPr/>
                    <a:lstStyle/>
                    <a:p>
                      <a:pPr algn="ctr">
                        <a:lnSpc>
                          <a:spcPts val="1250"/>
                        </a:lnSpc>
                        <a:tabLst>
                          <a:tab pos="333375" algn="l"/>
                        </a:tabLst>
                      </a:pPr>
                      <a:r>
                        <a:rPr sz="1000" spc="10" dirty="0">
                          <a:latin typeface="Calibri"/>
                          <a:cs typeface="Calibri"/>
                        </a:rPr>
                        <a:t>$	</a:t>
                      </a:r>
                      <a:r>
                        <a:rPr sz="1000" spc="-20" dirty="0">
                          <a:latin typeface="Calibri"/>
                          <a:cs typeface="Calibri"/>
                        </a:rPr>
                        <a:t>30,183,958.21</a:t>
                      </a:r>
                      <a:endParaRPr sz="1000" dirty="0">
                        <a:latin typeface="Calibri"/>
                        <a:cs typeface="Calibri"/>
                      </a:endParaRPr>
                    </a:p>
                  </a:txBody>
                  <a:tcPr marL="0" marR="0" marT="0" marB="0">
                    <a:lnR w="18287">
                      <a:solidFill>
                        <a:srgbClr val="000000"/>
                      </a:solidFill>
                      <a:prstDash val="solid"/>
                    </a:lnR>
                  </a:tcPr>
                </a:tc>
              </a:tr>
              <a:tr h="155211">
                <a:tc>
                  <a:txBody>
                    <a:bodyPr/>
                    <a:lstStyle/>
                    <a:p>
                      <a:pPr marR="16510" algn="ctr">
                        <a:lnSpc>
                          <a:spcPts val="1250"/>
                        </a:lnSpc>
                      </a:pPr>
                      <a:r>
                        <a:rPr sz="1000" spc="-15" dirty="0">
                          <a:latin typeface="Calibri"/>
                          <a:cs typeface="Calibri"/>
                        </a:rPr>
                        <a:t>93_MERCFIN_00615</a:t>
                      </a:r>
                      <a:endParaRPr sz="1000" dirty="0">
                        <a:latin typeface="Calibri"/>
                        <a:cs typeface="Calibri"/>
                      </a:endParaRPr>
                    </a:p>
                  </a:txBody>
                  <a:tcPr marL="0" marR="0" marT="0" marB="0">
                    <a:lnL w="9143">
                      <a:solidFill>
                        <a:srgbClr val="000000"/>
                      </a:solidFill>
                      <a:prstDash val="solid"/>
                    </a:lnL>
                    <a:lnB w="19811">
                      <a:solidFill>
                        <a:srgbClr val="000000"/>
                      </a:solidFill>
                      <a:prstDash val="solid"/>
                    </a:lnB>
                  </a:tcPr>
                </a:tc>
                <a:tc>
                  <a:txBody>
                    <a:bodyPr/>
                    <a:lstStyle/>
                    <a:p>
                      <a:pPr marR="17780" algn="r">
                        <a:lnSpc>
                          <a:spcPts val="1250"/>
                        </a:lnSpc>
                      </a:pPr>
                      <a:r>
                        <a:rPr sz="1000" spc="-55" dirty="0">
                          <a:latin typeface="Calibri"/>
                          <a:cs typeface="Calibri"/>
                        </a:rPr>
                        <a:t>7</a:t>
                      </a:r>
                      <a:r>
                        <a:rPr sz="1000" spc="-45" dirty="0">
                          <a:latin typeface="Calibri"/>
                          <a:cs typeface="Calibri"/>
                        </a:rPr>
                        <a:t>15</a:t>
                      </a:r>
                      <a:r>
                        <a:rPr sz="1000" spc="20" dirty="0">
                          <a:latin typeface="Calibri"/>
                          <a:cs typeface="Calibri"/>
                        </a:rPr>
                        <a:t>,</a:t>
                      </a:r>
                      <a:r>
                        <a:rPr sz="1000" spc="-45" dirty="0">
                          <a:latin typeface="Calibri"/>
                          <a:cs typeface="Calibri"/>
                        </a:rPr>
                        <a:t>8</a:t>
                      </a:r>
                      <a:r>
                        <a:rPr sz="1000" spc="-55" dirty="0">
                          <a:latin typeface="Calibri"/>
                          <a:cs typeface="Calibri"/>
                        </a:rPr>
                        <a:t>0</a:t>
                      </a:r>
                      <a:r>
                        <a:rPr sz="1000" dirty="0">
                          <a:latin typeface="Calibri"/>
                          <a:cs typeface="Calibri"/>
                        </a:rPr>
                        <a:t>3</a:t>
                      </a:r>
                    </a:p>
                  </a:txBody>
                  <a:tcPr marL="0" marR="0" marT="0" marB="0">
                    <a:lnB w="19811">
                      <a:solidFill>
                        <a:srgbClr val="000000"/>
                      </a:solidFill>
                      <a:prstDash val="solid"/>
                    </a:lnB>
                  </a:tcPr>
                </a:tc>
                <a:tc>
                  <a:txBody>
                    <a:bodyPr/>
                    <a:lstStyle/>
                    <a:p>
                      <a:pPr marR="11430" algn="ctr">
                        <a:lnSpc>
                          <a:spcPts val="1250"/>
                        </a:lnSpc>
                      </a:pPr>
                      <a:r>
                        <a:rPr sz="1000" spc="25" dirty="0">
                          <a:latin typeface="Calibri"/>
                          <a:cs typeface="Calibri"/>
                        </a:rPr>
                        <a:t>Pesos</a:t>
                      </a:r>
                      <a:endParaRPr sz="1000" dirty="0">
                        <a:latin typeface="Calibri"/>
                        <a:cs typeface="Calibri"/>
                      </a:endParaRPr>
                    </a:p>
                  </a:txBody>
                  <a:tcPr marL="0" marR="0" marT="0" marB="0">
                    <a:lnB w="19811">
                      <a:solidFill>
                        <a:srgbClr val="000000"/>
                      </a:solidFill>
                      <a:prstDash val="solid"/>
                    </a:lnB>
                  </a:tcPr>
                </a:tc>
                <a:tc>
                  <a:txBody>
                    <a:bodyPr/>
                    <a:lstStyle/>
                    <a:p>
                      <a:pPr marL="13335" algn="ctr">
                        <a:lnSpc>
                          <a:spcPts val="1250"/>
                        </a:lnSpc>
                      </a:pPr>
                      <a:r>
                        <a:rPr sz="1000" spc="-10" dirty="0">
                          <a:latin typeface="Calibri"/>
                          <a:cs typeface="Calibri"/>
                        </a:rPr>
                        <a:t>57</a:t>
                      </a:r>
                      <a:endParaRPr sz="1000" dirty="0">
                        <a:latin typeface="Calibri"/>
                        <a:cs typeface="Calibri"/>
                      </a:endParaRPr>
                    </a:p>
                  </a:txBody>
                  <a:tcPr marL="0" marR="0" marT="0" marB="0">
                    <a:lnB w="19811">
                      <a:solidFill>
                        <a:srgbClr val="000000"/>
                      </a:solidFill>
                      <a:prstDash val="solid"/>
                    </a:lnB>
                  </a:tcPr>
                </a:tc>
                <a:tc>
                  <a:txBody>
                    <a:bodyPr/>
                    <a:lstStyle/>
                    <a:p>
                      <a:pPr marL="50800">
                        <a:lnSpc>
                          <a:spcPts val="1250"/>
                        </a:lnSpc>
                      </a:pPr>
                      <a:r>
                        <a:rPr sz="1000" spc="5" dirty="0">
                          <a:latin typeface="Calibri"/>
                          <a:cs typeface="Calibri"/>
                        </a:rPr>
                        <a:t>TIIE</a:t>
                      </a:r>
                      <a:r>
                        <a:rPr sz="1000" spc="-190" dirty="0">
                          <a:latin typeface="Calibri"/>
                          <a:cs typeface="Calibri"/>
                        </a:rPr>
                        <a:t> </a:t>
                      </a:r>
                      <a:r>
                        <a:rPr sz="1000" spc="-10" dirty="0">
                          <a:latin typeface="Calibri"/>
                          <a:cs typeface="Calibri"/>
                        </a:rPr>
                        <a:t>28 </a:t>
                      </a:r>
                      <a:r>
                        <a:rPr sz="1000" spc="15" dirty="0">
                          <a:latin typeface="Calibri"/>
                          <a:cs typeface="Calibri"/>
                        </a:rPr>
                        <a:t>dias</a:t>
                      </a:r>
                      <a:endParaRPr sz="1000" dirty="0">
                        <a:latin typeface="Calibri"/>
                        <a:cs typeface="Calibri"/>
                      </a:endParaRPr>
                    </a:p>
                  </a:txBody>
                  <a:tcPr marL="0" marR="0" marT="0" marB="0">
                    <a:lnB w="19811">
                      <a:solidFill>
                        <a:srgbClr val="000000"/>
                      </a:solidFill>
                      <a:prstDash val="solid"/>
                    </a:lnB>
                  </a:tcPr>
                </a:tc>
                <a:tc>
                  <a:txBody>
                    <a:bodyPr/>
                    <a:lstStyle/>
                    <a:p>
                      <a:pPr marR="21590" algn="r">
                        <a:lnSpc>
                          <a:spcPts val="1250"/>
                        </a:lnSpc>
                      </a:pPr>
                      <a:r>
                        <a:rPr sz="1000" spc="-45" dirty="0">
                          <a:latin typeface="Calibri"/>
                          <a:cs typeface="Calibri"/>
                        </a:rPr>
                        <a:t>2</a:t>
                      </a:r>
                      <a:r>
                        <a:rPr sz="1000" spc="15" dirty="0">
                          <a:latin typeface="Calibri"/>
                          <a:cs typeface="Calibri"/>
                        </a:rPr>
                        <a:t>.</a:t>
                      </a:r>
                      <a:r>
                        <a:rPr sz="1000" spc="-45" dirty="0">
                          <a:latin typeface="Calibri"/>
                          <a:cs typeface="Calibri"/>
                        </a:rPr>
                        <a:t>35</a:t>
                      </a:r>
                      <a:r>
                        <a:rPr sz="1000" dirty="0">
                          <a:latin typeface="Calibri"/>
                          <a:cs typeface="Calibri"/>
                        </a:rPr>
                        <a:t>%</a:t>
                      </a:r>
                    </a:p>
                  </a:txBody>
                  <a:tcPr marL="0" marR="0" marT="0" marB="0">
                    <a:lnB w="19811">
                      <a:solidFill>
                        <a:srgbClr val="000000"/>
                      </a:solidFill>
                      <a:prstDash val="solid"/>
                    </a:lnB>
                  </a:tcPr>
                </a:tc>
                <a:tc>
                  <a:txBody>
                    <a:bodyPr/>
                    <a:lstStyle/>
                    <a:p>
                      <a:pPr marR="33655" algn="ctr">
                        <a:lnSpc>
                          <a:spcPts val="1250"/>
                        </a:lnSpc>
                      </a:pPr>
                      <a:r>
                        <a:rPr sz="1000" dirty="0">
                          <a:latin typeface="Calibri"/>
                          <a:cs typeface="Calibri"/>
                        </a:rPr>
                        <a:t>A</a:t>
                      </a:r>
                    </a:p>
                  </a:txBody>
                  <a:tcPr marL="0" marR="0" marT="0" marB="0">
                    <a:lnB w="19811">
                      <a:solidFill>
                        <a:srgbClr val="000000"/>
                      </a:solidFill>
                      <a:prstDash val="solid"/>
                    </a:lnB>
                  </a:tcPr>
                </a:tc>
                <a:tc>
                  <a:txBody>
                    <a:bodyPr/>
                    <a:lstStyle/>
                    <a:p>
                      <a:pPr marR="36830" algn="r">
                        <a:lnSpc>
                          <a:spcPts val="1250"/>
                        </a:lnSpc>
                      </a:pPr>
                      <a:r>
                        <a:rPr sz="1000" spc="-45" dirty="0">
                          <a:latin typeface="Calibri"/>
                          <a:cs typeface="Calibri"/>
                        </a:rPr>
                        <a:t>10</a:t>
                      </a:r>
                      <a:r>
                        <a:rPr sz="1000" spc="-55" dirty="0">
                          <a:latin typeface="Calibri"/>
                          <a:cs typeface="Calibri"/>
                        </a:rPr>
                        <a:t>0</a:t>
                      </a:r>
                      <a:r>
                        <a:rPr sz="1000" spc="15" dirty="0">
                          <a:latin typeface="Calibri"/>
                          <a:cs typeface="Calibri"/>
                        </a:rPr>
                        <a:t>.</a:t>
                      </a:r>
                      <a:r>
                        <a:rPr sz="1000" spc="-45" dirty="0">
                          <a:latin typeface="Calibri"/>
                          <a:cs typeface="Calibri"/>
                        </a:rPr>
                        <a:t>877</a:t>
                      </a:r>
                      <a:r>
                        <a:rPr sz="1000" spc="-55" dirty="0">
                          <a:latin typeface="Calibri"/>
                          <a:cs typeface="Calibri"/>
                        </a:rPr>
                        <a:t>0</a:t>
                      </a:r>
                      <a:r>
                        <a:rPr sz="1000" spc="-45" dirty="0">
                          <a:latin typeface="Calibri"/>
                          <a:cs typeface="Calibri"/>
                        </a:rPr>
                        <a:t>42</a:t>
                      </a:r>
                      <a:r>
                        <a:rPr sz="1000" dirty="0">
                          <a:latin typeface="Calibri"/>
                          <a:cs typeface="Calibri"/>
                        </a:rPr>
                        <a:t>3</a:t>
                      </a:r>
                    </a:p>
                  </a:txBody>
                  <a:tcPr marL="0" marR="0" marT="0" marB="0">
                    <a:lnB w="19811">
                      <a:solidFill>
                        <a:srgbClr val="000000"/>
                      </a:solidFill>
                      <a:prstDash val="solid"/>
                    </a:lnB>
                  </a:tcPr>
                </a:tc>
                <a:tc>
                  <a:txBody>
                    <a:bodyPr/>
                    <a:lstStyle/>
                    <a:p>
                      <a:pPr algn="ctr">
                        <a:lnSpc>
                          <a:spcPts val="1250"/>
                        </a:lnSpc>
                        <a:tabLst>
                          <a:tab pos="334010" algn="l"/>
                        </a:tabLst>
                      </a:pPr>
                      <a:r>
                        <a:rPr sz="1000" spc="10" dirty="0">
                          <a:latin typeface="Calibri"/>
                          <a:cs typeface="Calibri"/>
                        </a:rPr>
                        <a:t>$	</a:t>
                      </a:r>
                      <a:r>
                        <a:rPr sz="1000" spc="-20" dirty="0">
                          <a:latin typeface="Calibri"/>
                          <a:cs typeface="Calibri"/>
                        </a:rPr>
                        <a:t>72,208,089.53</a:t>
                      </a:r>
                      <a:endParaRPr sz="1000" dirty="0">
                        <a:latin typeface="Calibri"/>
                        <a:cs typeface="Calibri"/>
                      </a:endParaRPr>
                    </a:p>
                  </a:txBody>
                  <a:tcPr marL="0" marR="0" marT="0" marB="0">
                    <a:lnR w="18287">
                      <a:solidFill>
                        <a:srgbClr val="000000"/>
                      </a:solidFill>
                      <a:prstDash val="solid"/>
                    </a:lnR>
                    <a:lnB w="19811">
                      <a:solidFill>
                        <a:srgbClr val="000000"/>
                      </a:solidFill>
                      <a:prstDash val="solid"/>
                    </a:lnB>
                  </a:tcPr>
                </a:tc>
              </a:tr>
              <a:tr h="176828">
                <a:tc>
                  <a:txBody>
                    <a:bodyPr/>
                    <a:lstStyle/>
                    <a:p>
                      <a:pPr marR="80010" algn="ctr">
                        <a:lnSpc>
                          <a:spcPct val="100000"/>
                        </a:lnSpc>
                        <a:spcBef>
                          <a:spcPts val="200"/>
                        </a:spcBef>
                      </a:pPr>
                      <a:r>
                        <a:rPr sz="800" b="1" dirty="0">
                          <a:solidFill>
                            <a:srgbClr val="FF0000"/>
                          </a:solidFill>
                          <a:latin typeface="Calibri"/>
                          <a:cs typeface="Calibri"/>
                        </a:rPr>
                        <a:t>Total</a:t>
                      </a:r>
                      <a:endParaRPr sz="800" dirty="0">
                        <a:latin typeface="Calibri"/>
                        <a:cs typeface="Calibri"/>
                      </a:endParaRPr>
                    </a:p>
                  </a:txBody>
                  <a:tcPr marL="0" marR="0" marT="0" marB="0">
                    <a:lnL w="9143">
                      <a:solidFill>
                        <a:srgbClr val="000000"/>
                      </a:solidFill>
                      <a:prstDash val="solid"/>
                    </a:lnL>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pPr algn="ctr">
                        <a:lnSpc>
                          <a:spcPct val="100000"/>
                        </a:lnSpc>
                        <a:spcBef>
                          <a:spcPts val="40"/>
                        </a:spcBef>
                        <a:tabLst>
                          <a:tab pos="266065" algn="l"/>
                        </a:tabLst>
                      </a:pPr>
                      <a:r>
                        <a:rPr sz="1000" spc="10" dirty="0">
                          <a:latin typeface="Calibri"/>
                          <a:cs typeface="Calibri"/>
                        </a:rPr>
                        <a:t>$	</a:t>
                      </a:r>
                      <a:r>
                        <a:rPr sz="1000" spc="-20" dirty="0">
                          <a:latin typeface="Calibri"/>
                          <a:cs typeface="Calibri"/>
                        </a:rPr>
                        <a:t>348,804,104.04</a:t>
                      </a:r>
                      <a:endParaRPr sz="1000" dirty="0">
                        <a:latin typeface="Calibri"/>
                        <a:cs typeface="Calibri"/>
                      </a:endParaRPr>
                    </a:p>
                  </a:txBody>
                  <a:tcPr marL="0" marR="0" marT="0" marB="0">
                    <a:lnR w="18287">
                      <a:solidFill>
                        <a:srgbClr val="000000"/>
                      </a:solidFill>
                      <a:prstDash val="solid"/>
                    </a:lnR>
                    <a:lnT w="19811">
                      <a:solidFill>
                        <a:srgbClr val="000000"/>
                      </a:solidFill>
                      <a:prstDash val="solid"/>
                    </a:lnT>
                    <a:lnB w="18287">
                      <a:solidFill>
                        <a:srgbClr val="000000"/>
                      </a:solidFill>
                      <a:prstDash val="solid"/>
                    </a:lnB>
                  </a:tcPr>
                </a:tc>
              </a:tr>
            </a:tbl>
          </a:graphicData>
        </a:graphic>
      </p:graphicFrame>
      <p:sp>
        <p:nvSpPr>
          <p:cNvPr id="20" name="19 Marcador de número de diapositiva"/>
          <p:cNvSpPr>
            <a:spLocks noGrp="1"/>
          </p:cNvSpPr>
          <p:nvPr>
            <p:ph type="sldNum" sz="quarter" idx="12"/>
          </p:nvPr>
        </p:nvSpPr>
        <p:spPr/>
        <p:txBody>
          <a:bodyPr/>
          <a:lstStyle/>
          <a:p>
            <a:fld id="{05E83AA4-A00D-4AA0-8FE8-B93C9F3EC141}" type="slidenum">
              <a:rPr lang="es-ES" altLang="es-MX" smtClean="0"/>
              <a:pPr/>
              <a:t>31</a:t>
            </a:fld>
            <a:endParaRPr lang="es-ES" altLang="es-MX" dirty="0"/>
          </a:p>
        </p:txBody>
      </p:sp>
    </p:spTree>
    <p:extLst>
      <p:ext uri="{BB962C8B-B14F-4D97-AF65-F5344CB8AC3E}">
        <p14:creationId xmlns:p14="http://schemas.microsoft.com/office/powerpoint/2010/main" val="2493236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body" idx="1"/>
          </p:nvPr>
        </p:nvSpPr>
        <p:spPr>
          <a:xfrm>
            <a:off x="457200" y="1462177"/>
            <a:ext cx="8229600" cy="1679434"/>
          </a:xfrm>
          <a:prstGeom prst="rect">
            <a:avLst/>
          </a:prstGeom>
        </p:spPr>
        <p:txBody>
          <a:bodyPr vert="horz" wrap="square" lIns="0" tIns="0" rIns="0" bIns="0" rtlCol="0">
            <a:spAutoFit/>
          </a:bodyPr>
          <a:lstStyle/>
          <a:p>
            <a:pPr marL="642790">
              <a:buClr>
                <a:srgbClr val="C00000"/>
              </a:buClr>
            </a:pPr>
            <a:r>
              <a:rPr sz="1400" dirty="0">
                <a:latin typeface="Century Gothic" panose="020B0502020202020204" pitchFamily="34" charset="0"/>
                <a:cs typeface="Constantia"/>
              </a:rPr>
              <a:t>Certificados </a:t>
            </a:r>
            <a:r>
              <a:rPr sz="1400" spc="-4" dirty="0">
                <a:latin typeface="Century Gothic" panose="020B0502020202020204" pitchFamily="34" charset="0"/>
                <a:cs typeface="Constantia"/>
              </a:rPr>
              <a:t>bursátiles bancarios </a:t>
            </a:r>
            <a:r>
              <a:rPr sz="1400" spc="-4" dirty="0">
                <a:latin typeface="Century Gothic" panose="020B0502020202020204" pitchFamily="34" charset="0"/>
              </a:rPr>
              <a:t>(tipo valor</a:t>
            </a:r>
            <a:r>
              <a:rPr sz="1400" spc="-228" dirty="0">
                <a:latin typeface="Century Gothic" panose="020B0502020202020204" pitchFamily="34" charset="0"/>
              </a:rPr>
              <a:t> </a:t>
            </a:r>
            <a:r>
              <a:rPr sz="1400" spc="-4" dirty="0">
                <a:latin typeface="Century Gothic" panose="020B0502020202020204" pitchFamily="34" charset="0"/>
              </a:rPr>
              <a:t>94</a:t>
            </a:r>
            <a:r>
              <a:rPr sz="1400" spc="-4" dirty="0" smtClean="0">
                <a:latin typeface="Century Gothic" panose="020B0502020202020204" pitchFamily="34" charset="0"/>
              </a:rPr>
              <a:t>).</a:t>
            </a:r>
            <a:endParaRPr lang="es-MX" sz="1400" spc="-4" dirty="0" smtClean="0">
              <a:latin typeface="Century Gothic" panose="020B0502020202020204" pitchFamily="34" charset="0"/>
            </a:endParaRPr>
          </a:p>
          <a:p>
            <a:pPr marL="299890" indent="0">
              <a:buClr>
                <a:srgbClr val="C00000"/>
              </a:buClr>
              <a:buNone/>
            </a:pPr>
            <a:endParaRPr sz="1400" spc="-4" dirty="0">
              <a:latin typeface="Century Gothic" panose="020B0502020202020204" pitchFamily="34" charset="0"/>
            </a:endParaRPr>
          </a:p>
          <a:p>
            <a:pPr marL="1000655" marR="4559">
              <a:spcBef>
                <a:spcPts val="359"/>
              </a:spcBef>
              <a:buClr>
                <a:srgbClr val="C00000"/>
              </a:buClr>
              <a:buFont typeface="Century Gothic" panose="020B0502020202020204" pitchFamily="34" charset="0"/>
              <a:buChar char="−"/>
            </a:pPr>
            <a:r>
              <a:rPr sz="1400" spc="-4" dirty="0">
                <a:latin typeface="Century Gothic" panose="020B0502020202020204" pitchFamily="34" charset="0"/>
              </a:rPr>
              <a:t>Se</a:t>
            </a:r>
            <a:r>
              <a:rPr sz="1400" spc="-81" dirty="0">
                <a:latin typeface="Century Gothic" panose="020B0502020202020204" pitchFamily="34" charset="0"/>
              </a:rPr>
              <a:t> </a:t>
            </a:r>
            <a:r>
              <a:rPr sz="1400" spc="-4" dirty="0">
                <a:latin typeface="Century Gothic" panose="020B0502020202020204" pitchFamily="34" charset="0"/>
              </a:rPr>
              <a:t>cuenta</a:t>
            </a:r>
            <a:r>
              <a:rPr sz="1400" spc="-58" dirty="0">
                <a:latin typeface="Century Gothic" panose="020B0502020202020204" pitchFamily="34" charset="0"/>
              </a:rPr>
              <a:t> </a:t>
            </a:r>
            <a:r>
              <a:rPr sz="1400" spc="-4" dirty="0">
                <a:latin typeface="Century Gothic" panose="020B0502020202020204" pitchFamily="34" charset="0"/>
              </a:rPr>
              <a:t>sólo</a:t>
            </a:r>
            <a:r>
              <a:rPr sz="1400" spc="-72" dirty="0">
                <a:latin typeface="Century Gothic" panose="020B0502020202020204" pitchFamily="34" charset="0"/>
              </a:rPr>
              <a:t> </a:t>
            </a:r>
            <a:r>
              <a:rPr sz="1400" spc="-18" dirty="0">
                <a:latin typeface="Century Gothic" panose="020B0502020202020204" pitchFamily="34" charset="0"/>
              </a:rPr>
              <a:t>con</a:t>
            </a:r>
            <a:r>
              <a:rPr sz="1400" spc="-45" dirty="0">
                <a:latin typeface="Century Gothic" panose="020B0502020202020204" pitchFamily="34" charset="0"/>
              </a:rPr>
              <a:t> </a:t>
            </a:r>
            <a:r>
              <a:rPr sz="1400" spc="-9" dirty="0">
                <a:latin typeface="Century Gothic" panose="020B0502020202020204" pitchFamily="34" charset="0"/>
              </a:rPr>
              <a:t>dos</a:t>
            </a:r>
            <a:r>
              <a:rPr sz="1400" spc="-49" dirty="0">
                <a:latin typeface="Century Gothic" panose="020B0502020202020204" pitchFamily="34" charset="0"/>
              </a:rPr>
              <a:t> </a:t>
            </a:r>
            <a:r>
              <a:rPr sz="1400" spc="-4" dirty="0">
                <a:latin typeface="Century Gothic" panose="020B0502020202020204" pitchFamily="34" charset="0"/>
              </a:rPr>
              <a:t>certificados</a:t>
            </a:r>
            <a:r>
              <a:rPr sz="1400" spc="-18" dirty="0">
                <a:latin typeface="Century Gothic" panose="020B0502020202020204" pitchFamily="34" charset="0"/>
              </a:rPr>
              <a:t> </a:t>
            </a:r>
            <a:r>
              <a:rPr sz="1400" spc="-9" dirty="0">
                <a:latin typeface="Century Gothic" panose="020B0502020202020204" pitchFamily="34" charset="0"/>
              </a:rPr>
              <a:t>bancarios.</a:t>
            </a:r>
            <a:r>
              <a:rPr sz="1400" spc="13" dirty="0">
                <a:latin typeface="Century Gothic" panose="020B0502020202020204" pitchFamily="34" charset="0"/>
              </a:rPr>
              <a:t> </a:t>
            </a:r>
            <a:r>
              <a:rPr sz="1400" spc="4" dirty="0">
                <a:latin typeface="Century Gothic" panose="020B0502020202020204" pitchFamily="34" charset="0"/>
              </a:rPr>
              <a:t>Los</a:t>
            </a:r>
            <a:r>
              <a:rPr sz="1400" spc="-49" dirty="0">
                <a:latin typeface="Century Gothic" panose="020B0502020202020204" pitchFamily="34" charset="0"/>
              </a:rPr>
              <a:t> </a:t>
            </a:r>
            <a:r>
              <a:rPr sz="1400" spc="-9" dirty="0">
                <a:latin typeface="Century Gothic" panose="020B0502020202020204" pitchFamily="34" charset="0"/>
              </a:rPr>
              <a:t>plazos</a:t>
            </a:r>
            <a:r>
              <a:rPr sz="1400" spc="-58" dirty="0">
                <a:latin typeface="Century Gothic" panose="020B0502020202020204" pitchFamily="34" charset="0"/>
              </a:rPr>
              <a:t> </a:t>
            </a:r>
            <a:r>
              <a:rPr sz="1400" spc="-4" dirty="0">
                <a:latin typeface="Century Gothic" panose="020B0502020202020204" pitchFamily="34" charset="0"/>
              </a:rPr>
              <a:t>son</a:t>
            </a:r>
            <a:r>
              <a:rPr sz="1400" spc="-45" dirty="0">
                <a:latin typeface="Century Gothic" panose="020B0502020202020204" pitchFamily="34" charset="0"/>
              </a:rPr>
              <a:t> </a:t>
            </a:r>
            <a:r>
              <a:rPr sz="1400" spc="-9" dirty="0">
                <a:latin typeface="Century Gothic" panose="020B0502020202020204" pitchFamily="34" charset="0"/>
              </a:rPr>
              <a:t>de</a:t>
            </a:r>
            <a:r>
              <a:rPr sz="1400" spc="-67" dirty="0">
                <a:latin typeface="Century Gothic" panose="020B0502020202020204" pitchFamily="34" charset="0"/>
              </a:rPr>
              <a:t> </a:t>
            </a:r>
            <a:r>
              <a:rPr sz="1400" spc="-18" dirty="0">
                <a:latin typeface="Century Gothic" panose="020B0502020202020204" pitchFamily="34" charset="0"/>
              </a:rPr>
              <a:t>cerca</a:t>
            </a:r>
            <a:r>
              <a:rPr sz="1400" spc="-72" dirty="0">
                <a:latin typeface="Century Gothic" panose="020B0502020202020204" pitchFamily="34" charset="0"/>
              </a:rPr>
              <a:t> </a:t>
            </a:r>
            <a:r>
              <a:rPr sz="1400" spc="-9" dirty="0">
                <a:latin typeface="Century Gothic" panose="020B0502020202020204" pitchFamily="34" charset="0"/>
              </a:rPr>
              <a:t>de</a:t>
            </a:r>
            <a:r>
              <a:rPr sz="1400" spc="-58" dirty="0">
                <a:latin typeface="Century Gothic" panose="020B0502020202020204" pitchFamily="34" charset="0"/>
              </a:rPr>
              <a:t> </a:t>
            </a:r>
            <a:r>
              <a:rPr sz="1400" spc="-9" dirty="0">
                <a:latin typeface="Century Gothic" panose="020B0502020202020204" pitchFamily="34" charset="0"/>
              </a:rPr>
              <a:t>dos  </a:t>
            </a:r>
            <a:r>
              <a:rPr sz="1400" spc="-4" dirty="0">
                <a:latin typeface="Century Gothic" panose="020B0502020202020204" pitchFamily="34" charset="0"/>
              </a:rPr>
              <a:t>años y </a:t>
            </a:r>
            <a:r>
              <a:rPr sz="1400" spc="-9" dirty="0">
                <a:latin typeface="Century Gothic" panose="020B0502020202020204" pitchFamily="34" charset="0"/>
              </a:rPr>
              <a:t>de </a:t>
            </a:r>
            <a:r>
              <a:rPr sz="1400" spc="-4" dirty="0">
                <a:latin typeface="Century Gothic" panose="020B0502020202020204" pitchFamily="34" charset="0"/>
              </a:rPr>
              <a:t>10</a:t>
            </a:r>
            <a:r>
              <a:rPr sz="1400" spc="-251" dirty="0">
                <a:latin typeface="Century Gothic" panose="020B0502020202020204" pitchFamily="34" charset="0"/>
              </a:rPr>
              <a:t> </a:t>
            </a:r>
            <a:r>
              <a:rPr sz="1400" spc="-9" dirty="0">
                <a:latin typeface="Century Gothic" panose="020B0502020202020204" pitchFamily="34" charset="0"/>
              </a:rPr>
              <a:t>años.</a:t>
            </a:r>
            <a:endParaRPr sz="1400" dirty="0">
              <a:latin typeface="Century Gothic" panose="020B0502020202020204" pitchFamily="34" charset="0"/>
            </a:endParaRPr>
          </a:p>
          <a:p>
            <a:pPr marL="1000655">
              <a:spcBef>
                <a:spcPts val="345"/>
              </a:spcBef>
              <a:buClr>
                <a:srgbClr val="C00000"/>
              </a:buClr>
              <a:buFont typeface="Century Gothic" panose="020B0502020202020204" pitchFamily="34" charset="0"/>
              <a:buChar char="−"/>
            </a:pPr>
            <a:r>
              <a:rPr sz="1400" spc="-4" dirty="0">
                <a:latin typeface="Century Gothic" panose="020B0502020202020204" pitchFamily="34" charset="0"/>
              </a:rPr>
              <a:t>El</a:t>
            </a:r>
            <a:r>
              <a:rPr sz="1400" spc="-45" dirty="0">
                <a:latin typeface="Century Gothic" panose="020B0502020202020204" pitchFamily="34" charset="0"/>
              </a:rPr>
              <a:t> </a:t>
            </a:r>
            <a:r>
              <a:rPr sz="1400" spc="-9" dirty="0">
                <a:latin typeface="Century Gothic" panose="020B0502020202020204" pitchFamily="34" charset="0"/>
              </a:rPr>
              <a:t>valor</a:t>
            </a:r>
            <a:r>
              <a:rPr sz="1400" spc="-81" dirty="0">
                <a:latin typeface="Century Gothic" panose="020B0502020202020204" pitchFamily="34" charset="0"/>
              </a:rPr>
              <a:t> </a:t>
            </a:r>
            <a:r>
              <a:rPr sz="1400" spc="-9" dirty="0">
                <a:latin typeface="Century Gothic" panose="020B0502020202020204" pitchFamily="34" charset="0"/>
              </a:rPr>
              <a:t>de</a:t>
            </a:r>
            <a:r>
              <a:rPr sz="1400" spc="-36" dirty="0">
                <a:latin typeface="Century Gothic" panose="020B0502020202020204" pitchFamily="34" charset="0"/>
              </a:rPr>
              <a:t> </a:t>
            </a:r>
            <a:r>
              <a:rPr sz="1400" spc="-9" dirty="0">
                <a:latin typeface="Century Gothic" panose="020B0502020202020204" pitchFamily="34" charset="0"/>
              </a:rPr>
              <a:t>mercado</a:t>
            </a:r>
            <a:r>
              <a:rPr sz="1400" spc="-58" dirty="0">
                <a:latin typeface="Century Gothic" panose="020B0502020202020204" pitchFamily="34" charset="0"/>
              </a:rPr>
              <a:t> </a:t>
            </a:r>
            <a:r>
              <a:rPr sz="1400" spc="-9" dirty="0">
                <a:latin typeface="Century Gothic" panose="020B0502020202020204" pitchFamily="34" charset="0"/>
              </a:rPr>
              <a:t>de</a:t>
            </a:r>
            <a:r>
              <a:rPr sz="1400" spc="-58" dirty="0">
                <a:latin typeface="Century Gothic" panose="020B0502020202020204" pitchFamily="34" charset="0"/>
              </a:rPr>
              <a:t> </a:t>
            </a:r>
            <a:r>
              <a:rPr sz="1400" spc="-9" dirty="0">
                <a:latin typeface="Century Gothic" panose="020B0502020202020204" pitchFamily="34" charset="0"/>
              </a:rPr>
              <a:t>estos</a:t>
            </a:r>
            <a:r>
              <a:rPr sz="1400" spc="-36" dirty="0">
                <a:latin typeface="Century Gothic" panose="020B0502020202020204" pitchFamily="34" charset="0"/>
              </a:rPr>
              <a:t> </a:t>
            </a:r>
            <a:r>
              <a:rPr sz="1400" spc="-4" dirty="0">
                <a:latin typeface="Century Gothic" panose="020B0502020202020204" pitchFamily="34" charset="0"/>
              </a:rPr>
              <a:t>bonos</a:t>
            </a:r>
            <a:r>
              <a:rPr sz="1400" spc="-49" dirty="0">
                <a:latin typeface="Century Gothic" panose="020B0502020202020204" pitchFamily="34" charset="0"/>
              </a:rPr>
              <a:t> </a:t>
            </a:r>
            <a:r>
              <a:rPr sz="1400" spc="-4" dirty="0">
                <a:latin typeface="Century Gothic" panose="020B0502020202020204" pitchFamily="34" charset="0"/>
              </a:rPr>
              <a:t>es</a:t>
            </a:r>
            <a:r>
              <a:rPr sz="1400" spc="-72" dirty="0">
                <a:latin typeface="Century Gothic" panose="020B0502020202020204" pitchFamily="34" charset="0"/>
              </a:rPr>
              <a:t> </a:t>
            </a:r>
            <a:r>
              <a:rPr sz="1400" spc="-9" dirty="0">
                <a:latin typeface="Century Gothic" panose="020B0502020202020204" pitchFamily="34" charset="0"/>
              </a:rPr>
              <a:t>de</a:t>
            </a:r>
            <a:r>
              <a:rPr sz="1400" spc="-27" dirty="0">
                <a:latin typeface="Century Gothic" panose="020B0502020202020204" pitchFamily="34" charset="0"/>
              </a:rPr>
              <a:t> </a:t>
            </a:r>
            <a:r>
              <a:rPr sz="1400" spc="-4" dirty="0">
                <a:latin typeface="Century Gothic" panose="020B0502020202020204" pitchFamily="34" charset="0"/>
              </a:rPr>
              <a:t>$434.76</a:t>
            </a:r>
            <a:r>
              <a:rPr sz="1400" spc="-18" dirty="0">
                <a:latin typeface="Century Gothic" panose="020B0502020202020204" pitchFamily="34" charset="0"/>
              </a:rPr>
              <a:t> </a:t>
            </a:r>
            <a:r>
              <a:rPr sz="1400" spc="-9" dirty="0">
                <a:latin typeface="Century Gothic" panose="020B0502020202020204" pitchFamily="34" charset="0"/>
              </a:rPr>
              <a:t>millones.</a:t>
            </a:r>
            <a:endParaRPr sz="1400" dirty="0">
              <a:latin typeface="Century Gothic" panose="020B0502020202020204" pitchFamily="34" charset="0"/>
            </a:endParaRPr>
          </a:p>
          <a:p>
            <a:pPr marL="1000655">
              <a:spcBef>
                <a:spcPts val="341"/>
              </a:spcBef>
              <a:buClr>
                <a:srgbClr val="C00000"/>
              </a:buClr>
              <a:buFont typeface="Century Gothic" panose="020B0502020202020204" pitchFamily="34" charset="0"/>
              <a:buChar char="−"/>
            </a:pPr>
            <a:r>
              <a:rPr sz="1400" spc="-4" dirty="0">
                <a:latin typeface="Century Gothic" panose="020B0502020202020204" pitchFamily="34" charset="0"/>
              </a:rPr>
              <a:t>El</a:t>
            </a:r>
            <a:r>
              <a:rPr sz="1400" spc="-27" dirty="0">
                <a:latin typeface="Century Gothic" panose="020B0502020202020204" pitchFamily="34" charset="0"/>
              </a:rPr>
              <a:t> </a:t>
            </a:r>
            <a:r>
              <a:rPr sz="1400" spc="-4" dirty="0">
                <a:latin typeface="Century Gothic" panose="020B0502020202020204" pitchFamily="34" charset="0"/>
              </a:rPr>
              <a:t>detalle</a:t>
            </a:r>
            <a:r>
              <a:rPr sz="1400" spc="-63" dirty="0">
                <a:latin typeface="Century Gothic" panose="020B0502020202020204" pitchFamily="34" charset="0"/>
              </a:rPr>
              <a:t> </a:t>
            </a:r>
            <a:r>
              <a:rPr sz="1400" spc="-9" dirty="0">
                <a:latin typeface="Century Gothic" panose="020B0502020202020204" pitchFamily="34" charset="0"/>
              </a:rPr>
              <a:t>de</a:t>
            </a:r>
            <a:r>
              <a:rPr sz="1400" spc="-22" dirty="0">
                <a:latin typeface="Century Gothic" panose="020B0502020202020204" pitchFamily="34" charset="0"/>
              </a:rPr>
              <a:t> </a:t>
            </a:r>
            <a:r>
              <a:rPr sz="1400" spc="-4" dirty="0">
                <a:latin typeface="Century Gothic" panose="020B0502020202020204" pitchFamily="34" charset="0"/>
              </a:rPr>
              <a:t>la</a:t>
            </a:r>
            <a:r>
              <a:rPr sz="1400" spc="-76" dirty="0">
                <a:latin typeface="Century Gothic" panose="020B0502020202020204" pitchFamily="34" charset="0"/>
              </a:rPr>
              <a:t> </a:t>
            </a:r>
            <a:r>
              <a:rPr sz="1400" spc="-9" dirty="0">
                <a:latin typeface="Century Gothic" panose="020B0502020202020204" pitchFamily="34" charset="0"/>
              </a:rPr>
              <a:t>valuación</a:t>
            </a:r>
            <a:r>
              <a:rPr sz="1400" spc="-49" dirty="0">
                <a:latin typeface="Century Gothic" panose="020B0502020202020204" pitchFamily="34" charset="0"/>
              </a:rPr>
              <a:t> </a:t>
            </a:r>
            <a:r>
              <a:rPr sz="1400" spc="-9" dirty="0">
                <a:latin typeface="Century Gothic" panose="020B0502020202020204" pitchFamily="34" charset="0"/>
              </a:rPr>
              <a:t>de</a:t>
            </a:r>
            <a:r>
              <a:rPr sz="1400" spc="-63" dirty="0">
                <a:latin typeface="Century Gothic" panose="020B0502020202020204" pitchFamily="34" charset="0"/>
              </a:rPr>
              <a:t> </a:t>
            </a:r>
            <a:r>
              <a:rPr sz="1400" spc="-9" dirty="0">
                <a:latin typeface="Century Gothic" panose="020B0502020202020204" pitchFamily="34" charset="0"/>
              </a:rPr>
              <a:t>estos</a:t>
            </a:r>
            <a:r>
              <a:rPr sz="1400" spc="-22" dirty="0">
                <a:latin typeface="Century Gothic" panose="020B0502020202020204" pitchFamily="34" charset="0"/>
              </a:rPr>
              <a:t> </a:t>
            </a:r>
            <a:r>
              <a:rPr sz="1400" spc="-9" dirty="0">
                <a:latin typeface="Century Gothic" panose="020B0502020202020204" pitchFamily="34" charset="0"/>
              </a:rPr>
              <a:t>instrumentos</a:t>
            </a:r>
            <a:r>
              <a:rPr sz="1400" spc="-31" dirty="0">
                <a:latin typeface="Century Gothic" panose="020B0502020202020204" pitchFamily="34" charset="0"/>
              </a:rPr>
              <a:t> </a:t>
            </a:r>
            <a:r>
              <a:rPr sz="1400" spc="-4" dirty="0">
                <a:latin typeface="Century Gothic" panose="020B0502020202020204" pitchFamily="34" charset="0"/>
              </a:rPr>
              <a:t>se</a:t>
            </a:r>
            <a:r>
              <a:rPr sz="1400" spc="-54" dirty="0">
                <a:latin typeface="Century Gothic" panose="020B0502020202020204" pitchFamily="34" charset="0"/>
              </a:rPr>
              <a:t> </a:t>
            </a:r>
            <a:r>
              <a:rPr sz="1400" spc="-9" dirty="0">
                <a:latin typeface="Century Gothic" panose="020B0502020202020204" pitchFamily="34" charset="0"/>
              </a:rPr>
              <a:t>presenta</a:t>
            </a:r>
            <a:r>
              <a:rPr sz="1400" spc="-67" dirty="0">
                <a:latin typeface="Century Gothic" panose="020B0502020202020204" pitchFamily="34" charset="0"/>
              </a:rPr>
              <a:t> </a:t>
            </a:r>
            <a:r>
              <a:rPr sz="1400" spc="-4" dirty="0">
                <a:latin typeface="Century Gothic" panose="020B0502020202020204" pitchFamily="34" charset="0"/>
              </a:rPr>
              <a:t>en</a:t>
            </a:r>
            <a:r>
              <a:rPr sz="1400" spc="-49" dirty="0">
                <a:latin typeface="Century Gothic" panose="020B0502020202020204" pitchFamily="34" charset="0"/>
              </a:rPr>
              <a:t> </a:t>
            </a:r>
            <a:r>
              <a:rPr sz="1400" spc="-4" dirty="0">
                <a:latin typeface="Century Gothic" panose="020B0502020202020204" pitchFamily="34" charset="0"/>
              </a:rPr>
              <a:t>el</a:t>
            </a:r>
            <a:r>
              <a:rPr sz="1400" spc="-40" dirty="0">
                <a:latin typeface="Century Gothic" panose="020B0502020202020204" pitchFamily="34" charset="0"/>
              </a:rPr>
              <a:t> </a:t>
            </a:r>
            <a:r>
              <a:rPr sz="1400" spc="-13" dirty="0" smtClean="0">
                <a:latin typeface="Century Gothic" panose="020B0502020202020204" pitchFamily="34" charset="0"/>
              </a:rPr>
              <a:t>archivo</a:t>
            </a:r>
            <a:r>
              <a:rPr lang="es-MX" sz="1400" dirty="0">
                <a:latin typeface="Century Gothic" panose="020B0502020202020204" pitchFamily="34" charset="0"/>
              </a:rPr>
              <a:t> </a:t>
            </a:r>
            <a:r>
              <a:rPr sz="1400" spc="-18" dirty="0" smtClean="0">
                <a:latin typeface="Century Gothic" panose="020B0502020202020204" pitchFamily="34" charset="0"/>
              </a:rPr>
              <a:t>«Valuación </a:t>
            </a:r>
            <a:r>
              <a:rPr sz="1400" spc="-9" dirty="0">
                <a:latin typeface="Century Gothic" panose="020B0502020202020204" pitchFamily="34" charset="0"/>
              </a:rPr>
              <a:t>valores</a:t>
            </a:r>
            <a:r>
              <a:rPr sz="1400" spc="-117" dirty="0">
                <a:latin typeface="Century Gothic" panose="020B0502020202020204" pitchFamily="34" charset="0"/>
              </a:rPr>
              <a:t> </a:t>
            </a:r>
            <a:r>
              <a:rPr sz="1400" spc="-4" dirty="0">
                <a:latin typeface="Century Gothic" panose="020B0502020202020204" pitchFamily="34" charset="0"/>
              </a:rPr>
              <a:t>94».</a:t>
            </a:r>
            <a:endParaRPr sz="1400" dirty="0">
              <a:latin typeface="Century Gothic" panose="020B0502020202020204" pitchFamily="34" charset="0"/>
            </a:endParaRPr>
          </a:p>
        </p:txBody>
      </p:sp>
      <p:sp>
        <p:nvSpPr>
          <p:cNvPr id="7" name="object 7"/>
          <p:cNvSpPr txBox="1">
            <a:spLocks noGrp="1"/>
          </p:cNvSpPr>
          <p:nvPr>
            <p:ph type="title"/>
          </p:nvPr>
        </p:nvSpPr>
        <p:spPr>
          <a:xfrm>
            <a:off x="457200" y="436663"/>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8" name="object 8"/>
          <p:cNvSpPr/>
          <p:nvPr/>
        </p:nvSpPr>
        <p:spPr>
          <a:xfrm>
            <a:off x="1941021" y="342899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9" name="object 9"/>
          <p:cNvSpPr/>
          <p:nvPr/>
        </p:nvSpPr>
        <p:spPr>
          <a:xfrm>
            <a:off x="2556163" y="342899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0" name="object 10"/>
          <p:cNvSpPr/>
          <p:nvPr/>
        </p:nvSpPr>
        <p:spPr>
          <a:xfrm>
            <a:off x="3059083" y="342899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1" name="object 11"/>
          <p:cNvSpPr/>
          <p:nvPr/>
        </p:nvSpPr>
        <p:spPr>
          <a:xfrm>
            <a:off x="4210395" y="342899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2" name="object 12"/>
          <p:cNvSpPr/>
          <p:nvPr/>
        </p:nvSpPr>
        <p:spPr>
          <a:xfrm>
            <a:off x="4903123" y="342899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3" name="object 13"/>
          <p:cNvSpPr/>
          <p:nvPr/>
        </p:nvSpPr>
        <p:spPr>
          <a:xfrm>
            <a:off x="5422668" y="342899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4" name="object 14"/>
          <p:cNvSpPr/>
          <p:nvPr/>
        </p:nvSpPr>
        <p:spPr>
          <a:xfrm>
            <a:off x="6305203" y="342899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sp>
        <p:nvSpPr>
          <p:cNvPr id="15" name="object 15"/>
          <p:cNvSpPr/>
          <p:nvPr/>
        </p:nvSpPr>
        <p:spPr>
          <a:xfrm>
            <a:off x="7032566" y="3428999"/>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sz="1400" dirty="0">
              <a:latin typeface="Century Gothic" panose="020B0502020202020204" pitchFamily="34" charset="0"/>
            </a:endParaRPr>
          </a:p>
        </p:txBody>
      </p:sp>
      <p:graphicFrame>
        <p:nvGraphicFramePr>
          <p:cNvPr id="16" name="object 16"/>
          <p:cNvGraphicFramePr>
            <a:graphicFrameLocks noGrp="1"/>
          </p:cNvGraphicFramePr>
          <p:nvPr>
            <p:extLst>
              <p:ext uri="{D42A27DB-BD31-4B8C-83A1-F6EECF244321}">
                <p14:modId xmlns:p14="http://schemas.microsoft.com/office/powerpoint/2010/main" val="1055268455"/>
              </p:ext>
            </p:extLst>
          </p:nvPr>
        </p:nvGraphicFramePr>
        <p:xfrm>
          <a:off x="903316" y="3429001"/>
          <a:ext cx="7269475" cy="828156"/>
        </p:xfrm>
        <a:graphic>
          <a:graphicData uri="http://schemas.openxmlformats.org/drawingml/2006/table">
            <a:tbl>
              <a:tblPr firstRow="1" bandRow="1">
                <a:tableStyleId>{2D5ABB26-0587-4C30-8999-92F81FD0307C}</a:tableStyleId>
              </a:tblPr>
              <a:tblGrid>
                <a:gridCol w="1085636"/>
                <a:gridCol w="575342"/>
                <a:gridCol w="512983"/>
                <a:gridCol w="1113092"/>
                <a:gridCol w="726407"/>
                <a:gridCol w="513339"/>
                <a:gridCol w="950749"/>
                <a:gridCol w="677912"/>
                <a:gridCol w="1114015"/>
              </a:tblGrid>
              <a:tr h="298524">
                <a:tc>
                  <a:txBody>
                    <a:bodyPr/>
                    <a:lstStyle/>
                    <a:p>
                      <a:pPr>
                        <a:lnSpc>
                          <a:spcPct val="100000"/>
                        </a:lnSpc>
                        <a:spcBef>
                          <a:spcPts val="40"/>
                        </a:spcBef>
                      </a:pPr>
                      <a:endParaRPr sz="800" dirty="0">
                        <a:latin typeface="Times New Roman"/>
                        <a:cs typeface="Times New Roman"/>
                      </a:endParaRPr>
                    </a:p>
                    <a:p>
                      <a:pPr marL="180975">
                        <a:lnSpc>
                          <a:spcPct val="100000"/>
                        </a:lnSpc>
                      </a:pPr>
                      <a:r>
                        <a:rPr sz="800" b="1" spc="5" dirty="0">
                          <a:latin typeface="Arial"/>
                          <a:cs typeface="Arial"/>
                        </a:rPr>
                        <a:t>Instrumentos</a:t>
                      </a:r>
                      <a:endParaRPr sz="800" dirty="0">
                        <a:latin typeface="Arial"/>
                        <a:cs typeface="Arial"/>
                      </a:endParaRPr>
                    </a:p>
                  </a:txBody>
                  <a:tcPr marL="0" marR="0" marT="0" marB="0">
                    <a:lnL w="9143">
                      <a:solidFill>
                        <a:srgbClr val="000000"/>
                      </a:solidFill>
                      <a:prstDash val="solid"/>
                    </a:lnL>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86995">
                        <a:lnSpc>
                          <a:spcPct val="100000"/>
                        </a:lnSpc>
                      </a:pPr>
                      <a:r>
                        <a:rPr sz="800" b="1" spc="15" dirty="0">
                          <a:latin typeface="Arial"/>
                          <a:cs typeface="Arial"/>
                        </a:rPr>
                        <a:t>Títulos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26670" algn="ctr">
                        <a:lnSpc>
                          <a:spcPct val="100000"/>
                        </a:lnSpc>
                      </a:pPr>
                      <a:r>
                        <a:rPr sz="800" b="1" spc="20" dirty="0">
                          <a:latin typeface="Arial"/>
                          <a:cs typeface="Arial"/>
                        </a:rPr>
                        <a:t>Moneda</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gn="ctr">
                        <a:lnSpc>
                          <a:spcPts val="944"/>
                        </a:lnSpc>
                      </a:pPr>
                      <a:r>
                        <a:rPr sz="800" b="1" spc="40" dirty="0">
                          <a:latin typeface="Arial"/>
                          <a:cs typeface="Arial"/>
                        </a:rPr>
                        <a:t>Plazo</a:t>
                      </a:r>
                      <a:r>
                        <a:rPr sz="800" b="1" spc="-55" dirty="0">
                          <a:latin typeface="Arial"/>
                          <a:cs typeface="Arial"/>
                        </a:rPr>
                        <a:t> </a:t>
                      </a:r>
                      <a:r>
                        <a:rPr sz="800" b="1" spc="35" dirty="0">
                          <a:latin typeface="Arial"/>
                          <a:cs typeface="Arial"/>
                        </a:rPr>
                        <a:t>al</a:t>
                      </a:r>
                      <a:endParaRPr sz="800" dirty="0">
                        <a:latin typeface="Arial"/>
                        <a:cs typeface="Arial"/>
                      </a:endParaRPr>
                    </a:p>
                    <a:p>
                      <a:pPr marL="5080" algn="ctr">
                        <a:lnSpc>
                          <a:spcPct val="100000"/>
                        </a:lnSpc>
                        <a:spcBef>
                          <a:spcPts val="130"/>
                        </a:spcBef>
                      </a:pPr>
                      <a:r>
                        <a:rPr sz="800" b="1" spc="25" dirty="0">
                          <a:latin typeface="Arial"/>
                          <a:cs typeface="Arial"/>
                        </a:rPr>
                        <a:t>vencimiento</a:t>
                      </a:r>
                      <a:r>
                        <a:rPr sz="800" b="1" spc="-35" dirty="0">
                          <a:latin typeface="Arial"/>
                          <a:cs typeface="Arial"/>
                        </a:rPr>
                        <a:t> </a:t>
                      </a:r>
                      <a:r>
                        <a:rPr sz="800" b="1" dirty="0">
                          <a:latin typeface="Arial"/>
                          <a:cs typeface="Arial"/>
                        </a:rPr>
                        <a:t>(días)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7620" algn="ctr">
                        <a:lnSpc>
                          <a:spcPct val="100000"/>
                        </a:lnSpc>
                      </a:pPr>
                      <a:r>
                        <a:rPr sz="800" b="1" spc="5" dirty="0">
                          <a:latin typeface="Arial"/>
                          <a:cs typeface="Arial"/>
                        </a:rPr>
                        <a:t>Tasa</a:t>
                      </a:r>
                      <a:r>
                        <a:rPr sz="800" b="1" dirty="0">
                          <a:latin typeface="Arial"/>
                          <a:cs typeface="Arial"/>
                        </a:rPr>
                        <a:t> </a:t>
                      </a:r>
                      <a:r>
                        <a:rPr sz="800" b="1" spc="10" dirty="0">
                          <a:latin typeface="Arial"/>
                          <a:cs typeface="Arial"/>
                        </a:rPr>
                        <a:t>cupón</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46990">
                        <a:lnSpc>
                          <a:spcPct val="100000"/>
                        </a:lnSpc>
                      </a:pPr>
                      <a:r>
                        <a:rPr sz="800" b="1" spc="35" dirty="0">
                          <a:latin typeface="Arial"/>
                          <a:cs typeface="Arial"/>
                        </a:rPr>
                        <a:t>Spread</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marR="89535" algn="ctr">
                        <a:lnSpc>
                          <a:spcPts val="944"/>
                        </a:lnSpc>
                      </a:pPr>
                      <a:r>
                        <a:rPr sz="800" b="1" spc="20" dirty="0">
                          <a:latin typeface="Arial"/>
                          <a:cs typeface="Arial"/>
                        </a:rPr>
                        <a:t>Calificación</a:t>
                      </a:r>
                      <a:r>
                        <a:rPr sz="800" b="1" spc="-40" dirty="0">
                          <a:latin typeface="Arial"/>
                          <a:cs typeface="Arial"/>
                        </a:rPr>
                        <a:t> </a:t>
                      </a:r>
                      <a:r>
                        <a:rPr sz="800" b="1" spc="10" dirty="0">
                          <a:latin typeface="Arial"/>
                          <a:cs typeface="Arial"/>
                        </a:rPr>
                        <a:t>de</a:t>
                      </a:r>
                      <a:endParaRPr sz="800" dirty="0">
                        <a:latin typeface="Arial"/>
                        <a:cs typeface="Arial"/>
                      </a:endParaRPr>
                    </a:p>
                    <a:p>
                      <a:pPr marR="71755" algn="ctr">
                        <a:lnSpc>
                          <a:spcPct val="100000"/>
                        </a:lnSpc>
                        <a:spcBef>
                          <a:spcPts val="130"/>
                        </a:spcBef>
                      </a:pPr>
                      <a:r>
                        <a:rPr sz="800" b="1" spc="15" dirty="0">
                          <a:latin typeface="Arial"/>
                          <a:cs typeface="Arial"/>
                        </a:rPr>
                        <a:t>crédito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121920">
                        <a:lnSpc>
                          <a:spcPct val="100000"/>
                        </a:lnSpc>
                      </a:pPr>
                      <a:r>
                        <a:rPr sz="800" b="1" spc="25" dirty="0">
                          <a:latin typeface="Arial"/>
                          <a:cs typeface="Arial"/>
                        </a:rPr>
                        <a:t>Precio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53340">
                        <a:lnSpc>
                          <a:spcPct val="100000"/>
                        </a:lnSpc>
                      </a:pPr>
                      <a:r>
                        <a:rPr sz="800" b="1" spc="30" dirty="0">
                          <a:latin typeface="Arial"/>
                          <a:cs typeface="Arial"/>
                        </a:rPr>
                        <a:t>Valor </a:t>
                      </a:r>
                      <a:r>
                        <a:rPr sz="800" b="1" spc="10" dirty="0">
                          <a:latin typeface="Arial"/>
                          <a:cs typeface="Arial"/>
                        </a:rPr>
                        <a:t>de</a:t>
                      </a:r>
                      <a:r>
                        <a:rPr sz="800" b="1" spc="30" dirty="0">
                          <a:latin typeface="Arial"/>
                          <a:cs typeface="Arial"/>
                        </a:rPr>
                        <a:t> mercado</a:t>
                      </a:r>
                      <a:endParaRPr sz="800" dirty="0">
                        <a:latin typeface="Arial"/>
                        <a:cs typeface="Arial"/>
                      </a:endParaRPr>
                    </a:p>
                  </a:txBody>
                  <a:tcPr marL="0" marR="0" marT="0" marB="0">
                    <a:lnR w="18287">
                      <a:solidFill>
                        <a:srgbClr val="000000"/>
                      </a:solidFill>
                      <a:prstDash val="solid"/>
                    </a:lnR>
                    <a:lnT w="9143">
                      <a:solidFill>
                        <a:srgbClr val="000000"/>
                      </a:solidFill>
                      <a:prstDash val="solid"/>
                    </a:lnT>
                    <a:lnB w="18287">
                      <a:solidFill>
                        <a:srgbClr val="000000"/>
                      </a:solidFill>
                      <a:prstDash val="solid"/>
                    </a:lnB>
                  </a:tcPr>
                </a:tc>
              </a:tr>
              <a:tr h="188376">
                <a:tc>
                  <a:txBody>
                    <a:bodyPr/>
                    <a:lstStyle/>
                    <a:p>
                      <a:pPr marL="19685">
                        <a:lnSpc>
                          <a:spcPct val="100000"/>
                        </a:lnSpc>
                        <a:spcBef>
                          <a:spcPts val="40"/>
                        </a:spcBef>
                      </a:pPr>
                      <a:r>
                        <a:rPr sz="1000" spc="-15" dirty="0">
                          <a:latin typeface="Calibri"/>
                          <a:cs typeface="Calibri"/>
                        </a:rPr>
                        <a:t>94_BACOMER_07U</a:t>
                      </a:r>
                      <a:endParaRPr sz="1000" dirty="0">
                        <a:latin typeface="Calibri"/>
                        <a:cs typeface="Calibri"/>
                      </a:endParaRPr>
                    </a:p>
                  </a:txBody>
                  <a:tcPr marL="0" marR="0" marT="0" marB="0">
                    <a:lnL w="9143">
                      <a:solidFill>
                        <a:srgbClr val="000000"/>
                      </a:solidFill>
                      <a:prstDash val="solid"/>
                    </a:lnL>
                    <a:lnT w="18287">
                      <a:solidFill>
                        <a:srgbClr val="000000"/>
                      </a:solidFill>
                      <a:prstDash val="solid"/>
                    </a:lnT>
                  </a:tcPr>
                </a:tc>
                <a:tc>
                  <a:txBody>
                    <a:bodyPr/>
                    <a:lstStyle/>
                    <a:p>
                      <a:pPr marR="18415" algn="r">
                        <a:lnSpc>
                          <a:spcPct val="100000"/>
                        </a:lnSpc>
                        <a:spcBef>
                          <a:spcPts val="40"/>
                        </a:spcBef>
                      </a:pPr>
                      <a:r>
                        <a:rPr sz="1000" spc="-55" dirty="0">
                          <a:latin typeface="Calibri"/>
                          <a:cs typeface="Calibri"/>
                        </a:rPr>
                        <a:t>6</a:t>
                      </a:r>
                      <a:r>
                        <a:rPr sz="1000" spc="-45" dirty="0">
                          <a:latin typeface="Calibri"/>
                          <a:cs typeface="Calibri"/>
                        </a:rPr>
                        <a:t>54</a:t>
                      </a:r>
                      <a:r>
                        <a:rPr sz="1000" spc="15" dirty="0">
                          <a:latin typeface="Calibri"/>
                          <a:cs typeface="Calibri"/>
                        </a:rPr>
                        <a:t>,</a:t>
                      </a:r>
                      <a:r>
                        <a:rPr sz="1000" spc="-45" dirty="0">
                          <a:latin typeface="Calibri"/>
                          <a:cs typeface="Calibri"/>
                        </a:rPr>
                        <a:t>2</a:t>
                      </a:r>
                      <a:r>
                        <a:rPr sz="1000" spc="-55" dirty="0">
                          <a:latin typeface="Calibri"/>
                          <a:cs typeface="Calibri"/>
                        </a:rPr>
                        <a:t>5</a:t>
                      </a:r>
                      <a:r>
                        <a:rPr sz="1000" dirty="0">
                          <a:latin typeface="Calibri"/>
                          <a:cs typeface="Calibri"/>
                        </a:rPr>
                        <a:t>0</a:t>
                      </a:r>
                    </a:p>
                  </a:txBody>
                  <a:tcPr marL="0" marR="0" marT="0" marB="0">
                    <a:lnT w="18287">
                      <a:solidFill>
                        <a:srgbClr val="000000"/>
                      </a:solidFill>
                      <a:prstDash val="solid"/>
                    </a:lnT>
                  </a:tcPr>
                </a:tc>
                <a:tc>
                  <a:txBody>
                    <a:bodyPr/>
                    <a:lstStyle/>
                    <a:p>
                      <a:pPr marR="19685" algn="ctr">
                        <a:lnSpc>
                          <a:spcPct val="100000"/>
                        </a:lnSpc>
                        <a:spcBef>
                          <a:spcPts val="40"/>
                        </a:spcBef>
                      </a:pPr>
                      <a:r>
                        <a:rPr sz="1000" spc="10" dirty="0">
                          <a:latin typeface="Calibri"/>
                          <a:cs typeface="Calibri"/>
                        </a:rPr>
                        <a:t>Udis</a:t>
                      </a:r>
                      <a:endParaRPr sz="1000" dirty="0">
                        <a:latin typeface="Calibri"/>
                        <a:cs typeface="Calibri"/>
                      </a:endParaRPr>
                    </a:p>
                  </a:txBody>
                  <a:tcPr marL="0" marR="0" marT="0" marB="0">
                    <a:lnT w="18287">
                      <a:solidFill>
                        <a:srgbClr val="000000"/>
                      </a:solidFill>
                      <a:prstDash val="solid"/>
                    </a:lnT>
                  </a:tcPr>
                </a:tc>
                <a:tc>
                  <a:txBody>
                    <a:bodyPr/>
                    <a:lstStyle/>
                    <a:p>
                      <a:pPr marL="9525" algn="ctr">
                        <a:lnSpc>
                          <a:spcPct val="100000"/>
                        </a:lnSpc>
                        <a:spcBef>
                          <a:spcPts val="40"/>
                        </a:spcBef>
                      </a:pPr>
                      <a:r>
                        <a:rPr sz="1000" spc="-15" dirty="0">
                          <a:latin typeface="Calibri"/>
                          <a:cs typeface="Calibri"/>
                        </a:rPr>
                        <a:t>3,676</a:t>
                      </a:r>
                      <a:endParaRPr sz="1000" dirty="0">
                        <a:latin typeface="Calibri"/>
                        <a:cs typeface="Calibri"/>
                      </a:endParaRPr>
                    </a:p>
                  </a:txBody>
                  <a:tcPr marL="0" marR="0" marT="0" marB="0">
                    <a:lnT w="18287">
                      <a:solidFill>
                        <a:srgbClr val="000000"/>
                      </a:solidFill>
                      <a:prstDash val="solid"/>
                    </a:lnT>
                  </a:tcPr>
                </a:tc>
                <a:tc>
                  <a:txBody>
                    <a:bodyPr/>
                    <a:lstStyle/>
                    <a:p>
                      <a:pPr marL="15240" algn="ctr">
                        <a:lnSpc>
                          <a:spcPct val="100000"/>
                        </a:lnSpc>
                        <a:spcBef>
                          <a:spcPts val="40"/>
                        </a:spcBef>
                      </a:pPr>
                      <a:r>
                        <a:rPr sz="1000" spc="-15" dirty="0">
                          <a:latin typeface="Calibri"/>
                          <a:cs typeface="Calibri"/>
                        </a:rPr>
                        <a:t>4.35%</a:t>
                      </a:r>
                      <a:endParaRPr sz="1000" dirty="0">
                        <a:latin typeface="Calibri"/>
                        <a:cs typeface="Calibri"/>
                      </a:endParaRPr>
                    </a:p>
                  </a:txBody>
                  <a:tcPr marL="0" marR="0" marT="0" marB="0">
                    <a:lnT w="18287">
                      <a:solidFill>
                        <a:srgbClr val="000000"/>
                      </a:solidFill>
                      <a:prstDash val="solid"/>
                    </a:lnT>
                  </a:tcPr>
                </a:tc>
                <a:tc>
                  <a:txBody>
                    <a:bodyPr/>
                    <a:lstStyle/>
                    <a:p>
                      <a:endParaRPr sz="1000" dirty="0">
                        <a:latin typeface="Calibri"/>
                        <a:cs typeface="Calibri"/>
                      </a:endParaRPr>
                    </a:p>
                  </a:txBody>
                  <a:tcPr marL="0" marR="0" marT="0" marB="0">
                    <a:lnT w="18287">
                      <a:solidFill>
                        <a:srgbClr val="000000"/>
                      </a:solidFill>
                      <a:prstDash val="solid"/>
                    </a:lnT>
                  </a:tcPr>
                </a:tc>
                <a:tc>
                  <a:txBody>
                    <a:bodyPr/>
                    <a:lstStyle/>
                    <a:p>
                      <a:pPr marL="340995">
                        <a:lnSpc>
                          <a:spcPct val="100000"/>
                        </a:lnSpc>
                        <a:spcBef>
                          <a:spcPts val="40"/>
                        </a:spcBef>
                      </a:pPr>
                      <a:r>
                        <a:rPr sz="1000" dirty="0">
                          <a:latin typeface="Calibri"/>
                          <a:cs typeface="Calibri"/>
                        </a:rPr>
                        <a:t>Ban1</a:t>
                      </a:r>
                    </a:p>
                  </a:txBody>
                  <a:tcPr marL="0" marR="0" marT="0" marB="0">
                    <a:lnT w="18287">
                      <a:solidFill>
                        <a:srgbClr val="000000"/>
                      </a:solidFill>
                      <a:prstDash val="solid"/>
                    </a:lnT>
                  </a:tcPr>
                </a:tc>
                <a:tc>
                  <a:txBody>
                    <a:bodyPr/>
                    <a:lstStyle/>
                    <a:p>
                      <a:pPr marR="36195" algn="r">
                        <a:lnSpc>
                          <a:spcPct val="100000"/>
                        </a:lnSpc>
                        <a:spcBef>
                          <a:spcPts val="40"/>
                        </a:spcBef>
                      </a:pPr>
                      <a:r>
                        <a:rPr sz="1000" spc="-45" dirty="0">
                          <a:latin typeface="Calibri"/>
                          <a:cs typeface="Calibri"/>
                        </a:rPr>
                        <a:t>56</a:t>
                      </a:r>
                      <a:r>
                        <a:rPr sz="1000" spc="-55" dirty="0">
                          <a:latin typeface="Calibri"/>
                          <a:cs typeface="Calibri"/>
                        </a:rPr>
                        <a:t>8</a:t>
                      </a:r>
                      <a:r>
                        <a:rPr sz="1000" spc="15" dirty="0">
                          <a:latin typeface="Calibri"/>
                          <a:cs typeface="Calibri"/>
                        </a:rPr>
                        <a:t>.</a:t>
                      </a:r>
                      <a:r>
                        <a:rPr sz="1000" spc="-45" dirty="0">
                          <a:latin typeface="Calibri"/>
                          <a:cs typeface="Calibri"/>
                        </a:rPr>
                        <a:t>966</a:t>
                      </a:r>
                      <a:r>
                        <a:rPr sz="1000" dirty="0">
                          <a:latin typeface="Calibri"/>
                          <a:cs typeface="Calibri"/>
                        </a:rPr>
                        <a:t>2</a:t>
                      </a:r>
                    </a:p>
                  </a:txBody>
                  <a:tcPr marL="0" marR="0" marT="0" marB="0">
                    <a:lnT w="18287">
                      <a:solidFill>
                        <a:srgbClr val="000000"/>
                      </a:solidFill>
                      <a:prstDash val="solid"/>
                    </a:lnT>
                  </a:tcPr>
                </a:tc>
                <a:tc>
                  <a:txBody>
                    <a:bodyPr/>
                    <a:lstStyle/>
                    <a:p>
                      <a:pPr marL="43815">
                        <a:lnSpc>
                          <a:spcPct val="100000"/>
                        </a:lnSpc>
                        <a:spcBef>
                          <a:spcPts val="40"/>
                        </a:spcBef>
                        <a:tabLst>
                          <a:tab pos="311150" algn="l"/>
                        </a:tabLst>
                      </a:pPr>
                      <a:r>
                        <a:rPr sz="1000" spc="10" dirty="0">
                          <a:latin typeface="Calibri"/>
                          <a:cs typeface="Calibri"/>
                        </a:rPr>
                        <a:t>$	</a:t>
                      </a:r>
                      <a:r>
                        <a:rPr sz="1000" spc="-25" dirty="0">
                          <a:latin typeface="Calibri"/>
                          <a:cs typeface="Calibri"/>
                        </a:rPr>
                        <a:t>372,246,155.61</a:t>
                      </a:r>
                      <a:endParaRPr sz="1000" dirty="0">
                        <a:latin typeface="Calibri"/>
                        <a:cs typeface="Calibri"/>
                      </a:endParaRPr>
                    </a:p>
                  </a:txBody>
                  <a:tcPr marL="0" marR="0" marT="0" marB="0">
                    <a:lnR w="18287">
                      <a:solidFill>
                        <a:srgbClr val="000000"/>
                      </a:solidFill>
                      <a:prstDash val="solid"/>
                    </a:lnR>
                    <a:lnT w="18287">
                      <a:solidFill>
                        <a:srgbClr val="000000"/>
                      </a:solidFill>
                      <a:prstDash val="solid"/>
                    </a:lnT>
                  </a:tcPr>
                </a:tc>
              </a:tr>
              <a:tr h="155868">
                <a:tc>
                  <a:txBody>
                    <a:bodyPr/>
                    <a:lstStyle/>
                    <a:p>
                      <a:pPr marL="19685">
                        <a:lnSpc>
                          <a:spcPts val="1250"/>
                        </a:lnSpc>
                      </a:pPr>
                      <a:r>
                        <a:rPr sz="1000" dirty="0">
                          <a:latin typeface="Calibri"/>
                          <a:cs typeface="Calibri"/>
                        </a:rPr>
                        <a:t>94_CSBANCO_14</a:t>
                      </a:r>
                    </a:p>
                  </a:txBody>
                  <a:tcPr marL="0" marR="0" marT="0" marB="0">
                    <a:lnL w="9143">
                      <a:solidFill>
                        <a:srgbClr val="000000"/>
                      </a:solidFill>
                      <a:prstDash val="solid"/>
                    </a:lnL>
                    <a:lnB w="18287">
                      <a:solidFill>
                        <a:srgbClr val="000000"/>
                      </a:solidFill>
                      <a:prstDash val="solid"/>
                    </a:lnB>
                  </a:tcPr>
                </a:tc>
                <a:tc>
                  <a:txBody>
                    <a:bodyPr/>
                    <a:lstStyle/>
                    <a:p>
                      <a:pPr marR="18415" algn="r">
                        <a:lnSpc>
                          <a:spcPts val="1250"/>
                        </a:lnSpc>
                      </a:pPr>
                      <a:r>
                        <a:rPr sz="1000" spc="-55" dirty="0">
                          <a:latin typeface="Calibri"/>
                          <a:cs typeface="Calibri"/>
                        </a:rPr>
                        <a:t>6</a:t>
                      </a:r>
                      <a:r>
                        <a:rPr sz="1000" spc="-45" dirty="0">
                          <a:latin typeface="Calibri"/>
                          <a:cs typeface="Calibri"/>
                        </a:rPr>
                        <a:t>00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lnB w="18287">
                      <a:solidFill>
                        <a:srgbClr val="000000"/>
                      </a:solidFill>
                      <a:prstDash val="solid"/>
                    </a:lnB>
                  </a:tcPr>
                </a:tc>
                <a:tc>
                  <a:txBody>
                    <a:bodyPr/>
                    <a:lstStyle/>
                    <a:p>
                      <a:pPr marR="10160" algn="ctr">
                        <a:lnSpc>
                          <a:spcPts val="1250"/>
                        </a:lnSpc>
                      </a:pPr>
                      <a:r>
                        <a:rPr sz="1000" spc="20" dirty="0">
                          <a:latin typeface="Calibri"/>
                          <a:cs typeface="Calibri"/>
                        </a:rPr>
                        <a:t>Pesos</a:t>
                      </a:r>
                      <a:endParaRPr sz="1000" dirty="0">
                        <a:latin typeface="Calibri"/>
                        <a:cs typeface="Calibri"/>
                      </a:endParaRPr>
                    </a:p>
                  </a:txBody>
                  <a:tcPr marL="0" marR="0" marT="0" marB="0">
                    <a:lnB w="18287">
                      <a:solidFill>
                        <a:srgbClr val="000000"/>
                      </a:solidFill>
                      <a:prstDash val="solid"/>
                    </a:lnB>
                  </a:tcPr>
                </a:tc>
                <a:tc>
                  <a:txBody>
                    <a:bodyPr/>
                    <a:lstStyle/>
                    <a:p>
                      <a:pPr marL="18415" algn="ctr">
                        <a:lnSpc>
                          <a:spcPts val="1250"/>
                        </a:lnSpc>
                      </a:pPr>
                      <a:r>
                        <a:rPr sz="1000" spc="-20" dirty="0">
                          <a:latin typeface="Calibri"/>
                          <a:cs typeface="Calibri"/>
                        </a:rPr>
                        <a:t>625</a:t>
                      </a:r>
                      <a:endParaRPr sz="1000" dirty="0">
                        <a:latin typeface="Calibri"/>
                        <a:cs typeface="Calibri"/>
                      </a:endParaRPr>
                    </a:p>
                  </a:txBody>
                  <a:tcPr marL="0" marR="0" marT="0" marB="0">
                    <a:lnB w="18287">
                      <a:solidFill>
                        <a:srgbClr val="000000"/>
                      </a:solidFill>
                      <a:prstDash val="solid"/>
                    </a:lnB>
                  </a:tcPr>
                </a:tc>
                <a:tc>
                  <a:txBody>
                    <a:bodyPr/>
                    <a:lstStyle/>
                    <a:p>
                      <a:pPr marL="15875" algn="ctr">
                        <a:lnSpc>
                          <a:spcPts val="1250"/>
                        </a:lnSpc>
                      </a:pPr>
                      <a:r>
                        <a:rPr sz="1000" spc="5" dirty="0">
                          <a:latin typeface="Calibri"/>
                          <a:cs typeface="Calibri"/>
                        </a:rPr>
                        <a:t>TIIE</a:t>
                      </a:r>
                      <a:r>
                        <a:rPr sz="1000" spc="-135" dirty="0">
                          <a:latin typeface="Calibri"/>
                          <a:cs typeface="Calibri"/>
                        </a:rPr>
                        <a:t> </a:t>
                      </a:r>
                      <a:r>
                        <a:rPr sz="1000" spc="-10" dirty="0">
                          <a:latin typeface="Calibri"/>
                          <a:cs typeface="Calibri"/>
                        </a:rPr>
                        <a:t>28</a:t>
                      </a:r>
                      <a:endParaRPr sz="1000" dirty="0">
                        <a:latin typeface="Calibri"/>
                        <a:cs typeface="Calibri"/>
                      </a:endParaRPr>
                    </a:p>
                  </a:txBody>
                  <a:tcPr marL="0" marR="0" marT="0" marB="0">
                    <a:lnB w="18287">
                      <a:solidFill>
                        <a:srgbClr val="000000"/>
                      </a:solidFill>
                      <a:prstDash val="solid"/>
                    </a:lnB>
                  </a:tcPr>
                </a:tc>
                <a:tc>
                  <a:txBody>
                    <a:bodyPr/>
                    <a:lstStyle/>
                    <a:p>
                      <a:pPr marL="228600">
                        <a:lnSpc>
                          <a:spcPts val="1250"/>
                        </a:lnSpc>
                      </a:pPr>
                      <a:r>
                        <a:rPr sz="1000" spc="-15" dirty="0">
                          <a:latin typeface="Calibri"/>
                          <a:cs typeface="Calibri"/>
                        </a:rPr>
                        <a:t>0.025</a:t>
                      </a:r>
                      <a:endParaRPr sz="1000" dirty="0">
                        <a:latin typeface="Calibri"/>
                        <a:cs typeface="Calibri"/>
                      </a:endParaRPr>
                    </a:p>
                  </a:txBody>
                  <a:tcPr marL="0" marR="0" marT="0" marB="0">
                    <a:lnB w="18287">
                      <a:solidFill>
                        <a:srgbClr val="000000"/>
                      </a:solidFill>
                      <a:prstDash val="solid"/>
                    </a:lnB>
                  </a:tcPr>
                </a:tc>
                <a:tc>
                  <a:txBody>
                    <a:bodyPr/>
                    <a:lstStyle/>
                    <a:p>
                      <a:pPr marL="340995">
                        <a:lnSpc>
                          <a:spcPts val="1250"/>
                        </a:lnSpc>
                      </a:pPr>
                      <a:r>
                        <a:rPr sz="1000" dirty="0">
                          <a:latin typeface="Calibri"/>
                          <a:cs typeface="Calibri"/>
                        </a:rPr>
                        <a:t>Ban1</a:t>
                      </a:r>
                    </a:p>
                  </a:txBody>
                  <a:tcPr marL="0" marR="0" marT="0" marB="0">
                    <a:lnB w="18287">
                      <a:solidFill>
                        <a:srgbClr val="000000"/>
                      </a:solidFill>
                      <a:prstDash val="solid"/>
                    </a:lnB>
                  </a:tcPr>
                </a:tc>
                <a:tc>
                  <a:txBody>
                    <a:bodyPr/>
                    <a:lstStyle/>
                    <a:p>
                      <a:pPr marR="36830" algn="r">
                        <a:lnSpc>
                          <a:spcPts val="1250"/>
                        </a:lnSpc>
                      </a:pPr>
                      <a:r>
                        <a:rPr sz="1000" spc="-45" dirty="0">
                          <a:latin typeface="Calibri"/>
                          <a:cs typeface="Calibri"/>
                        </a:rPr>
                        <a:t>10</a:t>
                      </a:r>
                      <a:r>
                        <a:rPr sz="1000" spc="-55" dirty="0">
                          <a:latin typeface="Calibri"/>
                          <a:cs typeface="Calibri"/>
                        </a:rPr>
                        <a:t>4</a:t>
                      </a:r>
                      <a:r>
                        <a:rPr sz="1000" spc="15" dirty="0">
                          <a:latin typeface="Calibri"/>
                          <a:cs typeface="Calibri"/>
                        </a:rPr>
                        <a:t>.</a:t>
                      </a:r>
                      <a:r>
                        <a:rPr sz="1000" spc="-45" dirty="0">
                          <a:latin typeface="Calibri"/>
                          <a:cs typeface="Calibri"/>
                        </a:rPr>
                        <a:t>18</a:t>
                      </a:r>
                      <a:r>
                        <a:rPr sz="1000" spc="-50" dirty="0">
                          <a:latin typeface="Calibri"/>
                          <a:cs typeface="Calibri"/>
                        </a:rPr>
                        <a:t>2</a:t>
                      </a:r>
                      <a:r>
                        <a:rPr sz="1000" dirty="0">
                          <a:latin typeface="Calibri"/>
                          <a:cs typeface="Calibri"/>
                        </a:rPr>
                        <a:t>2</a:t>
                      </a:r>
                    </a:p>
                  </a:txBody>
                  <a:tcPr marL="0" marR="0" marT="0" marB="0">
                    <a:lnB w="18287">
                      <a:solidFill>
                        <a:srgbClr val="000000"/>
                      </a:solidFill>
                      <a:prstDash val="solid"/>
                    </a:lnB>
                  </a:tcPr>
                </a:tc>
                <a:tc>
                  <a:txBody>
                    <a:bodyPr/>
                    <a:lstStyle/>
                    <a:p>
                      <a:pPr marL="43815">
                        <a:lnSpc>
                          <a:spcPts val="1250"/>
                        </a:lnSpc>
                        <a:tabLst>
                          <a:tab pos="377825" algn="l"/>
                        </a:tabLst>
                      </a:pPr>
                      <a:r>
                        <a:rPr sz="1000" spc="10" dirty="0">
                          <a:latin typeface="Calibri"/>
                          <a:cs typeface="Calibri"/>
                        </a:rPr>
                        <a:t>$	</a:t>
                      </a:r>
                      <a:r>
                        <a:rPr sz="1000" spc="-20" dirty="0">
                          <a:latin typeface="Calibri"/>
                          <a:cs typeface="Calibri"/>
                        </a:rPr>
                        <a:t>62,509,347.21</a:t>
                      </a:r>
                      <a:endParaRPr sz="1000" dirty="0">
                        <a:latin typeface="Calibri"/>
                        <a:cs typeface="Calibri"/>
                      </a:endParaRPr>
                    </a:p>
                  </a:txBody>
                  <a:tcPr marL="0" marR="0" marT="0" marB="0">
                    <a:lnR w="18287">
                      <a:solidFill>
                        <a:srgbClr val="000000"/>
                      </a:solidFill>
                      <a:prstDash val="solid"/>
                    </a:lnR>
                    <a:lnB w="18287">
                      <a:solidFill>
                        <a:srgbClr val="000000"/>
                      </a:solidFill>
                      <a:prstDash val="solid"/>
                    </a:lnB>
                  </a:tcPr>
                </a:tc>
              </a:tr>
              <a:tr h="176156">
                <a:tc>
                  <a:txBody>
                    <a:bodyPr/>
                    <a:lstStyle/>
                    <a:p>
                      <a:pPr marR="62865" algn="ctr">
                        <a:lnSpc>
                          <a:spcPct val="100000"/>
                        </a:lnSpc>
                        <a:spcBef>
                          <a:spcPts val="200"/>
                        </a:spcBef>
                      </a:pPr>
                      <a:r>
                        <a:rPr sz="800" b="1" dirty="0">
                          <a:solidFill>
                            <a:srgbClr val="FF0000"/>
                          </a:solidFill>
                          <a:latin typeface="Calibri"/>
                          <a:cs typeface="Calibri"/>
                        </a:rPr>
                        <a:t>Total</a:t>
                      </a:r>
                      <a:endParaRPr sz="800" dirty="0">
                        <a:latin typeface="Calibri"/>
                        <a:cs typeface="Calibri"/>
                      </a:endParaRPr>
                    </a:p>
                  </a:txBody>
                  <a:tcPr marL="0" marR="0" marT="0" marB="0">
                    <a:lnL w="9143">
                      <a:solidFill>
                        <a:srgbClr val="000000"/>
                      </a:solidFill>
                      <a:prstDash val="solid"/>
                    </a:lnL>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8287">
                      <a:solidFill>
                        <a:srgbClr val="000000"/>
                      </a:solidFill>
                      <a:prstDash val="solid"/>
                    </a:lnT>
                    <a:lnB w="18287">
                      <a:solidFill>
                        <a:srgbClr val="000000"/>
                      </a:solidFill>
                      <a:prstDash val="solid"/>
                    </a:lnB>
                  </a:tcPr>
                </a:tc>
                <a:tc>
                  <a:txBody>
                    <a:bodyPr/>
                    <a:lstStyle/>
                    <a:p>
                      <a:pPr marL="43815">
                        <a:lnSpc>
                          <a:spcPct val="100000"/>
                        </a:lnSpc>
                        <a:spcBef>
                          <a:spcPts val="40"/>
                        </a:spcBef>
                        <a:tabLst>
                          <a:tab pos="310515" algn="l"/>
                        </a:tabLst>
                      </a:pPr>
                      <a:r>
                        <a:rPr sz="1000" spc="10" dirty="0">
                          <a:latin typeface="Calibri"/>
                          <a:cs typeface="Calibri"/>
                        </a:rPr>
                        <a:t>$	</a:t>
                      </a:r>
                      <a:r>
                        <a:rPr sz="1000" spc="-20" dirty="0">
                          <a:latin typeface="Calibri"/>
                          <a:cs typeface="Calibri"/>
                        </a:rPr>
                        <a:t>434,755,502.82</a:t>
                      </a:r>
                      <a:endParaRPr sz="1000" dirty="0">
                        <a:latin typeface="Calibri"/>
                        <a:cs typeface="Calibri"/>
                      </a:endParaRPr>
                    </a:p>
                  </a:txBody>
                  <a:tcPr marL="0" marR="0" marT="0" marB="0">
                    <a:lnR w="18287">
                      <a:solidFill>
                        <a:srgbClr val="000000"/>
                      </a:solidFill>
                      <a:prstDash val="solid"/>
                    </a:lnR>
                    <a:lnT w="18287">
                      <a:solidFill>
                        <a:srgbClr val="000000"/>
                      </a:solidFill>
                      <a:prstDash val="solid"/>
                    </a:lnT>
                    <a:lnB w="18287">
                      <a:solidFill>
                        <a:srgbClr val="000000"/>
                      </a:solidFill>
                      <a:prstDash val="solid"/>
                    </a:lnB>
                  </a:tcPr>
                </a:tc>
              </a:tr>
            </a:tbl>
          </a:graphicData>
        </a:graphic>
      </p:graphicFrame>
      <p:sp>
        <p:nvSpPr>
          <p:cNvPr id="20" name="19 Marcador de número de diapositiva"/>
          <p:cNvSpPr>
            <a:spLocks noGrp="1"/>
          </p:cNvSpPr>
          <p:nvPr>
            <p:ph type="sldNum" sz="quarter" idx="12"/>
          </p:nvPr>
        </p:nvSpPr>
        <p:spPr/>
        <p:txBody>
          <a:bodyPr/>
          <a:lstStyle/>
          <a:p>
            <a:fld id="{05E83AA4-A00D-4AA0-8FE8-B93C9F3EC141}" type="slidenum">
              <a:rPr lang="es-ES" altLang="es-MX" smtClean="0"/>
              <a:pPr/>
              <a:t>32</a:t>
            </a:fld>
            <a:endParaRPr lang="es-ES" altLang="es-MX" dirty="0"/>
          </a:p>
        </p:txBody>
      </p:sp>
    </p:spTree>
    <p:extLst>
      <p:ext uri="{BB962C8B-B14F-4D97-AF65-F5344CB8AC3E}">
        <p14:creationId xmlns:p14="http://schemas.microsoft.com/office/powerpoint/2010/main" val="10617330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body" idx="1"/>
          </p:nvPr>
        </p:nvSpPr>
        <p:spPr>
          <a:xfrm>
            <a:off x="457200" y="1488057"/>
            <a:ext cx="8229600" cy="1950277"/>
          </a:xfrm>
          <a:prstGeom prst="rect">
            <a:avLst/>
          </a:prstGeom>
        </p:spPr>
        <p:txBody>
          <a:bodyPr vert="horz" wrap="square" lIns="0" tIns="0" rIns="0" bIns="0" rtlCol="0">
            <a:spAutoFit/>
          </a:bodyPr>
          <a:lstStyle/>
          <a:p>
            <a:pPr marL="299890" indent="0">
              <a:buClr>
                <a:srgbClr val="C00000"/>
              </a:buClr>
              <a:buNone/>
            </a:pPr>
            <a:r>
              <a:rPr sz="1600" dirty="0">
                <a:latin typeface="Century Gothic" panose="020B0502020202020204" pitchFamily="34" charset="0"/>
                <a:cs typeface="Constantia"/>
              </a:rPr>
              <a:t>Certificados</a:t>
            </a:r>
            <a:r>
              <a:rPr sz="1600" spc="-40" dirty="0">
                <a:latin typeface="Century Gothic" panose="020B0502020202020204" pitchFamily="34" charset="0"/>
                <a:cs typeface="Constantia"/>
              </a:rPr>
              <a:t> </a:t>
            </a:r>
            <a:r>
              <a:rPr sz="1600" spc="-4" dirty="0">
                <a:latin typeface="Century Gothic" panose="020B0502020202020204" pitchFamily="34" charset="0"/>
                <a:cs typeface="Constantia"/>
              </a:rPr>
              <a:t>bursátiles</a:t>
            </a:r>
            <a:r>
              <a:rPr sz="1600" spc="-63" dirty="0">
                <a:latin typeface="Century Gothic" panose="020B0502020202020204" pitchFamily="34" charset="0"/>
                <a:cs typeface="Constantia"/>
              </a:rPr>
              <a:t> </a:t>
            </a:r>
            <a:r>
              <a:rPr sz="1600" spc="-4" dirty="0">
                <a:latin typeface="Century Gothic" panose="020B0502020202020204" pitchFamily="34" charset="0"/>
                <a:cs typeface="Constantia"/>
              </a:rPr>
              <a:t>de</a:t>
            </a:r>
            <a:r>
              <a:rPr sz="1600" spc="-99" dirty="0">
                <a:latin typeface="Century Gothic" panose="020B0502020202020204" pitchFamily="34" charset="0"/>
                <a:cs typeface="Constantia"/>
              </a:rPr>
              <a:t> </a:t>
            </a:r>
            <a:r>
              <a:rPr sz="1600" spc="-4" dirty="0">
                <a:latin typeface="Century Gothic" panose="020B0502020202020204" pitchFamily="34" charset="0"/>
                <a:cs typeface="Constantia"/>
              </a:rPr>
              <a:t>empresas</a:t>
            </a:r>
            <a:r>
              <a:rPr sz="1600" spc="-85" dirty="0">
                <a:latin typeface="Century Gothic" panose="020B0502020202020204" pitchFamily="34" charset="0"/>
                <a:cs typeface="Constantia"/>
              </a:rPr>
              <a:t> </a:t>
            </a:r>
            <a:r>
              <a:rPr sz="1600" dirty="0">
                <a:latin typeface="Century Gothic" panose="020B0502020202020204" pitchFamily="34" charset="0"/>
                <a:cs typeface="Constantia"/>
              </a:rPr>
              <a:t>del</a:t>
            </a:r>
            <a:r>
              <a:rPr sz="1600" spc="-63" dirty="0">
                <a:latin typeface="Century Gothic" panose="020B0502020202020204" pitchFamily="34" charset="0"/>
                <a:cs typeface="Constantia"/>
              </a:rPr>
              <a:t> </a:t>
            </a:r>
            <a:r>
              <a:rPr sz="1600" spc="-9" dirty="0">
                <a:latin typeface="Century Gothic" panose="020B0502020202020204" pitchFamily="34" charset="0"/>
                <a:cs typeface="Constantia"/>
              </a:rPr>
              <a:t>gobierno</a:t>
            </a:r>
            <a:r>
              <a:rPr sz="1600" spc="-58" dirty="0">
                <a:latin typeface="Century Gothic" panose="020B0502020202020204" pitchFamily="34" charset="0"/>
                <a:cs typeface="Constantia"/>
              </a:rPr>
              <a:t> </a:t>
            </a:r>
            <a:r>
              <a:rPr sz="1600" spc="-4" dirty="0">
                <a:latin typeface="Century Gothic" panose="020B0502020202020204" pitchFamily="34" charset="0"/>
              </a:rPr>
              <a:t>(tipo</a:t>
            </a:r>
            <a:r>
              <a:rPr sz="1600" spc="-81" dirty="0">
                <a:latin typeface="Century Gothic" panose="020B0502020202020204" pitchFamily="34" charset="0"/>
              </a:rPr>
              <a:t> </a:t>
            </a:r>
            <a:r>
              <a:rPr sz="1600" spc="-4" dirty="0">
                <a:latin typeface="Century Gothic" panose="020B0502020202020204" pitchFamily="34" charset="0"/>
              </a:rPr>
              <a:t>valor</a:t>
            </a:r>
            <a:r>
              <a:rPr sz="1600" spc="-63" dirty="0">
                <a:latin typeface="Century Gothic" panose="020B0502020202020204" pitchFamily="34" charset="0"/>
              </a:rPr>
              <a:t> </a:t>
            </a:r>
            <a:r>
              <a:rPr sz="1600" spc="-9" dirty="0">
                <a:latin typeface="Century Gothic" panose="020B0502020202020204" pitchFamily="34" charset="0"/>
              </a:rPr>
              <a:t>95</a:t>
            </a:r>
            <a:r>
              <a:rPr sz="1600" spc="-9" dirty="0" smtClean="0">
                <a:latin typeface="Century Gothic" panose="020B0502020202020204" pitchFamily="34" charset="0"/>
              </a:rPr>
              <a:t>)</a:t>
            </a:r>
            <a:endParaRPr lang="es-MX" sz="1600" spc="-9" dirty="0" smtClean="0">
              <a:latin typeface="Century Gothic" panose="020B0502020202020204" pitchFamily="34" charset="0"/>
            </a:endParaRPr>
          </a:p>
          <a:p>
            <a:pPr marL="299890" indent="0">
              <a:buClr>
                <a:srgbClr val="C00000"/>
              </a:buClr>
              <a:buNone/>
            </a:pPr>
            <a:endParaRPr sz="1600" spc="-9" dirty="0">
              <a:latin typeface="Century Gothic" panose="020B0502020202020204" pitchFamily="34" charset="0"/>
            </a:endParaRPr>
          </a:p>
          <a:p>
            <a:pPr marL="1000655" marR="4559">
              <a:spcBef>
                <a:spcPts val="359"/>
              </a:spcBef>
              <a:buClr>
                <a:srgbClr val="C00000"/>
              </a:buClr>
            </a:pPr>
            <a:r>
              <a:rPr sz="1600" spc="4" dirty="0">
                <a:latin typeface="Century Gothic" panose="020B0502020202020204" pitchFamily="34" charset="0"/>
              </a:rPr>
              <a:t>Las</a:t>
            </a:r>
            <a:r>
              <a:rPr sz="1600" spc="-36" dirty="0">
                <a:latin typeface="Century Gothic" panose="020B0502020202020204" pitchFamily="34" charset="0"/>
              </a:rPr>
              <a:t> </a:t>
            </a:r>
            <a:r>
              <a:rPr sz="1600" spc="-13" dirty="0">
                <a:latin typeface="Century Gothic" panose="020B0502020202020204" pitchFamily="34" charset="0"/>
              </a:rPr>
              <a:t>inversiones</a:t>
            </a:r>
            <a:r>
              <a:rPr sz="1600" spc="-49" dirty="0">
                <a:latin typeface="Century Gothic" panose="020B0502020202020204" pitchFamily="34" charset="0"/>
              </a:rPr>
              <a:t> </a:t>
            </a:r>
            <a:r>
              <a:rPr sz="1600" spc="-4" dirty="0">
                <a:latin typeface="Century Gothic" panose="020B0502020202020204" pitchFamily="34" charset="0"/>
              </a:rPr>
              <a:t>en</a:t>
            </a:r>
            <a:r>
              <a:rPr sz="1600" spc="-54" dirty="0">
                <a:latin typeface="Century Gothic" panose="020B0502020202020204" pitchFamily="34" charset="0"/>
              </a:rPr>
              <a:t> </a:t>
            </a:r>
            <a:r>
              <a:rPr sz="1600" spc="-9" dirty="0">
                <a:latin typeface="Century Gothic" panose="020B0502020202020204" pitchFamily="34" charset="0"/>
              </a:rPr>
              <a:t>este</a:t>
            </a:r>
            <a:r>
              <a:rPr sz="1600" spc="-58" dirty="0">
                <a:latin typeface="Century Gothic" panose="020B0502020202020204" pitchFamily="34" charset="0"/>
              </a:rPr>
              <a:t> </a:t>
            </a:r>
            <a:r>
              <a:rPr sz="1600" spc="-4" dirty="0">
                <a:latin typeface="Century Gothic" panose="020B0502020202020204" pitchFamily="34" charset="0"/>
              </a:rPr>
              <a:t>tipo</a:t>
            </a:r>
            <a:r>
              <a:rPr sz="1600" spc="-72" dirty="0">
                <a:latin typeface="Century Gothic" panose="020B0502020202020204" pitchFamily="34" charset="0"/>
              </a:rPr>
              <a:t> </a:t>
            </a:r>
            <a:r>
              <a:rPr sz="1600" spc="-9" dirty="0">
                <a:latin typeface="Century Gothic" panose="020B0502020202020204" pitchFamily="34" charset="0"/>
              </a:rPr>
              <a:t>de</a:t>
            </a:r>
            <a:r>
              <a:rPr sz="1600" spc="-36" dirty="0">
                <a:latin typeface="Century Gothic" panose="020B0502020202020204" pitchFamily="34" charset="0"/>
              </a:rPr>
              <a:t> </a:t>
            </a:r>
            <a:r>
              <a:rPr sz="1600" spc="-4" dirty="0">
                <a:latin typeface="Century Gothic" panose="020B0502020202020204" pitchFamily="34" charset="0"/>
              </a:rPr>
              <a:t>bonos</a:t>
            </a:r>
            <a:r>
              <a:rPr sz="1600" spc="-49" dirty="0">
                <a:latin typeface="Century Gothic" panose="020B0502020202020204" pitchFamily="34" charset="0"/>
              </a:rPr>
              <a:t> </a:t>
            </a:r>
            <a:r>
              <a:rPr sz="1600" spc="-9" dirty="0">
                <a:latin typeface="Century Gothic" panose="020B0502020202020204" pitchFamily="34" charset="0"/>
              </a:rPr>
              <a:t>corresponden</a:t>
            </a:r>
            <a:r>
              <a:rPr sz="1600" spc="-27" dirty="0">
                <a:latin typeface="Century Gothic" panose="020B0502020202020204" pitchFamily="34" charset="0"/>
              </a:rPr>
              <a:t> </a:t>
            </a:r>
            <a:r>
              <a:rPr sz="1600" spc="-4" dirty="0">
                <a:latin typeface="Century Gothic" panose="020B0502020202020204" pitchFamily="34" charset="0"/>
              </a:rPr>
              <a:t>a</a:t>
            </a:r>
            <a:r>
              <a:rPr sz="1600" spc="-36" dirty="0">
                <a:latin typeface="Century Gothic" panose="020B0502020202020204" pitchFamily="34" charset="0"/>
              </a:rPr>
              <a:t> </a:t>
            </a:r>
            <a:r>
              <a:rPr sz="1600" spc="-4" dirty="0">
                <a:latin typeface="Century Gothic" panose="020B0502020202020204" pitchFamily="34" charset="0"/>
              </a:rPr>
              <a:t>los</a:t>
            </a:r>
            <a:r>
              <a:rPr sz="1600" spc="-58" dirty="0">
                <a:latin typeface="Century Gothic" panose="020B0502020202020204" pitchFamily="34" charset="0"/>
              </a:rPr>
              <a:t> </a:t>
            </a:r>
            <a:r>
              <a:rPr sz="1600" spc="-4" dirty="0">
                <a:latin typeface="Century Gothic" panose="020B0502020202020204" pitchFamily="34" charset="0"/>
              </a:rPr>
              <a:t>emitidos</a:t>
            </a:r>
            <a:r>
              <a:rPr sz="1600" spc="-49" dirty="0">
                <a:latin typeface="Century Gothic" panose="020B0502020202020204" pitchFamily="34" charset="0"/>
              </a:rPr>
              <a:t> </a:t>
            </a:r>
            <a:r>
              <a:rPr sz="1600" spc="-4" dirty="0">
                <a:latin typeface="Century Gothic" panose="020B0502020202020204" pitchFamily="34" charset="0"/>
              </a:rPr>
              <a:t>por</a:t>
            </a:r>
            <a:r>
              <a:rPr sz="1600" spc="-49" dirty="0">
                <a:latin typeface="Century Gothic" panose="020B0502020202020204" pitchFamily="34" charset="0"/>
              </a:rPr>
              <a:t> </a:t>
            </a:r>
            <a:r>
              <a:rPr sz="1600" spc="-4" dirty="0">
                <a:latin typeface="Century Gothic" panose="020B0502020202020204" pitchFamily="34" charset="0"/>
              </a:rPr>
              <a:t>CFE,  </a:t>
            </a:r>
            <a:r>
              <a:rPr sz="1600" spc="-13" dirty="0">
                <a:latin typeface="Century Gothic" panose="020B0502020202020204" pitchFamily="34" charset="0"/>
              </a:rPr>
              <a:t>Pemex </a:t>
            </a:r>
            <a:r>
              <a:rPr sz="1600" spc="-4" dirty="0">
                <a:latin typeface="Century Gothic" panose="020B0502020202020204" pitchFamily="34" charset="0"/>
              </a:rPr>
              <a:t>y el </a:t>
            </a:r>
            <a:r>
              <a:rPr sz="1600" spc="-13" dirty="0">
                <a:latin typeface="Century Gothic" panose="020B0502020202020204" pitchFamily="34" charset="0"/>
              </a:rPr>
              <a:t>Fovissste,</a:t>
            </a:r>
            <a:r>
              <a:rPr sz="1600" spc="-157" dirty="0">
                <a:latin typeface="Century Gothic" panose="020B0502020202020204" pitchFamily="34" charset="0"/>
              </a:rPr>
              <a:t> </a:t>
            </a:r>
            <a:r>
              <a:rPr sz="1600" spc="-9" dirty="0">
                <a:latin typeface="Century Gothic" panose="020B0502020202020204" pitchFamily="34" charset="0"/>
              </a:rPr>
              <a:t>principalmente.</a:t>
            </a:r>
            <a:endParaRPr sz="1600" dirty="0">
              <a:latin typeface="Century Gothic" panose="020B0502020202020204" pitchFamily="34" charset="0"/>
            </a:endParaRPr>
          </a:p>
          <a:p>
            <a:pPr marL="1000655">
              <a:spcBef>
                <a:spcPts val="345"/>
              </a:spcBef>
              <a:buClr>
                <a:srgbClr val="C00000"/>
              </a:buClr>
            </a:pPr>
            <a:r>
              <a:rPr sz="1600" spc="-4" dirty="0">
                <a:latin typeface="Century Gothic" panose="020B0502020202020204" pitchFamily="34" charset="0"/>
              </a:rPr>
              <a:t>El</a:t>
            </a:r>
            <a:r>
              <a:rPr sz="1600" spc="-45" dirty="0">
                <a:latin typeface="Century Gothic" panose="020B0502020202020204" pitchFamily="34" charset="0"/>
              </a:rPr>
              <a:t> </a:t>
            </a:r>
            <a:r>
              <a:rPr sz="1600" spc="-9" dirty="0">
                <a:latin typeface="Century Gothic" panose="020B0502020202020204" pitchFamily="34" charset="0"/>
              </a:rPr>
              <a:t>valor</a:t>
            </a:r>
            <a:r>
              <a:rPr sz="1600" spc="-81" dirty="0">
                <a:latin typeface="Century Gothic" panose="020B0502020202020204" pitchFamily="34" charset="0"/>
              </a:rPr>
              <a:t> </a:t>
            </a:r>
            <a:r>
              <a:rPr sz="1600" spc="-9" dirty="0">
                <a:latin typeface="Century Gothic" panose="020B0502020202020204" pitchFamily="34" charset="0"/>
              </a:rPr>
              <a:t>de</a:t>
            </a:r>
            <a:r>
              <a:rPr sz="1600" spc="-36" dirty="0">
                <a:latin typeface="Century Gothic" panose="020B0502020202020204" pitchFamily="34" charset="0"/>
              </a:rPr>
              <a:t> </a:t>
            </a:r>
            <a:r>
              <a:rPr sz="1600" spc="-9" dirty="0">
                <a:latin typeface="Century Gothic" panose="020B0502020202020204" pitchFamily="34" charset="0"/>
              </a:rPr>
              <a:t>mercado</a:t>
            </a:r>
            <a:r>
              <a:rPr sz="1600" spc="-58" dirty="0">
                <a:latin typeface="Century Gothic" panose="020B0502020202020204" pitchFamily="34" charset="0"/>
              </a:rPr>
              <a:t> </a:t>
            </a:r>
            <a:r>
              <a:rPr sz="1600" spc="-9" dirty="0">
                <a:latin typeface="Century Gothic" panose="020B0502020202020204" pitchFamily="34" charset="0"/>
              </a:rPr>
              <a:t>de</a:t>
            </a:r>
            <a:r>
              <a:rPr sz="1600" spc="-58" dirty="0">
                <a:latin typeface="Century Gothic" panose="020B0502020202020204" pitchFamily="34" charset="0"/>
              </a:rPr>
              <a:t> </a:t>
            </a:r>
            <a:r>
              <a:rPr sz="1600" spc="-9" dirty="0">
                <a:latin typeface="Century Gothic" panose="020B0502020202020204" pitchFamily="34" charset="0"/>
              </a:rPr>
              <a:t>estos</a:t>
            </a:r>
            <a:r>
              <a:rPr sz="1600" spc="-36" dirty="0">
                <a:latin typeface="Century Gothic" panose="020B0502020202020204" pitchFamily="34" charset="0"/>
              </a:rPr>
              <a:t> </a:t>
            </a:r>
            <a:r>
              <a:rPr sz="1600" spc="-4" dirty="0">
                <a:latin typeface="Century Gothic" panose="020B0502020202020204" pitchFamily="34" charset="0"/>
              </a:rPr>
              <a:t>bonos</a:t>
            </a:r>
            <a:r>
              <a:rPr sz="1600" spc="-49" dirty="0">
                <a:latin typeface="Century Gothic" panose="020B0502020202020204" pitchFamily="34" charset="0"/>
              </a:rPr>
              <a:t> </a:t>
            </a:r>
            <a:r>
              <a:rPr sz="1600" spc="-4" dirty="0">
                <a:latin typeface="Century Gothic" panose="020B0502020202020204" pitchFamily="34" charset="0"/>
              </a:rPr>
              <a:t>es</a:t>
            </a:r>
            <a:r>
              <a:rPr sz="1600" spc="-72" dirty="0">
                <a:latin typeface="Century Gothic" panose="020B0502020202020204" pitchFamily="34" charset="0"/>
              </a:rPr>
              <a:t> </a:t>
            </a:r>
            <a:r>
              <a:rPr sz="1600" spc="-9" dirty="0">
                <a:latin typeface="Century Gothic" panose="020B0502020202020204" pitchFamily="34" charset="0"/>
              </a:rPr>
              <a:t>de</a:t>
            </a:r>
            <a:r>
              <a:rPr sz="1600" spc="-27" dirty="0">
                <a:latin typeface="Century Gothic" panose="020B0502020202020204" pitchFamily="34" charset="0"/>
              </a:rPr>
              <a:t> </a:t>
            </a:r>
            <a:r>
              <a:rPr sz="1600" spc="-4" dirty="0">
                <a:latin typeface="Century Gothic" panose="020B0502020202020204" pitchFamily="34" charset="0"/>
              </a:rPr>
              <a:t>$9,224.69</a:t>
            </a:r>
            <a:r>
              <a:rPr sz="1600" spc="4" dirty="0">
                <a:latin typeface="Century Gothic" panose="020B0502020202020204" pitchFamily="34" charset="0"/>
              </a:rPr>
              <a:t> </a:t>
            </a:r>
            <a:r>
              <a:rPr sz="1600" spc="-9" dirty="0">
                <a:latin typeface="Century Gothic" panose="020B0502020202020204" pitchFamily="34" charset="0"/>
              </a:rPr>
              <a:t>millones.</a:t>
            </a:r>
            <a:endParaRPr sz="1600" dirty="0">
              <a:latin typeface="Century Gothic" panose="020B0502020202020204" pitchFamily="34" charset="0"/>
            </a:endParaRPr>
          </a:p>
          <a:p>
            <a:pPr marL="1000655">
              <a:spcBef>
                <a:spcPts val="341"/>
              </a:spcBef>
              <a:buClr>
                <a:srgbClr val="C00000"/>
              </a:buClr>
            </a:pPr>
            <a:r>
              <a:rPr sz="1600" spc="-4" dirty="0">
                <a:latin typeface="Century Gothic" panose="020B0502020202020204" pitchFamily="34" charset="0"/>
              </a:rPr>
              <a:t>El</a:t>
            </a:r>
            <a:r>
              <a:rPr sz="1600" spc="-27" dirty="0">
                <a:latin typeface="Century Gothic" panose="020B0502020202020204" pitchFamily="34" charset="0"/>
              </a:rPr>
              <a:t> </a:t>
            </a:r>
            <a:r>
              <a:rPr sz="1600" spc="-4" dirty="0">
                <a:latin typeface="Century Gothic" panose="020B0502020202020204" pitchFamily="34" charset="0"/>
              </a:rPr>
              <a:t>detalle</a:t>
            </a:r>
            <a:r>
              <a:rPr sz="1600" spc="-63" dirty="0">
                <a:latin typeface="Century Gothic" panose="020B0502020202020204" pitchFamily="34" charset="0"/>
              </a:rPr>
              <a:t> </a:t>
            </a:r>
            <a:r>
              <a:rPr sz="1600" spc="-9" dirty="0">
                <a:latin typeface="Century Gothic" panose="020B0502020202020204" pitchFamily="34" charset="0"/>
              </a:rPr>
              <a:t>de</a:t>
            </a:r>
            <a:r>
              <a:rPr sz="1600" spc="-22" dirty="0">
                <a:latin typeface="Century Gothic" panose="020B0502020202020204" pitchFamily="34" charset="0"/>
              </a:rPr>
              <a:t> </a:t>
            </a:r>
            <a:r>
              <a:rPr sz="1600" spc="-4" dirty="0">
                <a:latin typeface="Century Gothic" panose="020B0502020202020204" pitchFamily="34" charset="0"/>
              </a:rPr>
              <a:t>la</a:t>
            </a:r>
            <a:r>
              <a:rPr sz="1600" spc="-76" dirty="0">
                <a:latin typeface="Century Gothic" panose="020B0502020202020204" pitchFamily="34" charset="0"/>
              </a:rPr>
              <a:t> </a:t>
            </a:r>
            <a:r>
              <a:rPr sz="1600" spc="-9" dirty="0">
                <a:latin typeface="Century Gothic" panose="020B0502020202020204" pitchFamily="34" charset="0"/>
              </a:rPr>
              <a:t>valuación</a:t>
            </a:r>
            <a:r>
              <a:rPr sz="1600" spc="-49" dirty="0">
                <a:latin typeface="Century Gothic" panose="020B0502020202020204" pitchFamily="34" charset="0"/>
              </a:rPr>
              <a:t> </a:t>
            </a:r>
            <a:r>
              <a:rPr sz="1600" spc="-9" dirty="0">
                <a:latin typeface="Century Gothic" panose="020B0502020202020204" pitchFamily="34" charset="0"/>
              </a:rPr>
              <a:t>de</a:t>
            </a:r>
            <a:r>
              <a:rPr sz="1600" spc="-63" dirty="0">
                <a:latin typeface="Century Gothic" panose="020B0502020202020204" pitchFamily="34" charset="0"/>
              </a:rPr>
              <a:t> </a:t>
            </a:r>
            <a:r>
              <a:rPr sz="1600" spc="-9" dirty="0">
                <a:latin typeface="Century Gothic" panose="020B0502020202020204" pitchFamily="34" charset="0"/>
              </a:rPr>
              <a:t>estos</a:t>
            </a:r>
            <a:r>
              <a:rPr sz="1600" spc="-22" dirty="0">
                <a:latin typeface="Century Gothic" panose="020B0502020202020204" pitchFamily="34" charset="0"/>
              </a:rPr>
              <a:t> </a:t>
            </a:r>
            <a:r>
              <a:rPr sz="1600" spc="-9" dirty="0">
                <a:latin typeface="Century Gothic" panose="020B0502020202020204" pitchFamily="34" charset="0"/>
              </a:rPr>
              <a:t>instrumentos</a:t>
            </a:r>
            <a:r>
              <a:rPr sz="1600" spc="-31" dirty="0">
                <a:latin typeface="Century Gothic" panose="020B0502020202020204" pitchFamily="34" charset="0"/>
              </a:rPr>
              <a:t> </a:t>
            </a:r>
            <a:r>
              <a:rPr sz="1600" spc="-4" dirty="0">
                <a:latin typeface="Century Gothic" panose="020B0502020202020204" pitchFamily="34" charset="0"/>
              </a:rPr>
              <a:t>se</a:t>
            </a:r>
            <a:r>
              <a:rPr sz="1600" spc="-54" dirty="0">
                <a:latin typeface="Century Gothic" panose="020B0502020202020204" pitchFamily="34" charset="0"/>
              </a:rPr>
              <a:t> </a:t>
            </a:r>
            <a:r>
              <a:rPr sz="1600" spc="-9" dirty="0">
                <a:latin typeface="Century Gothic" panose="020B0502020202020204" pitchFamily="34" charset="0"/>
              </a:rPr>
              <a:t>presenta</a:t>
            </a:r>
            <a:r>
              <a:rPr sz="1600" spc="-67" dirty="0">
                <a:latin typeface="Century Gothic" panose="020B0502020202020204" pitchFamily="34" charset="0"/>
              </a:rPr>
              <a:t> </a:t>
            </a:r>
            <a:r>
              <a:rPr sz="1600" spc="-4" dirty="0">
                <a:latin typeface="Century Gothic" panose="020B0502020202020204" pitchFamily="34" charset="0"/>
              </a:rPr>
              <a:t>en</a:t>
            </a:r>
            <a:r>
              <a:rPr sz="1600" spc="-49" dirty="0">
                <a:latin typeface="Century Gothic" panose="020B0502020202020204" pitchFamily="34" charset="0"/>
              </a:rPr>
              <a:t> </a:t>
            </a:r>
            <a:r>
              <a:rPr sz="1600" spc="-4" dirty="0">
                <a:latin typeface="Century Gothic" panose="020B0502020202020204" pitchFamily="34" charset="0"/>
              </a:rPr>
              <a:t>el</a:t>
            </a:r>
            <a:r>
              <a:rPr sz="1600" spc="-40" dirty="0">
                <a:latin typeface="Century Gothic" panose="020B0502020202020204" pitchFamily="34" charset="0"/>
              </a:rPr>
              <a:t> </a:t>
            </a:r>
            <a:r>
              <a:rPr sz="1600" spc="-13" dirty="0">
                <a:latin typeface="Century Gothic" panose="020B0502020202020204" pitchFamily="34" charset="0"/>
              </a:rPr>
              <a:t>archivo</a:t>
            </a:r>
            <a:endParaRPr sz="1600" dirty="0">
              <a:latin typeface="Century Gothic" panose="020B0502020202020204" pitchFamily="34" charset="0"/>
            </a:endParaRPr>
          </a:p>
          <a:p>
            <a:pPr marL="657755" indent="0">
              <a:buClr>
                <a:srgbClr val="C00000"/>
              </a:buClr>
              <a:buNone/>
            </a:pPr>
            <a:r>
              <a:rPr sz="1600" spc="-18" dirty="0">
                <a:latin typeface="Century Gothic" panose="020B0502020202020204" pitchFamily="34" charset="0"/>
              </a:rPr>
              <a:t>«Valuación </a:t>
            </a:r>
            <a:r>
              <a:rPr sz="1600" spc="-9" dirty="0">
                <a:latin typeface="Century Gothic" panose="020B0502020202020204" pitchFamily="34" charset="0"/>
              </a:rPr>
              <a:t>valores</a:t>
            </a:r>
            <a:r>
              <a:rPr sz="1600" spc="-117" dirty="0">
                <a:latin typeface="Century Gothic" panose="020B0502020202020204" pitchFamily="34" charset="0"/>
              </a:rPr>
              <a:t> </a:t>
            </a:r>
            <a:r>
              <a:rPr sz="1600" spc="-9" dirty="0">
                <a:latin typeface="Century Gothic" panose="020B0502020202020204" pitchFamily="34" charset="0"/>
              </a:rPr>
              <a:t>95».</a:t>
            </a:r>
            <a:endParaRPr sz="1600" dirty="0">
              <a:latin typeface="Century Gothic" panose="020B0502020202020204" pitchFamily="34" charset="0"/>
            </a:endParaRPr>
          </a:p>
        </p:txBody>
      </p:sp>
      <p:sp>
        <p:nvSpPr>
          <p:cNvPr id="7" name="object 7"/>
          <p:cNvSpPr txBox="1">
            <a:spLocks noGrp="1"/>
          </p:cNvSpPr>
          <p:nvPr>
            <p:ph type="title"/>
          </p:nvPr>
        </p:nvSpPr>
        <p:spPr>
          <a:xfrm>
            <a:off x="457200" y="436662"/>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11" name="10 Marcador de número de diapositiva"/>
          <p:cNvSpPr>
            <a:spLocks noGrp="1"/>
          </p:cNvSpPr>
          <p:nvPr>
            <p:ph type="sldNum" sz="quarter" idx="12"/>
          </p:nvPr>
        </p:nvSpPr>
        <p:spPr/>
        <p:txBody>
          <a:bodyPr/>
          <a:lstStyle/>
          <a:p>
            <a:fld id="{05E83AA4-A00D-4AA0-8FE8-B93C9F3EC141}" type="slidenum">
              <a:rPr lang="es-ES" altLang="es-MX" smtClean="0"/>
              <a:pPr/>
              <a:t>33</a:t>
            </a:fld>
            <a:endParaRPr lang="es-ES" altLang="es-MX" dirty="0"/>
          </a:p>
        </p:txBody>
      </p:sp>
    </p:spTree>
    <p:extLst>
      <p:ext uri="{BB962C8B-B14F-4D97-AF65-F5344CB8AC3E}">
        <p14:creationId xmlns:p14="http://schemas.microsoft.com/office/powerpoint/2010/main" val="119240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3" name="object 3"/>
          <p:cNvSpPr/>
          <p:nvPr/>
        </p:nvSpPr>
        <p:spPr>
          <a:xfrm>
            <a:off x="1968730" y="190410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4" name="object 4"/>
          <p:cNvSpPr/>
          <p:nvPr/>
        </p:nvSpPr>
        <p:spPr>
          <a:xfrm>
            <a:off x="2583872" y="190410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5" name="object 5"/>
          <p:cNvSpPr/>
          <p:nvPr/>
        </p:nvSpPr>
        <p:spPr>
          <a:xfrm>
            <a:off x="3086792" y="190410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6" name="object 6"/>
          <p:cNvSpPr/>
          <p:nvPr/>
        </p:nvSpPr>
        <p:spPr>
          <a:xfrm>
            <a:off x="4238105" y="190410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7" name="object 7"/>
          <p:cNvSpPr/>
          <p:nvPr/>
        </p:nvSpPr>
        <p:spPr>
          <a:xfrm>
            <a:off x="4930832" y="190410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8" name="object 8"/>
          <p:cNvSpPr/>
          <p:nvPr/>
        </p:nvSpPr>
        <p:spPr>
          <a:xfrm>
            <a:off x="5450377" y="190410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9" name="object 9"/>
          <p:cNvSpPr/>
          <p:nvPr/>
        </p:nvSpPr>
        <p:spPr>
          <a:xfrm>
            <a:off x="6332912" y="190410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10" name="object 10"/>
          <p:cNvSpPr/>
          <p:nvPr/>
        </p:nvSpPr>
        <p:spPr>
          <a:xfrm>
            <a:off x="7060275" y="1904103"/>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graphicFrame>
        <p:nvGraphicFramePr>
          <p:cNvPr id="11" name="object 11"/>
          <p:cNvGraphicFramePr>
            <a:graphicFrameLocks noGrp="1"/>
          </p:cNvGraphicFramePr>
          <p:nvPr/>
        </p:nvGraphicFramePr>
        <p:xfrm>
          <a:off x="931025" y="1904103"/>
          <a:ext cx="7269477" cy="3685610"/>
        </p:xfrm>
        <a:graphic>
          <a:graphicData uri="http://schemas.openxmlformats.org/drawingml/2006/table">
            <a:tbl>
              <a:tblPr firstRow="1" bandRow="1">
                <a:tableStyleId>{2D5ABB26-0587-4C30-8999-92F81FD0307C}</a:tableStyleId>
              </a:tblPr>
              <a:tblGrid>
                <a:gridCol w="1015545"/>
                <a:gridCol w="645457"/>
                <a:gridCol w="512955"/>
                <a:gridCol w="1113092"/>
                <a:gridCol w="726405"/>
                <a:gridCol w="509609"/>
                <a:gridCol w="954484"/>
                <a:gridCol w="678055"/>
                <a:gridCol w="1113875"/>
              </a:tblGrid>
              <a:tr h="298524">
                <a:tc>
                  <a:txBody>
                    <a:bodyPr/>
                    <a:lstStyle/>
                    <a:p>
                      <a:pPr>
                        <a:lnSpc>
                          <a:spcPct val="100000"/>
                        </a:lnSpc>
                        <a:spcBef>
                          <a:spcPts val="40"/>
                        </a:spcBef>
                      </a:pPr>
                      <a:endParaRPr sz="800" dirty="0">
                        <a:latin typeface="Times New Roman"/>
                        <a:cs typeface="Times New Roman"/>
                      </a:endParaRPr>
                    </a:p>
                    <a:p>
                      <a:pPr marL="180975">
                        <a:lnSpc>
                          <a:spcPct val="100000"/>
                        </a:lnSpc>
                      </a:pPr>
                      <a:r>
                        <a:rPr sz="800" b="1" spc="5" dirty="0">
                          <a:latin typeface="Arial"/>
                          <a:cs typeface="Arial"/>
                        </a:rPr>
                        <a:t>Instrumentos</a:t>
                      </a:r>
                      <a:endParaRPr sz="800" dirty="0">
                        <a:latin typeface="Arial"/>
                        <a:cs typeface="Arial"/>
                      </a:endParaRPr>
                    </a:p>
                  </a:txBody>
                  <a:tcPr marL="0" marR="0" marT="0" marB="0">
                    <a:lnL w="9143">
                      <a:solidFill>
                        <a:srgbClr val="000000"/>
                      </a:solidFill>
                      <a:prstDash val="solid"/>
                    </a:lnL>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164465">
                        <a:lnSpc>
                          <a:spcPct val="100000"/>
                        </a:lnSpc>
                      </a:pPr>
                      <a:r>
                        <a:rPr sz="800" b="1" spc="15" dirty="0">
                          <a:latin typeface="Arial"/>
                          <a:cs typeface="Arial"/>
                        </a:rPr>
                        <a:t>Títulos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26670" algn="ctr">
                        <a:lnSpc>
                          <a:spcPct val="100000"/>
                        </a:lnSpc>
                      </a:pPr>
                      <a:r>
                        <a:rPr sz="800" b="1" spc="20" dirty="0">
                          <a:latin typeface="Arial"/>
                          <a:cs typeface="Arial"/>
                        </a:rPr>
                        <a:t>Moneda</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gn="ctr">
                        <a:lnSpc>
                          <a:spcPts val="944"/>
                        </a:lnSpc>
                      </a:pPr>
                      <a:r>
                        <a:rPr sz="800" b="1" spc="40" dirty="0">
                          <a:latin typeface="Arial"/>
                          <a:cs typeface="Arial"/>
                        </a:rPr>
                        <a:t>Plazo</a:t>
                      </a:r>
                      <a:r>
                        <a:rPr sz="800" b="1" spc="-55" dirty="0">
                          <a:latin typeface="Arial"/>
                          <a:cs typeface="Arial"/>
                        </a:rPr>
                        <a:t> </a:t>
                      </a:r>
                      <a:r>
                        <a:rPr sz="800" b="1" spc="35" dirty="0">
                          <a:latin typeface="Arial"/>
                          <a:cs typeface="Arial"/>
                        </a:rPr>
                        <a:t>al</a:t>
                      </a:r>
                      <a:endParaRPr sz="800" dirty="0">
                        <a:latin typeface="Arial"/>
                        <a:cs typeface="Arial"/>
                      </a:endParaRPr>
                    </a:p>
                    <a:p>
                      <a:pPr marL="5080" algn="ctr">
                        <a:lnSpc>
                          <a:spcPct val="100000"/>
                        </a:lnSpc>
                        <a:spcBef>
                          <a:spcPts val="130"/>
                        </a:spcBef>
                      </a:pPr>
                      <a:r>
                        <a:rPr sz="800" b="1" spc="25" dirty="0">
                          <a:latin typeface="Arial"/>
                          <a:cs typeface="Arial"/>
                        </a:rPr>
                        <a:t>vencimiento</a:t>
                      </a:r>
                      <a:r>
                        <a:rPr sz="800" b="1" spc="-35" dirty="0">
                          <a:latin typeface="Arial"/>
                          <a:cs typeface="Arial"/>
                        </a:rPr>
                        <a:t> </a:t>
                      </a:r>
                      <a:r>
                        <a:rPr sz="800" b="1" dirty="0">
                          <a:latin typeface="Arial"/>
                          <a:cs typeface="Arial"/>
                        </a:rPr>
                        <a:t>(días)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7620" algn="ctr">
                        <a:lnSpc>
                          <a:spcPct val="100000"/>
                        </a:lnSpc>
                      </a:pPr>
                      <a:r>
                        <a:rPr sz="800" b="1" spc="5" dirty="0">
                          <a:latin typeface="Arial"/>
                          <a:cs typeface="Arial"/>
                        </a:rPr>
                        <a:t>Tasa</a:t>
                      </a:r>
                      <a:r>
                        <a:rPr sz="800" b="1" dirty="0">
                          <a:latin typeface="Arial"/>
                          <a:cs typeface="Arial"/>
                        </a:rPr>
                        <a:t> </a:t>
                      </a:r>
                      <a:r>
                        <a:rPr sz="800" b="1" spc="10" dirty="0">
                          <a:latin typeface="Arial"/>
                          <a:cs typeface="Arial"/>
                        </a:rPr>
                        <a:t>cupón</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46990">
                        <a:lnSpc>
                          <a:spcPct val="100000"/>
                        </a:lnSpc>
                      </a:pPr>
                      <a:r>
                        <a:rPr sz="800" b="1" spc="35" dirty="0">
                          <a:latin typeface="Arial"/>
                          <a:cs typeface="Arial"/>
                        </a:rPr>
                        <a:t>Spread</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marR="85090" algn="ctr">
                        <a:lnSpc>
                          <a:spcPts val="944"/>
                        </a:lnSpc>
                      </a:pPr>
                      <a:r>
                        <a:rPr sz="800" b="1" spc="20" dirty="0">
                          <a:latin typeface="Arial"/>
                          <a:cs typeface="Arial"/>
                        </a:rPr>
                        <a:t>Calificación</a:t>
                      </a:r>
                      <a:r>
                        <a:rPr sz="800" b="1" spc="-40" dirty="0">
                          <a:latin typeface="Arial"/>
                          <a:cs typeface="Arial"/>
                        </a:rPr>
                        <a:t> </a:t>
                      </a:r>
                      <a:r>
                        <a:rPr sz="800" b="1" spc="10" dirty="0">
                          <a:latin typeface="Arial"/>
                          <a:cs typeface="Arial"/>
                        </a:rPr>
                        <a:t>de</a:t>
                      </a:r>
                      <a:endParaRPr sz="800" dirty="0">
                        <a:latin typeface="Arial"/>
                        <a:cs typeface="Arial"/>
                      </a:endParaRPr>
                    </a:p>
                    <a:p>
                      <a:pPr marR="67945" algn="ctr">
                        <a:lnSpc>
                          <a:spcPct val="100000"/>
                        </a:lnSpc>
                        <a:spcBef>
                          <a:spcPts val="130"/>
                        </a:spcBef>
                      </a:pPr>
                      <a:r>
                        <a:rPr sz="800" b="1" spc="15" dirty="0">
                          <a:latin typeface="Arial"/>
                          <a:cs typeface="Arial"/>
                        </a:rPr>
                        <a:t>crédito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121920">
                        <a:lnSpc>
                          <a:spcPct val="100000"/>
                        </a:lnSpc>
                      </a:pPr>
                      <a:r>
                        <a:rPr sz="800" b="1" spc="25" dirty="0">
                          <a:latin typeface="Arial"/>
                          <a:cs typeface="Arial"/>
                        </a:rPr>
                        <a:t>Precio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52705">
                        <a:lnSpc>
                          <a:spcPct val="100000"/>
                        </a:lnSpc>
                      </a:pPr>
                      <a:r>
                        <a:rPr sz="800" b="1" spc="30" dirty="0">
                          <a:latin typeface="Arial"/>
                          <a:cs typeface="Arial"/>
                        </a:rPr>
                        <a:t>Valor </a:t>
                      </a:r>
                      <a:r>
                        <a:rPr sz="800" b="1" spc="10" dirty="0">
                          <a:latin typeface="Arial"/>
                          <a:cs typeface="Arial"/>
                        </a:rPr>
                        <a:t>de</a:t>
                      </a:r>
                      <a:r>
                        <a:rPr sz="800" b="1" spc="30" dirty="0">
                          <a:latin typeface="Arial"/>
                          <a:cs typeface="Arial"/>
                        </a:rPr>
                        <a:t> mercado</a:t>
                      </a:r>
                      <a:endParaRPr sz="800" dirty="0">
                        <a:latin typeface="Arial"/>
                        <a:cs typeface="Arial"/>
                      </a:endParaRPr>
                    </a:p>
                  </a:txBody>
                  <a:tcPr marL="0" marR="0" marT="0" marB="0">
                    <a:lnR w="18287">
                      <a:solidFill>
                        <a:srgbClr val="000000"/>
                      </a:solidFill>
                      <a:prstDash val="solid"/>
                    </a:lnR>
                    <a:lnT w="9143">
                      <a:solidFill>
                        <a:srgbClr val="000000"/>
                      </a:solidFill>
                      <a:prstDash val="solid"/>
                    </a:lnT>
                    <a:lnB w="18287">
                      <a:solidFill>
                        <a:srgbClr val="000000"/>
                      </a:solidFill>
                      <a:prstDash val="solid"/>
                    </a:lnB>
                  </a:tcPr>
                </a:tc>
              </a:tr>
              <a:tr h="188351">
                <a:tc>
                  <a:txBody>
                    <a:bodyPr/>
                    <a:lstStyle/>
                    <a:p>
                      <a:pPr marL="19685">
                        <a:lnSpc>
                          <a:spcPct val="100000"/>
                        </a:lnSpc>
                        <a:spcBef>
                          <a:spcPts val="40"/>
                        </a:spcBef>
                      </a:pPr>
                      <a:r>
                        <a:rPr sz="1000" spc="-15" dirty="0">
                          <a:latin typeface="Calibri"/>
                          <a:cs typeface="Calibri"/>
                        </a:rPr>
                        <a:t>95_CFE_10-2</a:t>
                      </a:r>
                      <a:endParaRPr sz="1000" dirty="0">
                        <a:latin typeface="Calibri"/>
                        <a:cs typeface="Calibri"/>
                      </a:endParaRPr>
                    </a:p>
                  </a:txBody>
                  <a:tcPr marL="0" marR="0" marT="0" marB="0">
                    <a:lnL w="9143">
                      <a:solidFill>
                        <a:srgbClr val="000000"/>
                      </a:solidFill>
                      <a:prstDash val="solid"/>
                    </a:lnL>
                    <a:lnT w="18287">
                      <a:solidFill>
                        <a:srgbClr val="000000"/>
                      </a:solidFill>
                      <a:prstDash val="solid"/>
                    </a:lnT>
                  </a:tcPr>
                </a:tc>
                <a:tc>
                  <a:txBody>
                    <a:bodyPr/>
                    <a:lstStyle/>
                    <a:p>
                      <a:pPr marR="18415" algn="r">
                        <a:lnSpc>
                          <a:spcPct val="100000"/>
                        </a:lnSpc>
                        <a:spcBef>
                          <a:spcPts val="40"/>
                        </a:spcBef>
                      </a:pPr>
                      <a:r>
                        <a:rPr sz="1000" spc="-45" dirty="0">
                          <a:latin typeface="Calibri"/>
                          <a:cs typeface="Calibri"/>
                        </a:rPr>
                        <a:t>4</a:t>
                      </a:r>
                      <a:r>
                        <a:rPr sz="1000" spc="15" dirty="0">
                          <a:latin typeface="Calibri"/>
                          <a:cs typeface="Calibri"/>
                        </a:rPr>
                        <a:t>,</a:t>
                      </a:r>
                      <a:r>
                        <a:rPr sz="1000" spc="-55" dirty="0">
                          <a:latin typeface="Calibri"/>
                          <a:cs typeface="Calibri"/>
                        </a:rPr>
                        <a:t>6</a:t>
                      </a:r>
                      <a:r>
                        <a:rPr sz="1000" spc="-45" dirty="0">
                          <a:latin typeface="Calibri"/>
                          <a:cs typeface="Calibri"/>
                        </a:rPr>
                        <a:t>85</a:t>
                      </a:r>
                      <a:r>
                        <a:rPr sz="1000" spc="15" dirty="0">
                          <a:latin typeface="Calibri"/>
                          <a:cs typeface="Calibri"/>
                        </a:rPr>
                        <a:t>,</a:t>
                      </a:r>
                      <a:r>
                        <a:rPr sz="1000" spc="-45" dirty="0">
                          <a:latin typeface="Calibri"/>
                          <a:cs typeface="Calibri"/>
                        </a:rPr>
                        <a:t>7</a:t>
                      </a:r>
                      <a:r>
                        <a:rPr sz="1000" spc="-55" dirty="0">
                          <a:latin typeface="Calibri"/>
                          <a:cs typeface="Calibri"/>
                        </a:rPr>
                        <a:t>3</a:t>
                      </a:r>
                      <a:r>
                        <a:rPr sz="1000" dirty="0">
                          <a:latin typeface="Calibri"/>
                          <a:cs typeface="Calibri"/>
                        </a:rPr>
                        <a:t>9</a:t>
                      </a:r>
                    </a:p>
                  </a:txBody>
                  <a:tcPr marL="0" marR="0" marT="0" marB="0">
                    <a:lnT w="18287">
                      <a:solidFill>
                        <a:srgbClr val="000000"/>
                      </a:solidFill>
                      <a:prstDash val="solid"/>
                    </a:lnT>
                  </a:tcPr>
                </a:tc>
                <a:tc>
                  <a:txBody>
                    <a:bodyPr/>
                    <a:lstStyle/>
                    <a:p>
                      <a:pPr marR="10795" algn="ctr">
                        <a:lnSpc>
                          <a:spcPct val="100000"/>
                        </a:lnSpc>
                        <a:spcBef>
                          <a:spcPts val="40"/>
                        </a:spcBef>
                      </a:pPr>
                      <a:r>
                        <a:rPr sz="1000" spc="25" dirty="0">
                          <a:latin typeface="Calibri"/>
                          <a:cs typeface="Calibri"/>
                        </a:rPr>
                        <a:t>Peso</a:t>
                      </a:r>
                      <a:endParaRPr sz="1000" dirty="0">
                        <a:latin typeface="Calibri"/>
                        <a:cs typeface="Calibri"/>
                      </a:endParaRPr>
                    </a:p>
                  </a:txBody>
                  <a:tcPr marL="0" marR="0" marT="0" marB="0">
                    <a:lnT w="18287">
                      <a:solidFill>
                        <a:srgbClr val="000000"/>
                      </a:solidFill>
                      <a:prstDash val="solid"/>
                    </a:lnT>
                  </a:tcPr>
                </a:tc>
                <a:tc>
                  <a:txBody>
                    <a:bodyPr/>
                    <a:lstStyle/>
                    <a:p>
                      <a:pPr marL="9525" algn="ctr">
                        <a:lnSpc>
                          <a:spcPct val="100000"/>
                        </a:lnSpc>
                        <a:spcBef>
                          <a:spcPts val="40"/>
                        </a:spcBef>
                      </a:pPr>
                      <a:r>
                        <a:rPr sz="1000" spc="-15" dirty="0">
                          <a:latin typeface="Calibri"/>
                          <a:cs typeface="Calibri"/>
                        </a:rPr>
                        <a:t>1,619</a:t>
                      </a:r>
                      <a:endParaRPr sz="1000" dirty="0">
                        <a:latin typeface="Calibri"/>
                        <a:cs typeface="Calibri"/>
                      </a:endParaRPr>
                    </a:p>
                  </a:txBody>
                  <a:tcPr marL="0" marR="0" marT="0" marB="0">
                    <a:lnT w="18287">
                      <a:solidFill>
                        <a:srgbClr val="000000"/>
                      </a:solidFill>
                      <a:prstDash val="solid"/>
                    </a:lnT>
                  </a:tcPr>
                </a:tc>
                <a:tc>
                  <a:txBody>
                    <a:bodyPr/>
                    <a:lstStyle/>
                    <a:p>
                      <a:pPr marL="15240" algn="ctr">
                        <a:lnSpc>
                          <a:spcPct val="100000"/>
                        </a:lnSpc>
                        <a:spcBef>
                          <a:spcPts val="40"/>
                        </a:spcBef>
                      </a:pPr>
                      <a:r>
                        <a:rPr sz="1000" spc="-15" dirty="0">
                          <a:latin typeface="Calibri"/>
                          <a:cs typeface="Calibri"/>
                        </a:rPr>
                        <a:t>7.96%</a:t>
                      </a:r>
                      <a:endParaRPr sz="1000" dirty="0">
                        <a:latin typeface="Calibri"/>
                        <a:cs typeface="Calibri"/>
                      </a:endParaRPr>
                    </a:p>
                  </a:txBody>
                  <a:tcPr marL="0" marR="0" marT="0" marB="0">
                    <a:lnT w="18287">
                      <a:solidFill>
                        <a:srgbClr val="000000"/>
                      </a:solidFill>
                      <a:prstDash val="solid"/>
                    </a:lnT>
                  </a:tcPr>
                </a:tc>
                <a:tc>
                  <a:txBody>
                    <a:bodyPr/>
                    <a:lstStyle/>
                    <a:p>
                      <a:endParaRPr sz="1000" dirty="0">
                        <a:latin typeface="Calibri"/>
                        <a:cs typeface="Calibri"/>
                      </a:endParaRPr>
                    </a:p>
                  </a:txBody>
                  <a:tcPr marL="0" marR="0" marT="0" marB="0">
                    <a:lnT w="18287">
                      <a:solidFill>
                        <a:srgbClr val="000000"/>
                      </a:solidFill>
                      <a:prstDash val="solid"/>
                    </a:lnT>
                  </a:tcPr>
                </a:tc>
                <a:tc>
                  <a:txBody>
                    <a:bodyPr/>
                    <a:lstStyle/>
                    <a:p>
                      <a:pPr marL="354330">
                        <a:lnSpc>
                          <a:spcPct val="100000"/>
                        </a:lnSpc>
                        <a:spcBef>
                          <a:spcPts val="40"/>
                        </a:spcBef>
                      </a:pPr>
                      <a:r>
                        <a:rPr sz="1000" spc="25" dirty="0">
                          <a:latin typeface="Calibri"/>
                          <a:cs typeface="Calibri"/>
                        </a:rPr>
                        <a:t>AAA</a:t>
                      </a:r>
                      <a:endParaRPr sz="1000" dirty="0">
                        <a:latin typeface="Calibri"/>
                        <a:cs typeface="Calibri"/>
                      </a:endParaRPr>
                    </a:p>
                  </a:txBody>
                  <a:tcPr marL="0" marR="0" marT="0" marB="0">
                    <a:lnT w="18287">
                      <a:solidFill>
                        <a:srgbClr val="000000"/>
                      </a:solidFill>
                      <a:prstDash val="solid"/>
                    </a:lnT>
                  </a:tcPr>
                </a:tc>
                <a:tc>
                  <a:txBody>
                    <a:bodyPr/>
                    <a:lstStyle/>
                    <a:p>
                      <a:pPr marR="36195" algn="r">
                        <a:lnSpc>
                          <a:spcPct val="100000"/>
                        </a:lnSpc>
                        <a:spcBef>
                          <a:spcPts val="40"/>
                        </a:spcBef>
                      </a:pPr>
                      <a:r>
                        <a:rPr sz="1000" spc="-45" dirty="0">
                          <a:latin typeface="Calibri"/>
                          <a:cs typeface="Calibri"/>
                        </a:rPr>
                        <a:t>10</a:t>
                      </a:r>
                      <a:r>
                        <a:rPr sz="1000" spc="-55" dirty="0">
                          <a:latin typeface="Calibri"/>
                          <a:cs typeface="Calibri"/>
                        </a:rPr>
                        <a:t>0</a:t>
                      </a:r>
                      <a:r>
                        <a:rPr sz="1000" spc="15" dirty="0">
                          <a:latin typeface="Calibri"/>
                          <a:cs typeface="Calibri"/>
                        </a:rPr>
                        <a:t>.</a:t>
                      </a:r>
                      <a:r>
                        <a:rPr sz="1000" spc="-45" dirty="0">
                          <a:latin typeface="Calibri"/>
                          <a:cs typeface="Calibri"/>
                        </a:rPr>
                        <a:t>191</a:t>
                      </a:r>
                      <a:r>
                        <a:rPr sz="1000" dirty="0">
                          <a:latin typeface="Calibri"/>
                          <a:cs typeface="Calibri"/>
                        </a:rPr>
                        <a:t>8</a:t>
                      </a:r>
                    </a:p>
                  </a:txBody>
                  <a:tcPr marL="0" marR="0" marT="0" marB="0">
                    <a:lnT w="18287">
                      <a:solidFill>
                        <a:srgbClr val="000000"/>
                      </a:solidFill>
                      <a:prstDash val="solid"/>
                    </a:lnT>
                  </a:tcPr>
                </a:tc>
                <a:tc>
                  <a:txBody>
                    <a:bodyPr/>
                    <a:lstStyle/>
                    <a:p>
                      <a:pPr marL="43815">
                        <a:lnSpc>
                          <a:spcPct val="100000"/>
                        </a:lnSpc>
                        <a:spcBef>
                          <a:spcPts val="40"/>
                        </a:spcBef>
                        <a:tabLst>
                          <a:tab pos="311150" algn="l"/>
                        </a:tabLst>
                      </a:pPr>
                      <a:r>
                        <a:rPr sz="1000" spc="10" dirty="0">
                          <a:latin typeface="Calibri"/>
                          <a:cs typeface="Calibri"/>
                        </a:rPr>
                        <a:t>$	</a:t>
                      </a:r>
                      <a:r>
                        <a:rPr sz="1000" spc="-25" dirty="0">
                          <a:latin typeface="Calibri"/>
                          <a:cs typeface="Calibri"/>
                        </a:rPr>
                        <a:t>469,472,478.59</a:t>
                      </a:r>
                      <a:endParaRPr sz="1000" dirty="0">
                        <a:latin typeface="Calibri"/>
                        <a:cs typeface="Calibri"/>
                      </a:endParaRPr>
                    </a:p>
                  </a:txBody>
                  <a:tcPr marL="0" marR="0" marT="0" marB="0">
                    <a:lnR w="18287">
                      <a:solidFill>
                        <a:srgbClr val="000000"/>
                      </a:solidFill>
                      <a:prstDash val="solid"/>
                    </a:lnR>
                    <a:lnT w="18287">
                      <a:solidFill>
                        <a:srgbClr val="000000"/>
                      </a:solidFill>
                      <a:prstDash val="solid"/>
                    </a:lnT>
                  </a:tcPr>
                </a:tc>
              </a:tr>
              <a:tr h="168087">
                <a:tc>
                  <a:txBody>
                    <a:bodyPr/>
                    <a:lstStyle/>
                    <a:p>
                      <a:pPr marL="19685">
                        <a:lnSpc>
                          <a:spcPts val="1250"/>
                        </a:lnSpc>
                      </a:pPr>
                      <a:r>
                        <a:rPr sz="1000" spc="-15" dirty="0">
                          <a:latin typeface="Calibri"/>
                          <a:cs typeface="Calibri"/>
                        </a:rPr>
                        <a:t>95_CFE_13</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2</a:t>
                      </a:r>
                      <a:r>
                        <a:rPr sz="1000" spc="15" dirty="0">
                          <a:latin typeface="Calibri"/>
                          <a:cs typeface="Calibri"/>
                        </a:rPr>
                        <a:t>,</a:t>
                      </a:r>
                      <a:r>
                        <a:rPr sz="1000" spc="-55" dirty="0">
                          <a:latin typeface="Calibri"/>
                          <a:cs typeface="Calibri"/>
                        </a:rPr>
                        <a:t>5</a:t>
                      </a:r>
                      <a:r>
                        <a:rPr sz="1000" spc="-45" dirty="0">
                          <a:latin typeface="Calibri"/>
                          <a:cs typeface="Calibri"/>
                        </a:rPr>
                        <a:t>00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18415" algn="ctr">
                        <a:lnSpc>
                          <a:spcPts val="1250"/>
                        </a:lnSpc>
                      </a:pPr>
                      <a:r>
                        <a:rPr sz="1000" spc="-20" dirty="0">
                          <a:latin typeface="Calibri"/>
                          <a:cs typeface="Calibri"/>
                        </a:rPr>
                        <a:t>737</a:t>
                      </a:r>
                      <a:endParaRPr sz="1000" dirty="0">
                        <a:latin typeface="Calibri"/>
                        <a:cs typeface="Calibri"/>
                      </a:endParaRPr>
                    </a:p>
                  </a:txBody>
                  <a:tcPr marL="0" marR="0" marT="0" marB="0"/>
                </a:tc>
                <a:tc>
                  <a:txBody>
                    <a:bodyPr/>
                    <a:lstStyle/>
                    <a:p>
                      <a:pPr marL="15875" algn="ctr">
                        <a:lnSpc>
                          <a:spcPts val="1250"/>
                        </a:lnSpc>
                      </a:pPr>
                      <a:r>
                        <a:rPr sz="1000" spc="5" dirty="0">
                          <a:latin typeface="Calibri"/>
                          <a:cs typeface="Calibri"/>
                        </a:rPr>
                        <a:t>TIIE</a:t>
                      </a:r>
                      <a:r>
                        <a:rPr sz="1000" spc="-135" dirty="0">
                          <a:latin typeface="Calibri"/>
                          <a:cs typeface="Calibri"/>
                        </a:rPr>
                        <a:t> </a:t>
                      </a:r>
                      <a:r>
                        <a:rPr sz="1000" spc="-10" dirty="0">
                          <a:latin typeface="Calibri"/>
                          <a:cs typeface="Calibri"/>
                        </a:rPr>
                        <a:t>28</a:t>
                      </a:r>
                      <a:endParaRPr sz="1000" dirty="0">
                        <a:latin typeface="Calibri"/>
                        <a:cs typeface="Calibri"/>
                      </a:endParaRPr>
                    </a:p>
                  </a:txBody>
                  <a:tcPr marL="0" marR="0" marT="0" marB="0"/>
                </a:tc>
                <a:tc>
                  <a:txBody>
                    <a:bodyPr/>
                    <a:lstStyle/>
                    <a:p>
                      <a:pPr marR="21590" algn="r">
                        <a:lnSpc>
                          <a:spcPts val="1250"/>
                        </a:lnSpc>
                      </a:pPr>
                      <a:r>
                        <a:rPr sz="1000" spc="-45" dirty="0">
                          <a:latin typeface="Calibri"/>
                          <a:cs typeface="Calibri"/>
                        </a:rPr>
                        <a:t>0</a:t>
                      </a:r>
                      <a:r>
                        <a:rPr sz="1000" spc="15" dirty="0">
                          <a:latin typeface="Calibri"/>
                          <a:cs typeface="Calibri"/>
                        </a:rPr>
                        <a:t>.</a:t>
                      </a:r>
                      <a:r>
                        <a:rPr sz="1000" spc="-55" dirty="0">
                          <a:latin typeface="Calibri"/>
                          <a:cs typeface="Calibri"/>
                        </a:rPr>
                        <a:t>1</a:t>
                      </a:r>
                      <a:r>
                        <a:rPr sz="1000" spc="-45" dirty="0">
                          <a:latin typeface="Calibri"/>
                          <a:cs typeface="Calibri"/>
                        </a:rPr>
                        <a:t>5</a:t>
                      </a:r>
                      <a:r>
                        <a:rPr sz="1000" dirty="0">
                          <a:latin typeface="Calibri"/>
                          <a:cs typeface="Calibri"/>
                        </a:rPr>
                        <a:t>%</a:t>
                      </a: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9</a:t>
                      </a:r>
                      <a:r>
                        <a:rPr sz="1000" spc="-55" dirty="0">
                          <a:latin typeface="Calibri"/>
                          <a:cs typeface="Calibri"/>
                        </a:rPr>
                        <a:t>8</a:t>
                      </a:r>
                      <a:r>
                        <a:rPr sz="1000" spc="15" dirty="0">
                          <a:latin typeface="Calibri"/>
                          <a:cs typeface="Calibri"/>
                        </a:rPr>
                        <a:t>.</a:t>
                      </a:r>
                      <a:r>
                        <a:rPr sz="1000" spc="-45" dirty="0">
                          <a:latin typeface="Calibri"/>
                          <a:cs typeface="Calibri"/>
                        </a:rPr>
                        <a:t>946</a:t>
                      </a:r>
                      <a:r>
                        <a:rPr sz="1000" dirty="0">
                          <a:latin typeface="Calibri"/>
                          <a:cs typeface="Calibri"/>
                        </a:rPr>
                        <a:t>3</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247,365,728.55</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95_CFE_13-2</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4</a:t>
                      </a:r>
                      <a:r>
                        <a:rPr sz="1000" spc="15" dirty="0">
                          <a:latin typeface="Calibri"/>
                          <a:cs typeface="Calibri"/>
                        </a:rPr>
                        <a:t>,</a:t>
                      </a:r>
                      <a:r>
                        <a:rPr sz="1000" spc="-55" dirty="0">
                          <a:latin typeface="Calibri"/>
                          <a:cs typeface="Calibri"/>
                        </a:rPr>
                        <a:t>3</a:t>
                      </a:r>
                      <a:r>
                        <a:rPr sz="1000" spc="-45" dirty="0">
                          <a:latin typeface="Calibri"/>
                          <a:cs typeface="Calibri"/>
                        </a:rPr>
                        <a:t>00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2,697</a:t>
                      </a:r>
                      <a:endParaRPr sz="1000" dirty="0">
                        <a:latin typeface="Calibri"/>
                        <a:cs typeface="Calibri"/>
                      </a:endParaRPr>
                    </a:p>
                  </a:txBody>
                  <a:tcPr marL="0" marR="0" marT="0" marB="0"/>
                </a:tc>
                <a:tc>
                  <a:txBody>
                    <a:bodyPr/>
                    <a:lstStyle/>
                    <a:p>
                      <a:pPr marL="15240" algn="ctr">
                        <a:lnSpc>
                          <a:spcPts val="1250"/>
                        </a:lnSpc>
                      </a:pPr>
                      <a:r>
                        <a:rPr sz="1000" spc="-15" dirty="0">
                          <a:latin typeface="Calibri"/>
                          <a:cs typeface="Calibri"/>
                        </a:rPr>
                        <a:t>7.77%</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10</a:t>
                      </a:r>
                      <a:r>
                        <a:rPr sz="1000" spc="-55" dirty="0">
                          <a:latin typeface="Calibri"/>
                          <a:cs typeface="Calibri"/>
                        </a:rPr>
                        <a:t>6</a:t>
                      </a:r>
                      <a:r>
                        <a:rPr sz="1000" spc="15" dirty="0">
                          <a:latin typeface="Calibri"/>
                          <a:cs typeface="Calibri"/>
                        </a:rPr>
                        <a:t>.</a:t>
                      </a:r>
                      <a:r>
                        <a:rPr sz="1000" spc="-45" dirty="0">
                          <a:latin typeface="Calibri"/>
                          <a:cs typeface="Calibri"/>
                        </a:rPr>
                        <a:t>804</a:t>
                      </a:r>
                      <a:r>
                        <a:rPr sz="1000" dirty="0">
                          <a:latin typeface="Calibri"/>
                          <a:cs typeface="Calibri"/>
                        </a:rPr>
                        <a:t>8</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459,260,505.42</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95_CFE_14-2</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5</a:t>
                      </a:r>
                      <a:r>
                        <a:rPr sz="1000" spc="15" dirty="0">
                          <a:latin typeface="Calibri"/>
                          <a:cs typeface="Calibri"/>
                        </a:rPr>
                        <a:t>,</a:t>
                      </a:r>
                      <a:r>
                        <a:rPr sz="1000" spc="-55" dirty="0">
                          <a:latin typeface="Calibri"/>
                          <a:cs typeface="Calibri"/>
                        </a:rPr>
                        <a:t>2</a:t>
                      </a:r>
                      <a:r>
                        <a:rPr sz="1000" spc="-45" dirty="0">
                          <a:latin typeface="Calibri"/>
                          <a:cs typeface="Calibri"/>
                        </a:rPr>
                        <a:t>21</a:t>
                      </a:r>
                      <a:r>
                        <a:rPr sz="1000" spc="15" dirty="0">
                          <a:latin typeface="Calibri"/>
                          <a:cs typeface="Calibri"/>
                        </a:rPr>
                        <a:t>,</a:t>
                      </a:r>
                      <a:r>
                        <a:rPr sz="1000" spc="-45" dirty="0">
                          <a:latin typeface="Calibri"/>
                          <a:cs typeface="Calibri"/>
                        </a:rPr>
                        <a:t>0</a:t>
                      </a:r>
                      <a:r>
                        <a:rPr sz="1000" spc="-55" dirty="0">
                          <a:latin typeface="Calibri"/>
                          <a:cs typeface="Calibri"/>
                        </a:rPr>
                        <a:t>2</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3,450</a:t>
                      </a:r>
                      <a:endParaRPr sz="1000" dirty="0">
                        <a:latin typeface="Calibri"/>
                        <a:cs typeface="Calibri"/>
                      </a:endParaRPr>
                    </a:p>
                  </a:txBody>
                  <a:tcPr marL="0" marR="0" marT="0" marB="0"/>
                </a:tc>
                <a:tc>
                  <a:txBody>
                    <a:bodyPr/>
                    <a:lstStyle/>
                    <a:p>
                      <a:pPr marL="15240" algn="ctr">
                        <a:lnSpc>
                          <a:spcPts val="1250"/>
                        </a:lnSpc>
                      </a:pPr>
                      <a:r>
                        <a:rPr sz="1000" spc="-15" dirty="0">
                          <a:latin typeface="Calibri"/>
                          <a:cs typeface="Calibri"/>
                        </a:rPr>
                        <a:t>7.35%</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9</a:t>
                      </a:r>
                      <a:r>
                        <a:rPr sz="1000" spc="-55" dirty="0">
                          <a:latin typeface="Calibri"/>
                          <a:cs typeface="Calibri"/>
                        </a:rPr>
                        <a:t>0</a:t>
                      </a:r>
                      <a:r>
                        <a:rPr sz="1000" spc="15" dirty="0">
                          <a:latin typeface="Calibri"/>
                          <a:cs typeface="Calibri"/>
                        </a:rPr>
                        <a:t>.</a:t>
                      </a:r>
                      <a:r>
                        <a:rPr sz="1000" spc="-45" dirty="0">
                          <a:latin typeface="Calibri"/>
                          <a:cs typeface="Calibri"/>
                        </a:rPr>
                        <a:t>212</a:t>
                      </a:r>
                      <a:r>
                        <a:rPr sz="1000" dirty="0">
                          <a:latin typeface="Calibri"/>
                          <a:cs typeface="Calibri"/>
                        </a:rPr>
                        <a:t>1</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470,999,013.54</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95_CFECB_09-2U</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55" dirty="0">
                          <a:latin typeface="Calibri"/>
                          <a:cs typeface="Calibri"/>
                        </a:rPr>
                        <a:t>5</a:t>
                      </a:r>
                      <a:r>
                        <a:rPr sz="1000" spc="-45" dirty="0">
                          <a:latin typeface="Calibri"/>
                          <a:cs typeface="Calibri"/>
                        </a:rPr>
                        <a:t>48</a:t>
                      </a:r>
                      <a:r>
                        <a:rPr sz="1000" spc="15" dirty="0">
                          <a:latin typeface="Calibri"/>
                          <a:cs typeface="Calibri"/>
                        </a:rPr>
                        <a:t>,</a:t>
                      </a:r>
                      <a:r>
                        <a:rPr sz="1000" spc="-45" dirty="0">
                          <a:latin typeface="Calibri"/>
                          <a:cs typeface="Calibri"/>
                        </a:rPr>
                        <a:t>1</a:t>
                      </a:r>
                      <a:r>
                        <a:rPr sz="1000" spc="-55" dirty="0">
                          <a:latin typeface="Calibri"/>
                          <a:cs typeface="Calibri"/>
                        </a:rPr>
                        <a:t>8</a:t>
                      </a:r>
                      <a:r>
                        <a:rPr sz="1000" dirty="0">
                          <a:latin typeface="Calibri"/>
                          <a:cs typeface="Calibri"/>
                        </a:rPr>
                        <a:t>4</a:t>
                      </a:r>
                    </a:p>
                  </a:txBody>
                  <a:tcPr marL="0" marR="0" marT="0" marB="0"/>
                </a:tc>
                <a:tc>
                  <a:txBody>
                    <a:bodyPr/>
                    <a:lstStyle/>
                    <a:p>
                      <a:pPr marR="19685" algn="ctr">
                        <a:lnSpc>
                          <a:spcPts val="1250"/>
                        </a:lnSpc>
                      </a:pPr>
                      <a:r>
                        <a:rPr sz="1000" spc="10" dirty="0">
                          <a:latin typeface="Calibri"/>
                          <a:cs typeface="Calibri"/>
                        </a:rPr>
                        <a:t>Udis</a:t>
                      </a:r>
                      <a:endParaRPr sz="1000" dirty="0">
                        <a:latin typeface="Calibri"/>
                        <a:cs typeface="Calibri"/>
                      </a:endParaRPr>
                    </a:p>
                  </a:txBody>
                  <a:tcPr marL="0" marR="0" marT="0" marB="0"/>
                </a:tc>
                <a:tc>
                  <a:txBody>
                    <a:bodyPr/>
                    <a:lstStyle/>
                    <a:p>
                      <a:pPr marL="8890" algn="ctr">
                        <a:lnSpc>
                          <a:spcPts val="1250"/>
                        </a:lnSpc>
                      </a:pPr>
                      <a:r>
                        <a:rPr sz="1000" spc="-15" dirty="0">
                          <a:latin typeface="Calibri"/>
                          <a:cs typeface="Calibri"/>
                        </a:rPr>
                        <a:t>3,012</a:t>
                      </a:r>
                      <a:endParaRPr sz="1000" dirty="0">
                        <a:latin typeface="Calibri"/>
                        <a:cs typeface="Calibri"/>
                      </a:endParaRPr>
                    </a:p>
                  </a:txBody>
                  <a:tcPr marL="0" marR="0" marT="0" marB="0"/>
                </a:tc>
                <a:tc>
                  <a:txBody>
                    <a:bodyPr/>
                    <a:lstStyle/>
                    <a:p>
                      <a:pPr marL="14604" algn="ctr">
                        <a:lnSpc>
                          <a:spcPts val="1250"/>
                        </a:lnSpc>
                      </a:pPr>
                      <a:r>
                        <a:rPr sz="1000" spc="-15" dirty="0">
                          <a:latin typeface="Calibri"/>
                          <a:cs typeface="Calibri"/>
                        </a:rPr>
                        <a:t>5.04%</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29</a:t>
                      </a:r>
                      <a:r>
                        <a:rPr sz="1000" spc="-55" dirty="0">
                          <a:latin typeface="Calibri"/>
                          <a:cs typeface="Calibri"/>
                        </a:rPr>
                        <a:t>9</a:t>
                      </a:r>
                      <a:r>
                        <a:rPr sz="1000" spc="15" dirty="0">
                          <a:latin typeface="Calibri"/>
                          <a:cs typeface="Calibri"/>
                        </a:rPr>
                        <a:t>.</a:t>
                      </a:r>
                      <a:r>
                        <a:rPr sz="1000" spc="-45" dirty="0">
                          <a:latin typeface="Calibri"/>
                          <a:cs typeface="Calibri"/>
                        </a:rPr>
                        <a:t>242</a:t>
                      </a:r>
                      <a:r>
                        <a:rPr sz="1000" dirty="0">
                          <a:latin typeface="Calibri"/>
                          <a:cs typeface="Calibri"/>
                        </a:rPr>
                        <a:t>9</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164,040,144.10</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95_CFECB_12</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16</a:t>
                      </a:r>
                      <a:r>
                        <a:rPr sz="1000" spc="15" dirty="0">
                          <a:latin typeface="Calibri"/>
                          <a:cs typeface="Calibri"/>
                        </a:rPr>
                        <a:t>,</a:t>
                      </a:r>
                      <a:r>
                        <a:rPr sz="1000" spc="-55" dirty="0">
                          <a:latin typeface="Calibri"/>
                          <a:cs typeface="Calibri"/>
                        </a:rPr>
                        <a:t>3</a:t>
                      </a:r>
                      <a:r>
                        <a:rPr sz="1000" spc="-45" dirty="0">
                          <a:latin typeface="Calibri"/>
                          <a:cs typeface="Calibri"/>
                        </a:rPr>
                        <a:t>28</a:t>
                      </a:r>
                      <a:r>
                        <a:rPr sz="1000" spc="15" dirty="0">
                          <a:latin typeface="Calibri"/>
                          <a:cs typeface="Calibri"/>
                        </a:rPr>
                        <a:t>,</a:t>
                      </a:r>
                      <a:r>
                        <a:rPr sz="1000" spc="-45" dirty="0">
                          <a:latin typeface="Calibri"/>
                          <a:cs typeface="Calibri"/>
                        </a:rPr>
                        <a:t>8</a:t>
                      </a:r>
                      <a:r>
                        <a:rPr sz="1000" spc="-55" dirty="0">
                          <a:latin typeface="Calibri"/>
                          <a:cs typeface="Calibri"/>
                        </a:rPr>
                        <a:t>6</a:t>
                      </a:r>
                      <a:r>
                        <a:rPr sz="1000" dirty="0">
                          <a:latin typeface="Calibri"/>
                          <a:cs typeface="Calibri"/>
                        </a:rPr>
                        <a:t>4</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9,560</a:t>
                      </a:r>
                      <a:endParaRPr sz="1000" dirty="0">
                        <a:latin typeface="Calibri"/>
                        <a:cs typeface="Calibri"/>
                      </a:endParaRPr>
                    </a:p>
                  </a:txBody>
                  <a:tcPr marL="0" marR="0" marT="0" marB="0"/>
                </a:tc>
                <a:tc>
                  <a:txBody>
                    <a:bodyPr/>
                    <a:lstStyle/>
                    <a:p>
                      <a:pPr marL="15240" algn="ctr">
                        <a:lnSpc>
                          <a:spcPts val="1250"/>
                        </a:lnSpc>
                      </a:pPr>
                      <a:r>
                        <a:rPr sz="1000" spc="-15" dirty="0">
                          <a:latin typeface="Calibri"/>
                          <a:cs typeface="Calibri"/>
                        </a:rPr>
                        <a:t>7.70%</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8</a:t>
                      </a:r>
                      <a:r>
                        <a:rPr sz="1000" spc="-55" dirty="0">
                          <a:latin typeface="Calibri"/>
                          <a:cs typeface="Calibri"/>
                        </a:rPr>
                        <a:t>0</a:t>
                      </a:r>
                      <a:r>
                        <a:rPr sz="1000" spc="15" dirty="0">
                          <a:latin typeface="Calibri"/>
                          <a:cs typeface="Calibri"/>
                        </a:rPr>
                        <a:t>.</a:t>
                      </a:r>
                      <a:r>
                        <a:rPr sz="1000" spc="-45" dirty="0">
                          <a:latin typeface="Calibri"/>
                          <a:cs typeface="Calibri"/>
                        </a:rPr>
                        <a:t>362</a:t>
                      </a:r>
                      <a:r>
                        <a:rPr sz="1000" dirty="0">
                          <a:latin typeface="Calibri"/>
                          <a:cs typeface="Calibri"/>
                        </a:rPr>
                        <a:t>3</a:t>
                      </a:r>
                    </a:p>
                  </a:txBody>
                  <a:tcPr marL="0" marR="0" marT="0" marB="0"/>
                </a:tc>
                <a:tc>
                  <a:txBody>
                    <a:bodyPr/>
                    <a:lstStyle/>
                    <a:p>
                      <a:pPr marL="43815">
                        <a:lnSpc>
                          <a:spcPts val="1250"/>
                        </a:lnSpc>
                      </a:pPr>
                      <a:r>
                        <a:rPr sz="1000" spc="10" dirty="0">
                          <a:latin typeface="Calibri"/>
                          <a:cs typeface="Calibri"/>
                        </a:rPr>
                        <a:t>$ </a:t>
                      </a:r>
                      <a:r>
                        <a:rPr sz="1000" spc="125" dirty="0">
                          <a:latin typeface="Calibri"/>
                          <a:cs typeface="Calibri"/>
                        </a:rPr>
                        <a:t> </a:t>
                      </a:r>
                      <a:r>
                        <a:rPr sz="1000" spc="-20" dirty="0">
                          <a:latin typeface="Calibri"/>
                          <a:cs typeface="Calibri"/>
                        </a:rPr>
                        <a:t>1,312,225,544.99</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0" dirty="0">
                          <a:latin typeface="Calibri"/>
                          <a:cs typeface="Calibri"/>
                        </a:rPr>
                        <a:t>95_CIENCB_15</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5</a:t>
                      </a:r>
                      <a:r>
                        <a:rPr sz="1000" spc="15" dirty="0">
                          <a:latin typeface="Calibri"/>
                          <a:cs typeface="Calibri"/>
                        </a:rPr>
                        <a:t>,</a:t>
                      </a:r>
                      <a:r>
                        <a:rPr sz="1000" spc="-55" dirty="0">
                          <a:latin typeface="Calibri"/>
                          <a:cs typeface="Calibri"/>
                        </a:rPr>
                        <a:t>0</a:t>
                      </a:r>
                      <a:r>
                        <a:rPr sz="1000" spc="-45" dirty="0">
                          <a:latin typeface="Calibri"/>
                          <a:cs typeface="Calibri"/>
                        </a:rPr>
                        <a:t>00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160"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8,244</a:t>
                      </a:r>
                      <a:endParaRPr sz="1000" dirty="0">
                        <a:latin typeface="Calibri"/>
                        <a:cs typeface="Calibri"/>
                      </a:endParaRPr>
                    </a:p>
                  </a:txBody>
                  <a:tcPr marL="0" marR="0" marT="0" marB="0"/>
                </a:tc>
                <a:tc>
                  <a:txBody>
                    <a:bodyPr/>
                    <a:lstStyle/>
                    <a:p>
                      <a:pPr marL="15240" algn="ctr">
                        <a:lnSpc>
                          <a:spcPts val="1250"/>
                        </a:lnSpc>
                      </a:pPr>
                      <a:r>
                        <a:rPr sz="1000" spc="-15" dirty="0">
                          <a:latin typeface="Calibri"/>
                          <a:cs typeface="Calibri"/>
                        </a:rPr>
                        <a:t>8.00%</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9</a:t>
                      </a:r>
                      <a:r>
                        <a:rPr sz="1000" spc="-55" dirty="0">
                          <a:latin typeface="Calibri"/>
                          <a:cs typeface="Calibri"/>
                        </a:rPr>
                        <a:t>4</a:t>
                      </a:r>
                      <a:r>
                        <a:rPr sz="1000" spc="15" dirty="0">
                          <a:latin typeface="Calibri"/>
                          <a:cs typeface="Calibri"/>
                        </a:rPr>
                        <a:t>.</a:t>
                      </a:r>
                      <a:r>
                        <a:rPr sz="1000" spc="-45" dirty="0">
                          <a:latin typeface="Calibri"/>
                          <a:cs typeface="Calibri"/>
                        </a:rPr>
                        <a:t>021</a:t>
                      </a:r>
                      <a:r>
                        <a:rPr sz="1000" dirty="0">
                          <a:latin typeface="Calibri"/>
                          <a:cs typeface="Calibri"/>
                        </a:rPr>
                        <a:t>8</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470,109,091.40</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0" dirty="0">
                          <a:latin typeface="Calibri"/>
                          <a:cs typeface="Calibri"/>
                        </a:rPr>
                        <a:t>95_FEFA_15-5</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6</a:t>
                      </a:r>
                      <a:r>
                        <a:rPr sz="1000" spc="15" dirty="0">
                          <a:latin typeface="Calibri"/>
                          <a:cs typeface="Calibri"/>
                        </a:rPr>
                        <a:t>,</a:t>
                      </a:r>
                      <a:r>
                        <a:rPr sz="1000" spc="-55" dirty="0">
                          <a:latin typeface="Calibri"/>
                          <a:cs typeface="Calibri"/>
                        </a:rPr>
                        <a:t>0</a:t>
                      </a:r>
                      <a:r>
                        <a:rPr sz="1000" spc="-45" dirty="0">
                          <a:latin typeface="Calibri"/>
                          <a:cs typeface="Calibri"/>
                        </a:rPr>
                        <a:t>00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3,355</a:t>
                      </a:r>
                      <a:endParaRPr sz="1000" dirty="0">
                        <a:latin typeface="Calibri"/>
                        <a:cs typeface="Calibri"/>
                      </a:endParaRPr>
                    </a:p>
                  </a:txBody>
                  <a:tcPr marL="0" marR="0" marT="0" marB="0"/>
                </a:tc>
                <a:tc>
                  <a:txBody>
                    <a:bodyPr/>
                    <a:lstStyle/>
                    <a:p>
                      <a:pPr marL="15240" algn="ctr">
                        <a:lnSpc>
                          <a:spcPts val="1250"/>
                        </a:lnSpc>
                      </a:pPr>
                      <a:r>
                        <a:rPr sz="1000" spc="-15" dirty="0">
                          <a:latin typeface="Calibri"/>
                          <a:cs typeface="Calibri"/>
                        </a:rPr>
                        <a:t>7.48%</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9</a:t>
                      </a:r>
                      <a:r>
                        <a:rPr sz="1000" spc="-55" dirty="0">
                          <a:latin typeface="Calibri"/>
                          <a:cs typeface="Calibri"/>
                        </a:rPr>
                        <a:t>3</a:t>
                      </a:r>
                      <a:r>
                        <a:rPr sz="1000" spc="15" dirty="0">
                          <a:latin typeface="Calibri"/>
                          <a:cs typeface="Calibri"/>
                        </a:rPr>
                        <a:t>.</a:t>
                      </a:r>
                      <a:r>
                        <a:rPr sz="1000" spc="-45" dirty="0">
                          <a:latin typeface="Calibri"/>
                          <a:cs typeface="Calibri"/>
                        </a:rPr>
                        <a:t>066</a:t>
                      </a:r>
                      <a:r>
                        <a:rPr sz="1000" dirty="0">
                          <a:latin typeface="Calibri"/>
                          <a:cs typeface="Calibri"/>
                        </a:rPr>
                        <a:t>7</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558,400,034.52</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20" dirty="0">
                          <a:latin typeface="Calibri"/>
                          <a:cs typeface="Calibri"/>
                        </a:rPr>
                        <a:t>95_PEMEX_10U</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22</a:t>
                      </a:r>
                      <a:r>
                        <a:rPr sz="1000" spc="15" dirty="0">
                          <a:latin typeface="Calibri"/>
                          <a:cs typeface="Calibri"/>
                        </a:rPr>
                        <a:t>,</a:t>
                      </a:r>
                      <a:r>
                        <a:rPr sz="1000" spc="-45" dirty="0">
                          <a:latin typeface="Calibri"/>
                          <a:cs typeface="Calibri"/>
                        </a:rPr>
                        <a:t>1</a:t>
                      </a:r>
                      <a:r>
                        <a:rPr sz="1000" spc="-55" dirty="0">
                          <a:latin typeface="Calibri"/>
                          <a:cs typeface="Calibri"/>
                        </a:rPr>
                        <a:t>6</a:t>
                      </a:r>
                      <a:r>
                        <a:rPr sz="1000" dirty="0">
                          <a:latin typeface="Calibri"/>
                          <a:cs typeface="Calibri"/>
                        </a:rPr>
                        <a:t>9</a:t>
                      </a:r>
                    </a:p>
                  </a:txBody>
                  <a:tcPr marL="0" marR="0" marT="0" marB="0"/>
                </a:tc>
                <a:tc>
                  <a:txBody>
                    <a:bodyPr/>
                    <a:lstStyle/>
                    <a:p>
                      <a:pPr marR="19685" algn="ctr">
                        <a:lnSpc>
                          <a:spcPts val="1250"/>
                        </a:lnSpc>
                      </a:pPr>
                      <a:r>
                        <a:rPr sz="1000" spc="10" dirty="0">
                          <a:latin typeface="Calibri"/>
                          <a:cs typeface="Calibri"/>
                        </a:rPr>
                        <a:t>Udis</a:t>
                      </a:r>
                      <a:endParaRPr sz="1000" dirty="0">
                        <a:latin typeface="Calibri"/>
                        <a:cs typeface="Calibri"/>
                      </a:endParaRPr>
                    </a:p>
                  </a:txBody>
                  <a:tcPr marL="0" marR="0" marT="0" marB="0"/>
                </a:tc>
                <a:tc>
                  <a:txBody>
                    <a:bodyPr/>
                    <a:lstStyle/>
                    <a:p>
                      <a:pPr marL="8890" algn="ctr">
                        <a:lnSpc>
                          <a:spcPts val="1250"/>
                        </a:lnSpc>
                      </a:pPr>
                      <a:r>
                        <a:rPr sz="1000" spc="-15" dirty="0">
                          <a:latin typeface="Calibri"/>
                          <a:cs typeface="Calibri"/>
                        </a:rPr>
                        <a:t>1,321</a:t>
                      </a:r>
                      <a:endParaRPr sz="1000" dirty="0">
                        <a:latin typeface="Calibri"/>
                        <a:cs typeface="Calibri"/>
                      </a:endParaRPr>
                    </a:p>
                  </a:txBody>
                  <a:tcPr marL="0" marR="0" marT="0" marB="0"/>
                </a:tc>
                <a:tc>
                  <a:txBody>
                    <a:bodyPr/>
                    <a:lstStyle/>
                    <a:p>
                      <a:pPr marL="15240" algn="ctr">
                        <a:lnSpc>
                          <a:spcPts val="1250"/>
                        </a:lnSpc>
                      </a:pPr>
                      <a:r>
                        <a:rPr sz="1000" spc="-15" dirty="0">
                          <a:latin typeface="Calibri"/>
                          <a:cs typeface="Calibri"/>
                        </a:rPr>
                        <a:t>4.20%</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52</a:t>
                      </a:r>
                      <a:r>
                        <a:rPr sz="1000" spc="-55" dirty="0">
                          <a:latin typeface="Calibri"/>
                          <a:cs typeface="Calibri"/>
                        </a:rPr>
                        <a:t>8</a:t>
                      </a:r>
                      <a:r>
                        <a:rPr sz="1000" spc="15" dirty="0">
                          <a:latin typeface="Calibri"/>
                          <a:cs typeface="Calibri"/>
                        </a:rPr>
                        <a:t>.</a:t>
                      </a:r>
                      <a:r>
                        <a:rPr sz="1000" spc="-45" dirty="0">
                          <a:latin typeface="Calibri"/>
                          <a:cs typeface="Calibri"/>
                        </a:rPr>
                        <a:t>566</a:t>
                      </a:r>
                      <a:r>
                        <a:rPr sz="1000" dirty="0">
                          <a:latin typeface="Calibri"/>
                          <a:cs typeface="Calibri"/>
                        </a:rPr>
                        <a:t>5</a:t>
                      </a:r>
                    </a:p>
                  </a:txBody>
                  <a:tcPr marL="0" marR="0" marT="0" marB="0"/>
                </a:tc>
                <a:tc>
                  <a:txBody>
                    <a:bodyPr/>
                    <a:lstStyle/>
                    <a:p>
                      <a:pPr marL="43815">
                        <a:lnSpc>
                          <a:spcPts val="1250"/>
                        </a:lnSpc>
                        <a:tabLst>
                          <a:tab pos="378460" algn="l"/>
                        </a:tabLst>
                      </a:pPr>
                      <a:r>
                        <a:rPr sz="1000" spc="10" dirty="0">
                          <a:latin typeface="Calibri"/>
                          <a:cs typeface="Calibri"/>
                        </a:rPr>
                        <a:t>$	</a:t>
                      </a:r>
                      <a:r>
                        <a:rPr sz="1000" spc="-20" dirty="0">
                          <a:latin typeface="Calibri"/>
                          <a:cs typeface="Calibri"/>
                        </a:rPr>
                        <a:t>11,717,791.39</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95_PEMEX_11-3</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6</a:t>
                      </a:r>
                      <a:r>
                        <a:rPr sz="1000" spc="15" dirty="0">
                          <a:latin typeface="Calibri"/>
                          <a:cs typeface="Calibri"/>
                        </a:rPr>
                        <a:t>,</a:t>
                      </a:r>
                      <a:r>
                        <a:rPr sz="1000" spc="-55" dirty="0">
                          <a:latin typeface="Calibri"/>
                          <a:cs typeface="Calibri"/>
                        </a:rPr>
                        <a:t>5</a:t>
                      </a:r>
                      <a:r>
                        <a:rPr sz="1000" spc="-45" dirty="0">
                          <a:latin typeface="Calibri"/>
                          <a:cs typeface="Calibri"/>
                        </a:rPr>
                        <a:t>00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1,988</a:t>
                      </a:r>
                      <a:endParaRPr sz="1000" dirty="0">
                        <a:latin typeface="Calibri"/>
                        <a:cs typeface="Calibri"/>
                      </a:endParaRPr>
                    </a:p>
                  </a:txBody>
                  <a:tcPr marL="0" marR="0" marT="0" marB="0"/>
                </a:tc>
                <a:tc>
                  <a:txBody>
                    <a:bodyPr/>
                    <a:lstStyle/>
                    <a:p>
                      <a:pPr marL="15240" algn="ctr">
                        <a:lnSpc>
                          <a:spcPts val="1250"/>
                        </a:lnSpc>
                      </a:pPr>
                      <a:r>
                        <a:rPr sz="1000" spc="-15" dirty="0">
                          <a:latin typeface="Calibri"/>
                          <a:cs typeface="Calibri"/>
                        </a:rPr>
                        <a:t>7.65%</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9</a:t>
                      </a:r>
                      <a:r>
                        <a:rPr sz="1000" spc="-55" dirty="0">
                          <a:latin typeface="Calibri"/>
                          <a:cs typeface="Calibri"/>
                        </a:rPr>
                        <a:t>3</a:t>
                      </a:r>
                      <a:r>
                        <a:rPr sz="1000" spc="15" dirty="0">
                          <a:latin typeface="Calibri"/>
                          <a:cs typeface="Calibri"/>
                        </a:rPr>
                        <a:t>.</a:t>
                      </a:r>
                      <a:r>
                        <a:rPr sz="1000" spc="-45" dirty="0">
                          <a:latin typeface="Calibri"/>
                          <a:cs typeface="Calibri"/>
                        </a:rPr>
                        <a:t>112</a:t>
                      </a:r>
                      <a:r>
                        <a:rPr sz="1000" dirty="0">
                          <a:latin typeface="Calibri"/>
                          <a:cs typeface="Calibri"/>
                        </a:rPr>
                        <a:t>2</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605,229,464.98</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95_PEMEX_13-2</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13</a:t>
                      </a:r>
                      <a:r>
                        <a:rPr sz="1000" spc="15" dirty="0">
                          <a:latin typeface="Calibri"/>
                          <a:cs typeface="Calibri"/>
                        </a:rPr>
                        <a:t>,</a:t>
                      </a:r>
                      <a:r>
                        <a:rPr sz="1000" spc="-55" dirty="0">
                          <a:latin typeface="Calibri"/>
                          <a:cs typeface="Calibri"/>
                        </a:rPr>
                        <a:t>4</a:t>
                      </a:r>
                      <a:r>
                        <a:rPr sz="1000" spc="-45" dirty="0">
                          <a:latin typeface="Calibri"/>
                          <a:cs typeface="Calibri"/>
                        </a:rPr>
                        <a:t>55</a:t>
                      </a:r>
                      <a:r>
                        <a:rPr sz="1000" spc="15" dirty="0">
                          <a:latin typeface="Calibri"/>
                          <a:cs typeface="Calibri"/>
                        </a:rPr>
                        <a:t>,</a:t>
                      </a:r>
                      <a:r>
                        <a:rPr sz="1000" spc="-45" dirty="0">
                          <a:latin typeface="Calibri"/>
                          <a:cs typeface="Calibri"/>
                        </a:rPr>
                        <a:t>2</a:t>
                      </a:r>
                      <a:r>
                        <a:rPr sz="1000" spc="-55" dirty="0">
                          <a:latin typeface="Calibri"/>
                          <a:cs typeface="Calibri"/>
                        </a:rPr>
                        <a:t>5</a:t>
                      </a:r>
                      <a:r>
                        <a:rPr sz="1000" dirty="0">
                          <a:latin typeface="Calibri"/>
                          <a:cs typeface="Calibri"/>
                        </a:rPr>
                        <a:t>0</a:t>
                      </a:r>
                    </a:p>
                  </a:txBody>
                  <a:tcPr marL="0" marR="0" marT="0" marB="0"/>
                </a:tc>
                <a:tc>
                  <a:txBody>
                    <a:bodyPr/>
                    <a:lstStyle/>
                    <a:p>
                      <a:pPr marR="10160"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3,011</a:t>
                      </a:r>
                      <a:endParaRPr sz="1000" dirty="0">
                        <a:latin typeface="Calibri"/>
                        <a:cs typeface="Calibri"/>
                      </a:endParaRPr>
                    </a:p>
                  </a:txBody>
                  <a:tcPr marL="0" marR="0" marT="0" marB="0"/>
                </a:tc>
                <a:tc>
                  <a:txBody>
                    <a:bodyPr/>
                    <a:lstStyle/>
                    <a:p>
                      <a:pPr marL="15240" algn="ctr">
                        <a:lnSpc>
                          <a:spcPts val="1250"/>
                        </a:lnSpc>
                      </a:pPr>
                      <a:r>
                        <a:rPr sz="1000" spc="-15" dirty="0">
                          <a:latin typeface="Calibri"/>
                          <a:cs typeface="Calibri"/>
                        </a:rPr>
                        <a:t>7.19%</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9</a:t>
                      </a:r>
                      <a:r>
                        <a:rPr sz="1000" spc="-55" dirty="0">
                          <a:latin typeface="Calibri"/>
                          <a:cs typeface="Calibri"/>
                        </a:rPr>
                        <a:t>0</a:t>
                      </a:r>
                      <a:r>
                        <a:rPr sz="1000" spc="15" dirty="0">
                          <a:latin typeface="Calibri"/>
                          <a:cs typeface="Calibri"/>
                        </a:rPr>
                        <a:t>.</a:t>
                      </a:r>
                      <a:r>
                        <a:rPr sz="1000" spc="-45" dirty="0">
                          <a:latin typeface="Calibri"/>
                          <a:cs typeface="Calibri"/>
                        </a:rPr>
                        <a:t>859</a:t>
                      </a:r>
                      <a:r>
                        <a:rPr sz="1000" dirty="0">
                          <a:latin typeface="Calibri"/>
                          <a:cs typeface="Calibri"/>
                        </a:rPr>
                        <a:t>5</a:t>
                      </a:r>
                    </a:p>
                  </a:txBody>
                  <a:tcPr marL="0" marR="0" marT="0" marB="0"/>
                </a:tc>
                <a:tc>
                  <a:txBody>
                    <a:bodyPr/>
                    <a:lstStyle/>
                    <a:p>
                      <a:pPr marL="43815">
                        <a:lnSpc>
                          <a:spcPts val="1250"/>
                        </a:lnSpc>
                      </a:pPr>
                      <a:r>
                        <a:rPr sz="1000" spc="10" dirty="0">
                          <a:latin typeface="Calibri"/>
                          <a:cs typeface="Calibri"/>
                        </a:rPr>
                        <a:t>$ </a:t>
                      </a:r>
                      <a:r>
                        <a:rPr sz="1000" spc="120" dirty="0">
                          <a:latin typeface="Calibri"/>
                          <a:cs typeface="Calibri"/>
                        </a:rPr>
                        <a:t> </a:t>
                      </a:r>
                      <a:r>
                        <a:rPr sz="1000" spc="-20" dirty="0">
                          <a:latin typeface="Calibri"/>
                          <a:cs typeface="Calibri"/>
                        </a:rPr>
                        <a:t>1,222,537,132.86</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95_PEMEX_14</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8</a:t>
                      </a:r>
                      <a:r>
                        <a:rPr sz="1000" spc="15" dirty="0">
                          <a:latin typeface="Calibri"/>
                          <a:cs typeface="Calibri"/>
                        </a:rPr>
                        <a:t>,</a:t>
                      </a:r>
                      <a:r>
                        <a:rPr sz="1000" spc="-55" dirty="0">
                          <a:latin typeface="Calibri"/>
                          <a:cs typeface="Calibri"/>
                        </a:rPr>
                        <a:t>3</a:t>
                      </a:r>
                      <a:r>
                        <a:rPr sz="1000" spc="-45" dirty="0">
                          <a:latin typeface="Calibri"/>
                          <a:cs typeface="Calibri"/>
                        </a:rPr>
                        <a:t>37</a:t>
                      </a:r>
                      <a:r>
                        <a:rPr sz="1000" spc="15" dirty="0">
                          <a:latin typeface="Calibri"/>
                          <a:cs typeface="Calibri"/>
                        </a:rPr>
                        <a:t>,</a:t>
                      </a:r>
                      <a:r>
                        <a:rPr sz="1000" spc="-45" dirty="0">
                          <a:latin typeface="Calibri"/>
                          <a:cs typeface="Calibri"/>
                        </a:rPr>
                        <a:t>4</a:t>
                      </a:r>
                      <a:r>
                        <a:rPr sz="1000" spc="-55" dirty="0">
                          <a:latin typeface="Calibri"/>
                          <a:cs typeface="Calibri"/>
                        </a:rPr>
                        <a:t>0</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1,618</a:t>
                      </a:r>
                      <a:endParaRPr sz="1000" dirty="0">
                        <a:latin typeface="Calibri"/>
                        <a:cs typeface="Calibri"/>
                      </a:endParaRPr>
                    </a:p>
                  </a:txBody>
                  <a:tcPr marL="0" marR="0" marT="0" marB="0"/>
                </a:tc>
                <a:tc>
                  <a:txBody>
                    <a:bodyPr/>
                    <a:lstStyle/>
                    <a:p>
                      <a:pPr marL="15875" algn="ctr">
                        <a:lnSpc>
                          <a:spcPts val="1250"/>
                        </a:lnSpc>
                      </a:pPr>
                      <a:r>
                        <a:rPr sz="1000" spc="5" dirty="0">
                          <a:latin typeface="Calibri"/>
                          <a:cs typeface="Calibri"/>
                        </a:rPr>
                        <a:t>TIIE</a:t>
                      </a:r>
                      <a:r>
                        <a:rPr sz="1000" spc="-135" dirty="0">
                          <a:latin typeface="Calibri"/>
                          <a:cs typeface="Calibri"/>
                        </a:rPr>
                        <a:t> </a:t>
                      </a:r>
                      <a:r>
                        <a:rPr sz="1000" spc="-10" dirty="0">
                          <a:latin typeface="Calibri"/>
                          <a:cs typeface="Calibri"/>
                        </a:rPr>
                        <a:t>28</a:t>
                      </a:r>
                      <a:endParaRPr sz="1000" dirty="0">
                        <a:latin typeface="Calibri"/>
                        <a:cs typeface="Calibri"/>
                      </a:endParaRPr>
                    </a:p>
                  </a:txBody>
                  <a:tcPr marL="0" marR="0" marT="0" marB="0"/>
                </a:tc>
                <a:tc>
                  <a:txBody>
                    <a:bodyPr/>
                    <a:lstStyle/>
                    <a:p>
                      <a:pPr marR="21590" algn="r">
                        <a:lnSpc>
                          <a:spcPts val="1250"/>
                        </a:lnSpc>
                      </a:pPr>
                      <a:r>
                        <a:rPr sz="1000" spc="-45" dirty="0">
                          <a:latin typeface="Calibri"/>
                          <a:cs typeface="Calibri"/>
                        </a:rPr>
                        <a:t>0</a:t>
                      </a:r>
                      <a:r>
                        <a:rPr sz="1000" spc="15" dirty="0">
                          <a:latin typeface="Calibri"/>
                          <a:cs typeface="Calibri"/>
                        </a:rPr>
                        <a:t>.</a:t>
                      </a:r>
                      <a:r>
                        <a:rPr sz="1000" spc="-55" dirty="0">
                          <a:latin typeface="Calibri"/>
                          <a:cs typeface="Calibri"/>
                        </a:rPr>
                        <a:t>1</a:t>
                      </a:r>
                      <a:r>
                        <a:rPr sz="1000" spc="-45" dirty="0">
                          <a:latin typeface="Calibri"/>
                          <a:cs typeface="Calibri"/>
                        </a:rPr>
                        <a:t>5</a:t>
                      </a:r>
                      <a:r>
                        <a:rPr sz="1000" dirty="0">
                          <a:latin typeface="Calibri"/>
                          <a:cs typeface="Calibri"/>
                        </a:rPr>
                        <a:t>%</a:t>
                      </a: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9</a:t>
                      </a:r>
                      <a:r>
                        <a:rPr sz="1000" spc="-55" dirty="0">
                          <a:latin typeface="Calibri"/>
                          <a:cs typeface="Calibri"/>
                        </a:rPr>
                        <a:t>8</a:t>
                      </a:r>
                      <a:r>
                        <a:rPr sz="1000" spc="15" dirty="0">
                          <a:latin typeface="Calibri"/>
                          <a:cs typeface="Calibri"/>
                        </a:rPr>
                        <a:t>.</a:t>
                      </a:r>
                      <a:r>
                        <a:rPr sz="1000" spc="-45" dirty="0">
                          <a:latin typeface="Calibri"/>
                          <a:cs typeface="Calibri"/>
                        </a:rPr>
                        <a:t>711</a:t>
                      </a:r>
                      <a:r>
                        <a:rPr sz="1000" dirty="0">
                          <a:latin typeface="Calibri"/>
                          <a:cs typeface="Calibri"/>
                        </a:rPr>
                        <a:t>1</a:t>
                      </a:r>
                    </a:p>
                  </a:txBody>
                  <a:tcPr marL="0" marR="0" marT="0" marB="0"/>
                </a:tc>
                <a:tc>
                  <a:txBody>
                    <a:bodyPr/>
                    <a:lstStyle/>
                    <a:p>
                      <a:pPr marL="43815">
                        <a:lnSpc>
                          <a:spcPts val="1250"/>
                        </a:lnSpc>
                        <a:tabLst>
                          <a:tab pos="310515" algn="l"/>
                        </a:tabLst>
                      </a:pPr>
                      <a:r>
                        <a:rPr sz="1000" spc="10" dirty="0">
                          <a:latin typeface="Calibri"/>
                          <a:cs typeface="Calibri"/>
                        </a:rPr>
                        <a:t>$	</a:t>
                      </a:r>
                      <a:r>
                        <a:rPr sz="1000" spc="-20" dirty="0">
                          <a:latin typeface="Calibri"/>
                          <a:cs typeface="Calibri"/>
                        </a:rPr>
                        <a:t>822,993,621.91</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95_PEMEX_14-2</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15</a:t>
                      </a:r>
                      <a:r>
                        <a:rPr sz="1000" spc="15" dirty="0">
                          <a:latin typeface="Calibri"/>
                          <a:cs typeface="Calibri"/>
                        </a:rPr>
                        <a:t>,</a:t>
                      </a:r>
                      <a:r>
                        <a:rPr sz="1000" spc="-55" dirty="0">
                          <a:latin typeface="Calibri"/>
                          <a:cs typeface="Calibri"/>
                        </a:rPr>
                        <a:t>1</a:t>
                      </a:r>
                      <a:r>
                        <a:rPr sz="1000" spc="-45" dirty="0">
                          <a:latin typeface="Calibri"/>
                          <a:cs typeface="Calibri"/>
                        </a:rPr>
                        <a:t>15</a:t>
                      </a:r>
                      <a:r>
                        <a:rPr sz="1000" spc="15" dirty="0">
                          <a:latin typeface="Calibri"/>
                          <a:cs typeface="Calibri"/>
                        </a:rPr>
                        <a:t>,</a:t>
                      </a:r>
                      <a:r>
                        <a:rPr sz="1000" spc="-45" dirty="0">
                          <a:latin typeface="Calibri"/>
                          <a:cs typeface="Calibri"/>
                        </a:rPr>
                        <a:t>4</a:t>
                      </a:r>
                      <a:r>
                        <a:rPr sz="1000" spc="-55" dirty="0">
                          <a:latin typeface="Calibri"/>
                          <a:cs typeface="Calibri"/>
                        </a:rPr>
                        <a:t>6</a:t>
                      </a:r>
                      <a:r>
                        <a:rPr sz="1000" dirty="0">
                          <a:latin typeface="Calibri"/>
                          <a:cs typeface="Calibri"/>
                        </a:rPr>
                        <a:t>3</a:t>
                      </a:r>
                    </a:p>
                  </a:txBody>
                  <a:tcPr marL="0" marR="0" marT="0" marB="0"/>
                </a:tc>
                <a:tc>
                  <a:txBody>
                    <a:bodyPr/>
                    <a:lstStyle/>
                    <a:p>
                      <a:pPr marR="10160"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3,802</a:t>
                      </a:r>
                      <a:endParaRPr sz="1000" dirty="0">
                        <a:latin typeface="Calibri"/>
                        <a:cs typeface="Calibri"/>
                      </a:endParaRPr>
                    </a:p>
                  </a:txBody>
                  <a:tcPr marL="0" marR="0" marT="0" marB="0"/>
                </a:tc>
                <a:tc>
                  <a:txBody>
                    <a:bodyPr/>
                    <a:lstStyle/>
                    <a:p>
                      <a:pPr marL="15240" algn="ctr">
                        <a:lnSpc>
                          <a:spcPts val="1250"/>
                        </a:lnSpc>
                      </a:pPr>
                      <a:r>
                        <a:rPr sz="1000" spc="-15" dirty="0">
                          <a:latin typeface="Calibri"/>
                          <a:cs typeface="Calibri"/>
                        </a:rPr>
                        <a:t>7.47%</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9</a:t>
                      </a:r>
                      <a:r>
                        <a:rPr sz="1000" spc="-55" dirty="0">
                          <a:latin typeface="Calibri"/>
                          <a:cs typeface="Calibri"/>
                        </a:rPr>
                        <a:t>0</a:t>
                      </a:r>
                      <a:r>
                        <a:rPr sz="1000" spc="15" dirty="0">
                          <a:latin typeface="Calibri"/>
                          <a:cs typeface="Calibri"/>
                        </a:rPr>
                        <a:t>.</a:t>
                      </a:r>
                      <a:r>
                        <a:rPr sz="1000" spc="-45" dirty="0">
                          <a:latin typeface="Calibri"/>
                          <a:cs typeface="Calibri"/>
                        </a:rPr>
                        <a:t>436</a:t>
                      </a:r>
                      <a:r>
                        <a:rPr sz="1000" dirty="0">
                          <a:latin typeface="Calibri"/>
                          <a:cs typeface="Calibri"/>
                        </a:rPr>
                        <a:t>0</a:t>
                      </a:r>
                    </a:p>
                  </a:txBody>
                  <a:tcPr marL="0" marR="0" marT="0" marB="0"/>
                </a:tc>
                <a:tc>
                  <a:txBody>
                    <a:bodyPr/>
                    <a:lstStyle/>
                    <a:p>
                      <a:pPr marL="43815">
                        <a:lnSpc>
                          <a:spcPts val="1250"/>
                        </a:lnSpc>
                      </a:pPr>
                      <a:r>
                        <a:rPr sz="1000" spc="10" dirty="0">
                          <a:latin typeface="Calibri"/>
                          <a:cs typeface="Calibri"/>
                        </a:rPr>
                        <a:t>$ </a:t>
                      </a:r>
                      <a:r>
                        <a:rPr sz="1000" spc="120" dirty="0">
                          <a:latin typeface="Calibri"/>
                          <a:cs typeface="Calibri"/>
                        </a:rPr>
                        <a:t> </a:t>
                      </a:r>
                      <a:r>
                        <a:rPr sz="1000" spc="-20" dirty="0">
                          <a:latin typeface="Calibri"/>
                          <a:cs typeface="Calibri"/>
                        </a:rPr>
                        <a:t>1,366,981,717.01</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95_PEMEX_16</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1</a:t>
                      </a:r>
                      <a:r>
                        <a:rPr sz="1000" spc="15" dirty="0">
                          <a:latin typeface="Calibri"/>
                          <a:cs typeface="Calibri"/>
                        </a:rPr>
                        <a:t>,</a:t>
                      </a:r>
                      <a:r>
                        <a:rPr sz="1000" spc="-55" dirty="0">
                          <a:latin typeface="Calibri"/>
                          <a:cs typeface="Calibri"/>
                        </a:rPr>
                        <a:t>4</a:t>
                      </a:r>
                      <a:r>
                        <a:rPr sz="1000" spc="-45" dirty="0">
                          <a:latin typeface="Calibri"/>
                          <a:cs typeface="Calibri"/>
                        </a:rPr>
                        <a:t>52</a:t>
                      </a:r>
                      <a:r>
                        <a:rPr sz="1000" spc="15" dirty="0">
                          <a:latin typeface="Calibri"/>
                          <a:cs typeface="Calibri"/>
                        </a:rPr>
                        <a:t>,</a:t>
                      </a:r>
                      <a:r>
                        <a:rPr sz="1000" spc="-45" dirty="0">
                          <a:latin typeface="Calibri"/>
                          <a:cs typeface="Calibri"/>
                        </a:rPr>
                        <a:t>1</a:t>
                      </a:r>
                      <a:r>
                        <a:rPr sz="1000" spc="-55" dirty="0">
                          <a:latin typeface="Calibri"/>
                          <a:cs typeface="Calibri"/>
                        </a:rPr>
                        <a:t>2</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1,204</a:t>
                      </a:r>
                      <a:endParaRPr sz="1000" dirty="0">
                        <a:latin typeface="Calibri"/>
                        <a:cs typeface="Calibri"/>
                      </a:endParaRPr>
                    </a:p>
                  </a:txBody>
                  <a:tcPr marL="0" marR="0" marT="0" marB="0"/>
                </a:tc>
                <a:tc>
                  <a:txBody>
                    <a:bodyPr/>
                    <a:lstStyle/>
                    <a:p>
                      <a:pPr marL="15875" algn="ctr">
                        <a:lnSpc>
                          <a:spcPts val="1250"/>
                        </a:lnSpc>
                      </a:pPr>
                      <a:r>
                        <a:rPr sz="1000" spc="5" dirty="0">
                          <a:latin typeface="Calibri"/>
                          <a:cs typeface="Calibri"/>
                        </a:rPr>
                        <a:t>TIIE</a:t>
                      </a:r>
                      <a:r>
                        <a:rPr sz="1000" spc="-135" dirty="0">
                          <a:latin typeface="Calibri"/>
                          <a:cs typeface="Calibri"/>
                        </a:rPr>
                        <a:t> </a:t>
                      </a:r>
                      <a:r>
                        <a:rPr sz="1000" spc="-10" dirty="0">
                          <a:latin typeface="Calibri"/>
                          <a:cs typeface="Calibri"/>
                        </a:rPr>
                        <a:t>28</a:t>
                      </a:r>
                      <a:endParaRPr sz="1000" dirty="0">
                        <a:latin typeface="Calibri"/>
                        <a:cs typeface="Calibri"/>
                      </a:endParaRPr>
                    </a:p>
                  </a:txBody>
                  <a:tcPr marL="0" marR="0" marT="0" marB="0"/>
                </a:tc>
                <a:tc>
                  <a:txBody>
                    <a:bodyPr/>
                    <a:lstStyle/>
                    <a:p>
                      <a:pPr marR="21590" algn="r">
                        <a:lnSpc>
                          <a:spcPts val="1250"/>
                        </a:lnSpc>
                      </a:pPr>
                      <a:r>
                        <a:rPr sz="1000" spc="-45" dirty="0">
                          <a:latin typeface="Calibri"/>
                          <a:cs typeface="Calibri"/>
                        </a:rPr>
                        <a:t>1</a:t>
                      </a:r>
                      <a:r>
                        <a:rPr sz="1000" spc="15" dirty="0">
                          <a:latin typeface="Calibri"/>
                          <a:cs typeface="Calibri"/>
                        </a:rPr>
                        <a:t>.</a:t>
                      </a:r>
                      <a:r>
                        <a:rPr sz="1000" spc="-55" dirty="0">
                          <a:latin typeface="Calibri"/>
                          <a:cs typeface="Calibri"/>
                        </a:rPr>
                        <a:t>3</a:t>
                      </a:r>
                      <a:r>
                        <a:rPr sz="1000" spc="-45" dirty="0">
                          <a:latin typeface="Calibri"/>
                          <a:cs typeface="Calibri"/>
                        </a:rPr>
                        <a:t>5</a:t>
                      </a:r>
                      <a:r>
                        <a:rPr sz="1000" dirty="0">
                          <a:latin typeface="Calibri"/>
                          <a:cs typeface="Calibri"/>
                        </a:rPr>
                        <a:t>%</a:t>
                      </a: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830" algn="r">
                        <a:lnSpc>
                          <a:spcPts val="1250"/>
                        </a:lnSpc>
                      </a:pPr>
                      <a:r>
                        <a:rPr sz="1000" spc="-45" dirty="0">
                          <a:latin typeface="Calibri"/>
                          <a:cs typeface="Calibri"/>
                        </a:rPr>
                        <a:t>10</a:t>
                      </a:r>
                      <a:r>
                        <a:rPr sz="1000" spc="-55" dirty="0">
                          <a:latin typeface="Calibri"/>
                          <a:cs typeface="Calibri"/>
                        </a:rPr>
                        <a:t>2</a:t>
                      </a:r>
                      <a:r>
                        <a:rPr sz="1000" spc="15" dirty="0">
                          <a:latin typeface="Calibri"/>
                          <a:cs typeface="Calibri"/>
                        </a:rPr>
                        <a:t>.</a:t>
                      </a:r>
                      <a:r>
                        <a:rPr sz="1000" spc="-45" dirty="0">
                          <a:latin typeface="Calibri"/>
                          <a:cs typeface="Calibri"/>
                        </a:rPr>
                        <a:t>30</a:t>
                      </a:r>
                      <a:r>
                        <a:rPr sz="1000" spc="-50" dirty="0">
                          <a:latin typeface="Calibri"/>
                          <a:cs typeface="Calibri"/>
                        </a:rPr>
                        <a:t>4</a:t>
                      </a:r>
                      <a:r>
                        <a:rPr sz="1000" dirty="0">
                          <a:latin typeface="Calibri"/>
                          <a:cs typeface="Calibri"/>
                        </a:rPr>
                        <a:t>7</a:t>
                      </a:r>
                    </a:p>
                  </a:txBody>
                  <a:tcPr marL="0" marR="0" marT="0" marB="0"/>
                </a:tc>
                <a:tc>
                  <a:txBody>
                    <a:bodyPr/>
                    <a:lstStyle/>
                    <a:p>
                      <a:pPr marL="43815">
                        <a:lnSpc>
                          <a:spcPts val="1250"/>
                        </a:lnSpc>
                        <a:tabLst>
                          <a:tab pos="310515" algn="l"/>
                        </a:tabLst>
                      </a:pPr>
                      <a:r>
                        <a:rPr sz="1000" spc="10" dirty="0">
                          <a:latin typeface="Calibri"/>
                          <a:cs typeface="Calibri"/>
                        </a:rPr>
                        <a:t>$	</a:t>
                      </a:r>
                      <a:r>
                        <a:rPr sz="1000" spc="-20" dirty="0">
                          <a:latin typeface="Calibri"/>
                          <a:cs typeface="Calibri"/>
                        </a:rPr>
                        <a:t>148,558,699.31</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5" dirty="0">
                          <a:latin typeface="Calibri"/>
                          <a:cs typeface="Calibri"/>
                        </a:rPr>
                        <a:t>95_TFOVICB_15U</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1</a:t>
                      </a:r>
                      <a:r>
                        <a:rPr sz="1000" spc="15" dirty="0">
                          <a:latin typeface="Calibri"/>
                          <a:cs typeface="Calibri"/>
                        </a:rPr>
                        <a:t>,</a:t>
                      </a:r>
                      <a:r>
                        <a:rPr sz="1000" spc="-55" dirty="0">
                          <a:latin typeface="Calibri"/>
                          <a:cs typeface="Calibri"/>
                        </a:rPr>
                        <a:t>2</a:t>
                      </a:r>
                      <a:r>
                        <a:rPr sz="1000" spc="-45" dirty="0">
                          <a:latin typeface="Calibri"/>
                          <a:cs typeface="Calibri"/>
                        </a:rPr>
                        <a:t>27</a:t>
                      </a:r>
                      <a:r>
                        <a:rPr sz="1000" spc="15" dirty="0">
                          <a:latin typeface="Calibri"/>
                          <a:cs typeface="Calibri"/>
                        </a:rPr>
                        <a:t>,</a:t>
                      </a:r>
                      <a:r>
                        <a:rPr sz="1000" spc="-45" dirty="0">
                          <a:latin typeface="Calibri"/>
                          <a:cs typeface="Calibri"/>
                        </a:rPr>
                        <a:t>3</a:t>
                      </a:r>
                      <a:r>
                        <a:rPr sz="1000" spc="-55" dirty="0">
                          <a:latin typeface="Calibri"/>
                          <a:cs typeface="Calibri"/>
                        </a:rPr>
                        <a:t>3</a:t>
                      </a:r>
                      <a:r>
                        <a:rPr sz="1000" dirty="0">
                          <a:latin typeface="Calibri"/>
                          <a:cs typeface="Calibri"/>
                        </a:rPr>
                        <a:t>0</a:t>
                      </a:r>
                    </a:p>
                  </a:txBody>
                  <a:tcPr marL="0" marR="0" marT="0" marB="0"/>
                </a:tc>
                <a:tc>
                  <a:txBody>
                    <a:bodyPr/>
                    <a:lstStyle/>
                    <a:p>
                      <a:pPr marR="19685" algn="ctr">
                        <a:lnSpc>
                          <a:spcPts val="1250"/>
                        </a:lnSpc>
                      </a:pPr>
                      <a:r>
                        <a:rPr sz="1000" spc="10" dirty="0">
                          <a:latin typeface="Calibri"/>
                          <a:cs typeface="Calibri"/>
                        </a:rPr>
                        <a:t>Udis</a:t>
                      </a:r>
                      <a:endParaRPr sz="1000" dirty="0">
                        <a:latin typeface="Calibri"/>
                        <a:cs typeface="Calibri"/>
                      </a:endParaRPr>
                    </a:p>
                  </a:txBody>
                  <a:tcPr marL="0" marR="0" marT="0" marB="0"/>
                </a:tc>
                <a:tc>
                  <a:txBody>
                    <a:bodyPr/>
                    <a:lstStyle/>
                    <a:p>
                      <a:pPr marL="18415" algn="ctr">
                        <a:lnSpc>
                          <a:spcPts val="1250"/>
                        </a:lnSpc>
                      </a:pPr>
                      <a:r>
                        <a:rPr sz="1000" spc="-20" dirty="0">
                          <a:latin typeface="Calibri"/>
                          <a:cs typeface="Calibri"/>
                        </a:rPr>
                        <a:t>10,453</a:t>
                      </a:r>
                      <a:endParaRPr sz="1000" dirty="0">
                        <a:latin typeface="Calibri"/>
                        <a:cs typeface="Calibri"/>
                      </a:endParaRPr>
                    </a:p>
                  </a:txBody>
                  <a:tcPr marL="0" marR="0" marT="0" marB="0"/>
                </a:tc>
                <a:tc>
                  <a:txBody>
                    <a:bodyPr/>
                    <a:lstStyle/>
                    <a:p>
                      <a:pPr marL="15240" algn="ctr">
                        <a:lnSpc>
                          <a:spcPts val="1250"/>
                        </a:lnSpc>
                      </a:pPr>
                      <a:r>
                        <a:rPr sz="1000" spc="-15" dirty="0">
                          <a:latin typeface="Calibri"/>
                          <a:cs typeface="Calibri"/>
                        </a:rPr>
                        <a:t>3.21%</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4330">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51</a:t>
                      </a:r>
                      <a:r>
                        <a:rPr sz="1000" spc="-55" dirty="0">
                          <a:latin typeface="Calibri"/>
                          <a:cs typeface="Calibri"/>
                        </a:rPr>
                        <a:t>4</a:t>
                      </a:r>
                      <a:r>
                        <a:rPr sz="1000" spc="15" dirty="0">
                          <a:latin typeface="Calibri"/>
                          <a:cs typeface="Calibri"/>
                        </a:rPr>
                        <a:t>.</a:t>
                      </a:r>
                      <a:r>
                        <a:rPr sz="1000" spc="-45" dirty="0">
                          <a:latin typeface="Calibri"/>
                          <a:cs typeface="Calibri"/>
                        </a:rPr>
                        <a:t>329</a:t>
                      </a:r>
                      <a:r>
                        <a:rPr sz="1000" dirty="0">
                          <a:latin typeface="Calibri"/>
                          <a:cs typeface="Calibri"/>
                        </a:rPr>
                        <a:t>7</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631,252,271.75</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5" dirty="0">
                          <a:latin typeface="Calibri"/>
                          <a:cs typeface="Calibri"/>
                        </a:rPr>
                        <a:t>95_TFOVIS_10-3U</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55" dirty="0">
                          <a:latin typeface="Calibri"/>
                          <a:cs typeface="Calibri"/>
                        </a:rPr>
                        <a:t>1</a:t>
                      </a:r>
                      <a:r>
                        <a:rPr sz="1000" spc="-45" dirty="0">
                          <a:latin typeface="Calibri"/>
                          <a:cs typeface="Calibri"/>
                        </a:rPr>
                        <a:t>72</a:t>
                      </a:r>
                      <a:r>
                        <a:rPr sz="1000" spc="15" dirty="0">
                          <a:latin typeface="Calibri"/>
                          <a:cs typeface="Calibri"/>
                        </a:rPr>
                        <a:t>,</a:t>
                      </a:r>
                      <a:r>
                        <a:rPr sz="1000" spc="-45" dirty="0">
                          <a:latin typeface="Calibri"/>
                          <a:cs typeface="Calibri"/>
                        </a:rPr>
                        <a:t>8</a:t>
                      </a:r>
                      <a:r>
                        <a:rPr sz="1000" spc="-55" dirty="0">
                          <a:latin typeface="Calibri"/>
                          <a:cs typeface="Calibri"/>
                        </a:rPr>
                        <a:t>5</a:t>
                      </a:r>
                      <a:r>
                        <a:rPr sz="1000" dirty="0">
                          <a:latin typeface="Calibri"/>
                          <a:cs typeface="Calibri"/>
                        </a:rPr>
                        <a:t>4</a:t>
                      </a:r>
                    </a:p>
                  </a:txBody>
                  <a:tcPr marL="0" marR="0" marT="0" marB="0"/>
                </a:tc>
                <a:tc>
                  <a:txBody>
                    <a:bodyPr/>
                    <a:lstStyle/>
                    <a:p>
                      <a:pPr marR="19685" algn="ctr">
                        <a:lnSpc>
                          <a:spcPts val="1250"/>
                        </a:lnSpc>
                      </a:pPr>
                      <a:r>
                        <a:rPr sz="1000" spc="10" dirty="0">
                          <a:latin typeface="Calibri"/>
                          <a:cs typeface="Calibri"/>
                        </a:rPr>
                        <a:t>Udis</a:t>
                      </a:r>
                      <a:endParaRPr sz="1000" dirty="0">
                        <a:latin typeface="Calibri"/>
                        <a:cs typeface="Calibri"/>
                      </a:endParaRPr>
                    </a:p>
                  </a:txBody>
                  <a:tcPr marL="0" marR="0" marT="0" marB="0"/>
                </a:tc>
                <a:tc>
                  <a:txBody>
                    <a:bodyPr/>
                    <a:lstStyle/>
                    <a:p>
                      <a:pPr marL="8890" algn="ctr">
                        <a:lnSpc>
                          <a:spcPts val="1250"/>
                        </a:lnSpc>
                      </a:pPr>
                      <a:r>
                        <a:rPr sz="1000" spc="-15" dirty="0">
                          <a:latin typeface="Calibri"/>
                          <a:cs typeface="Calibri"/>
                        </a:rPr>
                        <a:t>8,686</a:t>
                      </a:r>
                      <a:endParaRPr sz="1000" dirty="0">
                        <a:latin typeface="Calibri"/>
                        <a:cs typeface="Calibri"/>
                      </a:endParaRPr>
                    </a:p>
                  </a:txBody>
                  <a:tcPr marL="0" marR="0" marT="0" marB="0"/>
                </a:tc>
                <a:tc>
                  <a:txBody>
                    <a:bodyPr/>
                    <a:lstStyle/>
                    <a:p>
                      <a:pPr marL="14604" algn="ctr">
                        <a:lnSpc>
                          <a:spcPts val="1250"/>
                        </a:lnSpc>
                      </a:pPr>
                      <a:r>
                        <a:rPr sz="1000" spc="-15" dirty="0">
                          <a:latin typeface="Calibri"/>
                          <a:cs typeface="Calibri"/>
                        </a:rPr>
                        <a:t>5.00%</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3695">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830" algn="r">
                        <a:lnSpc>
                          <a:spcPts val="1250"/>
                        </a:lnSpc>
                      </a:pPr>
                      <a:r>
                        <a:rPr sz="1000" spc="-45" dirty="0">
                          <a:latin typeface="Calibri"/>
                          <a:cs typeface="Calibri"/>
                        </a:rPr>
                        <a:t>12</a:t>
                      </a:r>
                      <a:r>
                        <a:rPr sz="1000" spc="-55" dirty="0">
                          <a:latin typeface="Calibri"/>
                          <a:cs typeface="Calibri"/>
                        </a:rPr>
                        <a:t>2</a:t>
                      </a:r>
                      <a:r>
                        <a:rPr sz="1000" spc="15" dirty="0">
                          <a:latin typeface="Calibri"/>
                          <a:cs typeface="Calibri"/>
                        </a:rPr>
                        <a:t>.</a:t>
                      </a:r>
                      <a:r>
                        <a:rPr sz="1000" spc="-45" dirty="0">
                          <a:latin typeface="Calibri"/>
                          <a:cs typeface="Calibri"/>
                        </a:rPr>
                        <a:t>409</a:t>
                      </a:r>
                      <a:r>
                        <a:rPr sz="1000" dirty="0">
                          <a:latin typeface="Calibri"/>
                          <a:cs typeface="Calibri"/>
                        </a:rPr>
                        <a:t>5</a:t>
                      </a:r>
                    </a:p>
                  </a:txBody>
                  <a:tcPr marL="0" marR="0" marT="0" marB="0"/>
                </a:tc>
                <a:tc>
                  <a:txBody>
                    <a:bodyPr/>
                    <a:lstStyle/>
                    <a:p>
                      <a:pPr marL="43815">
                        <a:lnSpc>
                          <a:spcPts val="1250"/>
                        </a:lnSpc>
                        <a:tabLst>
                          <a:tab pos="377825" algn="l"/>
                        </a:tabLst>
                      </a:pPr>
                      <a:r>
                        <a:rPr sz="1000" spc="10" dirty="0">
                          <a:latin typeface="Calibri"/>
                          <a:cs typeface="Calibri"/>
                        </a:rPr>
                        <a:t>$	</a:t>
                      </a:r>
                      <a:r>
                        <a:rPr sz="1000" spc="-20" dirty="0">
                          <a:latin typeface="Calibri"/>
                          <a:cs typeface="Calibri"/>
                        </a:rPr>
                        <a:t>21,158,978.12</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5" dirty="0">
                          <a:latin typeface="Calibri"/>
                          <a:cs typeface="Calibri"/>
                        </a:rPr>
                        <a:t>95_TFOVIS_12-3U</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55" dirty="0">
                          <a:latin typeface="Calibri"/>
                          <a:cs typeface="Calibri"/>
                        </a:rPr>
                        <a:t>1</a:t>
                      </a:r>
                      <a:r>
                        <a:rPr sz="1000" spc="-45" dirty="0">
                          <a:latin typeface="Calibri"/>
                          <a:cs typeface="Calibri"/>
                        </a:rPr>
                        <a:t>78</a:t>
                      </a:r>
                      <a:r>
                        <a:rPr sz="1000" spc="15" dirty="0">
                          <a:latin typeface="Calibri"/>
                          <a:cs typeface="Calibri"/>
                        </a:rPr>
                        <a:t>,</a:t>
                      </a:r>
                      <a:r>
                        <a:rPr sz="1000" spc="-45" dirty="0">
                          <a:latin typeface="Calibri"/>
                          <a:cs typeface="Calibri"/>
                        </a:rPr>
                        <a:t>0</a:t>
                      </a:r>
                      <a:r>
                        <a:rPr sz="1000" spc="-55" dirty="0">
                          <a:latin typeface="Calibri"/>
                          <a:cs typeface="Calibri"/>
                        </a:rPr>
                        <a:t>3</a:t>
                      </a:r>
                      <a:r>
                        <a:rPr sz="1000" dirty="0">
                          <a:latin typeface="Calibri"/>
                          <a:cs typeface="Calibri"/>
                        </a:rPr>
                        <a:t>3</a:t>
                      </a:r>
                    </a:p>
                  </a:txBody>
                  <a:tcPr marL="0" marR="0" marT="0" marB="0"/>
                </a:tc>
                <a:tc>
                  <a:txBody>
                    <a:bodyPr/>
                    <a:lstStyle/>
                    <a:p>
                      <a:pPr marR="19685" algn="ctr">
                        <a:lnSpc>
                          <a:spcPts val="1250"/>
                        </a:lnSpc>
                      </a:pPr>
                      <a:r>
                        <a:rPr sz="1000" spc="10" dirty="0">
                          <a:latin typeface="Calibri"/>
                          <a:cs typeface="Calibri"/>
                        </a:rPr>
                        <a:t>Udis</a:t>
                      </a:r>
                      <a:endParaRPr sz="1000" dirty="0">
                        <a:latin typeface="Calibri"/>
                        <a:cs typeface="Calibri"/>
                      </a:endParaRPr>
                    </a:p>
                  </a:txBody>
                  <a:tcPr marL="0" marR="0" marT="0" marB="0"/>
                </a:tc>
                <a:tc>
                  <a:txBody>
                    <a:bodyPr/>
                    <a:lstStyle/>
                    <a:p>
                      <a:pPr marL="8890" algn="ctr">
                        <a:lnSpc>
                          <a:spcPts val="1250"/>
                        </a:lnSpc>
                      </a:pPr>
                      <a:r>
                        <a:rPr sz="1000" spc="-15" dirty="0">
                          <a:latin typeface="Calibri"/>
                          <a:cs typeface="Calibri"/>
                        </a:rPr>
                        <a:t>9,508</a:t>
                      </a:r>
                      <a:endParaRPr sz="1000" dirty="0">
                        <a:latin typeface="Calibri"/>
                        <a:cs typeface="Calibri"/>
                      </a:endParaRPr>
                    </a:p>
                  </a:txBody>
                  <a:tcPr marL="0" marR="0" marT="0" marB="0"/>
                </a:tc>
                <a:tc>
                  <a:txBody>
                    <a:bodyPr/>
                    <a:lstStyle/>
                    <a:p>
                      <a:pPr marL="14604" algn="ctr">
                        <a:lnSpc>
                          <a:spcPts val="1250"/>
                        </a:lnSpc>
                      </a:pPr>
                      <a:r>
                        <a:rPr sz="1000" spc="-15" dirty="0">
                          <a:latin typeface="Calibri"/>
                          <a:cs typeface="Calibri"/>
                        </a:rPr>
                        <a:t>3.85%</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3695">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830" algn="r">
                        <a:lnSpc>
                          <a:spcPts val="1250"/>
                        </a:lnSpc>
                      </a:pPr>
                      <a:r>
                        <a:rPr sz="1000" spc="-45" dirty="0">
                          <a:latin typeface="Calibri"/>
                          <a:cs typeface="Calibri"/>
                        </a:rPr>
                        <a:t>34</a:t>
                      </a:r>
                      <a:r>
                        <a:rPr sz="1000" spc="-55" dirty="0">
                          <a:latin typeface="Calibri"/>
                          <a:cs typeface="Calibri"/>
                        </a:rPr>
                        <a:t>8</a:t>
                      </a:r>
                      <a:r>
                        <a:rPr sz="1000" spc="15" dirty="0">
                          <a:latin typeface="Calibri"/>
                          <a:cs typeface="Calibri"/>
                        </a:rPr>
                        <a:t>.</a:t>
                      </a:r>
                      <a:r>
                        <a:rPr sz="1000" spc="-45" dirty="0">
                          <a:latin typeface="Calibri"/>
                          <a:cs typeface="Calibri"/>
                        </a:rPr>
                        <a:t>018</a:t>
                      </a:r>
                      <a:r>
                        <a:rPr sz="1000" dirty="0">
                          <a:latin typeface="Calibri"/>
                          <a:cs typeface="Calibri"/>
                        </a:rPr>
                        <a:t>3</a:t>
                      </a:r>
                    </a:p>
                  </a:txBody>
                  <a:tcPr marL="0" marR="0" marT="0" marB="0"/>
                </a:tc>
                <a:tc>
                  <a:txBody>
                    <a:bodyPr/>
                    <a:lstStyle/>
                    <a:p>
                      <a:pPr marL="43815">
                        <a:lnSpc>
                          <a:spcPts val="1250"/>
                        </a:lnSpc>
                        <a:tabLst>
                          <a:tab pos="377825" algn="l"/>
                        </a:tabLst>
                      </a:pPr>
                      <a:r>
                        <a:rPr sz="1000" spc="10" dirty="0">
                          <a:latin typeface="Calibri"/>
                          <a:cs typeface="Calibri"/>
                        </a:rPr>
                        <a:t>$	</a:t>
                      </a:r>
                      <a:r>
                        <a:rPr sz="1000" spc="-20" dirty="0">
                          <a:latin typeface="Calibri"/>
                          <a:cs typeface="Calibri"/>
                        </a:rPr>
                        <a:t>61,958,737.67</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5" dirty="0">
                          <a:latin typeface="Calibri"/>
                          <a:cs typeface="Calibri"/>
                        </a:rPr>
                        <a:t>95_TFOVIS_13-2U</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55" dirty="0">
                          <a:latin typeface="Calibri"/>
                          <a:cs typeface="Calibri"/>
                        </a:rPr>
                        <a:t>3</a:t>
                      </a:r>
                      <a:r>
                        <a:rPr sz="1000" spc="-45" dirty="0">
                          <a:latin typeface="Calibri"/>
                          <a:cs typeface="Calibri"/>
                        </a:rPr>
                        <a:t>81</a:t>
                      </a:r>
                      <a:r>
                        <a:rPr sz="1000" spc="15" dirty="0">
                          <a:latin typeface="Calibri"/>
                          <a:cs typeface="Calibri"/>
                        </a:rPr>
                        <a:t>,</a:t>
                      </a:r>
                      <a:r>
                        <a:rPr sz="1000" spc="-45" dirty="0">
                          <a:latin typeface="Calibri"/>
                          <a:cs typeface="Calibri"/>
                        </a:rPr>
                        <a:t>0</a:t>
                      </a:r>
                      <a:r>
                        <a:rPr sz="1000" spc="-55" dirty="0">
                          <a:latin typeface="Calibri"/>
                          <a:cs typeface="Calibri"/>
                        </a:rPr>
                        <a:t>6</a:t>
                      </a:r>
                      <a:r>
                        <a:rPr sz="1000" dirty="0">
                          <a:latin typeface="Calibri"/>
                          <a:cs typeface="Calibri"/>
                        </a:rPr>
                        <a:t>4</a:t>
                      </a:r>
                    </a:p>
                  </a:txBody>
                  <a:tcPr marL="0" marR="0" marT="0" marB="0"/>
                </a:tc>
                <a:tc>
                  <a:txBody>
                    <a:bodyPr/>
                    <a:lstStyle/>
                    <a:p>
                      <a:pPr marR="19685" algn="ctr">
                        <a:lnSpc>
                          <a:spcPts val="1250"/>
                        </a:lnSpc>
                      </a:pPr>
                      <a:r>
                        <a:rPr sz="1000" spc="10" dirty="0">
                          <a:latin typeface="Calibri"/>
                          <a:cs typeface="Calibri"/>
                        </a:rPr>
                        <a:t>Udis</a:t>
                      </a:r>
                      <a:endParaRPr sz="1000" dirty="0">
                        <a:latin typeface="Calibri"/>
                        <a:cs typeface="Calibri"/>
                      </a:endParaRPr>
                    </a:p>
                  </a:txBody>
                  <a:tcPr marL="0" marR="0" marT="0" marB="0"/>
                </a:tc>
                <a:tc>
                  <a:txBody>
                    <a:bodyPr/>
                    <a:lstStyle/>
                    <a:p>
                      <a:pPr marL="8890" algn="ctr">
                        <a:lnSpc>
                          <a:spcPts val="1250"/>
                        </a:lnSpc>
                      </a:pPr>
                      <a:r>
                        <a:rPr sz="1000" spc="-15" dirty="0">
                          <a:latin typeface="Calibri"/>
                          <a:cs typeface="Calibri"/>
                        </a:rPr>
                        <a:t>9,903</a:t>
                      </a:r>
                      <a:endParaRPr sz="1000" dirty="0">
                        <a:latin typeface="Calibri"/>
                        <a:cs typeface="Calibri"/>
                      </a:endParaRPr>
                    </a:p>
                  </a:txBody>
                  <a:tcPr marL="0" marR="0" marT="0" marB="0"/>
                </a:tc>
                <a:tc>
                  <a:txBody>
                    <a:bodyPr/>
                    <a:lstStyle/>
                    <a:p>
                      <a:pPr marL="14604" algn="ctr">
                        <a:lnSpc>
                          <a:spcPts val="1250"/>
                        </a:lnSpc>
                      </a:pPr>
                      <a:r>
                        <a:rPr sz="1000" spc="-15" dirty="0">
                          <a:latin typeface="Calibri"/>
                          <a:cs typeface="Calibri"/>
                        </a:rPr>
                        <a:t>3.23%</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L="353695">
                        <a:lnSpc>
                          <a:spcPts val="1250"/>
                        </a:lnSpc>
                      </a:pPr>
                      <a:r>
                        <a:rPr sz="1000" spc="25" dirty="0">
                          <a:latin typeface="Calibri"/>
                          <a:cs typeface="Calibri"/>
                        </a:rPr>
                        <a:t>AAA</a:t>
                      </a:r>
                      <a:endParaRPr sz="1000" dirty="0">
                        <a:latin typeface="Calibri"/>
                        <a:cs typeface="Calibri"/>
                      </a:endParaRPr>
                    </a:p>
                  </a:txBody>
                  <a:tcPr marL="0" marR="0" marT="0" marB="0"/>
                </a:tc>
                <a:tc>
                  <a:txBody>
                    <a:bodyPr/>
                    <a:lstStyle/>
                    <a:p>
                      <a:pPr marR="36830" algn="r">
                        <a:lnSpc>
                          <a:spcPts val="1250"/>
                        </a:lnSpc>
                      </a:pPr>
                      <a:r>
                        <a:rPr sz="1000" spc="-45" dirty="0">
                          <a:latin typeface="Calibri"/>
                          <a:cs typeface="Calibri"/>
                        </a:rPr>
                        <a:t>34</a:t>
                      </a:r>
                      <a:r>
                        <a:rPr sz="1000" spc="-55" dirty="0">
                          <a:latin typeface="Calibri"/>
                          <a:cs typeface="Calibri"/>
                        </a:rPr>
                        <a:t>9</a:t>
                      </a:r>
                      <a:r>
                        <a:rPr sz="1000" spc="15" dirty="0">
                          <a:latin typeface="Calibri"/>
                          <a:cs typeface="Calibri"/>
                        </a:rPr>
                        <a:t>.</a:t>
                      </a:r>
                      <a:r>
                        <a:rPr sz="1000" spc="-45" dirty="0">
                          <a:latin typeface="Calibri"/>
                          <a:cs typeface="Calibri"/>
                        </a:rPr>
                        <a:t>756</a:t>
                      </a:r>
                      <a:r>
                        <a:rPr sz="1000" dirty="0">
                          <a:latin typeface="Calibri"/>
                          <a:cs typeface="Calibri"/>
                        </a:rPr>
                        <a:t>1</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133,279,464.83</a:t>
                      </a:r>
                      <a:endParaRPr sz="1000" dirty="0">
                        <a:latin typeface="Calibri"/>
                        <a:cs typeface="Calibri"/>
                      </a:endParaRPr>
                    </a:p>
                  </a:txBody>
                  <a:tcPr marL="0" marR="0" marT="0" marB="0">
                    <a:lnR w="18287">
                      <a:solidFill>
                        <a:srgbClr val="000000"/>
                      </a:solidFill>
                      <a:prstDash val="solid"/>
                    </a:lnR>
                  </a:tcPr>
                </a:tc>
              </a:tr>
              <a:tr h="155222">
                <a:tc>
                  <a:txBody>
                    <a:bodyPr/>
                    <a:lstStyle/>
                    <a:p>
                      <a:pPr marL="19685">
                        <a:lnSpc>
                          <a:spcPts val="1250"/>
                        </a:lnSpc>
                      </a:pPr>
                      <a:r>
                        <a:rPr sz="1000" spc="-5" dirty="0">
                          <a:latin typeface="Calibri"/>
                          <a:cs typeface="Calibri"/>
                        </a:rPr>
                        <a:t>95_TFOVIS_14-3U</a:t>
                      </a:r>
                      <a:endParaRPr sz="1000" dirty="0">
                        <a:latin typeface="Calibri"/>
                        <a:cs typeface="Calibri"/>
                      </a:endParaRPr>
                    </a:p>
                  </a:txBody>
                  <a:tcPr marL="0" marR="0" marT="0" marB="0">
                    <a:lnL w="9143">
                      <a:solidFill>
                        <a:srgbClr val="000000"/>
                      </a:solidFill>
                      <a:prstDash val="solid"/>
                    </a:lnL>
                    <a:lnB w="19811">
                      <a:solidFill>
                        <a:srgbClr val="000000"/>
                      </a:solidFill>
                      <a:prstDash val="solid"/>
                    </a:lnB>
                  </a:tcPr>
                </a:tc>
                <a:tc>
                  <a:txBody>
                    <a:bodyPr/>
                    <a:lstStyle/>
                    <a:p>
                      <a:pPr marR="18415" algn="r">
                        <a:lnSpc>
                          <a:spcPts val="1250"/>
                        </a:lnSpc>
                      </a:pPr>
                      <a:r>
                        <a:rPr sz="1000" spc="-55" dirty="0">
                          <a:latin typeface="Calibri"/>
                          <a:cs typeface="Calibri"/>
                        </a:rPr>
                        <a:t>1</a:t>
                      </a:r>
                      <a:r>
                        <a:rPr sz="1000" spc="-45" dirty="0">
                          <a:latin typeface="Calibri"/>
                          <a:cs typeface="Calibri"/>
                        </a:rPr>
                        <a:t>00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lnB w="19811">
                      <a:solidFill>
                        <a:srgbClr val="000000"/>
                      </a:solidFill>
                      <a:prstDash val="solid"/>
                    </a:lnB>
                  </a:tcPr>
                </a:tc>
                <a:tc>
                  <a:txBody>
                    <a:bodyPr/>
                    <a:lstStyle/>
                    <a:p>
                      <a:pPr marR="19685" algn="ctr">
                        <a:lnSpc>
                          <a:spcPts val="1250"/>
                        </a:lnSpc>
                      </a:pPr>
                      <a:r>
                        <a:rPr sz="1000" spc="10" dirty="0">
                          <a:latin typeface="Calibri"/>
                          <a:cs typeface="Calibri"/>
                        </a:rPr>
                        <a:t>Udis</a:t>
                      </a:r>
                      <a:endParaRPr sz="1000" dirty="0">
                        <a:latin typeface="Calibri"/>
                        <a:cs typeface="Calibri"/>
                      </a:endParaRPr>
                    </a:p>
                  </a:txBody>
                  <a:tcPr marL="0" marR="0" marT="0" marB="0">
                    <a:lnB w="19811">
                      <a:solidFill>
                        <a:srgbClr val="000000"/>
                      </a:solidFill>
                      <a:prstDash val="solid"/>
                    </a:lnB>
                  </a:tcPr>
                </a:tc>
                <a:tc>
                  <a:txBody>
                    <a:bodyPr/>
                    <a:lstStyle/>
                    <a:p>
                      <a:pPr marL="17780" algn="ctr">
                        <a:lnSpc>
                          <a:spcPts val="1250"/>
                        </a:lnSpc>
                      </a:pPr>
                      <a:r>
                        <a:rPr sz="1000" spc="-20" dirty="0">
                          <a:latin typeface="Calibri"/>
                          <a:cs typeface="Calibri"/>
                        </a:rPr>
                        <a:t>10,331</a:t>
                      </a:r>
                      <a:endParaRPr sz="1000" dirty="0">
                        <a:latin typeface="Calibri"/>
                        <a:cs typeface="Calibri"/>
                      </a:endParaRPr>
                    </a:p>
                  </a:txBody>
                  <a:tcPr marL="0" marR="0" marT="0" marB="0">
                    <a:lnB w="19811">
                      <a:solidFill>
                        <a:srgbClr val="000000"/>
                      </a:solidFill>
                      <a:prstDash val="solid"/>
                    </a:lnB>
                  </a:tcPr>
                </a:tc>
                <a:tc>
                  <a:txBody>
                    <a:bodyPr/>
                    <a:lstStyle/>
                    <a:p>
                      <a:pPr marL="14604" algn="ctr">
                        <a:lnSpc>
                          <a:spcPts val="1250"/>
                        </a:lnSpc>
                      </a:pPr>
                      <a:r>
                        <a:rPr sz="1000" spc="-15" dirty="0">
                          <a:latin typeface="Calibri"/>
                          <a:cs typeface="Calibri"/>
                        </a:rPr>
                        <a:t>2.95%</a:t>
                      </a:r>
                      <a:endParaRPr sz="1000" dirty="0">
                        <a:latin typeface="Calibri"/>
                        <a:cs typeface="Calibri"/>
                      </a:endParaRPr>
                    </a:p>
                  </a:txBody>
                  <a:tcPr marL="0" marR="0" marT="0" marB="0">
                    <a:lnB w="19811">
                      <a:solidFill>
                        <a:srgbClr val="000000"/>
                      </a:solidFill>
                      <a:prstDash val="solid"/>
                    </a:lnB>
                  </a:tcPr>
                </a:tc>
                <a:tc>
                  <a:txBody>
                    <a:bodyPr/>
                    <a:lstStyle/>
                    <a:p>
                      <a:endParaRPr sz="1000" dirty="0">
                        <a:latin typeface="Calibri"/>
                        <a:cs typeface="Calibri"/>
                      </a:endParaRPr>
                    </a:p>
                  </a:txBody>
                  <a:tcPr marL="0" marR="0" marT="0" marB="0">
                    <a:lnB w="19811">
                      <a:solidFill>
                        <a:srgbClr val="000000"/>
                      </a:solidFill>
                      <a:prstDash val="solid"/>
                    </a:lnB>
                  </a:tcPr>
                </a:tc>
                <a:tc>
                  <a:txBody>
                    <a:bodyPr/>
                    <a:lstStyle/>
                    <a:p>
                      <a:pPr marL="353695">
                        <a:lnSpc>
                          <a:spcPts val="1250"/>
                        </a:lnSpc>
                      </a:pPr>
                      <a:r>
                        <a:rPr sz="1000" spc="25" dirty="0">
                          <a:latin typeface="Calibri"/>
                          <a:cs typeface="Calibri"/>
                        </a:rPr>
                        <a:t>AAA</a:t>
                      </a:r>
                      <a:endParaRPr sz="1000" dirty="0">
                        <a:latin typeface="Calibri"/>
                        <a:cs typeface="Calibri"/>
                      </a:endParaRPr>
                    </a:p>
                  </a:txBody>
                  <a:tcPr marL="0" marR="0" marT="0" marB="0">
                    <a:lnB w="19811">
                      <a:solidFill>
                        <a:srgbClr val="000000"/>
                      </a:solidFill>
                      <a:prstDash val="solid"/>
                    </a:lnB>
                  </a:tcPr>
                </a:tc>
                <a:tc>
                  <a:txBody>
                    <a:bodyPr/>
                    <a:lstStyle/>
                    <a:p>
                      <a:pPr marR="36830" algn="r">
                        <a:lnSpc>
                          <a:spcPts val="1250"/>
                        </a:lnSpc>
                      </a:pPr>
                      <a:r>
                        <a:rPr sz="1000" spc="-45" dirty="0">
                          <a:latin typeface="Calibri"/>
                          <a:cs typeface="Calibri"/>
                        </a:rPr>
                        <a:t>47</a:t>
                      </a:r>
                      <a:r>
                        <a:rPr sz="1000" spc="-55" dirty="0">
                          <a:latin typeface="Calibri"/>
                          <a:cs typeface="Calibri"/>
                        </a:rPr>
                        <a:t>1</a:t>
                      </a:r>
                      <a:r>
                        <a:rPr sz="1000" spc="15" dirty="0">
                          <a:latin typeface="Calibri"/>
                          <a:cs typeface="Calibri"/>
                        </a:rPr>
                        <a:t>.</a:t>
                      </a:r>
                      <a:r>
                        <a:rPr sz="1000" spc="-45" dirty="0">
                          <a:latin typeface="Calibri"/>
                          <a:cs typeface="Calibri"/>
                        </a:rPr>
                        <a:t>527</a:t>
                      </a:r>
                      <a:r>
                        <a:rPr sz="1000" dirty="0">
                          <a:latin typeface="Calibri"/>
                          <a:cs typeface="Calibri"/>
                        </a:rPr>
                        <a:t>9</a:t>
                      </a:r>
                    </a:p>
                  </a:txBody>
                  <a:tcPr marL="0" marR="0" marT="0" marB="0">
                    <a:lnB w="19811">
                      <a:solidFill>
                        <a:srgbClr val="000000"/>
                      </a:solidFill>
                      <a:prstDash val="solid"/>
                    </a:lnB>
                  </a:tcPr>
                </a:tc>
                <a:tc>
                  <a:txBody>
                    <a:bodyPr/>
                    <a:lstStyle/>
                    <a:p>
                      <a:pPr marL="43815">
                        <a:lnSpc>
                          <a:spcPts val="1250"/>
                        </a:lnSpc>
                        <a:tabLst>
                          <a:tab pos="377825" algn="l"/>
                        </a:tabLst>
                      </a:pPr>
                      <a:r>
                        <a:rPr sz="1000" spc="10" dirty="0">
                          <a:latin typeface="Calibri"/>
                          <a:cs typeface="Calibri"/>
                        </a:rPr>
                        <a:t>$	</a:t>
                      </a:r>
                      <a:r>
                        <a:rPr sz="1000" spc="-20" dirty="0">
                          <a:latin typeface="Calibri"/>
                          <a:cs typeface="Calibri"/>
                        </a:rPr>
                        <a:t>47,152,787.38</a:t>
                      </a:r>
                      <a:endParaRPr sz="1000" dirty="0">
                        <a:latin typeface="Calibri"/>
                        <a:cs typeface="Calibri"/>
                      </a:endParaRPr>
                    </a:p>
                  </a:txBody>
                  <a:tcPr marL="0" marR="0" marT="0" marB="0">
                    <a:lnR w="18287">
                      <a:solidFill>
                        <a:srgbClr val="000000"/>
                      </a:solidFill>
                      <a:prstDash val="solid"/>
                    </a:lnR>
                    <a:lnB w="19811">
                      <a:solidFill>
                        <a:srgbClr val="000000"/>
                      </a:solidFill>
                      <a:prstDash val="solid"/>
                    </a:lnB>
                  </a:tcPr>
                </a:tc>
              </a:tr>
              <a:tr h="176156">
                <a:tc>
                  <a:txBody>
                    <a:bodyPr/>
                    <a:lstStyle/>
                    <a:p>
                      <a:pPr marL="5715" algn="ctr">
                        <a:lnSpc>
                          <a:spcPct val="100000"/>
                        </a:lnSpc>
                        <a:spcBef>
                          <a:spcPts val="200"/>
                        </a:spcBef>
                      </a:pPr>
                      <a:r>
                        <a:rPr sz="800" b="1" dirty="0">
                          <a:solidFill>
                            <a:srgbClr val="FF0000"/>
                          </a:solidFill>
                          <a:latin typeface="Calibri"/>
                          <a:cs typeface="Calibri"/>
                        </a:rPr>
                        <a:t>Total</a:t>
                      </a:r>
                      <a:endParaRPr sz="800" dirty="0">
                        <a:latin typeface="Calibri"/>
                        <a:cs typeface="Calibri"/>
                      </a:endParaRPr>
                    </a:p>
                  </a:txBody>
                  <a:tcPr marL="0" marR="0" marT="0" marB="0">
                    <a:lnL w="9143">
                      <a:solidFill>
                        <a:srgbClr val="000000"/>
                      </a:solidFill>
                      <a:prstDash val="solid"/>
                    </a:lnL>
                    <a:lnT w="19811">
                      <a:solidFill>
                        <a:srgbClr val="000000"/>
                      </a:solidFill>
                      <a:prstDash val="solid"/>
                    </a:lnT>
                    <a:lnB w="19811">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pPr marL="43815">
                        <a:lnSpc>
                          <a:spcPct val="100000"/>
                        </a:lnSpc>
                        <a:spcBef>
                          <a:spcPts val="40"/>
                        </a:spcBef>
                      </a:pPr>
                      <a:r>
                        <a:rPr sz="1000" spc="10" dirty="0">
                          <a:latin typeface="Calibri"/>
                          <a:cs typeface="Calibri"/>
                        </a:rPr>
                        <a:t>$ </a:t>
                      </a:r>
                      <a:r>
                        <a:rPr sz="1000" spc="125" dirty="0">
                          <a:latin typeface="Calibri"/>
                          <a:cs typeface="Calibri"/>
                        </a:rPr>
                        <a:t> </a:t>
                      </a:r>
                      <a:r>
                        <a:rPr sz="1000" spc="-20" dirty="0">
                          <a:latin typeface="Calibri"/>
                          <a:cs typeface="Calibri"/>
                        </a:rPr>
                        <a:t>9,224,693,208.33</a:t>
                      </a:r>
                      <a:endParaRPr sz="1000" dirty="0">
                        <a:latin typeface="Calibri"/>
                        <a:cs typeface="Calibri"/>
                      </a:endParaRPr>
                    </a:p>
                  </a:txBody>
                  <a:tcPr marL="0" marR="0" marT="0" marB="0">
                    <a:lnR w="18287">
                      <a:solidFill>
                        <a:srgbClr val="000000"/>
                      </a:solidFill>
                      <a:prstDash val="solid"/>
                    </a:lnR>
                    <a:lnT w="19811">
                      <a:solidFill>
                        <a:srgbClr val="000000"/>
                      </a:solidFill>
                      <a:prstDash val="solid"/>
                    </a:lnT>
                    <a:lnB w="19811">
                      <a:solidFill>
                        <a:srgbClr val="000000"/>
                      </a:solidFill>
                      <a:prstDash val="solid"/>
                    </a:lnB>
                  </a:tcPr>
                </a:tc>
              </a:tr>
            </a:tbl>
          </a:graphicData>
        </a:graphic>
      </p:graphicFrame>
      <p:sp>
        <p:nvSpPr>
          <p:cNvPr id="15" name="14 Marcador de número de diapositiva"/>
          <p:cNvSpPr>
            <a:spLocks noGrp="1"/>
          </p:cNvSpPr>
          <p:nvPr>
            <p:ph type="sldNum" sz="quarter" idx="12"/>
          </p:nvPr>
        </p:nvSpPr>
        <p:spPr/>
        <p:txBody>
          <a:bodyPr/>
          <a:lstStyle/>
          <a:p>
            <a:fld id="{05E83AA4-A00D-4AA0-8FE8-B93C9F3EC141}" type="slidenum">
              <a:rPr lang="es-ES" altLang="es-MX" smtClean="0"/>
              <a:pPr/>
              <a:t>34</a:t>
            </a:fld>
            <a:endParaRPr lang="es-ES" altLang="es-MX" dirty="0"/>
          </a:p>
        </p:txBody>
      </p:sp>
    </p:spTree>
    <p:extLst>
      <p:ext uri="{BB962C8B-B14F-4D97-AF65-F5344CB8AC3E}">
        <p14:creationId xmlns:p14="http://schemas.microsoft.com/office/powerpoint/2010/main" val="1552902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580341" y="1613646"/>
            <a:ext cx="1326573" cy="246221"/>
          </a:xfrm>
          <a:prstGeom prst="rect">
            <a:avLst/>
          </a:prstGeom>
        </p:spPr>
        <p:txBody>
          <a:bodyPr vert="horz" wrap="square" lIns="0" tIns="0" rIns="0" bIns="0" rtlCol="0">
            <a:spAutoFit/>
          </a:bodyPr>
          <a:lstStyle/>
          <a:p>
            <a:pPr marL="11397"/>
            <a:r>
              <a:rPr sz="1600" b="1" spc="-9" dirty="0">
                <a:solidFill>
                  <a:srgbClr val="252525"/>
                </a:solidFill>
                <a:latin typeface="Century Gothic" panose="020B0502020202020204" pitchFamily="34" charset="0"/>
                <a:cs typeface="Constantia"/>
              </a:rPr>
              <a:t>Otros</a:t>
            </a:r>
            <a:r>
              <a:rPr sz="1600" b="1" spc="-139" dirty="0">
                <a:solidFill>
                  <a:srgbClr val="252525"/>
                </a:solidFill>
                <a:latin typeface="Century Gothic" panose="020B0502020202020204" pitchFamily="34" charset="0"/>
                <a:cs typeface="Constantia"/>
              </a:rPr>
              <a:t> </a:t>
            </a:r>
            <a:r>
              <a:rPr sz="1600" b="1" spc="-9" dirty="0">
                <a:solidFill>
                  <a:srgbClr val="252525"/>
                </a:solidFill>
                <a:latin typeface="Century Gothic" panose="020B0502020202020204" pitchFamily="34" charset="0"/>
                <a:cs typeface="Constantia"/>
              </a:rPr>
              <a:t>valores</a:t>
            </a:r>
            <a:endParaRPr sz="1600" dirty="0">
              <a:latin typeface="Century Gothic" panose="020B0502020202020204" pitchFamily="34" charset="0"/>
              <a:cs typeface="Constantia"/>
            </a:endParaRPr>
          </a:p>
        </p:txBody>
      </p:sp>
      <p:sp>
        <p:nvSpPr>
          <p:cNvPr id="4" name="object 4"/>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5" name="object 5"/>
          <p:cNvSpPr/>
          <p:nvPr/>
        </p:nvSpPr>
        <p:spPr>
          <a:xfrm>
            <a:off x="2409305" y="222279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latin typeface="Century Gothic" panose="020B0502020202020204" pitchFamily="34" charset="0"/>
            </a:endParaRPr>
          </a:p>
        </p:txBody>
      </p:sp>
      <p:sp>
        <p:nvSpPr>
          <p:cNvPr id="6" name="object 6"/>
          <p:cNvSpPr/>
          <p:nvPr/>
        </p:nvSpPr>
        <p:spPr>
          <a:xfrm>
            <a:off x="3024446" y="222279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latin typeface="Century Gothic" panose="020B0502020202020204" pitchFamily="34" charset="0"/>
            </a:endParaRPr>
          </a:p>
        </p:txBody>
      </p:sp>
      <p:sp>
        <p:nvSpPr>
          <p:cNvPr id="7" name="object 7"/>
          <p:cNvSpPr/>
          <p:nvPr/>
        </p:nvSpPr>
        <p:spPr>
          <a:xfrm>
            <a:off x="3527366" y="222279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latin typeface="Century Gothic" panose="020B0502020202020204" pitchFamily="34" charset="0"/>
            </a:endParaRPr>
          </a:p>
        </p:txBody>
      </p:sp>
      <p:sp>
        <p:nvSpPr>
          <p:cNvPr id="8" name="object 8"/>
          <p:cNvSpPr/>
          <p:nvPr/>
        </p:nvSpPr>
        <p:spPr>
          <a:xfrm>
            <a:off x="4678679" y="222279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latin typeface="Century Gothic" panose="020B0502020202020204" pitchFamily="34" charset="0"/>
            </a:endParaRPr>
          </a:p>
        </p:txBody>
      </p:sp>
      <p:sp>
        <p:nvSpPr>
          <p:cNvPr id="9" name="object 9"/>
          <p:cNvSpPr/>
          <p:nvPr/>
        </p:nvSpPr>
        <p:spPr>
          <a:xfrm>
            <a:off x="5371406" y="222279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latin typeface="Century Gothic" panose="020B0502020202020204" pitchFamily="34" charset="0"/>
            </a:endParaRPr>
          </a:p>
        </p:txBody>
      </p:sp>
      <p:sp>
        <p:nvSpPr>
          <p:cNvPr id="10" name="object 10"/>
          <p:cNvSpPr/>
          <p:nvPr/>
        </p:nvSpPr>
        <p:spPr>
          <a:xfrm>
            <a:off x="5889566" y="222279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latin typeface="Century Gothic" panose="020B0502020202020204" pitchFamily="34" charset="0"/>
            </a:endParaRPr>
          </a:p>
        </p:txBody>
      </p:sp>
      <p:sp>
        <p:nvSpPr>
          <p:cNvPr id="11" name="object 11"/>
          <p:cNvSpPr/>
          <p:nvPr/>
        </p:nvSpPr>
        <p:spPr>
          <a:xfrm>
            <a:off x="6616930" y="2222798"/>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latin typeface="Century Gothic" panose="020B0502020202020204" pitchFamily="34" charset="0"/>
            </a:endParaRPr>
          </a:p>
        </p:txBody>
      </p:sp>
      <p:graphicFrame>
        <p:nvGraphicFramePr>
          <p:cNvPr id="12" name="object 12"/>
          <p:cNvGraphicFramePr>
            <a:graphicFrameLocks noGrp="1"/>
          </p:cNvGraphicFramePr>
          <p:nvPr>
            <p:extLst>
              <p:ext uri="{D42A27DB-BD31-4B8C-83A1-F6EECF244321}">
                <p14:modId xmlns:p14="http://schemas.microsoft.com/office/powerpoint/2010/main" val="2367010822"/>
              </p:ext>
            </p:extLst>
          </p:nvPr>
        </p:nvGraphicFramePr>
        <p:xfrm>
          <a:off x="1371600" y="2222799"/>
          <a:ext cx="6385556" cy="2172179"/>
        </p:xfrm>
        <a:graphic>
          <a:graphicData uri="http://schemas.openxmlformats.org/drawingml/2006/table">
            <a:tbl>
              <a:tblPr firstRow="1" bandRow="1">
                <a:tableStyleId>{2D5ABB26-0587-4C30-8999-92F81FD0307C}</a:tableStyleId>
              </a:tblPr>
              <a:tblGrid>
                <a:gridCol w="1063044"/>
                <a:gridCol w="598015"/>
                <a:gridCol w="512898"/>
                <a:gridCol w="1113092"/>
                <a:gridCol w="725711"/>
                <a:gridCol w="558268"/>
                <a:gridCol w="700566"/>
                <a:gridCol w="1113962"/>
              </a:tblGrid>
              <a:tr h="298524">
                <a:tc>
                  <a:txBody>
                    <a:bodyPr/>
                    <a:lstStyle/>
                    <a:p>
                      <a:pPr>
                        <a:lnSpc>
                          <a:spcPct val="100000"/>
                        </a:lnSpc>
                        <a:spcBef>
                          <a:spcPts val="40"/>
                        </a:spcBef>
                      </a:pPr>
                      <a:endParaRPr sz="800" dirty="0">
                        <a:latin typeface="Times New Roman"/>
                        <a:cs typeface="Times New Roman"/>
                      </a:endParaRPr>
                    </a:p>
                    <a:p>
                      <a:pPr marL="180975">
                        <a:lnSpc>
                          <a:spcPct val="100000"/>
                        </a:lnSpc>
                      </a:pPr>
                      <a:r>
                        <a:rPr sz="800" b="1" spc="5" dirty="0">
                          <a:latin typeface="Arial"/>
                          <a:cs typeface="Arial"/>
                        </a:rPr>
                        <a:t>Instrumentos</a:t>
                      </a:r>
                      <a:endParaRPr sz="800" dirty="0">
                        <a:latin typeface="Arial"/>
                        <a:cs typeface="Arial"/>
                      </a:endParaRPr>
                    </a:p>
                  </a:txBody>
                  <a:tcPr marL="0" marR="0" marT="0" marB="0">
                    <a:lnL w="9143">
                      <a:solidFill>
                        <a:srgbClr val="000000"/>
                      </a:solidFill>
                      <a:prstDash val="solid"/>
                    </a:lnL>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111760">
                        <a:lnSpc>
                          <a:spcPct val="100000"/>
                        </a:lnSpc>
                      </a:pPr>
                      <a:r>
                        <a:rPr sz="800" b="1" spc="15" dirty="0">
                          <a:latin typeface="Arial"/>
                          <a:cs typeface="Arial"/>
                        </a:rPr>
                        <a:t>Títulos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R="26670" algn="ctr">
                        <a:lnSpc>
                          <a:spcPct val="100000"/>
                        </a:lnSpc>
                      </a:pPr>
                      <a:r>
                        <a:rPr sz="800" b="1" spc="20" dirty="0">
                          <a:latin typeface="Arial"/>
                          <a:cs typeface="Arial"/>
                        </a:rPr>
                        <a:t>Moneda</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gn="ctr">
                        <a:lnSpc>
                          <a:spcPts val="944"/>
                        </a:lnSpc>
                      </a:pPr>
                      <a:r>
                        <a:rPr sz="800" b="1" spc="40" dirty="0">
                          <a:latin typeface="Arial"/>
                          <a:cs typeface="Arial"/>
                        </a:rPr>
                        <a:t>Plazo</a:t>
                      </a:r>
                      <a:r>
                        <a:rPr sz="800" b="1" spc="-50" dirty="0">
                          <a:latin typeface="Arial"/>
                          <a:cs typeface="Arial"/>
                        </a:rPr>
                        <a:t> </a:t>
                      </a:r>
                      <a:r>
                        <a:rPr sz="800" b="1" spc="35" dirty="0">
                          <a:latin typeface="Arial"/>
                          <a:cs typeface="Arial"/>
                        </a:rPr>
                        <a:t>al</a:t>
                      </a:r>
                      <a:endParaRPr sz="800" dirty="0">
                        <a:latin typeface="Arial"/>
                        <a:cs typeface="Arial"/>
                      </a:endParaRPr>
                    </a:p>
                    <a:p>
                      <a:pPr marL="5080" algn="ctr">
                        <a:lnSpc>
                          <a:spcPct val="100000"/>
                        </a:lnSpc>
                        <a:spcBef>
                          <a:spcPts val="130"/>
                        </a:spcBef>
                      </a:pPr>
                      <a:r>
                        <a:rPr sz="800" b="1" spc="25" dirty="0">
                          <a:latin typeface="Arial"/>
                          <a:cs typeface="Arial"/>
                        </a:rPr>
                        <a:t>vencimiento</a:t>
                      </a:r>
                      <a:r>
                        <a:rPr sz="800" b="1" spc="-35" dirty="0">
                          <a:latin typeface="Arial"/>
                          <a:cs typeface="Arial"/>
                        </a:rPr>
                        <a:t> </a:t>
                      </a:r>
                      <a:r>
                        <a:rPr sz="800" b="1" dirty="0">
                          <a:latin typeface="Arial"/>
                          <a:cs typeface="Arial"/>
                        </a:rPr>
                        <a:t>(días)</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6985" algn="ctr">
                        <a:lnSpc>
                          <a:spcPct val="100000"/>
                        </a:lnSpc>
                      </a:pPr>
                      <a:r>
                        <a:rPr sz="800" b="1" spc="5" dirty="0">
                          <a:latin typeface="Arial"/>
                          <a:cs typeface="Arial"/>
                        </a:rPr>
                        <a:t>Tasa</a:t>
                      </a:r>
                      <a:r>
                        <a:rPr sz="800" b="1" spc="10" dirty="0">
                          <a:latin typeface="Arial"/>
                          <a:cs typeface="Arial"/>
                        </a:rPr>
                        <a:t> </a:t>
                      </a:r>
                      <a:r>
                        <a:rPr sz="800" b="1" spc="5" dirty="0">
                          <a:latin typeface="Arial"/>
                          <a:cs typeface="Arial"/>
                        </a:rPr>
                        <a:t>cupón</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48260">
                        <a:lnSpc>
                          <a:spcPct val="100000"/>
                        </a:lnSpc>
                      </a:pPr>
                      <a:r>
                        <a:rPr sz="800" b="1" spc="30" dirty="0">
                          <a:latin typeface="Arial"/>
                          <a:cs typeface="Arial"/>
                        </a:rPr>
                        <a:t>Spread</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147320">
                        <a:lnSpc>
                          <a:spcPct val="100000"/>
                        </a:lnSpc>
                      </a:pPr>
                      <a:r>
                        <a:rPr sz="800" b="1" spc="25" dirty="0">
                          <a:latin typeface="Arial"/>
                          <a:cs typeface="Arial"/>
                        </a:rPr>
                        <a:t>Precio</a:t>
                      </a:r>
                      <a:endParaRPr sz="800" dirty="0">
                        <a:latin typeface="Arial"/>
                        <a:cs typeface="Arial"/>
                      </a:endParaRPr>
                    </a:p>
                  </a:txBody>
                  <a:tcPr marL="0" marR="0" marT="0" marB="0">
                    <a:lnT w="9143">
                      <a:solidFill>
                        <a:srgbClr val="000000"/>
                      </a:solidFill>
                      <a:prstDash val="solid"/>
                    </a:lnT>
                    <a:lnB w="18287">
                      <a:solidFill>
                        <a:srgbClr val="000000"/>
                      </a:solidFill>
                      <a:prstDash val="solid"/>
                    </a:lnB>
                  </a:tcPr>
                </a:tc>
                <a:tc>
                  <a:txBody>
                    <a:bodyPr/>
                    <a:lstStyle/>
                    <a:p>
                      <a:pPr>
                        <a:lnSpc>
                          <a:spcPct val="100000"/>
                        </a:lnSpc>
                        <a:spcBef>
                          <a:spcPts val="40"/>
                        </a:spcBef>
                      </a:pPr>
                      <a:endParaRPr sz="800" dirty="0">
                        <a:latin typeface="Times New Roman"/>
                        <a:cs typeface="Times New Roman"/>
                      </a:endParaRPr>
                    </a:p>
                    <a:p>
                      <a:pPr marL="53340">
                        <a:lnSpc>
                          <a:spcPct val="100000"/>
                        </a:lnSpc>
                      </a:pPr>
                      <a:r>
                        <a:rPr sz="800" b="1" spc="30" dirty="0">
                          <a:latin typeface="Arial"/>
                          <a:cs typeface="Arial"/>
                        </a:rPr>
                        <a:t>Valor </a:t>
                      </a:r>
                      <a:r>
                        <a:rPr sz="800" b="1" spc="10" dirty="0">
                          <a:latin typeface="Arial"/>
                          <a:cs typeface="Arial"/>
                        </a:rPr>
                        <a:t>de</a:t>
                      </a:r>
                      <a:r>
                        <a:rPr sz="800" b="1" spc="25" dirty="0">
                          <a:latin typeface="Arial"/>
                          <a:cs typeface="Arial"/>
                        </a:rPr>
                        <a:t> </a:t>
                      </a:r>
                      <a:r>
                        <a:rPr sz="800" b="1" spc="30" dirty="0">
                          <a:latin typeface="Arial"/>
                          <a:cs typeface="Arial"/>
                        </a:rPr>
                        <a:t>mercado</a:t>
                      </a:r>
                      <a:endParaRPr sz="800" dirty="0">
                        <a:latin typeface="Arial"/>
                        <a:cs typeface="Arial"/>
                      </a:endParaRPr>
                    </a:p>
                  </a:txBody>
                  <a:tcPr marL="0" marR="0" marT="0" marB="0">
                    <a:lnR w="18287">
                      <a:solidFill>
                        <a:srgbClr val="000000"/>
                      </a:solidFill>
                      <a:prstDash val="solid"/>
                    </a:lnR>
                    <a:lnT w="9143">
                      <a:solidFill>
                        <a:srgbClr val="000000"/>
                      </a:solidFill>
                      <a:prstDash val="solid"/>
                    </a:lnT>
                    <a:lnB w="18287">
                      <a:solidFill>
                        <a:srgbClr val="000000"/>
                      </a:solidFill>
                      <a:prstDash val="solid"/>
                    </a:lnB>
                  </a:tcPr>
                </a:tc>
              </a:tr>
              <a:tr h="188375">
                <a:tc>
                  <a:txBody>
                    <a:bodyPr/>
                    <a:lstStyle/>
                    <a:p>
                      <a:pPr marL="19685">
                        <a:lnSpc>
                          <a:spcPct val="100000"/>
                        </a:lnSpc>
                        <a:spcBef>
                          <a:spcPts val="40"/>
                        </a:spcBef>
                      </a:pPr>
                      <a:r>
                        <a:rPr sz="1000" dirty="0">
                          <a:latin typeface="Calibri"/>
                          <a:cs typeface="Calibri"/>
                        </a:rPr>
                        <a:t>CD_BANOB_14-2</a:t>
                      </a:r>
                    </a:p>
                  </a:txBody>
                  <a:tcPr marL="0" marR="0" marT="0" marB="0">
                    <a:lnL w="9143">
                      <a:solidFill>
                        <a:srgbClr val="000000"/>
                      </a:solidFill>
                      <a:prstDash val="solid"/>
                    </a:lnL>
                    <a:lnT w="18287">
                      <a:solidFill>
                        <a:srgbClr val="000000"/>
                      </a:solidFill>
                      <a:prstDash val="solid"/>
                    </a:lnT>
                  </a:tcPr>
                </a:tc>
                <a:tc>
                  <a:txBody>
                    <a:bodyPr/>
                    <a:lstStyle/>
                    <a:p>
                      <a:pPr marR="18415" algn="r">
                        <a:lnSpc>
                          <a:spcPct val="100000"/>
                        </a:lnSpc>
                        <a:spcBef>
                          <a:spcPts val="40"/>
                        </a:spcBef>
                      </a:pPr>
                      <a:r>
                        <a:rPr sz="1000" spc="-45" dirty="0">
                          <a:latin typeface="Calibri"/>
                          <a:cs typeface="Calibri"/>
                        </a:rPr>
                        <a:t>5</a:t>
                      </a:r>
                      <a:r>
                        <a:rPr sz="1000" spc="15" dirty="0">
                          <a:latin typeface="Calibri"/>
                          <a:cs typeface="Calibri"/>
                        </a:rPr>
                        <a:t>,</a:t>
                      </a:r>
                      <a:r>
                        <a:rPr sz="1000" spc="-55" dirty="0">
                          <a:latin typeface="Calibri"/>
                          <a:cs typeface="Calibri"/>
                        </a:rPr>
                        <a:t>9</a:t>
                      </a:r>
                      <a:r>
                        <a:rPr sz="1000" spc="-45" dirty="0">
                          <a:latin typeface="Calibri"/>
                          <a:cs typeface="Calibri"/>
                        </a:rPr>
                        <a:t>68</a:t>
                      </a:r>
                      <a:r>
                        <a:rPr sz="1000" spc="15" dirty="0">
                          <a:latin typeface="Calibri"/>
                          <a:cs typeface="Calibri"/>
                        </a:rPr>
                        <a:t>,</a:t>
                      </a:r>
                      <a:r>
                        <a:rPr sz="1000" spc="-45" dirty="0">
                          <a:latin typeface="Calibri"/>
                          <a:cs typeface="Calibri"/>
                        </a:rPr>
                        <a:t>2</a:t>
                      </a:r>
                      <a:r>
                        <a:rPr sz="1000" spc="-55" dirty="0">
                          <a:latin typeface="Calibri"/>
                          <a:cs typeface="Calibri"/>
                        </a:rPr>
                        <a:t>5</a:t>
                      </a:r>
                      <a:r>
                        <a:rPr sz="1000" dirty="0">
                          <a:latin typeface="Calibri"/>
                          <a:cs typeface="Calibri"/>
                        </a:rPr>
                        <a:t>3</a:t>
                      </a:r>
                    </a:p>
                  </a:txBody>
                  <a:tcPr marL="0" marR="0" marT="0" marB="0">
                    <a:lnT w="18287">
                      <a:solidFill>
                        <a:srgbClr val="000000"/>
                      </a:solidFill>
                      <a:prstDash val="solid"/>
                    </a:lnT>
                  </a:tcPr>
                </a:tc>
                <a:tc>
                  <a:txBody>
                    <a:bodyPr/>
                    <a:lstStyle/>
                    <a:p>
                      <a:pPr marR="10160" algn="ctr">
                        <a:lnSpc>
                          <a:spcPct val="100000"/>
                        </a:lnSpc>
                        <a:spcBef>
                          <a:spcPts val="40"/>
                        </a:spcBef>
                      </a:pPr>
                      <a:r>
                        <a:rPr sz="1000" spc="25" dirty="0">
                          <a:latin typeface="Calibri"/>
                          <a:cs typeface="Calibri"/>
                        </a:rPr>
                        <a:t>Peso</a:t>
                      </a:r>
                      <a:endParaRPr sz="1000" dirty="0">
                        <a:latin typeface="Calibri"/>
                        <a:cs typeface="Calibri"/>
                      </a:endParaRPr>
                    </a:p>
                  </a:txBody>
                  <a:tcPr marL="0" marR="0" marT="0" marB="0">
                    <a:lnT w="18287">
                      <a:solidFill>
                        <a:srgbClr val="000000"/>
                      </a:solidFill>
                      <a:prstDash val="solid"/>
                    </a:lnT>
                  </a:tcPr>
                </a:tc>
                <a:tc>
                  <a:txBody>
                    <a:bodyPr/>
                    <a:lstStyle/>
                    <a:p>
                      <a:pPr marL="9525" algn="ctr">
                        <a:lnSpc>
                          <a:spcPct val="100000"/>
                        </a:lnSpc>
                        <a:spcBef>
                          <a:spcPts val="40"/>
                        </a:spcBef>
                      </a:pPr>
                      <a:r>
                        <a:rPr sz="1000" spc="-15" dirty="0">
                          <a:latin typeface="Calibri"/>
                          <a:cs typeface="Calibri"/>
                        </a:rPr>
                        <a:t>3,075</a:t>
                      </a:r>
                      <a:endParaRPr sz="1000" dirty="0">
                        <a:latin typeface="Calibri"/>
                        <a:cs typeface="Calibri"/>
                      </a:endParaRPr>
                    </a:p>
                  </a:txBody>
                  <a:tcPr marL="0" marR="0" marT="0" marB="0">
                    <a:lnT w="18287">
                      <a:solidFill>
                        <a:srgbClr val="000000"/>
                      </a:solidFill>
                      <a:prstDash val="solid"/>
                    </a:lnT>
                  </a:tcPr>
                </a:tc>
                <a:tc>
                  <a:txBody>
                    <a:bodyPr/>
                    <a:lstStyle/>
                    <a:p>
                      <a:pPr marL="16510" algn="ctr">
                        <a:lnSpc>
                          <a:spcPct val="100000"/>
                        </a:lnSpc>
                        <a:spcBef>
                          <a:spcPts val="40"/>
                        </a:spcBef>
                      </a:pPr>
                      <a:r>
                        <a:rPr sz="1000" spc="-15" dirty="0">
                          <a:latin typeface="Calibri"/>
                          <a:cs typeface="Calibri"/>
                        </a:rPr>
                        <a:t>6.20%</a:t>
                      </a:r>
                      <a:endParaRPr sz="1000" dirty="0">
                        <a:latin typeface="Calibri"/>
                        <a:cs typeface="Calibri"/>
                      </a:endParaRPr>
                    </a:p>
                  </a:txBody>
                  <a:tcPr marL="0" marR="0" marT="0" marB="0">
                    <a:lnT w="18287">
                      <a:solidFill>
                        <a:srgbClr val="000000"/>
                      </a:solidFill>
                      <a:prstDash val="solid"/>
                    </a:lnT>
                  </a:tcPr>
                </a:tc>
                <a:tc>
                  <a:txBody>
                    <a:bodyPr/>
                    <a:lstStyle/>
                    <a:p>
                      <a:endParaRPr sz="1000" dirty="0">
                        <a:latin typeface="Calibri"/>
                        <a:cs typeface="Calibri"/>
                      </a:endParaRPr>
                    </a:p>
                  </a:txBody>
                  <a:tcPr marL="0" marR="0" marT="0" marB="0">
                    <a:lnT w="18287">
                      <a:solidFill>
                        <a:srgbClr val="000000"/>
                      </a:solidFill>
                      <a:prstDash val="solid"/>
                    </a:lnT>
                  </a:tcPr>
                </a:tc>
                <a:tc>
                  <a:txBody>
                    <a:bodyPr/>
                    <a:lstStyle/>
                    <a:p>
                      <a:pPr marR="36195" algn="r">
                        <a:lnSpc>
                          <a:spcPct val="100000"/>
                        </a:lnSpc>
                        <a:spcBef>
                          <a:spcPts val="40"/>
                        </a:spcBef>
                      </a:pPr>
                      <a:r>
                        <a:rPr sz="1000" spc="-45" dirty="0">
                          <a:latin typeface="Calibri"/>
                          <a:cs typeface="Calibri"/>
                        </a:rPr>
                        <a:t>1</a:t>
                      </a:r>
                      <a:r>
                        <a:rPr sz="1000" spc="-55" dirty="0">
                          <a:latin typeface="Calibri"/>
                          <a:cs typeface="Calibri"/>
                        </a:rPr>
                        <a:t>0</a:t>
                      </a:r>
                      <a:r>
                        <a:rPr sz="1000" spc="-45" dirty="0">
                          <a:latin typeface="Calibri"/>
                          <a:cs typeface="Calibri"/>
                        </a:rPr>
                        <a:t>0</a:t>
                      </a:r>
                      <a:r>
                        <a:rPr sz="1000" spc="15" dirty="0">
                          <a:latin typeface="Calibri"/>
                          <a:cs typeface="Calibri"/>
                        </a:rPr>
                        <a:t>.</a:t>
                      </a:r>
                      <a:r>
                        <a:rPr sz="1000" spc="-45" dirty="0">
                          <a:latin typeface="Calibri"/>
                          <a:cs typeface="Calibri"/>
                        </a:rPr>
                        <a:t>97</a:t>
                      </a:r>
                      <a:r>
                        <a:rPr sz="1000" dirty="0">
                          <a:latin typeface="Calibri"/>
                          <a:cs typeface="Calibri"/>
                        </a:rPr>
                        <a:t>6</a:t>
                      </a:r>
                    </a:p>
                  </a:txBody>
                  <a:tcPr marL="0" marR="0" marT="0" marB="0">
                    <a:lnT w="18287">
                      <a:solidFill>
                        <a:srgbClr val="000000"/>
                      </a:solidFill>
                      <a:prstDash val="solid"/>
                    </a:lnT>
                  </a:tcPr>
                </a:tc>
                <a:tc>
                  <a:txBody>
                    <a:bodyPr/>
                    <a:lstStyle/>
                    <a:p>
                      <a:pPr marL="43815">
                        <a:lnSpc>
                          <a:spcPct val="100000"/>
                        </a:lnSpc>
                        <a:spcBef>
                          <a:spcPts val="40"/>
                        </a:spcBef>
                        <a:tabLst>
                          <a:tab pos="311150" algn="l"/>
                        </a:tabLst>
                      </a:pPr>
                      <a:r>
                        <a:rPr sz="1000" spc="10" dirty="0">
                          <a:latin typeface="Calibri"/>
                          <a:cs typeface="Calibri"/>
                        </a:rPr>
                        <a:t>$	</a:t>
                      </a:r>
                      <a:r>
                        <a:rPr sz="1000" spc="-25" dirty="0">
                          <a:latin typeface="Calibri"/>
                          <a:cs typeface="Calibri"/>
                        </a:rPr>
                        <a:t>602,647,595.30</a:t>
                      </a:r>
                      <a:endParaRPr sz="1000" dirty="0">
                        <a:latin typeface="Calibri"/>
                        <a:cs typeface="Calibri"/>
                      </a:endParaRPr>
                    </a:p>
                  </a:txBody>
                  <a:tcPr marL="0" marR="0" marT="0" marB="0">
                    <a:lnR w="18287">
                      <a:solidFill>
                        <a:srgbClr val="000000"/>
                      </a:solidFill>
                      <a:prstDash val="solid"/>
                    </a:lnR>
                    <a:lnT w="18287">
                      <a:solidFill>
                        <a:srgbClr val="000000"/>
                      </a:solidFill>
                      <a:prstDash val="solid"/>
                    </a:lnT>
                  </a:tcPr>
                </a:tc>
              </a:tr>
              <a:tr h="168087">
                <a:tc>
                  <a:txBody>
                    <a:bodyPr/>
                    <a:lstStyle/>
                    <a:p>
                      <a:pPr marL="19685">
                        <a:lnSpc>
                          <a:spcPts val="1250"/>
                        </a:lnSpc>
                      </a:pPr>
                      <a:r>
                        <a:rPr sz="1000" spc="-10" dirty="0">
                          <a:latin typeface="Calibri"/>
                          <a:cs typeface="Calibri"/>
                        </a:rPr>
                        <a:t>CD_NAFF_240308</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16</a:t>
                      </a:r>
                      <a:r>
                        <a:rPr sz="1000" spc="15" dirty="0">
                          <a:latin typeface="Calibri"/>
                          <a:cs typeface="Calibri"/>
                        </a:rPr>
                        <a:t>,</a:t>
                      </a:r>
                      <a:r>
                        <a:rPr sz="1000" spc="-55" dirty="0">
                          <a:latin typeface="Calibri"/>
                          <a:cs typeface="Calibri"/>
                        </a:rPr>
                        <a:t>0</a:t>
                      </a:r>
                      <a:r>
                        <a:rPr sz="1000" spc="-45" dirty="0">
                          <a:latin typeface="Calibri"/>
                          <a:cs typeface="Calibri"/>
                        </a:rPr>
                        <a:t>00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160"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2,823</a:t>
                      </a:r>
                      <a:endParaRPr sz="1000" dirty="0">
                        <a:latin typeface="Calibri"/>
                        <a:cs typeface="Calibri"/>
                      </a:endParaRPr>
                    </a:p>
                  </a:txBody>
                  <a:tcPr marL="0" marR="0" marT="0" marB="0"/>
                </a:tc>
                <a:tc>
                  <a:txBody>
                    <a:bodyPr/>
                    <a:lstStyle/>
                    <a:p>
                      <a:pPr marL="16510" algn="ctr">
                        <a:lnSpc>
                          <a:spcPts val="1250"/>
                        </a:lnSpc>
                      </a:pPr>
                      <a:r>
                        <a:rPr sz="1000" spc="-15" dirty="0">
                          <a:latin typeface="Calibri"/>
                          <a:cs typeface="Calibri"/>
                        </a:rPr>
                        <a:t>6.55%</a:t>
                      </a:r>
                      <a:endParaRPr sz="1000" dirty="0">
                        <a:latin typeface="Calibri"/>
                        <a:cs typeface="Calibri"/>
                      </a:endParaRPr>
                    </a:p>
                  </a:txBody>
                  <a:tcPr marL="0" marR="0" marT="0" marB="0"/>
                </a:tc>
                <a:tc>
                  <a:txBody>
                    <a:bodyPr/>
                    <a:lstStyle/>
                    <a:p>
                      <a:pPr marR="74295" algn="r">
                        <a:lnSpc>
                          <a:spcPts val="1250"/>
                        </a:lnSpc>
                      </a:pPr>
                      <a:r>
                        <a:rPr sz="1000" spc="-55" dirty="0">
                          <a:latin typeface="Calibri"/>
                          <a:cs typeface="Calibri"/>
                        </a:rPr>
                        <a:t>0</a:t>
                      </a:r>
                      <a:r>
                        <a:rPr sz="1000" spc="15" dirty="0">
                          <a:latin typeface="Calibri"/>
                          <a:cs typeface="Calibri"/>
                        </a:rPr>
                        <a:t>.</a:t>
                      </a:r>
                      <a:r>
                        <a:rPr sz="1000" spc="-45" dirty="0">
                          <a:latin typeface="Calibri"/>
                          <a:cs typeface="Calibri"/>
                        </a:rPr>
                        <a:t>15</a:t>
                      </a:r>
                      <a:r>
                        <a:rPr sz="1000" dirty="0">
                          <a:latin typeface="Calibri"/>
                          <a:cs typeface="Calibri"/>
                        </a:rPr>
                        <a:t>%</a:t>
                      </a:r>
                    </a:p>
                  </a:txBody>
                  <a:tcPr marL="0" marR="0" marT="0" marB="0"/>
                </a:tc>
                <a:tc>
                  <a:txBody>
                    <a:bodyPr/>
                    <a:lstStyle/>
                    <a:p>
                      <a:pPr marR="36195" algn="r">
                        <a:lnSpc>
                          <a:spcPts val="1250"/>
                        </a:lnSpc>
                      </a:pPr>
                      <a:r>
                        <a:rPr sz="1000" spc="-45" dirty="0">
                          <a:latin typeface="Calibri"/>
                          <a:cs typeface="Calibri"/>
                        </a:rPr>
                        <a:t>1</a:t>
                      </a:r>
                      <a:r>
                        <a:rPr sz="1000" spc="-55" dirty="0">
                          <a:latin typeface="Calibri"/>
                          <a:cs typeface="Calibri"/>
                        </a:rPr>
                        <a:t>0</a:t>
                      </a:r>
                      <a:r>
                        <a:rPr sz="1000" spc="-45" dirty="0">
                          <a:latin typeface="Calibri"/>
                          <a:cs typeface="Calibri"/>
                        </a:rPr>
                        <a:t>4</a:t>
                      </a:r>
                      <a:r>
                        <a:rPr sz="1000" spc="15" dirty="0">
                          <a:latin typeface="Calibri"/>
                          <a:cs typeface="Calibri"/>
                        </a:rPr>
                        <a:t>.</a:t>
                      </a:r>
                      <a:r>
                        <a:rPr sz="1000" spc="-45" dirty="0">
                          <a:latin typeface="Calibri"/>
                          <a:cs typeface="Calibri"/>
                        </a:rPr>
                        <a:t>93</a:t>
                      </a:r>
                      <a:r>
                        <a:rPr sz="1000" dirty="0">
                          <a:latin typeface="Calibri"/>
                          <a:cs typeface="Calibri"/>
                        </a:rPr>
                        <a:t>4</a:t>
                      </a:r>
                    </a:p>
                  </a:txBody>
                  <a:tcPr marL="0" marR="0" marT="0" marB="0"/>
                </a:tc>
                <a:tc>
                  <a:txBody>
                    <a:bodyPr/>
                    <a:lstStyle/>
                    <a:p>
                      <a:pPr marL="43815">
                        <a:lnSpc>
                          <a:spcPts val="1250"/>
                        </a:lnSpc>
                      </a:pPr>
                      <a:r>
                        <a:rPr sz="1000" spc="10" dirty="0">
                          <a:latin typeface="Calibri"/>
                          <a:cs typeface="Calibri"/>
                        </a:rPr>
                        <a:t>$ </a:t>
                      </a:r>
                      <a:r>
                        <a:rPr sz="1000" spc="125" dirty="0">
                          <a:latin typeface="Calibri"/>
                          <a:cs typeface="Calibri"/>
                        </a:rPr>
                        <a:t> </a:t>
                      </a:r>
                      <a:r>
                        <a:rPr sz="1000" spc="-20" dirty="0">
                          <a:latin typeface="Calibri"/>
                          <a:cs typeface="Calibri"/>
                        </a:rPr>
                        <a:t>1,678,946,953.33</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0" dirty="0">
                          <a:latin typeface="Calibri"/>
                          <a:cs typeface="Calibri"/>
                        </a:rPr>
                        <a:t>CD_NAFF_250307</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4</a:t>
                      </a:r>
                      <a:r>
                        <a:rPr sz="1000" spc="15" dirty="0">
                          <a:latin typeface="Calibri"/>
                          <a:cs typeface="Calibri"/>
                        </a:rPr>
                        <a:t>,</a:t>
                      </a:r>
                      <a:r>
                        <a:rPr sz="1000" spc="-55" dirty="0">
                          <a:latin typeface="Calibri"/>
                          <a:cs typeface="Calibri"/>
                        </a:rPr>
                        <a:t>3</a:t>
                      </a:r>
                      <a:r>
                        <a:rPr sz="1000" spc="-45" dirty="0">
                          <a:latin typeface="Calibri"/>
                          <a:cs typeface="Calibri"/>
                        </a:rPr>
                        <a:t>00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3,187</a:t>
                      </a:r>
                      <a:endParaRPr sz="1000" dirty="0">
                        <a:latin typeface="Calibri"/>
                        <a:cs typeface="Calibri"/>
                      </a:endParaRPr>
                    </a:p>
                  </a:txBody>
                  <a:tcPr marL="0" marR="0" marT="0" marB="0"/>
                </a:tc>
                <a:tc>
                  <a:txBody>
                    <a:bodyPr/>
                    <a:lstStyle/>
                    <a:p>
                      <a:pPr marL="16510" algn="ctr">
                        <a:lnSpc>
                          <a:spcPts val="1250"/>
                        </a:lnSpc>
                      </a:pPr>
                      <a:r>
                        <a:rPr sz="1000" spc="-15" dirty="0">
                          <a:latin typeface="Calibri"/>
                          <a:cs typeface="Calibri"/>
                        </a:rPr>
                        <a:t>6.15%</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1</a:t>
                      </a:r>
                      <a:r>
                        <a:rPr sz="1000" spc="-55" dirty="0">
                          <a:latin typeface="Calibri"/>
                          <a:cs typeface="Calibri"/>
                        </a:rPr>
                        <a:t>0</a:t>
                      </a:r>
                      <a:r>
                        <a:rPr sz="1000" spc="-45" dirty="0">
                          <a:latin typeface="Calibri"/>
                          <a:cs typeface="Calibri"/>
                        </a:rPr>
                        <a:t>1</a:t>
                      </a:r>
                      <a:r>
                        <a:rPr sz="1000" spc="15" dirty="0">
                          <a:latin typeface="Calibri"/>
                          <a:cs typeface="Calibri"/>
                        </a:rPr>
                        <a:t>.</a:t>
                      </a:r>
                      <a:r>
                        <a:rPr sz="1000" spc="-45" dirty="0">
                          <a:latin typeface="Calibri"/>
                          <a:cs typeface="Calibri"/>
                        </a:rPr>
                        <a:t>59</a:t>
                      </a:r>
                      <a:r>
                        <a:rPr sz="1000" dirty="0">
                          <a:latin typeface="Calibri"/>
                          <a:cs typeface="Calibri"/>
                        </a:rPr>
                        <a:t>4</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436,855,128.54</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20" dirty="0">
                          <a:latin typeface="Calibri"/>
                          <a:cs typeface="Calibri"/>
                        </a:rPr>
                        <a:t>D2_AMXL771_1812</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5</a:t>
                      </a:r>
                      <a:r>
                        <a:rPr sz="1000" spc="-55" dirty="0">
                          <a:latin typeface="Calibri"/>
                          <a:cs typeface="Calibri"/>
                        </a:rPr>
                        <a:t>8</a:t>
                      </a:r>
                      <a:r>
                        <a:rPr sz="1000" dirty="0">
                          <a:latin typeface="Calibri"/>
                          <a:cs typeface="Calibri"/>
                        </a:rPr>
                        <a:t>2</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8890" algn="ctr">
                        <a:lnSpc>
                          <a:spcPts val="1250"/>
                        </a:lnSpc>
                      </a:pPr>
                      <a:r>
                        <a:rPr sz="1000" spc="-15" dirty="0">
                          <a:latin typeface="Calibri"/>
                          <a:cs typeface="Calibri"/>
                        </a:rPr>
                        <a:t>7,491</a:t>
                      </a:r>
                      <a:endParaRPr sz="1000" dirty="0">
                        <a:latin typeface="Calibri"/>
                        <a:cs typeface="Calibri"/>
                      </a:endParaRPr>
                    </a:p>
                  </a:txBody>
                  <a:tcPr marL="0" marR="0" marT="0" marB="0"/>
                </a:tc>
                <a:tc>
                  <a:txBody>
                    <a:bodyPr/>
                    <a:lstStyle/>
                    <a:p>
                      <a:pPr marL="15875" algn="ctr">
                        <a:lnSpc>
                          <a:spcPts val="1250"/>
                        </a:lnSpc>
                      </a:pPr>
                      <a:r>
                        <a:rPr sz="1000" spc="-15" dirty="0">
                          <a:latin typeface="Calibri"/>
                          <a:cs typeface="Calibri"/>
                        </a:rPr>
                        <a:t>8.46%</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R="36195" algn="r">
                        <a:lnSpc>
                          <a:spcPts val="1250"/>
                        </a:lnSpc>
                      </a:pPr>
                      <a:r>
                        <a:rPr sz="1000" spc="-55" dirty="0">
                          <a:latin typeface="Calibri"/>
                          <a:cs typeface="Calibri"/>
                        </a:rPr>
                        <a:t>1</a:t>
                      </a:r>
                      <a:r>
                        <a:rPr sz="1000" spc="-45" dirty="0">
                          <a:latin typeface="Calibri"/>
                          <a:cs typeface="Calibri"/>
                        </a:rPr>
                        <a:t>015</a:t>
                      </a:r>
                      <a:r>
                        <a:rPr sz="1000" spc="-55" dirty="0">
                          <a:latin typeface="Calibri"/>
                          <a:cs typeface="Calibri"/>
                        </a:rPr>
                        <a:t>6</a:t>
                      </a:r>
                      <a:r>
                        <a:rPr sz="1000" spc="-45" dirty="0">
                          <a:latin typeface="Calibri"/>
                          <a:cs typeface="Calibri"/>
                        </a:rPr>
                        <a:t>9</a:t>
                      </a:r>
                      <a:r>
                        <a:rPr sz="1000" spc="15" dirty="0">
                          <a:latin typeface="Calibri"/>
                          <a:cs typeface="Calibri"/>
                        </a:rPr>
                        <a:t>.</a:t>
                      </a:r>
                      <a:r>
                        <a:rPr sz="1000" spc="-45" dirty="0">
                          <a:latin typeface="Calibri"/>
                          <a:cs typeface="Calibri"/>
                        </a:rPr>
                        <a:t>44</a:t>
                      </a:r>
                      <a:r>
                        <a:rPr sz="1000" dirty="0">
                          <a:latin typeface="Calibri"/>
                          <a:cs typeface="Calibri"/>
                        </a:rPr>
                        <a:t>4</a:t>
                      </a:r>
                    </a:p>
                  </a:txBody>
                  <a:tcPr marL="0" marR="0" marT="0" marB="0"/>
                </a:tc>
                <a:tc>
                  <a:txBody>
                    <a:bodyPr/>
                    <a:lstStyle/>
                    <a:p>
                      <a:pPr marL="43815">
                        <a:lnSpc>
                          <a:spcPts val="1250"/>
                        </a:lnSpc>
                        <a:tabLst>
                          <a:tab pos="377825" algn="l"/>
                        </a:tabLst>
                      </a:pPr>
                      <a:r>
                        <a:rPr sz="1000" spc="10" dirty="0">
                          <a:latin typeface="Calibri"/>
                          <a:cs typeface="Calibri"/>
                        </a:rPr>
                        <a:t>$	</a:t>
                      </a:r>
                      <a:r>
                        <a:rPr sz="1000" spc="-20" dirty="0">
                          <a:latin typeface="Calibri"/>
                          <a:cs typeface="Calibri"/>
                        </a:rPr>
                        <a:t>59,113,416.43</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25" dirty="0">
                          <a:latin typeface="Calibri"/>
                          <a:cs typeface="Calibri"/>
                        </a:rPr>
                        <a:t>D2_REDC933_28061</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20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4,378</a:t>
                      </a:r>
                      <a:endParaRPr sz="1000" dirty="0">
                        <a:latin typeface="Calibri"/>
                        <a:cs typeface="Calibri"/>
                      </a:endParaRPr>
                    </a:p>
                  </a:txBody>
                  <a:tcPr marL="0" marR="0" marT="0" marB="0"/>
                </a:tc>
                <a:tc>
                  <a:txBody>
                    <a:bodyPr/>
                    <a:lstStyle/>
                    <a:p>
                      <a:pPr marL="15875" algn="ctr">
                        <a:lnSpc>
                          <a:spcPts val="1250"/>
                        </a:lnSpc>
                      </a:pPr>
                      <a:r>
                        <a:rPr sz="1000" spc="-15" dirty="0">
                          <a:latin typeface="Calibri"/>
                          <a:cs typeface="Calibri"/>
                        </a:rPr>
                        <a:t>9.00%</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101</a:t>
                      </a:r>
                      <a:r>
                        <a:rPr sz="1000" spc="-55" dirty="0">
                          <a:latin typeface="Calibri"/>
                          <a:cs typeface="Calibri"/>
                        </a:rPr>
                        <a:t>9</a:t>
                      </a:r>
                      <a:r>
                        <a:rPr sz="1000" spc="-45" dirty="0">
                          <a:latin typeface="Calibri"/>
                          <a:cs typeface="Calibri"/>
                        </a:rPr>
                        <a:t>3</a:t>
                      </a:r>
                      <a:r>
                        <a:rPr sz="1000" spc="15" dirty="0">
                          <a:latin typeface="Calibri"/>
                          <a:cs typeface="Calibri"/>
                        </a:rPr>
                        <a:t>.</a:t>
                      </a:r>
                      <a:r>
                        <a:rPr sz="1000" spc="-45" dirty="0">
                          <a:latin typeface="Calibri"/>
                          <a:cs typeface="Calibri"/>
                        </a:rPr>
                        <a:t>00</a:t>
                      </a:r>
                      <a:r>
                        <a:rPr sz="1000" dirty="0">
                          <a:latin typeface="Calibri"/>
                          <a:cs typeface="Calibri"/>
                        </a:rPr>
                        <a:t>7</a:t>
                      </a:r>
                    </a:p>
                  </a:txBody>
                  <a:tcPr marL="0" marR="0" marT="0" marB="0"/>
                </a:tc>
                <a:tc>
                  <a:txBody>
                    <a:bodyPr/>
                    <a:lstStyle/>
                    <a:p>
                      <a:pPr marL="43815">
                        <a:lnSpc>
                          <a:spcPts val="1250"/>
                        </a:lnSpc>
                        <a:tabLst>
                          <a:tab pos="311150" algn="l"/>
                        </a:tabLst>
                      </a:pPr>
                      <a:r>
                        <a:rPr sz="1000" spc="10" dirty="0">
                          <a:latin typeface="Calibri"/>
                          <a:cs typeface="Calibri"/>
                        </a:rPr>
                        <a:t>$	</a:t>
                      </a:r>
                      <a:r>
                        <a:rPr sz="1000" spc="-20" dirty="0">
                          <a:latin typeface="Calibri"/>
                          <a:cs typeface="Calibri"/>
                        </a:rPr>
                        <a:t>203,860,145.46</a:t>
                      </a:r>
                      <a:endParaRPr sz="1000" dirty="0">
                        <a:latin typeface="Calibri"/>
                        <a:cs typeface="Calibri"/>
                      </a:endParaRPr>
                    </a:p>
                  </a:txBody>
                  <a:tcPr marL="0" marR="0" marT="0" marB="0">
                    <a:lnR w="18287">
                      <a:solidFill>
                        <a:srgbClr val="000000"/>
                      </a:solidFill>
                      <a:prstDash val="solid"/>
                    </a:lnR>
                  </a:tcPr>
                </a:tc>
              </a:tr>
              <a:tr h="167415">
                <a:tc>
                  <a:txBody>
                    <a:bodyPr/>
                    <a:lstStyle/>
                    <a:p>
                      <a:pPr marL="19685">
                        <a:lnSpc>
                          <a:spcPts val="1250"/>
                        </a:lnSpc>
                      </a:pPr>
                      <a:r>
                        <a:rPr sz="1000" spc="-5" dirty="0">
                          <a:latin typeface="Calibri"/>
                          <a:cs typeface="Calibri"/>
                        </a:rPr>
                        <a:t>F_BANCREA_15001</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2</a:t>
                      </a:r>
                      <a:r>
                        <a:rPr sz="1000" spc="15" dirty="0">
                          <a:latin typeface="Calibri"/>
                          <a:cs typeface="Calibri"/>
                        </a:rPr>
                        <a:t>,</a:t>
                      </a:r>
                      <a:r>
                        <a:rPr sz="1000" spc="-55" dirty="0">
                          <a:latin typeface="Calibri"/>
                          <a:cs typeface="Calibri"/>
                        </a:rPr>
                        <a:t>7</a:t>
                      </a:r>
                      <a:r>
                        <a:rPr sz="1000" spc="-45" dirty="0">
                          <a:latin typeface="Calibri"/>
                          <a:cs typeface="Calibri"/>
                        </a:rPr>
                        <a:t>50</a:t>
                      </a:r>
                      <a:r>
                        <a:rPr sz="1000" spc="15" dirty="0">
                          <a:latin typeface="Calibri"/>
                          <a:cs typeface="Calibri"/>
                        </a:rPr>
                        <a:t>,</a:t>
                      </a:r>
                      <a:r>
                        <a:rPr sz="1000" spc="-45" dirty="0">
                          <a:latin typeface="Calibri"/>
                          <a:cs typeface="Calibri"/>
                        </a:rPr>
                        <a:t>0</a:t>
                      </a:r>
                      <a:r>
                        <a:rPr sz="1000" spc="-55" dirty="0">
                          <a:latin typeface="Calibri"/>
                          <a:cs typeface="Calibri"/>
                        </a:rPr>
                        <a:t>0</a:t>
                      </a:r>
                      <a:r>
                        <a:rPr sz="1000" dirty="0">
                          <a:latin typeface="Calibri"/>
                          <a:cs typeface="Calibri"/>
                        </a:rPr>
                        <a:t>0</a:t>
                      </a:r>
                    </a:p>
                  </a:txBody>
                  <a:tcPr marL="0" marR="0" marT="0" marB="0"/>
                </a:tc>
                <a:tc>
                  <a:txBody>
                    <a:bodyPr/>
                    <a:lstStyle/>
                    <a:p>
                      <a:pPr marR="10160"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0" dirty="0">
                          <a:latin typeface="Calibri"/>
                          <a:cs typeface="Calibri"/>
                        </a:rPr>
                        <a:t>78</a:t>
                      </a:r>
                      <a:endParaRPr sz="1000" dirty="0">
                        <a:latin typeface="Calibri"/>
                        <a:cs typeface="Calibri"/>
                      </a:endParaRPr>
                    </a:p>
                  </a:txBody>
                  <a:tcPr marL="0" marR="0" marT="0" marB="0"/>
                </a:tc>
                <a:tc>
                  <a:txBody>
                    <a:bodyPr/>
                    <a:lstStyle/>
                    <a:p>
                      <a:pPr marL="24765" algn="ctr">
                        <a:lnSpc>
                          <a:spcPts val="1250"/>
                        </a:lnSpc>
                      </a:pPr>
                      <a:r>
                        <a:rPr sz="1000" spc="-5" dirty="0">
                          <a:latin typeface="Calibri"/>
                          <a:cs typeface="Calibri"/>
                        </a:rPr>
                        <a:t>TIIE28</a:t>
                      </a:r>
                      <a:endParaRPr sz="1000" dirty="0">
                        <a:latin typeface="Calibri"/>
                        <a:cs typeface="Calibri"/>
                      </a:endParaRPr>
                    </a:p>
                  </a:txBody>
                  <a:tcPr marL="0" marR="0" marT="0" marB="0"/>
                </a:tc>
                <a:tc>
                  <a:txBody>
                    <a:bodyPr/>
                    <a:lstStyle/>
                    <a:p>
                      <a:pPr marR="74295" algn="r">
                        <a:lnSpc>
                          <a:spcPts val="1250"/>
                        </a:lnSpc>
                      </a:pPr>
                      <a:r>
                        <a:rPr sz="1000" spc="-55" dirty="0">
                          <a:latin typeface="Calibri"/>
                          <a:cs typeface="Calibri"/>
                        </a:rPr>
                        <a:t>2</a:t>
                      </a:r>
                      <a:r>
                        <a:rPr sz="1000" spc="15" dirty="0">
                          <a:latin typeface="Calibri"/>
                          <a:cs typeface="Calibri"/>
                        </a:rPr>
                        <a:t>.</a:t>
                      </a:r>
                      <a:r>
                        <a:rPr sz="1000" spc="-45" dirty="0">
                          <a:latin typeface="Calibri"/>
                          <a:cs typeface="Calibri"/>
                        </a:rPr>
                        <a:t>10</a:t>
                      </a:r>
                      <a:r>
                        <a:rPr sz="1000" dirty="0">
                          <a:latin typeface="Calibri"/>
                          <a:cs typeface="Calibri"/>
                        </a:rPr>
                        <a:t>%</a:t>
                      </a:r>
                    </a:p>
                  </a:txBody>
                  <a:tcPr marL="0" marR="0" marT="0" marB="0"/>
                </a:tc>
                <a:tc>
                  <a:txBody>
                    <a:bodyPr/>
                    <a:lstStyle/>
                    <a:p>
                      <a:pPr marR="36195" algn="r">
                        <a:lnSpc>
                          <a:spcPts val="1250"/>
                        </a:lnSpc>
                      </a:pPr>
                      <a:r>
                        <a:rPr sz="1000" spc="-45" dirty="0">
                          <a:latin typeface="Calibri"/>
                          <a:cs typeface="Calibri"/>
                        </a:rPr>
                        <a:t>1</a:t>
                      </a:r>
                      <a:r>
                        <a:rPr sz="1000" spc="-55" dirty="0">
                          <a:latin typeface="Calibri"/>
                          <a:cs typeface="Calibri"/>
                        </a:rPr>
                        <a:t>0</a:t>
                      </a:r>
                      <a:r>
                        <a:rPr sz="1000" spc="-45" dirty="0">
                          <a:latin typeface="Calibri"/>
                          <a:cs typeface="Calibri"/>
                        </a:rPr>
                        <a:t>0</a:t>
                      </a:r>
                      <a:r>
                        <a:rPr sz="1000" spc="15" dirty="0">
                          <a:latin typeface="Calibri"/>
                          <a:cs typeface="Calibri"/>
                        </a:rPr>
                        <a:t>.</a:t>
                      </a:r>
                      <a:r>
                        <a:rPr sz="1000" spc="-45" dirty="0">
                          <a:latin typeface="Calibri"/>
                          <a:cs typeface="Calibri"/>
                        </a:rPr>
                        <a:t>53</a:t>
                      </a:r>
                      <a:r>
                        <a:rPr sz="1000" dirty="0">
                          <a:latin typeface="Calibri"/>
                          <a:cs typeface="Calibri"/>
                        </a:rPr>
                        <a:t>0</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276,458,866.36</a:t>
                      </a:r>
                      <a:endParaRPr sz="1000" dirty="0">
                        <a:latin typeface="Calibri"/>
                        <a:cs typeface="Calibri"/>
                      </a:endParaRPr>
                    </a:p>
                  </a:txBody>
                  <a:tcPr marL="0" marR="0" marT="0" marB="0">
                    <a:lnR w="18287">
                      <a:solidFill>
                        <a:srgbClr val="000000"/>
                      </a:solidFill>
                      <a:prstDash val="solid"/>
                    </a:lnR>
                  </a:tcPr>
                </a:tc>
              </a:tr>
              <a:tr h="167415">
                <a:tc>
                  <a:txBody>
                    <a:bodyPr/>
                    <a:lstStyle/>
                    <a:p>
                      <a:pPr marL="19685">
                        <a:lnSpc>
                          <a:spcPts val="1245"/>
                        </a:lnSpc>
                      </a:pPr>
                      <a:r>
                        <a:rPr sz="1000" spc="-15" dirty="0">
                          <a:latin typeface="Calibri"/>
                          <a:cs typeface="Calibri"/>
                        </a:rPr>
                        <a:t>JE_AMX_0624</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45"/>
                        </a:lnSpc>
                      </a:pPr>
                      <a:r>
                        <a:rPr sz="1000" spc="-45" dirty="0">
                          <a:latin typeface="Calibri"/>
                          <a:cs typeface="Calibri"/>
                        </a:rPr>
                        <a:t>35</a:t>
                      </a:r>
                      <a:r>
                        <a:rPr sz="1000" spc="15" dirty="0">
                          <a:latin typeface="Calibri"/>
                          <a:cs typeface="Calibri"/>
                        </a:rPr>
                        <a:t>,</a:t>
                      </a:r>
                      <a:r>
                        <a:rPr sz="1000" spc="-45" dirty="0">
                          <a:latin typeface="Calibri"/>
                          <a:cs typeface="Calibri"/>
                        </a:rPr>
                        <a:t>8</a:t>
                      </a:r>
                      <a:r>
                        <a:rPr sz="1000" spc="-55" dirty="0">
                          <a:latin typeface="Calibri"/>
                          <a:cs typeface="Calibri"/>
                        </a:rPr>
                        <a:t>2</a:t>
                      </a:r>
                      <a:r>
                        <a:rPr sz="1000" dirty="0">
                          <a:latin typeface="Calibri"/>
                          <a:cs typeface="Calibri"/>
                        </a:rPr>
                        <a:t>5</a:t>
                      </a:r>
                    </a:p>
                  </a:txBody>
                  <a:tcPr marL="0" marR="0" marT="0" marB="0"/>
                </a:tc>
                <a:tc>
                  <a:txBody>
                    <a:bodyPr/>
                    <a:lstStyle/>
                    <a:p>
                      <a:pPr marR="10795" algn="ctr">
                        <a:lnSpc>
                          <a:spcPts val="1245"/>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45"/>
                        </a:lnSpc>
                      </a:pPr>
                      <a:r>
                        <a:rPr sz="1000" spc="-15" dirty="0">
                          <a:latin typeface="Calibri"/>
                          <a:cs typeface="Calibri"/>
                        </a:rPr>
                        <a:t>3,099</a:t>
                      </a:r>
                      <a:endParaRPr sz="1000" dirty="0">
                        <a:latin typeface="Calibri"/>
                        <a:cs typeface="Calibri"/>
                      </a:endParaRPr>
                    </a:p>
                  </a:txBody>
                  <a:tcPr marL="0" marR="0" marT="0" marB="0"/>
                </a:tc>
                <a:tc>
                  <a:txBody>
                    <a:bodyPr/>
                    <a:lstStyle/>
                    <a:p>
                      <a:pPr marL="15875" algn="ctr">
                        <a:lnSpc>
                          <a:spcPts val="1245"/>
                        </a:lnSpc>
                      </a:pPr>
                      <a:r>
                        <a:rPr sz="1000" spc="-15" dirty="0">
                          <a:latin typeface="Calibri"/>
                          <a:cs typeface="Calibri"/>
                        </a:rPr>
                        <a:t>7.13%</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R="36195" algn="r">
                        <a:lnSpc>
                          <a:spcPts val="1245"/>
                        </a:lnSpc>
                      </a:pPr>
                      <a:r>
                        <a:rPr sz="1000" spc="-45" dirty="0">
                          <a:latin typeface="Calibri"/>
                          <a:cs typeface="Calibri"/>
                        </a:rPr>
                        <a:t>96</a:t>
                      </a:r>
                      <a:r>
                        <a:rPr sz="1000" spc="-55" dirty="0">
                          <a:latin typeface="Calibri"/>
                          <a:cs typeface="Calibri"/>
                        </a:rPr>
                        <a:t>9</a:t>
                      </a:r>
                      <a:r>
                        <a:rPr sz="1000" spc="-45" dirty="0">
                          <a:latin typeface="Calibri"/>
                          <a:cs typeface="Calibri"/>
                        </a:rPr>
                        <a:t>2</a:t>
                      </a:r>
                      <a:r>
                        <a:rPr sz="1000" spc="15" dirty="0">
                          <a:latin typeface="Calibri"/>
                          <a:cs typeface="Calibri"/>
                        </a:rPr>
                        <a:t>.</a:t>
                      </a:r>
                      <a:r>
                        <a:rPr sz="1000" spc="-45" dirty="0">
                          <a:latin typeface="Calibri"/>
                          <a:cs typeface="Calibri"/>
                        </a:rPr>
                        <a:t>00</a:t>
                      </a:r>
                      <a:r>
                        <a:rPr sz="1000" dirty="0">
                          <a:latin typeface="Calibri"/>
                          <a:cs typeface="Calibri"/>
                        </a:rPr>
                        <a:t>0</a:t>
                      </a:r>
                    </a:p>
                  </a:txBody>
                  <a:tcPr marL="0" marR="0" marT="0" marB="0"/>
                </a:tc>
                <a:tc>
                  <a:txBody>
                    <a:bodyPr/>
                    <a:lstStyle/>
                    <a:p>
                      <a:pPr marL="43815">
                        <a:lnSpc>
                          <a:spcPts val="1245"/>
                        </a:lnSpc>
                        <a:tabLst>
                          <a:tab pos="311150" algn="l"/>
                        </a:tabLst>
                      </a:pPr>
                      <a:r>
                        <a:rPr sz="1000" spc="10" dirty="0">
                          <a:latin typeface="Calibri"/>
                          <a:cs typeface="Calibri"/>
                        </a:rPr>
                        <a:t>$	</a:t>
                      </a:r>
                      <a:r>
                        <a:rPr sz="1000" spc="-25" dirty="0">
                          <a:latin typeface="Calibri"/>
                          <a:cs typeface="Calibri"/>
                        </a:rPr>
                        <a:t>347,215,900.00</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15" dirty="0">
                          <a:latin typeface="Calibri"/>
                          <a:cs typeface="Calibri"/>
                        </a:rPr>
                        <a:t>JE_AMX_1122</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40</a:t>
                      </a:r>
                      <a:r>
                        <a:rPr sz="1000" spc="15" dirty="0">
                          <a:latin typeface="Calibri"/>
                          <a:cs typeface="Calibri"/>
                        </a:rPr>
                        <a:t>,</a:t>
                      </a:r>
                      <a:r>
                        <a:rPr sz="1000" spc="-45" dirty="0">
                          <a:latin typeface="Calibri"/>
                          <a:cs typeface="Calibri"/>
                        </a:rPr>
                        <a:t>3</a:t>
                      </a:r>
                      <a:r>
                        <a:rPr sz="1000" spc="-55" dirty="0">
                          <a:latin typeface="Calibri"/>
                          <a:cs typeface="Calibri"/>
                        </a:rPr>
                        <a:t>3</a:t>
                      </a:r>
                      <a:r>
                        <a:rPr sz="1000" dirty="0">
                          <a:latin typeface="Calibri"/>
                          <a:cs typeface="Calibri"/>
                        </a:rPr>
                        <a:t>5</a:t>
                      </a:r>
                    </a:p>
                  </a:txBody>
                  <a:tcPr marL="0" marR="0" marT="0" marB="0"/>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9525" algn="ctr">
                        <a:lnSpc>
                          <a:spcPts val="1250"/>
                        </a:lnSpc>
                      </a:pPr>
                      <a:r>
                        <a:rPr sz="1000" spc="-15" dirty="0">
                          <a:latin typeface="Calibri"/>
                          <a:cs typeface="Calibri"/>
                        </a:rPr>
                        <a:t>2,364</a:t>
                      </a:r>
                      <a:endParaRPr sz="1000" dirty="0">
                        <a:latin typeface="Calibri"/>
                        <a:cs typeface="Calibri"/>
                      </a:endParaRPr>
                    </a:p>
                  </a:txBody>
                  <a:tcPr marL="0" marR="0" marT="0" marB="0"/>
                </a:tc>
                <a:tc>
                  <a:txBody>
                    <a:bodyPr/>
                    <a:lstStyle/>
                    <a:p>
                      <a:pPr marL="15875" algn="ctr">
                        <a:lnSpc>
                          <a:spcPts val="1250"/>
                        </a:lnSpc>
                      </a:pPr>
                      <a:r>
                        <a:rPr sz="1000" spc="-15" dirty="0">
                          <a:latin typeface="Calibri"/>
                          <a:cs typeface="Calibri"/>
                        </a:rPr>
                        <a:t>6.45%</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R="36195" algn="r">
                        <a:lnSpc>
                          <a:spcPts val="1250"/>
                        </a:lnSpc>
                      </a:pPr>
                      <a:r>
                        <a:rPr sz="1000" spc="-45" dirty="0">
                          <a:latin typeface="Calibri"/>
                          <a:cs typeface="Calibri"/>
                        </a:rPr>
                        <a:t>93</a:t>
                      </a:r>
                      <a:r>
                        <a:rPr sz="1000" spc="-55" dirty="0">
                          <a:latin typeface="Calibri"/>
                          <a:cs typeface="Calibri"/>
                        </a:rPr>
                        <a:t>3</a:t>
                      </a:r>
                      <a:r>
                        <a:rPr sz="1000" spc="-45" dirty="0">
                          <a:latin typeface="Calibri"/>
                          <a:cs typeface="Calibri"/>
                        </a:rPr>
                        <a:t>9</a:t>
                      </a:r>
                      <a:r>
                        <a:rPr sz="1000" spc="15" dirty="0">
                          <a:latin typeface="Calibri"/>
                          <a:cs typeface="Calibri"/>
                        </a:rPr>
                        <a:t>.</a:t>
                      </a:r>
                      <a:r>
                        <a:rPr sz="1000" spc="-45" dirty="0">
                          <a:latin typeface="Calibri"/>
                          <a:cs typeface="Calibri"/>
                        </a:rPr>
                        <a:t>00</a:t>
                      </a:r>
                      <a:r>
                        <a:rPr sz="1000" dirty="0">
                          <a:latin typeface="Calibri"/>
                          <a:cs typeface="Calibri"/>
                        </a:rPr>
                        <a:t>0</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376,688,565.00</a:t>
                      </a:r>
                      <a:endParaRPr sz="1000" dirty="0">
                        <a:latin typeface="Calibri"/>
                        <a:cs typeface="Calibri"/>
                      </a:endParaRPr>
                    </a:p>
                  </a:txBody>
                  <a:tcPr marL="0" marR="0" marT="0" marB="0">
                    <a:lnR w="18287">
                      <a:solidFill>
                        <a:srgbClr val="000000"/>
                      </a:solidFill>
                      <a:prstDash val="solid"/>
                    </a:lnR>
                  </a:tcPr>
                </a:tc>
              </a:tr>
              <a:tr h="168087">
                <a:tc>
                  <a:txBody>
                    <a:bodyPr/>
                    <a:lstStyle/>
                    <a:p>
                      <a:pPr marL="19685">
                        <a:lnSpc>
                          <a:spcPts val="1250"/>
                        </a:lnSpc>
                      </a:pPr>
                      <a:r>
                        <a:rPr sz="1000" spc="-5" dirty="0">
                          <a:latin typeface="Calibri"/>
                          <a:cs typeface="Calibri"/>
                        </a:rPr>
                        <a:t>JE_TLEVISA_0443</a:t>
                      </a:r>
                      <a:endParaRPr sz="1000" dirty="0">
                        <a:latin typeface="Calibri"/>
                        <a:cs typeface="Calibri"/>
                      </a:endParaRPr>
                    </a:p>
                  </a:txBody>
                  <a:tcPr marL="0" marR="0" marT="0" marB="0">
                    <a:lnL w="9143">
                      <a:solidFill>
                        <a:srgbClr val="000000"/>
                      </a:solidFill>
                      <a:prstDash val="solid"/>
                    </a:lnL>
                  </a:tcPr>
                </a:tc>
                <a:tc>
                  <a:txBody>
                    <a:bodyPr/>
                    <a:lstStyle/>
                    <a:p>
                      <a:pPr marR="18415" algn="r">
                        <a:lnSpc>
                          <a:spcPts val="1250"/>
                        </a:lnSpc>
                      </a:pPr>
                      <a:r>
                        <a:rPr sz="1000" spc="-45" dirty="0">
                          <a:latin typeface="Calibri"/>
                          <a:cs typeface="Calibri"/>
                        </a:rPr>
                        <a:t>21</a:t>
                      </a:r>
                      <a:r>
                        <a:rPr sz="1000" spc="15" dirty="0">
                          <a:latin typeface="Calibri"/>
                          <a:cs typeface="Calibri"/>
                        </a:rPr>
                        <a:t>,</a:t>
                      </a:r>
                      <a:r>
                        <a:rPr sz="1000" spc="-45" dirty="0">
                          <a:latin typeface="Calibri"/>
                          <a:cs typeface="Calibri"/>
                        </a:rPr>
                        <a:t>2</a:t>
                      </a:r>
                      <a:r>
                        <a:rPr sz="1000" spc="-55" dirty="0">
                          <a:latin typeface="Calibri"/>
                          <a:cs typeface="Calibri"/>
                        </a:rPr>
                        <a:t>6</a:t>
                      </a:r>
                      <a:r>
                        <a:rPr sz="1000" dirty="0">
                          <a:latin typeface="Calibri"/>
                          <a:cs typeface="Calibri"/>
                        </a:rPr>
                        <a:t>0</a:t>
                      </a:r>
                    </a:p>
                  </a:txBody>
                  <a:tcPr marL="0" marR="0" marT="0" marB="0"/>
                </a:tc>
                <a:tc>
                  <a:txBody>
                    <a:bodyPr/>
                    <a:lstStyle/>
                    <a:p>
                      <a:pPr marR="11430" algn="ctr">
                        <a:lnSpc>
                          <a:spcPts val="1250"/>
                        </a:lnSpc>
                      </a:pPr>
                      <a:r>
                        <a:rPr sz="1000" spc="25" dirty="0">
                          <a:latin typeface="Calibri"/>
                          <a:cs typeface="Calibri"/>
                        </a:rPr>
                        <a:t>Peso</a:t>
                      </a:r>
                      <a:endParaRPr sz="1000" dirty="0">
                        <a:latin typeface="Calibri"/>
                        <a:cs typeface="Calibri"/>
                      </a:endParaRPr>
                    </a:p>
                  </a:txBody>
                  <a:tcPr marL="0" marR="0" marT="0" marB="0"/>
                </a:tc>
                <a:tc>
                  <a:txBody>
                    <a:bodyPr/>
                    <a:lstStyle/>
                    <a:p>
                      <a:pPr marL="8890" algn="ctr">
                        <a:lnSpc>
                          <a:spcPts val="1250"/>
                        </a:lnSpc>
                      </a:pPr>
                      <a:r>
                        <a:rPr sz="1000" spc="-15" dirty="0">
                          <a:latin typeface="Calibri"/>
                          <a:cs typeface="Calibri"/>
                        </a:rPr>
                        <a:t>9,829</a:t>
                      </a:r>
                      <a:endParaRPr sz="1000" dirty="0">
                        <a:latin typeface="Calibri"/>
                        <a:cs typeface="Calibri"/>
                      </a:endParaRPr>
                    </a:p>
                  </a:txBody>
                  <a:tcPr marL="0" marR="0" marT="0" marB="0"/>
                </a:tc>
                <a:tc>
                  <a:txBody>
                    <a:bodyPr/>
                    <a:lstStyle/>
                    <a:p>
                      <a:pPr marL="15875" algn="ctr">
                        <a:lnSpc>
                          <a:spcPts val="1250"/>
                        </a:lnSpc>
                      </a:pPr>
                      <a:r>
                        <a:rPr sz="1000" spc="-15" dirty="0">
                          <a:latin typeface="Calibri"/>
                          <a:cs typeface="Calibri"/>
                        </a:rPr>
                        <a:t>7.25%</a:t>
                      </a:r>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pPr marR="36830" algn="r">
                        <a:lnSpc>
                          <a:spcPts val="1250"/>
                        </a:lnSpc>
                      </a:pPr>
                      <a:r>
                        <a:rPr sz="1000" spc="-45" dirty="0">
                          <a:latin typeface="Calibri"/>
                          <a:cs typeface="Calibri"/>
                        </a:rPr>
                        <a:t>86</a:t>
                      </a:r>
                      <a:r>
                        <a:rPr sz="1000" spc="-55" dirty="0">
                          <a:latin typeface="Calibri"/>
                          <a:cs typeface="Calibri"/>
                        </a:rPr>
                        <a:t>5</a:t>
                      </a:r>
                      <a:r>
                        <a:rPr sz="1000" spc="-45" dirty="0">
                          <a:latin typeface="Calibri"/>
                          <a:cs typeface="Calibri"/>
                        </a:rPr>
                        <a:t>4</a:t>
                      </a:r>
                      <a:r>
                        <a:rPr sz="1000" spc="15" dirty="0">
                          <a:latin typeface="Calibri"/>
                          <a:cs typeface="Calibri"/>
                        </a:rPr>
                        <a:t>.</a:t>
                      </a:r>
                      <a:r>
                        <a:rPr sz="1000" spc="-45" dirty="0">
                          <a:latin typeface="Calibri"/>
                          <a:cs typeface="Calibri"/>
                        </a:rPr>
                        <a:t>00</a:t>
                      </a:r>
                      <a:r>
                        <a:rPr sz="1000" dirty="0">
                          <a:latin typeface="Calibri"/>
                          <a:cs typeface="Calibri"/>
                        </a:rPr>
                        <a:t>0</a:t>
                      </a:r>
                    </a:p>
                  </a:txBody>
                  <a:tcPr marL="0" marR="0" marT="0" marB="0"/>
                </a:tc>
                <a:tc>
                  <a:txBody>
                    <a:bodyPr/>
                    <a:lstStyle/>
                    <a:p>
                      <a:pPr marL="43815">
                        <a:lnSpc>
                          <a:spcPts val="1250"/>
                        </a:lnSpc>
                        <a:tabLst>
                          <a:tab pos="311150" algn="l"/>
                        </a:tabLst>
                      </a:pPr>
                      <a:r>
                        <a:rPr sz="1000" spc="10" dirty="0">
                          <a:latin typeface="Calibri"/>
                          <a:cs typeface="Calibri"/>
                        </a:rPr>
                        <a:t>$	</a:t>
                      </a:r>
                      <a:r>
                        <a:rPr sz="1000" spc="-25" dirty="0">
                          <a:latin typeface="Calibri"/>
                          <a:cs typeface="Calibri"/>
                        </a:rPr>
                        <a:t>183,984,040.00</a:t>
                      </a:r>
                      <a:endParaRPr sz="1000" dirty="0">
                        <a:latin typeface="Calibri"/>
                        <a:cs typeface="Calibri"/>
                      </a:endParaRPr>
                    </a:p>
                  </a:txBody>
                  <a:tcPr marL="0" marR="0" marT="0" marB="0">
                    <a:lnR w="18287">
                      <a:solidFill>
                        <a:srgbClr val="000000"/>
                      </a:solidFill>
                      <a:prstDash val="solid"/>
                    </a:lnR>
                  </a:tcPr>
                </a:tc>
              </a:tr>
              <a:tr h="155196">
                <a:tc>
                  <a:txBody>
                    <a:bodyPr/>
                    <a:lstStyle/>
                    <a:p>
                      <a:pPr marL="19685">
                        <a:lnSpc>
                          <a:spcPts val="1250"/>
                        </a:lnSpc>
                      </a:pPr>
                      <a:r>
                        <a:rPr sz="1000" spc="-15" dirty="0">
                          <a:latin typeface="Calibri"/>
                          <a:cs typeface="Calibri"/>
                        </a:rPr>
                        <a:t>2_CEMEX_09</a:t>
                      </a:r>
                      <a:endParaRPr sz="1000" dirty="0">
                        <a:latin typeface="Calibri"/>
                        <a:cs typeface="Calibri"/>
                      </a:endParaRPr>
                    </a:p>
                  </a:txBody>
                  <a:tcPr marL="0" marR="0" marT="0" marB="0">
                    <a:lnL w="9143">
                      <a:solidFill>
                        <a:srgbClr val="000000"/>
                      </a:solidFill>
                      <a:prstDash val="solid"/>
                    </a:lnL>
                    <a:lnB w="19811">
                      <a:solidFill>
                        <a:srgbClr val="000000"/>
                      </a:solidFill>
                      <a:prstDash val="solid"/>
                    </a:lnB>
                  </a:tcPr>
                </a:tc>
                <a:tc>
                  <a:txBody>
                    <a:bodyPr/>
                    <a:lstStyle/>
                    <a:p>
                      <a:pPr marR="18415" algn="r">
                        <a:lnSpc>
                          <a:spcPts val="1250"/>
                        </a:lnSpc>
                      </a:pPr>
                      <a:r>
                        <a:rPr sz="1000" spc="-45" dirty="0">
                          <a:latin typeface="Calibri"/>
                          <a:cs typeface="Calibri"/>
                        </a:rPr>
                        <a:t>53</a:t>
                      </a:r>
                      <a:r>
                        <a:rPr sz="1000" spc="15" dirty="0">
                          <a:latin typeface="Calibri"/>
                          <a:cs typeface="Calibri"/>
                        </a:rPr>
                        <a:t>,</a:t>
                      </a:r>
                      <a:r>
                        <a:rPr sz="1000" spc="-45" dirty="0">
                          <a:latin typeface="Calibri"/>
                          <a:cs typeface="Calibri"/>
                        </a:rPr>
                        <a:t>3</a:t>
                      </a:r>
                      <a:r>
                        <a:rPr sz="1000" spc="-55" dirty="0">
                          <a:latin typeface="Calibri"/>
                          <a:cs typeface="Calibri"/>
                        </a:rPr>
                        <a:t>8</a:t>
                      </a:r>
                      <a:r>
                        <a:rPr sz="1000" dirty="0">
                          <a:latin typeface="Calibri"/>
                          <a:cs typeface="Calibri"/>
                        </a:rPr>
                        <a:t>4</a:t>
                      </a:r>
                    </a:p>
                  </a:txBody>
                  <a:tcPr marL="0" marR="0" marT="0" marB="0">
                    <a:lnB w="19811">
                      <a:solidFill>
                        <a:srgbClr val="000000"/>
                      </a:solidFill>
                      <a:prstDash val="solid"/>
                    </a:lnB>
                  </a:tcPr>
                </a:tc>
                <a:tc>
                  <a:txBody>
                    <a:bodyPr/>
                    <a:lstStyle/>
                    <a:p>
                      <a:pPr marR="10795" algn="ctr">
                        <a:lnSpc>
                          <a:spcPts val="1250"/>
                        </a:lnSpc>
                      </a:pPr>
                      <a:r>
                        <a:rPr sz="1000" spc="25" dirty="0">
                          <a:latin typeface="Calibri"/>
                          <a:cs typeface="Calibri"/>
                        </a:rPr>
                        <a:t>Peso</a:t>
                      </a:r>
                      <a:endParaRPr sz="1000" dirty="0">
                        <a:latin typeface="Calibri"/>
                        <a:cs typeface="Calibri"/>
                      </a:endParaRPr>
                    </a:p>
                  </a:txBody>
                  <a:tcPr marL="0" marR="0" marT="0" marB="0">
                    <a:lnB w="19811">
                      <a:solidFill>
                        <a:srgbClr val="000000"/>
                      </a:solidFill>
                      <a:prstDash val="solid"/>
                    </a:lnB>
                  </a:tcPr>
                </a:tc>
                <a:tc>
                  <a:txBody>
                    <a:bodyPr/>
                    <a:lstStyle/>
                    <a:p>
                      <a:pPr marL="8890" algn="ctr">
                        <a:lnSpc>
                          <a:spcPts val="1250"/>
                        </a:lnSpc>
                      </a:pPr>
                      <a:r>
                        <a:rPr sz="1000" spc="-15" dirty="0">
                          <a:latin typeface="Calibri"/>
                          <a:cs typeface="Calibri"/>
                        </a:rPr>
                        <a:t>1,261</a:t>
                      </a:r>
                      <a:endParaRPr sz="1000" dirty="0">
                        <a:latin typeface="Calibri"/>
                        <a:cs typeface="Calibri"/>
                      </a:endParaRPr>
                    </a:p>
                  </a:txBody>
                  <a:tcPr marL="0" marR="0" marT="0" marB="0">
                    <a:lnB w="19811">
                      <a:solidFill>
                        <a:srgbClr val="000000"/>
                      </a:solidFill>
                      <a:prstDash val="solid"/>
                    </a:lnB>
                  </a:tcPr>
                </a:tc>
                <a:tc>
                  <a:txBody>
                    <a:bodyPr/>
                    <a:lstStyle/>
                    <a:p>
                      <a:pPr marL="15875" algn="ctr">
                        <a:lnSpc>
                          <a:spcPts val="1250"/>
                        </a:lnSpc>
                      </a:pPr>
                      <a:r>
                        <a:rPr sz="1000" spc="-15" dirty="0">
                          <a:latin typeface="Calibri"/>
                          <a:cs typeface="Calibri"/>
                        </a:rPr>
                        <a:t>0.00%</a:t>
                      </a:r>
                      <a:endParaRPr sz="1000" dirty="0">
                        <a:latin typeface="Calibri"/>
                        <a:cs typeface="Calibri"/>
                      </a:endParaRPr>
                    </a:p>
                  </a:txBody>
                  <a:tcPr marL="0" marR="0" marT="0" marB="0">
                    <a:lnB w="19811">
                      <a:solidFill>
                        <a:srgbClr val="000000"/>
                      </a:solidFill>
                      <a:prstDash val="solid"/>
                    </a:lnB>
                  </a:tcPr>
                </a:tc>
                <a:tc>
                  <a:txBody>
                    <a:bodyPr/>
                    <a:lstStyle/>
                    <a:p>
                      <a:endParaRPr sz="1000" dirty="0">
                        <a:latin typeface="Calibri"/>
                        <a:cs typeface="Calibri"/>
                      </a:endParaRPr>
                    </a:p>
                  </a:txBody>
                  <a:tcPr marL="0" marR="0" marT="0" marB="0">
                    <a:lnB w="19811">
                      <a:solidFill>
                        <a:srgbClr val="000000"/>
                      </a:solidFill>
                      <a:prstDash val="solid"/>
                    </a:lnB>
                  </a:tcPr>
                </a:tc>
                <a:tc>
                  <a:txBody>
                    <a:bodyPr/>
                    <a:lstStyle/>
                    <a:p>
                      <a:pPr marL="128905">
                        <a:lnSpc>
                          <a:spcPts val="1250"/>
                        </a:lnSpc>
                      </a:pPr>
                      <a:r>
                        <a:rPr sz="1000" spc="-20" dirty="0">
                          <a:latin typeface="Calibri"/>
                          <a:cs typeface="Calibri"/>
                        </a:rPr>
                        <a:t>10,711.80</a:t>
                      </a:r>
                      <a:endParaRPr sz="1000" dirty="0">
                        <a:latin typeface="Calibri"/>
                        <a:cs typeface="Calibri"/>
                      </a:endParaRPr>
                    </a:p>
                  </a:txBody>
                  <a:tcPr marL="0" marR="0" marT="0" marB="0">
                    <a:lnB w="19811">
                      <a:solidFill>
                        <a:srgbClr val="000000"/>
                      </a:solidFill>
                      <a:prstDash val="solid"/>
                    </a:lnB>
                  </a:tcPr>
                </a:tc>
                <a:tc>
                  <a:txBody>
                    <a:bodyPr/>
                    <a:lstStyle/>
                    <a:p>
                      <a:pPr marL="43815">
                        <a:lnSpc>
                          <a:spcPts val="1250"/>
                        </a:lnSpc>
                        <a:tabLst>
                          <a:tab pos="310515" algn="l"/>
                        </a:tabLst>
                      </a:pPr>
                      <a:r>
                        <a:rPr sz="1000" spc="10" dirty="0">
                          <a:latin typeface="Calibri"/>
                          <a:cs typeface="Calibri"/>
                        </a:rPr>
                        <a:t>$	</a:t>
                      </a:r>
                      <a:r>
                        <a:rPr sz="1000" spc="-20" dirty="0">
                          <a:latin typeface="Calibri"/>
                          <a:cs typeface="Calibri"/>
                        </a:rPr>
                        <a:t>571,838,731.20</a:t>
                      </a:r>
                      <a:endParaRPr sz="1000" dirty="0">
                        <a:latin typeface="Calibri"/>
                        <a:cs typeface="Calibri"/>
                      </a:endParaRPr>
                    </a:p>
                  </a:txBody>
                  <a:tcPr marL="0" marR="0" marT="0" marB="0">
                    <a:lnR w="18287">
                      <a:solidFill>
                        <a:srgbClr val="000000"/>
                      </a:solidFill>
                      <a:prstDash val="solid"/>
                    </a:lnR>
                    <a:lnB w="19811">
                      <a:solidFill>
                        <a:srgbClr val="000000"/>
                      </a:solidFill>
                      <a:prstDash val="solid"/>
                    </a:lnB>
                  </a:tcPr>
                </a:tc>
              </a:tr>
              <a:tr h="176828">
                <a:tc>
                  <a:txBody>
                    <a:bodyPr/>
                    <a:lstStyle/>
                    <a:p>
                      <a:pPr marR="41275" algn="ctr">
                        <a:lnSpc>
                          <a:spcPct val="100000"/>
                        </a:lnSpc>
                        <a:spcBef>
                          <a:spcPts val="200"/>
                        </a:spcBef>
                      </a:pPr>
                      <a:r>
                        <a:rPr sz="800" b="1" dirty="0">
                          <a:solidFill>
                            <a:srgbClr val="FF0000"/>
                          </a:solidFill>
                          <a:latin typeface="Calibri"/>
                          <a:cs typeface="Calibri"/>
                        </a:rPr>
                        <a:t>Total</a:t>
                      </a:r>
                      <a:endParaRPr sz="800" dirty="0">
                        <a:latin typeface="Calibri"/>
                        <a:cs typeface="Calibri"/>
                      </a:endParaRPr>
                    </a:p>
                  </a:txBody>
                  <a:tcPr marL="0" marR="0" marT="0" marB="0">
                    <a:lnL w="9143">
                      <a:solidFill>
                        <a:srgbClr val="000000"/>
                      </a:solidFill>
                      <a:prstDash val="solid"/>
                    </a:lnL>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endParaRPr sz="800" dirty="0">
                        <a:latin typeface="Calibri"/>
                        <a:cs typeface="Calibri"/>
                      </a:endParaRPr>
                    </a:p>
                  </a:txBody>
                  <a:tcPr marL="0" marR="0" marT="0" marB="0">
                    <a:lnT w="19811">
                      <a:solidFill>
                        <a:srgbClr val="000000"/>
                      </a:solidFill>
                      <a:prstDash val="solid"/>
                    </a:lnT>
                    <a:lnB w="18287">
                      <a:solidFill>
                        <a:srgbClr val="000000"/>
                      </a:solidFill>
                      <a:prstDash val="solid"/>
                    </a:lnB>
                  </a:tcPr>
                </a:tc>
                <a:tc>
                  <a:txBody>
                    <a:bodyPr/>
                    <a:lstStyle/>
                    <a:p>
                      <a:pPr marL="43815">
                        <a:lnSpc>
                          <a:spcPct val="100000"/>
                        </a:lnSpc>
                        <a:spcBef>
                          <a:spcPts val="40"/>
                        </a:spcBef>
                      </a:pPr>
                      <a:r>
                        <a:rPr sz="1000" spc="10" dirty="0">
                          <a:latin typeface="Calibri"/>
                          <a:cs typeface="Calibri"/>
                        </a:rPr>
                        <a:t>$ </a:t>
                      </a:r>
                      <a:r>
                        <a:rPr sz="1000" spc="125" dirty="0">
                          <a:latin typeface="Calibri"/>
                          <a:cs typeface="Calibri"/>
                        </a:rPr>
                        <a:t> </a:t>
                      </a:r>
                      <a:r>
                        <a:rPr sz="1000" spc="-20" dirty="0">
                          <a:latin typeface="Calibri"/>
                          <a:cs typeface="Calibri"/>
                        </a:rPr>
                        <a:t>4,737,609,341.63</a:t>
                      </a:r>
                      <a:endParaRPr sz="1000" dirty="0">
                        <a:latin typeface="Calibri"/>
                        <a:cs typeface="Calibri"/>
                      </a:endParaRPr>
                    </a:p>
                  </a:txBody>
                  <a:tcPr marL="0" marR="0" marT="0" marB="0">
                    <a:lnR w="18287">
                      <a:solidFill>
                        <a:srgbClr val="000000"/>
                      </a:solidFill>
                      <a:prstDash val="solid"/>
                    </a:lnR>
                    <a:lnT w="19811">
                      <a:solidFill>
                        <a:srgbClr val="000000"/>
                      </a:solidFill>
                      <a:prstDash val="solid"/>
                    </a:lnT>
                    <a:lnB w="18287">
                      <a:solidFill>
                        <a:srgbClr val="000000"/>
                      </a:solidFill>
                      <a:prstDash val="solid"/>
                    </a:lnB>
                  </a:tcPr>
                </a:tc>
              </a:tr>
            </a:tbl>
          </a:graphicData>
        </a:graphic>
      </p:graphicFrame>
      <p:sp>
        <p:nvSpPr>
          <p:cNvPr id="16" name="15 Marcador de número de diapositiva"/>
          <p:cNvSpPr>
            <a:spLocks noGrp="1"/>
          </p:cNvSpPr>
          <p:nvPr>
            <p:ph type="sldNum" sz="quarter" idx="12"/>
          </p:nvPr>
        </p:nvSpPr>
        <p:spPr/>
        <p:txBody>
          <a:bodyPr/>
          <a:lstStyle/>
          <a:p>
            <a:fld id="{05E83AA4-A00D-4AA0-8FE8-B93C9F3EC141}" type="slidenum">
              <a:rPr lang="es-ES" altLang="es-MX" smtClean="0"/>
              <a:pPr/>
              <a:t>35</a:t>
            </a:fld>
            <a:endParaRPr lang="es-ES" altLang="es-MX" dirty="0"/>
          </a:p>
        </p:txBody>
      </p:sp>
    </p:spTree>
    <p:extLst>
      <p:ext uri="{BB962C8B-B14F-4D97-AF65-F5344CB8AC3E}">
        <p14:creationId xmlns:p14="http://schemas.microsoft.com/office/powerpoint/2010/main" val="1863923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547825" y="1274396"/>
            <a:ext cx="8320129" cy="4925451"/>
          </a:xfrm>
          <a:prstGeom prst="rect">
            <a:avLst/>
          </a:prstGeom>
        </p:spPr>
        <p:txBody>
          <a:bodyPr vert="horz" wrap="square" lIns="0" tIns="0" rIns="0" bIns="0" rtlCol="0">
            <a:spAutoFit/>
          </a:bodyPr>
          <a:lstStyle/>
          <a:p>
            <a:pPr marL="11397" marR="4559">
              <a:tabLst>
                <a:tab pos="2144342" algn="l"/>
              </a:tabLst>
            </a:pPr>
            <a:r>
              <a:rPr sz="1600" b="1" spc="-9" dirty="0">
                <a:solidFill>
                  <a:srgbClr val="252525"/>
                </a:solidFill>
                <a:latin typeface="Century Gothic" panose="020B0502020202020204" pitchFamily="34" charset="0"/>
                <a:cs typeface="Constantia"/>
              </a:rPr>
              <a:t>Notas</a:t>
            </a:r>
            <a:r>
              <a:rPr sz="1600" b="1" spc="-67" dirty="0">
                <a:solidFill>
                  <a:srgbClr val="252525"/>
                </a:solidFill>
                <a:latin typeface="Century Gothic" panose="020B0502020202020204" pitchFamily="34" charset="0"/>
                <a:cs typeface="Constantia"/>
              </a:rPr>
              <a:t> </a:t>
            </a:r>
            <a:r>
              <a:rPr sz="1600" b="1" spc="-9" dirty="0">
                <a:solidFill>
                  <a:srgbClr val="252525"/>
                </a:solidFill>
                <a:latin typeface="Century Gothic" panose="020B0502020202020204" pitchFamily="34" charset="0"/>
                <a:cs typeface="Constantia"/>
              </a:rPr>
              <a:t>estructuradas.	</a:t>
            </a:r>
            <a:r>
              <a:rPr sz="1600" spc="13" dirty="0">
                <a:solidFill>
                  <a:srgbClr val="252525"/>
                </a:solidFill>
                <a:latin typeface="Century Gothic" panose="020B0502020202020204" pitchFamily="34" charset="0"/>
                <a:cs typeface="Constantia"/>
              </a:rPr>
              <a:t>La </a:t>
            </a:r>
            <a:r>
              <a:rPr sz="1600" spc="-9" dirty="0">
                <a:solidFill>
                  <a:srgbClr val="252525"/>
                </a:solidFill>
                <a:latin typeface="Century Gothic" panose="020B0502020202020204" pitchFamily="34" charset="0"/>
                <a:cs typeface="Constantia"/>
              </a:rPr>
              <a:t>cartera </a:t>
            </a:r>
            <a:r>
              <a:rPr sz="1600" spc="-4" dirty="0">
                <a:solidFill>
                  <a:srgbClr val="252525"/>
                </a:solidFill>
                <a:latin typeface="Century Gothic" panose="020B0502020202020204" pitchFamily="34" charset="0"/>
                <a:cs typeface="Constantia"/>
              </a:rPr>
              <a:t>del </a:t>
            </a:r>
            <a:r>
              <a:rPr sz="1600" spc="-22" dirty="0">
                <a:solidFill>
                  <a:srgbClr val="252525"/>
                </a:solidFill>
                <a:latin typeface="Century Gothic" panose="020B0502020202020204" pitchFamily="34" charset="0"/>
                <a:cs typeface="Constantia"/>
              </a:rPr>
              <a:t>Fanvit </a:t>
            </a:r>
            <a:r>
              <a:rPr sz="1600" spc="-4" dirty="0">
                <a:solidFill>
                  <a:srgbClr val="252525"/>
                </a:solidFill>
                <a:latin typeface="Century Gothic" panose="020B0502020202020204" pitchFamily="34" charset="0"/>
                <a:cs typeface="Constantia"/>
              </a:rPr>
              <a:t>cuenta </a:t>
            </a:r>
            <a:r>
              <a:rPr sz="1600" spc="-13" dirty="0">
                <a:solidFill>
                  <a:srgbClr val="252525"/>
                </a:solidFill>
                <a:latin typeface="Century Gothic" panose="020B0502020202020204" pitchFamily="34" charset="0"/>
                <a:cs typeface="Constantia"/>
              </a:rPr>
              <a:t>con</a:t>
            </a:r>
            <a:r>
              <a:rPr sz="1600" spc="67"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18</a:t>
            </a:r>
            <a:r>
              <a:rPr sz="1600" spc="-9"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notas </a:t>
            </a:r>
            <a:r>
              <a:rPr sz="1600"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estructuradas, de </a:t>
            </a:r>
            <a:r>
              <a:rPr sz="1600" spc="-9" dirty="0">
                <a:solidFill>
                  <a:srgbClr val="252525"/>
                </a:solidFill>
                <a:latin typeface="Century Gothic" panose="020B0502020202020204" pitchFamily="34" charset="0"/>
                <a:cs typeface="Constantia"/>
              </a:rPr>
              <a:t>cuatro </a:t>
            </a:r>
            <a:r>
              <a:rPr sz="1600" spc="-4" dirty="0">
                <a:solidFill>
                  <a:srgbClr val="252525"/>
                </a:solidFill>
                <a:latin typeface="Century Gothic" panose="020B0502020202020204" pitchFamily="34" charset="0"/>
                <a:cs typeface="Constantia"/>
              </a:rPr>
              <a:t>tipos: call´s spreads plain vanilla, call´s spread  </a:t>
            </a:r>
            <a:r>
              <a:rPr sz="1600" spc="-13" dirty="0">
                <a:solidFill>
                  <a:srgbClr val="252525"/>
                </a:solidFill>
                <a:latin typeface="Century Gothic" panose="020B0502020202020204" pitchFamily="34" charset="0"/>
                <a:cs typeface="Constantia"/>
              </a:rPr>
              <a:t>quanto,</a:t>
            </a:r>
            <a:r>
              <a:rPr sz="1600" spc="-22"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es</a:t>
            </a:r>
            <a:r>
              <a:rPr sz="1600" spc="-81" dirty="0">
                <a:solidFill>
                  <a:srgbClr val="252525"/>
                </a:solidFill>
                <a:latin typeface="Century Gothic" panose="020B0502020202020204" pitchFamily="34" charset="0"/>
                <a:cs typeface="Constantia"/>
              </a:rPr>
              <a:t> </a:t>
            </a:r>
            <a:r>
              <a:rPr sz="1600" spc="-27" dirty="0">
                <a:solidFill>
                  <a:srgbClr val="252525"/>
                </a:solidFill>
                <a:latin typeface="Century Gothic" panose="020B0502020202020204" pitchFamily="34" charset="0"/>
                <a:cs typeface="Constantia"/>
              </a:rPr>
              <a:t>decir,</a:t>
            </a:r>
            <a:r>
              <a:rPr sz="1600" spc="-36"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que</a:t>
            </a:r>
            <a:r>
              <a:rPr sz="1600" spc="-72"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están</a:t>
            </a:r>
            <a:r>
              <a:rPr sz="1600" spc="-36"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ligados</a:t>
            </a:r>
            <a:r>
              <a:rPr sz="1600" spc="-72"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a</a:t>
            </a:r>
            <a:r>
              <a:rPr sz="1600" spc="-63"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un</a:t>
            </a:r>
            <a:r>
              <a:rPr sz="1600" spc="-54" dirty="0">
                <a:solidFill>
                  <a:srgbClr val="252525"/>
                </a:solidFill>
                <a:latin typeface="Century Gothic" panose="020B0502020202020204" pitchFamily="34" charset="0"/>
                <a:cs typeface="Constantia"/>
              </a:rPr>
              <a:t> </a:t>
            </a:r>
            <a:r>
              <a:rPr sz="1600" spc="-13" dirty="0">
                <a:solidFill>
                  <a:srgbClr val="252525"/>
                </a:solidFill>
                <a:latin typeface="Century Gothic" panose="020B0502020202020204" pitchFamily="34" charset="0"/>
                <a:cs typeface="Constantia"/>
              </a:rPr>
              <a:t>subyacente</a:t>
            </a:r>
            <a:r>
              <a:rPr sz="1600" spc="-102"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denominado</a:t>
            </a:r>
            <a:r>
              <a:rPr sz="1600" spc="-54"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en</a:t>
            </a:r>
            <a:r>
              <a:rPr sz="1600" spc="-67"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dólares  </a:t>
            </a:r>
            <a:r>
              <a:rPr sz="1600" dirty="0">
                <a:solidFill>
                  <a:srgbClr val="252525"/>
                </a:solidFill>
                <a:latin typeface="Century Gothic" panose="020B0502020202020204" pitchFamily="34" charset="0"/>
                <a:cs typeface="Constantia"/>
              </a:rPr>
              <a:t>o</a:t>
            </a:r>
            <a:r>
              <a:rPr sz="1600" spc="-90"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en</a:t>
            </a:r>
            <a:r>
              <a:rPr sz="1600" spc="-72"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euros,</a:t>
            </a:r>
            <a:r>
              <a:rPr sz="1600" spc="-18"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market</a:t>
            </a:r>
            <a:r>
              <a:rPr sz="1600" spc="-76"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plus</a:t>
            </a:r>
            <a:r>
              <a:rPr sz="1600" spc="-85"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quantos</a:t>
            </a:r>
            <a:r>
              <a:rPr sz="1600" spc="-76"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y</a:t>
            </a:r>
            <a:r>
              <a:rPr sz="1600" spc="-72" dirty="0">
                <a:solidFill>
                  <a:srgbClr val="252525"/>
                </a:solidFill>
                <a:latin typeface="Century Gothic" panose="020B0502020202020204" pitchFamily="34" charset="0"/>
                <a:cs typeface="Constantia"/>
              </a:rPr>
              <a:t> </a:t>
            </a:r>
            <a:r>
              <a:rPr sz="1600" spc="-13" dirty="0">
                <a:solidFill>
                  <a:srgbClr val="252525"/>
                </a:solidFill>
                <a:latin typeface="Century Gothic" panose="020B0502020202020204" pitchFamily="34" charset="0"/>
                <a:cs typeface="Constantia"/>
              </a:rPr>
              <a:t>rangos</a:t>
            </a:r>
            <a:r>
              <a:rPr sz="1600" spc="-63"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sobre</a:t>
            </a:r>
            <a:r>
              <a:rPr sz="1600" spc="-108"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TIIE</a:t>
            </a:r>
            <a:r>
              <a:rPr sz="1600" spc="-4" dirty="0" smtClean="0">
                <a:solidFill>
                  <a:srgbClr val="252525"/>
                </a:solidFill>
                <a:latin typeface="Century Gothic" panose="020B0502020202020204" pitchFamily="34" charset="0"/>
                <a:cs typeface="Constantia"/>
              </a:rPr>
              <a:t>.</a:t>
            </a:r>
            <a:endParaRPr lang="es-MX" sz="1600" spc="-4" dirty="0" smtClean="0">
              <a:solidFill>
                <a:srgbClr val="252525"/>
              </a:solidFill>
              <a:latin typeface="Century Gothic" panose="020B0502020202020204" pitchFamily="34" charset="0"/>
              <a:cs typeface="Constantia"/>
            </a:endParaRPr>
          </a:p>
          <a:p>
            <a:pPr marL="11397" marR="4559">
              <a:tabLst>
                <a:tab pos="2144342" algn="l"/>
              </a:tabLst>
            </a:pPr>
            <a:endParaRPr sz="1600" dirty="0">
              <a:latin typeface="Century Gothic" panose="020B0502020202020204" pitchFamily="34" charset="0"/>
              <a:cs typeface="Constantia"/>
            </a:endParaRPr>
          </a:p>
          <a:p>
            <a:pPr marL="11397" marR="87187" algn="just">
              <a:spcBef>
                <a:spcPts val="386"/>
              </a:spcBef>
            </a:pPr>
            <a:r>
              <a:rPr sz="1600" spc="4" dirty="0">
                <a:solidFill>
                  <a:srgbClr val="252525"/>
                </a:solidFill>
                <a:latin typeface="Century Gothic" panose="020B0502020202020204" pitchFamily="34" charset="0"/>
                <a:cs typeface="Constantia"/>
              </a:rPr>
              <a:t>Los</a:t>
            </a:r>
            <a:r>
              <a:rPr sz="1600" spc="-72"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emisores</a:t>
            </a:r>
            <a:r>
              <a:rPr sz="1600" spc="-90"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a:t>
            </a:r>
            <a:r>
              <a:rPr sz="1600" spc="-27"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las</a:t>
            </a:r>
            <a:r>
              <a:rPr sz="1600" spc="-49"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notas</a:t>
            </a:r>
            <a:r>
              <a:rPr sz="1600" spc="-58"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son</a:t>
            </a:r>
            <a:r>
              <a:rPr sz="1600" spc="-36" dirty="0">
                <a:solidFill>
                  <a:srgbClr val="252525"/>
                </a:solidFill>
                <a:latin typeface="Century Gothic" panose="020B0502020202020204" pitchFamily="34" charset="0"/>
                <a:cs typeface="Constantia"/>
              </a:rPr>
              <a:t> </a:t>
            </a:r>
            <a:r>
              <a:rPr sz="1600" spc="-18" dirty="0">
                <a:solidFill>
                  <a:srgbClr val="252525"/>
                </a:solidFill>
                <a:latin typeface="Century Gothic" panose="020B0502020202020204" pitchFamily="34" charset="0"/>
                <a:cs typeface="Constantia"/>
              </a:rPr>
              <a:t>Santander,</a:t>
            </a:r>
            <a:r>
              <a:rPr sz="1600" spc="9"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Bancomer</a:t>
            </a:r>
            <a:r>
              <a:rPr sz="1600" spc="-102"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e</a:t>
            </a:r>
            <a:r>
              <a:rPr sz="1600" spc="-40" dirty="0">
                <a:solidFill>
                  <a:srgbClr val="252525"/>
                </a:solidFill>
                <a:latin typeface="Century Gothic" panose="020B0502020202020204" pitchFamily="34" charset="0"/>
                <a:cs typeface="Constantia"/>
              </a:rPr>
              <a:t> </a:t>
            </a:r>
            <a:r>
              <a:rPr sz="1600" spc="-13" dirty="0">
                <a:solidFill>
                  <a:srgbClr val="252525"/>
                </a:solidFill>
                <a:latin typeface="Century Gothic" panose="020B0502020202020204" pitchFamily="34" charset="0"/>
                <a:cs typeface="Constantia"/>
              </a:rPr>
              <a:t>Inverlat</a:t>
            </a:r>
            <a:r>
              <a:rPr sz="1600" spc="-85"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y</a:t>
            </a:r>
            <a:r>
              <a:rPr sz="1600" spc="-45"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los</a:t>
            </a:r>
            <a:r>
              <a:rPr sz="1600" spc="-72" dirty="0">
                <a:solidFill>
                  <a:srgbClr val="252525"/>
                </a:solidFill>
                <a:latin typeface="Century Gothic" panose="020B0502020202020204" pitchFamily="34" charset="0"/>
                <a:cs typeface="Constantia"/>
              </a:rPr>
              <a:t> </a:t>
            </a:r>
            <a:r>
              <a:rPr sz="1600" spc="-4" dirty="0" smtClean="0">
                <a:solidFill>
                  <a:srgbClr val="252525"/>
                </a:solidFill>
                <a:latin typeface="Century Gothic" panose="020B0502020202020204" pitchFamily="34" charset="0"/>
                <a:cs typeface="Constantia"/>
              </a:rPr>
              <a:t>plazos</a:t>
            </a:r>
            <a:r>
              <a:rPr lang="es-MX" sz="1600" spc="-4" dirty="0" smtClean="0">
                <a:solidFill>
                  <a:srgbClr val="252525"/>
                </a:solidFill>
                <a:latin typeface="Century Gothic" panose="020B0502020202020204" pitchFamily="34" charset="0"/>
                <a:cs typeface="Constantia"/>
              </a:rPr>
              <a:t> </a:t>
            </a:r>
            <a:r>
              <a:rPr sz="1600" dirty="0" smtClean="0">
                <a:solidFill>
                  <a:srgbClr val="252525"/>
                </a:solidFill>
                <a:latin typeface="Century Gothic" panose="020B0502020202020204" pitchFamily="34" charset="0"/>
                <a:cs typeface="Constantia"/>
              </a:rPr>
              <a:t>al </a:t>
            </a:r>
            <a:r>
              <a:rPr sz="1600" spc="-13" dirty="0">
                <a:solidFill>
                  <a:srgbClr val="252525"/>
                </a:solidFill>
                <a:latin typeface="Century Gothic" panose="020B0502020202020204" pitchFamily="34" charset="0"/>
                <a:cs typeface="Constantia"/>
              </a:rPr>
              <a:t>vencimiento </a:t>
            </a:r>
            <a:r>
              <a:rPr sz="1600" spc="13" dirty="0">
                <a:solidFill>
                  <a:srgbClr val="252525"/>
                </a:solidFill>
                <a:latin typeface="Century Gothic" panose="020B0502020202020204" pitchFamily="34" charset="0"/>
                <a:cs typeface="Constantia"/>
              </a:rPr>
              <a:t>fluctúa </a:t>
            </a:r>
            <a:r>
              <a:rPr sz="1600" spc="-4" dirty="0">
                <a:solidFill>
                  <a:srgbClr val="252525"/>
                </a:solidFill>
                <a:latin typeface="Century Gothic" panose="020B0502020202020204" pitchFamily="34" charset="0"/>
                <a:cs typeface="Constantia"/>
              </a:rPr>
              <a:t>entre un año </a:t>
            </a:r>
            <a:r>
              <a:rPr sz="1600" dirty="0">
                <a:solidFill>
                  <a:srgbClr val="252525"/>
                </a:solidFill>
                <a:latin typeface="Century Gothic" panose="020B0502020202020204" pitchFamily="34" charset="0"/>
                <a:cs typeface="Constantia"/>
              </a:rPr>
              <a:t>y </a:t>
            </a:r>
            <a:r>
              <a:rPr sz="1600" spc="-9" dirty="0">
                <a:solidFill>
                  <a:srgbClr val="252525"/>
                </a:solidFill>
                <a:latin typeface="Century Gothic" panose="020B0502020202020204" pitchFamily="34" charset="0"/>
                <a:cs typeface="Constantia"/>
              </a:rPr>
              <a:t>cuatro años.</a:t>
            </a:r>
            <a:r>
              <a:rPr sz="1600" spc="-121"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Estos </a:t>
            </a:r>
            <a:r>
              <a:rPr sz="1600" spc="-4" dirty="0">
                <a:solidFill>
                  <a:srgbClr val="252525"/>
                </a:solidFill>
                <a:latin typeface="Century Gothic" panose="020B0502020202020204" pitchFamily="34" charset="0"/>
                <a:cs typeface="Constantia"/>
              </a:rPr>
              <a:t>instrumentos no  cuentan </a:t>
            </a:r>
            <a:r>
              <a:rPr sz="1600" spc="-13" dirty="0">
                <a:solidFill>
                  <a:srgbClr val="252525"/>
                </a:solidFill>
                <a:latin typeface="Century Gothic" panose="020B0502020202020204" pitchFamily="34" charset="0"/>
                <a:cs typeface="Constantia"/>
              </a:rPr>
              <a:t>con </a:t>
            </a:r>
            <a:r>
              <a:rPr sz="1600" spc="-4" dirty="0">
                <a:solidFill>
                  <a:srgbClr val="252525"/>
                </a:solidFill>
                <a:latin typeface="Century Gothic" panose="020B0502020202020204" pitchFamily="34" charset="0"/>
                <a:cs typeface="Constantia"/>
              </a:rPr>
              <a:t>un mercado</a:t>
            </a:r>
            <a:r>
              <a:rPr sz="1600" spc="-233"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secundario</a:t>
            </a:r>
            <a:r>
              <a:rPr sz="1600" spc="-9" dirty="0" smtClean="0">
                <a:solidFill>
                  <a:srgbClr val="252525"/>
                </a:solidFill>
                <a:latin typeface="Century Gothic" panose="020B0502020202020204" pitchFamily="34" charset="0"/>
                <a:cs typeface="Constantia"/>
              </a:rPr>
              <a:t>.</a:t>
            </a:r>
            <a:endParaRPr lang="es-MX" sz="1600" spc="-9" dirty="0" smtClean="0">
              <a:solidFill>
                <a:srgbClr val="252525"/>
              </a:solidFill>
              <a:latin typeface="Century Gothic" panose="020B0502020202020204" pitchFamily="34" charset="0"/>
              <a:cs typeface="Constantia"/>
            </a:endParaRPr>
          </a:p>
          <a:p>
            <a:pPr marL="11397" marR="87187" algn="just">
              <a:spcBef>
                <a:spcPts val="386"/>
              </a:spcBef>
            </a:pPr>
            <a:endParaRPr sz="1600" dirty="0">
              <a:latin typeface="Century Gothic" panose="020B0502020202020204" pitchFamily="34" charset="0"/>
              <a:cs typeface="Constantia"/>
            </a:endParaRPr>
          </a:p>
          <a:p>
            <a:pPr marL="11397" marR="39889">
              <a:spcBef>
                <a:spcPts val="386"/>
              </a:spcBef>
            </a:pPr>
            <a:r>
              <a:rPr sz="1600" spc="-4" dirty="0">
                <a:solidFill>
                  <a:srgbClr val="252525"/>
                </a:solidFill>
                <a:latin typeface="Century Gothic" panose="020B0502020202020204" pitchFamily="34" charset="0"/>
                <a:cs typeface="Constantia"/>
              </a:rPr>
              <a:t>El</a:t>
            </a:r>
            <a:r>
              <a:rPr sz="1600" spc="-54"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valor</a:t>
            </a:r>
            <a:r>
              <a:rPr sz="1600" spc="-90"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a:t>
            </a:r>
            <a:r>
              <a:rPr sz="1600" spc="-40"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mercado</a:t>
            </a:r>
            <a:r>
              <a:rPr sz="1600" spc="-94"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a:t>
            </a:r>
            <a:r>
              <a:rPr sz="1600" spc="-72" dirty="0">
                <a:solidFill>
                  <a:srgbClr val="252525"/>
                </a:solidFill>
                <a:latin typeface="Century Gothic" panose="020B0502020202020204" pitchFamily="34" charset="0"/>
                <a:cs typeface="Constantia"/>
              </a:rPr>
              <a:t> </a:t>
            </a:r>
            <a:r>
              <a:rPr sz="1600" dirty="0">
                <a:solidFill>
                  <a:srgbClr val="252525"/>
                </a:solidFill>
                <a:latin typeface="Century Gothic" panose="020B0502020202020204" pitchFamily="34" charset="0"/>
                <a:cs typeface="Constantia"/>
              </a:rPr>
              <a:t>estas</a:t>
            </a:r>
            <a:r>
              <a:rPr sz="1600" spc="-49"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notas</a:t>
            </a:r>
            <a:r>
              <a:rPr sz="1600" spc="-72"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estructuradas</a:t>
            </a:r>
            <a:r>
              <a:rPr sz="1600" spc="-49"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fue</a:t>
            </a:r>
            <a:r>
              <a:rPr sz="1600" spc="-72"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de</a:t>
            </a:r>
            <a:r>
              <a:rPr sz="1600" spc="-40"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$2,323.83</a:t>
            </a:r>
            <a:r>
              <a:rPr sz="1600" spc="9"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millones. </a:t>
            </a:r>
            <a:endParaRPr lang="es-MX" sz="1600" spc="-9" dirty="0" smtClean="0">
              <a:solidFill>
                <a:srgbClr val="252525"/>
              </a:solidFill>
              <a:latin typeface="Century Gothic" panose="020B0502020202020204" pitchFamily="34" charset="0"/>
              <a:cs typeface="Constantia"/>
            </a:endParaRPr>
          </a:p>
          <a:p>
            <a:pPr marL="11397" marR="39889">
              <a:spcBef>
                <a:spcPts val="386"/>
              </a:spcBef>
            </a:pPr>
            <a:endParaRPr lang="es-MX" sz="1600" spc="-9" dirty="0">
              <a:solidFill>
                <a:srgbClr val="252525"/>
              </a:solidFill>
              <a:latin typeface="Century Gothic" panose="020B0502020202020204" pitchFamily="34" charset="0"/>
              <a:cs typeface="Constantia"/>
            </a:endParaRPr>
          </a:p>
          <a:p>
            <a:pPr marL="11397" marR="39889">
              <a:spcBef>
                <a:spcPts val="386"/>
              </a:spcBef>
            </a:pPr>
            <a:r>
              <a:rPr sz="1600" spc="13" dirty="0" smtClean="0">
                <a:solidFill>
                  <a:srgbClr val="252525"/>
                </a:solidFill>
                <a:latin typeface="Century Gothic" panose="020B0502020202020204" pitchFamily="34" charset="0"/>
                <a:cs typeface="Constantia"/>
              </a:rPr>
              <a:t>La </a:t>
            </a:r>
            <a:r>
              <a:rPr sz="1600" spc="-9" dirty="0">
                <a:solidFill>
                  <a:srgbClr val="252525"/>
                </a:solidFill>
                <a:latin typeface="Century Gothic" panose="020B0502020202020204" pitchFamily="34" charset="0"/>
                <a:cs typeface="Constantia"/>
              </a:rPr>
              <a:t>composición </a:t>
            </a:r>
            <a:r>
              <a:rPr sz="1600" dirty="0">
                <a:solidFill>
                  <a:srgbClr val="252525"/>
                </a:solidFill>
                <a:latin typeface="Century Gothic" panose="020B0502020202020204" pitchFamily="34" charset="0"/>
                <a:cs typeface="Constantia"/>
              </a:rPr>
              <a:t>es </a:t>
            </a:r>
            <a:r>
              <a:rPr sz="1600" spc="-4" dirty="0">
                <a:solidFill>
                  <a:srgbClr val="252525"/>
                </a:solidFill>
                <a:latin typeface="Century Gothic" panose="020B0502020202020204" pitchFamily="34" charset="0"/>
                <a:cs typeface="Constantia"/>
              </a:rPr>
              <a:t>la</a:t>
            </a:r>
            <a:r>
              <a:rPr sz="1600" spc="-256" dirty="0">
                <a:solidFill>
                  <a:srgbClr val="252525"/>
                </a:solidFill>
                <a:latin typeface="Century Gothic" panose="020B0502020202020204" pitchFamily="34" charset="0"/>
                <a:cs typeface="Constantia"/>
              </a:rPr>
              <a:t> </a:t>
            </a:r>
            <a:r>
              <a:rPr sz="1600" spc="-9" dirty="0">
                <a:solidFill>
                  <a:srgbClr val="252525"/>
                </a:solidFill>
                <a:latin typeface="Century Gothic" panose="020B0502020202020204" pitchFamily="34" charset="0"/>
                <a:cs typeface="Constantia"/>
              </a:rPr>
              <a:t>siguiente:</a:t>
            </a:r>
            <a:endParaRPr sz="1600" dirty="0">
              <a:latin typeface="Century Gothic" panose="020B0502020202020204" pitchFamily="34" charset="0"/>
              <a:cs typeface="Constantia"/>
            </a:endParaRPr>
          </a:p>
          <a:p>
            <a:pPr marL="655012" marR="2848105" indent="-285750">
              <a:lnSpc>
                <a:spcPct val="120000"/>
              </a:lnSpc>
              <a:spcBef>
                <a:spcPts val="18"/>
              </a:spcBef>
              <a:buClr>
                <a:srgbClr val="C00000"/>
              </a:buClr>
              <a:buFont typeface="Arial" panose="020B0604020202020204" pitchFamily="34" charset="0"/>
              <a:buChar char="•"/>
            </a:pPr>
            <a:r>
              <a:rPr sz="1400" spc="-4" dirty="0">
                <a:solidFill>
                  <a:srgbClr val="252525"/>
                </a:solidFill>
                <a:latin typeface="Century Gothic" panose="020B0502020202020204" pitchFamily="34" charset="0"/>
                <a:cs typeface="Constantia"/>
              </a:rPr>
              <a:t>Call´s </a:t>
            </a:r>
            <a:r>
              <a:rPr sz="1400" spc="-9" dirty="0">
                <a:solidFill>
                  <a:srgbClr val="252525"/>
                </a:solidFill>
                <a:latin typeface="Century Gothic" panose="020B0502020202020204" pitchFamily="34" charset="0"/>
                <a:cs typeface="Constantia"/>
              </a:rPr>
              <a:t>spread </a:t>
            </a:r>
            <a:r>
              <a:rPr sz="1400" spc="-4" dirty="0">
                <a:solidFill>
                  <a:srgbClr val="252525"/>
                </a:solidFill>
                <a:latin typeface="Century Gothic" panose="020B0502020202020204" pitchFamily="34" charset="0"/>
                <a:cs typeface="Constantia"/>
              </a:rPr>
              <a:t>plain </a:t>
            </a:r>
            <a:r>
              <a:rPr sz="1400" spc="-9" dirty="0">
                <a:solidFill>
                  <a:srgbClr val="252525"/>
                </a:solidFill>
                <a:latin typeface="Century Gothic" panose="020B0502020202020204" pitchFamily="34" charset="0"/>
                <a:cs typeface="Constantia"/>
              </a:rPr>
              <a:t>vanilla: </a:t>
            </a:r>
            <a:r>
              <a:rPr sz="1400" spc="-4" dirty="0">
                <a:solidFill>
                  <a:srgbClr val="252525"/>
                </a:solidFill>
                <a:latin typeface="Century Gothic" panose="020B0502020202020204" pitchFamily="34" charset="0"/>
                <a:cs typeface="Constantia"/>
              </a:rPr>
              <a:t>$468.6</a:t>
            </a:r>
            <a:r>
              <a:rPr sz="1400" spc="-81" dirty="0">
                <a:solidFill>
                  <a:srgbClr val="252525"/>
                </a:solidFill>
                <a:latin typeface="Century Gothic" panose="020B0502020202020204" pitchFamily="34" charset="0"/>
                <a:cs typeface="Constantia"/>
              </a:rPr>
              <a:t> </a:t>
            </a:r>
            <a:r>
              <a:rPr sz="1400" spc="-4" dirty="0" smtClean="0">
                <a:solidFill>
                  <a:srgbClr val="252525"/>
                </a:solidFill>
                <a:latin typeface="Century Gothic" panose="020B0502020202020204" pitchFamily="34" charset="0"/>
                <a:cs typeface="Constantia"/>
              </a:rPr>
              <a:t>millones</a:t>
            </a:r>
            <a:endParaRPr lang="es-MX" sz="1400" spc="-4" dirty="0">
              <a:solidFill>
                <a:srgbClr val="252525"/>
              </a:solidFill>
              <a:latin typeface="Century Gothic" panose="020B0502020202020204" pitchFamily="34" charset="0"/>
              <a:cs typeface="Constantia"/>
            </a:endParaRPr>
          </a:p>
          <a:p>
            <a:pPr marL="655012" marR="2848105" indent="-285750">
              <a:lnSpc>
                <a:spcPct val="120000"/>
              </a:lnSpc>
              <a:spcBef>
                <a:spcPts val="18"/>
              </a:spcBef>
              <a:buClr>
                <a:srgbClr val="C00000"/>
              </a:buClr>
              <a:buFont typeface="Arial" panose="020B0604020202020204" pitchFamily="34" charset="0"/>
              <a:buChar char="•"/>
            </a:pPr>
            <a:r>
              <a:rPr sz="1400" spc="-4" dirty="0" smtClean="0">
                <a:solidFill>
                  <a:srgbClr val="252525"/>
                </a:solidFill>
                <a:latin typeface="Century Gothic" panose="020B0502020202020204" pitchFamily="34" charset="0"/>
                <a:cs typeface="Constantia"/>
              </a:rPr>
              <a:t>Call´s </a:t>
            </a:r>
            <a:r>
              <a:rPr sz="1400" spc="-9" dirty="0">
                <a:solidFill>
                  <a:srgbClr val="252525"/>
                </a:solidFill>
                <a:latin typeface="Century Gothic" panose="020B0502020202020204" pitchFamily="34" charset="0"/>
                <a:cs typeface="Constantia"/>
              </a:rPr>
              <a:t>spreads quanto: </a:t>
            </a:r>
            <a:r>
              <a:rPr sz="1400" spc="-4" dirty="0">
                <a:solidFill>
                  <a:srgbClr val="252525"/>
                </a:solidFill>
                <a:latin typeface="Century Gothic" panose="020B0502020202020204" pitchFamily="34" charset="0"/>
                <a:cs typeface="Constantia"/>
              </a:rPr>
              <a:t>$1,116.88 </a:t>
            </a:r>
            <a:r>
              <a:rPr sz="1400" spc="-4" dirty="0" smtClean="0">
                <a:solidFill>
                  <a:srgbClr val="252525"/>
                </a:solidFill>
                <a:latin typeface="Century Gothic" panose="020B0502020202020204" pitchFamily="34" charset="0"/>
                <a:cs typeface="Constantia"/>
              </a:rPr>
              <a:t>millones</a:t>
            </a:r>
            <a:endParaRPr lang="es-MX" sz="1400" spc="-4" dirty="0">
              <a:solidFill>
                <a:srgbClr val="252525"/>
              </a:solidFill>
              <a:latin typeface="Century Gothic" panose="020B0502020202020204" pitchFamily="34" charset="0"/>
              <a:cs typeface="Constantia"/>
            </a:endParaRPr>
          </a:p>
          <a:p>
            <a:pPr marL="655012" marR="2848105" indent="-285750">
              <a:lnSpc>
                <a:spcPct val="120000"/>
              </a:lnSpc>
              <a:spcBef>
                <a:spcPts val="18"/>
              </a:spcBef>
              <a:buClr>
                <a:srgbClr val="C00000"/>
              </a:buClr>
              <a:buFont typeface="Arial" panose="020B0604020202020204" pitchFamily="34" charset="0"/>
              <a:buChar char="•"/>
            </a:pPr>
            <a:r>
              <a:rPr sz="1400" spc="-13" dirty="0" smtClean="0">
                <a:solidFill>
                  <a:srgbClr val="252525"/>
                </a:solidFill>
                <a:latin typeface="Century Gothic" panose="020B0502020202020204" pitchFamily="34" charset="0"/>
                <a:cs typeface="Constantia"/>
              </a:rPr>
              <a:t>Market </a:t>
            </a:r>
            <a:r>
              <a:rPr sz="1400" spc="-4" dirty="0">
                <a:solidFill>
                  <a:srgbClr val="252525"/>
                </a:solidFill>
                <a:latin typeface="Century Gothic" panose="020B0502020202020204" pitchFamily="34" charset="0"/>
                <a:cs typeface="Constantia"/>
              </a:rPr>
              <a:t>plus: $118,17</a:t>
            </a:r>
            <a:r>
              <a:rPr sz="1400" spc="-10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millones</a:t>
            </a:r>
            <a:endParaRPr sz="1400" dirty="0">
              <a:latin typeface="Century Gothic" panose="020B0502020202020204" pitchFamily="34" charset="0"/>
              <a:cs typeface="Constantia"/>
            </a:endParaRPr>
          </a:p>
          <a:p>
            <a:pPr marL="655012" indent="-285750">
              <a:spcBef>
                <a:spcPts val="341"/>
              </a:spcBef>
              <a:buClr>
                <a:srgbClr val="C00000"/>
              </a:buClr>
              <a:buFont typeface="Arial" panose="020B0604020202020204" pitchFamily="34" charset="0"/>
              <a:buChar char="•"/>
            </a:pPr>
            <a:r>
              <a:rPr sz="1400" spc="-9" dirty="0">
                <a:solidFill>
                  <a:srgbClr val="252525"/>
                </a:solidFill>
                <a:latin typeface="Century Gothic" panose="020B0502020202020204" pitchFamily="34" charset="0"/>
                <a:cs typeface="Constantia"/>
              </a:rPr>
              <a:t>Rangos:  $620.18</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millones</a:t>
            </a:r>
            <a:endParaRPr sz="1400" dirty="0">
              <a:latin typeface="Century Gothic" panose="020B0502020202020204" pitchFamily="34" charset="0"/>
              <a:cs typeface="Constantia"/>
            </a:endParaRPr>
          </a:p>
          <a:p>
            <a:pPr marL="655012" indent="-285750">
              <a:spcBef>
                <a:spcPts val="341"/>
              </a:spcBef>
              <a:buClr>
                <a:srgbClr val="C00000"/>
              </a:buClr>
              <a:buFont typeface="Arial" panose="020B0604020202020204" pitchFamily="34" charset="0"/>
              <a:buChar char="•"/>
            </a:pPr>
            <a:r>
              <a:rPr sz="1400" spc="4" dirty="0">
                <a:solidFill>
                  <a:srgbClr val="252525"/>
                </a:solidFill>
                <a:latin typeface="Century Gothic" panose="020B0502020202020204" pitchFamily="34" charset="0"/>
                <a:cs typeface="Constantia"/>
              </a:rPr>
              <a:t>Los</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detalles</a:t>
            </a:r>
            <a:r>
              <a:rPr sz="1400" spc="-4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sobre</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8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valuación</a:t>
            </a:r>
            <a:r>
              <a:rPr sz="1400" spc="-54"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6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estas</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notas</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se</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presenta</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en</a:t>
            </a:r>
            <a:r>
              <a:rPr sz="1400" spc="-1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58" dirty="0">
                <a:solidFill>
                  <a:srgbClr val="252525"/>
                </a:solidFill>
                <a:latin typeface="Century Gothic" panose="020B0502020202020204" pitchFamily="34" charset="0"/>
                <a:cs typeface="Constantia"/>
              </a:rPr>
              <a:t> </a:t>
            </a:r>
            <a:r>
              <a:rPr sz="1400" spc="-13" dirty="0" smtClean="0">
                <a:solidFill>
                  <a:srgbClr val="252525"/>
                </a:solidFill>
                <a:latin typeface="Century Gothic" panose="020B0502020202020204" pitchFamily="34" charset="0"/>
                <a:cs typeface="Constantia"/>
              </a:rPr>
              <a:t>archivos</a:t>
            </a:r>
            <a:r>
              <a:rPr lang="es-MX" sz="1400" dirty="0">
                <a:latin typeface="Century Gothic" panose="020B0502020202020204" pitchFamily="34" charset="0"/>
                <a:cs typeface="Constantia"/>
              </a:rPr>
              <a:t> </a:t>
            </a:r>
            <a:r>
              <a:rPr sz="1400" spc="-18" dirty="0" smtClean="0">
                <a:solidFill>
                  <a:srgbClr val="252525"/>
                </a:solidFill>
                <a:latin typeface="Century Gothic" panose="020B0502020202020204" pitchFamily="34" charset="0"/>
                <a:cs typeface="Constantia"/>
              </a:rPr>
              <a:t>«Valuación </a:t>
            </a:r>
            <a:r>
              <a:rPr sz="1400" spc="-9" dirty="0">
                <a:solidFill>
                  <a:srgbClr val="252525"/>
                </a:solidFill>
                <a:latin typeface="Century Gothic" panose="020B0502020202020204" pitchFamily="34" charset="0"/>
                <a:cs typeface="Constantia"/>
              </a:rPr>
              <a:t>calls spreads </a:t>
            </a:r>
            <a:r>
              <a:rPr sz="1400" spc="-4" dirty="0">
                <a:solidFill>
                  <a:srgbClr val="252525"/>
                </a:solidFill>
                <a:latin typeface="Century Gothic" panose="020B0502020202020204" pitchFamily="34" charset="0"/>
                <a:cs typeface="Constantia"/>
              </a:rPr>
              <a:t>plain </a:t>
            </a:r>
            <a:r>
              <a:rPr sz="1400" spc="-9" dirty="0">
                <a:solidFill>
                  <a:srgbClr val="252525"/>
                </a:solidFill>
                <a:latin typeface="Century Gothic" panose="020B0502020202020204" pitchFamily="34" charset="0"/>
                <a:cs typeface="Constantia"/>
              </a:rPr>
              <a:t>vanilla», </a:t>
            </a:r>
            <a:r>
              <a:rPr sz="1400" spc="-18" dirty="0">
                <a:solidFill>
                  <a:srgbClr val="252525"/>
                </a:solidFill>
                <a:latin typeface="Century Gothic" panose="020B0502020202020204" pitchFamily="34" charset="0"/>
                <a:cs typeface="Constantia"/>
              </a:rPr>
              <a:t>«Valuación </a:t>
            </a:r>
            <a:r>
              <a:rPr sz="1400" spc="-9" dirty="0">
                <a:solidFill>
                  <a:srgbClr val="252525"/>
                </a:solidFill>
                <a:latin typeface="Century Gothic" panose="020B0502020202020204" pitchFamily="34" charset="0"/>
                <a:cs typeface="Constantia"/>
              </a:rPr>
              <a:t>calls spreads quantos»,  </a:t>
            </a:r>
            <a:r>
              <a:rPr sz="1400" spc="-18" dirty="0">
                <a:solidFill>
                  <a:srgbClr val="252525"/>
                </a:solidFill>
                <a:latin typeface="Century Gothic" panose="020B0502020202020204" pitchFamily="34" charset="0"/>
                <a:cs typeface="Constantia"/>
              </a:rPr>
              <a:t>Valuación </a:t>
            </a:r>
            <a:r>
              <a:rPr sz="1400" spc="-9" dirty="0">
                <a:solidFill>
                  <a:srgbClr val="252525"/>
                </a:solidFill>
                <a:latin typeface="Century Gothic" panose="020B0502020202020204" pitchFamily="34" charset="0"/>
                <a:cs typeface="Constantia"/>
              </a:rPr>
              <a:t>de </a:t>
            </a:r>
            <a:r>
              <a:rPr sz="1400" spc="-13" dirty="0">
                <a:solidFill>
                  <a:srgbClr val="252525"/>
                </a:solidFill>
                <a:latin typeface="Century Gothic" panose="020B0502020202020204" pitchFamily="34" charset="0"/>
                <a:cs typeface="Constantia"/>
              </a:rPr>
              <a:t>market </a:t>
            </a:r>
            <a:r>
              <a:rPr sz="1400" spc="-4" dirty="0">
                <a:solidFill>
                  <a:srgbClr val="252525"/>
                </a:solidFill>
                <a:latin typeface="Century Gothic" panose="020B0502020202020204" pitchFamily="34" charset="0"/>
                <a:cs typeface="Constantia"/>
              </a:rPr>
              <a:t>plus y</a:t>
            </a:r>
            <a:r>
              <a:rPr sz="1400" spc="-220"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rangos».</a:t>
            </a:r>
            <a:endParaRPr sz="1400" dirty="0">
              <a:latin typeface="Century Gothic" panose="020B0502020202020204" pitchFamily="34" charset="0"/>
              <a:cs typeface="Constantia"/>
            </a:endParaRPr>
          </a:p>
        </p:txBody>
      </p:sp>
      <p:sp>
        <p:nvSpPr>
          <p:cNvPr id="11" name="object 11"/>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15" name="14 Marcador de número de diapositiva"/>
          <p:cNvSpPr>
            <a:spLocks noGrp="1"/>
          </p:cNvSpPr>
          <p:nvPr>
            <p:ph type="sldNum" sz="quarter" idx="12"/>
          </p:nvPr>
        </p:nvSpPr>
        <p:spPr/>
        <p:txBody>
          <a:bodyPr/>
          <a:lstStyle/>
          <a:p>
            <a:fld id="{05E83AA4-A00D-4AA0-8FE8-B93C9F3EC141}" type="slidenum">
              <a:rPr lang="es-ES" altLang="es-MX" smtClean="0"/>
              <a:pPr/>
              <a:t>36</a:t>
            </a:fld>
            <a:endParaRPr lang="es-ES" altLang="es-MX" dirty="0"/>
          </a:p>
        </p:txBody>
      </p:sp>
    </p:spTree>
    <p:extLst>
      <p:ext uri="{BB962C8B-B14F-4D97-AF65-F5344CB8AC3E}">
        <p14:creationId xmlns:p14="http://schemas.microsoft.com/office/powerpoint/2010/main" val="4972746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3" name="object 3"/>
          <p:cNvSpPr/>
          <p:nvPr/>
        </p:nvSpPr>
        <p:spPr>
          <a:xfrm>
            <a:off x="3377737" y="1460350"/>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4" name="object 4"/>
          <p:cNvSpPr/>
          <p:nvPr/>
        </p:nvSpPr>
        <p:spPr>
          <a:xfrm>
            <a:off x="4035828" y="1460350"/>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5" name="object 5"/>
          <p:cNvSpPr/>
          <p:nvPr/>
        </p:nvSpPr>
        <p:spPr>
          <a:xfrm>
            <a:off x="4818610" y="1460350"/>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6" name="object 6"/>
          <p:cNvSpPr/>
          <p:nvPr/>
        </p:nvSpPr>
        <p:spPr>
          <a:xfrm>
            <a:off x="5983777" y="1460350"/>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sp>
        <p:nvSpPr>
          <p:cNvPr id="7" name="object 7"/>
          <p:cNvSpPr/>
          <p:nvPr/>
        </p:nvSpPr>
        <p:spPr>
          <a:xfrm>
            <a:off x="6779028" y="1460350"/>
            <a:ext cx="0" cy="0"/>
          </a:xfrm>
          <a:custGeom>
            <a:avLst/>
            <a:gdLst/>
            <a:ahLst/>
            <a:cxnLst/>
            <a:rect l="l" t="t" r="r" b="b"/>
            <a:pathLst>
              <a:path>
                <a:moveTo>
                  <a:pt x="0" y="-761"/>
                </a:moveTo>
                <a:lnTo>
                  <a:pt x="0" y="762"/>
                </a:lnTo>
              </a:path>
            </a:pathLst>
          </a:custGeom>
          <a:ln w="3175">
            <a:solidFill>
              <a:srgbClr val="DADCDD"/>
            </a:solidFill>
          </a:ln>
        </p:spPr>
        <p:txBody>
          <a:bodyPr wrap="square" lIns="0" tIns="0" rIns="0" bIns="0" rtlCol="0"/>
          <a:lstStyle/>
          <a:p>
            <a:endParaRPr dirty="0"/>
          </a:p>
        </p:txBody>
      </p:sp>
      <p:graphicFrame>
        <p:nvGraphicFramePr>
          <p:cNvPr id="8" name="object 8"/>
          <p:cNvGraphicFramePr>
            <a:graphicFrameLocks noGrp="1"/>
          </p:cNvGraphicFramePr>
          <p:nvPr/>
        </p:nvGraphicFramePr>
        <p:xfrm>
          <a:off x="1785850" y="1460350"/>
          <a:ext cx="6113313" cy="4228948"/>
        </p:xfrm>
        <a:graphic>
          <a:graphicData uri="http://schemas.openxmlformats.org/drawingml/2006/table">
            <a:tbl>
              <a:tblPr firstRow="1" bandRow="1">
                <a:tableStyleId>{2D5ABB26-0587-4C30-8999-92F81FD0307C}</a:tableStyleId>
              </a:tblPr>
              <a:tblGrid>
                <a:gridCol w="1529439"/>
                <a:gridCol w="767588"/>
                <a:gridCol w="696019"/>
                <a:gridCol w="1276020"/>
                <a:gridCol w="746282"/>
                <a:gridCol w="1097965"/>
              </a:tblGrid>
              <a:tr h="369121">
                <a:tc>
                  <a:txBody>
                    <a:bodyPr/>
                    <a:lstStyle/>
                    <a:p>
                      <a:pPr>
                        <a:lnSpc>
                          <a:spcPct val="100000"/>
                        </a:lnSpc>
                      </a:pPr>
                      <a:endParaRPr sz="700" dirty="0">
                        <a:latin typeface="Times New Roman"/>
                        <a:cs typeface="Times New Roman"/>
                      </a:endParaRPr>
                    </a:p>
                    <a:p>
                      <a:pPr>
                        <a:lnSpc>
                          <a:spcPct val="100000"/>
                        </a:lnSpc>
                        <a:spcBef>
                          <a:spcPts val="5"/>
                        </a:spcBef>
                      </a:pPr>
                      <a:endParaRPr sz="800" dirty="0">
                        <a:latin typeface="Times New Roman"/>
                        <a:cs typeface="Times New Roman"/>
                      </a:endParaRPr>
                    </a:p>
                    <a:p>
                      <a:pPr marL="549910">
                        <a:lnSpc>
                          <a:spcPct val="100000"/>
                        </a:lnSpc>
                      </a:pPr>
                      <a:r>
                        <a:rPr sz="700" b="1" spc="5" dirty="0">
                          <a:latin typeface="Arial"/>
                          <a:cs typeface="Arial"/>
                        </a:rPr>
                        <a:t>Instrumentos</a:t>
                      </a:r>
                      <a:endParaRPr sz="700" dirty="0">
                        <a:latin typeface="Arial"/>
                        <a:cs typeface="Arial"/>
                      </a:endParaRPr>
                    </a:p>
                  </a:txBody>
                  <a:tcPr marL="0" marR="0" marT="0" marB="0">
                    <a:lnL w="7619">
                      <a:solidFill>
                        <a:srgbClr val="000000"/>
                      </a:solidFill>
                      <a:prstDash val="solid"/>
                    </a:lnL>
                    <a:lnT w="7619">
                      <a:solidFill>
                        <a:srgbClr val="000000"/>
                      </a:solidFill>
                      <a:prstDash val="solid"/>
                    </a:lnT>
                    <a:lnB w="15239">
                      <a:solidFill>
                        <a:srgbClr val="000000"/>
                      </a:solidFill>
                      <a:prstDash val="solid"/>
                    </a:lnB>
                  </a:tcPr>
                </a:tc>
                <a:tc>
                  <a:txBody>
                    <a:bodyPr/>
                    <a:lstStyle/>
                    <a:p>
                      <a:pPr>
                        <a:lnSpc>
                          <a:spcPct val="100000"/>
                        </a:lnSpc>
                      </a:pPr>
                      <a:endParaRPr sz="700" dirty="0">
                        <a:latin typeface="Times New Roman"/>
                        <a:cs typeface="Times New Roman"/>
                      </a:endParaRPr>
                    </a:p>
                    <a:p>
                      <a:pPr>
                        <a:lnSpc>
                          <a:spcPct val="100000"/>
                        </a:lnSpc>
                        <a:spcBef>
                          <a:spcPts val="5"/>
                        </a:spcBef>
                      </a:pPr>
                      <a:endParaRPr sz="800" dirty="0">
                        <a:latin typeface="Times New Roman"/>
                        <a:cs typeface="Times New Roman"/>
                      </a:endParaRPr>
                    </a:p>
                    <a:p>
                      <a:pPr marL="264160">
                        <a:lnSpc>
                          <a:spcPct val="100000"/>
                        </a:lnSpc>
                      </a:pPr>
                      <a:r>
                        <a:rPr sz="700" b="1" spc="10" dirty="0">
                          <a:latin typeface="Arial"/>
                          <a:cs typeface="Arial"/>
                        </a:rPr>
                        <a:t>Títulos</a:t>
                      </a:r>
                      <a:endParaRPr sz="700" dirty="0">
                        <a:latin typeface="Arial"/>
                        <a:cs typeface="Arial"/>
                      </a:endParaRPr>
                    </a:p>
                  </a:txBody>
                  <a:tcPr marL="0" marR="0" marT="0" marB="0">
                    <a:lnT w="7619">
                      <a:solidFill>
                        <a:srgbClr val="000000"/>
                      </a:solidFill>
                      <a:prstDash val="solid"/>
                    </a:lnT>
                    <a:lnB w="15239">
                      <a:solidFill>
                        <a:srgbClr val="000000"/>
                      </a:solidFill>
                      <a:prstDash val="solid"/>
                    </a:lnB>
                  </a:tcPr>
                </a:tc>
                <a:tc>
                  <a:txBody>
                    <a:bodyPr/>
                    <a:lstStyle/>
                    <a:p>
                      <a:pPr marR="9525" algn="ctr">
                        <a:lnSpc>
                          <a:spcPts val="795"/>
                        </a:lnSpc>
                      </a:pPr>
                      <a:r>
                        <a:rPr sz="700" b="1" spc="30" dirty="0">
                          <a:latin typeface="Arial"/>
                          <a:cs typeface="Arial"/>
                        </a:rPr>
                        <a:t>Plazo</a:t>
                      </a:r>
                      <a:r>
                        <a:rPr sz="700" b="1" spc="-60" dirty="0">
                          <a:latin typeface="Arial"/>
                          <a:cs typeface="Arial"/>
                        </a:rPr>
                        <a:t> </a:t>
                      </a:r>
                      <a:r>
                        <a:rPr sz="700" b="1" spc="30" dirty="0">
                          <a:latin typeface="Arial"/>
                          <a:cs typeface="Arial"/>
                        </a:rPr>
                        <a:t>al</a:t>
                      </a:r>
                      <a:endParaRPr sz="700" dirty="0">
                        <a:latin typeface="Arial"/>
                        <a:cs typeface="Arial"/>
                      </a:endParaRPr>
                    </a:p>
                    <a:p>
                      <a:pPr marL="64769" marR="71755" algn="ctr">
                        <a:lnSpc>
                          <a:spcPct val="110000"/>
                        </a:lnSpc>
                        <a:spcBef>
                          <a:spcPts val="10"/>
                        </a:spcBef>
                      </a:pPr>
                      <a:r>
                        <a:rPr sz="700" b="1" spc="-10" dirty="0">
                          <a:latin typeface="Arial"/>
                          <a:cs typeface="Arial"/>
                        </a:rPr>
                        <a:t>v</a:t>
                      </a:r>
                      <a:r>
                        <a:rPr sz="700" b="1" spc="50" dirty="0">
                          <a:latin typeface="Arial"/>
                          <a:cs typeface="Arial"/>
                        </a:rPr>
                        <a:t>e</a:t>
                      </a:r>
                      <a:r>
                        <a:rPr sz="700" b="1" spc="-10" dirty="0">
                          <a:latin typeface="Arial"/>
                          <a:cs typeface="Arial"/>
                        </a:rPr>
                        <a:t>nc</a:t>
                      </a:r>
                      <a:r>
                        <a:rPr sz="700" b="1" spc="25" dirty="0">
                          <a:latin typeface="Arial"/>
                          <a:cs typeface="Arial"/>
                        </a:rPr>
                        <a:t>i</a:t>
                      </a:r>
                      <a:r>
                        <a:rPr sz="700" b="1" spc="30" dirty="0">
                          <a:latin typeface="Arial"/>
                          <a:cs typeface="Arial"/>
                        </a:rPr>
                        <a:t>m</a:t>
                      </a:r>
                      <a:r>
                        <a:rPr sz="700" b="1" spc="10" dirty="0">
                          <a:latin typeface="Arial"/>
                          <a:cs typeface="Arial"/>
                        </a:rPr>
                        <a:t>i</a:t>
                      </a:r>
                      <a:r>
                        <a:rPr sz="700" b="1" spc="50" dirty="0">
                          <a:latin typeface="Arial"/>
                          <a:cs typeface="Arial"/>
                        </a:rPr>
                        <a:t>e</a:t>
                      </a:r>
                      <a:r>
                        <a:rPr sz="700" b="1" spc="5" dirty="0">
                          <a:latin typeface="Arial"/>
                          <a:cs typeface="Arial"/>
                        </a:rPr>
                        <a:t>n</a:t>
                      </a:r>
                      <a:r>
                        <a:rPr sz="700" b="1" spc="-20" dirty="0">
                          <a:latin typeface="Arial"/>
                          <a:cs typeface="Arial"/>
                        </a:rPr>
                        <a:t>t</a:t>
                      </a:r>
                      <a:r>
                        <a:rPr sz="700" b="1" dirty="0">
                          <a:latin typeface="Arial"/>
                          <a:cs typeface="Arial"/>
                        </a:rPr>
                        <a:t>o  (días)</a:t>
                      </a:r>
                      <a:endParaRPr sz="700" dirty="0">
                        <a:latin typeface="Arial"/>
                        <a:cs typeface="Arial"/>
                      </a:endParaRPr>
                    </a:p>
                  </a:txBody>
                  <a:tcPr marL="0" marR="0" marT="0" marB="0">
                    <a:lnT w="7619">
                      <a:solidFill>
                        <a:srgbClr val="000000"/>
                      </a:solidFill>
                      <a:prstDash val="solid"/>
                    </a:lnT>
                    <a:lnB w="15239">
                      <a:solidFill>
                        <a:srgbClr val="000000"/>
                      </a:solidFill>
                      <a:prstDash val="solid"/>
                    </a:lnB>
                  </a:tcPr>
                </a:tc>
                <a:tc>
                  <a:txBody>
                    <a:bodyPr/>
                    <a:lstStyle/>
                    <a:p>
                      <a:pPr>
                        <a:lnSpc>
                          <a:spcPct val="100000"/>
                        </a:lnSpc>
                      </a:pPr>
                      <a:endParaRPr sz="700" dirty="0">
                        <a:latin typeface="Times New Roman"/>
                        <a:cs typeface="Times New Roman"/>
                      </a:endParaRPr>
                    </a:p>
                    <a:p>
                      <a:pPr>
                        <a:lnSpc>
                          <a:spcPct val="100000"/>
                        </a:lnSpc>
                        <a:spcBef>
                          <a:spcPts val="5"/>
                        </a:spcBef>
                      </a:pPr>
                      <a:endParaRPr sz="800" dirty="0">
                        <a:latin typeface="Times New Roman"/>
                        <a:cs typeface="Times New Roman"/>
                      </a:endParaRPr>
                    </a:p>
                    <a:p>
                      <a:pPr marR="39370" algn="ctr">
                        <a:lnSpc>
                          <a:spcPct val="100000"/>
                        </a:lnSpc>
                      </a:pPr>
                      <a:r>
                        <a:rPr sz="700" b="1" spc="15" dirty="0">
                          <a:latin typeface="Arial"/>
                          <a:cs typeface="Arial"/>
                        </a:rPr>
                        <a:t>Subyacente</a:t>
                      </a:r>
                      <a:endParaRPr sz="700" dirty="0">
                        <a:latin typeface="Arial"/>
                        <a:cs typeface="Arial"/>
                      </a:endParaRPr>
                    </a:p>
                  </a:txBody>
                  <a:tcPr marL="0" marR="0" marT="0" marB="0">
                    <a:lnT w="7619">
                      <a:solidFill>
                        <a:srgbClr val="000000"/>
                      </a:solidFill>
                      <a:prstDash val="solid"/>
                    </a:lnT>
                    <a:lnB w="15239">
                      <a:solidFill>
                        <a:srgbClr val="000000"/>
                      </a:solidFill>
                      <a:prstDash val="solid"/>
                    </a:lnB>
                  </a:tcPr>
                </a:tc>
                <a:tc>
                  <a:txBody>
                    <a:bodyPr/>
                    <a:lstStyle/>
                    <a:p>
                      <a:pPr>
                        <a:lnSpc>
                          <a:spcPct val="100000"/>
                        </a:lnSpc>
                      </a:pPr>
                      <a:endParaRPr sz="600" dirty="0">
                        <a:latin typeface="Times New Roman"/>
                        <a:cs typeface="Times New Roman"/>
                      </a:endParaRPr>
                    </a:p>
                    <a:p>
                      <a:pPr marL="141605" marR="215900" indent="-24765">
                        <a:lnSpc>
                          <a:spcPct val="110000"/>
                        </a:lnSpc>
                      </a:pPr>
                      <a:r>
                        <a:rPr sz="700" b="1" spc="15" dirty="0">
                          <a:latin typeface="Arial"/>
                          <a:cs typeface="Arial"/>
                        </a:rPr>
                        <a:t>Precio</a:t>
                      </a:r>
                      <a:r>
                        <a:rPr sz="700" b="1" spc="-40" dirty="0">
                          <a:latin typeface="Arial"/>
                          <a:cs typeface="Arial"/>
                        </a:rPr>
                        <a:t> </a:t>
                      </a:r>
                      <a:r>
                        <a:rPr sz="700" b="1" spc="10" dirty="0">
                          <a:latin typeface="Arial"/>
                          <a:cs typeface="Arial"/>
                        </a:rPr>
                        <a:t>de  </a:t>
                      </a:r>
                      <a:r>
                        <a:rPr sz="700" b="1" spc="15" dirty="0">
                          <a:latin typeface="Arial"/>
                          <a:cs typeface="Arial"/>
                        </a:rPr>
                        <a:t>m</a:t>
                      </a:r>
                      <a:r>
                        <a:rPr sz="700" b="1" spc="50" dirty="0">
                          <a:latin typeface="Arial"/>
                          <a:cs typeface="Arial"/>
                        </a:rPr>
                        <a:t>e</a:t>
                      </a:r>
                      <a:r>
                        <a:rPr sz="700" b="1" spc="-10" dirty="0">
                          <a:latin typeface="Arial"/>
                          <a:cs typeface="Arial"/>
                        </a:rPr>
                        <a:t>rc</a:t>
                      </a:r>
                      <a:r>
                        <a:rPr sz="700" b="1" spc="50" dirty="0">
                          <a:latin typeface="Arial"/>
                          <a:cs typeface="Arial"/>
                        </a:rPr>
                        <a:t>a</a:t>
                      </a:r>
                      <a:r>
                        <a:rPr sz="700" b="1" spc="-10" dirty="0">
                          <a:latin typeface="Arial"/>
                          <a:cs typeface="Arial"/>
                        </a:rPr>
                        <a:t>d</a:t>
                      </a:r>
                      <a:r>
                        <a:rPr sz="700" b="1" dirty="0">
                          <a:latin typeface="Arial"/>
                          <a:cs typeface="Arial"/>
                        </a:rPr>
                        <a:t>o</a:t>
                      </a:r>
                      <a:endParaRPr sz="700" dirty="0">
                        <a:latin typeface="Arial"/>
                        <a:cs typeface="Arial"/>
                      </a:endParaRPr>
                    </a:p>
                  </a:txBody>
                  <a:tcPr marL="0" marR="0" marT="0" marB="0">
                    <a:lnT w="7619">
                      <a:solidFill>
                        <a:srgbClr val="000000"/>
                      </a:solidFill>
                      <a:prstDash val="solid"/>
                    </a:lnT>
                    <a:lnB w="15239">
                      <a:solidFill>
                        <a:srgbClr val="000000"/>
                      </a:solidFill>
                      <a:prstDash val="solid"/>
                    </a:lnB>
                  </a:tcPr>
                </a:tc>
                <a:tc>
                  <a:txBody>
                    <a:bodyPr/>
                    <a:lstStyle/>
                    <a:p>
                      <a:pPr>
                        <a:lnSpc>
                          <a:spcPct val="100000"/>
                        </a:lnSpc>
                      </a:pPr>
                      <a:endParaRPr sz="700" dirty="0">
                        <a:latin typeface="Times New Roman"/>
                        <a:cs typeface="Times New Roman"/>
                      </a:endParaRPr>
                    </a:p>
                    <a:p>
                      <a:pPr>
                        <a:lnSpc>
                          <a:spcPct val="100000"/>
                        </a:lnSpc>
                        <a:spcBef>
                          <a:spcPts val="5"/>
                        </a:spcBef>
                      </a:pPr>
                      <a:endParaRPr sz="800" dirty="0">
                        <a:latin typeface="Times New Roman"/>
                        <a:cs typeface="Times New Roman"/>
                      </a:endParaRPr>
                    </a:p>
                    <a:p>
                      <a:pPr marR="4445" algn="ctr">
                        <a:lnSpc>
                          <a:spcPct val="100000"/>
                        </a:lnSpc>
                      </a:pPr>
                      <a:r>
                        <a:rPr sz="700" b="1" spc="20" dirty="0">
                          <a:latin typeface="Arial"/>
                          <a:cs typeface="Arial"/>
                        </a:rPr>
                        <a:t>Valor </a:t>
                      </a:r>
                      <a:r>
                        <a:rPr sz="700" b="1" spc="10" dirty="0">
                          <a:latin typeface="Arial"/>
                          <a:cs typeface="Arial"/>
                        </a:rPr>
                        <a:t>de </a:t>
                      </a:r>
                      <a:r>
                        <a:rPr sz="700" b="1" spc="20" dirty="0">
                          <a:latin typeface="Arial"/>
                          <a:cs typeface="Arial"/>
                        </a:rPr>
                        <a:t>mercado</a:t>
                      </a:r>
                      <a:endParaRPr sz="700" dirty="0">
                        <a:latin typeface="Arial"/>
                        <a:cs typeface="Arial"/>
                      </a:endParaRPr>
                    </a:p>
                  </a:txBody>
                  <a:tcPr marL="0" marR="0" marT="0" marB="0">
                    <a:lnR w="15239">
                      <a:solidFill>
                        <a:srgbClr val="000000"/>
                      </a:solidFill>
                      <a:prstDash val="solid"/>
                    </a:lnR>
                    <a:lnT w="7619">
                      <a:solidFill>
                        <a:srgbClr val="000000"/>
                      </a:solidFill>
                      <a:prstDash val="solid"/>
                    </a:lnT>
                    <a:lnB w="15239">
                      <a:solidFill>
                        <a:srgbClr val="000000"/>
                      </a:solidFill>
                      <a:prstDash val="solid"/>
                    </a:lnB>
                  </a:tcPr>
                </a:tc>
              </a:tr>
              <a:tr h="157473">
                <a:tc>
                  <a:txBody>
                    <a:bodyPr/>
                    <a:lstStyle/>
                    <a:p>
                      <a:pPr marL="334645">
                        <a:lnSpc>
                          <a:spcPct val="100000"/>
                        </a:lnSpc>
                        <a:spcBef>
                          <a:spcPts val="170"/>
                        </a:spcBef>
                      </a:pPr>
                      <a:r>
                        <a:rPr sz="700" b="1" spc="-5" dirty="0">
                          <a:solidFill>
                            <a:srgbClr val="FF0000"/>
                          </a:solidFill>
                          <a:latin typeface="Calibri"/>
                          <a:cs typeface="Calibri"/>
                        </a:rPr>
                        <a:t>Calls </a:t>
                      </a:r>
                      <a:r>
                        <a:rPr sz="700" b="1" spc="5" dirty="0">
                          <a:solidFill>
                            <a:srgbClr val="FF0000"/>
                          </a:solidFill>
                          <a:latin typeface="Calibri"/>
                          <a:cs typeface="Calibri"/>
                        </a:rPr>
                        <a:t>spreads </a:t>
                      </a:r>
                      <a:r>
                        <a:rPr sz="700" b="1" spc="-5" dirty="0">
                          <a:solidFill>
                            <a:srgbClr val="FF0000"/>
                          </a:solidFill>
                          <a:latin typeface="Calibri"/>
                          <a:cs typeface="Calibri"/>
                        </a:rPr>
                        <a:t>plain</a:t>
                      </a:r>
                      <a:r>
                        <a:rPr sz="700" b="1" spc="-80" dirty="0">
                          <a:solidFill>
                            <a:srgbClr val="FF0000"/>
                          </a:solidFill>
                          <a:latin typeface="Calibri"/>
                          <a:cs typeface="Calibri"/>
                        </a:rPr>
                        <a:t> </a:t>
                      </a:r>
                      <a:r>
                        <a:rPr sz="700" b="1" spc="-5" dirty="0">
                          <a:solidFill>
                            <a:srgbClr val="FF0000"/>
                          </a:solidFill>
                          <a:latin typeface="Calibri"/>
                          <a:cs typeface="Calibri"/>
                        </a:rPr>
                        <a:t>vanilla</a:t>
                      </a:r>
                      <a:endParaRPr sz="700" dirty="0">
                        <a:latin typeface="Calibri"/>
                        <a:cs typeface="Calibri"/>
                      </a:endParaRPr>
                    </a:p>
                  </a:txBody>
                  <a:tcPr marL="0" marR="0" marT="0" marB="0">
                    <a:lnL w="7619">
                      <a:solidFill>
                        <a:srgbClr val="000000"/>
                      </a:solidFill>
                      <a:prstDash val="solid"/>
                    </a:lnL>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R w="15239">
                      <a:solidFill>
                        <a:srgbClr val="000000"/>
                      </a:solidFill>
                      <a:prstDash val="solid"/>
                    </a:lnR>
                    <a:lnT w="15239">
                      <a:solidFill>
                        <a:srgbClr val="000000"/>
                      </a:solidFill>
                      <a:prstDash val="solid"/>
                    </a:lnT>
                  </a:tcPr>
                </a:tc>
              </a:tr>
              <a:tr h="141604">
                <a:tc>
                  <a:txBody>
                    <a:bodyPr/>
                    <a:lstStyle/>
                    <a:p>
                      <a:pPr marL="16510">
                        <a:lnSpc>
                          <a:spcPts val="1065"/>
                        </a:lnSpc>
                      </a:pPr>
                      <a:r>
                        <a:rPr sz="800" spc="-20" dirty="0">
                          <a:latin typeface="Calibri"/>
                          <a:cs typeface="Calibri"/>
                        </a:rPr>
                        <a:t>J_BSAN_S00641</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65"/>
                        </a:lnSpc>
                      </a:pPr>
                      <a:r>
                        <a:rPr sz="800" spc="-45" dirty="0">
                          <a:latin typeface="Calibri"/>
                          <a:cs typeface="Calibri"/>
                        </a:rPr>
                        <a:t>1</a:t>
                      </a:r>
                      <a:r>
                        <a:rPr sz="800" spc="15" dirty="0">
                          <a:latin typeface="Calibri"/>
                          <a:cs typeface="Calibri"/>
                        </a:rPr>
                        <a:t>,</a:t>
                      </a:r>
                      <a:r>
                        <a:rPr sz="800" spc="-35" dirty="0">
                          <a:latin typeface="Calibri"/>
                          <a:cs typeface="Calibri"/>
                        </a:rPr>
                        <a:t>2</a:t>
                      </a:r>
                      <a:r>
                        <a:rPr sz="800" spc="-45" dirty="0">
                          <a:latin typeface="Calibri"/>
                          <a:cs typeface="Calibri"/>
                        </a:rPr>
                        <a:t>0</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65"/>
                        </a:lnSpc>
                      </a:pPr>
                      <a:r>
                        <a:rPr sz="800" spc="-35" dirty="0">
                          <a:latin typeface="Calibri"/>
                          <a:cs typeface="Calibri"/>
                        </a:rPr>
                        <a:t>421</a:t>
                      </a:r>
                      <a:endParaRPr sz="800" dirty="0">
                        <a:latin typeface="Calibri"/>
                        <a:cs typeface="Calibri"/>
                      </a:endParaRPr>
                    </a:p>
                  </a:txBody>
                  <a:tcPr marL="0" marR="0" marT="0" marB="0"/>
                </a:tc>
                <a:tc>
                  <a:txBody>
                    <a:bodyPr/>
                    <a:lstStyle/>
                    <a:p>
                      <a:pPr marR="24765" algn="ctr">
                        <a:lnSpc>
                          <a:spcPts val="1065"/>
                        </a:lnSpc>
                      </a:pPr>
                      <a:r>
                        <a:rPr sz="800" spc="5" dirty="0">
                          <a:latin typeface="Calibri"/>
                          <a:cs typeface="Calibri"/>
                        </a:rPr>
                        <a:t>IPC</a:t>
                      </a:r>
                      <a:endParaRPr sz="800" dirty="0">
                        <a:latin typeface="Calibri"/>
                        <a:cs typeface="Calibri"/>
                      </a:endParaRPr>
                    </a:p>
                  </a:txBody>
                  <a:tcPr marL="0" marR="0" marT="0" marB="0"/>
                </a:tc>
                <a:tc>
                  <a:txBody>
                    <a:bodyPr/>
                    <a:lstStyle/>
                    <a:p>
                      <a:pPr marR="29209" algn="r">
                        <a:lnSpc>
                          <a:spcPts val="1065"/>
                        </a:lnSpc>
                      </a:pPr>
                      <a:r>
                        <a:rPr sz="800" spc="-45" dirty="0">
                          <a:latin typeface="Calibri"/>
                          <a:cs typeface="Calibri"/>
                        </a:rPr>
                        <a:t>9</a:t>
                      </a:r>
                      <a:r>
                        <a:rPr sz="800" spc="-35" dirty="0">
                          <a:latin typeface="Calibri"/>
                          <a:cs typeface="Calibri"/>
                        </a:rPr>
                        <a:t>9</a:t>
                      </a:r>
                      <a:r>
                        <a:rPr sz="800" spc="10" dirty="0">
                          <a:latin typeface="Calibri"/>
                          <a:cs typeface="Calibri"/>
                        </a:rPr>
                        <a:t>.</a:t>
                      </a:r>
                      <a:r>
                        <a:rPr sz="800" spc="-35" dirty="0">
                          <a:latin typeface="Calibri"/>
                          <a:cs typeface="Calibri"/>
                        </a:rPr>
                        <a:t>0</a:t>
                      </a:r>
                      <a:r>
                        <a:rPr sz="800" spc="-45" dirty="0">
                          <a:latin typeface="Calibri"/>
                          <a:cs typeface="Calibri"/>
                        </a:rPr>
                        <a:t>1</a:t>
                      </a:r>
                      <a:r>
                        <a:rPr sz="800" spc="-35" dirty="0">
                          <a:latin typeface="Calibri"/>
                          <a:cs typeface="Calibri"/>
                        </a:rPr>
                        <a:t>9</a:t>
                      </a:r>
                      <a:r>
                        <a:rPr sz="800" spc="-45" dirty="0">
                          <a:latin typeface="Calibri"/>
                          <a:cs typeface="Calibri"/>
                        </a:rPr>
                        <a:t>4</a:t>
                      </a:r>
                      <a:r>
                        <a:rPr sz="800" spc="-35" dirty="0">
                          <a:latin typeface="Calibri"/>
                          <a:cs typeface="Calibri"/>
                        </a:rPr>
                        <a:t>6</a:t>
                      </a:r>
                      <a:r>
                        <a:rPr sz="800" spc="-45" dirty="0">
                          <a:latin typeface="Calibri"/>
                          <a:cs typeface="Calibri"/>
                        </a:rPr>
                        <a:t>0</a:t>
                      </a:r>
                      <a:r>
                        <a:rPr sz="800" spc="-35" dirty="0">
                          <a:latin typeface="Calibri"/>
                          <a:cs typeface="Calibri"/>
                        </a:rPr>
                        <a:t>3</a:t>
                      </a:r>
                      <a:r>
                        <a:rPr sz="800" dirty="0">
                          <a:latin typeface="Calibri"/>
                          <a:cs typeface="Calibri"/>
                        </a:rPr>
                        <a:t>9</a:t>
                      </a:r>
                    </a:p>
                  </a:txBody>
                  <a:tcPr marL="0" marR="0" marT="0" marB="0"/>
                </a:tc>
                <a:tc>
                  <a:txBody>
                    <a:bodyPr/>
                    <a:lstStyle/>
                    <a:p>
                      <a:pPr algn="ctr">
                        <a:lnSpc>
                          <a:spcPts val="1065"/>
                        </a:lnSpc>
                        <a:tabLst>
                          <a:tab pos="405765" algn="l"/>
                        </a:tabLst>
                      </a:pPr>
                      <a:r>
                        <a:rPr sz="800" spc="-5" dirty="0">
                          <a:latin typeface="Calibri"/>
                          <a:cs typeface="Calibri"/>
                        </a:rPr>
                        <a:t>$	</a:t>
                      </a:r>
                      <a:r>
                        <a:rPr sz="800" spc="-30" dirty="0">
                          <a:latin typeface="Calibri"/>
                          <a:cs typeface="Calibri"/>
                        </a:rPr>
                        <a:t>118,823,352.47</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0"/>
                        </a:lnSpc>
                      </a:pPr>
                      <a:r>
                        <a:rPr sz="800" spc="-20" dirty="0">
                          <a:latin typeface="Calibri"/>
                          <a:cs typeface="Calibri"/>
                        </a:rPr>
                        <a:t>J_BSAN_S00652</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0"/>
                        </a:lnSpc>
                      </a:pPr>
                      <a:r>
                        <a:rPr sz="800" spc="-45" dirty="0">
                          <a:latin typeface="Calibri"/>
                          <a:cs typeface="Calibri"/>
                        </a:rPr>
                        <a:t>1</a:t>
                      </a:r>
                      <a:r>
                        <a:rPr sz="800" spc="15" dirty="0">
                          <a:latin typeface="Calibri"/>
                          <a:cs typeface="Calibri"/>
                        </a:rPr>
                        <a:t>,</a:t>
                      </a:r>
                      <a:r>
                        <a:rPr sz="800" spc="-35" dirty="0">
                          <a:latin typeface="Calibri"/>
                          <a:cs typeface="Calibri"/>
                        </a:rPr>
                        <a:t>5</a:t>
                      </a:r>
                      <a:r>
                        <a:rPr sz="800" spc="-45" dirty="0">
                          <a:latin typeface="Calibri"/>
                          <a:cs typeface="Calibri"/>
                        </a:rPr>
                        <a:t>0</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0"/>
                        </a:lnSpc>
                      </a:pPr>
                      <a:r>
                        <a:rPr sz="800" spc="-35" dirty="0">
                          <a:latin typeface="Calibri"/>
                          <a:cs typeface="Calibri"/>
                        </a:rPr>
                        <a:t>441</a:t>
                      </a:r>
                      <a:endParaRPr sz="800" dirty="0">
                        <a:latin typeface="Calibri"/>
                        <a:cs typeface="Calibri"/>
                      </a:endParaRPr>
                    </a:p>
                  </a:txBody>
                  <a:tcPr marL="0" marR="0" marT="0" marB="0"/>
                </a:tc>
                <a:tc>
                  <a:txBody>
                    <a:bodyPr/>
                    <a:lstStyle/>
                    <a:p>
                      <a:pPr marR="24765" algn="ctr">
                        <a:lnSpc>
                          <a:spcPts val="1050"/>
                        </a:lnSpc>
                      </a:pPr>
                      <a:r>
                        <a:rPr sz="800" spc="5" dirty="0">
                          <a:latin typeface="Calibri"/>
                          <a:cs typeface="Calibri"/>
                        </a:rPr>
                        <a:t>IPC</a:t>
                      </a:r>
                      <a:endParaRPr sz="800" dirty="0">
                        <a:latin typeface="Calibri"/>
                        <a:cs typeface="Calibri"/>
                      </a:endParaRPr>
                    </a:p>
                  </a:txBody>
                  <a:tcPr marL="0" marR="0" marT="0" marB="0"/>
                </a:tc>
                <a:tc>
                  <a:txBody>
                    <a:bodyPr/>
                    <a:lstStyle/>
                    <a:p>
                      <a:pPr marR="29209" algn="r">
                        <a:lnSpc>
                          <a:spcPts val="1050"/>
                        </a:lnSpc>
                      </a:pPr>
                      <a:r>
                        <a:rPr sz="800" spc="-45" dirty="0">
                          <a:latin typeface="Calibri"/>
                          <a:cs typeface="Calibri"/>
                        </a:rPr>
                        <a:t>1</a:t>
                      </a:r>
                      <a:r>
                        <a:rPr sz="800" spc="-35" dirty="0">
                          <a:latin typeface="Calibri"/>
                          <a:cs typeface="Calibri"/>
                        </a:rPr>
                        <a:t>00</a:t>
                      </a:r>
                      <a:r>
                        <a:rPr sz="800" spc="10" dirty="0">
                          <a:latin typeface="Calibri"/>
                          <a:cs typeface="Calibri"/>
                        </a:rPr>
                        <a:t>.</a:t>
                      </a:r>
                      <a:r>
                        <a:rPr sz="800" spc="-45" dirty="0">
                          <a:latin typeface="Calibri"/>
                          <a:cs typeface="Calibri"/>
                        </a:rPr>
                        <a:t>6</a:t>
                      </a:r>
                      <a:r>
                        <a:rPr sz="800" spc="-35" dirty="0">
                          <a:latin typeface="Calibri"/>
                          <a:cs typeface="Calibri"/>
                        </a:rPr>
                        <a:t>5</a:t>
                      </a:r>
                      <a:r>
                        <a:rPr sz="800" spc="-45" dirty="0">
                          <a:latin typeface="Calibri"/>
                          <a:cs typeface="Calibri"/>
                        </a:rPr>
                        <a:t>4</a:t>
                      </a:r>
                      <a:r>
                        <a:rPr sz="800" spc="-35" dirty="0">
                          <a:latin typeface="Calibri"/>
                          <a:cs typeface="Calibri"/>
                        </a:rPr>
                        <a:t>8</a:t>
                      </a:r>
                      <a:r>
                        <a:rPr sz="800" spc="-45" dirty="0">
                          <a:latin typeface="Calibri"/>
                          <a:cs typeface="Calibri"/>
                        </a:rPr>
                        <a:t>6</a:t>
                      </a:r>
                      <a:r>
                        <a:rPr sz="800" spc="-35" dirty="0">
                          <a:latin typeface="Calibri"/>
                          <a:cs typeface="Calibri"/>
                        </a:rPr>
                        <a:t>0</a:t>
                      </a:r>
                      <a:r>
                        <a:rPr sz="800" dirty="0">
                          <a:latin typeface="Calibri"/>
                          <a:cs typeface="Calibri"/>
                        </a:rPr>
                        <a:t>3</a:t>
                      </a:r>
                    </a:p>
                  </a:txBody>
                  <a:tcPr marL="0" marR="0" marT="0" marB="0"/>
                </a:tc>
                <a:tc>
                  <a:txBody>
                    <a:bodyPr/>
                    <a:lstStyle/>
                    <a:p>
                      <a:pPr algn="ctr">
                        <a:lnSpc>
                          <a:spcPts val="1050"/>
                        </a:lnSpc>
                        <a:tabLst>
                          <a:tab pos="405765" algn="l"/>
                        </a:tabLst>
                      </a:pPr>
                      <a:r>
                        <a:rPr sz="800" spc="-5" dirty="0">
                          <a:latin typeface="Calibri"/>
                          <a:cs typeface="Calibri"/>
                        </a:rPr>
                        <a:t>$	</a:t>
                      </a:r>
                      <a:r>
                        <a:rPr sz="800" spc="-30" dirty="0">
                          <a:latin typeface="Calibri"/>
                          <a:cs typeface="Calibri"/>
                        </a:rPr>
                        <a:t>150,982,290.42</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5"/>
                        </a:lnSpc>
                      </a:pPr>
                      <a:r>
                        <a:rPr sz="800" spc="-20" dirty="0">
                          <a:latin typeface="Calibri"/>
                          <a:cs typeface="Calibri"/>
                        </a:rPr>
                        <a:t>J_BSAN_S00677</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5"/>
                        </a:lnSpc>
                      </a:pPr>
                      <a:r>
                        <a:rPr sz="800" spc="-45" dirty="0">
                          <a:latin typeface="Calibri"/>
                          <a:cs typeface="Calibri"/>
                        </a:rPr>
                        <a:t>1</a:t>
                      </a:r>
                      <a:r>
                        <a:rPr sz="800" spc="15" dirty="0">
                          <a:latin typeface="Calibri"/>
                          <a:cs typeface="Calibri"/>
                        </a:rPr>
                        <a:t>,</a:t>
                      </a:r>
                      <a:r>
                        <a:rPr sz="800" spc="-35" dirty="0">
                          <a:latin typeface="Calibri"/>
                          <a:cs typeface="Calibri"/>
                        </a:rPr>
                        <a:t>5</a:t>
                      </a:r>
                      <a:r>
                        <a:rPr sz="800" spc="-45" dirty="0">
                          <a:latin typeface="Calibri"/>
                          <a:cs typeface="Calibri"/>
                        </a:rPr>
                        <a:t>0</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5"/>
                        </a:lnSpc>
                      </a:pPr>
                      <a:r>
                        <a:rPr sz="800" spc="-35" dirty="0">
                          <a:latin typeface="Calibri"/>
                          <a:cs typeface="Calibri"/>
                        </a:rPr>
                        <a:t>456</a:t>
                      </a:r>
                      <a:endParaRPr sz="800" dirty="0">
                        <a:latin typeface="Calibri"/>
                        <a:cs typeface="Calibri"/>
                      </a:endParaRPr>
                    </a:p>
                  </a:txBody>
                  <a:tcPr marL="0" marR="0" marT="0" marB="0"/>
                </a:tc>
                <a:tc>
                  <a:txBody>
                    <a:bodyPr/>
                    <a:lstStyle/>
                    <a:p>
                      <a:pPr marR="24765" algn="ctr">
                        <a:lnSpc>
                          <a:spcPts val="1055"/>
                        </a:lnSpc>
                      </a:pPr>
                      <a:r>
                        <a:rPr sz="800" spc="5" dirty="0">
                          <a:latin typeface="Calibri"/>
                          <a:cs typeface="Calibri"/>
                        </a:rPr>
                        <a:t>IPC</a:t>
                      </a:r>
                      <a:endParaRPr sz="800" dirty="0">
                        <a:latin typeface="Calibri"/>
                        <a:cs typeface="Calibri"/>
                      </a:endParaRPr>
                    </a:p>
                  </a:txBody>
                  <a:tcPr marL="0" marR="0" marT="0" marB="0"/>
                </a:tc>
                <a:tc>
                  <a:txBody>
                    <a:bodyPr/>
                    <a:lstStyle/>
                    <a:p>
                      <a:pPr marR="29209" algn="r">
                        <a:lnSpc>
                          <a:spcPts val="1055"/>
                        </a:lnSpc>
                      </a:pPr>
                      <a:r>
                        <a:rPr sz="800" spc="-45" dirty="0">
                          <a:latin typeface="Calibri"/>
                          <a:cs typeface="Calibri"/>
                        </a:rPr>
                        <a:t>9</a:t>
                      </a:r>
                      <a:r>
                        <a:rPr sz="800" spc="-35" dirty="0">
                          <a:latin typeface="Calibri"/>
                          <a:cs typeface="Calibri"/>
                        </a:rPr>
                        <a:t>9</a:t>
                      </a:r>
                      <a:r>
                        <a:rPr sz="800" spc="10" dirty="0">
                          <a:latin typeface="Calibri"/>
                          <a:cs typeface="Calibri"/>
                        </a:rPr>
                        <a:t>.</a:t>
                      </a:r>
                      <a:r>
                        <a:rPr sz="800" spc="-35" dirty="0">
                          <a:latin typeface="Calibri"/>
                          <a:cs typeface="Calibri"/>
                        </a:rPr>
                        <a:t>5</a:t>
                      </a:r>
                      <a:r>
                        <a:rPr sz="800" spc="-45" dirty="0">
                          <a:latin typeface="Calibri"/>
                          <a:cs typeface="Calibri"/>
                        </a:rPr>
                        <a:t>6</a:t>
                      </a:r>
                      <a:r>
                        <a:rPr sz="800" spc="-35" dirty="0">
                          <a:latin typeface="Calibri"/>
                          <a:cs typeface="Calibri"/>
                        </a:rPr>
                        <a:t>1</a:t>
                      </a:r>
                      <a:r>
                        <a:rPr sz="800" spc="-45" dirty="0">
                          <a:latin typeface="Calibri"/>
                          <a:cs typeface="Calibri"/>
                        </a:rPr>
                        <a:t>6</a:t>
                      </a:r>
                      <a:r>
                        <a:rPr sz="800" spc="-35" dirty="0">
                          <a:latin typeface="Calibri"/>
                          <a:cs typeface="Calibri"/>
                        </a:rPr>
                        <a:t>8</a:t>
                      </a:r>
                      <a:r>
                        <a:rPr sz="800" spc="-45" dirty="0">
                          <a:latin typeface="Calibri"/>
                          <a:cs typeface="Calibri"/>
                        </a:rPr>
                        <a:t>6</a:t>
                      </a:r>
                      <a:r>
                        <a:rPr sz="800" spc="-35" dirty="0">
                          <a:latin typeface="Calibri"/>
                          <a:cs typeface="Calibri"/>
                        </a:rPr>
                        <a:t>8</a:t>
                      </a:r>
                      <a:r>
                        <a:rPr sz="800" dirty="0">
                          <a:latin typeface="Calibri"/>
                          <a:cs typeface="Calibri"/>
                        </a:rPr>
                        <a:t>4</a:t>
                      </a:r>
                    </a:p>
                  </a:txBody>
                  <a:tcPr marL="0" marR="0" marT="0" marB="0"/>
                </a:tc>
                <a:tc>
                  <a:txBody>
                    <a:bodyPr/>
                    <a:lstStyle/>
                    <a:p>
                      <a:pPr algn="ctr">
                        <a:lnSpc>
                          <a:spcPts val="1055"/>
                        </a:lnSpc>
                        <a:tabLst>
                          <a:tab pos="405765" algn="l"/>
                        </a:tabLst>
                      </a:pPr>
                      <a:r>
                        <a:rPr sz="800" spc="-5" dirty="0">
                          <a:latin typeface="Calibri"/>
                          <a:cs typeface="Calibri"/>
                        </a:rPr>
                        <a:t>$	</a:t>
                      </a:r>
                      <a:r>
                        <a:rPr sz="800" spc="-30" dirty="0">
                          <a:latin typeface="Calibri"/>
                          <a:cs typeface="Calibri"/>
                        </a:rPr>
                        <a:t>149,342,530.26</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0"/>
                        </a:lnSpc>
                      </a:pPr>
                      <a:r>
                        <a:rPr sz="800" spc="-20" dirty="0">
                          <a:latin typeface="Calibri"/>
                          <a:cs typeface="Calibri"/>
                        </a:rPr>
                        <a:t>J_BSAN_S00678</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0"/>
                        </a:lnSpc>
                      </a:pPr>
                      <a:r>
                        <a:rPr sz="800" spc="-35" dirty="0">
                          <a:latin typeface="Calibri"/>
                          <a:cs typeface="Calibri"/>
                        </a:rPr>
                        <a:t>5</a:t>
                      </a:r>
                      <a:r>
                        <a:rPr sz="800" spc="-45" dirty="0">
                          <a:latin typeface="Calibri"/>
                          <a:cs typeface="Calibri"/>
                        </a:rPr>
                        <a:t>0</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0"/>
                        </a:lnSpc>
                      </a:pPr>
                      <a:r>
                        <a:rPr sz="800" spc="-35" dirty="0">
                          <a:latin typeface="Calibri"/>
                          <a:cs typeface="Calibri"/>
                        </a:rPr>
                        <a:t>456</a:t>
                      </a:r>
                      <a:endParaRPr sz="800" dirty="0">
                        <a:latin typeface="Calibri"/>
                        <a:cs typeface="Calibri"/>
                      </a:endParaRPr>
                    </a:p>
                  </a:txBody>
                  <a:tcPr marL="0" marR="0" marT="0" marB="0"/>
                </a:tc>
                <a:tc>
                  <a:txBody>
                    <a:bodyPr/>
                    <a:lstStyle/>
                    <a:p>
                      <a:pPr marR="24765" algn="ctr">
                        <a:lnSpc>
                          <a:spcPts val="1050"/>
                        </a:lnSpc>
                      </a:pPr>
                      <a:r>
                        <a:rPr sz="800" spc="5" dirty="0">
                          <a:latin typeface="Calibri"/>
                          <a:cs typeface="Calibri"/>
                        </a:rPr>
                        <a:t>IPC</a:t>
                      </a:r>
                      <a:endParaRPr sz="800" dirty="0">
                        <a:latin typeface="Calibri"/>
                        <a:cs typeface="Calibri"/>
                      </a:endParaRPr>
                    </a:p>
                  </a:txBody>
                  <a:tcPr marL="0" marR="0" marT="0" marB="0"/>
                </a:tc>
                <a:tc>
                  <a:txBody>
                    <a:bodyPr/>
                    <a:lstStyle/>
                    <a:p>
                      <a:pPr marR="29209" algn="r">
                        <a:lnSpc>
                          <a:spcPts val="1050"/>
                        </a:lnSpc>
                      </a:pPr>
                      <a:r>
                        <a:rPr sz="800" spc="-45" dirty="0">
                          <a:latin typeface="Calibri"/>
                          <a:cs typeface="Calibri"/>
                        </a:rPr>
                        <a:t>9</a:t>
                      </a:r>
                      <a:r>
                        <a:rPr sz="800" spc="-35" dirty="0">
                          <a:latin typeface="Calibri"/>
                          <a:cs typeface="Calibri"/>
                        </a:rPr>
                        <a:t>9</a:t>
                      </a:r>
                      <a:r>
                        <a:rPr sz="800" spc="10" dirty="0">
                          <a:latin typeface="Calibri"/>
                          <a:cs typeface="Calibri"/>
                        </a:rPr>
                        <a:t>.</a:t>
                      </a:r>
                      <a:r>
                        <a:rPr sz="800" spc="-35" dirty="0">
                          <a:latin typeface="Calibri"/>
                          <a:cs typeface="Calibri"/>
                        </a:rPr>
                        <a:t>0</a:t>
                      </a:r>
                      <a:r>
                        <a:rPr sz="800" spc="-45" dirty="0">
                          <a:latin typeface="Calibri"/>
                          <a:cs typeface="Calibri"/>
                        </a:rPr>
                        <a:t>1</a:t>
                      </a:r>
                      <a:r>
                        <a:rPr sz="800" spc="-35" dirty="0">
                          <a:latin typeface="Calibri"/>
                          <a:cs typeface="Calibri"/>
                        </a:rPr>
                        <a:t>9</a:t>
                      </a:r>
                      <a:r>
                        <a:rPr sz="800" spc="-45" dirty="0">
                          <a:latin typeface="Calibri"/>
                          <a:cs typeface="Calibri"/>
                        </a:rPr>
                        <a:t>4</a:t>
                      </a:r>
                      <a:r>
                        <a:rPr sz="800" spc="-35" dirty="0">
                          <a:latin typeface="Calibri"/>
                          <a:cs typeface="Calibri"/>
                        </a:rPr>
                        <a:t>6</a:t>
                      </a:r>
                      <a:r>
                        <a:rPr sz="800" spc="-45" dirty="0">
                          <a:latin typeface="Calibri"/>
                          <a:cs typeface="Calibri"/>
                        </a:rPr>
                        <a:t>0</a:t>
                      </a:r>
                      <a:r>
                        <a:rPr sz="800" spc="-35" dirty="0">
                          <a:latin typeface="Calibri"/>
                          <a:cs typeface="Calibri"/>
                        </a:rPr>
                        <a:t>3</a:t>
                      </a:r>
                      <a:r>
                        <a:rPr sz="800" dirty="0">
                          <a:latin typeface="Calibri"/>
                          <a:cs typeface="Calibri"/>
                        </a:rPr>
                        <a:t>9</a:t>
                      </a:r>
                    </a:p>
                  </a:txBody>
                  <a:tcPr marL="0" marR="0" marT="0" marB="0"/>
                </a:tc>
                <a:tc>
                  <a:txBody>
                    <a:bodyPr/>
                    <a:lstStyle/>
                    <a:p>
                      <a:pPr algn="ctr">
                        <a:lnSpc>
                          <a:spcPts val="1050"/>
                        </a:lnSpc>
                        <a:tabLst>
                          <a:tab pos="461645" algn="l"/>
                        </a:tabLst>
                      </a:pPr>
                      <a:r>
                        <a:rPr sz="800" spc="-5" dirty="0">
                          <a:latin typeface="Calibri"/>
                          <a:cs typeface="Calibri"/>
                        </a:rPr>
                        <a:t>$	</a:t>
                      </a:r>
                      <a:r>
                        <a:rPr sz="800" spc="-30" dirty="0">
                          <a:latin typeface="Calibri"/>
                          <a:cs typeface="Calibri"/>
                        </a:rPr>
                        <a:t>49,509,730.20</a:t>
                      </a:r>
                      <a:endParaRPr sz="800" dirty="0">
                        <a:latin typeface="Calibri"/>
                        <a:cs typeface="Calibri"/>
                      </a:endParaRPr>
                    </a:p>
                  </a:txBody>
                  <a:tcPr marL="0" marR="0" marT="0" marB="0">
                    <a:lnR w="15239">
                      <a:solidFill>
                        <a:srgbClr val="000000"/>
                      </a:solidFill>
                      <a:prstDash val="solid"/>
                    </a:lnR>
                  </a:tcPr>
                </a:tc>
              </a:tr>
              <a:tr h="129211">
                <a:tc>
                  <a:txBody>
                    <a:bodyPr/>
                    <a:lstStyle/>
                    <a:p>
                      <a:pPr marL="16510">
                        <a:lnSpc>
                          <a:spcPts val="1055"/>
                        </a:lnSpc>
                      </a:pPr>
                      <a:r>
                        <a:rPr sz="800" spc="-15" dirty="0">
                          <a:latin typeface="Calibri"/>
                          <a:cs typeface="Calibri"/>
                        </a:rPr>
                        <a:t>Total</a:t>
                      </a:r>
                      <a:endParaRPr sz="800" dirty="0">
                        <a:latin typeface="Calibri"/>
                        <a:cs typeface="Calibri"/>
                      </a:endParaRPr>
                    </a:p>
                  </a:txBody>
                  <a:tcPr marL="0" marR="0" marT="0" marB="0">
                    <a:lnL w="7619">
                      <a:solidFill>
                        <a:srgbClr val="000000"/>
                      </a:solidFill>
                      <a:prstDash val="solid"/>
                    </a:lnL>
                    <a:lnB w="15239">
                      <a:solidFill>
                        <a:srgbClr val="000000"/>
                      </a:solidFill>
                      <a:prstDash val="solid"/>
                    </a:lnB>
                  </a:tcPr>
                </a:tc>
                <a:tc>
                  <a:txBody>
                    <a:bodyPr/>
                    <a:lstStyle/>
                    <a:p>
                      <a:endParaRPr sz="800" dirty="0">
                        <a:latin typeface="Calibri"/>
                        <a:cs typeface="Calibri"/>
                      </a:endParaRPr>
                    </a:p>
                  </a:txBody>
                  <a:tcPr marL="0" marR="0" marT="0" marB="0">
                    <a:lnB w="15239">
                      <a:solidFill>
                        <a:srgbClr val="000000"/>
                      </a:solidFill>
                      <a:prstDash val="solid"/>
                    </a:lnB>
                  </a:tcPr>
                </a:tc>
                <a:tc>
                  <a:txBody>
                    <a:bodyPr/>
                    <a:lstStyle/>
                    <a:p>
                      <a:endParaRPr sz="800" dirty="0">
                        <a:latin typeface="Calibri"/>
                        <a:cs typeface="Calibri"/>
                      </a:endParaRPr>
                    </a:p>
                  </a:txBody>
                  <a:tcPr marL="0" marR="0" marT="0" marB="0">
                    <a:lnB w="15239">
                      <a:solidFill>
                        <a:srgbClr val="000000"/>
                      </a:solidFill>
                      <a:prstDash val="solid"/>
                    </a:lnB>
                  </a:tcPr>
                </a:tc>
                <a:tc>
                  <a:txBody>
                    <a:bodyPr/>
                    <a:lstStyle/>
                    <a:p>
                      <a:endParaRPr sz="800" dirty="0">
                        <a:latin typeface="Calibri"/>
                        <a:cs typeface="Calibri"/>
                      </a:endParaRPr>
                    </a:p>
                  </a:txBody>
                  <a:tcPr marL="0" marR="0" marT="0" marB="0">
                    <a:lnB w="15239">
                      <a:solidFill>
                        <a:srgbClr val="000000"/>
                      </a:solidFill>
                      <a:prstDash val="solid"/>
                    </a:lnB>
                  </a:tcPr>
                </a:tc>
                <a:tc>
                  <a:txBody>
                    <a:bodyPr/>
                    <a:lstStyle/>
                    <a:p>
                      <a:endParaRPr sz="800" dirty="0">
                        <a:latin typeface="Calibri"/>
                        <a:cs typeface="Calibri"/>
                      </a:endParaRPr>
                    </a:p>
                  </a:txBody>
                  <a:tcPr marL="0" marR="0" marT="0" marB="0">
                    <a:lnB w="15239">
                      <a:solidFill>
                        <a:srgbClr val="000000"/>
                      </a:solidFill>
                      <a:prstDash val="solid"/>
                    </a:lnB>
                  </a:tcPr>
                </a:tc>
                <a:tc>
                  <a:txBody>
                    <a:bodyPr/>
                    <a:lstStyle/>
                    <a:p>
                      <a:pPr algn="ctr">
                        <a:lnSpc>
                          <a:spcPts val="1055"/>
                        </a:lnSpc>
                        <a:tabLst>
                          <a:tab pos="405130" algn="l"/>
                        </a:tabLst>
                      </a:pPr>
                      <a:r>
                        <a:rPr sz="800" spc="-5" dirty="0">
                          <a:latin typeface="Calibri"/>
                          <a:cs typeface="Calibri"/>
                        </a:rPr>
                        <a:t>$	</a:t>
                      </a:r>
                      <a:r>
                        <a:rPr sz="800" spc="-30" dirty="0">
                          <a:latin typeface="Calibri"/>
                          <a:cs typeface="Calibri"/>
                        </a:rPr>
                        <a:t>468,657,903.35</a:t>
                      </a:r>
                      <a:endParaRPr sz="800" dirty="0">
                        <a:latin typeface="Calibri"/>
                        <a:cs typeface="Calibri"/>
                      </a:endParaRPr>
                    </a:p>
                  </a:txBody>
                  <a:tcPr marL="0" marR="0" marT="0" marB="0">
                    <a:lnR w="15239">
                      <a:solidFill>
                        <a:srgbClr val="000000"/>
                      </a:solidFill>
                      <a:prstDash val="solid"/>
                    </a:lnR>
                    <a:lnB w="15239">
                      <a:solidFill>
                        <a:srgbClr val="000000"/>
                      </a:solidFill>
                      <a:prstDash val="solid"/>
                    </a:lnB>
                  </a:tcPr>
                </a:tc>
              </a:tr>
              <a:tr h="157472">
                <a:tc>
                  <a:txBody>
                    <a:bodyPr/>
                    <a:lstStyle/>
                    <a:p>
                      <a:pPr marL="414020">
                        <a:lnSpc>
                          <a:spcPct val="100000"/>
                        </a:lnSpc>
                        <a:spcBef>
                          <a:spcPts val="170"/>
                        </a:spcBef>
                      </a:pPr>
                      <a:r>
                        <a:rPr sz="700" b="1" spc="-5" dirty="0">
                          <a:solidFill>
                            <a:srgbClr val="FF0000"/>
                          </a:solidFill>
                          <a:latin typeface="Calibri"/>
                          <a:cs typeface="Calibri"/>
                        </a:rPr>
                        <a:t>Calls </a:t>
                      </a:r>
                      <a:r>
                        <a:rPr sz="700" b="1" spc="5" dirty="0">
                          <a:solidFill>
                            <a:srgbClr val="FF0000"/>
                          </a:solidFill>
                          <a:latin typeface="Calibri"/>
                          <a:cs typeface="Calibri"/>
                        </a:rPr>
                        <a:t>spreads</a:t>
                      </a:r>
                      <a:r>
                        <a:rPr sz="700" b="1" spc="-65" dirty="0">
                          <a:solidFill>
                            <a:srgbClr val="FF0000"/>
                          </a:solidFill>
                          <a:latin typeface="Calibri"/>
                          <a:cs typeface="Calibri"/>
                        </a:rPr>
                        <a:t> </a:t>
                      </a:r>
                      <a:r>
                        <a:rPr sz="700" b="1" spc="5" dirty="0">
                          <a:solidFill>
                            <a:srgbClr val="FF0000"/>
                          </a:solidFill>
                          <a:latin typeface="Calibri"/>
                          <a:cs typeface="Calibri"/>
                        </a:rPr>
                        <a:t>quantos</a:t>
                      </a:r>
                      <a:endParaRPr sz="700" dirty="0">
                        <a:latin typeface="Calibri"/>
                        <a:cs typeface="Calibri"/>
                      </a:endParaRPr>
                    </a:p>
                  </a:txBody>
                  <a:tcPr marL="0" marR="0" marT="0" marB="0">
                    <a:lnL w="7619">
                      <a:solidFill>
                        <a:srgbClr val="000000"/>
                      </a:solidFill>
                      <a:prstDash val="solid"/>
                    </a:lnL>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R w="15239">
                      <a:solidFill>
                        <a:srgbClr val="000000"/>
                      </a:solidFill>
                      <a:prstDash val="solid"/>
                    </a:lnR>
                    <a:lnT w="15239">
                      <a:solidFill>
                        <a:srgbClr val="000000"/>
                      </a:solidFill>
                      <a:prstDash val="solid"/>
                    </a:lnT>
                  </a:tcPr>
                </a:tc>
              </a:tr>
              <a:tr h="141604">
                <a:tc>
                  <a:txBody>
                    <a:bodyPr/>
                    <a:lstStyle/>
                    <a:p>
                      <a:pPr marL="16510">
                        <a:lnSpc>
                          <a:spcPts val="1065"/>
                        </a:lnSpc>
                      </a:pPr>
                      <a:r>
                        <a:rPr sz="800" spc="-25" dirty="0">
                          <a:latin typeface="Calibri"/>
                          <a:cs typeface="Calibri"/>
                        </a:rPr>
                        <a:t>J_BACOMER_S5108</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65"/>
                        </a:lnSpc>
                      </a:pPr>
                      <a:r>
                        <a:rPr sz="800" spc="-45" dirty="0">
                          <a:latin typeface="Calibri"/>
                          <a:cs typeface="Calibri"/>
                        </a:rPr>
                        <a:t>1</a:t>
                      </a:r>
                      <a:r>
                        <a:rPr sz="800" spc="15" dirty="0">
                          <a:latin typeface="Calibri"/>
                          <a:cs typeface="Calibri"/>
                        </a:rPr>
                        <a:t>,</a:t>
                      </a:r>
                      <a:r>
                        <a:rPr sz="800" spc="-35" dirty="0">
                          <a:latin typeface="Calibri"/>
                          <a:cs typeface="Calibri"/>
                        </a:rPr>
                        <a:t>7</a:t>
                      </a:r>
                      <a:r>
                        <a:rPr sz="800" spc="-45" dirty="0">
                          <a:latin typeface="Calibri"/>
                          <a:cs typeface="Calibri"/>
                        </a:rPr>
                        <a:t>0</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65"/>
                        </a:lnSpc>
                      </a:pPr>
                      <a:r>
                        <a:rPr sz="800" spc="-35" dirty="0">
                          <a:latin typeface="Calibri"/>
                          <a:cs typeface="Calibri"/>
                        </a:rPr>
                        <a:t>891</a:t>
                      </a:r>
                      <a:endParaRPr sz="800" dirty="0">
                        <a:latin typeface="Calibri"/>
                        <a:cs typeface="Calibri"/>
                      </a:endParaRPr>
                    </a:p>
                  </a:txBody>
                  <a:tcPr marL="0" marR="0" marT="0" marB="0"/>
                </a:tc>
                <a:tc>
                  <a:txBody>
                    <a:bodyPr/>
                    <a:lstStyle/>
                    <a:p>
                      <a:pPr marR="15240" algn="ctr">
                        <a:lnSpc>
                          <a:spcPts val="1065"/>
                        </a:lnSpc>
                      </a:pPr>
                      <a:r>
                        <a:rPr sz="800" spc="-10" dirty="0">
                          <a:latin typeface="Calibri"/>
                          <a:cs typeface="Calibri"/>
                        </a:rPr>
                        <a:t>SX5E</a:t>
                      </a:r>
                      <a:endParaRPr sz="800" dirty="0">
                        <a:latin typeface="Calibri"/>
                        <a:cs typeface="Calibri"/>
                      </a:endParaRPr>
                    </a:p>
                  </a:txBody>
                  <a:tcPr marL="0" marR="0" marT="0" marB="0"/>
                </a:tc>
                <a:tc>
                  <a:txBody>
                    <a:bodyPr/>
                    <a:lstStyle/>
                    <a:p>
                      <a:pPr marR="29209" algn="r">
                        <a:lnSpc>
                          <a:spcPts val="1065"/>
                        </a:lnSpc>
                      </a:pPr>
                      <a:r>
                        <a:rPr sz="800" spc="-45" dirty="0">
                          <a:latin typeface="Calibri"/>
                          <a:cs typeface="Calibri"/>
                        </a:rPr>
                        <a:t>9</a:t>
                      </a:r>
                      <a:r>
                        <a:rPr sz="800" spc="-35" dirty="0">
                          <a:latin typeface="Calibri"/>
                          <a:cs typeface="Calibri"/>
                        </a:rPr>
                        <a:t>0</a:t>
                      </a:r>
                      <a:r>
                        <a:rPr sz="800" spc="10" dirty="0">
                          <a:latin typeface="Calibri"/>
                          <a:cs typeface="Calibri"/>
                        </a:rPr>
                        <a:t>.</a:t>
                      </a:r>
                      <a:r>
                        <a:rPr sz="800" spc="-35" dirty="0">
                          <a:latin typeface="Calibri"/>
                          <a:cs typeface="Calibri"/>
                        </a:rPr>
                        <a:t>3</a:t>
                      </a:r>
                      <a:r>
                        <a:rPr sz="800" spc="-45" dirty="0">
                          <a:latin typeface="Calibri"/>
                          <a:cs typeface="Calibri"/>
                        </a:rPr>
                        <a:t>5</a:t>
                      </a:r>
                      <a:r>
                        <a:rPr sz="800" spc="-35" dirty="0">
                          <a:latin typeface="Calibri"/>
                          <a:cs typeface="Calibri"/>
                        </a:rPr>
                        <a:t>3</a:t>
                      </a:r>
                      <a:r>
                        <a:rPr sz="800" spc="-45" dirty="0">
                          <a:latin typeface="Calibri"/>
                          <a:cs typeface="Calibri"/>
                        </a:rPr>
                        <a:t>7</a:t>
                      </a:r>
                      <a:r>
                        <a:rPr sz="800" spc="-35" dirty="0">
                          <a:latin typeface="Calibri"/>
                          <a:cs typeface="Calibri"/>
                        </a:rPr>
                        <a:t>8</a:t>
                      </a:r>
                      <a:r>
                        <a:rPr sz="800" spc="-45" dirty="0">
                          <a:latin typeface="Calibri"/>
                          <a:cs typeface="Calibri"/>
                        </a:rPr>
                        <a:t>8</a:t>
                      </a:r>
                      <a:r>
                        <a:rPr sz="800" spc="-35" dirty="0">
                          <a:latin typeface="Calibri"/>
                          <a:cs typeface="Calibri"/>
                        </a:rPr>
                        <a:t>8</a:t>
                      </a:r>
                      <a:r>
                        <a:rPr sz="800" dirty="0">
                          <a:latin typeface="Calibri"/>
                          <a:cs typeface="Calibri"/>
                        </a:rPr>
                        <a:t>5</a:t>
                      </a:r>
                    </a:p>
                  </a:txBody>
                  <a:tcPr marL="0" marR="0" marT="0" marB="0"/>
                </a:tc>
                <a:tc>
                  <a:txBody>
                    <a:bodyPr/>
                    <a:lstStyle/>
                    <a:p>
                      <a:pPr algn="ctr">
                        <a:lnSpc>
                          <a:spcPts val="1065"/>
                        </a:lnSpc>
                        <a:tabLst>
                          <a:tab pos="405130" algn="l"/>
                        </a:tabLst>
                      </a:pPr>
                      <a:r>
                        <a:rPr sz="800" spc="-5" dirty="0">
                          <a:latin typeface="Calibri"/>
                          <a:cs typeface="Calibri"/>
                        </a:rPr>
                        <a:t>$	</a:t>
                      </a:r>
                      <a:r>
                        <a:rPr sz="800" spc="-30" dirty="0">
                          <a:latin typeface="Calibri"/>
                          <a:cs typeface="Calibri"/>
                        </a:rPr>
                        <a:t>153,601,441.05</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0"/>
                        </a:lnSpc>
                      </a:pPr>
                      <a:r>
                        <a:rPr sz="800" spc="-20" dirty="0">
                          <a:latin typeface="Calibri"/>
                          <a:cs typeface="Calibri"/>
                        </a:rPr>
                        <a:t>J_BSAN_S00567</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0"/>
                        </a:lnSpc>
                      </a:pPr>
                      <a:r>
                        <a:rPr sz="800" spc="-45" dirty="0">
                          <a:latin typeface="Calibri"/>
                          <a:cs typeface="Calibri"/>
                        </a:rPr>
                        <a:t>1</a:t>
                      </a:r>
                      <a:r>
                        <a:rPr sz="800" spc="15" dirty="0">
                          <a:latin typeface="Calibri"/>
                          <a:cs typeface="Calibri"/>
                        </a:rPr>
                        <a:t>,</a:t>
                      </a:r>
                      <a:r>
                        <a:rPr sz="800" spc="-35" dirty="0">
                          <a:latin typeface="Calibri"/>
                          <a:cs typeface="Calibri"/>
                        </a:rPr>
                        <a:t>5</a:t>
                      </a:r>
                      <a:r>
                        <a:rPr sz="800" spc="-45" dirty="0">
                          <a:latin typeface="Calibri"/>
                          <a:cs typeface="Calibri"/>
                        </a:rPr>
                        <a:t>0</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0"/>
                        </a:lnSpc>
                      </a:pPr>
                      <a:r>
                        <a:rPr sz="800" spc="-35" dirty="0">
                          <a:latin typeface="Calibri"/>
                          <a:cs typeface="Calibri"/>
                        </a:rPr>
                        <a:t>700</a:t>
                      </a:r>
                      <a:endParaRPr sz="800" dirty="0">
                        <a:latin typeface="Calibri"/>
                        <a:cs typeface="Calibri"/>
                      </a:endParaRPr>
                    </a:p>
                  </a:txBody>
                  <a:tcPr marL="0" marR="0" marT="0" marB="0"/>
                </a:tc>
                <a:tc>
                  <a:txBody>
                    <a:bodyPr/>
                    <a:lstStyle/>
                    <a:p>
                      <a:pPr marR="14604" algn="ctr">
                        <a:lnSpc>
                          <a:spcPts val="1050"/>
                        </a:lnSpc>
                      </a:pPr>
                      <a:r>
                        <a:rPr sz="800" spc="-10" dirty="0">
                          <a:latin typeface="Calibri"/>
                          <a:cs typeface="Calibri"/>
                        </a:rPr>
                        <a:t>SX5E</a:t>
                      </a:r>
                      <a:endParaRPr sz="800" dirty="0">
                        <a:latin typeface="Calibri"/>
                        <a:cs typeface="Calibri"/>
                      </a:endParaRPr>
                    </a:p>
                  </a:txBody>
                  <a:tcPr marL="0" marR="0" marT="0" marB="0"/>
                </a:tc>
                <a:tc>
                  <a:txBody>
                    <a:bodyPr/>
                    <a:lstStyle/>
                    <a:p>
                      <a:pPr marR="29209" algn="r">
                        <a:lnSpc>
                          <a:spcPts val="1050"/>
                        </a:lnSpc>
                      </a:pPr>
                      <a:r>
                        <a:rPr sz="800" spc="-45" dirty="0">
                          <a:latin typeface="Calibri"/>
                          <a:cs typeface="Calibri"/>
                        </a:rPr>
                        <a:t>9</a:t>
                      </a:r>
                      <a:r>
                        <a:rPr sz="800" spc="-35" dirty="0">
                          <a:latin typeface="Calibri"/>
                          <a:cs typeface="Calibri"/>
                        </a:rPr>
                        <a:t>3</a:t>
                      </a:r>
                      <a:r>
                        <a:rPr sz="800" spc="10" dirty="0">
                          <a:latin typeface="Calibri"/>
                          <a:cs typeface="Calibri"/>
                        </a:rPr>
                        <a:t>.</a:t>
                      </a:r>
                      <a:r>
                        <a:rPr sz="800" spc="-35" dirty="0">
                          <a:latin typeface="Calibri"/>
                          <a:cs typeface="Calibri"/>
                        </a:rPr>
                        <a:t>2</a:t>
                      </a:r>
                      <a:r>
                        <a:rPr sz="800" spc="-45" dirty="0">
                          <a:latin typeface="Calibri"/>
                          <a:cs typeface="Calibri"/>
                        </a:rPr>
                        <a:t>1</a:t>
                      </a:r>
                      <a:r>
                        <a:rPr sz="800" spc="-35" dirty="0">
                          <a:latin typeface="Calibri"/>
                          <a:cs typeface="Calibri"/>
                        </a:rPr>
                        <a:t>3</a:t>
                      </a:r>
                      <a:r>
                        <a:rPr sz="800" spc="-45" dirty="0">
                          <a:latin typeface="Calibri"/>
                          <a:cs typeface="Calibri"/>
                        </a:rPr>
                        <a:t>8</a:t>
                      </a:r>
                      <a:r>
                        <a:rPr sz="800" spc="-35" dirty="0">
                          <a:latin typeface="Calibri"/>
                          <a:cs typeface="Calibri"/>
                        </a:rPr>
                        <a:t>1</a:t>
                      </a:r>
                      <a:r>
                        <a:rPr sz="800" spc="-45" dirty="0">
                          <a:latin typeface="Calibri"/>
                          <a:cs typeface="Calibri"/>
                        </a:rPr>
                        <a:t>0</a:t>
                      </a:r>
                      <a:r>
                        <a:rPr sz="800" spc="-35" dirty="0">
                          <a:latin typeface="Calibri"/>
                          <a:cs typeface="Calibri"/>
                        </a:rPr>
                        <a:t>1</a:t>
                      </a:r>
                      <a:r>
                        <a:rPr sz="800" dirty="0">
                          <a:latin typeface="Calibri"/>
                          <a:cs typeface="Calibri"/>
                        </a:rPr>
                        <a:t>2</a:t>
                      </a:r>
                    </a:p>
                  </a:txBody>
                  <a:tcPr marL="0" marR="0" marT="0" marB="0"/>
                </a:tc>
                <a:tc>
                  <a:txBody>
                    <a:bodyPr/>
                    <a:lstStyle/>
                    <a:p>
                      <a:pPr algn="ctr">
                        <a:lnSpc>
                          <a:spcPts val="1050"/>
                        </a:lnSpc>
                        <a:tabLst>
                          <a:tab pos="405765" algn="l"/>
                        </a:tabLst>
                      </a:pPr>
                      <a:r>
                        <a:rPr sz="800" spc="-5" dirty="0">
                          <a:latin typeface="Calibri"/>
                          <a:cs typeface="Calibri"/>
                        </a:rPr>
                        <a:t>$	</a:t>
                      </a:r>
                      <a:r>
                        <a:rPr sz="800" spc="-30" dirty="0">
                          <a:latin typeface="Calibri"/>
                          <a:cs typeface="Calibri"/>
                        </a:rPr>
                        <a:t>139,820,715.18</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5"/>
                        </a:lnSpc>
                      </a:pPr>
                      <a:r>
                        <a:rPr sz="800" spc="-20" dirty="0">
                          <a:latin typeface="Calibri"/>
                          <a:cs typeface="Calibri"/>
                        </a:rPr>
                        <a:t>J_BSAN_S00654</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5"/>
                        </a:lnSpc>
                      </a:pPr>
                      <a:r>
                        <a:rPr sz="800" spc="-45" dirty="0">
                          <a:latin typeface="Calibri"/>
                          <a:cs typeface="Calibri"/>
                        </a:rPr>
                        <a:t>1</a:t>
                      </a:r>
                      <a:r>
                        <a:rPr sz="800" spc="15" dirty="0">
                          <a:latin typeface="Calibri"/>
                          <a:cs typeface="Calibri"/>
                        </a:rPr>
                        <a:t>,</a:t>
                      </a:r>
                      <a:r>
                        <a:rPr sz="800" spc="-35" dirty="0">
                          <a:latin typeface="Calibri"/>
                          <a:cs typeface="Calibri"/>
                        </a:rPr>
                        <a:t>2</a:t>
                      </a:r>
                      <a:r>
                        <a:rPr sz="800" spc="-45" dirty="0">
                          <a:latin typeface="Calibri"/>
                          <a:cs typeface="Calibri"/>
                        </a:rPr>
                        <a:t>5</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5"/>
                        </a:lnSpc>
                      </a:pPr>
                      <a:r>
                        <a:rPr sz="800" spc="-35" dirty="0">
                          <a:latin typeface="Calibri"/>
                          <a:cs typeface="Calibri"/>
                        </a:rPr>
                        <a:t>806</a:t>
                      </a:r>
                      <a:endParaRPr sz="800" dirty="0">
                        <a:latin typeface="Calibri"/>
                        <a:cs typeface="Calibri"/>
                      </a:endParaRPr>
                    </a:p>
                  </a:txBody>
                  <a:tcPr marL="0" marR="0" marT="0" marB="0"/>
                </a:tc>
                <a:tc>
                  <a:txBody>
                    <a:bodyPr/>
                    <a:lstStyle/>
                    <a:p>
                      <a:pPr marR="14604" algn="ctr">
                        <a:lnSpc>
                          <a:spcPts val="1055"/>
                        </a:lnSpc>
                      </a:pPr>
                      <a:r>
                        <a:rPr sz="800" spc="-10" dirty="0">
                          <a:latin typeface="Calibri"/>
                          <a:cs typeface="Calibri"/>
                        </a:rPr>
                        <a:t>SX5E</a:t>
                      </a:r>
                      <a:endParaRPr sz="800" dirty="0">
                        <a:latin typeface="Calibri"/>
                        <a:cs typeface="Calibri"/>
                      </a:endParaRPr>
                    </a:p>
                  </a:txBody>
                  <a:tcPr marL="0" marR="0" marT="0" marB="0"/>
                </a:tc>
                <a:tc>
                  <a:txBody>
                    <a:bodyPr/>
                    <a:lstStyle/>
                    <a:p>
                      <a:pPr marR="29209" algn="r">
                        <a:lnSpc>
                          <a:spcPts val="1055"/>
                        </a:lnSpc>
                      </a:pPr>
                      <a:r>
                        <a:rPr sz="800" spc="-45" dirty="0">
                          <a:latin typeface="Calibri"/>
                          <a:cs typeface="Calibri"/>
                        </a:rPr>
                        <a:t>9</a:t>
                      </a:r>
                      <a:r>
                        <a:rPr sz="800" spc="-35" dirty="0">
                          <a:latin typeface="Calibri"/>
                          <a:cs typeface="Calibri"/>
                        </a:rPr>
                        <a:t>4</a:t>
                      </a:r>
                      <a:r>
                        <a:rPr sz="800" spc="10" dirty="0">
                          <a:latin typeface="Calibri"/>
                          <a:cs typeface="Calibri"/>
                        </a:rPr>
                        <a:t>.</a:t>
                      </a:r>
                      <a:r>
                        <a:rPr sz="800" spc="-35" dirty="0">
                          <a:latin typeface="Calibri"/>
                          <a:cs typeface="Calibri"/>
                        </a:rPr>
                        <a:t>0</a:t>
                      </a:r>
                      <a:r>
                        <a:rPr sz="800" spc="-45" dirty="0">
                          <a:latin typeface="Calibri"/>
                          <a:cs typeface="Calibri"/>
                        </a:rPr>
                        <a:t>7</a:t>
                      </a:r>
                      <a:r>
                        <a:rPr sz="800" spc="-35" dirty="0">
                          <a:latin typeface="Calibri"/>
                          <a:cs typeface="Calibri"/>
                        </a:rPr>
                        <a:t>9</a:t>
                      </a:r>
                      <a:r>
                        <a:rPr sz="800" spc="-45" dirty="0">
                          <a:latin typeface="Calibri"/>
                          <a:cs typeface="Calibri"/>
                        </a:rPr>
                        <a:t>7</a:t>
                      </a:r>
                      <a:r>
                        <a:rPr sz="800" spc="-35" dirty="0">
                          <a:latin typeface="Calibri"/>
                          <a:cs typeface="Calibri"/>
                        </a:rPr>
                        <a:t>9</a:t>
                      </a:r>
                      <a:r>
                        <a:rPr sz="800" spc="-45" dirty="0">
                          <a:latin typeface="Calibri"/>
                          <a:cs typeface="Calibri"/>
                        </a:rPr>
                        <a:t>0</a:t>
                      </a:r>
                      <a:r>
                        <a:rPr sz="800" spc="-35" dirty="0">
                          <a:latin typeface="Calibri"/>
                          <a:cs typeface="Calibri"/>
                        </a:rPr>
                        <a:t>4</a:t>
                      </a:r>
                      <a:r>
                        <a:rPr sz="800" dirty="0">
                          <a:latin typeface="Calibri"/>
                          <a:cs typeface="Calibri"/>
                        </a:rPr>
                        <a:t>9</a:t>
                      </a:r>
                    </a:p>
                  </a:txBody>
                  <a:tcPr marL="0" marR="0" marT="0" marB="0"/>
                </a:tc>
                <a:tc>
                  <a:txBody>
                    <a:bodyPr/>
                    <a:lstStyle/>
                    <a:p>
                      <a:pPr algn="ctr">
                        <a:lnSpc>
                          <a:spcPts val="1055"/>
                        </a:lnSpc>
                        <a:tabLst>
                          <a:tab pos="405765" algn="l"/>
                        </a:tabLst>
                      </a:pPr>
                      <a:r>
                        <a:rPr sz="800" spc="-5" dirty="0">
                          <a:latin typeface="Calibri"/>
                          <a:cs typeface="Calibri"/>
                        </a:rPr>
                        <a:t>$	</a:t>
                      </a:r>
                      <a:r>
                        <a:rPr sz="800" spc="-30" dirty="0">
                          <a:latin typeface="Calibri"/>
                          <a:cs typeface="Calibri"/>
                        </a:rPr>
                        <a:t>117,599,738.12</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0"/>
                        </a:lnSpc>
                      </a:pPr>
                      <a:r>
                        <a:rPr sz="800" spc="-20" dirty="0">
                          <a:latin typeface="Calibri"/>
                          <a:cs typeface="Calibri"/>
                        </a:rPr>
                        <a:t>J_BSAN_S00680</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0"/>
                        </a:lnSpc>
                      </a:pPr>
                      <a:r>
                        <a:rPr sz="800" spc="-45" dirty="0">
                          <a:latin typeface="Calibri"/>
                          <a:cs typeface="Calibri"/>
                        </a:rPr>
                        <a:t>1</a:t>
                      </a:r>
                      <a:r>
                        <a:rPr sz="800" spc="15" dirty="0">
                          <a:latin typeface="Calibri"/>
                          <a:cs typeface="Calibri"/>
                        </a:rPr>
                        <a:t>,</a:t>
                      </a:r>
                      <a:r>
                        <a:rPr sz="800" spc="-35" dirty="0">
                          <a:latin typeface="Calibri"/>
                          <a:cs typeface="Calibri"/>
                        </a:rPr>
                        <a:t>0</a:t>
                      </a:r>
                      <a:r>
                        <a:rPr sz="800" spc="-45" dirty="0">
                          <a:latin typeface="Calibri"/>
                          <a:cs typeface="Calibri"/>
                        </a:rPr>
                        <a:t>0</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0"/>
                        </a:lnSpc>
                      </a:pPr>
                      <a:r>
                        <a:rPr sz="800" spc="-35" dirty="0">
                          <a:latin typeface="Calibri"/>
                          <a:cs typeface="Calibri"/>
                        </a:rPr>
                        <a:t>827</a:t>
                      </a:r>
                      <a:endParaRPr sz="800" dirty="0">
                        <a:latin typeface="Calibri"/>
                        <a:cs typeface="Calibri"/>
                      </a:endParaRPr>
                    </a:p>
                  </a:txBody>
                  <a:tcPr marL="0" marR="0" marT="0" marB="0"/>
                </a:tc>
                <a:tc>
                  <a:txBody>
                    <a:bodyPr/>
                    <a:lstStyle/>
                    <a:p>
                      <a:pPr marR="14604" algn="ctr">
                        <a:lnSpc>
                          <a:spcPts val="1050"/>
                        </a:lnSpc>
                      </a:pPr>
                      <a:r>
                        <a:rPr sz="800" spc="-10" dirty="0">
                          <a:latin typeface="Calibri"/>
                          <a:cs typeface="Calibri"/>
                        </a:rPr>
                        <a:t>SX5E</a:t>
                      </a:r>
                      <a:endParaRPr sz="800" dirty="0">
                        <a:latin typeface="Calibri"/>
                        <a:cs typeface="Calibri"/>
                      </a:endParaRPr>
                    </a:p>
                  </a:txBody>
                  <a:tcPr marL="0" marR="0" marT="0" marB="0"/>
                </a:tc>
                <a:tc>
                  <a:txBody>
                    <a:bodyPr/>
                    <a:lstStyle/>
                    <a:p>
                      <a:pPr marR="29209" algn="r">
                        <a:lnSpc>
                          <a:spcPts val="1050"/>
                        </a:lnSpc>
                      </a:pPr>
                      <a:r>
                        <a:rPr sz="800" spc="-45" dirty="0">
                          <a:latin typeface="Calibri"/>
                          <a:cs typeface="Calibri"/>
                        </a:rPr>
                        <a:t>9</a:t>
                      </a:r>
                      <a:r>
                        <a:rPr sz="800" spc="-35" dirty="0">
                          <a:latin typeface="Calibri"/>
                          <a:cs typeface="Calibri"/>
                        </a:rPr>
                        <a:t>3</a:t>
                      </a:r>
                      <a:r>
                        <a:rPr sz="800" spc="10" dirty="0">
                          <a:latin typeface="Calibri"/>
                          <a:cs typeface="Calibri"/>
                        </a:rPr>
                        <a:t>.</a:t>
                      </a:r>
                      <a:r>
                        <a:rPr sz="800" spc="-35" dirty="0">
                          <a:latin typeface="Calibri"/>
                          <a:cs typeface="Calibri"/>
                        </a:rPr>
                        <a:t>8</a:t>
                      </a:r>
                      <a:r>
                        <a:rPr sz="800" spc="-45" dirty="0">
                          <a:latin typeface="Calibri"/>
                          <a:cs typeface="Calibri"/>
                        </a:rPr>
                        <a:t>5</a:t>
                      </a:r>
                      <a:r>
                        <a:rPr sz="800" spc="-35" dirty="0">
                          <a:latin typeface="Calibri"/>
                          <a:cs typeface="Calibri"/>
                        </a:rPr>
                        <a:t>4</a:t>
                      </a:r>
                      <a:r>
                        <a:rPr sz="800" spc="-45" dirty="0">
                          <a:latin typeface="Calibri"/>
                          <a:cs typeface="Calibri"/>
                        </a:rPr>
                        <a:t>2</a:t>
                      </a:r>
                      <a:r>
                        <a:rPr sz="800" spc="-35" dirty="0">
                          <a:latin typeface="Calibri"/>
                          <a:cs typeface="Calibri"/>
                        </a:rPr>
                        <a:t>4</a:t>
                      </a:r>
                      <a:r>
                        <a:rPr sz="800" spc="-45" dirty="0">
                          <a:latin typeface="Calibri"/>
                          <a:cs typeface="Calibri"/>
                        </a:rPr>
                        <a:t>8</a:t>
                      </a:r>
                      <a:r>
                        <a:rPr sz="800" spc="-35" dirty="0">
                          <a:latin typeface="Calibri"/>
                          <a:cs typeface="Calibri"/>
                        </a:rPr>
                        <a:t>7</a:t>
                      </a:r>
                      <a:r>
                        <a:rPr sz="800" dirty="0">
                          <a:latin typeface="Calibri"/>
                          <a:cs typeface="Calibri"/>
                        </a:rPr>
                        <a:t>3</a:t>
                      </a:r>
                    </a:p>
                  </a:txBody>
                  <a:tcPr marL="0" marR="0" marT="0" marB="0"/>
                </a:tc>
                <a:tc>
                  <a:txBody>
                    <a:bodyPr/>
                    <a:lstStyle/>
                    <a:p>
                      <a:pPr algn="ctr">
                        <a:lnSpc>
                          <a:spcPts val="1050"/>
                        </a:lnSpc>
                        <a:tabLst>
                          <a:tab pos="461645" algn="l"/>
                        </a:tabLst>
                      </a:pPr>
                      <a:r>
                        <a:rPr sz="800" spc="-5" dirty="0">
                          <a:latin typeface="Calibri"/>
                          <a:cs typeface="Calibri"/>
                        </a:rPr>
                        <a:t>$	</a:t>
                      </a:r>
                      <a:r>
                        <a:rPr sz="800" spc="-30" dirty="0">
                          <a:latin typeface="Calibri"/>
                          <a:cs typeface="Calibri"/>
                        </a:rPr>
                        <a:t>93,854,248.73</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5"/>
                        </a:lnSpc>
                      </a:pPr>
                      <a:r>
                        <a:rPr sz="800" spc="-20" dirty="0">
                          <a:latin typeface="Calibri"/>
                          <a:cs typeface="Calibri"/>
                        </a:rPr>
                        <a:t>J_BSAN_S00684</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5"/>
                        </a:lnSpc>
                      </a:pPr>
                      <a:r>
                        <a:rPr sz="800" spc="-45" dirty="0">
                          <a:latin typeface="Calibri"/>
                          <a:cs typeface="Calibri"/>
                        </a:rPr>
                        <a:t>1</a:t>
                      </a:r>
                      <a:r>
                        <a:rPr sz="800" spc="15" dirty="0">
                          <a:latin typeface="Calibri"/>
                          <a:cs typeface="Calibri"/>
                        </a:rPr>
                        <a:t>,</a:t>
                      </a:r>
                      <a:r>
                        <a:rPr sz="800" spc="-35" dirty="0">
                          <a:latin typeface="Calibri"/>
                          <a:cs typeface="Calibri"/>
                        </a:rPr>
                        <a:t>2</a:t>
                      </a:r>
                      <a:r>
                        <a:rPr sz="800" spc="-45" dirty="0">
                          <a:latin typeface="Calibri"/>
                          <a:cs typeface="Calibri"/>
                        </a:rPr>
                        <a:t>5</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5"/>
                        </a:lnSpc>
                      </a:pPr>
                      <a:r>
                        <a:rPr sz="800" spc="-35" dirty="0">
                          <a:latin typeface="Calibri"/>
                          <a:cs typeface="Calibri"/>
                        </a:rPr>
                        <a:t>834</a:t>
                      </a:r>
                      <a:endParaRPr sz="800" dirty="0">
                        <a:latin typeface="Calibri"/>
                        <a:cs typeface="Calibri"/>
                      </a:endParaRPr>
                    </a:p>
                  </a:txBody>
                  <a:tcPr marL="0" marR="0" marT="0" marB="0"/>
                </a:tc>
                <a:tc>
                  <a:txBody>
                    <a:bodyPr/>
                    <a:lstStyle/>
                    <a:p>
                      <a:pPr marR="14604" algn="ctr">
                        <a:lnSpc>
                          <a:spcPts val="1055"/>
                        </a:lnSpc>
                      </a:pPr>
                      <a:r>
                        <a:rPr sz="800" spc="-10" dirty="0">
                          <a:latin typeface="Calibri"/>
                          <a:cs typeface="Calibri"/>
                        </a:rPr>
                        <a:t>SX5E</a:t>
                      </a:r>
                      <a:endParaRPr sz="800" dirty="0">
                        <a:latin typeface="Calibri"/>
                        <a:cs typeface="Calibri"/>
                      </a:endParaRPr>
                    </a:p>
                  </a:txBody>
                  <a:tcPr marL="0" marR="0" marT="0" marB="0"/>
                </a:tc>
                <a:tc>
                  <a:txBody>
                    <a:bodyPr/>
                    <a:lstStyle/>
                    <a:p>
                      <a:pPr marR="29209" algn="r">
                        <a:lnSpc>
                          <a:spcPts val="1055"/>
                        </a:lnSpc>
                      </a:pPr>
                      <a:r>
                        <a:rPr sz="800" spc="-45" dirty="0">
                          <a:latin typeface="Calibri"/>
                          <a:cs typeface="Calibri"/>
                        </a:rPr>
                        <a:t>9</a:t>
                      </a:r>
                      <a:r>
                        <a:rPr sz="800" spc="-35" dirty="0">
                          <a:latin typeface="Calibri"/>
                          <a:cs typeface="Calibri"/>
                        </a:rPr>
                        <a:t>4</a:t>
                      </a:r>
                      <a:r>
                        <a:rPr sz="800" spc="10" dirty="0">
                          <a:latin typeface="Calibri"/>
                          <a:cs typeface="Calibri"/>
                        </a:rPr>
                        <a:t>.</a:t>
                      </a:r>
                      <a:r>
                        <a:rPr sz="800" spc="-35" dirty="0">
                          <a:latin typeface="Calibri"/>
                          <a:cs typeface="Calibri"/>
                        </a:rPr>
                        <a:t>5</a:t>
                      </a:r>
                      <a:r>
                        <a:rPr sz="800" spc="-45" dirty="0">
                          <a:latin typeface="Calibri"/>
                          <a:cs typeface="Calibri"/>
                        </a:rPr>
                        <a:t>3</a:t>
                      </a:r>
                      <a:r>
                        <a:rPr sz="800" spc="-35" dirty="0">
                          <a:latin typeface="Calibri"/>
                          <a:cs typeface="Calibri"/>
                        </a:rPr>
                        <a:t>5</a:t>
                      </a:r>
                      <a:r>
                        <a:rPr sz="800" spc="-45" dirty="0">
                          <a:latin typeface="Calibri"/>
                          <a:cs typeface="Calibri"/>
                        </a:rPr>
                        <a:t>0</a:t>
                      </a:r>
                      <a:r>
                        <a:rPr sz="800" spc="-35" dirty="0">
                          <a:latin typeface="Calibri"/>
                          <a:cs typeface="Calibri"/>
                        </a:rPr>
                        <a:t>7</a:t>
                      </a:r>
                      <a:r>
                        <a:rPr sz="800" spc="-45" dirty="0">
                          <a:latin typeface="Calibri"/>
                          <a:cs typeface="Calibri"/>
                        </a:rPr>
                        <a:t>5</a:t>
                      </a:r>
                      <a:r>
                        <a:rPr sz="800" spc="-35" dirty="0">
                          <a:latin typeface="Calibri"/>
                          <a:cs typeface="Calibri"/>
                        </a:rPr>
                        <a:t>2</a:t>
                      </a:r>
                      <a:r>
                        <a:rPr sz="800" dirty="0">
                          <a:latin typeface="Calibri"/>
                          <a:cs typeface="Calibri"/>
                        </a:rPr>
                        <a:t>5</a:t>
                      </a:r>
                    </a:p>
                  </a:txBody>
                  <a:tcPr marL="0" marR="0" marT="0" marB="0"/>
                </a:tc>
                <a:tc>
                  <a:txBody>
                    <a:bodyPr/>
                    <a:lstStyle/>
                    <a:p>
                      <a:pPr algn="ctr">
                        <a:lnSpc>
                          <a:spcPts val="1055"/>
                        </a:lnSpc>
                        <a:tabLst>
                          <a:tab pos="405765" algn="l"/>
                        </a:tabLst>
                      </a:pPr>
                      <a:r>
                        <a:rPr sz="800" spc="-5" dirty="0">
                          <a:latin typeface="Calibri"/>
                          <a:cs typeface="Calibri"/>
                        </a:rPr>
                        <a:t>$	</a:t>
                      </a:r>
                      <a:r>
                        <a:rPr sz="800" spc="-30" dirty="0">
                          <a:latin typeface="Calibri"/>
                          <a:cs typeface="Calibri"/>
                        </a:rPr>
                        <a:t>118,168,844.06</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0"/>
                        </a:lnSpc>
                      </a:pPr>
                      <a:r>
                        <a:rPr sz="800" spc="-20" dirty="0">
                          <a:latin typeface="Calibri"/>
                          <a:cs typeface="Calibri"/>
                        </a:rPr>
                        <a:t>J_BSAN_S00706</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0"/>
                        </a:lnSpc>
                      </a:pPr>
                      <a:r>
                        <a:rPr sz="800" spc="-45" dirty="0">
                          <a:latin typeface="Calibri"/>
                          <a:cs typeface="Calibri"/>
                        </a:rPr>
                        <a:t>1</a:t>
                      </a:r>
                      <a:r>
                        <a:rPr sz="800" spc="15" dirty="0">
                          <a:latin typeface="Calibri"/>
                          <a:cs typeface="Calibri"/>
                        </a:rPr>
                        <a:t>,</a:t>
                      </a:r>
                      <a:r>
                        <a:rPr sz="800" spc="-35" dirty="0">
                          <a:latin typeface="Calibri"/>
                          <a:cs typeface="Calibri"/>
                        </a:rPr>
                        <a:t>5</a:t>
                      </a:r>
                      <a:r>
                        <a:rPr sz="800" spc="-45" dirty="0">
                          <a:latin typeface="Calibri"/>
                          <a:cs typeface="Calibri"/>
                        </a:rPr>
                        <a:t>0</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0"/>
                        </a:lnSpc>
                      </a:pPr>
                      <a:r>
                        <a:rPr sz="800" spc="-35" dirty="0">
                          <a:latin typeface="Calibri"/>
                          <a:cs typeface="Calibri"/>
                        </a:rPr>
                        <a:t>856</a:t>
                      </a:r>
                      <a:endParaRPr sz="800" dirty="0">
                        <a:latin typeface="Calibri"/>
                        <a:cs typeface="Calibri"/>
                      </a:endParaRPr>
                    </a:p>
                  </a:txBody>
                  <a:tcPr marL="0" marR="0" marT="0" marB="0"/>
                </a:tc>
                <a:tc>
                  <a:txBody>
                    <a:bodyPr/>
                    <a:lstStyle/>
                    <a:p>
                      <a:pPr marR="19050" algn="ctr">
                        <a:lnSpc>
                          <a:spcPts val="1050"/>
                        </a:lnSpc>
                      </a:pPr>
                      <a:r>
                        <a:rPr sz="800" spc="-5" dirty="0">
                          <a:latin typeface="Calibri"/>
                          <a:cs typeface="Calibri"/>
                        </a:rPr>
                        <a:t>INDU</a:t>
                      </a:r>
                      <a:endParaRPr sz="800" dirty="0">
                        <a:latin typeface="Calibri"/>
                        <a:cs typeface="Calibri"/>
                      </a:endParaRPr>
                    </a:p>
                  </a:txBody>
                  <a:tcPr marL="0" marR="0" marT="0" marB="0"/>
                </a:tc>
                <a:tc>
                  <a:txBody>
                    <a:bodyPr/>
                    <a:lstStyle/>
                    <a:p>
                      <a:pPr marR="29209" algn="r">
                        <a:lnSpc>
                          <a:spcPts val="1050"/>
                        </a:lnSpc>
                      </a:pPr>
                      <a:r>
                        <a:rPr sz="800" spc="-35" dirty="0">
                          <a:latin typeface="Calibri"/>
                          <a:cs typeface="Calibri"/>
                        </a:rPr>
                        <a:t>9</a:t>
                      </a:r>
                      <a:r>
                        <a:rPr sz="800" spc="-45" dirty="0">
                          <a:latin typeface="Calibri"/>
                          <a:cs typeface="Calibri"/>
                        </a:rPr>
                        <a:t>3</a:t>
                      </a:r>
                      <a:r>
                        <a:rPr sz="800" spc="10" dirty="0">
                          <a:latin typeface="Calibri"/>
                          <a:cs typeface="Calibri"/>
                        </a:rPr>
                        <a:t>.</a:t>
                      </a:r>
                      <a:r>
                        <a:rPr sz="800" spc="-35" dirty="0">
                          <a:latin typeface="Calibri"/>
                          <a:cs typeface="Calibri"/>
                        </a:rPr>
                        <a:t>8</a:t>
                      </a:r>
                      <a:r>
                        <a:rPr sz="800" spc="-45" dirty="0">
                          <a:latin typeface="Calibri"/>
                          <a:cs typeface="Calibri"/>
                        </a:rPr>
                        <a:t>5</a:t>
                      </a:r>
                      <a:r>
                        <a:rPr sz="800" spc="-35" dirty="0">
                          <a:latin typeface="Calibri"/>
                          <a:cs typeface="Calibri"/>
                        </a:rPr>
                        <a:t>4</a:t>
                      </a:r>
                      <a:r>
                        <a:rPr sz="800" spc="-45" dirty="0">
                          <a:latin typeface="Calibri"/>
                          <a:cs typeface="Calibri"/>
                        </a:rPr>
                        <a:t>5</a:t>
                      </a:r>
                      <a:r>
                        <a:rPr sz="800" spc="-35" dirty="0">
                          <a:latin typeface="Calibri"/>
                          <a:cs typeface="Calibri"/>
                        </a:rPr>
                        <a:t>3</a:t>
                      </a:r>
                      <a:r>
                        <a:rPr sz="800" dirty="0">
                          <a:latin typeface="Calibri"/>
                          <a:cs typeface="Calibri"/>
                        </a:rPr>
                        <a:t>6</a:t>
                      </a:r>
                    </a:p>
                  </a:txBody>
                  <a:tcPr marL="0" marR="0" marT="0" marB="0"/>
                </a:tc>
                <a:tc>
                  <a:txBody>
                    <a:bodyPr/>
                    <a:lstStyle/>
                    <a:p>
                      <a:pPr algn="ctr">
                        <a:lnSpc>
                          <a:spcPts val="1050"/>
                        </a:lnSpc>
                        <a:tabLst>
                          <a:tab pos="405765" algn="l"/>
                        </a:tabLst>
                      </a:pPr>
                      <a:r>
                        <a:rPr sz="800" spc="-5" dirty="0">
                          <a:latin typeface="Calibri"/>
                          <a:cs typeface="Calibri"/>
                        </a:rPr>
                        <a:t>$	</a:t>
                      </a:r>
                      <a:r>
                        <a:rPr sz="800" spc="-30" dirty="0">
                          <a:latin typeface="Calibri"/>
                          <a:cs typeface="Calibri"/>
                        </a:rPr>
                        <a:t>140,781,804.00</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5"/>
                        </a:lnSpc>
                      </a:pPr>
                      <a:r>
                        <a:rPr sz="800" spc="-20" dirty="0">
                          <a:latin typeface="Calibri"/>
                          <a:cs typeface="Calibri"/>
                        </a:rPr>
                        <a:t>J_BSAN_S00727</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5"/>
                        </a:lnSpc>
                      </a:pPr>
                      <a:r>
                        <a:rPr sz="800" spc="-45" dirty="0">
                          <a:latin typeface="Calibri"/>
                          <a:cs typeface="Calibri"/>
                        </a:rPr>
                        <a:t>1</a:t>
                      </a:r>
                      <a:r>
                        <a:rPr sz="800" spc="15" dirty="0">
                          <a:latin typeface="Calibri"/>
                          <a:cs typeface="Calibri"/>
                        </a:rPr>
                        <a:t>,</a:t>
                      </a:r>
                      <a:r>
                        <a:rPr sz="800" spc="-35" dirty="0">
                          <a:latin typeface="Calibri"/>
                          <a:cs typeface="Calibri"/>
                        </a:rPr>
                        <a:t>7</a:t>
                      </a:r>
                      <a:r>
                        <a:rPr sz="800" spc="-45" dirty="0">
                          <a:latin typeface="Calibri"/>
                          <a:cs typeface="Calibri"/>
                        </a:rPr>
                        <a:t>5</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marL="6985" algn="ctr">
                        <a:lnSpc>
                          <a:spcPts val="1055"/>
                        </a:lnSpc>
                      </a:pPr>
                      <a:r>
                        <a:rPr sz="800" spc="-35" dirty="0">
                          <a:latin typeface="Calibri"/>
                          <a:cs typeface="Calibri"/>
                        </a:rPr>
                        <a:t>1277</a:t>
                      </a:r>
                      <a:endParaRPr sz="800" dirty="0">
                        <a:latin typeface="Calibri"/>
                        <a:cs typeface="Calibri"/>
                      </a:endParaRPr>
                    </a:p>
                  </a:txBody>
                  <a:tcPr marL="0" marR="0" marT="0" marB="0"/>
                </a:tc>
                <a:tc>
                  <a:txBody>
                    <a:bodyPr/>
                    <a:lstStyle/>
                    <a:p>
                      <a:pPr marR="26670" algn="ctr">
                        <a:lnSpc>
                          <a:spcPts val="1055"/>
                        </a:lnSpc>
                      </a:pPr>
                      <a:r>
                        <a:rPr sz="800" spc="-10" dirty="0">
                          <a:latin typeface="Calibri"/>
                          <a:cs typeface="Calibri"/>
                        </a:rPr>
                        <a:t>SXDP</a:t>
                      </a:r>
                      <a:endParaRPr sz="800" dirty="0">
                        <a:latin typeface="Calibri"/>
                        <a:cs typeface="Calibri"/>
                      </a:endParaRPr>
                    </a:p>
                  </a:txBody>
                  <a:tcPr marL="0" marR="0" marT="0" marB="0"/>
                </a:tc>
                <a:tc>
                  <a:txBody>
                    <a:bodyPr/>
                    <a:lstStyle/>
                    <a:p>
                      <a:pPr marR="29209" algn="r">
                        <a:lnSpc>
                          <a:spcPts val="1055"/>
                        </a:lnSpc>
                      </a:pPr>
                      <a:r>
                        <a:rPr sz="800" spc="-45" dirty="0">
                          <a:latin typeface="Calibri"/>
                          <a:cs typeface="Calibri"/>
                        </a:rPr>
                        <a:t>8</a:t>
                      </a:r>
                      <a:r>
                        <a:rPr sz="800" spc="-35" dirty="0">
                          <a:latin typeface="Calibri"/>
                          <a:cs typeface="Calibri"/>
                        </a:rPr>
                        <a:t>8</a:t>
                      </a:r>
                      <a:r>
                        <a:rPr sz="800" spc="10" dirty="0">
                          <a:latin typeface="Calibri"/>
                          <a:cs typeface="Calibri"/>
                        </a:rPr>
                        <a:t>.</a:t>
                      </a:r>
                      <a:r>
                        <a:rPr sz="800" spc="-35" dirty="0">
                          <a:latin typeface="Calibri"/>
                          <a:cs typeface="Calibri"/>
                        </a:rPr>
                        <a:t>1</a:t>
                      </a:r>
                      <a:r>
                        <a:rPr sz="800" spc="-45" dirty="0">
                          <a:latin typeface="Calibri"/>
                          <a:cs typeface="Calibri"/>
                        </a:rPr>
                        <a:t>0</a:t>
                      </a:r>
                      <a:r>
                        <a:rPr sz="800" spc="-35" dirty="0">
                          <a:latin typeface="Calibri"/>
                          <a:cs typeface="Calibri"/>
                        </a:rPr>
                        <a:t>9</a:t>
                      </a:r>
                      <a:r>
                        <a:rPr sz="800" spc="-45" dirty="0">
                          <a:latin typeface="Calibri"/>
                          <a:cs typeface="Calibri"/>
                        </a:rPr>
                        <a:t>1</a:t>
                      </a:r>
                      <a:r>
                        <a:rPr sz="800" spc="-35" dirty="0">
                          <a:latin typeface="Calibri"/>
                          <a:cs typeface="Calibri"/>
                        </a:rPr>
                        <a:t>0</a:t>
                      </a:r>
                      <a:r>
                        <a:rPr sz="800" spc="-45" dirty="0">
                          <a:latin typeface="Calibri"/>
                          <a:cs typeface="Calibri"/>
                        </a:rPr>
                        <a:t>5</a:t>
                      </a:r>
                      <a:r>
                        <a:rPr sz="800" spc="-35" dirty="0">
                          <a:latin typeface="Calibri"/>
                          <a:cs typeface="Calibri"/>
                        </a:rPr>
                        <a:t>8</a:t>
                      </a:r>
                      <a:r>
                        <a:rPr sz="800" dirty="0">
                          <a:latin typeface="Calibri"/>
                          <a:cs typeface="Calibri"/>
                        </a:rPr>
                        <a:t>8</a:t>
                      </a:r>
                    </a:p>
                  </a:txBody>
                  <a:tcPr marL="0" marR="0" marT="0" marB="0"/>
                </a:tc>
                <a:tc>
                  <a:txBody>
                    <a:bodyPr/>
                    <a:lstStyle/>
                    <a:p>
                      <a:pPr algn="ctr">
                        <a:lnSpc>
                          <a:spcPts val="1055"/>
                        </a:lnSpc>
                        <a:tabLst>
                          <a:tab pos="405765" algn="l"/>
                        </a:tabLst>
                      </a:pPr>
                      <a:r>
                        <a:rPr sz="800" spc="-5" dirty="0">
                          <a:latin typeface="Calibri"/>
                          <a:cs typeface="Calibri"/>
                        </a:rPr>
                        <a:t>$	</a:t>
                      </a:r>
                      <a:r>
                        <a:rPr sz="800" spc="-30" dirty="0">
                          <a:latin typeface="Calibri"/>
                          <a:cs typeface="Calibri"/>
                        </a:rPr>
                        <a:t>154,190,935.29</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0"/>
                        </a:lnSpc>
                      </a:pPr>
                      <a:r>
                        <a:rPr sz="800" spc="-20" dirty="0">
                          <a:latin typeface="Calibri"/>
                          <a:cs typeface="Calibri"/>
                        </a:rPr>
                        <a:t>99_SCOTIAB_20-15</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0"/>
                        </a:lnSpc>
                      </a:pPr>
                      <a:r>
                        <a:rPr sz="800" spc="-45" dirty="0">
                          <a:latin typeface="Calibri"/>
                          <a:cs typeface="Calibri"/>
                        </a:rPr>
                        <a:t>1</a:t>
                      </a:r>
                      <a:r>
                        <a:rPr sz="800" spc="15" dirty="0">
                          <a:latin typeface="Calibri"/>
                          <a:cs typeface="Calibri"/>
                        </a:rPr>
                        <a:t>,</a:t>
                      </a:r>
                      <a:r>
                        <a:rPr sz="800" spc="-35" dirty="0">
                          <a:latin typeface="Calibri"/>
                          <a:cs typeface="Calibri"/>
                        </a:rPr>
                        <a:t>2</a:t>
                      </a:r>
                      <a:r>
                        <a:rPr sz="800" spc="-45" dirty="0">
                          <a:latin typeface="Calibri"/>
                          <a:cs typeface="Calibri"/>
                        </a:rPr>
                        <a:t>5</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0"/>
                        </a:lnSpc>
                      </a:pPr>
                      <a:r>
                        <a:rPr sz="800" spc="-35" dirty="0">
                          <a:latin typeface="Calibri"/>
                          <a:cs typeface="Calibri"/>
                        </a:rPr>
                        <a:t>541</a:t>
                      </a:r>
                      <a:endParaRPr sz="800" dirty="0">
                        <a:latin typeface="Calibri"/>
                        <a:cs typeface="Calibri"/>
                      </a:endParaRPr>
                    </a:p>
                  </a:txBody>
                  <a:tcPr marL="0" marR="0" marT="0" marB="0"/>
                </a:tc>
                <a:tc>
                  <a:txBody>
                    <a:bodyPr/>
                    <a:lstStyle/>
                    <a:p>
                      <a:pPr marR="15240" algn="ctr">
                        <a:lnSpc>
                          <a:spcPts val="1050"/>
                        </a:lnSpc>
                      </a:pPr>
                      <a:r>
                        <a:rPr sz="800" spc="-10" dirty="0">
                          <a:latin typeface="Calibri"/>
                          <a:cs typeface="Calibri"/>
                        </a:rPr>
                        <a:t>SX5E</a:t>
                      </a:r>
                      <a:endParaRPr sz="800" dirty="0">
                        <a:latin typeface="Calibri"/>
                        <a:cs typeface="Calibri"/>
                      </a:endParaRPr>
                    </a:p>
                  </a:txBody>
                  <a:tcPr marL="0" marR="0" marT="0" marB="0"/>
                </a:tc>
                <a:tc>
                  <a:txBody>
                    <a:bodyPr/>
                    <a:lstStyle/>
                    <a:p>
                      <a:pPr marR="29209" algn="r">
                        <a:lnSpc>
                          <a:spcPts val="1050"/>
                        </a:lnSpc>
                      </a:pPr>
                      <a:r>
                        <a:rPr sz="800" spc="-45" dirty="0">
                          <a:latin typeface="Calibri"/>
                          <a:cs typeface="Calibri"/>
                        </a:rPr>
                        <a:t>9</a:t>
                      </a:r>
                      <a:r>
                        <a:rPr sz="800" spc="-35" dirty="0">
                          <a:latin typeface="Calibri"/>
                          <a:cs typeface="Calibri"/>
                        </a:rPr>
                        <a:t>5</a:t>
                      </a:r>
                      <a:r>
                        <a:rPr sz="800" spc="10" dirty="0">
                          <a:latin typeface="Calibri"/>
                          <a:cs typeface="Calibri"/>
                        </a:rPr>
                        <a:t>.</a:t>
                      </a:r>
                      <a:r>
                        <a:rPr sz="800" spc="-35" dirty="0">
                          <a:latin typeface="Calibri"/>
                          <a:cs typeface="Calibri"/>
                        </a:rPr>
                        <a:t>0</a:t>
                      </a:r>
                      <a:r>
                        <a:rPr sz="800" spc="-45" dirty="0">
                          <a:latin typeface="Calibri"/>
                          <a:cs typeface="Calibri"/>
                        </a:rPr>
                        <a:t>8</a:t>
                      </a:r>
                      <a:r>
                        <a:rPr sz="800" spc="-35" dirty="0">
                          <a:latin typeface="Calibri"/>
                          <a:cs typeface="Calibri"/>
                        </a:rPr>
                        <a:t>8</a:t>
                      </a:r>
                      <a:r>
                        <a:rPr sz="800" spc="-45" dirty="0">
                          <a:latin typeface="Calibri"/>
                          <a:cs typeface="Calibri"/>
                        </a:rPr>
                        <a:t>9</a:t>
                      </a:r>
                      <a:r>
                        <a:rPr sz="800" spc="-35" dirty="0">
                          <a:latin typeface="Calibri"/>
                          <a:cs typeface="Calibri"/>
                        </a:rPr>
                        <a:t>0</a:t>
                      </a:r>
                      <a:r>
                        <a:rPr sz="800" spc="-45" dirty="0">
                          <a:latin typeface="Calibri"/>
                          <a:cs typeface="Calibri"/>
                        </a:rPr>
                        <a:t>3</a:t>
                      </a:r>
                      <a:r>
                        <a:rPr sz="800" spc="-35" dirty="0">
                          <a:latin typeface="Calibri"/>
                          <a:cs typeface="Calibri"/>
                        </a:rPr>
                        <a:t>0</a:t>
                      </a:r>
                      <a:r>
                        <a:rPr sz="800" dirty="0">
                          <a:latin typeface="Calibri"/>
                          <a:cs typeface="Calibri"/>
                        </a:rPr>
                        <a:t>3</a:t>
                      </a:r>
                    </a:p>
                  </a:txBody>
                  <a:tcPr marL="0" marR="0" marT="0" marB="0"/>
                </a:tc>
                <a:tc>
                  <a:txBody>
                    <a:bodyPr/>
                    <a:lstStyle/>
                    <a:p>
                      <a:pPr algn="ctr">
                        <a:lnSpc>
                          <a:spcPts val="1050"/>
                        </a:lnSpc>
                        <a:tabLst>
                          <a:tab pos="405130" algn="l"/>
                        </a:tabLst>
                      </a:pPr>
                      <a:r>
                        <a:rPr sz="800" spc="-5" dirty="0">
                          <a:latin typeface="Calibri"/>
                          <a:cs typeface="Calibri"/>
                        </a:rPr>
                        <a:t>$	</a:t>
                      </a:r>
                      <a:r>
                        <a:rPr sz="800" spc="-30" dirty="0">
                          <a:latin typeface="Calibri"/>
                          <a:cs typeface="Calibri"/>
                        </a:rPr>
                        <a:t>118,861,128.79</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5"/>
                        </a:lnSpc>
                      </a:pPr>
                      <a:r>
                        <a:rPr sz="800" spc="-20" dirty="0">
                          <a:latin typeface="Calibri"/>
                          <a:cs typeface="Calibri"/>
                        </a:rPr>
                        <a:t>99_SCOTIAB_7-15</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5"/>
                        </a:lnSpc>
                      </a:pPr>
                      <a:r>
                        <a:rPr sz="800" spc="-35" dirty="0">
                          <a:latin typeface="Calibri"/>
                          <a:cs typeface="Calibri"/>
                        </a:rPr>
                        <a:t>8</a:t>
                      </a:r>
                      <a:r>
                        <a:rPr sz="800" spc="-45" dirty="0">
                          <a:latin typeface="Calibri"/>
                          <a:cs typeface="Calibri"/>
                        </a:rPr>
                        <a:t>0</a:t>
                      </a:r>
                      <a:r>
                        <a:rPr sz="800" spc="-35" dirty="0">
                          <a:latin typeface="Calibri"/>
                          <a:cs typeface="Calibri"/>
                        </a:rPr>
                        <a:t>0</a:t>
                      </a:r>
                      <a:r>
                        <a:rPr sz="800" spc="15" dirty="0">
                          <a:latin typeface="Calibri"/>
                          <a:cs typeface="Calibri"/>
                        </a:rPr>
                        <a:t>,</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5"/>
                        </a:lnSpc>
                      </a:pPr>
                      <a:r>
                        <a:rPr sz="800" spc="-35" dirty="0">
                          <a:latin typeface="Calibri"/>
                          <a:cs typeface="Calibri"/>
                        </a:rPr>
                        <a:t>691</a:t>
                      </a:r>
                      <a:endParaRPr sz="800" dirty="0">
                        <a:latin typeface="Calibri"/>
                        <a:cs typeface="Calibri"/>
                      </a:endParaRPr>
                    </a:p>
                  </a:txBody>
                  <a:tcPr marL="0" marR="0" marT="0" marB="0"/>
                </a:tc>
                <a:tc>
                  <a:txBody>
                    <a:bodyPr/>
                    <a:lstStyle/>
                    <a:p>
                      <a:pPr marR="29845" algn="ctr">
                        <a:lnSpc>
                          <a:spcPts val="1055"/>
                        </a:lnSpc>
                      </a:pPr>
                      <a:r>
                        <a:rPr sz="800" spc="-10" dirty="0">
                          <a:latin typeface="Calibri"/>
                          <a:cs typeface="Calibri"/>
                        </a:rPr>
                        <a:t>SX5E </a:t>
                      </a:r>
                      <a:r>
                        <a:rPr sz="800" spc="-15" dirty="0">
                          <a:latin typeface="Calibri"/>
                          <a:cs typeface="Calibri"/>
                        </a:rPr>
                        <a:t>(50%) </a:t>
                      </a:r>
                      <a:r>
                        <a:rPr sz="800" spc="-5" dirty="0">
                          <a:latin typeface="Calibri"/>
                          <a:cs typeface="Calibri"/>
                        </a:rPr>
                        <a:t>y </a:t>
                      </a:r>
                      <a:r>
                        <a:rPr sz="800" spc="5" dirty="0">
                          <a:latin typeface="Calibri"/>
                          <a:cs typeface="Calibri"/>
                        </a:rPr>
                        <a:t>IXM</a:t>
                      </a:r>
                      <a:r>
                        <a:rPr sz="800" spc="-135" dirty="0">
                          <a:latin typeface="Calibri"/>
                          <a:cs typeface="Calibri"/>
                        </a:rPr>
                        <a:t> </a:t>
                      </a:r>
                      <a:r>
                        <a:rPr sz="800" spc="-15" dirty="0">
                          <a:latin typeface="Calibri"/>
                          <a:cs typeface="Calibri"/>
                        </a:rPr>
                        <a:t>(50%)</a:t>
                      </a:r>
                      <a:endParaRPr sz="800" dirty="0">
                        <a:latin typeface="Calibri"/>
                        <a:cs typeface="Calibri"/>
                      </a:endParaRPr>
                    </a:p>
                  </a:txBody>
                  <a:tcPr marL="0" marR="0" marT="0" marB="0"/>
                </a:tc>
                <a:tc>
                  <a:txBody>
                    <a:bodyPr/>
                    <a:lstStyle/>
                    <a:p>
                      <a:pPr marR="29845" algn="r">
                        <a:lnSpc>
                          <a:spcPts val="1055"/>
                        </a:lnSpc>
                      </a:pPr>
                      <a:r>
                        <a:rPr sz="800" spc="-45" dirty="0">
                          <a:latin typeface="Calibri"/>
                          <a:cs typeface="Calibri"/>
                        </a:rPr>
                        <a:t>1</a:t>
                      </a:r>
                      <a:r>
                        <a:rPr sz="800" spc="-35" dirty="0">
                          <a:latin typeface="Calibri"/>
                          <a:cs typeface="Calibri"/>
                        </a:rPr>
                        <a:t>00</a:t>
                      </a:r>
                      <a:r>
                        <a:rPr sz="800" spc="10" dirty="0">
                          <a:latin typeface="Calibri"/>
                          <a:cs typeface="Calibri"/>
                        </a:rPr>
                        <a:t>.</a:t>
                      </a:r>
                      <a:r>
                        <a:rPr sz="800" spc="-45" dirty="0">
                          <a:latin typeface="Calibri"/>
                          <a:cs typeface="Calibri"/>
                        </a:rPr>
                        <a:t>0</a:t>
                      </a:r>
                      <a:r>
                        <a:rPr sz="800" spc="-35" dirty="0">
                          <a:latin typeface="Calibri"/>
                          <a:cs typeface="Calibri"/>
                        </a:rPr>
                        <a:t>0</a:t>
                      </a:r>
                      <a:r>
                        <a:rPr sz="800" spc="-45" dirty="0">
                          <a:latin typeface="Calibri"/>
                          <a:cs typeface="Calibri"/>
                        </a:rPr>
                        <a:t>2</a:t>
                      </a:r>
                      <a:r>
                        <a:rPr sz="800" spc="-35" dirty="0">
                          <a:latin typeface="Calibri"/>
                          <a:cs typeface="Calibri"/>
                        </a:rPr>
                        <a:t>1</a:t>
                      </a:r>
                      <a:r>
                        <a:rPr sz="800" spc="-45" dirty="0">
                          <a:latin typeface="Calibri"/>
                          <a:cs typeface="Calibri"/>
                        </a:rPr>
                        <a:t>3</a:t>
                      </a:r>
                      <a:r>
                        <a:rPr sz="800" spc="-35" dirty="0">
                          <a:latin typeface="Calibri"/>
                          <a:cs typeface="Calibri"/>
                        </a:rPr>
                        <a:t>8</a:t>
                      </a:r>
                      <a:r>
                        <a:rPr sz="800" dirty="0">
                          <a:latin typeface="Calibri"/>
                          <a:cs typeface="Calibri"/>
                        </a:rPr>
                        <a:t>7</a:t>
                      </a:r>
                    </a:p>
                  </a:txBody>
                  <a:tcPr marL="0" marR="0" marT="0" marB="0"/>
                </a:tc>
                <a:tc>
                  <a:txBody>
                    <a:bodyPr/>
                    <a:lstStyle/>
                    <a:p>
                      <a:pPr algn="ctr">
                        <a:lnSpc>
                          <a:spcPts val="1055"/>
                        </a:lnSpc>
                        <a:tabLst>
                          <a:tab pos="461645" algn="l"/>
                        </a:tabLst>
                      </a:pPr>
                      <a:r>
                        <a:rPr sz="800" spc="-5" dirty="0">
                          <a:latin typeface="Calibri"/>
                          <a:cs typeface="Calibri"/>
                        </a:rPr>
                        <a:t>$	</a:t>
                      </a:r>
                      <a:r>
                        <a:rPr sz="800" spc="-30" dirty="0">
                          <a:latin typeface="Calibri"/>
                          <a:cs typeface="Calibri"/>
                        </a:rPr>
                        <a:t>80,001,710.96</a:t>
                      </a:r>
                      <a:endParaRPr sz="800" dirty="0">
                        <a:latin typeface="Calibri"/>
                        <a:cs typeface="Calibri"/>
                      </a:endParaRPr>
                    </a:p>
                  </a:txBody>
                  <a:tcPr marL="0" marR="0" marT="0" marB="0">
                    <a:lnR w="15239">
                      <a:solidFill>
                        <a:srgbClr val="000000"/>
                      </a:solidFill>
                      <a:prstDash val="solid"/>
                    </a:lnR>
                  </a:tcPr>
                </a:tc>
              </a:tr>
              <a:tr h="129211">
                <a:tc>
                  <a:txBody>
                    <a:bodyPr/>
                    <a:lstStyle/>
                    <a:p>
                      <a:pPr marL="16510">
                        <a:lnSpc>
                          <a:spcPts val="1050"/>
                        </a:lnSpc>
                      </a:pPr>
                      <a:r>
                        <a:rPr sz="800" spc="-15" dirty="0">
                          <a:latin typeface="Calibri"/>
                          <a:cs typeface="Calibri"/>
                        </a:rPr>
                        <a:t>Total</a:t>
                      </a:r>
                      <a:endParaRPr sz="800" dirty="0">
                        <a:latin typeface="Calibri"/>
                        <a:cs typeface="Calibri"/>
                      </a:endParaRPr>
                    </a:p>
                  </a:txBody>
                  <a:tcPr marL="0" marR="0" marT="0" marB="0">
                    <a:lnL w="7619">
                      <a:solidFill>
                        <a:srgbClr val="000000"/>
                      </a:solidFill>
                      <a:prstDash val="solid"/>
                    </a:lnL>
                    <a:lnB w="16763">
                      <a:solidFill>
                        <a:srgbClr val="000000"/>
                      </a:solidFill>
                      <a:prstDash val="solid"/>
                    </a:lnB>
                  </a:tcPr>
                </a:tc>
                <a:tc>
                  <a:txBody>
                    <a:bodyPr/>
                    <a:lstStyle/>
                    <a:p>
                      <a:endParaRPr sz="800" dirty="0">
                        <a:latin typeface="Calibri"/>
                        <a:cs typeface="Calibri"/>
                      </a:endParaRPr>
                    </a:p>
                  </a:txBody>
                  <a:tcPr marL="0" marR="0" marT="0" marB="0">
                    <a:lnB w="16763">
                      <a:solidFill>
                        <a:srgbClr val="000000"/>
                      </a:solidFill>
                      <a:prstDash val="solid"/>
                    </a:lnB>
                  </a:tcPr>
                </a:tc>
                <a:tc>
                  <a:txBody>
                    <a:bodyPr/>
                    <a:lstStyle/>
                    <a:p>
                      <a:endParaRPr sz="800" dirty="0">
                        <a:latin typeface="Calibri"/>
                        <a:cs typeface="Calibri"/>
                      </a:endParaRPr>
                    </a:p>
                  </a:txBody>
                  <a:tcPr marL="0" marR="0" marT="0" marB="0">
                    <a:lnB w="16763">
                      <a:solidFill>
                        <a:srgbClr val="000000"/>
                      </a:solidFill>
                      <a:prstDash val="solid"/>
                    </a:lnB>
                  </a:tcPr>
                </a:tc>
                <a:tc>
                  <a:txBody>
                    <a:bodyPr/>
                    <a:lstStyle/>
                    <a:p>
                      <a:endParaRPr sz="800" dirty="0">
                        <a:latin typeface="Calibri"/>
                        <a:cs typeface="Calibri"/>
                      </a:endParaRPr>
                    </a:p>
                  </a:txBody>
                  <a:tcPr marL="0" marR="0" marT="0" marB="0">
                    <a:lnB w="16763">
                      <a:solidFill>
                        <a:srgbClr val="000000"/>
                      </a:solidFill>
                      <a:prstDash val="solid"/>
                    </a:lnB>
                  </a:tcPr>
                </a:tc>
                <a:tc>
                  <a:txBody>
                    <a:bodyPr/>
                    <a:lstStyle/>
                    <a:p>
                      <a:endParaRPr sz="800" dirty="0">
                        <a:latin typeface="Calibri"/>
                        <a:cs typeface="Calibri"/>
                      </a:endParaRPr>
                    </a:p>
                  </a:txBody>
                  <a:tcPr marL="0" marR="0" marT="0" marB="0">
                    <a:lnB w="16763">
                      <a:solidFill>
                        <a:srgbClr val="000000"/>
                      </a:solidFill>
                      <a:prstDash val="solid"/>
                    </a:lnB>
                  </a:tcPr>
                </a:tc>
                <a:tc>
                  <a:txBody>
                    <a:bodyPr/>
                    <a:lstStyle/>
                    <a:p>
                      <a:pPr algn="ctr">
                        <a:lnSpc>
                          <a:spcPts val="1050"/>
                        </a:lnSpc>
                        <a:tabLst>
                          <a:tab pos="318135" algn="l"/>
                        </a:tabLst>
                      </a:pPr>
                      <a:r>
                        <a:rPr sz="800" spc="-5" dirty="0">
                          <a:latin typeface="Calibri"/>
                          <a:cs typeface="Calibri"/>
                        </a:rPr>
                        <a:t>$	</a:t>
                      </a:r>
                      <a:r>
                        <a:rPr sz="800" spc="-30" dirty="0">
                          <a:latin typeface="Calibri"/>
                          <a:cs typeface="Calibri"/>
                        </a:rPr>
                        <a:t>1,116,880,566.18</a:t>
                      </a:r>
                      <a:endParaRPr sz="800" dirty="0">
                        <a:latin typeface="Calibri"/>
                        <a:cs typeface="Calibri"/>
                      </a:endParaRPr>
                    </a:p>
                  </a:txBody>
                  <a:tcPr marL="0" marR="0" marT="0" marB="0">
                    <a:lnR w="15239">
                      <a:solidFill>
                        <a:srgbClr val="000000"/>
                      </a:solidFill>
                      <a:prstDash val="solid"/>
                    </a:lnR>
                    <a:lnB w="16763">
                      <a:solidFill>
                        <a:srgbClr val="000000"/>
                      </a:solidFill>
                      <a:prstDash val="solid"/>
                    </a:lnB>
                  </a:tcPr>
                </a:tc>
              </a:tr>
              <a:tr h="428288">
                <a:tc>
                  <a:txBody>
                    <a:bodyPr/>
                    <a:lstStyle/>
                    <a:p>
                      <a:pPr marL="614045">
                        <a:lnSpc>
                          <a:spcPct val="100000"/>
                        </a:lnSpc>
                        <a:spcBef>
                          <a:spcPts val="160"/>
                        </a:spcBef>
                      </a:pPr>
                      <a:r>
                        <a:rPr sz="700" b="1" dirty="0">
                          <a:solidFill>
                            <a:srgbClr val="FF0000"/>
                          </a:solidFill>
                          <a:latin typeface="Calibri"/>
                          <a:cs typeface="Calibri"/>
                        </a:rPr>
                        <a:t>Market</a:t>
                      </a:r>
                      <a:r>
                        <a:rPr sz="700" b="1" spc="-45" dirty="0">
                          <a:solidFill>
                            <a:srgbClr val="FF0000"/>
                          </a:solidFill>
                          <a:latin typeface="Calibri"/>
                          <a:cs typeface="Calibri"/>
                        </a:rPr>
                        <a:t> </a:t>
                      </a:r>
                      <a:r>
                        <a:rPr sz="700" b="1" spc="5" dirty="0">
                          <a:solidFill>
                            <a:srgbClr val="FF0000"/>
                          </a:solidFill>
                          <a:latin typeface="Calibri"/>
                          <a:cs typeface="Calibri"/>
                        </a:rPr>
                        <a:t>Plus</a:t>
                      </a:r>
                      <a:endParaRPr sz="700" dirty="0">
                        <a:latin typeface="Calibri"/>
                        <a:cs typeface="Calibri"/>
                      </a:endParaRPr>
                    </a:p>
                    <a:p>
                      <a:pPr marL="16510">
                        <a:lnSpc>
                          <a:spcPct val="100000"/>
                        </a:lnSpc>
                        <a:spcBef>
                          <a:spcPts val="135"/>
                        </a:spcBef>
                      </a:pPr>
                      <a:r>
                        <a:rPr sz="800" spc="-20" dirty="0">
                          <a:latin typeface="Calibri"/>
                          <a:cs typeface="Calibri"/>
                        </a:rPr>
                        <a:t>J_BSAN_S00626</a:t>
                      </a:r>
                      <a:endParaRPr sz="800" dirty="0">
                        <a:latin typeface="Calibri"/>
                        <a:cs typeface="Calibri"/>
                      </a:endParaRPr>
                    </a:p>
                    <a:p>
                      <a:pPr marL="16510">
                        <a:lnSpc>
                          <a:spcPct val="100000"/>
                        </a:lnSpc>
                        <a:spcBef>
                          <a:spcPts val="120"/>
                        </a:spcBef>
                      </a:pPr>
                      <a:r>
                        <a:rPr sz="800" spc="-15" dirty="0">
                          <a:latin typeface="Calibri"/>
                          <a:cs typeface="Calibri"/>
                        </a:rPr>
                        <a:t>Total</a:t>
                      </a:r>
                      <a:endParaRPr sz="800" dirty="0">
                        <a:latin typeface="Calibri"/>
                        <a:cs typeface="Calibri"/>
                      </a:endParaRPr>
                    </a:p>
                  </a:txBody>
                  <a:tcPr marL="0" marR="0" marT="0" marB="0">
                    <a:lnL w="7619">
                      <a:solidFill>
                        <a:srgbClr val="000000"/>
                      </a:solidFill>
                      <a:prstDash val="solid"/>
                    </a:lnL>
                    <a:lnT w="16763">
                      <a:solidFill>
                        <a:srgbClr val="000000"/>
                      </a:solidFill>
                      <a:prstDash val="solid"/>
                    </a:lnT>
                    <a:lnB w="15239">
                      <a:solidFill>
                        <a:srgbClr val="000000"/>
                      </a:solidFill>
                      <a:prstDash val="solid"/>
                    </a:lnB>
                  </a:tcPr>
                </a:tc>
                <a:tc>
                  <a:txBody>
                    <a:bodyPr/>
                    <a:lstStyle/>
                    <a:p>
                      <a:pPr>
                        <a:lnSpc>
                          <a:spcPct val="100000"/>
                        </a:lnSpc>
                        <a:spcBef>
                          <a:spcPts val="50"/>
                        </a:spcBef>
                      </a:pPr>
                      <a:endParaRPr sz="900" dirty="0">
                        <a:latin typeface="Times New Roman"/>
                        <a:cs typeface="Times New Roman"/>
                      </a:endParaRPr>
                    </a:p>
                    <a:p>
                      <a:pPr marR="57150" algn="r">
                        <a:lnSpc>
                          <a:spcPct val="100000"/>
                        </a:lnSpc>
                      </a:pPr>
                      <a:r>
                        <a:rPr sz="800" spc="-35" dirty="0">
                          <a:latin typeface="Calibri"/>
                          <a:cs typeface="Calibri"/>
                        </a:rPr>
                        <a:t>12</a:t>
                      </a:r>
                      <a:r>
                        <a:rPr sz="800" spc="-45" dirty="0">
                          <a:latin typeface="Calibri"/>
                          <a:cs typeface="Calibri"/>
                        </a:rPr>
                        <a:t>5</a:t>
                      </a:r>
                      <a:r>
                        <a:rPr sz="800" spc="-35" dirty="0">
                          <a:latin typeface="Calibri"/>
                          <a:cs typeface="Calibri"/>
                        </a:rPr>
                        <a:t>0</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lnT w="16763">
                      <a:solidFill>
                        <a:srgbClr val="000000"/>
                      </a:solidFill>
                      <a:prstDash val="solid"/>
                    </a:lnT>
                    <a:lnB w="15239">
                      <a:solidFill>
                        <a:srgbClr val="000000"/>
                      </a:solidFill>
                      <a:prstDash val="solid"/>
                    </a:lnB>
                  </a:tcPr>
                </a:tc>
                <a:tc>
                  <a:txBody>
                    <a:bodyPr/>
                    <a:lstStyle/>
                    <a:p>
                      <a:pPr>
                        <a:lnSpc>
                          <a:spcPct val="100000"/>
                        </a:lnSpc>
                        <a:spcBef>
                          <a:spcPts val="50"/>
                        </a:spcBef>
                      </a:pPr>
                      <a:endParaRPr sz="900" dirty="0">
                        <a:latin typeface="Times New Roman"/>
                        <a:cs typeface="Times New Roman"/>
                      </a:endParaRPr>
                    </a:p>
                    <a:p>
                      <a:pPr algn="ctr">
                        <a:lnSpc>
                          <a:spcPct val="100000"/>
                        </a:lnSpc>
                      </a:pPr>
                      <a:r>
                        <a:rPr sz="800" spc="-35" dirty="0">
                          <a:latin typeface="Calibri"/>
                          <a:cs typeface="Calibri"/>
                        </a:rPr>
                        <a:t>757</a:t>
                      </a:r>
                      <a:endParaRPr sz="800" dirty="0">
                        <a:latin typeface="Calibri"/>
                        <a:cs typeface="Calibri"/>
                      </a:endParaRPr>
                    </a:p>
                  </a:txBody>
                  <a:tcPr marL="0" marR="0" marT="0" marB="0">
                    <a:lnT w="16763">
                      <a:solidFill>
                        <a:srgbClr val="000000"/>
                      </a:solidFill>
                      <a:prstDash val="solid"/>
                    </a:lnT>
                    <a:lnB w="15239">
                      <a:solidFill>
                        <a:srgbClr val="000000"/>
                      </a:solidFill>
                      <a:prstDash val="solid"/>
                    </a:lnB>
                  </a:tcPr>
                </a:tc>
                <a:tc>
                  <a:txBody>
                    <a:bodyPr/>
                    <a:lstStyle/>
                    <a:p>
                      <a:pPr>
                        <a:lnSpc>
                          <a:spcPct val="100000"/>
                        </a:lnSpc>
                        <a:spcBef>
                          <a:spcPts val="50"/>
                        </a:spcBef>
                      </a:pPr>
                      <a:endParaRPr sz="900" dirty="0">
                        <a:latin typeface="Times New Roman"/>
                        <a:cs typeface="Times New Roman"/>
                      </a:endParaRPr>
                    </a:p>
                    <a:p>
                      <a:pPr marR="29845" algn="ctr">
                        <a:lnSpc>
                          <a:spcPct val="100000"/>
                        </a:lnSpc>
                      </a:pPr>
                      <a:r>
                        <a:rPr sz="800" spc="-10" dirty="0">
                          <a:latin typeface="Calibri"/>
                          <a:cs typeface="Calibri"/>
                        </a:rPr>
                        <a:t>Eurostoxx</a:t>
                      </a:r>
                      <a:r>
                        <a:rPr sz="800" spc="5" dirty="0">
                          <a:latin typeface="Calibri"/>
                          <a:cs typeface="Calibri"/>
                        </a:rPr>
                        <a:t> </a:t>
                      </a:r>
                      <a:r>
                        <a:rPr sz="800" dirty="0">
                          <a:latin typeface="Calibri"/>
                          <a:cs typeface="Calibri"/>
                        </a:rPr>
                        <a:t>Utilities(SX6E)</a:t>
                      </a:r>
                    </a:p>
                  </a:txBody>
                  <a:tcPr marL="0" marR="0" marT="0" marB="0">
                    <a:lnT w="16763">
                      <a:solidFill>
                        <a:srgbClr val="000000"/>
                      </a:solidFill>
                      <a:prstDash val="solid"/>
                    </a:lnT>
                    <a:lnB w="15239">
                      <a:solidFill>
                        <a:srgbClr val="000000"/>
                      </a:solidFill>
                      <a:prstDash val="solid"/>
                    </a:lnB>
                  </a:tcPr>
                </a:tc>
                <a:tc>
                  <a:txBody>
                    <a:bodyPr/>
                    <a:lstStyle/>
                    <a:p>
                      <a:pPr>
                        <a:lnSpc>
                          <a:spcPct val="100000"/>
                        </a:lnSpc>
                        <a:spcBef>
                          <a:spcPts val="50"/>
                        </a:spcBef>
                      </a:pPr>
                      <a:endParaRPr sz="900" dirty="0">
                        <a:latin typeface="Times New Roman"/>
                        <a:cs typeface="Times New Roman"/>
                      </a:endParaRPr>
                    </a:p>
                    <a:p>
                      <a:pPr marR="29845" algn="r">
                        <a:lnSpc>
                          <a:spcPct val="100000"/>
                        </a:lnSpc>
                      </a:pPr>
                      <a:r>
                        <a:rPr sz="800" spc="-45" dirty="0">
                          <a:latin typeface="Calibri"/>
                          <a:cs typeface="Calibri"/>
                        </a:rPr>
                        <a:t>9</a:t>
                      </a:r>
                      <a:r>
                        <a:rPr sz="800" spc="-35" dirty="0">
                          <a:latin typeface="Calibri"/>
                          <a:cs typeface="Calibri"/>
                        </a:rPr>
                        <a:t>4</a:t>
                      </a:r>
                      <a:r>
                        <a:rPr sz="800" spc="15" dirty="0">
                          <a:latin typeface="Calibri"/>
                          <a:cs typeface="Calibri"/>
                        </a:rPr>
                        <a:t>.</a:t>
                      </a:r>
                      <a:r>
                        <a:rPr sz="800" spc="-35" dirty="0">
                          <a:latin typeface="Calibri"/>
                          <a:cs typeface="Calibri"/>
                        </a:rPr>
                        <a:t>5</a:t>
                      </a:r>
                      <a:r>
                        <a:rPr sz="800" spc="-45" dirty="0">
                          <a:latin typeface="Calibri"/>
                          <a:cs typeface="Calibri"/>
                        </a:rPr>
                        <a:t>3</a:t>
                      </a:r>
                      <a:r>
                        <a:rPr sz="800" spc="-35" dirty="0">
                          <a:latin typeface="Calibri"/>
                          <a:cs typeface="Calibri"/>
                        </a:rPr>
                        <a:t>7</a:t>
                      </a:r>
                      <a:r>
                        <a:rPr sz="800" spc="-45" dirty="0">
                          <a:latin typeface="Calibri"/>
                          <a:cs typeface="Calibri"/>
                        </a:rPr>
                        <a:t>8</a:t>
                      </a:r>
                      <a:r>
                        <a:rPr sz="800" spc="-35" dirty="0">
                          <a:latin typeface="Calibri"/>
                          <a:cs typeface="Calibri"/>
                        </a:rPr>
                        <a:t>2</a:t>
                      </a:r>
                      <a:r>
                        <a:rPr sz="800" spc="-45" dirty="0">
                          <a:latin typeface="Calibri"/>
                          <a:cs typeface="Calibri"/>
                        </a:rPr>
                        <a:t>8</a:t>
                      </a:r>
                      <a:r>
                        <a:rPr sz="800" spc="-35" dirty="0">
                          <a:latin typeface="Calibri"/>
                          <a:cs typeface="Calibri"/>
                        </a:rPr>
                        <a:t>8</a:t>
                      </a:r>
                      <a:r>
                        <a:rPr sz="800" dirty="0">
                          <a:latin typeface="Calibri"/>
                          <a:cs typeface="Calibri"/>
                        </a:rPr>
                        <a:t>3</a:t>
                      </a:r>
                    </a:p>
                  </a:txBody>
                  <a:tcPr marL="0" marR="0" marT="0" marB="0">
                    <a:lnT w="16763">
                      <a:solidFill>
                        <a:srgbClr val="000000"/>
                      </a:solidFill>
                      <a:prstDash val="solid"/>
                    </a:lnT>
                    <a:lnB w="15239">
                      <a:solidFill>
                        <a:srgbClr val="000000"/>
                      </a:solidFill>
                      <a:prstDash val="solid"/>
                    </a:lnB>
                  </a:tcPr>
                </a:tc>
                <a:tc>
                  <a:txBody>
                    <a:bodyPr/>
                    <a:lstStyle/>
                    <a:p>
                      <a:pPr>
                        <a:lnSpc>
                          <a:spcPct val="100000"/>
                        </a:lnSpc>
                        <a:spcBef>
                          <a:spcPts val="50"/>
                        </a:spcBef>
                      </a:pPr>
                      <a:endParaRPr sz="900" dirty="0">
                        <a:latin typeface="Times New Roman"/>
                        <a:cs typeface="Times New Roman"/>
                      </a:endParaRPr>
                    </a:p>
                    <a:p>
                      <a:pPr marL="36830">
                        <a:lnSpc>
                          <a:spcPct val="100000"/>
                        </a:lnSpc>
                        <a:tabLst>
                          <a:tab pos="442595" algn="l"/>
                        </a:tabLst>
                      </a:pPr>
                      <a:r>
                        <a:rPr sz="800" spc="-5" dirty="0">
                          <a:latin typeface="Calibri"/>
                          <a:cs typeface="Calibri"/>
                        </a:rPr>
                        <a:t>$	</a:t>
                      </a:r>
                      <a:r>
                        <a:rPr sz="800" spc="-30" dirty="0">
                          <a:latin typeface="Calibri"/>
                          <a:cs typeface="Calibri"/>
                        </a:rPr>
                        <a:t>118,172,286.03</a:t>
                      </a:r>
                      <a:endParaRPr sz="800" dirty="0">
                        <a:latin typeface="Calibri"/>
                        <a:cs typeface="Calibri"/>
                      </a:endParaRPr>
                    </a:p>
                    <a:p>
                      <a:pPr marL="36830">
                        <a:lnSpc>
                          <a:spcPct val="100000"/>
                        </a:lnSpc>
                        <a:spcBef>
                          <a:spcPts val="120"/>
                        </a:spcBef>
                        <a:tabLst>
                          <a:tab pos="442595" algn="l"/>
                        </a:tabLst>
                      </a:pPr>
                      <a:r>
                        <a:rPr sz="800" spc="-5" dirty="0">
                          <a:latin typeface="Calibri"/>
                          <a:cs typeface="Calibri"/>
                        </a:rPr>
                        <a:t>$	</a:t>
                      </a:r>
                      <a:r>
                        <a:rPr sz="800" spc="-30" dirty="0">
                          <a:latin typeface="Calibri"/>
                          <a:cs typeface="Calibri"/>
                        </a:rPr>
                        <a:t>118,172,286.03</a:t>
                      </a:r>
                      <a:endParaRPr sz="800" dirty="0">
                        <a:latin typeface="Calibri"/>
                        <a:cs typeface="Calibri"/>
                      </a:endParaRPr>
                    </a:p>
                  </a:txBody>
                  <a:tcPr marL="0" marR="0" marT="0" marB="0">
                    <a:lnR w="15239">
                      <a:solidFill>
                        <a:srgbClr val="000000"/>
                      </a:solidFill>
                      <a:prstDash val="solid"/>
                    </a:lnR>
                    <a:lnT w="16763">
                      <a:solidFill>
                        <a:srgbClr val="000000"/>
                      </a:solidFill>
                      <a:prstDash val="solid"/>
                    </a:lnT>
                    <a:lnB w="15239">
                      <a:solidFill>
                        <a:srgbClr val="000000"/>
                      </a:solidFill>
                      <a:prstDash val="solid"/>
                    </a:lnB>
                  </a:tcPr>
                </a:tc>
              </a:tr>
              <a:tr h="157471">
                <a:tc>
                  <a:txBody>
                    <a:bodyPr/>
                    <a:lstStyle/>
                    <a:p>
                      <a:pPr marL="557530">
                        <a:lnSpc>
                          <a:spcPct val="100000"/>
                        </a:lnSpc>
                        <a:spcBef>
                          <a:spcPts val="170"/>
                        </a:spcBef>
                      </a:pPr>
                      <a:r>
                        <a:rPr sz="700" b="1" spc="-5" dirty="0">
                          <a:solidFill>
                            <a:srgbClr val="FF0000"/>
                          </a:solidFill>
                          <a:latin typeface="Calibri"/>
                          <a:cs typeface="Calibri"/>
                        </a:rPr>
                        <a:t>Range</a:t>
                      </a:r>
                      <a:r>
                        <a:rPr sz="700" b="1" spc="-35" dirty="0">
                          <a:solidFill>
                            <a:srgbClr val="FF0000"/>
                          </a:solidFill>
                          <a:latin typeface="Calibri"/>
                          <a:cs typeface="Calibri"/>
                        </a:rPr>
                        <a:t> </a:t>
                      </a:r>
                      <a:r>
                        <a:rPr sz="700" b="1" spc="-5" dirty="0">
                          <a:solidFill>
                            <a:srgbClr val="FF0000"/>
                          </a:solidFill>
                          <a:latin typeface="Calibri"/>
                          <a:cs typeface="Calibri"/>
                        </a:rPr>
                        <a:t>Accruals</a:t>
                      </a:r>
                      <a:endParaRPr sz="700" dirty="0">
                        <a:latin typeface="Calibri"/>
                        <a:cs typeface="Calibri"/>
                      </a:endParaRPr>
                    </a:p>
                  </a:txBody>
                  <a:tcPr marL="0" marR="0" marT="0" marB="0">
                    <a:lnL w="7619">
                      <a:solidFill>
                        <a:srgbClr val="000000"/>
                      </a:solidFill>
                      <a:prstDash val="solid"/>
                    </a:lnL>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T w="15239">
                      <a:solidFill>
                        <a:srgbClr val="000000"/>
                      </a:solidFill>
                      <a:prstDash val="solid"/>
                    </a:lnT>
                  </a:tcPr>
                </a:tc>
                <a:tc>
                  <a:txBody>
                    <a:bodyPr/>
                    <a:lstStyle/>
                    <a:p>
                      <a:endParaRPr sz="700" dirty="0">
                        <a:latin typeface="Calibri"/>
                        <a:cs typeface="Calibri"/>
                      </a:endParaRPr>
                    </a:p>
                  </a:txBody>
                  <a:tcPr marL="0" marR="0" marT="0" marB="0">
                    <a:lnR w="15239">
                      <a:solidFill>
                        <a:srgbClr val="000000"/>
                      </a:solidFill>
                      <a:prstDash val="solid"/>
                    </a:lnR>
                    <a:lnT w="15239">
                      <a:solidFill>
                        <a:srgbClr val="000000"/>
                      </a:solidFill>
                      <a:prstDash val="solid"/>
                    </a:lnT>
                  </a:tcPr>
                </a:tc>
              </a:tr>
              <a:tr h="141604">
                <a:tc>
                  <a:txBody>
                    <a:bodyPr/>
                    <a:lstStyle/>
                    <a:p>
                      <a:pPr marL="16510">
                        <a:lnSpc>
                          <a:spcPts val="1065"/>
                        </a:lnSpc>
                      </a:pPr>
                      <a:r>
                        <a:rPr sz="800" spc="-20" dirty="0">
                          <a:latin typeface="Calibri"/>
                          <a:cs typeface="Calibri"/>
                        </a:rPr>
                        <a:t>J_BSAN_S00627</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65"/>
                        </a:lnSpc>
                      </a:pPr>
                      <a:r>
                        <a:rPr sz="800" spc="-35" dirty="0">
                          <a:latin typeface="Calibri"/>
                          <a:cs typeface="Calibri"/>
                        </a:rPr>
                        <a:t>15</a:t>
                      </a:r>
                      <a:r>
                        <a:rPr sz="800" spc="-45" dirty="0">
                          <a:latin typeface="Calibri"/>
                          <a:cs typeface="Calibri"/>
                        </a:rPr>
                        <a:t>0</a:t>
                      </a:r>
                      <a:r>
                        <a:rPr sz="800" spc="-35" dirty="0">
                          <a:latin typeface="Calibri"/>
                          <a:cs typeface="Calibri"/>
                        </a:rPr>
                        <a:t>0</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marL="6985" algn="ctr">
                        <a:lnSpc>
                          <a:spcPts val="1065"/>
                        </a:lnSpc>
                      </a:pPr>
                      <a:r>
                        <a:rPr sz="800" spc="-30" dirty="0">
                          <a:latin typeface="Calibri"/>
                          <a:cs typeface="Calibri"/>
                        </a:rPr>
                        <a:t>29</a:t>
                      </a:r>
                      <a:endParaRPr sz="800" dirty="0">
                        <a:latin typeface="Calibri"/>
                        <a:cs typeface="Calibri"/>
                      </a:endParaRPr>
                    </a:p>
                  </a:txBody>
                  <a:tcPr marL="0" marR="0" marT="0" marB="0"/>
                </a:tc>
                <a:tc>
                  <a:txBody>
                    <a:bodyPr/>
                    <a:lstStyle/>
                    <a:p>
                      <a:pPr marR="22860" algn="ctr">
                        <a:lnSpc>
                          <a:spcPts val="1065"/>
                        </a:lnSpc>
                      </a:pPr>
                      <a:r>
                        <a:rPr sz="800" spc="-5" dirty="0">
                          <a:latin typeface="Calibri"/>
                          <a:cs typeface="Calibri"/>
                        </a:rPr>
                        <a:t>TIIE</a:t>
                      </a:r>
                      <a:endParaRPr sz="800" dirty="0">
                        <a:latin typeface="Calibri"/>
                        <a:cs typeface="Calibri"/>
                      </a:endParaRPr>
                    </a:p>
                  </a:txBody>
                  <a:tcPr marL="0" marR="0" marT="0" marB="0"/>
                </a:tc>
                <a:tc>
                  <a:txBody>
                    <a:bodyPr/>
                    <a:lstStyle/>
                    <a:p>
                      <a:pPr marR="29209" algn="r">
                        <a:lnSpc>
                          <a:spcPts val="1065"/>
                        </a:lnSpc>
                      </a:pPr>
                      <a:r>
                        <a:rPr sz="800" spc="-45" dirty="0">
                          <a:latin typeface="Calibri"/>
                          <a:cs typeface="Calibri"/>
                        </a:rPr>
                        <a:t>1</a:t>
                      </a:r>
                      <a:r>
                        <a:rPr sz="800" spc="-35" dirty="0">
                          <a:latin typeface="Calibri"/>
                          <a:cs typeface="Calibri"/>
                        </a:rPr>
                        <a:t>00</a:t>
                      </a:r>
                      <a:r>
                        <a:rPr sz="800" spc="10" dirty="0">
                          <a:latin typeface="Calibri"/>
                          <a:cs typeface="Calibri"/>
                        </a:rPr>
                        <a:t>.</a:t>
                      </a:r>
                      <a:r>
                        <a:rPr sz="800" spc="-45" dirty="0">
                          <a:latin typeface="Calibri"/>
                          <a:cs typeface="Calibri"/>
                        </a:rPr>
                        <a:t>0</a:t>
                      </a:r>
                      <a:r>
                        <a:rPr sz="800" spc="-35" dirty="0">
                          <a:latin typeface="Calibri"/>
                          <a:cs typeface="Calibri"/>
                        </a:rPr>
                        <a:t>5</a:t>
                      </a:r>
                      <a:r>
                        <a:rPr sz="800" spc="-45" dirty="0">
                          <a:latin typeface="Calibri"/>
                          <a:cs typeface="Calibri"/>
                        </a:rPr>
                        <a:t>9</a:t>
                      </a:r>
                      <a:r>
                        <a:rPr sz="800" spc="-35" dirty="0">
                          <a:latin typeface="Calibri"/>
                          <a:cs typeface="Calibri"/>
                        </a:rPr>
                        <a:t>3</a:t>
                      </a:r>
                      <a:r>
                        <a:rPr sz="800" spc="-45" dirty="0">
                          <a:latin typeface="Calibri"/>
                          <a:cs typeface="Calibri"/>
                        </a:rPr>
                        <a:t>9</a:t>
                      </a:r>
                      <a:r>
                        <a:rPr sz="800" spc="-35" dirty="0">
                          <a:latin typeface="Calibri"/>
                          <a:cs typeface="Calibri"/>
                        </a:rPr>
                        <a:t>1</a:t>
                      </a:r>
                      <a:r>
                        <a:rPr sz="800" dirty="0">
                          <a:latin typeface="Calibri"/>
                          <a:cs typeface="Calibri"/>
                        </a:rPr>
                        <a:t>8</a:t>
                      </a:r>
                    </a:p>
                  </a:txBody>
                  <a:tcPr marL="0" marR="0" marT="0" marB="0"/>
                </a:tc>
                <a:tc>
                  <a:txBody>
                    <a:bodyPr/>
                    <a:lstStyle/>
                    <a:p>
                      <a:pPr algn="ctr">
                        <a:lnSpc>
                          <a:spcPts val="1065"/>
                        </a:lnSpc>
                        <a:tabLst>
                          <a:tab pos="405130" algn="l"/>
                        </a:tabLst>
                      </a:pPr>
                      <a:r>
                        <a:rPr sz="800" spc="-5" dirty="0">
                          <a:latin typeface="Calibri"/>
                          <a:cs typeface="Calibri"/>
                        </a:rPr>
                        <a:t>$	</a:t>
                      </a:r>
                      <a:r>
                        <a:rPr sz="800" spc="-30" dirty="0">
                          <a:latin typeface="Calibri"/>
                          <a:cs typeface="Calibri"/>
                        </a:rPr>
                        <a:t>150,089,087.67</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0"/>
                        </a:lnSpc>
                      </a:pPr>
                      <a:r>
                        <a:rPr sz="800" spc="-20" dirty="0">
                          <a:latin typeface="Calibri"/>
                          <a:cs typeface="Calibri"/>
                        </a:rPr>
                        <a:t>J_BSAN_S00645</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0"/>
                        </a:lnSpc>
                      </a:pPr>
                      <a:r>
                        <a:rPr sz="800" spc="-35" dirty="0">
                          <a:latin typeface="Calibri"/>
                          <a:cs typeface="Calibri"/>
                        </a:rPr>
                        <a:t>18</a:t>
                      </a:r>
                      <a:r>
                        <a:rPr sz="800" spc="-45" dirty="0">
                          <a:latin typeface="Calibri"/>
                          <a:cs typeface="Calibri"/>
                        </a:rPr>
                        <a:t>5</a:t>
                      </a:r>
                      <a:r>
                        <a:rPr sz="800" spc="-35" dirty="0">
                          <a:latin typeface="Calibri"/>
                          <a:cs typeface="Calibri"/>
                        </a:rPr>
                        <a:t>0</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marL="6985" algn="ctr">
                        <a:lnSpc>
                          <a:spcPts val="1050"/>
                        </a:lnSpc>
                      </a:pPr>
                      <a:r>
                        <a:rPr sz="800" spc="-30" dirty="0">
                          <a:latin typeface="Calibri"/>
                          <a:cs typeface="Calibri"/>
                        </a:rPr>
                        <a:t>57</a:t>
                      </a:r>
                      <a:endParaRPr sz="800" dirty="0">
                        <a:latin typeface="Calibri"/>
                        <a:cs typeface="Calibri"/>
                      </a:endParaRPr>
                    </a:p>
                  </a:txBody>
                  <a:tcPr marL="0" marR="0" marT="0" marB="0"/>
                </a:tc>
                <a:tc>
                  <a:txBody>
                    <a:bodyPr/>
                    <a:lstStyle/>
                    <a:p>
                      <a:pPr marR="22860" algn="ctr">
                        <a:lnSpc>
                          <a:spcPts val="1050"/>
                        </a:lnSpc>
                      </a:pPr>
                      <a:r>
                        <a:rPr sz="800" spc="-5" dirty="0">
                          <a:latin typeface="Calibri"/>
                          <a:cs typeface="Calibri"/>
                        </a:rPr>
                        <a:t>TIIE</a:t>
                      </a:r>
                      <a:endParaRPr sz="800" dirty="0">
                        <a:latin typeface="Calibri"/>
                        <a:cs typeface="Calibri"/>
                      </a:endParaRPr>
                    </a:p>
                  </a:txBody>
                  <a:tcPr marL="0" marR="0" marT="0" marB="0"/>
                </a:tc>
                <a:tc>
                  <a:txBody>
                    <a:bodyPr/>
                    <a:lstStyle/>
                    <a:p>
                      <a:pPr marR="29209" algn="r">
                        <a:lnSpc>
                          <a:spcPts val="1050"/>
                        </a:lnSpc>
                      </a:pPr>
                      <a:r>
                        <a:rPr sz="800" spc="-45" dirty="0">
                          <a:latin typeface="Calibri"/>
                          <a:cs typeface="Calibri"/>
                        </a:rPr>
                        <a:t>1</a:t>
                      </a:r>
                      <a:r>
                        <a:rPr sz="800" spc="-35" dirty="0">
                          <a:latin typeface="Calibri"/>
                          <a:cs typeface="Calibri"/>
                        </a:rPr>
                        <a:t>00</a:t>
                      </a:r>
                      <a:r>
                        <a:rPr sz="800" spc="10" dirty="0">
                          <a:latin typeface="Calibri"/>
                          <a:cs typeface="Calibri"/>
                        </a:rPr>
                        <a:t>.</a:t>
                      </a:r>
                      <a:r>
                        <a:rPr sz="800" spc="-45" dirty="0">
                          <a:latin typeface="Calibri"/>
                          <a:cs typeface="Calibri"/>
                        </a:rPr>
                        <a:t>0</a:t>
                      </a:r>
                      <a:r>
                        <a:rPr sz="800" spc="-35" dirty="0">
                          <a:latin typeface="Calibri"/>
                          <a:cs typeface="Calibri"/>
                        </a:rPr>
                        <a:t>8</a:t>
                      </a:r>
                      <a:r>
                        <a:rPr sz="800" spc="-45" dirty="0">
                          <a:latin typeface="Calibri"/>
                          <a:cs typeface="Calibri"/>
                        </a:rPr>
                        <a:t>9</a:t>
                      </a:r>
                      <a:r>
                        <a:rPr sz="800" spc="-35" dirty="0">
                          <a:latin typeface="Calibri"/>
                          <a:cs typeface="Calibri"/>
                        </a:rPr>
                        <a:t>1</a:t>
                      </a:r>
                      <a:r>
                        <a:rPr sz="800" spc="-45" dirty="0">
                          <a:latin typeface="Calibri"/>
                          <a:cs typeface="Calibri"/>
                        </a:rPr>
                        <a:t>8</a:t>
                      </a:r>
                      <a:r>
                        <a:rPr sz="800" spc="-35" dirty="0">
                          <a:latin typeface="Calibri"/>
                          <a:cs typeface="Calibri"/>
                        </a:rPr>
                        <a:t>4</a:t>
                      </a:r>
                      <a:r>
                        <a:rPr sz="800" dirty="0">
                          <a:latin typeface="Calibri"/>
                          <a:cs typeface="Calibri"/>
                        </a:rPr>
                        <a:t>4</a:t>
                      </a:r>
                    </a:p>
                  </a:txBody>
                  <a:tcPr marL="0" marR="0" marT="0" marB="0"/>
                </a:tc>
                <a:tc>
                  <a:txBody>
                    <a:bodyPr/>
                    <a:lstStyle/>
                    <a:p>
                      <a:pPr algn="ctr">
                        <a:lnSpc>
                          <a:spcPts val="1050"/>
                        </a:lnSpc>
                        <a:tabLst>
                          <a:tab pos="405130" algn="l"/>
                        </a:tabLst>
                      </a:pPr>
                      <a:r>
                        <a:rPr sz="800" spc="-5" dirty="0">
                          <a:latin typeface="Calibri"/>
                          <a:cs typeface="Calibri"/>
                        </a:rPr>
                        <a:t>$	</a:t>
                      </a:r>
                      <a:r>
                        <a:rPr sz="800" spc="-30" dirty="0">
                          <a:latin typeface="Calibri"/>
                          <a:cs typeface="Calibri"/>
                        </a:rPr>
                        <a:t>185,164,991.11</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5"/>
                        </a:lnSpc>
                      </a:pPr>
                      <a:r>
                        <a:rPr sz="800" spc="-20" dirty="0">
                          <a:latin typeface="Calibri"/>
                          <a:cs typeface="Calibri"/>
                        </a:rPr>
                        <a:t>99_SCOTIAB_19-15</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5"/>
                        </a:lnSpc>
                      </a:pPr>
                      <a:r>
                        <a:rPr sz="800" spc="-35" dirty="0">
                          <a:latin typeface="Calibri"/>
                          <a:cs typeface="Calibri"/>
                        </a:rPr>
                        <a:t>12</a:t>
                      </a:r>
                      <a:r>
                        <a:rPr sz="800" spc="-45" dirty="0">
                          <a:latin typeface="Calibri"/>
                          <a:cs typeface="Calibri"/>
                        </a:rPr>
                        <a:t>0</a:t>
                      </a:r>
                      <a:r>
                        <a:rPr sz="800" spc="-35" dirty="0">
                          <a:latin typeface="Calibri"/>
                          <a:cs typeface="Calibri"/>
                        </a:rPr>
                        <a:t>0</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5"/>
                        </a:lnSpc>
                      </a:pPr>
                      <a:r>
                        <a:rPr sz="800" spc="-35" dirty="0">
                          <a:latin typeface="Calibri"/>
                          <a:cs typeface="Calibri"/>
                        </a:rPr>
                        <a:t>730</a:t>
                      </a:r>
                      <a:endParaRPr sz="800" dirty="0">
                        <a:latin typeface="Calibri"/>
                        <a:cs typeface="Calibri"/>
                      </a:endParaRPr>
                    </a:p>
                  </a:txBody>
                  <a:tcPr marL="0" marR="0" marT="0" marB="0"/>
                </a:tc>
                <a:tc>
                  <a:txBody>
                    <a:bodyPr/>
                    <a:lstStyle/>
                    <a:p>
                      <a:pPr marR="22860" algn="ctr">
                        <a:lnSpc>
                          <a:spcPts val="1055"/>
                        </a:lnSpc>
                      </a:pPr>
                      <a:r>
                        <a:rPr sz="800" spc="-5" dirty="0">
                          <a:latin typeface="Calibri"/>
                          <a:cs typeface="Calibri"/>
                        </a:rPr>
                        <a:t>TIIE</a:t>
                      </a:r>
                      <a:endParaRPr sz="800" dirty="0">
                        <a:latin typeface="Calibri"/>
                        <a:cs typeface="Calibri"/>
                      </a:endParaRPr>
                    </a:p>
                  </a:txBody>
                  <a:tcPr marL="0" marR="0" marT="0" marB="0"/>
                </a:tc>
                <a:tc>
                  <a:txBody>
                    <a:bodyPr/>
                    <a:lstStyle/>
                    <a:p>
                      <a:pPr marR="29845" algn="r">
                        <a:lnSpc>
                          <a:spcPts val="1055"/>
                        </a:lnSpc>
                      </a:pPr>
                      <a:r>
                        <a:rPr sz="800" spc="-35" dirty="0">
                          <a:latin typeface="Calibri"/>
                          <a:cs typeface="Calibri"/>
                        </a:rPr>
                        <a:t>97</a:t>
                      </a:r>
                      <a:r>
                        <a:rPr sz="800" spc="10" dirty="0">
                          <a:latin typeface="Calibri"/>
                          <a:cs typeface="Calibri"/>
                        </a:rPr>
                        <a:t>.</a:t>
                      </a:r>
                      <a:r>
                        <a:rPr sz="800" spc="-45" dirty="0">
                          <a:latin typeface="Calibri"/>
                          <a:cs typeface="Calibri"/>
                        </a:rPr>
                        <a:t>4</a:t>
                      </a:r>
                      <a:r>
                        <a:rPr sz="800" spc="-35" dirty="0">
                          <a:latin typeface="Calibri"/>
                          <a:cs typeface="Calibri"/>
                        </a:rPr>
                        <a:t>0</a:t>
                      </a:r>
                      <a:r>
                        <a:rPr sz="800" spc="-45" dirty="0">
                          <a:latin typeface="Calibri"/>
                          <a:cs typeface="Calibri"/>
                        </a:rPr>
                        <a:t>7</a:t>
                      </a:r>
                      <a:r>
                        <a:rPr sz="800" spc="-35" dirty="0">
                          <a:latin typeface="Calibri"/>
                          <a:cs typeface="Calibri"/>
                        </a:rPr>
                        <a:t>1</a:t>
                      </a:r>
                      <a:r>
                        <a:rPr sz="800" spc="-45" dirty="0">
                          <a:latin typeface="Calibri"/>
                          <a:cs typeface="Calibri"/>
                        </a:rPr>
                        <a:t>9</a:t>
                      </a:r>
                      <a:r>
                        <a:rPr sz="800" spc="-35" dirty="0">
                          <a:latin typeface="Calibri"/>
                          <a:cs typeface="Calibri"/>
                        </a:rPr>
                        <a:t>5</a:t>
                      </a:r>
                      <a:r>
                        <a:rPr sz="800" dirty="0">
                          <a:latin typeface="Calibri"/>
                          <a:cs typeface="Calibri"/>
                        </a:rPr>
                        <a:t>6</a:t>
                      </a:r>
                    </a:p>
                  </a:txBody>
                  <a:tcPr marL="0" marR="0" marT="0" marB="0"/>
                </a:tc>
                <a:tc>
                  <a:txBody>
                    <a:bodyPr/>
                    <a:lstStyle/>
                    <a:p>
                      <a:pPr algn="ctr">
                        <a:lnSpc>
                          <a:spcPts val="1055"/>
                        </a:lnSpc>
                        <a:tabLst>
                          <a:tab pos="405130" algn="l"/>
                        </a:tabLst>
                      </a:pPr>
                      <a:r>
                        <a:rPr sz="800" spc="-5" dirty="0">
                          <a:latin typeface="Calibri"/>
                          <a:cs typeface="Calibri"/>
                        </a:rPr>
                        <a:t>$	</a:t>
                      </a:r>
                      <a:r>
                        <a:rPr sz="800" spc="-30" dirty="0">
                          <a:latin typeface="Calibri"/>
                          <a:cs typeface="Calibri"/>
                        </a:rPr>
                        <a:t>116,888,634.72</a:t>
                      </a:r>
                      <a:endParaRPr sz="800" dirty="0">
                        <a:latin typeface="Calibri"/>
                        <a:cs typeface="Calibri"/>
                      </a:endParaRPr>
                    </a:p>
                  </a:txBody>
                  <a:tcPr marL="0" marR="0" marT="0" marB="0">
                    <a:lnR w="15239">
                      <a:solidFill>
                        <a:srgbClr val="000000"/>
                      </a:solidFill>
                      <a:prstDash val="solid"/>
                    </a:lnR>
                  </a:tcPr>
                </a:tc>
              </a:tr>
              <a:tr h="140521">
                <a:tc>
                  <a:txBody>
                    <a:bodyPr/>
                    <a:lstStyle/>
                    <a:p>
                      <a:pPr marL="16510">
                        <a:lnSpc>
                          <a:spcPts val="1050"/>
                        </a:lnSpc>
                      </a:pPr>
                      <a:r>
                        <a:rPr sz="800" spc="-25" dirty="0">
                          <a:latin typeface="Calibri"/>
                          <a:cs typeface="Calibri"/>
                        </a:rPr>
                        <a:t>J_BACOMER_S5109</a:t>
                      </a:r>
                      <a:endParaRPr sz="800" dirty="0">
                        <a:latin typeface="Calibri"/>
                        <a:cs typeface="Calibri"/>
                      </a:endParaRPr>
                    </a:p>
                  </a:txBody>
                  <a:tcPr marL="0" marR="0" marT="0" marB="0">
                    <a:lnL w="7619">
                      <a:solidFill>
                        <a:srgbClr val="000000"/>
                      </a:solidFill>
                      <a:prstDash val="solid"/>
                    </a:lnL>
                  </a:tcPr>
                </a:tc>
                <a:tc>
                  <a:txBody>
                    <a:bodyPr/>
                    <a:lstStyle/>
                    <a:p>
                      <a:pPr marR="57150" algn="r">
                        <a:lnSpc>
                          <a:spcPts val="1050"/>
                        </a:lnSpc>
                      </a:pPr>
                      <a:r>
                        <a:rPr sz="800" spc="-35" dirty="0">
                          <a:latin typeface="Calibri"/>
                          <a:cs typeface="Calibri"/>
                        </a:rPr>
                        <a:t>17</a:t>
                      </a:r>
                      <a:r>
                        <a:rPr sz="800" spc="-45" dirty="0">
                          <a:latin typeface="Calibri"/>
                          <a:cs typeface="Calibri"/>
                        </a:rPr>
                        <a:t>0</a:t>
                      </a:r>
                      <a:r>
                        <a:rPr sz="800" spc="-35" dirty="0">
                          <a:latin typeface="Calibri"/>
                          <a:cs typeface="Calibri"/>
                        </a:rPr>
                        <a:t>0</a:t>
                      </a:r>
                      <a:r>
                        <a:rPr sz="800" spc="-45" dirty="0">
                          <a:latin typeface="Calibri"/>
                          <a:cs typeface="Calibri"/>
                        </a:rPr>
                        <a:t>0</a:t>
                      </a:r>
                      <a:r>
                        <a:rPr sz="800" spc="-35" dirty="0">
                          <a:latin typeface="Calibri"/>
                          <a:cs typeface="Calibri"/>
                        </a:rPr>
                        <a:t>0</a:t>
                      </a:r>
                      <a:r>
                        <a:rPr sz="800" dirty="0">
                          <a:latin typeface="Calibri"/>
                          <a:cs typeface="Calibri"/>
                        </a:rPr>
                        <a:t>0</a:t>
                      </a:r>
                    </a:p>
                  </a:txBody>
                  <a:tcPr marL="0" marR="0" marT="0" marB="0"/>
                </a:tc>
                <a:tc>
                  <a:txBody>
                    <a:bodyPr/>
                    <a:lstStyle/>
                    <a:p>
                      <a:pPr algn="ctr">
                        <a:lnSpc>
                          <a:spcPts val="1050"/>
                        </a:lnSpc>
                      </a:pPr>
                      <a:r>
                        <a:rPr sz="800" spc="-35" dirty="0">
                          <a:latin typeface="Calibri"/>
                          <a:cs typeface="Calibri"/>
                        </a:rPr>
                        <a:t>722</a:t>
                      </a:r>
                      <a:endParaRPr sz="800" dirty="0">
                        <a:latin typeface="Calibri"/>
                        <a:cs typeface="Calibri"/>
                      </a:endParaRPr>
                    </a:p>
                  </a:txBody>
                  <a:tcPr marL="0" marR="0" marT="0" marB="0"/>
                </a:tc>
                <a:tc>
                  <a:txBody>
                    <a:bodyPr/>
                    <a:lstStyle/>
                    <a:p>
                      <a:pPr marR="22860" algn="ctr">
                        <a:lnSpc>
                          <a:spcPts val="1050"/>
                        </a:lnSpc>
                      </a:pPr>
                      <a:r>
                        <a:rPr sz="800" spc="-5" dirty="0">
                          <a:latin typeface="Calibri"/>
                          <a:cs typeface="Calibri"/>
                        </a:rPr>
                        <a:t>TIIE</a:t>
                      </a:r>
                      <a:endParaRPr sz="800" dirty="0">
                        <a:latin typeface="Calibri"/>
                        <a:cs typeface="Calibri"/>
                      </a:endParaRPr>
                    </a:p>
                  </a:txBody>
                  <a:tcPr marL="0" marR="0" marT="0" marB="0"/>
                </a:tc>
                <a:tc>
                  <a:txBody>
                    <a:bodyPr/>
                    <a:lstStyle/>
                    <a:p>
                      <a:pPr marR="29845" algn="r">
                        <a:lnSpc>
                          <a:spcPts val="1050"/>
                        </a:lnSpc>
                      </a:pPr>
                      <a:r>
                        <a:rPr sz="800" spc="-35" dirty="0">
                          <a:latin typeface="Calibri"/>
                          <a:cs typeface="Calibri"/>
                        </a:rPr>
                        <a:t>98</a:t>
                      </a:r>
                      <a:r>
                        <a:rPr sz="800" spc="10" dirty="0">
                          <a:latin typeface="Calibri"/>
                          <a:cs typeface="Calibri"/>
                        </a:rPr>
                        <a:t>.</a:t>
                      </a:r>
                      <a:r>
                        <a:rPr sz="800" spc="-45" dirty="0">
                          <a:latin typeface="Calibri"/>
                          <a:cs typeface="Calibri"/>
                        </a:rPr>
                        <a:t>8</a:t>
                      </a:r>
                      <a:r>
                        <a:rPr sz="800" spc="-35" dirty="0">
                          <a:latin typeface="Calibri"/>
                          <a:cs typeface="Calibri"/>
                        </a:rPr>
                        <a:t>1</a:t>
                      </a:r>
                      <a:r>
                        <a:rPr sz="800" spc="-45" dirty="0">
                          <a:latin typeface="Calibri"/>
                          <a:cs typeface="Calibri"/>
                        </a:rPr>
                        <a:t>2</a:t>
                      </a:r>
                      <a:r>
                        <a:rPr sz="800" spc="-35" dirty="0">
                          <a:latin typeface="Calibri"/>
                          <a:cs typeface="Calibri"/>
                        </a:rPr>
                        <a:t>0</a:t>
                      </a:r>
                      <a:r>
                        <a:rPr sz="800" spc="-45" dirty="0">
                          <a:latin typeface="Calibri"/>
                          <a:cs typeface="Calibri"/>
                        </a:rPr>
                        <a:t>8</a:t>
                      </a:r>
                      <a:r>
                        <a:rPr sz="800" spc="-35" dirty="0">
                          <a:latin typeface="Calibri"/>
                          <a:cs typeface="Calibri"/>
                        </a:rPr>
                        <a:t>8</a:t>
                      </a:r>
                      <a:r>
                        <a:rPr sz="800" dirty="0">
                          <a:latin typeface="Calibri"/>
                          <a:cs typeface="Calibri"/>
                        </a:rPr>
                        <a:t>6</a:t>
                      </a:r>
                    </a:p>
                  </a:txBody>
                  <a:tcPr marL="0" marR="0" marT="0" marB="0"/>
                </a:tc>
                <a:tc>
                  <a:txBody>
                    <a:bodyPr/>
                    <a:lstStyle/>
                    <a:p>
                      <a:pPr algn="ctr">
                        <a:lnSpc>
                          <a:spcPts val="1050"/>
                        </a:lnSpc>
                        <a:tabLst>
                          <a:tab pos="405130" algn="l"/>
                        </a:tabLst>
                      </a:pPr>
                      <a:r>
                        <a:rPr sz="800" spc="-5" dirty="0">
                          <a:latin typeface="Calibri"/>
                          <a:cs typeface="Calibri"/>
                        </a:rPr>
                        <a:t>$	</a:t>
                      </a:r>
                      <a:r>
                        <a:rPr sz="800" spc="-30" dirty="0">
                          <a:latin typeface="Calibri"/>
                          <a:cs typeface="Calibri"/>
                        </a:rPr>
                        <a:t>167,980,550.62</a:t>
                      </a:r>
                      <a:endParaRPr sz="800" dirty="0">
                        <a:latin typeface="Calibri"/>
                        <a:cs typeface="Calibri"/>
                      </a:endParaRPr>
                    </a:p>
                  </a:txBody>
                  <a:tcPr marL="0" marR="0" marT="0" marB="0">
                    <a:lnR w="15239">
                      <a:solidFill>
                        <a:srgbClr val="000000"/>
                      </a:solidFill>
                      <a:prstDash val="solid"/>
                    </a:lnR>
                  </a:tcPr>
                </a:tc>
              </a:tr>
              <a:tr h="129212">
                <a:tc>
                  <a:txBody>
                    <a:bodyPr/>
                    <a:lstStyle/>
                    <a:p>
                      <a:pPr marL="16510">
                        <a:lnSpc>
                          <a:spcPts val="1055"/>
                        </a:lnSpc>
                      </a:pPr>
                      <a:r>
                        <a:rPr sz="800" spc="-15" dirty="0">
                          <a:latin typeface="Calibri"/>
                          <a:cs typeface="Calibri"/>
                        </a:rPr>
                        <a:t>Total</a:t>
                      </a:r>
                      <a:endParaRPr sz="800" dirty="0">
                        <a:latin typeface="Calibri"/>
                        <a:cs typeface="Calibri"/>
                      </a:endParaRPr>
                    </a:p>
                  </a:txBody>
                  <a:tcPr marL="0" marR="0" marT="0" marB="0">
                    <a:lnL w="7619">
                      <a:solidFill>
                        <a:srgbClr val="000000"/>
                      </a:solidFill>
                      <a:prstDash val="solid"/>
                    </a:lnL>
                    <a:lnB w="15239">
                      <a:solidFill>
                        <a:srgbClr val="000000"/>
                      </a:solidFill>
                      <a:prstDash val="solid"/>
                    </a:lnB>
                  </a:tcPr>
                </a:tc>
                <a:tc>
                  <a:txBody>
                    <a:bodyPr/>
                    <a:lstStyle/>
                    <a:p>
                      <a:endParaRPr sz="800" dirty="0">
                        <a:latin typeface="Calibri"/>
                        <a:cs typeface="Calibri"/>
                      </a:endParaRPr>
                    </a:p>
                  </a:txBody>
                  <a:tcPr marL="0" marR="0" marT="0" marB="0">
                    <a:lnB w="15239">
                      <a:solidFill>
                        <a:srgbClr val="000000"/>
                      </a:solidFill>
                      <a:prstDash val="solid"/>
                    </a:lnB>
                  </a:tcPr>
                </a:tc>
                <a:tc>
                  <a:txBody>
                    <a:bodyPr/>
                    <a:lstStyle/>
                    <a:p>
                      <a:endParaRPr sz="800" dirty="0">
                        <a:latin typeface="Calibri"/>
                        <a:cs typeface="Calibri"/>
                      </a:endParaRPr>
                    </a:p>
                  </a:txBody>
                  <a:tcPr marL="0" marR="0" marT="0" marB="0">
                    <a:lnB w="15239">
                      <a:solidFill>
                        <a:srgbClr val="000000"/>
                      </a:solidFill>
                      <a:prstDash val="solid"/>
                    </a:lnB>
                  </a:tcPr>
                </a:tc>
                <a:tc>
                  <a:txBody>
                    <a:bodyPr/>
                    <a:lstStyle/>
                    <a:p>
                      <a:endParaRPr sz="800" dirty="0">
                        <a:latin typeface="Calibri"/>
                        <a:cs typeface="Calibri"/>
                      </a:endParaRPr>
                    </a:p>
                  </a:txBody>
                  <a:tcPr marL="0" marR="0" marT="0" marB="0">
                    <a:lnB w="15239">
                      <a:solidFill>
                        <a:srgbClr val="000000"/>
                      </a:solidFill>
                      <a:prstDash val="solid"/>
                    </a:lnB>
                  </a:tcPr>
                </a:tc>
                <a:tc>
                  <a:txBody>
                    <a:bodyPr/>
                    <a:lstStyle/>
                    <a:p>
                      <a:endParaRPr sz="800" dirty="0">
                        <a:latin typeface="Calibri"/>
                        <a:cs typeface="Calibri"/>
                      </a:endParaRPr>
                    </a:p>
                  </a:txBody>
                  <a:tcPr marL="0" marR="0" marT="0" marB="0">
                    <a:lnB w="15239">
                      <a:solidFill>
                        <a:srgbClr val="000000"/>
                      </a:solidFill>
                      <a:prstDash val="solid"/>
                    </a:lnB>
                  </a:tcPr>
                </a:tc>
                <a:tc>
                  <a:txBody>
                    <a:bodyPr/>
                    <a:lstStyle/>
                    <a:p>
                      <a:pPr algn="ctr">
                        <a:lnSpc>
                          <a:spcPts val="1055"/>
                        </a:lnSpc>
                        <a:tabLst>
                          <a:tab pos="405130" algn="l"/>
                        </a:tabLst>
                      </a:pPr>
                      <a:r>
                        <a:rPr sz="800" spc="-5" dirty="0">
                          <a:latin typeface="Calibri"/>
                          <a:cs typeface="Calibri"/>
                        </a:rPr>
                        <a:t>$	</a:t>
                      </a:r>
                      <a:r>
                        <a:rPr sz="800" spc="-30" dirty="0">
                          <a:latin typeface="Calibri"/>
                          <a:cs typeface="Calibri"/>
                        </a:rPr>
                        <a:t>620,123,264.11</a:t>
                      </a:r>
                      <a:endParaRPr sz="800" dirty="0">
                        <a:latin typeface="Calibri"/>
                        <a:cs typeface="Calibri"/>
                      </a:endParaRPr>
                    </a:p>
                  </a:txBody>
                  <a:tcPr marL="0" marR="0" marT="0" marB="0">
                    <a:lnR w="15239">
                      <a:solidFill>
                        <a:srgbClr val="000000"/>
                      </a:solidFill>
                      <a:prstDash val="solid"/>
                    </a:lnR>
                    <a:lnB w="15239">
                      <a:solidFill>
                        <a:srgbClr val="000000"/>
                      </a:solidFill>
                      <a:prstDash val="solid"/>
                    </a:lnB>
                  </a:tcPr>
                </a:tc>
              </a:tr>
              <a:tr h="147917">
                <a:tc>
                  <a:txBody>
                    <a:bodyPr/>
                    <a:lstStyle/>
                    <a:p>
                      <a:pPr marL="52069" algn="ctr">
                        <a:lnSpc>
                          <a:spcPct val="100000"/>
                        </a:lnSpc>
                        <a:spcBef>
                          <a:spcPts val="170"/>
                        </a:spcBef>
                      </a:pPr>
                      <a:r>
                        <a:rPr sz="700" b="1" spc="-5" dirty="0">
                          <a:solidFill>
                            <a:srgbClr val="FF0000"/>
                          </a:solidFill>
                          <a:latin typeface="Calibri"/>
                          <a:cs typeface="Calibri"/>
                        </a:rPr>
                        <a:t>Total</a:t>
                      </a:r>
                      <a:endParaRPr sz="700" dirty="0">
                        <a:latin typeface="Calibri"/>
                        <a:cs typeface="Calibri"/>
                      </a:endParaRPr>
                    </a:p>
                  </a:txBody>
                  <a:tcPr marL="0" marR="0" marT="0" marB="0">
                    <a:lnL w="7619">
                      <a:solidFill>
                        <a:srgbClr val="000000"/>
                      </a:solidFill>
                      <a:prstDash val="solid"/>
                    </a:lnL>
                    <a:lnT w="15239">
                      <a:solidFill>
                        <a:srgbClr val="000000"/>
                      </a:solidFill>
                      <a:prstDash val="solid"/>
                    </a:lnT>
                    <a:lnB w="15239">
                      <a:solidFill>
                        <a:srgbClr val="000000"/>
                      </a:solidFill>
                      <a:prstDash val="solid"/>
                    </a:lnB>
                  </a:tcPr>
                </a:tc>
                <a:tc>
                  <a:txBody>
                    <a:bodyPr/>
                    <a:lstStyle/>
                    <a:p>
                      <a:endParaRPr sz="700" dirty="0">
                        <a:latin typeface="Calibri"/>
                        <a:cs typeface="Calibri"/>
                      </a:endParaRPr>
                    </a:p>
                  </a:txBody>
                  <a:tcPr marL="0" marR="0" marT="0" marB="0">
                    <a:lnT w="15239">
                      <a:solidFill>
                        <a:srgbClr val="000000"/>
                      </a:solidFill>
                      <a:prstDash val="solid"/>
                    </a:lnT>
                    <a:lnB w="15239">
                      <a:solidFill>
                        <a:srgbClr val="000000"/>
                      </a:solidFill>
                      <a:prstDash val="solid"/>
                    </a:lnB>
                  </a:tcPr>
                </a:tc>
                <a:tc>
                  <a:txBody>
                    <a:bodyPr/>
                    <a:lstStyle/>
                    <a:p>
                      <a:endParaRPr sz="700" dirty="0">
                        <a:latin typeface="Calibri"/>
                        <a:cs typeface="Calibri"/>
                      </a:endParaRPr>
                    </a:p>
                  </a:txBody>
                  <a:tcPr marL="0" marR="0" marT="0" marB="0">
                    <a:lnT w="15239">
                      <a:solidFill>
                        <a:srgbClr val="000000"/>
                      </a:solidFill>
                      <a:prstDash val="solid"/>
                    </a:lnT>
                    <a:lnB w="15239">
                      <a:solidFill>
                        <a:srgbClr val="000000"/>
                      </a:solidFill>
                      <a:prstDash val="solid"/>
                    </a:lnB>
                  </a:tcPr>
                </a:tc>
                <a:tc>
                  <a:txBody>
                    <a:bodyPr/>
                    <a:lstStyle/>
                    <a:p>
                      <a:endParaRPr sz="700" dirty="0">
                        <a:latin typeface="Calibri"/>
                        <a:cs typeface="Calibri"/>
                      </a:endParaRPr>
                    </a:p>
                  </a:txBody>
                  <a:tcPr marL="0" marR="0" marT="0" marB="0">
                    <a:lnT w="15239">
                      <a:solidFill>
                        <a:srgbClr val="000000"/>
                      </a:solidFill>
                      <a:prstDash val="solid"/>
                    </a:lnT>
                    <a:lnB w="15239">
                      <a:solidFill>
                        <a:srgbClr val="000000"/>
                      </a:solidFill>
                      <a:prstDash val="solid"/>
                    </a:lnB>
                  </a:tcPr>
                </a:tc>
                <a:tc>
                  <a:txBody>
                    <a:bodyPr/>
                    <a:lstStyle/>
                    <a:p>
                      <a:endParaRPr sz="700" dirty="0">
                        <a:latin typeface="Calibri"/>
                        <a:cs typeface="Calibri"/>
                      </a:endParaRPr>
                    </a:p>
                  </a:txBody>
                  <a:tcPr marL="0" marR="0" marT="0" marB="0">
                    <a:lnT w="15239">
                      <a:solidFill>
                        <a:srgbClr val="000000"/>
                      </a:solidFill>
                      <a:prstDash val="solid"/>
                    </a:lnT>
                    <a:lnB w="15239">
                      <a:solidFill>
                        <a:srgbClr val="000000"/>
                      </a:solidFill>
                      <a:prstDash val="solid"/>
                    </a:lnB>
                  </a:tcPr>
                </a:tc>
                <a:tc>
                  <a:txBody>
                    <a:bodyPr/>
                    <a:lstStyle/>
                    <a:p>
                      <a:pPr algn="ctr">
                        <a:lnSpc>
                          <a:spcPct val="100000"/>
                        </a:lnSpc>
                        <a:spcBef>
                          <a:spcPts val="10"/>
                        </a:spcBef>
                        <a:tabLst>
                          <a:tab pos="318135" algn="l"/>
                        </a:tabLst>
                      </a:pPr>
                      <a:r>
                        <a:rPr sz="800" spc="-5" dirty="0">
                          <a:latin typeface="Calibri"/>
                          <a:cs typeface="Calibri"/>
                        </a:rPr>
                        <a:t>$	</a:t>
                      </a:r>
                      <a:r>
                        <a:rPr sz="800" spc="-30" dirty="0">
                          <a:latin typeface="Calibri"/>
                          <a:cs typeface="Calibri"/>
                        </a:rPr>
                        <a:t>2,323,834,019.68</a:t>
                      </a:r>
                      <a:endParaRPr sz="800" dirty="0">
                        <a:latin typeface="Calibri"/>
                        <a:cs typeface="Calibri"/>
                      </a:endParaRPr>
                    </a:p>
                  </a:txBody>
                  <a:tcPr marL="0" marR="0" marT="0" marB="0">
                    <a:lnR w="15239">
                      <a:solidFill>
                        <a:srgbClr val="000000"/>
                      </a:solidFill>
                      <a:prstDash val="solid"/>
                    </a:lnR>
                    <a:lnT w="15239">
                      <a:solidFill>
                        <a:srgbClr val="000000"/>
                      </a:solidFill>
                      <a:prstDash val="solid"/>
                    </a:lnT>
                    <a:lnB w="15239">
                      <a:solidFill>
                        <a:srgbClr val="000000"/>
                      </a:solidFill>
                      <a:prstDash val="solid"/>
                    </a:lnB>
                  </a:tcPr>
                </a:tc>
              </a:tr>
            </a:tbl>
          </a:graphicData>
        </a:graphic>
      </p:graphicFrame>
      <p:sp>
        <p:nvSpPr>
          <p:cNvPr id="12" name="11 Marcador de número de diapositiva"/>
          <p:cNvSpPr>
            <a:spLocks noGrp="1"/>
          </p:cNvSpPr>
          <p:nvPr>
            <p:ph type="sldNum" sz="quarter" idx="12"/>
          </p:nvPr>
        </p:nvSpPr>
        <p:spPr/>
        <p:txBody>
          <a:bodyPr/>
          <a:lstStyle/>
          <a:p>
            <a:fld id="{05E83AA4-A00D-4AA0-8FE8-B93C9F3EC141}" type="slidenum">
              <a:rPr lang="es-ES" altLang="es-MX" smtClean="0"/>
              <a:pPr/>
              <a:t>37</a:t>
            </a:fld>
            <a:endParaRPr lang="es-ES" altLang="es-MX" dirty="0"/>
          </a:p>
        </p:txBody>
      </p:sp>
    </p:spTree>
    <p:extLst>
      <p:ext uri="{BB962C8B-B14F-4D97-AF65-F5344CB8AC3E}">
        <p14:creationId xmlns:p14="http://schemas.microsoft.com/office/powerpoint/2010/main" val="35124665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body" idx="1"/>
          </p:nvPr>
        </p:nvSpPr>
        <p:spPr>
          <a:xfrm>
            <a:off x="457200" y="1479430"/>
            <a:ext cx="8229600" cy="1331647"/>
          </a:xfrm>
          <a:prstGeom prst="rect">
            <a:avLst/>
          </a:prstGeom>
        </p:spPr>
        <p:txBody>
          <a:bodyPr vert="horz" wrap="square" lIns="0" tIns="0" rIns="0" bIns="0" rtlCol="0">
            <a:spAutoFit/>
          </a:bodyPr>
          <a:lstStyle/>
          <a:p>
            <a:pPr marL="283215" marR="4559">
              <a:buClr>
                <a:srgbClr val="C00000"/>
              </a:buClr>
            </a:pPr>
            <a:r>
              <a:rPr sz="1600" dirty="0">
                <a:latin typeface="Century Gothic" panose="020B0502020202020204" pitchFamily="34" charset="0"/>
              </a:rPr>
              <a:t>De </a:t>
            </a:r>
            <a:r>
              <a:rPr sz="1600" spc="-4" dirty="0">
                <a:latin typeface="Century Gothic" panose="020B0502020202020204" pitchFamily="34" charset="0"/>
              </a:rPr>
              <a:t>acuerdo </a:t>
            </a:r>
            <a:r>
              <a:rPr sz="1600" spc="-13" dirty="0">
                <a:latin typeface="Century Gothic" panose="020B0502020202020204" pitchFamily="34" charset="0"/>
              </a:rPr>
              <a:t>con </a:t>
            </a:r>
            <a:r>
              <a:rPr sz="1600" dirty="0">
                <a:latin typeface="Century Gothic" panose="020B0502020202020204" pitchFamily="34" charset="0"/>
              </a:rPr>
              <a:t>la </a:t>
            </a:r>
            <a:r>
              <a:rPr sz="1600" spc="-4" dirty="0">
                <a:latin typeface="Century Gothic" panose="020B0502020202020204" pitchFamily="34" charset="0"/>
              </a:rPr>
              <a:t>valuación </a:t>
            </a:r>
            <a:r>
              <a:rPr sz="1600" dirty="0">
                <a:latin typeface="Century Gothic" panose="020B0502020202020204" pitchFamily="34" charset="0"/>
              </a:rPr>
              <a:t>de </a:t>
            </a:r>
            <a:r>
              <a:rPr sz="1600" spc="-4" dirty="0">
                <a:latin typeface="Century Gothic" panose="020B0502020202020204" pitchFamily="34" charset="0"/>
              </a:rPr>
              <a:t>las </a:t>
            </a:r>
            <a:r>
              <a:rPr sz="1600" spc="-9" dirty="0">
                <a:latin typeface="Century Gothic" panose="020B0502020202020204" pitchFamily="34" charset="0"/>
              </a:rPr>
              <a:t>diferentes </a:t>
            </a:r>
            <a:r>
              <a:rPr sz="1600" dirty="0">
                <a:latin typeface="Century Gothic" panose="020B0502020202020204" pitchFamily="34" charset="0"/>
              </a:rPr>
              <a:t>clases de </a:t>
            </a:r>
            <a:r>
              <a:rPr sz="1600" spc="-13" dirty="0">
                <a:latin typeface="Century Gothic" panose="020B0502020202020204" pitchFamily="34" charset="0"/>
              </a:rPr>
              <a:t>activos, </a:t>
            </a:r>
            <a:r>
              <a:rPr sz="1600" dirty="0">
                <a:latin typeface="Century Gothic" panose="020B0502020202020204" pitchFamily="34" charset="0"/>
              </a:rPr>
              <a:t>el  </a:t>
            </a:r>
            <a:r>
              <a:rPr sz="1600" spc="-4" dirty="0">
                <a:latin typeface="Century Gothic" panose="020B0502020202020204" pitchFamily="34" charset="0"/>
              </a:rPr>
              <a:t>portafolio</a:t>
            </a:r>
            <a:r>
              <a:rPr sz="1600" spc="-112" dirty="0">
                <a:latin typeface="Century Gothic" panose="020B0502020202020204" pitchFamily="34" charset="0"/>
              </a:rPr>
              <a:t> </a:t>
            </a:r>
            <a:r>
              <a:rPr sz="1600" dirty="0">
                <a:latin typeface="Century Gothic" panose="020B0502020202020204" pitchFamily="34" charset="0"/>
              </a:rPr>
              <a:t>de</a:t>
            </a:r>
            <a:r>
              <a:rPr sz="1600" spc="-54" dirty="0">
                <a:latin typeface="Century Gothic" panose="020B0502020202020204" pitchFamily="34" charset="0"/>
              </a:rPr>
              <a:t> </a:t>
            </a:r>
            <a:r>
              <a:rPr sz="1600" spc="-9" dirty="0">
                <a:latin typeface="Century Gothic" panose="020B0502020202020204" pitchFamily="34" charset="0"/>
              </a:rPr>
              <a:t>inversión</a:t>
            </a:r>
            <a:r>
              <a:rPr sz="1600" spc="-99" dirty="0">
                <a:latin typeface="Century Gothic" panose="020B0502020202020204" pitchFamily="34" charset="0"/>
              </a:rPr>
              <a:t> </a:t>
            </a:r>
            <a:r>
              <a:rPr sz="1600" dirty="0">
                <a:latin typeface="Century Gothic" panose="020B0502020202020204" pitchFamily="34" charset="0"/>
              </a:rPr>
              <a:t>del</a:t>
            </a:r>
            <a:r>
              <a:rPr sz="1600" spc="-9" dirty="0">
                <a:latin typeface="Century Gothic" panose="020B0502020202020204" pitchFamily="34" charset="0"/>
              </a:rPr>
              <a:t> </a:t>
            </a:r>
            <a:r>
              <a:rPr sz="1600" spc="-18" dirty="0">
                <a:latin typeface="Century Gothic" panose="020B0502020202020204" pitchFamily="34" charset="0"/>
              </a:rPr>
              <a:t>Fanvit,</a:t>
            </a:r>
            <a:r>
              <a:rPr sz="1600" spc="-63" dirty="0">
                <a:latin typeface="Century Gothic" panose="020B0502020202020204" pitchFamily="34" charset="0"/>
              </a:rPr>
              <a:t> </a:t>
            </a:r>
            <a:r>
              <a:rPr sz="1600" spc="-4" dirty="0">
                <a:latin typeface="Century Gothic" panose="020B0502020202020204" pitchFamily="34" charset="0"/>
              </a:rPr>
              <a:t>al</a:t>
            </a:r>
            <a:r>
              <a:rPr sz="1600" spc="-9" dirty="0">
                <a:latin typeface="Century Gothic" panose="020B0502020202020204" pitchFamily="34" charset="0"/>
              </a:rPr>
              <a:t> </a:t>
            </a:r>
            <a:r>
              <a:rPr sz="1600" spc="-13" dirty="0">
                <a:latin typeface="Century Gothic" panose="020B0502020202020204" pitchFamily="34" charset="0"/>
              </a:rPr>
              <a:t>15</a:t>
            </a:r>
            <a:r>
              <a:rPr sz="1600" spc="-49" dirty="0">
                <a:latin typeface="Century Gothic" panose="020B0502020202020204" pitchFamily="34" charset="0"/>
              </a:rPr>
              <a:t> </a:t>
            </a:r>
            <a:r>
              <a:rPr sz="1600" dirty="0">
                <a:latin typeface="Century Gothic" panose="020B0502020202020204" pitchFamily="34" charset="0"/>
              </a:rPr>
              <a:t>de</a:t>
            </a:r>
            <a:r>
              <a:rPr sz="1600" spc="-54" dirty="0">
                <a:latin typeface="Century Gothic" panose="020B0502020202020204" pitchFamily="34" charset="0"/>
              </a:rPr>
              <a:t> </a:t>
            </a:r>
            <a:r>
              <a:rPr sz="1600" spc="-4" dirty="0">
                <a:latin typeface="Century Gothic" panose="020B0502020202020204" pitchFamily="34" charset="0"/>
              </a:rPr>
              <a:t>junio</a:t>
            </a:r>
            <a:r>
              <a:rPr sz="1600" spc="-102" dirty="0">
                <a:latin typeface="Century Gothic" panose="020B0502020202020204" pitchFamily="34" charset="0"/>
              </a:rPr>
              <a:t> </a:t>
            </a:r>
            <a:r>
              <a:rPr sz="1600" dirty="0">
                <a:latin typeface="Century Gothic" panose="020B0502020202020204" pitchFamily="34" charset="0"/>
              </a:rPr>
              <a:t>de</a:t>
            </a:r>
            <a:r>
              <a:rPr sz="1600" spc="-54" dirty="0">
                <a:latin typeface="Century Gothic" panose="020B0502020202020204" pitchFamily="34" charset="0"/>
              </a:rPr>
              <a:t> </a:t>
            </a:r>
            <a:r>
              <a:rPr sz="1600" dirty="0">
                <a:latin typeface="Century Gothic" panose="020B0502020202020204" pitchFamily="34" charset="0"/>
              </a:rPr>
              <a:t>2016</a:t>
            </a:r>
            <a:r>
              <a:rPr sz="1600" spc="-49" dirty="0">
                <a:latin typeface="Century Gothic" panose="020B0502020202020204" pitchFamily="34" charset="0"/>
              </a:rPr>
              <a:t> </a:t>
            </a:r>
            <a:r>
              <a:rPr sz="1600" spc="-4" dirty="0">
                <a:latin typeface="Century Gothic" panose="020B0502020202020204" pitchFamily="34" charset="0"/>
              </a:rPr>
              <a:t>ascendió</a:t>
            </a:r>
            <a:r>
              <a:rPr sz="1600" spc="-99" dirty="0">
                <a:latin typeface="Century Gothic" panose="020B0502020202020204" pitchFamily="34" charset="0"/>
              </a:rPr>
              <a:t> </a:t>
            </a:r>
            <a:r>
              <a:rPr sz="1600" dirty="0" smtClean="0">
                <a:latin typeface="Century Gothic" panose="020B0502020202020204" pitchFamily="34" charset="0"/>
              </a:rPr>
              <a:t>a</a:t>
            </a:r>
            <a:r>
              <a:rPr lang="es-MX" sz="1600" dirty="0" smtClean="0">
                <a:latin typeface="Century Gothic" panose="020B0502020202020204" pitchFamily="34" charset="0"/>
              </a:rPr>
              <a:t> </a:t>
            </a:r>
            <a:r>
              <a:rPr sz="1600" dirty="0" smtClean="0">
                <a:latin typeface="Century Gothic" panose="020B0502020202020204" pitchFamily="34" charset="0"/>
              </a:rPr>
              <a:t>$51,917.32</a:t>
            </a:r>
            <a:r>
              <a:rPr sz="1600" spc="-90" dirty="0" smtClean="0">
                <a:latin typeface="Century Gothic" panose="020B0502020202020204" pitchFamily="34" charset="0"/>
              </a:rPr>
              <a:t> </a:t>
            </a:r>
            <a:r>
              <a:rPr sz="1600" spc="-4" dirty="0">
                <a:latin typeface="Century Gothic" panose="020B0502020202020204" pitchFamily="34" charset="0"/>
              </a:rPr>
              <a:t>millones</a:t>
            </a:r>
            <a:r>
              <a:rPr sz="1600" spc="-4" dirty="0" smtClean="0">
                <a:latin typeface="Century Gothic" panose="020B0502020202020204" pitchFamily="34" charset="0"/>
              </a:rPr>
              <a:t>.</a:t>
            </a:r>
            <a:endParaRPr lang="es-MX" sz="1600" spc="-4" dirty="0" smtClean="0">
              <a:latin typeface="Century Gothic" panose="020B0502020202020204" pitchFamily="34" charset="0"/>
            </a:endParaRPr>
          </a:p>
          <a:p>
            <a:pPr marL="0" marR="4559" indent="0">
              <a:buClr>
                <a:srgbClr val="C00000"/>
              </a:buClr>
              <a:buNone/>
            </a:pPr>
            <a:endParaRPr sz="1600" dirty="0">
              <a:latin typeface="Century Gothic" panose="020B0502020202020204" pitchFamily="34" charset="0"/>
            </a:endParaRPr>
          </a:p>
          <a:p>
            <a:pPr marL="283215" marR="280936">
              <a:spcBef>
                <a:spcPts val="431"/>
              </a:spcBef>
              <a:buClr>
                <a:srgbClr val="C00000"/>
              </a:buClr>
            </a:pPr>
            <a:r>
              <a:rPr sz="1600" spc="-4" dirty="0">
                <a:latin typeface="Century Gothic" panose="020B0502020202020204" pitchFamily="34" charset="0"/>
              </a:rPr>
              <a:t>Este</a:t>
            </a:r>
            <a:r>
              <a:rPr sz="1600" spc="-67" dirty="0">
                <a:latin typeface="Century Gothic" panose="020B0502020202020204" pitchFamily="34" charset="0"/>
              </a:rPr>
              <a:t> </a:t>
            </a:r>
            <a:r>
              <a:rPr sz="1600" spc="-4" dirty="0">
                <a:latin typeface="Century Gothic" panose="020B0502020202020204" pitchFamily="34" charset="0"/>
              </a:rPr>
              <a:t>monto</a:t>
            </a:r>
            <a:r>
              <a:rPr sz="1600" spc="-126" dirty="0">
                <a:latin typeface="Century Gothic" panose="020B0502020202020204" pitchFamily="34" charset="0"/>
              </a:rPr>
              <a:t> </a:t>
            </a:r>
            <a:r>
              <a:rPr sz="1600" dirty="0">
                <a:latin typeface="Century Gothic" panose="020B0502020202020204" pitchFamily="34" charset="0"/>
              </a:rPr>
              <a:t>es</a:t>
            </a:r>
            <a:r>
              <a:rPr sz="1600" spc="-31" dirty="0">
                <a:latin typeface="Century Gothic" panose="020B0502020202020204" pitchFamily="34" charset="0"/>
              </a:rPr>
              <a:t> </a:t>
            </a:r>
            <a:r>
              <a:rPr sz="1600" dirty="0">
                <a:latin typeface="Century Gothic" panose="020B0502020202020204" pitchFamily="34" charset="0"/>
              </a:rPr>
              <a:t>0.94%</a:t>
            </a:r>
            <a:r>
              <a:rPr sz="1600" spc="-40" dirty="0">
                <a:latin typeface="Century Gothic" panose="020B0502020202020204" pitchFamily="34" charset="0"/>
              </a:rPr>
              <a:t> </a:t>
            </a:r>
            <a:r>
              <a:rPr sz="1600" spc="-4" dirty="0">
                <a:latin typeface="Century Gothic" panose="020B0502020202020204" pitchFamily="34" charset="0"/>
              </a:rPr>
              <a:t>inferior</a:t>
            </a:r>
            <a:r>
              <a:rPr sz="1600" spc="-126" dirty="0">
                <a:latin typeface="Century Gothic" panose="020B0502020202020204" pitchFamily="34" charset="0"/>
              </a:rPr>
              <a:t> </a:t>
            </a:r>
            <a:r>
              <a:rPr sz="1600" spc="-4" dirty="0">
                <a:latin typeface="Century Gothic" panose="020B0502020202020204" pitchFamily="34" charset="0"/>
              </a:rPr>
              <a:t>al</a:t>
            </a:r>
            <a:r>
              <a:rPr sz="1600" spc="-58" dirty="0">
                <a:latin typeface="Century Gothic" panose="020B0502020202020204" pitchFamily="34" charset="0"/>
              </a:rPr>
              <a:t> </a:t>
            </a:r>
            <a:r>
              <a:rPr sz="1600" spc="-4" dirty="0">
                <a:latin typeface="Century Gothic" panose="020B0502020202020204" pitchFamily="34" charset="0"/>
              </a:rPr>
              <a:t>valor</a:t>
            </a:r>
            <a:r>
              <a:rPr sz="1600" spc="-135" dirty="0">
                <a:latin typeface="Century Gothic" panose="020B0502020202020204" pitchFamily="34" charset="0"/>
              </a:rPr>
              <a:t> </a:t>
            </a:r>
            <a:r>
              <a:rPr sz="1600" dirty="0">
                <a:latin typeface="Century Gothic" panose="020B0502020202020204" pitchFamily="34" charset="0"/>
              </a:rPr>
              <a:t>de</a:t>
            </a:r>
            <a:r>
              <a:rPr sz="1600" spc="-49" dirty="0">
                <a:latin typeface="Century Gothic" panose="020B0502020202020204" pitchFamily="34" charset="0"/>
              </a:rPr>
              <a:t> </a:t>
            </a:r>
            <a:r>
              <a:rPr sz="1600" spc="-4" dirty="0">
                <a:latin typeface="Century Gothic" panose="020B0502020202020204" pitchFamily="34" charset="0"/>
              </a:rPr>
              <a:t>mercado</a:t>
            </a:r>
            <a:r>
              <a:rPr sz="1600" spc="-117" dirty="0">
                <a:latin typeface="Century Gothic" panose="020B0502020202020204" pitchFamily="34" charset="0"/>
              </a:rPr>
              <a:t> </a:t>
            </a:r>
            <a:r>
              <a:rPr sz="1600" dirty="0">
                <a:latin typeface="Century Gothic" panose="020B0502020202020204" pitchFamily="34" charset="0"/>
              </a:rPr>
              <a:t>del</a:t>
            </a:r>
            <a:r>
              <a:rPr sz="1600" spc="-36" dirty="0">
                <a:latin typeface="Century Gothic" panose="020B0502020202020204" pitchFamily="34" charset="0"/>
              </a:rPr>
              <a:t> </a:t>
            </a:r>
            <a:r>
              <a:rPr sz="1600" spc="-4" dirty="0">
                <a:latin typeface="Century Gothic" panose="020B0502020202020204" pitchFamily="34" charset="0"/>
              </a:rPr>
              <a:t>portafolio  reportado por</a:t>
            </a:r>
            <a:r>
              <a:rPr sz="1600" spc="-215" dirty="0">
                <a:latin typeface="Century Gothic" panose="020B0502020202020204" pitchFamily="34" charset="0"/>
              </a:rPr>
              <a:t> </a:t>
            </a:r>
            <a:r>
              <a:rPr sz="1600" spc="-18" dirty="0">
                <a:latin typeface="Century Gothic" panose="020B0502020202020204" pitchFamily="34" charset="0"/>
              </a:rPr>
              <a:t>Covaf.</a:t>
            </a:r>
            <a:endParaRPr sz="1600" dirty="0">
              <a:latin typeface="Century Gothic" panose="020B0502020202020204" pitchFamily="34" charset="0"/>
            </a:endParaRPr>
          </a:p>
        </p:txBody>
      </p:sp>
      <p:sp>
        <p:nvSpPr>
          <p:cNvPr id="5" name="object 5"/>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2" dirty="0">
                <a:latin typeface="Century Gothic" panose="020B0502020202020204" pitchFamily="34" charset="0"/>
              </a:rPr>
              <a:t>Valuación </a:t>
            </a:r>
            <a:r>
              <a:rPr sz="2000" b="1" spc="-4" dirty="0">
                <a:latin typeface="Century Gothic" panose="020B0502020202020204" pitchFamily="34" charset="0"/>
              </a:rPr>
              <a:t>del</a:t>
            </a:r>
            <a:r>
              <a:rPr sz="2000" b="1" spc="9" dirty="0">
                <a:latin typeface="Century Gothic" panose="020B0502020202020204" pitchFamily="34" charset="0"/>
              </a:rPr>
              <a:t> </a:t>
            </a:r>
            <a:r>
              <a:rPr sz="2000" b="1" spc="-13" dirty="0">
                <a:latin typeface="Century Gothic" panose="020B0502020202020204" pitchFamily="34" charset="0"/>
              </a:rPr>
              <a:t>portafolio</a:t>
            </a:r>
          </a:p>
        </p:txBody>
      </p:sp>
      <p:sp>
        <p:nvSpPr>
          <p:cNvPr id="9" name="8 Marcador de número de diapositiva"/>
          <p:cNvSpPr>
            <a:spLocks noGrp="1"/>
          </p:cNvSpPr>
          <p:nvPr>
            <p:ph type="sldNum" sz="quarter" idx="12"/>
          </p:nvPr>
        </p:nvSpPr>
        <p:spPr/>
        <p:txBody>
          <a:bodyPr/>
          <a:lstStyle/>
          <a:p>
            <a:fld id="{05E83AA4-A00D-4AA0-8FE8-B93C9F3EC141}" type="slidenum">
              <a:rPr lang="es-ES" altLang="es-MX" smtClean="0"/>
              <a:pPr/>
              <a:t>38</a:t>
            </a:fld>
            <a:endParaRPr lang="es-ES" altLang="es-MX" dirty="0"/>
          </a:p>
        </p:txBody>
      </p:sp>
    </p:spTree>
    <p:extLst>
      <p:ext uri="{BB962C8B-B14F-4D97-AF65-F5344CB8AC3E}">
        <p14:creationId xmlns:p14="http://schemas.microsoft.com/office/powerpoint/2010/main" val="32535655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body" idx="1"/>
          </p:nvPr>
        </p:nvSpPr>
        <p:spPr>
          <a:xfrm>
            <a:off x="457200" y="1401793"/>
            <a:ext cx="8229600" cy="4371453"/>
          </a:xfrm>
          <a:prstGeom prst="rect">
            <a:avLst/>
          </a:prstGeom>
        </p:spPr>
        <p:txBody>
          <a:bodyPr vert="horz" wrap="square" lIns="0" tIns="0" rIns="0" bIns="0" rtlCol="0">
            <a:spAutoFit/>
          </a:bodyPr>
          <a:lstStyle/>
          <a:p>
            <a:pPr marL="282075" marR="302590" indent="0" algn="just">
              <a:buClr>
                <a:srgbClr val="C00000"/>
              </a:buClr>
              <a:buNone/>
            </a:pPr>
            <a:r>
              <a:rPr sz="1600" dirty="0">
                <a:latin typeface="Century Gothic" panose="020B0502020202020204" pitchFamily="34" charset="0"/>
              </a:rPr>
              <a:t>A</a:t>
            </a:r>
            <a:r>
              <a:rPr sz="1600" spc="-67" dirty="0">
                <a:latin typeface="Century Gothic" panose="020B0502020202020204" pitchFamily="34" charset="0"/>
              </a:rPr>
              <a:t> </a:t>
            </a:r>
            <a:r>
              <a:rPr sz="1600" spc="-9" dirty="0">
                <a:latin typeface="Century Gothic" panose="020B0502020202020204" pitchFamily="34" charset="0"/>
              </a:rPr>
              <a:t>continuación</a:t>
            </a:r>
            <a:r>
              <a:rPr sz="1600" spc="-94" dirty="0">
                <a:latin typeface="Century Gothic" panose="020B0502020202020204" pitchFamily="34" charset="0"/>
              </a:rPr>
              <a:t> </a:t>
            </a:r>
            <a:r>
              <a:rPr sz="1600" dirty="0">
                <a:latin typeface="Century Gothic" panose="020B0502020202020204" pitchFamily="34" charset="0"/>
              </a:rPr>
              <a:t>se</a:t>
            </a:r>
            <a:r>
              <a:rPr sz="1600" spc="-40" dirty="0">
                <a:latin typeface="Century Gothic" panose="020B0502020202020204" pitchFamily="34" charset="0"/>
              </a:rPr>
              <a:t> </a:t>
            </a:r>
            <a:r>
              <a:rPr sz="1600" dirty="0">
                <a:latin typeface="Century Gothic" panose="020B0502020202020204" pitchFamily="34" charset="0"/>
              </a:rPr>
              <a:t>listan</a:t>
            </a:r>
            <a:r>
              <a:rPr sz="1600" spc="-40" dirty="0">
                <a:latin typeface="Century Gothic" panose="020B0502020202020204" pitchFamily="34" charset="0"/>
              </a:rPr>
              <a:t> </a:t>
            </a:r>
            <a:r>
              <a:rPr sz="1600" dirty="0">
                <a:latin typeface="Century Gothic" panose="020B0502020202020204" pitchFamily="34" charset="0"/>
              </a:rPr>
              <a:t>los</a:t>
            </a:r>
            <a:r>
              <a:rPr sz="1600" spc="-67" dirty="0">
                <a:latin typeface="Century Gothic" panose="020B0502020202020204" pitchFamily="34" charset="0"/>
              </a:rPr>
              <a:t> </a:t>
            </a:r>
            <a:r>
              <a:rPr sz="1600" spc="-4" dirty="0">
                <a:latin typeface="Century Gothic" panose="020B0502020202020204" pitchFamily="34" charset="0"/>
              </a:rPr>
              <a:t>principales</a:t>
            </a:r>
            <a:r>
              <a:rPr sz="1600" spc="-45" dirty="0">
                <a:latin typeface="Century Gothic" panose="020B0502020202020204" pitchFamily="34" charset="0"/>
              </a:rPr>
              <a:t> </a:t>
            </a:r>
            <a:r>
              <a:rPr sz="1600" spc="-9" dirty="0">
                <a:latin typeface="Century Gothic" panose="020B0502020202020204" pitchFamily="34" charset="0"/>
              </a:rPr>
              <a:t>riesgos</a:t>
            </a:r>
            <a:r>
              <a:rPr sz="1600" spc="-99" dirty="0">
                <a:latin typeface="Century Gothic" panose="020B0502020202020204" pitchFamily="34" charset="0"/>
              </a:rPr>
              <a:t> </a:t>
            </a:r>
            <a:r>
              <a:rPr sz="1600" dirty="0">
                <a:latin typeface="Century Gothic" panose="020B0502020202020204" pitchFamily="34" charset="0"/>
              </a:rPr>
              <a:t>de</a:t>
            </a:r>
            <a:r>
              <a:rPr sz="1600" spc="-40" dirty="0">
                <a:latin typeface="Century Gothic" panose="020B0502020202020204" pitchFamily="34" charset="0"/>
              </a:rPr>
              <a:t> </a:t>
            </a:r>
            <a:r>
              <a:rPr sz="1600" dirty="0">
                <a:latin typeface="Century Gothic" panose="020B0502020202020204" pitchFamily="34" charset="0"/>
              </a:rPr>
              <a:t>la</a:t>
            </a:r>
            <a:r>
              <a:rPr sz="1600" spc="-94" dirty="0">
                <a:latin typeface="Century Gothic" panose="020B0502020202020204" pitchFamily="34" charset="0"/>
              </a:rPr>
              <a:t> </a:t>
            </a:r>
            <a:r>
              <a:rPr sz="1600" spc="-9" dirty="0">
                <a:latin typeface="Century Gothic" panose="020B0502020202020204" pitchFamily="34" charset="0"/>
              </a:rPr>
              <a:t>cartera</a:t>
            </a:r>
            <a:r>
              <a:rPr sz="1600" spc="-94" dirty="0">
                <a:latin typeface="Century Gothic" panose="020B0502020202020204" pitchFamily="34" charset="0"/>
              </a:rPr>
              <a:t> </a:t>
            </a:r>
            <a:r>
              <a:rPr sz="1600" spc="-4" dirty="0">
                <a:latin typeface="Century Gothic" panose="020B0502020202020204" pitchFamily="34" charset="0"/>
              </a:rPr>
              <a:t>actual.  </a:t>
            </a:r>
            <a:endParaRPr lang="es-MX" sz="1600" spc="-4" dirty="0" smtClean="0">
              <a:latin typeface="Century Gothic" panose="020B0502020202020204" pitchFamily="34" charset="0"/>
            </a:endParaRPr>
          </a:p>
          <a:p>
            <a:pPr marL="282075" marR="302590" indent="0" algn="just">
              <a:buClr>
                <a:srgbClr val="C00000"/>
              </a:buClr>
              <a:buNone/>
            </a:pPr>
            <a:endParaRPr lang="es-MX" sz="1600" spc="-4" dirty="0" smtClean="0">
              <a:latin typeface="Century Gothic" panose="020B0502020202020204" pitchFamily="34" charset="0"/>
            </a:endParaRPr>
          </a:p>
          <a:p>
            <a:pPr marL="282075" marR="302590" indent="0" algn="just">
              <a:buClr>
                <a:srgbClr val="C00000"/>
              </a:buClr>
              <a:buNone/>
            </a:pPr>
            <a:r>
              <a:rPr sz="1600" spc="-4" dirty="0" smtClean="0">
                <a:latin typeface="Century Gothic" panose="020B0502020202020204" pitchFamily="34" charset="0"/>
              </a:rPr>
              <a:t>Destacan</a:t>
            </a:r>
            <a:r>
              <a:rPr sz="1600" spc="-4" dirty="0">
                <a:latin typeface="Century Gothic" panose="020B0502020202020204" pitchFamily="34" charset="0"/>
              </a:rPr>
              <a:t>:</a:t>
            </a:r>
            <a:endParaRPr sz="1600" dirty="0">
              <a:latin typeface="Century Gothic" panose="020B0502020202020204" pitchFamily="34" charset="0"/>
            </a:endParaRPr>
          </a:p>
          <a:p>
            <a:pPr marL="642220" algn="just">
              <a:spcBef>
                <a:spcPts val="394"/>
              </a:spcBef>
              <a:buClr>
                <a:srgbClr val="C00000"/>
              </a:buClr>
            </a:pPr>
            <a:r>
              <a:rPr sz="1600" spc="-9" dirty="0">
                <a:latin typeface="Century Gothic" panose="020B0502020202020204" pitchFamily="34" charset="0"/>
              </a:rPr>
              <a:t>Riesgo </a:t>
            </a:r>
            <a:r>
              <a:rPr sz="1600" spc="-4" dirty="0">
                <a:latin typeface="Century Gothic" panose="020B0502020202020204" pitchFamily="34" charset="0"/>
              </a:rPr>
              <a:t>de mercado</a:t>
            </a:r>
            <a:r>
              <a:rPr sz="1600" spc="-269" dirty="0">
                <a:latin typeface="Century Gothic" panose="020B0502020202020204" pitchFamily="34" charset="0"/>
              </a:rPr>
              <a:t> </a:t>
            </a:r>
            <a:r>
              <a:rPr sz="1600" spc="-4" dirty="0">
                <a:latin typeface="Century Gothic" panose="020B0502020202020204" pitchFamily="34" charset="0"/>
              </a:rPr>
              <a:t>elevado</a:t>
            </a:r>
          </a:p>
          <a:p>
            <a:pPr marL="1000655" marR="87187" algn="just">
              <a:spcBef>
                <a:spcPts val="359"/>
              </a:spcBef>
              <a:buClr>
                <a:srgbClr val="C00000"/>
              </a:buClr>
              <a:buFont typeface="Century Gothic" panose="020B0502020202020204" pitchFamily="34" charset="0"/>
              <a:buChar char="−"/>
            </a:pPr>
            <a:r>
              <a:rPr sz="1600" spc="-22" dirty="0">
                <a:latin typeface="Century Gothic" panose="020B0502020202020204" pitchFamily="34" charset="0"/>
              </a:rPr>
              <a:t>Tenencia </a:t>
            </a:r>
            <a:r>
              <a:rPr sz="1600" spc="-9" dirty="0">
                <a:latin typeface="Century Gothic" panose="020B0502020202020204" pitchFamily="34" charset="0"/>
              </a:rPr>
              <a:t>de valores de </a:t>
            </a:r>
            <a:r>
              <a:rPr sz="1600" spc="-13" dirty="0">
                <a:latin typeface="Century Gothic" panose="020B0502020202020204" pitchFamily="34" charset="0"/>
              </a:rPr>
              <a:t>largo </a:t>
            </a:r>
            <a:r>
              <a:rPr sz="1600" spc="-9" dirty="0">
                <a:latin typeface="Century Gothic" panose="020B0502020202020204" pitchFamily="34" charset="0"/>
              </a:rPr>
              <a:t>plazo </a:t>
            </a:r>
            <a:r>
              <a:rPr sz="1600" spc="-4" dirty="0">
                <a:latin typeface="Century Gothic" panose="020B0502020202020204" pitchFamily="34" charset="0"/>
              </a:rPr>
              <a:t>y un </a:t>
            </a:r>
            <a:r>
              <a:rPr sz="1600" spc="-9" dirty="0">
                <a:latin typeface="Century Gothic" panose="020B0502020202020204" pitchFamily="34" charset="0"/>
              </a:rPr>
              <a:t>gran </a:t>
            </a:r>
            <a:r>
              <a:rPr sz="1600" spc="-13" dirty="0">
                <a:latin typeface="Century Gothic" panose="020B0502020202020204" pitchFamily="34" charset="0"/>
              </a:rPr>
              <a:t>número, </a:t>
            </a:r>
            <a:r>
              <a:rPr sz="1600" spc="-18" dirty="0">
                <a:latin typeface="Century Gothic" panose="020B0502020202020204" pitchFamily="34" charset="0"/>
              </a:rPr>
              <a:t>con </a:t>
            </a:r>
            <a:r>
              <a:rPr sz="1600" spc="-4" dirty="0">
                <a:latin typeface="Century Gothic" panose="020B0502020202020204" pitchFamily="34" charset="0"/>
              </a:rPr>
              <a:t>tasas </a:t>
            </a:r>
            <a:r>
              <a:rPr sz="1600" dirty="0">
                <a:latin typeface="Century Gothic" panose="020B0502020202020204" pitchFamily="34" charset="0"/>
              </a:rPr>
              <a:t>fijas </a:t>
            </a:r>
            <a:r>
              <a:rPr sz="1600" spc="-9" dirty="0">
                <a:latin typeface="Century Gothic" panose="020B0502020202020204" pitchFamily="34" charset="0"/>
              </a:rPr>
              <a:t>(elevada  duración</a:t>
            </a:r>
            <a:r>
              <a:rPr sz="1600" spc="-9" dirty="0" smtClean="0">
                <a:latin typeface="Century Gothic" panose="020B0502020202020204" pitchFamily="34" charset="0"/>
              </a:rPr>
              <a:t>).</a:t>
            </a:r>
            <a:endParaRPr lang="es-MX" sz="1600" dirty="0">
              <a:latin typeface="Century Gothic" panose="020B0502020202020204" pitchFamily="34" charset="0"/>
            </a:endParaRPr>
          </a:p>
          <a:p>
            <a:pPr marL="1000655" marR="87187" algn="just">
              <a:spcBef>
                <a:spcPts val="359"/>
              </a:spcBef>
              <a:buClr>
                <a:srgbClr val="C00000"/>
              </a:buClr>
              <a:buFont typeface="Century Gothic" panose="020B0502020202020204" pitchFamily="34" charset="0"/>
              <a:buChar char="−"/>
            </a:pPr>
            <a:r>
              <a:rPr sz="1600" spc="-4" dirty="0" smtClean="0">
                <a:latin typeface="Century Gothic" panose="020B0502020202020204" pitchFamily="34" charset="0"/>
              </a:rPr>
              <a:t>Alta </a:t>
            </a:r>
            <a:r>
              <a:rPr sz="1600" spc="-9" dirty="0">
                <a:latin typeface="Century Gothic" panose="020B0502020202020204" pitchFamily="34" charset="0"/>
              </a:rPr>
              <a:t>volatilidad de </a:t>
            </a:r>
            <a:r>
              <a:rPr sz="1600" spc="-4" dirty="0">
                <a:latin typeface="Century Gothic" panose="020B0502020202020204" pitchFamily="34" charset="0"/>
              </a:rPr>
              <a:t>las </a:t>
            </a:r>
            <a:r>
              <a:rPr sz="1600" spc="-9" dirty="0">
                <a:latin typeface="Century Gothic" panose="020B0502020202020204" pitchFamily="34" charset="0"/>
              </a:rPr>
              <a:t>sobre </a:t>
            </a:r>
            <a:r>
              <a:rPr sz="1600" spc="-4" dirty="0">
                <a:latin typeface="Century Gothic" panose="020B0502020202020204" pitchFamily="34" charset="0"/>
              </a:rPr>
              <a:t>tasas </a:t>
            </a:r>
            <a:r>
              <a:rPr sz="1600" spc="-9" dirty="0">
                <a:latin typeface="Century Gothic" panose="020B0502020202020204" pitchFamily="34" charset="0"/>
              </a:rPr>
              <a:t>de </a:t>
            </a:r>
            <a:r>
              <a:rPr sz="1600" spc="-4" dirty="0">
                <a:latin typeface="Century Gothic" panose="020B0502020202020204" pitchFamily="34" charset="0"/>
              </a:rPr>
              <a:t>los certificados bursátiles; en algunos  casos </a:t>
            </a:r>
            <a:r>
              <a:rPr sz="1600" spc="-9" dirty="0">
                <a:latin typeface="Century Gothic" panose="020B0502020202020204" pitchFamily="34" charset="0"/>
              </a:rPr>
              <a:t>del orden de</a:t>
            </a:r>
            <a:r>
              <a:rPr sz="1600" spc="-202" dirty="0">
                <a:latin typeface="Century Gothic" panose="020B0502020202020204" pitchFamily="34" charset="0"/>
              </a:rPr>
              <a:t> </a:t>
            </a:r>
            <a:r>
              <a:rPr sz="1600" spc="-4" dirty="0">
                <a:latin typeface="Century Gothic" panose="020B0502020202020204" pitchFamily="34" charset="0"/>
              </a:rPr>
              <a:t>200%.</a:t>
            </a:r>
            <a:endParaRPr sz="1600" dirty="0">
              <a:latin typeface="Century Gothic" panose="020B0502020202020204" pitchFamily="34" charset="0"/>
            </a:endParaRPr>
          </a:p>
          <a:p>
            <a:pPr marL="1000655" algn="just">
              <a:spcBef>
                <a:spcPts val="345"/>
              </a:spcBef>
              <a:buClr>
                <a:srgbClr val="C00000"/>
              </a:buClr>
              <a:buFont typeface="Century Gothic" panose="020B0502020202020204" pitchFamily="34" charset="0"/>
              <a:buChar char="−"/>
            </a:pPr>
            <a:r>
              <a:rPr sz="1600" spc="-13" dirty="0">
                <a:latin typeface="Century Gothic" panose="020B0502020202020204" pitchFamily="34" charset="0"/>
              </a:rPr>
              <a:t>Subyacentes </a:t>
            </a:r>
            <a:r>
              <a:rPr sz="1600" spc="-9" dirty="0">
                <a:latin typeface="Century Gothic" panose="020B0502020202020204" pitchFamily="34" charset="0"/>
              </a:rPr>
              <a:t>volátiles </a:t>
            </a:r>
            <a:r>
              <a:rPr sz="1600" spc="-4" dirty="0">
                <a:latin typeface="Century Gothic" panose="020B0502020202020204" pitchFamily="34" charset="0"/>
              </a:rPr>
              <a:t>y </a:t>
            </a:r>
            <a:r>
              <a:rPr sz="1600" spc="-9" dirty="0">
                <a:latin typeface="Century Gothic" panose="020B0502020202020204" pitchFamily="34" charset="0"/>
              </a:rPr>
              <a:t>plazos </a:t>
            </a:r>
            <a:r>
              <a:rPr sz="1600" spc="-13" dirty="0">
                <a:latin typeface="Century Gothic" panose="020B0502020202020204" pitchFamily="34" charset="0"/>
              </a:rPr>
              <a:t>largos </a:t>
            </a:r>
            <a:r>
              <a:rPr sz="1600" spc="-9" dirty="0">
                <a:latin typeface="Century Gothic" panose="020B0502020202020204" pitchFamily="34" charset="0"/>
              </a:rPr>
              <a:t>de </a:t>
            </a:r>
            <a:r>
              <a:rPr sz="1600" spc="-4" dirty="0">
                <a:latin typeface="Century Gothic" panose="020B0502020202020204" pitchFamily="34" charset="0"/>
              </a:rPr>
              <a:t>las notas</a:t>
            </a:r>
            <a:r>
              <a:rPr sz="1600" spc="76" dirty="0">
                <a:latin typeface="Century Gothic" panose="020B0502020202020204" pitchFamily="34" charset="0"/>
              </a:rPr>
              <a:t> </a:t>
            </a:r>
            <a:r>
              <a:rPr sz="1600" spc="-9" dirty="0">
                <a:latin typeface="Century Gothic" panose="020B0502020202020204" pitchFamily="34" charset="0"/>
              </a:rPr>
              <a:t>estructuradas.</a:t>
            </a:r>
            <a:endParaRPr sz="1600" dirty="0">
              <a:latin typeface="Century Gothic" panose="020B0502020202020204" pitchFamily="34" charset="0"/>
            </a:endParaRPr>
          </a:p>
          <a:p>
            <a:pPr marL="692936" algn="just">
              <a:spcBef>
                <a:spcPts val="367"/>
              </a:spcBef>
              <a:buClr>
                <a:srgbClr val="C00000"/>
              </a:buClr>
            </a:pPr>
            <a:r>
              <a:rPr sz="1600" spc="-9" dirty="0">
                <a:latin typeface="Century Gothic" panose="020B0502020202020204" pitchFamily="34" charset="0"/>
              </a:rPr>
              <a:t>Riesgo </a:t>
            </a:r>
            <a:r>
              <a:rPr sz="1600" spc="-4" dirty="0">
                <a:latin typeface="Century Gothic" panose="020B0502020202020204" pitchFamily="34" charset="0"/>
              </a:rPr>
              <a:t>de </a:t>
            </a:r>
            <a:r>
              <a:rPr sz="1600" spc="-9" dirty="0">
                <a:latin typeface="Century Gothic" panose="020B0502020202020204" pitchFamily="34" charset="0"/>
              </a:rPr>
              <a:t>crédito</a:t>
            </a:r>
            <a:r>
              <a:rPr sz="1600" spc="-274" dirty="0">
                <a:latin typeface="Century Gothic" panose="020B0502020202020204" pitchFamily="34" charset="0"/>
              </a:rPr>
              <a:t> </a:t>
            </a:r>
            <a:r>
              <a:rPr sz="1600" spc="-9" dirty="0">
                <a:latin typeface="Century Gothic" panose="020B0502020202020204" pitchFamily="34" charset="0"/>
              </a:rPr>
              <a:t>considerable</a:t>
            </a:r>
          </a:p>
          <a:p>
            <a:pPr marL="1000655" marR="4559" algn="just">
              <a:spcBef>
                <a:spcPts val="359"/>
              </a:spcBef>
              <a:buClr>
                <a:srgbClr val="C00000"/>
              </a:buClr>
              <a:buFont typeface="Century Gothic" panose="020B0502020202020204" pitchFamily="34" charset="0"/>
              <a:buChar char="−"/>
            </a:pPr>
            <a:r>
              <a:rPr sz="1600" dirty="0">
                <a:solidFill>
                  <a:srgbClr val="000000"/>
                </a:solidFill>
                <a:latin typeface="Century Gothic" panose="020B0502020202020204" pitchFamily="34" charset="0"/>
              </a:rPr>
              <a:t>54% </a:t>
            </a:r>
            <a:r>
              <a:rPr sz="1600" spc="-9" dirty="0">
                <a:latin typeface="Century Gothic" panose="020B0502020202020204" pitchFamily="34" charset="0"/>
              </a:rPr>
              <a:t>de </a:t>
            </a:r>
            <a:r>
              <a:rPr sz="1600" spc="-4" dirty="0">
                <a:latin typeface="Century Gothic" panose="020B0502020202020204" pitchFamily="34" charset="0"/>
              </a:rPr>
              <a:t>los bonos son emitidos por el </a:t>
            </a:r>
            <a:r>
              <a:rPr sz="1600" spc="-9" dirty="0">
                <a:latin typeface="Century Gothic" panose="020B0502020202020204" pitchFamily="34" charset="0"/>
              </a:rPr>
              <a:t>sector privado </a:t>
            </a:r>
            <a:r>
              <a:rPr sz="1600" spc="-4" dirty="0">
                <a:latin typeface="Century Gothic" panose="020B0502020202020204" pitchFamily="34" charset="0"/>
              </a:rPr>
              <a:t>o </a:t>
            </a:r>
            <a:r>
              <a:rPr sz="1600" spc="-9" dirty="0">
                <a:latin typeface="Century Gothic" panose="020B0502020202020204" pitchFamily="34" charset="0"/>
              </a:rPr>
              <a:t>por empresas  </a:t>
            </a:r>
            <a:r>
              <a:rPr sz="1600" spc="-4" dirty="0">
                <a:latin typeface="Century Gothic" panose="020B0502020202020204" pitchFamily="34" charset="0"/>
              </a:rPr>
              <a:t>paraestatales,</a:t>
            </a:r>
            <a:r>
              <a:rPr sz="1600" spc="-18" dirty="0">
                <a:latin typeface="Century Gothic" panose="020B0502020202020204" pitchFamily="34" charset="0"/>
              </a:rPr>
              <a:t> </a:t>
            </a:r>
            <a:r>
              <a:rPr sz="1600" spc="-4" dirty="0">
                <a:latin typeface="Century Gothic" panose="020B0502020202020204" pitchFamily="34" charset="0"/>
              </a:rPr>
              <a:t>los</a:t>
            </a:r>
            <a:r>
              <a:rPr sz="1600" spc="-58" dirty="0">
                <a:latin typeface="Century Gothic" panose="020B0502020202020204" pitchFamily="34" charset="0"/>
              </a:rPr>
              <a:t> </a:t>
            </a:r>
            <a:r>
              <a:rPr sz="1600" spc="-4" dirty="0">
                <a:latin typeface="Century Gothic" panose="020B0502020202020204" pitchFamily="34" charset="0"/>
              </a:rPr>
              <a:t>cuales</a:t>
            </a:r>
            <a:r>
              <a:rPr sz="1600" spc="-27" dirty="0">
                <a:latin typeface="Century Gothic" panose="020B0502020202020204" pitchFamily="34" charset="0"/>
              </a:rPr>
              <a:t> </a:t>
            </a:r>
            <a:r>
              <a:rPr sz="1600" spc="-4" dirty="0">
                <a:latin typeface="Century Gothic" panose="020B0502020202020204" pitchFamily="34" charset="0"/>
              </a:rPr>
              <a:t>han</a:t>
            </a:r>
            <a:r>
              <a:rPr sz="1600" spc="-54" dirty="0">
                <a:latin typeface="Century Gothic" panose="020B0502020202020204" pitchFamily="34" charset="0"/>
              </a:rPr>
              <a:t> </a:t>
            </a:r>
            <a:r>
              <a:rPr sz="1600" spc="-4" dirty="0">
                <a:latin typeface="Century Gothic" panose="020B0502020202020204" pitchFamily="34" charset="0"/>
              </a:rPr>
              <a:t>sufrido</a:t>
            </a:r>
            <a:r>
              <a:rPr sz="1600" spc="-49" dirty="0">
                <a:latin typeface="Century Gothic" panose="020B0502020202020204" pitchFamily="34" charset="0"/>
              </a:rPr>
              <a:t> </a:t>
            </a:r>
            <a:r>
              <a:rPr sz="1600" spc="-9" dirty="0">
                <a:latin typeface="Century Gothic" panose="020B0502020202020204" pitchFamily="34" charset="0"/>
              </a:rPr>
              <a:t>de</a:t>
            </a:r>
            <a:r>
              <a:rPr sz="1600" spc="-58" dirty="0">
                <a:latin typeface="Century Gothic" panose="020B0502020202020204" pitchFamily="34" charset="0"/>
              </a:rPr>
              <a:t> </a:t>
            </a:r>
            <a:r>
              <a:rPr sz="1600" spc="-4" dirty="0">
                <a:latin typeface="Century Gothic" panose="020B0502020202020204" pitchFamily="34" charset="0"/>
              </a:rPr>
              <a:t>una</a:t>
            </a:r>
            <a:r>
              <a:rPr sz="1600" spc="-49" dirty="0">
                <a:latin typeface="Century Gothic" panose="020B0502020202020204" pitchFamily="34" charset="0"/>
              </a:rPr>
              <a:t> </a:t>
            </a:r>
            <a:r>
              <a:rPr sz="1600" spc="-13" dirty="0">
                <a:latin typeface="Century Gothic" panose="020B0502020202020204" pitchFamily="34" charset="0"/>
              </a:rPr>
              <a:t>reducción</a:t>
            </a:r>
            <a:r>
              <a:rPr sz="1600" spc="-31" dirty="0">
                <a:latin typeface="Century Gothic" panose="020B0502020202020204" pitchFamily="34" charset="0"/>
              </a:rPr>
              <a:t> </a:t>
            </a:r>
            <a:r>
              <a:rPr sz="1600" spc="-4" dirty="0">
                <a:latin typeface="Century Gothic" panose="020B0502020202020204" pitchFamily="34" charset="0"/>
              </a:rPr>
              <a:t>en</a:t>
            </a:r>
            <a:r>
              <a:rPr sz="1600" spc="-22" dirty="0">
                <a:latin typeface="Century Gothic" panose="020B0502020202020204" pitchFamily="34" charset="0"/>
              </a:rPr>
              <a:t> </a:t>
            </a:r>
            <a:r>
              <a:rPr sz="1600" spc="-4" dirty="0">
                <a:latin typeface="Century Gothic" panose="020B0502020202020204" pitchFamily="34" charset="0"/>
              </a:rPr>
              <a:t>la</a:t>
            </a:r>
            <a:r>
              <a:rPr sz="1600" spc="-72" dirty="0">
                <a:latin typeface="Century Gothic" panose="020B0502020202020204" pitchFamily="34" charset="0"/>
              </a:rPr>
              <a:t> </a:t>
            </a:r>
            <a:r>
              <a:rPr sz="1600" spc="-9" dirty="0">
                <a:latin typeface="Century Gothic" panose="020B0502020202020204" pitchFamily="34" charset="0"/>
              </a:rPr>
              <a:t>calidad</a:t>
            </a:r>
            <a:r>
              <a:rPr sz="1600" spc="-36" dirty="0">
                <a:latin typeface="Century Gothic" panose="020B0502020202020204" pitchFamily="34" charset="0"/>
              </a:rPr>
              <a:t> </a:t>
            </a:r>
            <a:r>
              <a:rPr sz="1600" spc="-9" dirty="0">
                <a:latin typeface="Century Gothic" panose="020B0502020202020204" pitchFamily="34" charset="0"/>
              </a:rPr>
              <a:t>de</a:t>
            </a:r>
            <a:r>
              <a:rPr sz="1600" spc="-58" dirty="0">
                <a:latin typeface="Century Gothic" panose="020B0502020202020204" pitchFamily="34" charset="0"/>
              </a:rPr>
              <a:t> </a:t>
            </a:r>
            <a:r>
              <a:rPr sz="1600" spc="-18" dirty="0">
                <a:latin typeface="Century Gothic" panose="020B0502020202020204" pitchFamily="34" charset="0"/>
              </a:rPr>
              <a:t>crédito.  </a:t>
            </a:r>
            <a:r>
              <a:rPr sz="1600" spc="-9" dirty="0">
                <a:latin typeface="Century Gothic" panose="020B0502020202020204" pitchFamily="34" charset="0"/>
              </a:rPr>
              <a:t>Incluso</a:t>
            </a:r>
            <a:r>
              <a:rPr sz="1600" spc="-22" dirty="0">
                <a:latin typeface="Century Gothic" panose="020B0502020202020204" pitchFamily="34" charset="0"/>
              </a:rPr>
              <a:t> </a:t>
            </a:r>
            <a:r>
              <a:rPr sz="1600" spc="-4" dirty="0" smtClean="0">
                <a:latin typeface="Century Gothic" panose="020B0502020202020204" pitchFamily="34" charset="0"/>
              </a:rPr>
              <a:t>uno</a:t>
            </a:r>
            <a:r>
              <a:rPr sz="1600" spc="-67" dirty="0" smtClean="0">
                <a:latin typeface="Century Gothic" panose="020B0502020202020204" pitchFamily="34" charset="0"/>
              </a:rPr>
              <a:t> </a:t>
            </a:r>
            <a:r>
              <a:rPr sz="1600" spc="-9" dirty="0">
                <a:latin typeface="Century Gothic" panose="020B0502020202020204" pitchFamily="34" charset="0"/>
              </a:rPr>
              <a:t>de</a:t>
            </a:r>
            <a:r>
              <a:rPr sz="1600" spc="-22" dirty="0">
                <a:latin typeface="Century Gothic" panose="020B0502020202020204" pitchFamily="34" charset="0"/>
              </a:rPr>
              <a:t> </a:t>
            </a:r>
            <a:r>
              <a:rPr sz="1600" spc="-4" dirty="0">
                <a:latin typeface="Century Gothic" panose="020B0502020202020204" pitchFamily="34" charset="0"/>
              </a:rPr>
              <a:t>los</a:t>
            </a:r>
            <a:r>
              <a:rPr sz="1600" spc="-54" dirty="0">
                <a:latin typeface="Century Gothic" panose="020B0502020202020204" pitchFamily="34" charset="0"/>
              </a:rPr>
              <a:t> </a:t>
            </a:r>
            <a:r>
              <a:rPr sz="1600" spc="-9" dirty="0">
                <a:latin typeface="Century Gothic" panose="020B0502020202020204" pitchFamily="34" charset="0"/>
              </a:rPr>
              <a:t>emisores</a:t>
            </a:r>
            <a:r>
              <a:rPr sz="1600" spc="-67" dirty="0">
                <a:latin typeface="Century Gothic" panose="020B0502020202020204" pitchFamily="34" charset="0"/>
              </a:rPr>
              <a:t> </a:t>
            </a:r>
            <a:r>
              <a:rPr sz="1600" spc="-9" dirty="0">
                <a:latin typeface="Century Gothic" panose="020B0502020202020204" pitchFamily="34" charset="0"/>
              </a:rPr>
              <a:t>de</a:t>
            </a:r>
            <a:r>
              <a:rPr sz="1600" spc="-31" dirty="0">
                <a:latin typeface="Century Gothic" panose="020B0502020202020204" pitchFamily="34" charset="0"/>
              </a:rPr>
              <a:t> </a:t>
            </a:r>
            <a:r>
              <a:rPr sz="1600" spc="-4" dirty="0">
                <a:latin typeface="Century Gothic" panose="020B0502020202020204" pitchFamily="34" charset="0"/>
              </a:rPr>
              <a:t>la</a:t>
            </a:r>
            <a:r>
              <a:rPr sz="1600" spc="-67" dirty="0">
                <a:latin typeface="Century Gothic" panose="020B0502020202020204" pitchFamily="34" charset="0"/>
              </a:rPr>
              <a:t> </a:t>
            </a:r>
            <a:r>
              <a:rPr sz="1600" spc="-13" dirty="0">
                <a:latin typeface="Century Gothic" panose="020B0502020202020204" pitchFamily="34" charset="0"/>
              </a:rPr>
              <a:t>cartera</a:t>
            </a:r>
            <a:r>
              <a:rPr sz="1600" spc="-76" dirty="0">
                <a:latin typeface="Century Gothic" panose="020B0502020202020204" pitchFamily="34" charset="0"/>
              </a:rPr>
              <a:t> </a:t>
            </a:r>
            <a:r>
              <a:rPr sz="1600" spc="-4" dirty="0">
                <a:latin typeface="Century Gothic" panose="020B0502020202020204" pitchFamily="34" charset="0"/>
              </a:rPr>
              <a:t>está</a:t>
            </a:r>
            <a:r>
              <a:rPr sz="1600" spc="-76" dirty="0">
                <a:latin typeface="Century Gothic" panose="020B0502020202020204" pitchFamily="34" charset="0"/>
              </a:rPr>
              <a:t> </a:t>
            </a:r>
            <a:r>
              <a:rPr sz="1600" spc="-4" dirty="0">
                <a:latin typeface="Century Gothic" panose="020B0502020202020204" pitchFamily="34" charset="0"/>
              </a:rPr>
              <a:t>en</a:t>
            </a:r>
            <a:r>
              <a:rPr sz="1600" spc="-18" dirty="0">
                <a:latin typeface="Century Gothic" panose="020B0502020202020204" pitchFamily="34" charset="0"/>
              </a:rPr>
              <a:t> </a:t>
            </a:r>
            <a:r>
              <a:rPr sz="1600" spc="-9" dirty="0">
                <a:latin typeface="Century Gothic" panose="020B0502020202020204" pitchFamily="34" charset="0"/>
              </a:rPr>
              <a:t>incumplimiento</a:t>
            </a:r>
            <a:endParaRPr sz="1600" dirty="0">
              <a:latin typeface="Century Gothic" panose="020B0502020202020204" pitchFamily="34" charset="0"/>
            </a:endParaRPr>
          </a:p>
          <a:p>
            <a:pPr marL="1000655" marR="23934" algn="just">
              <a:spcBef>
                <a:spcPts val="341"/>
              </a:spcBef>
              <a:buClr>
                <a:srgbClr val="C00000"/>
              </a:buClr>
              <a:buFont typeface="Century Gothic" panose="020B0502020202020204" pitchFamily="34" charset="0"/>
              <a:buChar char="−"/>
            </a:pPr>
            <a:r>
              <a:rPr sz="1600" spc="13" dirty="0">
                <a:latin typeface="Century Gothic" panose="020B0502020202020204" pitchFamily="34" charset="0"/>
              </a:rPr>
              <a:t>La </a:t>
            </a:r>
            <a:r>
              <a:rPr sz="1600" spc="-9" dirty="0">
                <a:latin typeface="Century Gothic" panose="020B0502020202020204" pitchFamily="34" charset="0"/>
              </a:rPr>
              <a:t>fuente de pagos de </a:t>
            </a:r>
            <a:r>
              <a:rPr sz="1600" spc="-4" dirty="0">
                <a:latin typeface="Century Gothic" panose="020B0502020202020204" pitchFamily="34" charset="0"/>
              </a:rPr>
              <a:t>los certificados bursátiles </a:t>
            </a:r>
            <a:r>
              <a:rPr sz="1600" spc="-9" dirty="0">
                <a:latin typeface="Century Gothic" panose="020B0502020202020204" pitchFamily="34" charset="0"/>
              </a:rPr>
              <a:t>dependen del éxito de  </a:t>
            </a:r>
            <a:r>
              <a:rPr sz="1600" spc="-18" dirty="0">
                <a:latin typeface="Century Gothic" panose="020B0502020202020204" pitchFamily="34" charset="0"/>
              </a:rPr>
              <a:t>proyectos </a:t>
            </a:r>
            <a:r>
              <a:rPr sz="1600" spc="-4" dirty="0">
                <a:latin typeface="Century Gothic" panose="020B0502020202020204" pitchFamily="34" charset="0"/>
              </a:rPr>
              <a:t>o </a:t>
            </a:r>
            <a:r>
              <a:rPr sz="1600" spc="-9" dirty="0">
                <a:latin typeface="Century Gothic" panose="020B0502020202020204" pitchFamily="34" charset="0"/>
              </a:rPr>
              <a:t>de </a:t>
            </a:r>
            <a:r>
              <a:rPr sz="1600" spc="-4" dirty="0">
                <a:latin typeface="Century Gothic" panose="020B0502020202020204" pitchFamily="34" charset="0"/>
              </a:rPr>
              <a:t>ingresos </a:t>
            </a:r>
            <a:r>
              <a:rPr sz="1600" spc="-9" dirty="0">
                <a:latin typeface="Century Gothic" panose="020B0502020202020204" pitchFamily="34" charset="0"/>
              </a:rPr>
              <a:t>de fuentes particulares.</a:t>
            </a:r>
            <a:r>
              <a:rPr sz="1600" spc="67" dirty="0">
                <a:latin typeface="Century Gothic" panose="020B0502020202020204" pitchFamily="34" charset="0"/>
              </a:rPr>
              <a:t> </a:t>
            </a:r>
            <a:r>
              <a:rPr sz="1600" spc="-13" dirty="0">
                <a:latin typeface="Century Gothic" panose="020B0502020202020204" pitchFamily="34" charset="0"/>
              </a:rPr>
              <a:t>Ejemplo. </a:t>
            </a:r>
            <a:r>
              <a:rPr sz="1600" spc="-9" dirty="0">
                <a:latin typeface="Century Gothic" panose="020B0502020202020204" pitchFamily="34" charset="0"/>
              </a:rPr>
              <a:t>Ingresos </a:t>
            </a:r>
            <a:r>
              <a:rPr sz="1600" spc="-4" dirty="0">
                <a:latin typeface="Century Gothic" panose="020B0502020202020204" pitchFamily="34" charset="0"/>
              </a:rPr>
              <a:t>por peaje y  no</a:t>
            </a:r>
            <a:r>
              <a:rPr sz="1600" spc="-54" dirty="0">
                <a:latin typeface="Century Gothic" panose="020B0502020202020204" pitchFamily="34" charset="0"/>
              </a:rPr>
              <a:t> </a:t>
            </a:r>
            <a:r>
              <a:rPr sz="1600" spc="-9" dirty="0">
                <a:latin typeface="Century Gothic" panose="020B0502020202020204" pitchFamily="34" charset="0"/>
              </a:rPr>
              <a:t>de</a:t>
            </a:r>
            <a:r>
              <a:rPr sz="1600" spc="-31" dirty="0">
                <a:latin typeface="Century Gothic" panose="020B0502020202020204" pitchFamily="34" charset="0"/>
              </a:rPr>
              <a:t> </a:t>
            </a:r>
            <a:r>
              <a:rPr sz="1600" spc="-4" dirty="0">
                <a:latin typeface="Century Gothic" panose="020B0502020202020204" pitchFamily="34" charset="0"/>
              </a:rPr>
              <a:t>la</a:t>
            </a:r>
            <a:r>
              <a:rPr sz="1600" spc="-67" dirty="0">
                <a:latin typeface="Century Gothic" panose="020B0502020202020204" pitchFamily="34" charset="0"/>
              </a:rPr>
              <a:t> </a:t>
            </a:r>
            <a:r>
              <a:rPr sz="1600" spc="-9" dirty="0">
                <a:latin typeface="Century Gothic" panose="020B0502020202020204" pitchFamily="34" charset="0"/>
              </a:rPr>
              <a:t>calidad</a:t>
            </a:r>
            <a:r>
              <a:rPr sz="1600" spc="-18" dirty="0">
                <a:latin typeface="Century Gothic" panose="020B0502020202020204" pitchFamily="34" charset="0"/>
              </a:rPr>
              <a:t> </a:t>
            </a:r>
            <a:r>
              <a:rPr sz="1600" spc="-9" dirty="0">
                <a:latin typeface="Century Gothic" panose="020B0502020202020204" pitchFamily="34" charset="0"/>
              </a:rPr>
              <a:t>de</a:t>
            </a:r>
            <a:r>
              <a:rPr sz="1600" spc="-54" dirty="0">
                <a:latin typeface="Century Gothic" panose="020B0502020202020204" pitchFamily="34" charset="0"/>
              </a:rPr>
              <a:t> </a:t>
            </a:r>
            <a:r>
              <a:rPr sz="1600" spc="-13" dirty="0">
                <a:latin typeface="Century Gothic" panose="020B0502020202020204" pitchFamily="34" charset="0"/>
              </a:rPr>
              <a:t>crédito</a:t>
            </a:r>
            <a:r>
              <a:rPr sz="1600" spc="-67" dirty="0">
                <a:latin typeface="Century Gothic" panose="020B0502020202020204" pitchFamily="34" charset="0"/>
              </a:rPr>
              <a:t> </a:t>
            </a:r>
            <a:r>
              <a:rPr sz="1600" spc="-9" dirty="0">
                <a:latin typeface="Century Gothic" panose="020B0502020202020204" pitchFamily="34" charset="0"/>
              </a:rPr>
              <a:t>de</a:t>
            </a:r>
            <a:r>
              <a:rPr sz="1600" spc="-31" dirty="0">
                <a:latin typeface="Century Gothic" panose="020B0502020202020204" pitchFamily="34" charset="0"/>
              </a:rPr>
              <a:t> </a:t>
            </a:r>
            <a:r>
              <a:rPr sz="1600" spc="-4" dirty="0">
                <a:latin typeface="Century Gothic" panose="020B0502020202020204" pitchFamily="34" charset="0"/>
              </a:rPr>
              <a:t>los</a:t>
            </a:r>
            <a:r>
              <a:rPr sz="1600" spc="-54" dirty="0">
                <a:latin typeface="Century Gothic" panose="020B0502020202020204" pitchFamily="34" charset="0"/>
              </a:rPr>
              <a:t> </a:t>
            </a:r>
            <a:r>
              <a:rPr sz="1600" spc="-9" dirty="0">
                <a:latin typeface="Century Gothic" panose="020B0502020202020204" pitchFamily="34" charset="0"/>
              </a:rPr>
              <a:t>emisores/fideicomitentes.</a:t>
            </a:r>
            <a:endParaRPr sz="1600" dirty="0">
              <a:latin typeface="Century Gothic" panose="020B0502020202020204" pitchFamily="34" charset="0"/>
            </a:endParaRPr>
          </a:p>
        </p:txBody>
      </p:sp>
      <p:sp>
        <p:nvSpPr>
          <p:cNvPr id="11" name="object 11"/>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9" dirty="0">
                <a:latin typeface="Century Gothic" panose="020B0502020202020204" pitchFamily="34" charset="0"/>
              </a:rPr>
              <a:t>Riesgos </a:t>
            </a:r>
            <a:r>
              <a:rPr sz="2000" b="1" dirty="0">
                <a:latin typeface="Century Gothic" panose="020B0502020202020204" pitchFamily="34" charset="0"/>
              </a:rPr>
              <a:t>de la </a:t>
            </a:r>
            <a:r>
              <a:rPr sz="2000" b="1" spc="-22" dirty="0">
                <a:latin typeface="Century Gothic" panose="020B0502020202020204" pitchFamily="34" charset="0"/>
              </a:rPr>
              <a:t>cartera</a:t>
            </a:r>
            <a:r>
              <a:rPr sz="2000" b="1" spc="-45" dirty="0">
                <a:latin typeface="Century Gothic" panose="020B0502020202020204" pitchFamily="34" charset="0"/>
              </a:rPr>
              <a:t> </a:t>
            </a:r>
            <a:r>
              <a:rPr sz="2000" b="1" dirty="0">
                <a:latin typeface="Century Gothic" panose="020B0502020202020204" pitchFamily="34" charset="0"/>
              </a:rPr>
              <a:t>actual</a:t>
            </a:r>
          </a:p>
        </p:txBody>
      </p:sp>
      <p:sp>
        <p:nvSpPr>
          <p:cNvPr id="15" name="14 Marcador de número de diapositiva"/>
          <p:cNvSpPr>
            <a:spLocks noGrp="1"/>
          </p:cNvSpPr>
          <p:nvPr>
            <p:ph type="sldNum" sz="quarter" idx="12"/>
          </p:nvPr>
        </p:nvSpPr>
        <p:spPr/>
        <p:txBody>
          <a:bodyPr/>
          <a:lstStyle/>
          <a:p>
            <a:fld id="{05E83AA4-A00D-4AA0-8FE8-B93C9F3EC141}" type="slidenum">
              <a:rPr lang="es-ES" altLang="es-MX" smtClean="0"/>
              <a:pPr/>
              <a:t>39</a:t>
            </a:fld>
            <a:endParaRPr lang="es-ES" altLang="es-MX" dirty="0"/>
          </a:p>
        </p:txBody>
      </p:sp>
    </p:spTree>
    <p:extLst>
      <p:ext uri="{BB962C8B-B14F-4D97-AF65-F5344CB8AC3E}">
        <p14:creationId xmlns:p14="http://schemas.microsoft.com/office/powerpoint/2010/main" val="2750965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709075" y="1388067"/>
            <a:ext cx="7730075" cy="4208844"/>
          </a:xfrm>
          <a:prstGeom prst="rect">
            <a:avLst/>
          </a:prstGeom>
        </p:spPr>
        <p:txBody>
          <a:bodyPr vert="horz" wrap="square" lIns="0" tIns="0" rIns="0" bIns="0" rtlCol="0">
            <a:spAutoFit/>
          </a:bodyPr>
          <a:lstStyle/>
          <a:p>
            <a:pPr marL="297147" indent="-285750" algn="just">
              <a:buClr>
                <a:srgbClr val="C00000"/>
              </a:buClr>
              <a:buFont typeface="Arial" panose="020B0604020202020204" pitchFamily="34" charset="0"/>
              <a:buChar char="•"/>
            </a:pPr>
            <a:r>
              <a:rPr sz="1600" spc="-9" dirty="0">
                <a:solidFill>
                  <a:srgbClr val="252525"/>
                </a:solidFill>
                <a:latin typeface="Century Gothic" panose="020B0502020202020204" pitchFamily="34" charset="0"/>
                <a:cs typeface="Constantia"/>
              </a:rPr>
              <a:t>Liquidez inexistente </a:t>
            </a:r>
            <a:r>
              <a:rPr sz="1600" spc="-4" dirty="0">
                <a:solidFill>
                  <a:srgbClr val="252525"/>
                </a:solidFill>
                <a:latin typeface="Century Gothic" panose="020B0502020202020204" pitchFamily="34" charset="0"/>
                <a:cs typeface="Constantia"/>
              </a:rPr>
              <a:t>de muchos</a:t>
            </a:r>
            <a:r>
              <a:rPr sz="1600" spc="-139"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papeles</a:t>
            </a:r>
            <a:endParaRPr sz="1600" dirty="0">
              <a:latin typeface="Century Gothic" panose="020B0502020202020204" pitchFamily="34" charset="0"/>
              <a:cs typeface="Constantia"/>
            </a:endParaRPr>
          </a:p>
          <a:p>
            <a:pPr marL="655012" marR="264980" indent="-285750" algn="just">
              <a:spcBef>
                <a:spcPts val="359"/>
              </a:spcBef>
              <a:buClr>
                <a:srgbClr val="C00000"/>
              </a:buClr>
              <a:buFont typeface="Century Gothic" panose="020B0502020202020204" pitchFamily="34" charset="0"/>
              <a:buChar char="−"/>
            </a:pPr>
            <a:r>
              <a:rPr sz="1400" spc="-4" dirty="0">
                <a:solidFill>
                  <a:srgbClr val="252525"/>
                </a:solidFill>
                <a:latin typeface="Century Gothic" panose="020B0502020202020204" pitchFamily="34" charset="0"/>
                <a:cs typeface="Constantia"/>
              </a:rPr>
              <a:t>En</a:t>
            </a:r>
            <a:r>
              <a:rPr sz="1400" spc="-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4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prospectos</a:t>
            </a:r>
            <a:r>
              <a:rPr sz="1400" spc="-4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las</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notas</a:t>
            </a:r>
            <a:r>
              <a:rPr sz="1400" spc="-54"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estructuradas</a:t>
            </a:r>
            <a:r>
              <a:rPr sz="1400" spc="-54"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explícitamente</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se</a:t>
            </a:r>
            <a:r>
              <a:rPr sz="1400" spc="-3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indica</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no  </a:t>
            </a:r>
            <a:r>
              <a:rPr sz="1400" spc="-18" dirty="0">
                <a:solidFill>
                  <a:srgbClr val="252525"/>
                </a:solidFill>
                <a:latin typeface="Century Gothic" panose="020B0502020202020204" pitchFamily="34" charset="0"/>
                <a:cs typeface="Constantia"/>
              </a:rPr>
              <a:t>hay </a:t>
            </a:r>
            <a:r>
              <a:rPr sz="1400" spc="-9" dirty="0">
                <a:solidFill>
                  <a:srgbClr val="252525"/>
                </a:solidFill>
                <a:latin typeface="Century Gothic" panose="020B0502020202020204" pitchFamily="34" charset="0"/>
                <a:cs typeface="Constantia"/>
              </a:rPr>
              <a:t>mercado </a:t>
            </a:r>
            <a:r>
              <a:rPr sz="1400" spc="-4" dirty="0">
                <a:solidFill>
                  <a:srgbClr val="252525"/>
                </a:solidFill>
                <a:latin typeface="Century Gothic" panose="020B0502020202020204" pitchFamily="34" charset="0"/>
                <a:cs typeface="Constantia"/>
              </a:rPr>
              <a:t>secundario </a:t>
            </a:r>
            <a:r>
              <a:rPr sz="1400" spc="-9" dirty="0">
                <a:solidFill>
                  <a:srgbClr val="252525"/>
                </a:solidFill>
                <a:latin typeface="Century Gothic" panose="020B0502020202020204" pitchFamily="34" charset="0"/>
                <a:cs typeface="Constantia"/>
              </a:rPr>
              <a:t>para estos instrumentos. </a:t>
            </a:r>
            <a:r>
              <a:rPr sz="1400" spc="-4" dirty="0">
                <a:solidFill>
                  <a:srgbClr val="252525"/>
                </a:solidFill>
                <a:latin typeface="Century Gothic" panose="020B0502020202020204" pitchFamily="34" charset="0"/>
                <a:cs typeface="Constantia"/>
              </a:rPr>
              <a:t>Se tienen que </a:t>
            </a:r>
            <a:r>
              <a:rPr sz="1400" spc="-9" dirty="0">
                <a:solidFill>
                  <a:srgbClr val="252525"/>
                </a:solidFill>
                <a:latin typeface="Century Gothic" panose="020B0502020202020204" pitchFamily="34" charset="0"/>
                <a:cs typeface="Constantia"/>
              </a:rPr>
              <a:t>mantener  </a:t>
            </a:r>
            <a:r>
              <a:rPr sz="1400" spc="-4" dirty="0">
                <a:solidFill>
                  <a:srgbClr val="252525"/>
                </a:solidFill>
                <a:latin typeface="Century Gothic" panose="020B0502020202020204" pitchFamily="34" charset="0"/>
                <a:cs typeface="Constantia"/>
              </a:rPr>
              <a:t>hasta el</a:t>
            </a:r>
            <a:r>
              <a:rPr sz="1400" spc="-197"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vencimiento.</a:t>
            </a:r>
            <a:endParaRPr sz="1400" dirty="0">
              <a:latin typeface="Century Gothic" panose="020B0502020202020204" pitchFamily="34" charset="0"/>
              <a:cs typeface="Constantia"/>
            </a:endParaRPr>
          </a:p>
          <a:p>
            <a:pPr marL="654442" marR="135054" indent="-285750" algn="just">
              <a:spcBef>
                <a:spcPts val="341"/>
              </a:spcBef>
              <a:buClr>
                <a:srgbClr val="C00000"/>
              </a:buClr>
              <a:buFont typeface="Century Gothic" panose="020B0502020202020204" pitchFamily="34" charset="0"/>
              <a:buChar char="−"/>
            </a:pPr>
            <a:r>
              <a:rPr sz="1400" spc="-9" dirty="0">
                <a:solidFill>
                  <a:srgbClr val="252525"/>
                </a:solidFill>
                <a:latin typeface="Century Gothic" panose="020B0502020202020204" pitchFamily="34" charset="0"/>
                <a:cs typeface="Constantia"/>
              </a:rPr>
              <a:t>Asimismo, </a:t>
            </a:r>
            <a:r>
              <a:rPr sz="1400" spc="-4" dirty="0">
                <a:solidFill>
                  <a:srgbClr val="252525"/>
                </a:solidFill>
                <a:latin typeface="Century Gothic" panose="020B0502020202020204" pitchFamily="34" charset="0"/>
                <a:cs typeface="Constantia"/>
              </a:rPr>
              <a:t>los certificados bursátiles se </a:t>
            </a:r>
            <a:r>
              <a:rPr sz="1400" spc="-9" dirty="0">
                <a:solidFill>
                  <a:srgbClr val="252525"/>
                </a:solidFill>
                <a:latin typeface="Century Gothic" panose="020B0502020202020204" pitchFamily="34" charset="0"/>
                <a:cs typeface="Constantia"/>
              </a:rPr>
              <a:t>operan de manera </a:t>
            </a:r>
            <a:r>
              <a:rPr sz="1400" spc="-4" dirty="0">
                <a:solidFill>
                  <a:srgbClr val="252525"/>
                </a:solidFill>
                <a:latin typeface="Century Gothic" panose="020B0502020202020204" pitchFamily="34" charset="0"/>
                <a:cs typeface="Constantia"/>
              </a:rPr>
              <a:t>irregular en el  </a:t>
            </a:r>
            <a:r>
              <a:rPr sz="1400" spc="-9" dirty="0">
                <a:solidFill>
                  <a:srgbClr val="252525"/>
                </a:solidFill>
                <a:latin typeface="Century Gothic" panose="020B0502020202020204" pitchFamily="34" charset="0"/>
                <a:cs typeface="Constantia"/>
              </a:rPr>
              <a:t>mercado secundario. </a:t>
            </a:r>
            <a:r>
              <a:rPr sz="1400" spc="-4" dirty="0">
                <a:solidFill>
                  <a:srgbClr val="252525"/>
                </a:solidFill>
                <a:latin typeface="Century Gothic" panose="020B0502020202020204" pitchFamily="34" charset="0"/>
                <a:cs typeface="Constantia"/>
              </a:rPr>
              <a:t>Es una </a:t>
            </a:r>
            <a:r>
              <a:rPr sz="1400" spc="-9" dirty="0">
                <a:solidFill>
                  <a:srgbClr val="252525"/>
                </a:solidFill>
                <a:latin typeface="Century Gothic" panose="020B0502020202020204" pitchFamily="34" charset="0"/>
                <a:cs typeface="Constantia"/>
              </a:rPr>
              <a:t>práctica </a:t>
            </a:r>
            <a:r>
              <a:rPr sz="1400" spc="-13" dirty="0">
                <a:solidFill>
                  <a:srgbClr val="252525"/>
                </a:solidFill>
                <a:latin typeface="Century Gothic" panose="020B0502020202020204" pitchFamily="34" charset="0"/>
                <a:cs typeface="Constantia"/>
              </a:rPr>
              <a:t>común </a:t>
            </a:r>
            <a:r>
              <a:rPr sz="1400" spc="-4" dirty="0">
                <a:solidFill>
                  <a:srgbClr val="252525"/>
                </a:solidFill>
                <a:latin typeface="Century Gothic" panose="020B0502020202020204" pitchFamily="34" charset="0"/>
                <a:cs typeface="Constantia"/>
              </a:rPr>
              <a:t>que </a:t>
            </a:r>
            <a:r>
              <a:rPr sz="1400" spc="-9" dirty="0">
                <a:solidFill>
                  <a:srgbClr val="252525"/>
                </a:solidFill>
                <a:latin typeface="Century Gothic" panose="020B0502020202020204" pitchFamily="34" charset="0"/>
                <a:cs typeface="Constantia"/>
              </a:rPr>
              <a:t>estos instrumentos </a:t>
            </a:r>
            <a:r>
              <a:rPr sz="1400" spc="-4" dirty="0">
                <a:solidFill>
                  <a:srgbClr val="252525"/>
                </a:solidFill>
                <a:latin typeface="Century Gothic" panose="020B0502020202020204" pitchFamily="34" charset="0"/>
                <a:cs typeface="Constantia"/>
              </a:rPr>
              <a:t>se  </a:t>
            </a:r>
            <a:r>
              <a:rPr sz="1400" spc="-9" dirty="0">
                <a:solidFill>
                  <a:srgbClr val="252525"/>
                </a:solidFill>
                <a:latin typeface="Century Gothic" panose="020B0502020202020204" pitchFamily="34" charset="0"/>
                <a:cs typeface="Constantia"/>
              </a:rPr>
              <a:t>adquieran</a:t>
            </a:r>
            <a:r>
              <a:rPr sz="1400" spc="-6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en</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el </a:t>
            </a:r>
            <a:r>
              <a:rPr sz="1400" spc="-9" dirty="0">
                <a:solidFill>
                  <a:srgbClr val="252525"/>
                </a:solidFill>
                <a:latin typeface="Century Gothic" panose="020B0502020202020204" pitchFamily="34" charset="0"/>
                <a:cs typeface="Constantia"/>
              </a:rPr>
              <a:t>mercado</a:t>
            </a:r>
            <a:r>
              <a:rPr sz="1400" spc="-3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privado</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y</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se</a:t>
            </a:r>
            <a:r>
              <a:rPr sz="1400" spc="-3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mantengan </a:t>
            </a:r>
            <a:r>
              <a:rPr sz="1400" spc="-4" dirty="0">
                <a:solidFill>
                  <a:srgbClr val="252525"/>
                </a:solidFill>
                <a:latin typeface="Century Gothic" panose="020B0502020202020204" pitchFamily="34" charset="0"/>
                <a:cs typeface="Constantia"/>
              </a:rPr>
              <a:t>hasta</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el</a:t>
            </a:r>
            <a:r>
              <a:rPr sz="1400" spc="-40"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vencimiento.</a:t>
            </a:r>
            <a:r>
              <a:rPr sz="1400" spc="1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Razón  </a:t>
            </a:r>
            <a:r>
              <a:rPr sz="1400" spc="-4" dirty="0">
                <a:solidFill>
                  <a:srgbClr val="252525"/>
                </a:solidFill>
                <a:latin typeface="Century Gothic" panose="020B0502020202020204" pitchFamily="34" charset="0"/>
                <a:cs typeface="Constantia"/>
              </a:rPr>
              <a:t>por</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7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cual</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su</a:t>
            </a:r>
            <a:r>
              <a:rPr sz="1400" spc="-1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negociación</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en</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el </a:t>
            </a:r>
            <a:r>
              <a:rPr sz="1400" spc="-9" dirty="0">
                <a:solidFill>
                  <a:srgbClr val="252525"/>
                </a:solidFill>
                <a:latin typeface="Century Gothic" panose="020B0502020202020204" pitchFamily="34" charset="0"/>
                <a:cs typeface="Constantia"/>
              </a:rPr>
              <a:t>mercado</a:t>
            </a:r>
            <a:r>
              <a:rPr sz="1400" spc="-6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secundario</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a:t>
            </a:r>
            <a:r>
              <a:rPr sz="1400" spc="-7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casi</a:t>
            </a:r>
            <a:r>
              <a:rPr sz="1400" spc="-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nula</a:t>
            </a:r>
            <a:r>
              <a:rPr sz="1400" spc="-4" dirty="0" smtClean="0">
                <a:solidFill>
                  <a:srgbClr val="252525"/>
                </a:solidFill>
                <a:latin typeface="Century Gothic" panose="020B0502020202020204" pitchFamily="34" charset="0"/>
                <a:cs typeface="Constantia"/>
              </a:rPr>
              <a:t>.</a:t>
            </a:r>
            <a:endParaRPr lang="es-MX" sz="1400" spc="-4" dirty="0" smtClean="0">
              <a:solidFill>
                <a:srgbClr val="252525"/>
              </a:solidFill>
              <a:latin typeface="Century Gothic" panose="020B0502020202020204" pitchFamily="34" charset="0"/>
              <a:cs typeface="Constantia"/>
            </a:endParaRPr>
          </a:p>
          <a:p>
            <a:pPr marL="368692" marR="135054" algn="just">
              <a:spcBef>
                <a:spcPts val="341"/>
              </a:spcBef>
              <a:buClr>
                <a:srgbClr val="C00000"/>
              </a:buClr>
            </a:pPr>
            <a:endParaRPr sz="1400" dirty="0">
              <a:latin typeface="Century Gothic" panose="020B0502020202020204" pitchFamily="34" charset="0"/>
              <a:cs typeface="Constantia"/>
            </a:endParaRPr>
          </a:p>
          <a:p>
            <a:pPr marL="297147" indent="-285750" algn="just">
              <a:spcBef>
                <a:spcPts val="367"/>
              </a:spcBef>
              <a:buClr>
                <a:srgbClr val="C00000"/>
              </a:buClr>
              <a:buFont typeface="Arial" panose="020B0604020202020204" pitchFamily="34" charset="0"/>
              <a:buChar char="•"/>
            </a:pPr>
            <a:r>
              <a:rPr sz="1600" spc="-9" dirty="0">
                <a:solidFill>
                  <a:srgbClr val="252525"/>
                </a:solidFill>
                <a:latin typeface="Century Gothic" panose="020B0502020202020204" pitchFamily="34" charset="0"/>
                <a:cs typeface="Constantia"/>
              </a:rPr>
              <a:t>Riesgo </a:t>
            </a:r>
            <a:r>
              <a:rPr sz="1600" spc="-4" dirty="0">
                <a:solidFill>
                  <a:srgbClr val="252525"/>
                </a:solidFill>
                <a:latin typeface="Century Gothic" panose="020B0502020202020204" pitchFamily="34" charset="0"/>
                <a:cs typeface="Constantia"/>
              </a:rPr>
              <a:t>de modelo</a:t>
            </a:r>
            <a:r>
              <a:rPr sz="1600" spc="-193" dirty="0">
                <a:solidFill>
                  <a:srgbClr val="252525"/>
                </a:solidFill>
                <a:latin typeface="Century Gothic" panose="020B0502020202020204" pitchFamily="34" charset="0"/>
                <a:cs typeface="Constantia"/>
              </a:rPr>
              <a:t> </a:t>
            </a:r>
            <a:r>
              <a:rPr sz="1600" spc="-4" dirty="0">
                <a:solidFill>
                  <a:srgbClr val="252525"/>
                </a:solidFill>
                <a:latin typeface="Century Gothic" panose="020B0502020202020204" pitchFamily="34" charset="0"/>
                <a:cs typeface="Constantia"/>
              </a:rPr>
              <a:t>importante</a:t>
            </a:r>
            <a:endParaRPr sz="1600" dirty="0">
              <a:latin typeface="Century Gothic" panose="020B0502020202020204" pitchFamily="34" charset="0"/>
              <a:cs typeface="Constantia"/>
            </a:endParaRPr>
          </a:p>
          <a:p>
            <a:pPr marL="655012" marR="4559" indent="-285750" algn="just">
              <a:spcBef>
                <a:spcPts val="359"/>
              </a:spcBef>
              <a:buClr>
                <a:srgbClr val="C00000"/>
              </a:buClr>
              <a:buFont typeface="Century Gothic" panose="020B0502020202020204" pitchFamily="34" charset="0"/>
              <a:buChar char="−"/>
            </a:pPr>
            <a:r>
              <a:rPr sz="1400" spc="13" dirty="0">
                <a:solidFill>
                  <a:srgbClr val="252525"/>
                </a:solidFill>
                <a:latin typeface="Century Gothic" panose="020B0502020202020204" pitchFamily="34" charset="0"/>
                <a:cs typeface="Constantia"/>
              </a:rPr>
              <a:t>La </a:t>
            </a:r>
            <a:r>
              <a:rPr sz="1400" spc="-9" dirty="0">
                <a:solidFill>
                  <a:srgbClr val="252525"/>
                </a:solidFill>
                <a:latin typeface="Century Gothic" panose="020B0502020202020204" pitchFamily="34" charset="0"/>
                <a:cs typeface="Constantia"/>
              </a:rPr>
              <a:t>selección, </a:t>
            </a:r>
            <a:r>
              <a:rPr sz="1400" spc="-4" dirty="0">
                <a:solidFill>
                  <a:srgbClr val="252525"/>
                </a:solidFill>
                <a:latin typeface="Century Gothic" panose="020B0502020202020204" pitchFamily="34" charset="0"/>
                <a:cs typeface="Constantia"/>
              </a:rPr>
              <a:t>análisis y </a:t>
            </a:r>
            <a:r>
              <a:rPr sz="1400" spc="-9" dirty="0">
                <a:solidFill>
                  <a:srgbClr val="252525"/>
                </a:solidFill>
                <a:latin typeface="Century Gothic" panose="020B0502020202020204" pitchFamily="34" charset="0"/>
                <a:cs typeface="Constantia"/>
              </a:rPr>
              <a:t>gestión del gran número de </a:t>
            </a:r>
            <a:r>
              <a:rPr sz="1400" spc="-4" dirty="0">
                <a:solidFill>
                  <a:srgbClr val="252525"/>
                </a:solidFill>
                <a:latin typeface="Century Gothic" panose="020B0502020202020204" pitchFamily="34" charset="0"/>
                <a:cs typeface="Constantia"/>
              </a:rPr>
              <a:t>certificados bursátiles  </a:t>
            </a:r>
            <a:r>
              <a:rPr sz="1400" spc="-13" dirty="0">
                <a:solidFill>
                  <a:srgbClr val="252525"/>
                </a:solidFill>
                <a:latin typeface="Century Gothic" panose="020B0502020202020204" pitchFamily="34" charset="0"/>
                <a:cs typeface="Constantia"/>
              </a:rPr>
              <a:t>(proyectos </a:t>
            </a:r>
            <a:r>
              <a:rPr sz="1400" spc="-9" dirty="0">
                <a:solidFill>
                  <a:srgbClr val="252525"/>
                </a:solidFill>
                <a:latin typeface="Century Gothic" panose="020B0502020202020204" pitchFamily="34" charset="0"/>
                <a:cs typeface="Constantia"/>
              </a:rPr>
              <a:t>de </a:t>
            </a:r>
            <a:r>
              <a:rPr sz="1400" spc="-13" dirty="0">
                <a:solidFill>
                  <a:srgbClr val="252525"/>
                </a:solidFill>
                <a:latin typeface="Century Gothic" panose="020B0502020202020204" pitchFamily="34" charset="0"/>
                <a:cs typeface="Constantia"/>
              </a:rPr>
              <a:t>inversión) </a:t>
            </a:r>
            <a:r>
              <a:rPr sz="1400" spc="-9" dirty="0">
                <a:solidFill>
                  <a:srgbClr val="252525"/>
                </a:solidFill>
                <a:latin typeface="Century Gothic" panose="020B0502020202020204" pitchFamily="34" charset="0"/>
                <a:cs typeface="Constantia"/>
              </a:rPr>
              <a:t>requiere de </a:t>
            </a:r>
            <a:r>
              <a:rPr sz="1400" spc="-4" dirty="0">
                <a:solidFill>
                  <a:srgbClr val="252525"/>
                </a:solidFill>
                <a:latin typeface="Century Gothic" panose="020B0502020202020204" pitchFamily="34" charset="0"/>
                <a:cs typeface="Constantia"/>
              </a:rPr>
              <a:t>un </a:t>
            </a:r>
            <a:r>
              <a:rPr sz="1400" spc="-9" dirty="0">
                <a:solidFill>
                  <a:srgbClr val="252525"/>
                </a:solidFill>
                <a:latin typeface="Century Gothic" panose="020B0502020202020204" pitchFamily="34" charset="0"/>
                <a:cs typeface="Constantia"/>
              </a:rPr>
              <a:t>importante </a:t>
            </a:r>
            <a:r>
              <a:rPr sz="1400" spc="-4" dirty="0">
                <a:solidFill>
                  <a:srgbClr val="252525"/>
                </a:solidFill>
                <a:latin typeface="Century Gothic" panose="020B0502020202020204" pitchFamily="34" charset="0"/>
                <a:cs typeface="Constantia"/>
              </a:rPr>
              <a:t>grupo especializado </a:t>
            </a:r>
            <a:r>
              <a:rPr sz="1400" spc="-9" dirty="0">
                <a:solidFill>
                  <a:srgbClr val="252525"/>
                </a:solidFill>
                <a:latin typeface="Century Gothic" panose="020B0502020202020204" pitchFamily="34" charset="0"/>
                <a:cs typeface="Constantia"/>
              </a:rPr>
              <a:t>dentro  del</a:t>
            </a:r>
            <a:r>
              <a:rPr sz="1400" spc="9" dirty="0">
                <a:solidFill>
                  <a:srgbClr val="252525"/>
                </a:solidFill>
                <a:latin typeface="Century Gothic" panose="020B0502020202020204" pitchFamily="34" charset="0"/>
                <a:cs typeface="Constantia"/>
              </a:rPr>
              <a:t> </a:t>
            </a:r>
            <a:r>
              <a:rPr sz="1400" spc="-18" dirty="0">
                <a:solidFill>
                  <a:srgbClr val="252525"/>
                </a:solidFill>
                <a:latin typeface="Century Gothic" panose="020B0502020202020204" pitchFamily="34" charset="0"/>
                <a:cs typeface="Constantia"/>
              </a:rPr>
              <a:t>Fanvit,</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puede</a:t>
            </a:r>
            <a:r>
              <a:rPr sz="1400" spc="-49"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encarecer</a:t>
            </a:r>
            <a:r>
              <a:rPr sz="1400" spc="-6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manera</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significativa</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6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administración</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del  portafolio.</a:t>
            </a:r>
            <a:endParaRPr sz="1400" dirty="0">
              <a:latin typeface="Century Gothic" panose="020B0502020202020204" pitchFamily="34" charset="0"/>
              <a:cs typeface="Constantia"/>
            </a:endParaRPr>
          </a:p>
          <a:p>
            <a:pPr marL="655012" marR="8548" indent="-285750" algn="just">
              <a:spcBef>
                <a:spcPts val="341"/>
              </a:spcBef>
              <a:buClr>
                <a:srgbClr val="C00000"/>
              </a:buClr>
              <a:buFont typeface="Century Gothic" panose="020B0502020202020204" pitchFamily="34" charset="0"/>
              <a:buChar char="−"/>
            </a:pPr>
            <a:r>
              <a:rPr sz="1400" spc="-18" dirty="0">
                <a:solidFill>
                  <a:srgbClr val="252525"/>
                </a:solidFill>
                <a:latin typeface="Century Gothic" panose="020B0502020202020204" pitchFamily="34" charset="0"/>
                <a:cs typeface="Constantia"/>
              </a:rPr>
              <a:t>Para</a:t>
            </a:r>
            <a:r>
              <a:rPr sz="1400" spc="-90"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valuar</a:t>
            </a:r>
            <a:r>
              <a:rPr sz="1400" spc="-9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y</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determinar</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3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riesgos</a:t>
            </a:r>
            <a:r>
              <a:rPr sz="1400" spc="-8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y</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contingencias</a:t>
            </a:r>
            <a:r>
              <a:rPr sz="1400" spc="-4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las</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notas</a:t>
            </a:r>
            <a:r>
              <a:rPr sz="1400" spc="-54"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estructuradas</a:t>
            </a:r>
            <a:r>
              <a:rPr sz="1400" spc="-6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y  </a:t>
            </a:r>
            <a:r>
              <a:rPr sz="1400" spc="-9"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certificados</a:t>
            </a:r>
            <a:r>
              <a:rPr sz="1400" spc="-1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bursátiles,</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por</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ejemplo</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opción</a:t>
            </a:r>
            <a:r>
              <a:rPr sz="1400" spc="-4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67"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convertibilidad </a:t>
            </a:r>
            <a:r>
              <a:rPr sz="1400" spc="-9"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  bonos </a:t>
            </a:r>
            <a:r>
              <a:rPr sz="1400" spc="-9" dirty="0">
                <a:solidFill>
                  <a:srgbClr val="252525"/>
                </a:solidFill>
                <a:latin typeface="Century Gothic" panose="020B0502020202020204" pitchFamily="34" charset="0"/>
                <a:cs typeface="Constantia"/>
              </a:rPr>
              <a:t>de Cemex </a:t>
            </a:r>
            <a:r>
              <a:rPr sz="1400" spc="-4" dirty="0">
                <a:solidFill>
                  <a:srgbClr val="252525"/>
                </a:solidFill>
                <a:latin typeface="Century Gothic" panose="020B0502020202020204" pitchFamily="34" charset="0"/>
                <a:cs typeface="Constantia"/>
              </a:rPr>
              <a:t>o </a:t>
            </a:r>
            <a:r>
              <a:rPr sz="1400" spc="-9" dirty="0">
                <a:solidFill>
                  <a:srgbClr val="252525"/>
                </a:solidFill>
                <a:latin typeface="Century Gothic" panose="020B0502020202020204" pitchFamily="34" charset="0"/>
                <a:cs typeface="Constantia"/>
              </a:rPr>
              <a:t>de </a:t>
            </a:r>
            <a:r>
              <a:rPr sz="1400" spc="-13" dirty="0">
                <a:solidFill>
                  <a:srgbClr val="252525"/>
                </a:solidFill>
                <a:latin typeface="Century Gothic" panose="020B0502020202020204" pitchFamily="34" charset="0"/>
                <a:cs typeface="Constantia"/>
              </a:rPr>
              <a:t>vencimiento </a:t>
            </a:r>
            <a:r>
              <a:rPr sz="1400" spc="-4" dirty="0">
                <a:solidFill>
                  <a:srgbClr val="252525"/>
                </a:solidFill>
                <a:latin typeface="Century Gothic" panose="020B0502020202020204" pitchFamily="34" charset="0"/>
                <a:cs typeface="Constantia"/>
              </a:rPr>
              <a:t>anticipado </a:t>
            </a:r>
            <a:r>
              <a:rPr sz="1400" spc="-9" dirty="0">
                <a:solidFill>
                  <a:srgbClr val="252525"/>
                </a:solidFill>
                <a:latin typeface="Century Gothic" panose="020B0502020202020204" pitchFamily="34" charset="0"/>
                <a:cs typeface="Constantia"/>
              </a:rPr>
              <a:t>de </a:t>
            </a:r>
            <a:r>
              <a:rPr sz="1400" spc="-4" dirty="0">
                <a:solidFill>
                  <a:srgbClr val="252525"/>
                </a:solidFill>
                <a:latin typeface="Century Gothic" panose="020B0502020202020204" pitchFamily="34" charset="0"/>
                <a:cs typeface="Constantia"/>
              </a:rPr>
              <a:t>algunos </a:t>
            </a:r>
            <a:r>
              <a:rPr sz="1400" spc="-9" dirty="0">
                <a:solidFill>
                  <a:srgbClr val="252525"/>
                </a:solidFill>
                <a:latin typeface="Century Gothic" panose="020B0502020202020204" pitchFamily="34" charset="0"/>
                <a:cs typeface="Constantia"/>
              </a:rPr>
              <a:t>bonos, </a:t>
            </a:r>
            <a:r>
              <a:rPr sz="1400" spc="-4" dirty="0">
                <a:solidFill>
                  <a:srgbClr val="252525"/>
                </a:solidFill>
                <a:latin typeface="Century Gothic" panose="020B0502020202020204" pitchFamily="34" charset="0"/>
                <a:cs typeface="Constantia"/>
              </a:rPr>
              <a:t>se </a:t>
            </a:r>
            <a:r>
              <a:rPr sz="1400" spc="-9" dirty="0">
                <a:solidFill>
                  <a:srgbClr val="252525"/>
                </a:solidFill>
                <a:latin typeface="Century Gothic" panose="020B0502020202020204" pitchFamily="34" charset="0"/>
                <a:cs typeface="Constantia"/>
              </a:rPr>
              <a:t>requiere de  recursos</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especializados</a:t>
            </a:r>
            <a:r>
              <a:rPr sz="1400" spc="-40"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para</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valuación</a:t>
            </a:r>
            <a:r>
              <a:rPr sz="1400" spc="-4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estos</a:t>
            </a:r>
            <a:r>
              <a:rPr sz="1400" spc="-49"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productos</a:t>
            </a:r>
            <a:r>
              <a:rPr sz="1400" spc="-27"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complejos.</a:t>
            </a:r>
            <a:endParaRPr sz="1400" dirty="0">
              <a:latin typeface="Century Gothic" panose="020B0502020202020204" pitchFamily="34" charset="0"/>
              <a:cs typeface="Constantia"/>
            </a:endParaRPr>
          </a:p>
        </p:txBody>
      </p:sp>
      <p:sp>
        <p:nvSpPr>
          <p:cNvPr id="10" name="object 10"/>
          <p:cNvSpPr txBox="1">
            <a:spLocks noGrp="1"/>
          </p:cNvSpPr>
          <p:nvPr>
            <p:ph type="title"/>
          </p:nvPr>
        </p:nvSpPr>
        <p:spPr>
          <a:xfrm>
            <a:off x="457200" y="428044"/>
            <a:ext cx="5562600" cy="307777"/>
          </a:xfrm>
          <a:prstGeom prst="rect">
            <a:avLst/>
          </a:prstGeom>
        </p:spPr>
        <p:txBody>
          <a:bodyPr vert="horz" wrap="square" lIns="0" tIns="0" rIns="0" bIns="0" rtlCol="0">
            <a:spAutoFit/>
          </a:bodyPr>
          <a:lstStyle/>
          <a:p>
            <a:pPr marL="11397"/>
            <a:r>
              <a:rPr sz="2000" b="1" spc="-9" dirty="0">
                <a:latin typeface="Century Gothic" panose="020B0502020202020204" pitchFamily="34" charset="0"/>
              </a:rPr>
              <a:t>Riesgos </a:t>
            </a:r>
            <a:r>
              <a:rPr sz="2000" b="1" dirty="0">
                <a:latin typeface="Century Gothic" panose="020B0502020202020204" pitchFamily="34" charset="0"/>
              </a:rPr>
              <a:t>de la </a:t>
            </a:r>
            <a:r>
              <a:rPr sz="2000" b="1" spc="-22" dirty="0">
                <a:latin typeface="Century Gothic" panose="020B0502020202020204" pitchFamily="34" charset="0"/>
              </a:rPr>
              <a:t>cartera</a:t>
            </a:r>
            <a:r>
              <a:rPr sz="2000" b="1" spc="-45" dirty="0">
                <a:latin typeface="Century Gothic" panose="020B0502020202020204" pitchFamily="34" charset="0"/>
              </a:rPr>
              <a:t> </a:t>
            </a:r>
            <a:r>
              <a:rPr sz="2000" b="1" dirty="0">
                <a:latin typeface="Century Gothic" panose="020B0502020202020204" pitchFamily="34" charset="0"/>
              </a:rPr>
              <a:t>actual</a:t>
            </a:r>
          </a:p>
        </p:txBody>
      </p:sp>
      <p:sp>
        <p:nvSpPr>
          <p:cNvPr id="14" name="13 Marcador de número de diapositiva"/>
          <p:cNvSpPr>
            <a:spLocks noGrp="1"/>
          </p:cNvSpPr>
          <p:nvPr>
            <p:ph type="sldNum" sz="quarter" idx="12"/>
          </p:nvPr>
        </p:nvSpPr>
        <p:spPr/>
        <p:txBody>
          <a:bodyPr/>
          <a:lstStyle/>
          <a:p>
            <a:fld id="{05E83AA4-A00D-4AA0-8FE8-B93C9F3EC141}" type="slidenum">
              <a:rPr lang="es-ES" altLang="es-MX" smtClean="0"/>
              <a:pPr/>
              <a:t>40</a:t>
            </a:fld>
            <a:endParaRPr lang="es-ES" altLang="es-MX" dirty="0"/>
          </a:p>
        </p:txBody>
      </p:sp>
    </p:spTree>
    <p:extLst>
      <p:ext uri="{BB962C8B-B14F-4D97-AF65-F5344CB8AC3E}">
        <p14:creationId xmlns:p14="http://schemas.microsoft.com/office/powerpoint/2010/main" val="38031125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2"/>
            <a:ext cx="5562600" cy="307777"/>
          </a:xfrm>
          <a:prstGeom prst="rect">
            <a:avLst/>
          </a:prstGeom>
        </p:spPr>
        <p:txBody>
          <a:bodyPr vert="horz" wrap="square" lIns="0" tIns="0" rIns="0" bIns="0" rtlCol="0">
            <a:spAutoFit/>
          </a:bodyPr>
          <a:lstStyle/>
          <a:p>
            <a:pPr marL="11397"/>
            <a:r>
              <a:rPr sz="2000" b="1" spc="-13" dirty="0">
                <a:latin typeface="Century Gothic" panose="020B0502020202020204" pitchFamily="34" charset="0"/>
              </a:rPr>
              <a:t>Costo </a:t>
            </a:r>
            <a:r>
              <a:rPr sz="2000" b="1" dirty="0">
                <a:latin typeface="Century Gothic" panose="020B0502020202020204" pitchFamily="34" charset="0"/>
              </a:rPr>
              <a:t>de liquidación </a:t>
            </a:r>
            <a:r>
              <a:rPr sz="2000" b="1" spc="-4" dirty="0">
                <a:latin typeface="Century Gothic" panose="020B0502020202020204" pitchFamily="34" charset="0"/>
              </a:rPr>
              <a:t>del </a:t>
            </a:r>
            <a:r>
              <a:rPr sz="2000" b="1" spc="-13" dirty="0">
                <a:latin typeface="Century Gothic" panose="020B0502020202020204" pitchFamily="34" charset="0"/>
              </a:rPr>
              <a:t>portafolio</a:t>
            </a:r>
          </a:p>
        </p:txBody>
      </p:sp>
      <p:sp>
        <p:nvSpPr>
          <p:cNvPr id="10" name="object 10"/>
          <p:cNvSpPr txBox="1">
            <a:spLocks noGrp="1"/>
          </p:cNvSpPr>
          <p:nvPr>
            <p:ph type="body" idx="1"/>
          </p:nvPr>
        </p:nvSpPr>
        <p:spPr>
          <a:xfrm>
            <a:off x="457200" y="1422305"/>
            <a:ext cx="8229600" cy="2808974"/>
          </a:xfrm>
          <a:prstGeom prst="rect">
            <a:avLst/>
          </a:prstGeom>
        </p:spPr>
        <p:txBody>
          <a:bodyPr vert="horz" wrap="square" lIns="0" tIns="0" rIns="0" bIns="0" rtlCol="0">
            <a:spAutoFit/>
          </a:bodyPr>
          <a:lstStyle/>
          <a:p>
            <a:pPr marL="283215" marR="4559">
              <a:buClr>
                <a:srgbClr val="C00000"/>
              </a:buClr>
            </a:pPr>
            <a:r>
              <a:rPr sz="1400" spc="-4" dirty="0">
                <a:latin typeface="Century Gothic" panose="020B0502020202020204" pitchFamily="34" charset="0"/>
              </a:rPr>
              <a:t>Como </a:t>
            </a:r>
            <a:r>
              <a:rPr sz="1400" spc="-13" dirty="0">
                <a:latin typeface="Century Gothic" panose="020B0502020202020204" pitchFamily="34" charset="0"/>
              </a:rPr>
              <a:t>ya </a:t>
            </a:r>
            <a:r>
              <a:rPr sz="1400" dirty="0">
                <a:latin typeface="Century Gothic" panose="020B0502020202020204" pitchFamily="34" charset="0"/>
              </a:rPr>
              <a:t>se </a:t>
            </a:r>
            <a:r>
              <a:rPr sz="1400" spc="-13" dirty="0">
                <a:latin typeface="Century Gothic" panose="020B0502020202020204" pitchFamily="34" charset="0"/>
              </a:rPr>
              <a:t>comentó, </a:t>
            </a:r>
            <a:r>
              <a:rPr sz="1400" spc="-4" dirty="0">
                <a:latin typeface="Century Gothic" panose="020B0502020202020204" pitchFamily="34" charset="0"/>
              </a:rPr>
              <a:t>muchos </a:t>
            </a:r>
            <a:r>
              <a:rPr sz="1400" dirty="0">
                <a:latin typeface="Century Gothic" panose="020B0502020202020204" pitchFamily="34" charset="0"/>
              </a:rPr>
              <a:t>de los </a:t>
            </a:r>
            <a:r>
              <a:rPr sz="1400" spc="-4" dirty="0">
                <a:latin typeface="Century Gothic" panose="020B0502020202020204" pitchFamily="34" charset="0"/>
              </a:rPr>
              <a:t>instrumentos que </a:t>
            </a:r>
            <a:r>
              <a:rPr sz="1400" spc="-9" dirty="0">
                <a:latin typeface="Century Gothic" panose="020B0502020202020204" pitchFamily="34" charset="0"/>
              </a:rPr>
              <a:t>conforman </a:t>
            </a:r>
            <a:r>
              <a:rPr sz="1400" dirty="0">
                <a:latin typeface="Century Gothic" panose="020B0502020202020204" pitchFamily="34" charset="0"/>
              </a:rPr>
              <a:t>el  </a:t>
            </a:r>
            <a:r>
              <a:rPr sz="1400" spc="-4" dirty="0">
                <a:latin typeface="Century Gothic" panose="020B0502020202020204" pitchFamily="34" charset="0"/>
              </a:rPr>
              <a:t>portafolio </a:t>
            </a:r>
            <a:r>
              <a:rPr sz="1400" dirty="0">
                <a:latin typeface="Century Gothic" panose="020B0502020202020204" pitchFamily="34" charset="0"/>
              </a:rPr>
              <a:t>tienen escasa o </a:t>
            </a:r>
            <a:r>
              <a:rPr sz="1400" spc="-4" dirty="0">
                <a:latin typeface="Century Gothic" panose="020B0502020202020204" pitchFamily="34" charset="0"/>
              </a:rPr>
              <a:t>nula liquidez </a:t>
            </a:r>
            <a:r>
              <a:rPr sz="1400" dirty="0">
                <a:latin typeface="Century Gothic" panose="020B0502020202020204" pitchFamily="34" charset="0"/>
              </a:rPr>
              <a:t>en el </a:t>
            </a:r>
            <a:r>
              <a:rPr sz="1400" spc="-4" dirty="0">
                <a:latin typeface="Century Gothic" panose="020B0502020202020204" pitchFamily="34" charset="0"/>
              </a:rPr>
              <a:t>mercado </a:t>
            </a:r>
            <a:r>
              <a:rPr sz="1400" spc="-9" dirty="0">
                <a:latin typeface="Century Gothic" panose="020B0502020202020204" pitchFamily="34" charset="0"/>
              </a:rPr>
              <a:t>secundario. </a:t>
            </a:r>
            <a:r>
              <a:rPr sz="1400" dirty="0">
                <a:latin typeface="Century Gothic" panose="020B0502020202020204" pitchFamily="34" charset="0"/>
              </a:rPr>
              <a:t>El  </a:t>
            </a:r>
            <a:r>
              <a:rPr sz="1400" spc="-9" dirty="0">
                <a:latin typeface="Century Gothic" panose="020B0502020202020204" pitchFamily="34" charset="0"/>
              </a:rPr>
              <a:t>propósito</a:t>
            </a:r>
            <a:r>
              <a:rPr sz="1400" spc="-121" dirty="0">
                <a:latin typeface="Century Gothic" panose="020B0502020202020204" pitchFamily="34" charset="0"/>
              </a:rPr>
              <a:t> </a:t>
            </a:r>
            <a:r>
              <a:rPr sz="1400" dirty="0">
                <a:latin typeface="Century Gothic" panose="020B0502020202020204" pitchFamily="34" charset="0"/>
              </a:rPr>
              <a:t>de</a:t>
            </a:r>
            <a:r>
              <a:rPr sz="1400" spc="-85" dirty="0">
                <a:latin typeface="Century Gothic" panose="020B0502020202020204" pitchFamily="34" charset="0"/>
              </a:rPr>
              <a:t> </a:t>
            </a:r>
            <a:r>
              <a:rPr sz="1400" dirty="0">
                <a:latin typeface="Century Gothic" panose="020B0502020202020204" pitchFamily="34" charset="0"/>
              </a:rPr>
              <a:t>esta</a:t>
            </a:r>
            <a:r>
              <a:rPr sz="1400" spc="-90" dirty="0">
                <a:latin typeface="Century Gothic" panose="020B0502020202020204" pitchFamily="34" charset="0"/>
              </a:rPr>
              <a:t> </a:t>
            </a:r>
            <a:r>
              <a:rPr sz="1400" spc="-9" dirty="0">
                <a:latin typeface="Century Gothic" panose="020B0502020202020204" pitchFamily="34" charset="0"/>
              </a:rPr>
              <a:t>sección</a:t>
            </a:r>
            <a:r>
              <a:rPr sz="1400" spc="-90" dirty="0">
                <a:latin typeface="Century Gothic" panose="020B0502020202020204" pitchFamily="34" charset="0"/>
              </a:rPr>
              <a:t> </a:t>
            </a:r>
            <a:r>
              <a:rPr sz="1400" dirty="0">
                <a:latin typeface="Century Gothic" panose="020B0502020202020204" pitchFamily="34" charset="0"/>
              </a:rPr>
              <a:t>es</a:t>
            </a:r>
            <a:r>
              <a:rPr sz="1400" spc="-81" dirty="0">
                <a:latin typeface="Century Gothic" panose="020B0502020202020204" pitchFamily="34" charset="0"/>
              </a:rPr>
              <a:t> </a:t>
            </a:r>
            <a:r>
              <a:rPr sz="1400" dirty="0">
                <a:latin typeface="Century Gothic" panose="020B0502020202020204" pitchFamily="34" charset="0"/>
              </a:rPr>
              <a:t>estimar</a:t>
            </a:r>
            <a:r>
              <a:rPr sz="1400" spc="-121" dirty="0">
                <a:latin typeface="Century Gothic" panose="020B0502020202020204" pitchFamily="34" charset="0"/>
              </a:rPr>
              <a:t> </a:t>
            </a:r>
            <a:r>
              <a:rPr sz="1400" dirty="0">
                <a:latin typeface="Century Gothic" panose="020B0502020202020204" pitchFamily="34" charset="0"/>
              </a:rPr>
              <a:t>el</a:t>
            </a:r>
            <a:r>
              <a:rPr sz="1400" spc="-54" dirty="0">
                <a:latin typeface="Century Gothic" panose="020B0502020202020204" pitchFamily="34" charset="0"/>
              </a:rPr>
              <a:t> </a:t>
            </a:r>
            <a:r>
              <a:rPr sz="1400" spc="-13" dirty="0">
                <a:latin typeface="Century Gothic" panose="020B0502020202020204" pitchFamily="34" charset="0"/>
              </a:rPr>
              <a:t>costo</a:t>
            </a:r>
            <a:r>
              <a:rPr sz="1400" spc="-121" dirty="0">
                <a:latin typeface="Century Gothic" panose="020B0502020202020204" pitchFamily="34" charset="0"/>
              </a:rPr>
              <a:t> </a:t>
            </a:r>
            <a:r>
              <a:rPr sz="1400" dirty="0">
                <a:latin typeface="Century Gothic" panose="020B0502020202020204" pitchFamily="34" charset="0"/>
              </a:rPr>
              <a:t>de</a:t>
            </a:r>
            <a:r>
              <a:rPr sz="1400" spc="-45" dirty="0">
                <a:latin typeface="Century Gothic" panose="020B0502020202020204" pitchFamily="34" charset="0"/>
              </a:rPr>
              <a:t> </a:t>
            </a:r>
            <a:r>
              <a:rPr sz="1400" spc="-4" dirty="0">
                <a:latin typeface="Century Gothic" panose="020B0502020202020204" pitchFamily="34" charset="0"/>
              </a:rPr>
              <a:t>liquidación/rebalanceo </a:t>
            </a:r>
            <a:r>
              <a:rPr sz="1400" dirty="0" smtClean="0">
                <a:latin typeface="Century Gothic" panose="020B0502020202020204" pitchFamily="34" charset="0"/>
              </a:rPr>
              <a:t>de</a:t>
            </a:r>
            <a:r>
              <a:rPr sz="1400" spc="-49" dirty="0" smtClean="0">
                <a:latin typeface="Century Gothic" panose="020B0502020202020204" pitchFamily="34" charset="0"/>
              </a:rPr>
              <a:t> </a:t>
            </a:r>
            <a:r>
              <a:rPr sz="1400" spc="-4" dirty="0">
                <a:latin typeface="Century Gothic" panose="020B0502020202020204" pitchFamily="34" charset="0"/>
              </a:rPr>
              <a:t>las</a:t>
            </a:r>
            <a:r>
              <a:rPr sz="1400" spc="-85" dirty="0">
                <a:latin typeface="Century Gothic" panose="020B0502020202020204" pitchFamily="34" charset="0"/>
              </a:rPr>
              <a:t> </a:t>
            </a:r>
            <a:r>
              <a:rPr sz="1400" spc="-9" dirty="0">
                <a:latin typeface="Century Gothic" panose="020B0502020202020204" pitchFamily="34" charset="0"/>
              </a:rPr>
              <a:t>diferentes</a:t>
            </a:r>
            <a:r>
              <a:rPr sz="1400" spc="-108" dirty="0">
                <a:latin typeface="Century Gothic" panose="020B0502020202020204" pitchFamily="34" charset="0"/>
              </a:rPr>
              <a:t> </a:t>
            </a:r>
            <a:r>
              <a:rPr sz="1400" dirty="0">
                <a:latin typeface="Century Gothic" panose="020B0502020202020204" pitchFamily="34" charset="0"/>
              </a:rPr>
              <a:t>clases</a:t>
            </a:r>
            <a:r>
              <a:rPr sz="1400" spc="-85" dirty="0">
                <a:latin typeface="Century Gothic" panose="020B0502020202020204" pitchFamily="34" charset="0"/>
              </a:rPr>
              <a:t> </a:t>
            </a:r>
            <a:r>
              <a:rPr sz="1400" dirty="0">
                <a:latin typeface="Century Gothic" panose="020B0502020202020204" pitchFamily="34" charset="0"/>
              </a:rPr>
              <a:t>de</a:t>
            </a:r>
            <a:r>
              <a:rPr sz="1400" spc="-102" dirty="0">
                <a:latin typeface="Century Gothic" panose="020B0502020202020204" pitchFamily="34" charset="0"/>
              </a:rPr>
              <a:t> </a:t>
            </a:r>
            <a:r>
              <a:rPr sz="1400" spc="-13" dirty="0">
                <a:latin typeface="Century Gothic" panose="020B0502020202020204" pitchFamily="34" charset="0"/>
              </a:rPr>
              <a:t>activos</a:t>
            </a:r>
            <a:r>
              <a:rPr sz="1400" spc="-13" dirty="0" smtClean="0">
                <a:latin typeface="Century Gothic" panose="020B0502020202020204" pitchFamily="34" charset="0"/>
              </a:rPr>
              <a:t>.</a:t>
            </a:r>
            <a:endParaRPr lang="es-MX" sz="1400" spc="-13" dirty="0" smtClean="0">
              <a:latin typeface="Century Gothic" panose="020B0502020202020204" pitchFamily="34" charset="0"/>
            </a:endParaRPr>
          </a:p>
          <a:p>
            <a:pPr marL="0" marR="4559" indent="0">
              <a:buClr>
                <a:srgbClr val="C00000"/>
              </a:buClr>
              <a:buNone/>
            </a:pPr>
            <a:endParaRPr sz="1400" dirty="0">
              <a:latin typeface="Century Gothic" panose="020B0502020202020204" pitchFamily="34" charset="0"/>
            </a:endParaRPr>
          </a:p>
          <a:p>
            <a:pPr marL="283215" marR="16526">
              <a:spcBef>
                <a:spcPts val="431"/>
              </a:spcBef>
              <a:buClr>
                <a:srgbClr val="C00000"/>
              </a:buClr>
            </a:pPr>
            <a:r>
              <a:rPr sz="1400" spc="-18" dirty="0">
                <a:latin typeface="Century Gothic" panose="020B0502020202020204" pitchFamily="34" charset="0"/>
              </a:rPr>
              <a:t>Para</a:t>
            </a:r>
            <a:r>
              <a:rPr sz="1400" spc="-99" dirty="0">
                <a:latin typeface="Century Gothic" panose="020B0502020202020204" pitchFamily="34" charset="0"/>
              </a:rPr>
              <a:t> </a:t>
            </a:r>
            <a:r>
              <a:rPr sz="1400" dirty="0">
                <a:latin typeface="Century Gothic" panose="020B0502020202020204" pitchFamily="34" charset="0"/>
              </a:rPr>
              <a:t>estimar</a:t>
            </a:r>
            <a:r>
              <a:rPr sz="1400" spc="-121" dirty="0">
                <a:latin typeface="Century Gothic" panose="020B0502020202020204" pitchFamily="34" charset="0"/>
              </a:rPr>
              <a:t> </a:t>
            </a:r>
            <a:r>
              <a:rPr sz="1400" dirty="0">
                <a:latin typeface="Century Gothic" panose="020B0502020202020204" pitchFamily="34" charset="0"/>
              </a:rPr>
              <a:t>el</a:t>
            </a:r>
            <a:r>
              <a:rPr sz="1400" spc="-40" dirty="0">
                <a:latin typeface="Century Gothic" panose="020B0502020202020204" pitchFamily="34" charset="0"/>
              </a:rPr>
              <a:t> </a:t>
            </a:r>
            <a:r>
              <a:rPr sz="1400" spc="-13" dirty="0">
                <a:latin typeface="Century Gothic" panose="020B0502020202020204" pitchFamily="34" charset="0"/>
              </a:rPr>
              <a:t>costo</a:t>
            </a:r>
            <a:r>
              <a:rPr sz="1400" spc="-121" dirty="0">
                <a:latin typeface="Century Gothic" panose="020B0502020202020204" pitchFamily="34" charset="0"/>
              </a:rPr>
              <a:t> </a:t>
            </a:r>
            <a:r>
              <a:rPr sz="1400" dirty="0">
                <a:latin typeface="Century Gothic" panose="020B0502020202020204" pitchFamily="34" charset="0"/>
              </a:rPr>
              <a:t>de</a:t>
            </a:r>
            <a:r>
              <a:rPr sz="1400" spc="-76" dirty="0">
                <a:latin typeface="Century Gothic" panose="020B0502020202020204" pitchFamily="34" charset="0"/>
              </a:rPr>
              <a:t> </a:t>
            </a:r>
            <a:r>
              <a:rPr sz="1400" spc="-4" dirty="0">
                <a:latin typeface="Century Gothic" panose="020B0502020202020204" pitchFamily="34" charset="0"/>
              </a:rPr>
              <a:t>rebalanceo/liquidación</a:t>
            </a:r>
            <a:r>
              <a:rPr sz="1400" spc="-99" dirty="0">
                <a:latin typeface="Century Gothic" panose="020B0502020202020204" pitchFamily="34" charset="0"/>
              </a:rPr>
              <a:t> </a:t>
            </a:r>
            <a:r>
              <a:rPr sz="1400" dirty="0">
                <a:latin typeface="Century Gothic" panose="020B0502020202020204" pitchFamily="34" charset="0"/>
              </a:rPr>
              <a:t>de</a:t>
            </a:r>
            <a:r>
              <a:rPr sz="1400" spc="-40" dirty="0">
                <a:latin typeface="Century Gothic" panose="020B0502020202020204" pitchFamily="34" charset="0"/>
              </a:rPr>
              <a:t> </a:t>
            </a:r>
            <a:r>
              <a:rPr sz="1400" dirty="0">
                <a:latin typeface="Century Gothic" panose="020B0502020202020204" pitchFamily="34" charset="0"/>
              </a:rPr>
              <a:t>la</a:t>
            </a:r>
            <a:r>
              <a:rPr sz="1400" spc="-99" dirty="0">
                <a:latin typeface="Century Gothic" panose="020B0502020202020204" pitchFamily="34" charset="0"/>
              </a:rPr>
              <a:t> </a:t>
            </a:r>
            <a:r>
              <a:rPr sz="1400" spc="-9" dirty="0">
                <a:latin typeface="Century Gothic" panose="020B0502020202020204" pitchFamily="34" charset="0"/>
              </a:rPr>
              <a:t>cartera</a:t>
            </a:r>
            <a:r>
              <a:rPr sz="1400" spc="-99" dirty="0">
                <a:latin typeface="Century Gothic" panose="020B0502020202020204" pitchFamily="34" charset="0"/>
              </a:rPr>
              <a:t> </a:t>
            </a:r>
            <a:r>
              <a:rPr sz="1400" dirty="0">
                <a:latin typeface="Century Gothic" panose="020B0502020202020204" pitchFamily="34" charset="0"/>
              </a:rPr>
              <a:t>se</a:t>
            </a:r>
            <a:r>
              <a:rPr sz="1400" spc="-76" dirty="0">
                <a:latin typeface="Century Gothic" panose="020B0502020202020204" pitchFamily="34" charset="0"/>
              </a:rPr>
              <a:t> </a:t>
            </a:r>
            <a:r>
              <a:rPr sz="1400" spc="-4" dirty="0">
                <a:latin typeface="Century Gothic" panose="020B0502020202020204" pitchFamily="34" charset="0"/>
              </a:rPr>
              <a:t>supone </a:t>
            </a:r>
            <a:r>
              <a:rPr sz="1400" spc="-4" dirty="0" smtClean="0">
                <a:latin typeface="Century Gothic" panose="020B0502020202020204" pitchFamily="34" charset="0"/>
              </a:rPr>
              <a:t>que </a:t>
            </a:r>
            <a:r>
              <a:rPr sz="1400" spc="-4" dirty="0">
                <a:latin typeface="Century Gothic" panose="020B0502020202020204" pitchFamily="34" charset="0"/>
              </a:rPr>
              <a:t>las siguientes </a:t>
            </a:r>
            <a:r>
              <a:rPr sz="1400" dirty="0">
                <a:latin typeface="Century Gothic" panose="020B0502020202020204" pitchFamily="34" charset="0"/>
              </a:rPr>
              <a:t>clases de </a:t>
            </a:r>
            <a:r>
              <a:rPr sz="1400" spc="-13" dirty="0">
                <a:latin typeface="Century Gothic" panose="020B0502020202020204" pitchFamily="34" charset="0"/>
              </a:rPr>
              <a:t>activos </a:t>
            </a:r>
            <a:r>
              <a:rPr sz="1400" dirty="0">
                <a:latin typeface="Century Gothic" panose="020B0502020202020204" pitchFamily="34" charset="0"/>
              </a:rPr>
              <a:t>son </a:t>
            </a:r>
            <a:r>
              <a:rPr sz="1400" spc="-4" dirty="0">
                <a:latin typeface="Century Gothic" panose="020B0502020202020204" pitchFamily="34" charset="0"/>
              </a:rPr>
              <a:t>líquidos </a:t>
            </a:r>
            <a:r>
              <a:rPr sz="1400" spc="-85" dirty="0">
                <a:latin typeface="Century Gothic" panose="020B0502020202020204" pitchFamily="34" charset="0"/>
              </a:rPr>
              <a:t>y, </a:t>
            </a:r>
            <a:r>
              <a:rPr sz="1400" spc="-4" dirty="0">
                <a:latin typeface="Century Gothic" panose="020B0502020202020204" pitchFamily="34" charset="0"/>
              </a:rPr>
              <a:t>por </a:t>
            </a:r>
            <a:r>
              <a:rPr sz="1400" dirty="0">
                <a:latin typeface="Century Gothic" panose="020B0502020202020204" pitchFamily="34" charset="0"/>
              </a:rPr>
              <a:t>ende, </a:t>
            </a:r>
            <a:r>
              <a:rPr sz="1400" spc="-4" dirty="0">
                <a:latin typeface="Century Gothic" panose="020B0502020202020204" pitchFamily="34" charset="0"/>
              </a:rPr>
              <a:t>no </a:t>
            </a:r>
            <a:r>
              <a:rPr sz="1400" dirty="0">
                <a:latin typeface="Century Gothic" panose="020B0502020202020204" pitchFamily="34" charset="0"/>
              </a:rPr>
              <a:t>se  </a:t>
            </a:r>
            <a:r>
              <a:rPr sz="1400" spc="-4" dirty="0">
                <a:latin typeface="Century Gothic" panose="020B0502020202020204" pitchFamily="34" charset="0"/>
              </a:rPr>
              <a:t>incurriría</a:t>
            </a:r>
            <a:r>
              <a:rPr sz="1400" spc="-117" dirty="0">
                <a:latin typeface="Century Gothic" panose="020B0502020202020204" pitchFamily="34" charset="0"/>
              </a:rPr>
              <a:t> </a:t>
            </a:r>
            <a:r>
              <a:rPr sz="1400" dirty="0">
                <a:latin typeface="Century Gothic" panose="020B0502020202020204" pitchFamily="34" charset="0"/>
              </a:rPr>
              <a:t>en</a:t>
            </a:r>
            <a:r>
              <a:rPr sz="1400" spc="-85" dirty="0">
                <a:latin typeface="Century Gothic" panose="020B0502020202020204" pitchFamily="34" charset="0"/>
              </a:rPr>
              <a:t> </a:t>
            </a:r>
            <a:r>
              <a:rPr sz="1400" spc="-9" dirty="0">
                <a:latin typeface="Century Gothic" panose="020B0502020202020204" pitchFamily="34" charset="0"/>
              </a:rPr>
              <a:t>costos</a:t>
            </a:r>
            <a:r>
              <a:rPr sz="1400" spc="-112" dirty="0">
                <a:latin typeface="Century Gothic" panose="020B0502020202020204" pitchFamily="34" charset="0"/>
              </a:rPr>
              <a:t> </a:t>
            </a:r>
            <a:r>
              <a:rPr sz="1400" dirty="0">
                <a:latin typeface="Century Gothic" panose="020B0502020202020204" pitchFamily="34" charset="0"/>
              </a:rPr>
              <a:t>de</a:t>
            </a:r>
            <a:r>
              <a:rPr sz="1400" spc="-67" dirty="0">
                <a:latin typeface="Century Gothic" panose="020B0502020202020204" pitchFamily="34" charset="0"/>
              </a:rPr>
              <a:t> </a:t>
            </a:r>
            <a:r>
              <a:rPr sz="1400" spc="-4" dirty="0">
                <a:latin typeface="Century Gothic" panose="020B0502020202020204" pitchFamily="34" charset="0"/>
              </a:rPr>
              <a:t>liquidación:</a:t>
            </a:r>
            <a:endParaRPr sz="1400" dirty="0">
              <a:latin typeface="Century Gothic" panose="020B0502020202020204" pitchFamily="34" charset="0"/>
            </a:endParaRPr>
          </a:p>
          <a:p>
            <a:pPr marL="927970" marR="3277771" indent="-285750">
              <a:lnSpc>
                <a:spcPct val="120000"/>
              </a:lnSpc>
              <a:spcBef>
                <a:spcPts val="4"/>
              </a:spcBef>
              <a:buClr>
                <a:srgbClr val="C00000"/>
              </a:buClr>
              <a:buFont typeface="Courier New" panose="02070309020205020404" pitchFamily="49" charset="0"/>
              <a:buChar char="o"/>
            </a:pPr>
            <a:r>
              <a:rPr sz="1400" spc="-9" dirty="0">
                <a:latin typeface="Century Gothic" panose="020B0502020202020204" pitchFamily="34" charset="0"/>
              </a:rPr>
              <a:t>Acciones </a:t>
            </a:r>
            <a:r>
              <a:rPr sz="1400" dirty="0">
                <a:latin typeface="Century Gothic" panose="020B0502020202020204" pitchFamily="34" charset="0"/>
              </a:rPr>
              <a:t>e </a:t>
            </a:r>
            <a:r>
              <a:rPr sz="1400" spc="-4" dirty="0">
                <a:latin typeface="Century Gothic" panose="020B0502020202020204" pitchFamily="34" charset="0"/>
              </a:rPr>
              <a:t>instrumentos de</a:t>
            </a:r>
            <a:r>
              <a:rPr sz="1400" spc="-292" dirty="0">
                <a:latin typeface="Century Gothic" panose="020B0502020202020204" pitchFamily="34" charset="0"/>
              </a:rPr>
              <a:t> </a:t>
            </a:r>
            <a:r>
              <a:rPr sz="1400" spc="-4" dirty="0">
                <a:latin typeface="Century Gothic" panose="020B0502020202020204" pitchFamily="34" charset="0"/>
              </a:rPr>
              <a:t>capitales </a:t>
            </a:r>
            <a:endParaRPr lang="es-MX" sz="1400" spc="-4" dirty="0" smtClean="0">
              <a:latin typeface="Century Gothic" panose="020B0502020202020204" pitchFamily="34" charset="0"/>
            </a:endParaRPr>
          </a:p>
          <a:p>
            <a:pPr marL="927970" marR="3277771" indent="-285750">
              <a:lnSpc>
                <a:spcPct val="120000"/>
              </a:lnSpc>
              <a:spcBef>
                <a:spcPts val="4"/>
              </a:spcBef>
              <a:buClr>
                <a:srgbClr val="C00000"/>
              </a:buClr>
              <a:buFont typeface="Courier New" panose="02070309020205020404" pitchFamily="49" charset="0"/>
              <a:buChar char="o"/>
            </a:pPr>
            <a:r>
              <a:rPr sz="1400" spc="-9" dirty="0" smtClean="0">
                <a:latin typeface="Century Gothic" panose="020B0502020202020204" pitchFamily="34" charset="0"/>
              </a:rPr>
              <a:t>Reportos </a:t>
            </a:r>
            <a:r>
              <a:rPr sz="1400" dirty="0">
                <a:latin typeface="Century Gothic" panose="020B0502020202020204" pitchFamily="34" charset="0"/>
              </a:rPr>
              <a:t>y</a:t>
            </a:r>
            <a:r>
              <a:rPr sz="1400" spc="-197" dirty="0">
                <a:latin typeface="Century Gothic" panose="020B0502020202020204" pitchFamily="34" charset="0"/>
              </a:rPr>
              <a:t> </a:t>
            </a:r>
            <a:r>
              <a:rPr sz="1400" spc="-9" dirty="0">
                <a:latin typeface="Century Gothic" panose="020B0502020202020204" pitchFamily="34" charset="0"/>
              </a:rPr>
              <a:t>chequeras</a:t>
            </a:r>
          </a:p>
          <a:p>
            <a:pPr marL="927970" marR="4292103" indent="-285750">
              <a:lnSpc>
                <a:spcPct val="120000"/>
              </a:lnSpc>
              <a:buClr>
                <a:srgbClr val="C00000"/>
              </a:buClr>
              <a:buFont typeface="Courier New" panose="02070309020205020404" pitchFamily="49" charset="0"/>
              <a:buChar char="o"/>
            </a:pPr>
            <a:r>
              <a:rPr sz="1400" spc="-18" dirty="0">
                <a:latin typeface="Century Gothic" panose="020B0502020202020204" pitchFamily="34" charset="0"/>
              </a:rPr>
              <a:t>Valores</a:t>
            </a:r>
            <a:r>
              <a:rPr sz="1400" spc="-126" dirty="0">
                <a:latin typeface="Century Gothic" panose="020B0502020202020204" pitchFamily="34" charset="0"/>
              </a:rPr>
              <a:t> </a:t>
            </a:r>
            <a:r>
              <a:rPr sz="1400" spc="-4" dirty="0" smtClean="0">
                <a:latin typeface="Century Gothic" panose="020B0502020202020204" pitchFamily="34" charset="0"/>
              </a:rPr>
              <a:t>gubernamentales</a:t>
            </a:r>
            <a:endParaRPr lang="es-MX" sz="1400" spc="-4" dirty="0">
              <a:latin typeface="Century Gothic" panose="020B0502020202020204" pitchFamily="34" charset="0"/>
            </a:endParaRPr>
          </a:p>
          <a:p>
            <a:pPr marL="927970" marR="4292103" indent="-285750">
              <a:lnSpc>
                <a:spcPct val="120000"/>
              </a:lnSpc>
              <a:buClr>
                <a:srgbClr val="C00000"/>
              </a:buClr>
              <a:buFont typeface="Courier New" panose="02070309020205020404" pitchFamily="49" charset="0"/>
              <a:buChar char="o"/>
            </a:pPr>
            <a:r>
              <a:rPr sz="1400" spc="-4" dirty="0" smtClean="0">
                <a:latin typeface="Century Gothic" panose="020B0502020202020204" pitchFamily="34" charset="0"/>
              </a:rPr>
              <a:t>Bonos </a:t>
            </a:r>
            <a:r>
              <a:rPr sz="1400" spc="-4" dirty="0">
                <a:latin typeface="Century Gothic" panose="020B0502020202020204" pitchFamily="34" charset="0"/>
              </a:rPr>
              <a:t>del</a:t>
            </a:r>
            <a:r>
              <a:rPr sz="1400" spc="-139" dirty="0">
                <a:latin typeface="Century Gothic" panose="020B0502020202020204" pitchFamily="34" charset="0"/>
              </a:rPr>
              <a:t> </a:t>
            </a:r>
            <a:r>
              <a:rPr sz="1400" spc="-31" dirty="0" smtClean="0">
                <a:latin typeface="Century Gothic" panose="020B0502020202020204" pitchFamily="34" charset="0"/>
              </a:rPr>
              <a:t>IPAB</a:t>
            </a:r>
            <a:endParaRPr lang="es-MX" sz="1400" spc="-31" dirty="0" smtClean="0">
              <a:latin typeface="Century Gothic" panose="020B0502020202020204" pitchFamily="34" charset="0"/>
            </a:endParaRPr>
          </a:p>
          <a:p>
            <a:pPr marL="927970" marR="4292103" indent="-285750">
              <a:lnSpc>
                <a:spcPct val="120000"/>
              </a:lnSpc>
              <a:buClr>
                <a:srgbClr val="C00000"/>
              </a:buClr>
              <a:buFont typeface="Courier New" panose="02070309020205020404" pitchFamily="49" charset="0"/>
              <a:buChar char="o"/>
            </a:pPr>
            <a:r>
              <a:rPr sz="1400" spc="-18" dirty="0" smtClean="0">
                <a:latin typeface="Century Gothic" panose="020B0502020202020204" pitchFamily="34" charset="0"/>
              </a:rPr>
              <a:t>TFOVIS</a:t>
            </a:r>
            <a:endParaRPr sz="1400" spc="-18" dirty="0">
              <a:latin typeface="Century Gothic" panose="020B0502020202020204" pitchFamily="34" charset="0"/>
            </a:endParaRPr>
          </a:p>
        </p:txBody>
      </p:sp>
      <p:sp>
        <p:nvSpPr>
          <p:cNvPr id="14" name="13 Marcador de número de diapositiva"/>
          <p:cNvSpPr>
            <a:spLocks noGrp="1"/>
          </p:cNvSpPr>
          <p:nvPr>
            <p:ph type="sldNum" sz="quarter" idx="12"/>
          </p:nvPr>
        </p:nvSpPr>
        <p:spPr>
          <a:xfrm>
            <a:off x="6553200" y="6365875"/>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41</a:t>
            </a:fld>
            <a:endParaRPr lang="es-ES" altLang="es-MX" dirty="0"/>
          </a:p>
        </p:txBody>
      </p:sp>
    </p:spTree>
    <p:extLst>
      <p:ext uri="{BB962C8B-B14F-4D97-AF65-F5344CB8AC3E}">
        <p14:creationId xmlns:p14="http://schemas.microsoft.com/office/powerpoint/2010/main" val="24763019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7194430" cy="307777"/>
          </a:xfrm>
          <a:prstGeom prst="rect">
            <a:avLst/>
          </a:prstGeom>
        </p:spPr>
        <p:txBody>
          <a:bodyPr vert="horz" wrap="square" lIns="0" tIns="0" rIns="0" bIns="0" rtlCol="0">
            <a:spAutoFit/>
          </a:bodyPr>
          <a:lstStyle/>
          <a:p>
            <a:pPr marL="11397"/>
            <a:r>
              <a:rPr sz="2000" b="1" spc="-13" dirty="0">
                <a:latin typeface="Century Gothic" panose="020B0502020202020204" pitchFamily="34" charset="0"/>
              </a:rPr>
              <a:t>Costo </a:t>
            </a:r>
            <a:r>
              <a:rPr sz="2000" b="1" dirty="0">
                <a:latin typeface="Century Gothic" panose="020B0502020202020204" pitchFamily="34" charset="0"/>
              </a:rPr>
              <a:t>de liquidación </a:t>
            </a:r>
            <a:r>
              <a:rPr sz="2000" b="1" spc="-4" dirty="0">
                <a:latin typeface="Century Gothic" panose="020B0502020202020204" pitchFamily="34" charset="0"/>
              </a:rPr>
              <a:t>del </a:t>
            </a:r>
            <a:r>
              <a:rPr sz="2000" b="1" spc="-13" dirty="0">
                <a:latin typeface="Century Gothic" panose="020B0502020202020204" pitchFamily="34" charset="0"/>
              </a:rPr>
              <a:t>portafolio</a:t>
            </a:r>
          </a:p>
        </p:txBody>
      </p:sp>
      <p:sp>
        <p:nvSpPr>
          <p:cNvPr id="6" name="object 6"/>
          <p:cNvSpPr txBox="1">
            <a:spLocks noGrp="1"/>
          </p:cNvSpPr>
          <p:nvPr>
            <p:ph type="body" idx="1"/>
          </p:nvPr>
        </p:nvSpPr>
        <p:spPr>
          <a:xfrm>
            <a:off x="457200" y="1271301"/>
            <a:ext cx="8229600" cy="1171603"/>
          </a:xfrm>
          <a:prstGeom prst="rect">
            <a:avLst/>
          </a:prstGeom>
        </p:spPr>
        <p:txBody>
          <a:bodyPr vert="horz" wrap="square" lIns="0" tIns="0" rIns="0" bIns="0" rtlCol="0">
            <a:spAutoFit/>
          </a:bodyPr>
          <a:lstStyle/>
          <a:p>
            <a:pPr marL="283215" marR="139043">
              <a:buClr>
                <a:srgbClr val="C00000"/>
              </a:buClr>
            </a:pPr>
            <a:r>
              <a:rPr sz="1400" spc="-4" dirty="0">
                <a:latin typeface="Century Gothic" panose="020B0502020202020204" pitchFamily="34" charset="0"/>
              </a:rPr>
              <a:t>Se</a:t>
            </a:r>
            <a:r>
              <a:rPr sz="1400" spc="-85" dirty="0">
                <a:latin typeface="Century Gothic" panose="020B0502020202020204" pitchFamily="34" charset="0"/>
              </a:rPr>
              <a:t> </a:t>
            </a:r>
            <a:r>
              <a:rPr sz="1400" spc="-9" dirty="0">
                <a:latin typeface="Century Gothic" panose="020B0502020202020204" pitchFamily="34" charset="0"/>
              </a:rPr>
              <a:t>considera</a:t>
            </a:r>
            <a:r>
              <a:rPr sz="1400" spc="-108" dirty="0">
                <a:latin typeface="Century Gothic" panose="020B0502020202020204" pitchFamily="34" charset="0"/>
              </a:rPr>
              <a:t> </a:t>
            </a:r>
            <a:r>
              <a:rPr sz="1400" spc="-4" dirty="0">
                <a:latin typeface="Century Gothic" panose="020B0502020202020204" pitchFamily="34" charset="0"/>
              </a:rPr>
              <a:t>que</a:t>
            </a:r>
            <a:r>
              <a:rPr sz="1400" spc="-76" dirty="0">
                <a:latin typeface="Century Gothic" panose="020B0502020202020204" pitchFamily="34" charset="0"/>
              </a:rPr>
              <a:t> </a:t>
            </a:r>
            <a:r>
              <a:rPr sz="1400" dirty="0">
                <a:latin typeface="Century Gothic" panose="020B0502020202020204" pitchFamily="34" charset="0"/>
              </a:rPr>
              <a:t>el</a:t>
            </a:r>
            <a:r>
              <a:rPr sz="1400" spc="-31" dirty="0">
                <a:latin typeface="Century Gothic" panose="020B0502020202020204" pitchFamily="34" charset="0"/>
              </a:rPr>
              <a:t> </a:t>
            </a:r>
            <a:r>
              <a:rPr sz="1400" spc="-9" dirty="0">
                <a:latin typeface="Century Gothic" panose="020B0502020202020204" pitchFamily="34" charset="0"/>
              </a:rPr>
              <a:t>resto</a:t>
            </a:r>
            <a:r>
              <a:rPr sz="1400" spc="-121" dirty="0">
                <a:latin typeface="Century Gothic" panose="020B0502020202020204" pitchFamily="34" charset="0"/>
              </a:rPr>
              <a:t> </a:t>
            </a:r>
            <a:r>
              <a:rPr sz="1400" dirty="0">
                <a:latin typeface="Century Gothic" panose="020B0502020202020204" pitchFamily="34" charset="0"/>
              </a:rPr>
              <a:t>de</a:t>
            </a:r>
            <a:r>
              <a:rPr sz="1400" spc="-54" dirty="0">
                <a:latin typeface="Century Gothic" panose="020B0502020202020204" pitchFamily="34" charset="0"/>
              </a:rPr>
              <a:t> </a:t>
            </a:r>
            <a:r>
              <a:rPr sz="1400" dirty="0">
                <a:latin typeface="Century Gothic" panose="020B0502020202020204" pitchFamily="34" charset="0"/>
              </a:rPr>
              <a:t>la</a:t>
            </a:r>
            <a:r>
              <a:rPr sz="1400" spc="-90" dirty="0">
                <a:latin typeface="Century Gothic" panose="020B0502020202020204" pitchFamily="34" charset="0"/>
              </a:rPr>
              <a:t> </a:t>
            </a:r>
            <a:r>
              <a:rPr sz="1400" spc="-9" dirty="0">
                <a:latin typeface="Century Gothic" panose="020B0502020202020204" pitchFamily="34" charset="0"/>
              </a:rPr>
              <a:t>cartera</a:t>
            </a:r>
            <a:r>
              <a:rPr sz="1400" spc="-108" dirty="0">
                <a:latin typeface="Century Gothic" panose="020B0502020202020204" pitchFamily="34" charset="0"/>
              </a:rPr>
              <a:t> </a:t>
            </a:r>
            <a:r>
              <a:rPr sz="1400" dirty="0">
                <a:latin typeface="Century Gothic" panose="020B0502020202020204" pitchFamily="34" charset="0"/>
              </a:rPr>
              <a:t>es</a:t>
            </a:r>
            <a:r>
              <a:rPr sz="1400" spc="-27" dirty="0">
                <a:latin typeface="Century Gothic" panose="020B0502020202020204" pitchFamily="34" charset="0"/>
              </a:rPr>
              <a:t> </a:t>
            </a:r>
            <a:r>
              <a:rPr sz="1400" spc="-4" dirty="0">
                <a:latin typeface="Century Gothic" panose="020B0502020202020204" pitchFamily="34" charset="0"/>
              </a:rPr>
              <a:t>ilíquida</a:t>
            </a:r>
            <a:r>
              <a:rPr sz="1400" spc="-108" dirty="0">
                <a:latin typeface="Century Gothic" panose="020B0502020202020204" pitchFamily="34" charset="0"/>
              </a:rPr>
              <a:t> </a:t>
            </a:r>
            <a:r>
              <a:rPr sz="1400" dirty="0">
                <a:latin typeface="Century Gothic" panose="020B0502020202020204" pitchFamily="34" charset="0"/>
              </a:rPr>
              <a:t>y</a:t>
            </a:r>
            <a:r>
              <a:rPr sz="1400" spc="-90" dirty="0">
                <a:latin typeface="Century Gothic" panose="020B0502020202020204" pitchFamily="34" charset="0"/>
              </a:rPr>
              <a:t> </a:t>
            </a:r>
            <a:r>
              <a:rPr sz="1400" spc="-4" dirty="0">
                <a:latin typeface="Century Gothic" panose="020B0502020202020204" pitchFamily="34" charset="0"/>
              </a:rPr>
              <a:t>que</a:t>
            </a:r>
            <a:r>
              <a:rPr sz="1400" spc="-45" dirty="0">
                <a:latin typeface="Century Gothic" panose="020B0502020202020204" pitchFamily="34" charset="0"/>
              </a:rPr>
              <a:t> </a:t>
            </a:r>
            <a:r>
              <a:rPr sz="1400" spc="-9" dirty="0">
                <a:latin typeface="Century Gothic" panose="020B0502020202020204" pitchFamily="34" charset="0"/>
              </a:rPr>
              <a:t>habrá</a:t>
            </a:r>
            <a:r>
              <a:rPr sz="1400" spc="-76" dirty="0">
                <a:latin typeface="Century Gothic" panose="020B0502020202020204" pitchFamily="34" charset="0"/>
              </a:rPr>
              <a:t> </a:t>
            </a:r>
            <a:r>
              <a:rPr sz="1400" spc="-4" dirty="0">
                <a:latin typeface="Century Gothic" panose="020B0502020202020204" pitchFamily="34" charset="0"/>
              </a:rPr>
              <a:t>un</a:t>
            </a:r>
            <a:r>
              <a:rPr sz="1400" spc="-76" dirty="0">
                <a:latin typeface="Century Gothic" panose="020B0502020202020204" pitchFamily="34" charset="0"/>
              </a:rPr>
              <a:t> </a:t>
            </a:r>
            <a:r>
              <a:rPr sz="1400" spc="-13" dirty="0">
                <a:latin typeface="Century Gothic" panose="020B0502020202020204" pitchFamily="34" charset="0"/>
              </a:rPr>
              <a:t>costo  </a:t>
            </a:r>
            <a:r>
              <a:rPr sz="1400" dirty="0">
                <a:latin typeface="Century Gothic" panose="020B0502020202020204" pitchFamily="34" charset="0"/>
              </a:rPr>
              <a:t>de</a:t>
            </a:r>
            <a:r>
              <a:rPr sz="1400" spc="-108" dirty="0">
                <a:latin typeface="Century Gothic" panose="020B0502020202020204" pitchFamily="34" charset="0"/>
              </a:rPr>
              <a:t> </a:t>
            </a:r>
            <a:r>
              <a:rPr sz="1400" spc="-4" dirty="0" smtClean="0">
                <a:latin typeface="Century Gothic" panose="020B0502020202020204" pitchFamily="34" charset="0"/>
              </a:rPr>
              <a:t>liquidación.</a:t>
            </a:r>
            <a:endParaRPr lang="es-MX" sz="1400" dirty="0">
              <a:latin typeface="Century Gothic" panose="020B0502020202020204" pitchFamily="34" charset="0"/>
            </a:endParaRPr>
          </a:p>
          <a:p>
            <a:pPr marL="283215" marR="139043">
              <a:buClr>
                <a:srgbClr val="C00000"/>
              </a:buClr>
            </a:pPr>
            <a:r>
              <a:rPr sz="1400" spc="-4" dirty="0" smtClean="0">
                <a:latin typeface="Century Gothic" panose="020B0502020202020204" pitchFamily="34" charset="0"/>
              </a:rPr>
              <a:t>Se </a:t>
            </a:r>
            <a:r>
              <a:rPr sz="1400" spc="-4" dirty="0">
                <a:latin typeface="Century Gothic" panose="020B0502020202020204" pitchFamily="34" charset="0"/>
              </a:rPr>
              <a:t>supone que incluso los </a:t>
            </a:r>
            <a:r>
              <a:rPr sz="1400" dirty="0">
                <a:latin typeface="Century Gothic" panose="020B0502020202020204" pitchFamily="34" charset="0"/>
              </a:rPr>
              <a:t>bonos </a:t>
            </a:r>
            <a:r>
              <a:rPr sz="1400" spc="-4" dirty="0">
                <a:latin typeface="Century Gothic" panose="020B0502020202020204" pitchFamily="34" charset="0"/>
              </a:rPr>
              <a:t>de </a:t>
            </a:r>
            <a:r>
              <a:rPr sz="1400" spc="-9" dirty="0">
                <a:latin typeface="Century Gothic" panose="020B0502020202020204" pitchFamily="34" charset="0"/>
              </a:rPr>
              <a:t>Pemex </a:t>
            </a:r>
            <a:r>
              <a:rPr sz="1400" dirty="0">
                <a:latin typeface="Century Gothic" panose="020B0502020202020204" pitchFamily="34" charset="0"/>
              </a:rPr>
              <a:t>son </a:t>
            </a:r>
            <a:r>
              <a:rPr sz="1400" spc="-9" dirty="0">
                <a:latin typeface="Century Gothic" panose="020B0502020202020204" pitchFamily="34" charset="0"/>
              </a:rPr>
              <a:t>ilíquidos. </a:t>
            </a:r>
            <a:r>
              <a:rPr sz="1400" spc="-4" dirty="0">
                <a:latin typeface="Century Gothic" panose="020B0502020202020204" pitchFamily="34" charset="0"/>
              </a:rPr>
              <a:t>El </a:t>
            </a:r>
            <a:r>
              <a:rPr sz="1400" spc="-9" dirty="0">
                <a:latin typeface="Century Gothic" panose="020B0502020202020204" pitchFamily="34" charset="0"/>
              </a:rPr>
              <a:t>supuesto </a:t>
            </a:r>
            <a:r>
              <a:rPr sz="1400" dirty="0">
                <a:latin typeface="Century Gothic" panose="020B0502020202020204" pitchFamily="34" charset="0"/>
              </a:rPr>
              <a:t>se  basa</a:t>
            </a:r>
            <a:r>
              <a:rPr sz="1400" spc="310" dirty="0">
                <a:latin typeface="Century Gothic" panose="020B0502020202020204" pitchFamily="34" charset="0"/>
              </a:rPr>
              <a:t> </a:t>
            </a:r>
            <a:r>
              <a:rPr sz="1400" dirty="0">
                <a:latin typeface="Century Gothic" panose="020B0502020202020204" pitchFamily="34" charset="0"/>
              </a:rPr>
              <a:t>en</a:t>
            </a:r>
            <a:r>
              <a:rPr sz="1400" spc="-67" dirty="0">
                <a:latin typeface="Century Gothic" panose="020B0502020202020204" pitchFamily="34" charset="0"/>
              </a:rPr>
              <a:t> </a:t>
            </a:r>
            <a:r>
              <a:rPr sz="1400" dirty="0">
                <a:latin typeface="Century Gothic" panose="020B0502020202020204" pitchFamily="34" charset="0"/>
              </a:rPr>
              <a:t>el</a:t>
            </a:r>
            <a:r>
              <a:rPr sz="1400" spc="-4" dirty="0">
                <a:latin typeface="Century Gothic" panose="020B0502020202020204" pitchFamily="34" charset="0"/>
              </a:rPr>
              <a:t> hecho</a:t>
            </a:r>
            <a:r>
              <a:rPr sz="1400" spc="-94" dirty="0">
                <a:latin typeface="Century Gothic" panose="020B0502020202020204" pitchFamily="34" charset="0"/>
              </a:rPr>
              <a:t> </a:t>
            </a:r>
            <a:r>
              <a:rPr sz="1400" spc="-4" dirty="0">
                <a:latin typeface="Century Gothic" panose="020B0502020202020204" pitchFamily="34" charset="0"/>
              </a:rPr>
              <a:t>de</a:t>
            </a:r>
            <a:r>
              <a:rPr sz="1400" spc="-72" dirty="0">
                <a:latin typeface="Century Gothic" panose="020B0502020202020204" pitchFamily="34" charset="0"/>
              </a:rPr>
              <a:t> </a:t>
            </a:r>
            <a:r>
              <a:rPr sz="1400" spc="-4" dirty="0">
                <a:latin typeface="Century Gothic" panose="020B0502020202020204" pitchFamily="34" charset="0"/>
              </a:rPr>
              <a:t>que</a:t>
            </a:r>
            <a:r>
              <a:rPr sz="1400" spc="-81" dirty="0">
                <a:latin typeface="Century Gothic" panose="020B0502020202020204" pitchFamily="34" charset="0"/>
              </a:rPr>
              <a:t> </a:t>
            </a:r>
            <a:r>
              <a:rPr sz="1400" spc="-4" dirty="0">
                <a:latin typeface="Century Gothic" panose="020B0502020202020204" pitchFamily="34" charset="0"/>
              </a:rPr>
              <a:t>estos</a:t>
            </a:r>
            <a:r>
              <a:rPr sz="1400" spc="-31" dirty="0">
                <a:latin typeface="Century Gothic" panose="020B0502020202020204" pitchFamily="34" charset="0"/>
              </a:rPr>
              <a:t> </a:t>
            </a:r>
            <a:r>
              <a:rPr sz="1400" spc="-4" dirty="0">
                <a:latin typeface="Century Gothic" panose="020B0502020202020204" pitchFamily="34" charset="0"/>
              </a:rPr>
              <a:t>bonos</a:t>
            </a:r>
            <a:r>
              <a:rPr sz="1400" spc="-72" dirty="0">
                <a:latin typeface="Century Gothic" panose="020B0502020202020204" pitchFamily="34" charset="0"/>
              </a:rPr>
              <a:t> </a:t>
            </a:r>
            <a:r>
              <a:rPr sz="1400" dirty="0">
                <a:latin typeface="Century Gothic" panose="020B0502020202020204" pitchFamily="34" charset="0"/>
              </a:rPr>
              <a:t>se</a:t>
            </a:r>
            <a:r>
              <a:rPr sz="1400" spc="-81" dirty="0">
                <a:latin typeface="Century Gothic" panose="020B0502020202020204" pitchFamily="34" charset="0"/>
              </a:rPr>
              <a:t> </a:t>
            </a:r>
            <a:r>
              <a:rPr sz="1400" spc="-4" dirty="0">
                <a:latin typeface="Century Gothic" panose="020B0502020202020204" pitchFamily="34" charset="0"/>
              </a:rPr>
              <a:t>clasificaron</a:t>
            </a:r>
            <a:r>
              <a:rPr sz="1400" spc="-67" dirty="0">
                <a:latin typeface="Century Gothic" panose="020B0502020202020204" pitchFamily="34" charset="0"/>
              </a:rPr>
              <a:t> </a:t>
            </a:r>
            <a:r>
              <a:rPr sz="1400" dirty="0">
                <a:latin typeface="Century Gothic" panose="020B0502020202020204" pitchFamily="34" charset="0"/>
              </a:rPr>
              <a:t>a</a:t>
            </a:r>
            <a:r>
              <a:rPr sz="1400" spc="-99" dirty="0">
                <a:latin typeface="Century Gothic" panose="020B0502020202020204" pitchFamily="34" charset="0"/>
              </a:rPr>
              <a:t> </a:t>
            </a:r>
            <a:r>
              <a:rPr sz="1400" spc="-13" dirty="0">
                <a:latin typeface="Century Gothic" panose="020B0502020202020204" pitchFamily="34" charset="0"/>
              </a:rPr>
              <a:t>vencimiento</a:t>
            </a:r>
            <a:r>
              <a:rPr sz="1400" spc="-36" dirty="0">
                <a:latin typeface="Century Gothic" panose="020B0502020202020204" pitchFamily="34" charset="0"/>
              </a:rPr>
              <a:t> </a:t>
            </a:r>
            <a:r>
              <a:rPr sz="1400" spc="-4" dirty="0">
                <a:latin typeface="Century Gothic" panose="020B0502020202020204" pitchFamily="34" charset="0"/>
              </a:rPr>
              <a:t>después  de</a:t>
            </a:r>
            <a:r>
              <a:rPr sz="1400" spc="-40" dirty="0">
                <a:latin typeface="Century Gothic" panose="020B0502020202020204" pitchFamily="34" charset="0"/>
              </a:rPr>
              <a:t> </a:t>
            </a:r>
            <a:r>
              <a:rPr sz="1400" spc="-4" dirty="0">
                <a:latin typeface="Century Gothic" panose="020B0502020202020204" pitchFamily="34" charset="0"/>
              </a:rPr>
              <a:t>la</a:t>
            </a:r>
            <a:r>
              <a:rPr sz="1400" spc="-85" dirty="0">
                <a:latin typeface="Century Gothic" panose="020B0502020202020204" pitchFamily="34" charset="0"/>
              </a:rPr>
              <a:t> </a:t>
            </a:r>
            <a:r>
              <a:rPr sz="1400" spc="-9" dirty="0">
                <a:latin typeface="Century Gothic" panose="020B0502020202020204" pitchFamily="34" charset="0"/>
              </a:rPr>
              <a:t>degradación</a:t>
            </a:r>
            <a:r>
              <a:rPr sz="1400" spc="-54" dirty="0">
                <a:latin typeface="Century Gothic" panose="020B0502020202020204" pitchFamily="34" charset="0"/>
              </a:rPr>
              <a:t> </a:t>
            </a:r>
            <a:r>
              <a:rPr sz="1400" spc="-4" dirty="0">
                <a:latin typeface="Century Gothic" panose="020B0502020202020204" pitchFamily="34" charset="0"/>
              </a:rPr>
              <a:t>de</a:t>
            </a:r>
            <a:r>
              <a:rPr sz="1400" spc="-81" dirty="0">
                <a:latin typeface="Century Gothic" panose="020B0502020202020204" pitchFamily="34" charset="0"/>
              </a:rPr>
              <a:t> </a:t>
            </a:r>
            <a:r>
              <a:rPr sz="1400" spc="-9" dirty="0">
                <a:latin typeface="Century Gothic" panose="020B0502020202020204" pitchFamily="34" charset="0"/>
              </a:rPr>
              <a:t>crédito</a:t>
            </a:r>
            <a:r>
              <a:rPr sz="1400" spc="-72" dirty="0">
                <a:latin typeface="Century Gothic" panose="020B0502020202020204" pitchFamily="34" charset="0"/>
              </a:rPr>
              <a:t> </a:t>
            </a:r>
            <a:r>
              <a:rPr sz="1400" spc="-4" dirty="0">
                <a:latin typeface="Century Gothic" panose="020B0502020202020204" pitchFamily="34" charset="0"/>
              </a:rPr>
              <a:t>que</a:t>
            </a:r>
            <a:r>
              <a:rPr sz="1400" spc="-72" dirty="0">
                <a:latin typeface="Century Gothic" panose="020B0502020202020204" pitchFamily="34" charset="0"/>
              </a:rPr>
              <a:t> </a:t>
            </a:r>
            <a:r>
              <a:rPr sz="1400" spc="-4" dirty="0">
                <a:latin typeface="Century Gothic" panose="020B0502020202020204" pitchFamily="34" charset="0"/>
              </a:rPr>
              <a:t>sufrieron</a:t>
            </a:r>
            <a:r>
              <a:rPr sz="1400" spc="-45" dirty="0">
                <a:latin typeface="Century Gothic" panose="020B0502020202020204" pitchFamily="34" charset="0"/>
              </a:rPr>
              <a:t> </a:t>
            </a:r>
            <a:r>
              <a:rPr sz="1400" spc="-9" dirty="0">
                <a:latin typeface="Century Gothic" panose="020B0502020202020204" pitchFamily="34" charset="0"/>
              </a:rPr>
              <a:t>recientemente.</a:t>
            </a:r>
          </a:p>
          <a:p>
            <a:pPr marL="283215">
              <a:spcBef>
                <a:spcPts val="422"/>
              </a:spcBef>
              <a:buClr>
                <a:srgbClr val="C00000"/>
              </a:buClr>
            </a:pPr>
            <a:r>
              <a:rPr sz="1400" spc="-18" dirty="0">
                <a:latin typeface="Century Gothic" panose="020B0502020202020204" pitchFamily="34" charset="0"/>
              </a:rPr>
              <a:t>Para</a:t>
            </a:r>
            <a:r>
              <a:rPr sz="1400" spc="-94" dirty="0">
                <a:latin typeface="Century Gothic" panose="020B0502020202020204" pitchFamily="34" charset="0"/>
              </a:rPr>
              <a:t> </a:t>
            </a:r>
            <a:r>
              <a:rPr sz="1400" dirty="0">
                <a:latin typeface="Century Gothic" panose="020B0502020202020204" pitchFamily="34" charset="0"/>
              </a:rPr>
              <a:t>estimar</a:t>
            </a:r>
            <a:r>
              <a:rPr sz="1400" spc="-117" dirty="0">
                <a:latin typeface="Century Gothic" panose="020B0502020202020204" pitchFamily="34" charset="0"/>
              </a:rPr>
              <a:t> </a:t>
            </a:r>
            <a:r>
              <a:rPr sz="1400" spc="-4" dirty="0">
                <a:latin typeface="Century Gothic" panose="020B0502020202020204" pitchFamily="34" charset="0"/>
              </a:rPr>
              <a:t>este</a:t>
            </a:r>
            <a:r>
              <a:rPr sz="1400" spc="-94" dirty="0">
                <a:latin typeface="Century Gothic" panose="020B0502020202020204" pitchFamily="34" charset="0"/>
              </a:rPr>
              <a:t> </a:t>
            </a:r>
            <a:r>
              <a:rPr sz="1400" spc="-13" dirty="0">
                <a:latin typeface="Century Gothic" panose="020B0502020202020204" pitchFamily="34" charset="0"/>
              </a:rPr>
              <a:t>costo</a:t>
            </a:r>
            <a:r>
              <a:rPr sz="1400" spc="-117" dirty="0">
                <a:latin typeface="Century Gothic" panose="020B0502020202020204" pitchFamily="34" charset="0"/>
              </a:rPr>
              <a:t> </a:t>
            </a:r>
            <a:r>
              <a:rPr sz="1400" dirty="0">
                <a:latin typeface="Century Gothic" panose="020B0502020202020204" pitchFamily="34" charset="0"/>
              </a:rPr>
              <a:t>de</a:t>
            </a:r>
            <a:r>
              <a:rPr sz="1400" spc="-49" dirty="0">
                <a:latin typeface="Century Gothic" panose="020B0502020202020204" pitchFamily="34" charset="0"/>
              </a:rPr>
              <a:t> </a:t>
            </a:r>
            <a:r>
              <a:rPr sz="1400" spc="-4" dirty="0">
                <a:latin typeface="Century Gothic" panose="020B0502020202020204" pitchFamily="34" charset="0"/>
              </a:rPr>
              <a:t>liquidación</a:t>
            </a:r>
            <a:r>
              <a:rPr sz="1400" spc="-63" dirty="0">
                <a:latin typeface="Century Gothic" panose="020B0502020202020204" pitchFamily="34" charset="0"/>
              </a:rPr>
              <a:t> </a:t>
            </a:r>
            <a:r>
              <a:rPr sz="1400" dirty="0">
                <a:latin typeface="Century Gothic" panose="020B0502020202020204" pitchFamily="34" charset="0"/>
              </a:rPr>
              <a:t>se</a:t>
            </a:r>
            <a:r>
              <a:rPr sz="1400" spc="-72" dirty="0">
                <a:latin typeface="Century Gothic" panose="020B0502020202020204" pitchFamily="34" charset="0"/>
              </a:rPr>
              <a:t> </a:t>
            </a:r>
            <a:r>
              <a:rPr sz="1400" spc="-4" dirty="0">
                <a:latin typeface="Century Gothic" panose="020B0502020202020204" pitchFamily="34" charset="0"/>
              </a:rPr>
              <a:t>utiliza</a:t>
            </a:r>
            <a:r>
              <a:rPr sz="1400" spc="-63" dirty="0">
                <a:latin typeface="Century Gothic" panose="020B0502020202020204" pitchFamily="34" charset="0"/>
              </a:rPr>
              <a:t> </a:t>
            </a:r>
            <a:r>
              <a:rPr sz="1400" dirty="0">
                <a:latin typeface="Century Gothic" panose="020B0502020202020204" pitchFamily="34" charset="0"/>
              </a:rPr>
              <a:t>la</a:t>
            </a:r>
            <a:r>
              <a:rPr sz="1400" spc="-72" dirty="0">
                <a:latin typeface="Century Gothic" panose="020B0502020202020204" pitchFamily="34" charset="0"/>
              </a:rPr>
              <a:t> </a:t>
            </a:r>
            <a:r>
              <a:rPr sz="1400" spc="-4" dirty="0">
                <a:latin typeface="Century Gothic" panose="020B0502020202020204" pitchFamily="34" charset="0"/>
              </a:rPr>
              <a:t>siguiente</a:t>
            </a:r>
            <a:r>
              <a:rPr sz="1400" spc="-81" dirty="0">
                <a:latin typeface="Century Gothic" panose="020B0502020202020204" pitchFamily="34" charset="0"/>
              </a:rPr>
              <a:t> </a:t>
            </a:r>
            <a:r>
              <a:rPr sz="1400" spc="-4" dirty="0">
                <a:latin typeface="Century Gothic" panose="020B0502020202020204" pitchFamily="34" charset="0"/>
              </a:rPr>
              <a:t>fórmula:</a:t>
            </a:r>
            <a:endParaRPr sz="1400" dirty="0">
              <a:latin typeface="Century Gothic" panose="020B0502020202020204" pitchFamily="34" charset="0"/>
            </a:endParaRPr>
          </a:p>
        </p:txBody>
      </p:sp>
      <p:sp>
        <p:nvSpPr>
          <p:cNvPr id="7" name="object 7"/>
          <p:cNvSpPr txBox="1"/>
          <p:nvPr/>
        </p:nvSpPr>
        <p:spPr>
          <a:xfrm>
            <a:off x="3173613" y="3410621"/>
            <a:ext cx="1552285" cy="389850"/>
          </a:xfrm>
          <a:prstGeom prst="rect">
            <a:avLst/>
          </a:prstGeom>
        </p:spPr>
        <p:txBody>
          <a:bodyPr vert="horz" wrap="square" lIns="0" tIns="0" rIns="0" bIns="0" rtlCol="0">
            <a:spAutoFit/>
          </a:bodyPr>
          <a:lstStyle/>
          <a:p>
            <a:pPr marL="11397"/>
            <a:r>
              <a:rPr sz="1900" spc="27" baseline="11904" dirty="0">
                <a:solidFill>
                  <a:srgbClr val="252525"/>
                </a:solidFill>
                <a:latin typeface="Century Gothic" panose="020B0502020202020204" pitchFamily="34" charset="0"/>
                <a:cs typeface="Cambria Math"/>
              </a:rPr>
              <a:t>CL </a:t>
            </a:r>
            <a:r>
              <a:rPr sz="1900" baseline="11904" dirty="0">
                <a:solidFill>
                  <a:srgbClr val="252525"/>
                </a:solidFill>
                <a:latin typeface="Century Gothic" panose="020B0502020202020204" pitchFamily="34" charset="0"/>
                <a:cs typeface="Cambria Math"/>
              </a:rPr>
              <a:t>= </a:t>
            </a:r>
            <a:r>
              <a:rPr sz="1900" spc="39" baseline="11904" dirty="0">
                <a:solidFill>
                  <a:srgbClr val="252525"/>
                </a:solidFill>
                <a:latin typeface="Century Gothic" panose="020B0502020202020204" pitchFamily="34" charset="0"/>
                <a:cs typeface="Cambria Math"/>
              </a:rPr>
              <a:t>VM</a:t>
            </a:r>
            <a:r>
              <a:rPr sz="900" spc="27" dirty="0">
                <a:solidFill>
                  <a:srgbClr val="252525"/>
                </a:solidFill>
                <a:latin typeface="Century Gothic" panose="020B0502020202020204" pitchFamily="34" charset="0"/>
                <a:cs typeface="Cambria Math"/>
              </a:rPr>
              <a:t>i,15 </a:t>
            </a:r>
            <a:r>
              <a:rPr sz="900" spc="126" dirty="0">
                <a:solidFill>
                  <a:srgbClr val="252525"/>
                </a:solidFill>
                <a:latin typeface="Century Gothic" panose="020B0502020202020204" pitchFamily="34" charset="0"/>
                <a:cs typeface="Cambria Math"/>
              </a:rPr>
              <a:t>jun </a:t>
            </a:r>
            <a:r>
              <a:rPr sz="900" spc="27" dirty="0">
                <a:solidFill>
                  <a:srgbClr val="252525"/>
                </a:solidFill>
                <a:latin typeface="Century Gothic" panose="020B0502020202020204" pitchFamily="34" charset="0"/>
                <a:cs typeface="Cambria Math"/>
              </a:rPr>
              <a:t>2016</a:t>
            </a:r>
            <a:r>
              <a:rPr sz="900" spc="67" dirty="0">
                <a:solidFill>
                  <a:srgbClr val="252525"/>
                </a:solidFill>
                <a:latin typeface="Century Gothic" panose="020B0502020202020204" pitchFamily="34" charset="0"/>
                <a:cs typeface="Cambria Math"/>
              </a:rPr>
              <a:t> </a:t>
            </a:r>
            <a:r>
              <a:rPr sz="1900" spc="-477" baseline="11904" dirty="0">
                <a:solidFill>
                  <a:srgbClr val="252525"/>
                </a:solidFill>
                <a:latin typeface="Century Gothic" panose="020B0502020202020204" pitchFamily="34" charset="0"/>
                <a:cs typeface="Cambria Math"/>
              </a:rPr>
              <a:t>—</a:t>
            </a:r>
            <a:endParaRPr sz="1900" baseline="11904" dirty="0">
              <a:latin typeface="Century Gothic" panose="020B0502020202020204" pitchFamily="34" charset="0"/>
              <a:cs typeface="Cambria Math"/>
            </a:endParaRPr>
          </a:p>
        </p:txBody>
      </p:sp>
      <p:sp>
        <p:nvSpPr>
          <p:cNvPr id="8" name="object 8"/>
          <p:cNvSpPr txBox="1"/>
          <p:nvPr/>
        </p:nvSpPr>
        <p:spPr>
          <a:xfrm>
            <a:off x="4790437" y="3342489"/>
            <a:ext cx="834736" cy="133370"/>
          </a:xfrm>
          <a:prstGeom prst="rect">
            <a:avLst/>
          </a:prstGeom>
        </p:spPr>
        <p:txBody>
          <a:bodyPr vert="horz" wrap="square" lIns="0" tIns="0" rIns="0" bIns="0" rtlCol="0">
            <a:spAutoFit/>
          </a:bodyPr>
          <a:lstStyle/>
          <a:p>
            <a:pPr marL="11397"/>
            <a:r>
              <a:rPr sz="1300" spc="74" baseline="11111" dirty="0">
                <a:solidFill>
                  <a:srgbClr val="252525"/>
                </a:solidFill>
                <a:latin typeface="Century Gothic" panose="020B0502020202020204" pitchFamily="34" charset="0"/>
                <a:cs typeface="Cambria Math"/>
              </a:rPr>
              <a:t>VM</a:t>
            </a:r>
            <a:r>
              <a:rPr sz="700" spc="49" dirty="0">
                <a:solidFill>
                  <a:srgbClr val="252525"/>
                </a:solidFill>
                <a:latin typeface="Century Gothic" panose="020B0502020202020204" pitchFamily="34" charset="0"/>
                <a:cs typeface="Cambria Math"/>
              </a:rPr>
              <a:t>i,15 </a:t>
            </a:r>
            <a:r>
              <a:rPr sz="700" spc="144" dirty="0">
                <a:solidFill>
                  <a:srgbClr val="252525"/>
                </a:solidFill>
                <a:latin typeface="Century Gothic" panose="020B0502020202020204" pitchFamily="34" charset="0"/>
                <a:cs typeface="Cambria Math"/>
              </a:rPr>
              <a:t>jun</a:t>
            </a:r>
            <a:r>
              <a:rPr sz="700" spc="-99" dirty="0">
                <a:solidFill>
                  <a:srgbClr val="252525"/>
                </a:solidFill>
                <a:latin typeface="Century Gothic" panose="020B0502020202020204" pitchFamily="34" charset="0"/>
                <a:cs typeface="Cambria Math"/>
              </a:rPr>
              <a:t> </a:t>
            </a:r>
            <a:r>
              <a:rPr sz="700" spc="49" dirty="0">
                <a:solidFill>
                  <a:srgbClr val="252525"/>
                </a:solidFill>
                <a:latin typeface="Century Gothic" panose="020B0502020202020204" pitchFamily="34" charset="0"/>
                <a:cs typeface="Cambria Math"/>
              </a:rPr>
              <a:t>2016</a:t>
            </a:r>
            <a:endParaRPr sz="700" dirty="0">
              <a:latin typeface="Century Gothic" panose="020B0502020202020204" pitchFamily="34" charset="0"/>
              <a:cs typeface="Cambria Math"/>
            </a:endParaRPr>
          </a:p>
        </p:txBody>
      </p:sp>
      <p:sp>
        <p:nvSpPr>
          <p:cNvPr id="9" name="object 9"/>
          <p:cNvSpPr/>
          <p:nvPr/>
        </p:nvSpPr>
        <p:spPr>
          <a:xfrm>
            <a:off x="4796444" y="3508337"/>
            <a:ext cx="826077" cy="188259"/>
          </a:xfrm>
          <a:custGeom>
            <a:avLst/>
            <a:gdLst/>
            <a:ahLst/>
            <a:cxnLst/>
            <a:rect l="l" t="t" r="r" b="b"/>
            <a:pathLst>
              <a:path w="908685" h="213360">
                <a:moveTo>
                  <a:pt x="908303" y="106679"/>
                </a:moveTo>
                <a:lnTo>
                  <a:pt x="901231" y="54816"/>
                </a:lnTo>
                <a:lnTo>
                  <a:pt x="881062" y="15811"/>
                </a:lnTo>
                <a:lnTo>
                  <a:pt x="862583" y="0"/>
                </a:lnTo>
                <a:lnTo>
                  <a:pt x="859535" y="6095"/>
                </a:lnTo>
                <a:lnTo>
                  <a:pt x="867894" y="12025"/>
                </a:lnTo>
                <a:lnTo>
                  <a:pt x="874966" y="20383"/>
                </a:lnTo>
                <a:lnTo>
                  <a:pt x="890968" y="56959"/>
                </a:lnTo>
                <a:lnTo>
                  <a:pt x="896111" y="106679"/>
                </a:lnTo>
                <a:lnTo>
                  <a:pt x="896111" y="173735"/>
                </a:lnTo>
                <a:lnTo>
                  <a:pt x="901231" y="159186"/>
                </a:lnTo>
                <a:lnTo>
                  <a:pt x="905065" y="143065"/>
                </a:lnTo>
                <a:lnTo>
                  <a:pt x="907470" y="125515"/>
                </a:lnTo>
                <a:lnTo>
                  <a:pt x="908303" y="106679"/>
                </a:lnTo>
                <a:close/>
              </a:path>
              <a:path w="908685" h="213360">
                <a:moveTo>
                  <a:pt x="896111" y="173735"/>
                </a:moveTo>
                <a:lnTo>
                  <a:pt x="896111" y="106679"/>
                </a:lnTo>
                <a:lnTo>
                  <a:pt x="895540" y="125253"/>
                </a:lnTo>
                <a:lnTo>
                  <a:pt x="893825" y="142112"/>
                </a:lnTo>
                <a:lnTo>
                  <a:pt x="881181" y="183284"/>
                </a:lnTo>
                <a:lnTo>
                  <a:pt x="859535" y="208787"/>
                </a:lnTo>
                <a:lnTo>
                  <a:pt x="862583" y="213359"/>
                </a:lnTo>
                <a:lnTo>
                  <a:pt x="872323" y="207383"/>
                </a:lnTo>
                <a:lnTo>
                  <a:pt x="881062" y="198691"/>
                </a:lnTo>
                <a:lnTo>
                  <a:pt x="888944" y="187428"/>
                </a:lnTo>
                <a:lnTo>
                  <a:pt x="896111" y="173735"/>
                </a:lnTo>
                <a:close/>
              </a:path>
              <a:path w="908685" h="213360">
                <a:moveTo>
                  <a:pt x="47243" y="6095"/>
                </a:moveTo>
                <a:lnTo>
                  <a:pt x="12191" y="39623"/>
                </a:lnTo>
                <a:lnTo>
                  <a:pt x="833" y="88058"/>
                </a:lnTo>
                <a:lnTo>
                  <a:pt x="0" y="106679"/>
                </a:lnTo>
                <a:lnTo>
                  <a:pt x="833" y="125515"/>
                </a:lnTo>
                <a:lnTo>
                  <a:pt x="3238" y="143065"/>
                </a:lnTo>
                <a:lnTo>
                  <a:pt x="7072" y="159186"/>
                </a:lnTo>
                <a:lnTo>
                  <a:pt x="12191" y="173735"/>
                </a:lnTo>
                <a:lnTo>
                  <a:pt x="12191" y="106679"/>
                </a:lnTo>
                <a:lnTo>
                  <a:pt x="12763" y="88963"/>
                </a:lnTo>
                <a:lnTo>
                  <a:pt x="21335" y="42671"/>
                </a:lnTo>
                <a:lnTo>
                  <a:pt x="39552" y="12025"/>
                </a:lnTo>
                <a:lnTo>
                  <a:pt x="47243" y="6095"/>
                </a:lnTo>
                <a:close/>
              </a:path>
              <a:path w="908685" h="213360">
                <a:moveTo>
                  <a:pt x="47243" y="208787"/>
                </a:moveTo>
                <a:lnTo>
                  <a:pt x="21335" y="170687"/>
                </a:lnTo>
                <a:lnTo>
                  <a:pt x="12763" y="125253"/>
                </a:lnTo>
                <a:lnTo>
                  <a:pt x="12191" y="106679"/>
                </a:lnTo>
                <a:lnTo>
                  <a:pt x="12191" y="173735"/>
                </a:lnTo>
                <a:lnTo>
                  <a:pt x="18716" y="187428"/>
                </a:lnTo>
                <a:lnTo>
                  <a:pt x="26669" y="198691"/>
                </a:lnTo>
                <a:lnTo>
                  <a:pt x="35766" y="207383"/>
                </a:lnTo>
                <a:lnTo>
                  <a:pt x="45719" y="213359"/>
                </a:lnTo>
                <a:lnTo>
                  <a:pt x="47243" y="208787"/>
                </a:lnTo>
                <a:close/>
              </a:path>
            </a:pathLst>
          </a:custGeom>
          <a:solidFill>
            <a:srgbClr val="252525"/>
          </a:solidFill>
        </p:spPr>
        <p:txBody>
          <a:bodyPr wrap="square" lIns="0" tIns="0" rIns="0" bIns="0" rtlCol="0"/>
          <a:lstStyle/>
          <a:p>
            <a:endParaRPr dirty="0">
              <a:latin typeface="Century Gothic" panose="020B0502020202020204" pitchFamily="34" charset="0"/>
            </a:endParaRPr>
          </a:p>
        </p:txBody>
      </p:sp>
      <p:sp>
        <p:nvSpPr>
          <p:cNvPr id="10" name="object 10"/>
          <p:cNvSpPr txBox="1"/>
          <p:nvPr/>
        </p:nvSpPr>
        <p:spPr>
          <a:xfrm>
            <a:off x="4833387" y="3524025"/>
            <a:ext cx="580159" cy="138499"/>
          </a:xfrm>
          <a:prstGeom prst="rect">
            <a:avLst/>
          </a:prstGeom>
        </p:spPr>
        <p:txBody>
          <a:bodyPr vert="horz" wrap="square" lIns="0" tIns="0" rIns="0" bIns="0" rtlCol="0">
            <a:spAutoFit/>
          </a:bodyPr>
          <a:lstStyle/>
          <a:p>
            <a:pPr marL="11397"/>
            <a:r>
              <a:rPr sz="900" spc="67" dirty="0">
                <a:solidFill>
                  <a:srgbClr val="252525"/>
                </a:solidFill>
                <a:latin typeface="Century Gothic" panose="020B0502020202020204" pitchFamily="34" charset="0"/>
                <a:cs typeface="Cambria Math"/>
              </a:rPr>
              <a:t>1+rz</a:t>
            </a:r>
            <a:r>
              <a:rPr sz="1100" spc="101" baseline="-13888" dirty="0">
                <a:solidFill>
                  <a:srgbClr val="252525"/>
                </a:solidFill>
                <a:latin typeface="Century Gothic" panose="020B0502020202020204" pitchFamily="34" charset="0"/>
                <a:cs typeface="Cambria Math"/>
              </a:rPr>
              <a:t>TIIE</a:t>
            </a:r>
            <a:r>
              <a:rPr sz="900" spc="67" dirty="0">
                <a:solidFill>
                  <a:srgbClr val="252525"/>
                </a:solidFill>
                <a:latin typeface="Century Gothic" panose="020B0502020202020204" pitchFamily="34" charset="0"/>
                <a:cs typeface="Cambria Math"/>
              </a:rPr>
              <a:t>∗</a:t>
            </a:r>
            <a:endParaRPr sz="900" dirty="0">
              <a:latin typeface="Century Gothic" panose="020B0502020202020204" pitchFamily="34" charset="0"/>
              <a:cs typeface="Cambria Math"/>
            </a:endParaRPr>
          </a:p>
        </p:txBody>
      </p:sp>
      <p:sp>
        <p:nvSpPr>
          <p:cNvPr id="11" name="object 11"/>
          <p:cNvSpPr txBox="1"/>
          <p:nvPr/>
        </p:nvSpPr>
        <p:spPr>
          <a:xfrm>
            <a:off x="5442987" y="3479201"/>
            <a:ext cx="89477" cy="107722"/>
          </a:xfrm>
          <a:prstGeom prst="rect">
            <a:avLst/>
          </a:prstGeom>
        </p:spPr>
        <p:txBody>
          <a:bodyPr vert="horz" wrap="square" lIns="0" tIns="0" rIns="0" bIns="0" rtlCol="0">
            <a:spAutoFit/>
          </a:bodyPr>
          <a:lstStyle/>
          <a:p>
            <a:pPr marL="11397"/>
            <a:r>
              <a:rPr sz="700" spc="85" dirty="0">
                <a:solidFill>
                  <a:srgbClr val="252525"/>
                </a:solidFill>
                <a:latin typeface="Century Gothic" panose="020B0502020202020204" pitchFamily="34" charset="0"/>
                <a:cs typeface="Cambria Math"/>
              </a:rPr>
              <a:t>T</a:t>
            </a:r>
            <a:endParaRPr sz="700" dirty="0">
              <a:latin typeface="Century Gothic" panose="020B0502020202020204" pitchFamily="34" charset="0"/>
              <a:cs typeface="Cambria Math"/>
            </a:endParaRPr>
          </a:p>
        </p:txBody>
      </p:sp>
      <p:sp>
        <p:nvSpPr>
          <p:cNvPr id="12" name="object 12"/>
          <p:cNvSpPr txBox="1"/>
          <p:nvPr/>
        </p:nvSpPr>
        <p:spPr>
          <a:xfrm>
            <a:off x="5390339" y="3604258"/>
            <a:ext cx="196273" cy="107722"/>
          </a:xfrm>
          <a:prstGeom prst="rect">
            <a:avLst/>
          </a:prstGeom>
        </p:spPr>
        <p:txBody>
          <a:bodyPr vert="horz" wrap="square" lIns="0" tIns="0" rIns="0" bIns="0" rtlCol="0">
            <a:spAutoFit/>
          </a:bodyPr>
          <a:lstStyle/>
          <a:p>
            <a:pPr marL="11397"/>
            <a:r>
              <a:rPr sz="700" spc="49" dirty="0">
                <a:solidFill>
                  <a:srgbClr val="252525"/>
                </a:solidFill>
                <a:latin typeface="Century Gothic" panose="020B0502020202020204" pitchFamily="34" charset="0"/>
                <a:cs typeface="Cambria Math"/>
              </a:rPr>
              <a:t>3</a:t>
            </a:r>
            <a:r>
              <a:rPr sz="700" spc="40" dirty="0">
                <a:solidFill>
                  <a:srgbClr val="252525"/>
                </a:solidFill>
                <a:latin typeface="Century Gothic" panose="020B0502020202020204" pitchFamily="34" charset="0"/>
                <a:cs typeface="Cambria Math"/>
              </a:rPr>
              <a:t>6</a:t>
            </a:r>
            <a:r>
              <a:rPr sz="700" spc="49" dirty="0">
                <a:solidFill>
                  <a:srgbClr val="252525"/>
                </a:solidFill>
                <a:latin typeface="Century Gothic" panose="020B0502020202020204" pitchFamily="34" charset="0"/>
                <a:cs typeface="Cambria Math"/>
              </a:rPr>
              <a:t>0</a:t>
            </a:r>
            <a:endParaRPr sz="700" dirty="0">
              <a:latin typeface="Century Gothic" panose="020B0502020202020204" pitchFamily="34" charset="0"/>
              <a:cs typeface="Cambria Math"/>
            </a:endParaRPr>
          </a:p>
        </p:txBody>
      </p:sp>
      <p:sp>
        <p:nvSpPr>
          <p:cNvPr id="13" name="object 13"/>
          <p:cNvSpPr/>
          <p:nvPr/>
        </p:nvSpPr>
        <p:spPr>
          <a:xfrm>
            <a:off x="5400501" y="3603812"/>
            <a:ext cx="173182" cy="0"/>
          </a:xfrm>
          <a:custGeom>
            <a:avLst/>
            <a:gdLst/>
            <a:ahLst/>
            <a:cxnLst/>
            <a:rect l="l" t="t" r="r" b="b"/>
            <a:pathLst>
              <a:path w="190500">
                <a:moveTo>
                  <a:pt x="0" y="0"/>
                </a:moveTo>
                <a:lnTo>
                  <a:pt x="190499" y="0"/>
                </a:lnTo>
              </a:path>
            </a:pathLst>
          </a:custGeom>
          <a:ln w="9143">
            <a:solidFill>
              <a:srgbClr val="252525"/>
            </a:solidFill>
          </a:ln>
        </p:spPr>
        <p:txBody>
          <a:bodyPr wrap="square" lIns="0" tIns="0" rIns="0" bIns="0" rtlCol="0"/>
          <a:lstStyle/>
          <a:p>
            <a:endParaRPr dirty="0">
              <a:latin typeface="Century Gothic" panose="020B0502020202020204" pitchFamily="34" charset="0"/>
            </a:endParaRPr>
          </a:p>
        </p:txBody>
      </p:sp>
      <p:sp>
        <p:nvSpPr>
          <p:cNvPr id="14" name="object 14"/>
          <p:cNvSpPr/>
          <p:nvPr/>
        </p:nvSpPr>
        <p:spPr>
          <a:xfrm>
            <a:off x="4785359" y="3492200"/>
            <a:ext cx="845127" cy="0"/>
          </a:xfrm>
          <a:custGeom>
            <a:avLst/>
            <a:gdLst/>
            <a:ahLst/>
            <a:cxnLst/>
            <a:rect l="l" t="t" r="r" b="b"/>
            <a:pathLst>
              <a:path w="929639">
                <a:moveTo>
                  <a:pt x="0" y="0"/>
                </a:moveTo>
                <a:lnTo>
                  <a:pt x="929639" y="0"/>
                </a:lnTo>
              </a:path>
            </a:pathLst>
          </a:custGeom>
          <a:ln w="12191">
            <a:solidFill>
              <a:srgbClr val="252525"/>
            </a:solidFill>
          </a:ln>
        </p:spPr>
        <p:txBody>
          <a:bodyPr wrap="square" lIns="0" tIns="0" rIns="0" bIns="0" rtlCol="0"/>
          <a:lstStyle/>
          <a:p>
            <a:endParaRPr dirty="0">
              <a:latin typeface="Century Gothic" panose="020B0502020202020204" pitchFamily="34" charset="0"/>
            </a:endParaRPr>
          </a:p>
        </p:txBody>
      </p:sp>
      <p:sp>
        <p:nvSpPr>
          <p:cNvPr id="15" name="object 15"/>
          <p:cNvSpPr txBox="1"/>
          <p:nvPr/>
        </p:nvSpPr>
        <p:spPr>
          <a:xfrm>
            <a:off x="5740860" y="3378348"/>
            <a:ext cx="231486" cy="207309"/>
          </a:xfrm>
          <a:prstGeom prst="rect">
            <a:avLst/>
          </a:prstGeom>
        </p:spPr>
        <p:txBody>
          <a:bodyPr vert="horz" wrap="square" lIns="0" tIns="0" rIns="0" bIns="0" rtlCol="0">
            <a:spAutoFit/>
          </a:bodyPr>
          <a:lstStyle/>
          <a:p>
            <a:pPr marL="11397"/>
            <a:r>
              <a:rPr sz="1300" spc="-4" dirty="0">
                <a:solidFill>
                  <a:srgbClr val="252525"/>
                </a:solidFill>
                <a:latin typeface="Century Gothic" panose="020B0502020202020204" pitchFamily="34" charset="0"/>
                <a:cs typeface="Constantia"/>
              </a:rPr>
              <a:t>(</a:t>
            </a:r>
            <a:r>
              <a:rPr sz="1300" dirty="0">
                <a:solidFill>
                  <a:srgbClr val="252525"/>
                </a:solidFill>
                <a:latin typeface="Century Gothic" panose="020B0502020202020204" pitchFamily="34" charset="0"/>
                <a:cs typeface="Constantia"/>
              </a:rPr>
              <a:t>9)</a:t>
            </a:r>
            <a:endParaRPr sz="1300" dirty="0">
              <a:latin typeface="Century Gothic" panose="020B0502020202020204" pitchFamily="34" charset="0"/>
              <a:cs typeface="Constantia"/>
            </a:endParaRPr>
          </a:p>
        </p:txBody>
      </p:sp>
      <p:sp>
        <p:nvSpPr>
          <p:cNvPr id="17" name="object 17"/>
          <p:cNvSpPr txBox="1"/>
          <p:nvPr/>
        </p:nvSpPr>
        <p:spPr>
          <a:xfrm>
            <a:off x="869600" y="4052565"/>
            <a:ext cx="6927273" cy="2204706"/>
          </a:xfrm>
          <a:prstGeom prst="rect">
            <a:avLst/>
          </a:prstGeom>
        </p:spPr>
        <p:txBody>
          <a:bodyPr vert="horz" wrap="square" lIns="0" tIns="0" rIns="0" bIns="0" rtlCol="0">
            <a:spAutoFit/>
          </a:bodyPr>
          <a:lstStyle/>
          <a:p>
            <a:pPr marL="883836">
              <a:buClr>
                <a:srgbClr val="C00000"/>
              </a:buClr>
            </a:pPr>
            <a:r>
              <a:rPr sz="1400" spc="-4" dirty="0">
                <a:solidFill>
                  <a:srgbClr val="252525"/>
                </a:solidFill>
                <a:latin typeface="Century Gothic" panose="020B0502020202020204" pitchFamily="34" charset="0"/>
                <a:cs typeface="Constantia"/>
              </a:rPr>
              <a:t>Donde:</a:t>
            </a:r>
            <a:endParaRPr sz="1400" dirty="0">
              <a:latin typeface="Century Gothic" panose="020B0502020202020204" pitchFamily="34" charset="0"/>
              <a:cs typeface="Constantia"/>
            </a:endParaRPr>
          </a:p>
          <a:p>
            <a:pPr marL="883836">
              <a:spcBef>
                <a:spcPts val="301"/>
              </a:spcBef>
              <a:buClr>
                <a:srgbClr val="C00000"/>
              </a:buClr>
            </a:pPr>
            <a:r>
              <a:rPr sz="1400" dirty="0">
                <a:solidFill>
                  <a:srgbClr val="252525"/>
                </a:solidFill>
                <a:latin typeface="Century Gothic" panose="020B0502020202020204" pitchFamily="34" charset="0"/>
                <a:cs typeface="Constantia"/>
              </a:rPr>
              <a:t>CL = </a:t>
            </a:r>
            <a:r>
              <a:rPr sz="1400" spc="-9" dirty="0">
                <a:solidFill>
                  <a:srgbClr val="252525"/>
                </a:solidFill>
                <a:latin typeface="Century Gothic" panose="020B0502020202020204" pitchFamily="34" charset="0"/>
                <a:cs typeface="Constantia"/>
              </a:rPr>
              <a:t>Costo </a:t>
            </a:r>
            <a:r>
              <a:rPr sz="1400" spc="-4" dirty="0">
                <a:solidFill>
                  <a:srgbClr val="252525"/>
                </a:solidFill>
                <a:latin typeface="Century Gothic" panose="020B0502020202020204" pitchFamily="34" charset="0"/>
                <a:cs typeface="Constantia"/>
              </a:rPr>
              <a:t>de</a:t>
            </a:r>
            <a:r>
              <a:rPr sz="1400" spc="-14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liquidación</a:t>
            </a:r>
            <a:endParaRPr sz="1400" dirty="0">
              <a:latin typeface="Century Gothic" panose="020B0502020202020204" pitchFamily="34" charset="0"/>
              <a:cs typeface="Constantia"/>
            </a:endParaRPr>
          </a:p>
          <a:p>
            <a:pPr marL="883836">
              <a:spcBef>
                <a:spcPts val="301"/>
              </a:spcBef>
              <a:buClr>
                <a:srgbClr val="C00000"/>
              </a:buClr>
            </a:pPr>
            <a:r>
              <a:rPr sz="1400" spc="4" dirty="0">
                <a:solidFill>
                  <a:srgbClr val="252525"/>
                </a:solidFill>
                <a:latin typeface="Century Gothic" panose="020B0502020202020204" pitchFamily="34" charset="0"/>
                <a:cs typeface="Constantia"/>
              </a:rPr>
              <a:t>VM</a:t>
            </a:r>
            <a:r>
              <a:rPr sz="1400" spc="-31"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a:t>
            </a:r>
            <a:r>
              <a:rPr sz="1400" spc="-36" dirty="0">
                <a:solidFill>
                  <a:srgbClr val="252525"/>
                </a:solidFill>
                <a:latin typeface="Century Gothic" panose="020B0502020202020204" pitchFamily="34" charset="0"/>
                <a:cs typeface="Constantia"/>
              </a:rPr>
              <a:t> </a:t>
            </a:r>
            <a:r>
              <a:rPr sz="1400" spc="-18" dirty="0">
                <a:solidFill>
                  <a:srgbClr val="252525"/>
                </a:solidFill>
                <a:latin typeface="Century Gothic" panose="020B0502020202020204" pitchFamily="34" charset="0"/>
                <a:cs typeface="Constantia"/>
              </a:rPr>
              <a:t>Valor</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3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mercado</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al</a:t>
            </a:r>
            <a:r>
              <a:rPr sz="1400" spc="-1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15</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junio</a:t>
            </a:r>
            <a:r>
              <a:rPr sz="1400" spc="-6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31"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2016</a:t>
            </a:r>
            <a:endParaRPr sz="1400" dirty="0">
              <a:latin typeface="Century Gothic" panose="020B0502020202020204" pitchFamily="34" charset="0"/>
              <a:cs typeface="Constantia"/>
            </a:endParaRPr>
          </a:p>
          <a:p>
            <a:pPr marL="883836" marR="1486735">
              <a:lnSpc>
                <a:spcPct val="120000"/>
              </a:lnSpc>
              <a:buClr>
                <a:srgbClr val="C00000"/>
              </a:buClr>
            </a:pPr>
            <a:r>
              <a:rPr sz="1400" dirty="0">
                <a:solidFill>
                  <a:srgbClr val="252525"/>
                </a:solidFill>
                <a:latin typeface="Century Gothic" panose="020B0502020202020204" pitchFamily="34" charset="0"/>
                <a:cs typeface="Constantia"/>
              </a:rPr>
              <a:t>rz = </a:t>
            </a:r>
            <a:r>
              <a:rPr sz="1400" spc="-22" dirty="0">
                <a:solidFill>
                  <a:srgbClr val="252525"/>
                </a:solidFill>
                <a:latin typeface="Century Gothic" panose="020B0502020202020204" pitchFamily="34" charset="0"/>
                <a:cs typeface="Constantia"/>
              </a:rPr>
              <a:t>Tasa </a:t>
            </a:r>
            <a:r>
              <a:rPr sz="1400" spc="-4" dirty="0">
                <a:solidFill>
                  <a:srgbClr val="252525"/>
                </a:solidFill>
                <a:latin typeface="Century Gothic" panose="020B0502020202020204" pitchFamily="34" charset="0"/>
                <a:cs typeface="Constantia"/>
              </a:rPr>
              <a:t>cupón </a:t>
            </a:r>
            <a:r>
              <a:rPr sz="1400" spc="-13" dirty="0">
                <a:solidFill>
                  <a:srgbClr val="252525"/>
                </a:solidFill>
                <a:latin typeface="Century Gothic" panose="020B0502020202020204" pitchFamily="34" charset="0"/>
                <a:cs typeface="Constantia"/>
              </a:rPr>
              <a:t>cero </a:t>
            </a:r>
            <a:r>
              <a:rPr sz="1400" spc="-4" dirty="0">
                <a:solidFill>
                  <a:srgbClr val="252525"/>
                </a:solidFill>
                <a:latin typeface="Century Gothic" panose="020B0502020202020204" pitchFamily="34" charset="0"/>
                <a:cs typeface="Constantia"/>
              </a:rPr>
              <a:t>bancaria (se utiliza </a:t>
            </a:r>
            <a:r>
              <a:rPr sz="1400" spc="-9" dirty="0">
                <a:solidFill>
                  <a:srgbClr val="252525"/>
                </a:solidFill>
                <a:latin typeface="Century Gothic" panose="020B0502020202020204" pitchFamily="34" charset="0"/>
                <a:cs typeface="Constantia"/>
              </a:rPr>
              <a:t>como referencia </a:t>
            </a:r>
            <a:r>
              <a:rPr sz="1400" dirty="0">
                <a:solidFill>
                  <a:srgbClr val="252525"/>
                </a:solidFill>
                <a:latin typeface="Century Gothic" panose="020B0502020202020204" pitchFamily="34" charset="0"/>
                <a:cs typeface="Constantia"/>
              </a:rPr>
              <a:t>la TIIE)  T = </a:t>
            </a:r>
            <a:r>
              <a:rPr sz="1400" spc="-4" dirty="0">
                <a:solidFill>
                  <a:srgbClr val="252525"/>
                </a:solidFill>
                <a:latin typeface="Century Gothic" panose="020B0502020202020204" pitchFamily="34" charset="0"/>
                <a:cs typeface="Constantia"/>
              </a:rPr>
              <a:t>Plazo al </a:t>
            </a:r>
            <a:r>
              <a:rPr sz="1400" spc="-9" dirty="0">
                <a:solidFill>
                  <a:srgbClr val="252525"/>
                </a:solidFill>
                <a:latin typeface="Century Gothic" panose="020B0502020202020204" pitchFamily="34" charset="0"/>
                <a:cs typeface="Constantia"/>
              </a:rPr>
              <a:t>ven cimiento</a:t>
            </a:r>
            <a:r>
              <a:rPr sz="1400" spc="-22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del bono</a:t>
            </a:r>
            <a:endParaRPr sz="1400" dirty="0">
              <a:latin typeface="Century Gothic" panose="020B0502020202020204" pitchFamily="34" charset="0"/>
              <a:cs typeface="Constantia"/>
            </a:endParaRPr>
          </a:p>
          <a:p>
            <a:pPr marL="11397" marR="4559">
              <a:spcBef>
                <a:spcPts val="395"/>
              </a:spcBef>
              <a:buClr>
                <a:srgbClr val="C00000"/>
              </a:buClr>
            </a:pPr>
            <a:endParaRPr lang="es-MX" sz="1400" dirty="0" smtClean="0">
              <a:solidFill>
                <a:srgbClr val="252525"/>
              </a:solidFill>
              <a:latin typeface="Century Gothic" panose="020B0502020202020204" pitchFamily="34" charset="0"/>
              <a:cs typeface="Constantia"/>
            </a:endParaRPr>
          </a:p>
          <a:p>
            <a:pPr marL="297147" marR="4559" indent="-285750">
              <a:spcBef>
                <a:spcPts val="395"/>
              </a:spcBef>
              <a:buClr>
                <a:srgbClr val="C00000"/>
              </a:buClr>
              <a:buFont typeface="Arial" panose="020B0604020202020204" pitchFamily="34" charset="0"/>
              <a:buChar char="•"/>
            </a:pPr>
            <a:r>
              <a:rPr sz="1400" dirty="0" smtClean="0">
                <a:solidFill>
                  <a:srgbClr val="252525"/>
                </a:solidFill>
                <a:latin typeface="Century Gothic" panose="020B0502020202020204" pitchFamily="34" charset="0"/>
                <a:cs typeface="Constantia"/>
              </a:rPr>
              <a:t>Es</a:t>
            </a:r>
            <a:r>
              <a:rPr sz="1400" spc="-76" dirty="0" smtClean="0">
                <a:solidFill>
                  <a:srgbClr val="252525"/>
                </a:solidFill>
                <a:latin typeface="Century Gothic" panose="020B0502020202020204" pitchFamily="34" charset="0"/>
                <a:cs typeface="Constantia"/>
              </a:rPr>
              <a:t> </a:t>
            </a:r>
            <a:r>
              <a:rPr sz="1400" spc="-27" dirty="0">
                <a:solidFill>
                  <a:srgbClr val="252525"/>
                </a:solidFill>
                <a:latin typeface="Century Gothic" panose="020B0502020202020204" pitchFamily="34" charset="0"/>
                <a:cs typeface="Constantia"/>
              </a:rPr>
              <a:t>decir,</a:t>
            </a:r>
            <a:r>
              <a:rPr sz="1400" spc="-45"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se</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supone</a:t>
            </a:r>
            <a:r>
              <a:rPr sz="1400" spc="-9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81"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el</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adquiriente</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incurre</a:t>
            </a:r>
            <a:r>
              <a:rPr sz="1400" spc="-102"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en</a:t>
            </a:r>
            <a:r>
              <a:rPr sz="1400" spc="-63"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un</a:t>
            </a:r>
            <a:r>
              <a:rPr sz="1400" spc="-72"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costo</a:t>
            </a:r>
            <a:r>
              <a:rPr sz="1400" spc="-117"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de</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fondeo</a:t>
            </a:r>
            <a:r>
              <a:rPr sz="1400" spc="-10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al  </a:t>
            </a:r>
            <a:r>
              <a:rPr sz="1400" spc="-13" dirty="0">
                <a:solidFill>
                  <a:srgbClr val="252525"/>
                </a:solidFill>
                <a:latin typeface="Century Gothic" panose="020B0502020202020204" pitchFamily="34" charset="0"/>
                <a:cs typeface="Constantia"/>
              </a:rPr>
              <a:t>recomprar </a:t>
            </a:r>
            <a:r>
              <a:rPr sz="1400" dirty="0">
                <a:solidFill>
                  <a:srgbClr val="252525"/>
                </a:solidFill>
                <a:latin typeface="Century Gothic" panose="020B0502020202020204" pitchFamily="34" charset="0"/>
                <a:cs typeface="Constantia"/>
              </a:rPr>
              <a:t>su deuda (notas </a:t>
            </a:r>
            <a:r>
              <a:rPr sz="1400" spc="-4" dirty="0">
                <a:solidFill>
                  <a:srgbClr val="252525"/>
                </a:solidFill>
                <a:latin typeface="Century Gothic" panose="020B0502020202020204" pitchFamily="34" charset="0"/>
                <a:cs typeface="Constantia"/>
              </a:rPr>
              <a:t>estructuradas) </a:t>
            </a:r>
            <a:r>
              <a:rPr sz="1400" dirty="0">
                <a:solidFill>
                  <a:srgbClr val="252525"/>
                </a:solidFill>
                <a:latin typeface="Century Gothic" panose="020B0502020202020204" pitchFamily="34" charset="0"/>
                <a:cs typeface="Constantia"/>
              </a:rPr>
              <a:t>o </a:t>
            </a:r>
            <a:r>
              <a:rPr sz="1400" spc="-4" dirty="0">
                <a:solidFill>
                  <a:srgbClr val="252525"/>
                </a:solidFill>
                <a:latin typeface="Century Gothic" panose="020B0502020202020204" pitchFamily="34" charset="0"/>
                <a:cs typeface="Constantia"/>
              </a:rPr>
              <a:t>al </a:t>
            </a:r>
            <a:r>
              <a:rPr sz="1400" dirty="0">
                <a:solidFill>
                  <a:srgbClr val="252525"/>
                </a:solidFill>
                <a:latin typeface="Century Gothic" panose="020B0502020202020204" pitchFamily="34" charset="0"/>
                <a:cs typeface="Constantia"/>
              </a:rPr>
              <a:t>financiar la </a:t>
            </a:r>
            <a:r>
              <a:rPr sz="1400" spc="-13" dirty="0">
                <a:solidFill>
                  <a:srgbClr val="252525"/>
                </a:solidFill>
                <a:latin typeface="Century Gothic" panose="020B0502020202020204" pitchFamily="34" charset="0"/>
                <a:cs typeface="Constantia"/>
              </a:rPr>
              <a:t>compra </a:t>
            </a:r>
            <a:r>
              <a:rPr sz="1400" dirty="0">
                <a:solidFill>
                  <a:srgbClr val="252525"/>
                </a:solidFill>
                <a:latin typeface="Century Gothic" panose="020B0502020202020204" pitchFamily="34" charset="0"/>
                <a:cs typeface="Constantia"/>
              </a:rPr>
              <a:t>de  </a:t>
            </a:r>
            <a:r>
              <a:rPr sz="1400" spc="-4" dirty="0">
                <a:solidFill>
                  <a:srgbClr val="252525"/>
                </a:solidFill>
                <a:latin typeface="Century Gothic" panose="020B0502020202020204" pitchFamily="34" charset="0"/>
                <a:cs typeface="Constantia"/>
              </a:rPr>
              <a:t>estos papeles</a:t>
            </a:r>
            <a:r>
              <a:rPr sz="1400" spc="-13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ilíquidos.</a:t>
            </a:r>
            <a:endParaRPr sz="1400" dirty="0">
              <a:latin typeface="Century Gothic" panose="020B0502020202020204" pitchFamily="34" charset="0"/>
              <a:cs typeface="Constantia"/>
            </a:endParaRPr>
          </a:p>
        </p:txBody>
      </p:sp>
      <p:sp>
        <p:nvSpPr>
          <p:cNvPr id="21" name="20 Marcador de número de diapositiva"/>
          <p:cNvSpPr>
            <a:spLocks noGrp="1"/>
          </p:cNvSpPr>
          <p:nvPr>
            <p:ph type="sldNum" sz="quarter" idx="12"/>
          </p:nvPr>
        </p:nvSpPr>
        <p:spPr/>
        <p:txBody>
          <a:bodyPr/>
          <a:lstStyle/>
          <a:p>
            <a:fld id="{05E83AA4-A00D-4AA0-8FE8-B93C9F3EC141}" type="slidenum">
              <a:rPr lang="es-ES" altLang="es-MX" smtClean="0"/>
              <a:pPr/>
              <a:t>42</a:t>
            </a:fld>
            <a:endParaRPr lang="es-ES" altLang="es-MX" dirty="0"/>
          </a:p>
        </p:txBody>
      </p:sp>
    </p:spTree>
    <p:extLst>
      <p:ext uri="{BB962C8B-B14F-4D97-AF65-F5344CB8AC3E}">
        <p14:creationId xmlns:p14="http://schemas.microsoft.com/office/powerpoint/2010/main" val="13422929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2"/>
            <a:ext cx="5562600" cy="307777"/>
          </a:xfrm>
          <a:prstGeom prst="rect">
            <a:avLst/>
          </a:prstGeom>
        </p:spPr>
        <p:txBody>
          <a:bodyPr vert="horz" wrap="square" lIns="0" tIns="0" rIns="0" bIns="0" rtlCol="0">
            <a:spAutoFit/>
          </a:bodyPr>
          <a:lstStyle/>
          <a:p>
            <a:pPr marL="11397"/>
            <a:r>
              <a:rPr sz="2000" b="1" spc="-13" dirty="0">
                <a:latin typeface="Century Gothic" panose="020B0502020202020204" pitchFamily="34" charset="0"/>
              </a:rPr>
              <a:t>Costo </a:t>
            </a:r>
            <a:r>
              <a:rPr sz="2000" b="1" dirty="0">
                <a:latin typeface="Century Gothic" panose="020B0502020202020204" pitchFamily="34" charset="0"/>
              </a:rPr>
              <a:t>de liquidación </a:t>
            </a:r>
            <a:r>
              <a:rPr sz="2000" b="1" spc="-4" dirty="0">
                <a:latin typeface="Century Gothic" panose="020B0502020202020204" pitchFamily="34" charset="0"/>
              </a:rPr>
              <a:t>del </a:t>
            </a:r>
            <a:r>
              <a:rPr sz="2000" b="1" spc="-13" dirty="0">
                <a:latin typeface="Century Gothic" panose="020B0502020202020204" pitchFamily="34" charset="0"/>
              </a:rPr>
              <a:t>portafolio</a:t>
            </a:r>
          </a:p>
        </p:txBody>
      </p:sp>
      <p:sp>
        <p:nvSpPr>
          <p:cNvPr id="9" name="object 9"/>
          <p:cNvSpPr txBox="1">
            <a:spLocks noGrp="1"/>
          </p:cNvSpPr>
          <p:nvPr>
            <p:ph type="body" idx="1"/>
          </p:nvPr>
        </p:nvSpPr>
        <p:spPr>
          <a:xfrm>
            <a:off x="547777" y="1454891"/>
            <a:ext cx="8229600" cy="2488886"/>
          </a:xfrm>
          <a:prstGeom prst="rect">
            <a:avLst/>
          </a:prstGeom>
        </p:spPr>
        <p:txBody>
          <a:bodyPr vert="horz" wrap="square" lIns="0" tIns="0" rIns="0" bIns="0" rtlCol="0">
            <a:spAutoFit/>
          </a:bodyPr>
          <a:lstStyle/>
          <a:p>
            <a:pPr marL="283215" marR="4559">
              <a:buClr>
                <a:srgbClr val="C00000"/>
              </a:buClr>
            </a:pPr>
            <a:r>
              <a:rPr sz="1400" spc="-4" dirty="0">
                <a:latin typeface="Century Gothic" panose="020B0502020202020204" pitchFamily="34" charset="0"/>
              </a:rPr>
              <a:t>Si</a:t>
            </a:r>
            <a:r>
              <a:rPr sz="1400" spc="-31" dirty="0">
                <a:latin typeface="Century Gothic" panose="020B0502020202020204" pitchFamily="34" charset="0"/>
              </a:rPr>
              <a:t> </a:t>
            </a:r>
            <a:r>
              <a:rPr sz="1400" dirty="0">
                <a:latin typeface="Century Gothic" panose="020B0502020202020204" pitchFamily="34" charset="0"/>
              </a:rPr>
              <a:t>se</a:t>
            </a:r>
            <a:r>
              <a:rPr sz="1400" spc="-94" dirty="0">
                <a:latin typeface="Century Gothic" panose="020B0502020202020204" pitchFamily="34" charset="0"/>
              </a:rPr>
              <a:t> </a:t>
            </a:r>
            <a:r>
              <a:rPr sz="1400" spc="-4" dirty="0">
                <a:latin typeface="Century Gothic" panose="020B0502020202020204" pitchFamily="34" charset="0"/>
              </a:rPr>
              <a:t>aplica</a:t>
            </a:r>
            <a:r>
              <a:rPr sz="1400" spc="-72" dirty="0">
                <a:latin typeface="Century Gothic" panose="020B0502020202020204" pitchFamily="34" charset="0"/>
              </a:rPr>
              <a:t> </a:t>
            </a:r>
            <a:r>
              <a:rPr sz="1400" dirty="0">
                <a:latin typeface="Century Gothic" panose="020B0502020202020204" pitchFamily="34" charset="0"/>
              </a:rPr>
              <a:t>esta</a:t>
            </a:r>
            <a:r>
              <a:rPr sz="1400" spc="-63" dirty="0">
                <a:latin typeface="Century Gothic" panose="020B0502020202020204" pitchFamily="34" charset="0"/>
              </a:rPr>
              <a:t> </a:t>
            </a:r>
            <a:r>
              <a:rPr sz="1400" spc="-4" dirty="0">
                <a:latin typeface="Century Gothic" panose="020B0502020202020204" pitchFamily="34" charset="0"/>
              </a:rPr>
              <a:t>fórmula</a:t>
            </a:r>
            <a:r>
              <a:rPr sz="1400" spc="-85" dirty="0">
                <a:latin typeface="Century Gothic" panose="020B0502020202020204" pitchFamily="34" charset="0"/>
              </a:rPr>
              <a:t> </a:t>
            </a:r>
            <a:r>
              <a:rPr sz="1400" spc="-13" dirty="0">
                <a:latin typeface="Century Gothic" panose="020B0502020202020204" pitchFamily="34" charset="0"/>
              </a:rPr>
              <a:t>para</a:t>
            </a:r>
            <a:r>
              <a:rPr sz="1400" spc="-85" dirty="0">
                <a:latin typeface="Century Gothic" panose="020B0502020202020204" pitchFamily="34" charset="0"/>
              </a:rPr>
              <a:t> </a:t>
            </a:r>
            <a:r>
              <a:rPr sz="1400" spc="-4" dirty="0">
                <a:latin typeface="Century Gothic" panose="020B0502020202020204" pitchFamily="34" charset="0"/>
              </a:rPr>
              <a:t>cada</a:t>
            </a:r>
            <a:r>
              <a:rPr sz="1400" spc="-40" dirty="0">
                <a:latin typeface="Century Gothic" panose="020B0502020202020204" pitchFamily="34" charset="0"/>
              </a:rPr>
              <a:t> </a:t>
            </a:r>
            <a:r>
              <a:rPr sz="1400" spc="-9" dirty="0">
                <a:latin typeface="Century Gothic" panose="020B0502020202020204" pitchFamily="34" charset="0"/>
              </a:rPr>
              <a:t>instrumento,</a:t>
            </a:r>
            <a:r>
              <a:rPr sz="1400" spc="-67" dirty="0">
                <a:latin typeface="Century Gothic" panose="020B0502020202020204" pitchFamily="34" charset="0"/>
              </a:rPr>
              <a:t> </a:t>
            </a:r>
            <a:r>
              <a:rPr sz="1400" dirty="0">
                <a:latin typeface="Century Gothic" panose="020B0502020202020204" pitchFamily="34" charset="0"/>
              </a:rPr>
              <a:t>el</a:t>
            </a:r>
            <a:r>
              <a:rPr sz="1400" spc="-58" dirty="0">
                <a:latin typeface="Century Gothic" panose="020B0502020202020204" pitchFamily="34" charset="0"/>
              </a:rPr>
              <a:t> </a:t>
            </a:r>
            <a:r>
              <a:rPr sz="1400" spc="-4" dirty="0">
                <a:latin typeface="Century Gothic" panose="020B0502020202020204" pitchFamily="34" charset="0"/>
              </a:rPr>
              <a:t>valor</a:t>
            </a:r>
            <a:r>
              <a:rPr sz="1400" spc="-121" dirty="0">
                <a:latin typeface="Century Gothic" panose="020B0502020202020204" pitchFamily="34" charset="0"/>
              </a:rPr>
              <a:t> </a:t>
            </a:r>
            <a:r>
              <a:rPr sz="1400" dirty="0">
                <a:latin typeface="Century Gothic" panose="020B0502020202020204" pitchFamily="34" charset="0"/>
              </a:rPr>
              <a:t>de</a:t>
            </a:r>
            <a:r>
              <a:rPr sz="1400" spc="-94" dirty="0">
                <a:latin typeface="Century Gothic" panose="020B0502020202020204" pitchFamily="34" charset="0"/>
              </a:rPr>
              <a:t> </a:t>
            </a:r>
            <a:r>
              <a:rPr sz="1400" spc="-9" dirty="0">
                <a:latin typeface="Century Gothic" panose="020B0502020202020204" pitchFamily="34" charset="0"/>
              </a:rPr>
              <a:t>venta</a:t>
            </a:r>
            <a:r>
              <a:rPr sz="1400" spc="-102" dirty="0">
                <a:latin typeface="Century Gothic" panose="020B0502020202020204" pitchFamily="34" charset="0"/>
              </a:rPr>
              <a:t> </a:t>
            </a:r>
            <a:r>
              <a:rPr sz="1400" dirty="0">
                <a:latin typeface="Century Gothic" panose="020B0502020202020204" pitchFamily="34" charset="0"/>
              </a:rPr>
              <a:t>del  </a:t>
            </a:r>
            <a:r>
              <a:rPr sz="1400" spc="-4" dirty="0">
                <a:latin typeface="Century Gothic" panose="020B0502020202020204" pitchFamily="34" charset="0"/>
              </a:rPr>
              <a:t>portafolio </a:t>
            </a:r>
            <a:r>
              <a:rPr sz="1400" dirty="0">
                <a:latin typeface="Century Gothic" panose="020B0502020202020204" pitchFamily="34" charset="0"/>
              </a:rPr>
              <a:t>del </a:t>
            </a:r>
            <a:r>
              <a:rPr sz="1400" spc="-18" dirty="0">
                <a:latin typeface="Century Gothic" panose="020B0502020202020204" pitchFamily="34" charset="0"/>
              </a:rPr>
              <a:t>Fanvit </a:t>
            </a:r>
            <a:r>
              <a:rPr sz="1400" dirty="0">
                <a:latin typeface="Century Gothic" panose="020B0502020202020204" pitchFamily="34" charset="0"/>
              </a:rPr>
              <a:t>sería de </a:t>
            </a:r>
            <a:r>
              <a:rPr sz="1400" spc="-4" dirty="0">
                <a:latin typeface="Century Gothic" panose="020B0502020202020204" pitchFamily="34" charset="0"/>
              </a:rPr>
              <a:t>$34,821.2, </a:t>
            </a:r>
            <a:r>
              <a:rPr sz="1400" dirty="0">
                <a:latin typeface="Century Gothic" panose="020B0502020202020204" pitchFamily="34" charset="0"/>
              </a:rPr>
              <a:t>es </a:t>
            </a:r>
            <a:r>
              <a:rPr sz="1400" spc="-27" dirty="0">
                <a:latin typeface="Century Gothic" panose="020B0502020202020204" pitchFamily="34" charset="0"/>
              </a:rPr>
              <a:t>decir, </a:t>
            </a:r>
            <a:r>
              <a:rPr sz="1400" dirty="0">
                <a:latin typeface="Century Gothic" panose="020B0502020202020204" pitchFamily="34" charset="0"/>
              </a:rPr>
              <a:t>67.07% del </a:t>
            </a:r>
            <a:r>
              <a:rPr sz="1400" spc="-4" dirty="0">
                <a:latin typeface="Century Gothic" panose="020B0502020202020204" pitchFamily="34" charset="0"/>
              </a:rPr>
              <a:t>valor  </a:t>
            </a:r>
            <a:r>
              <a:rPr sz="1400" spc="-9" dirty="0">
                <a:latin typeface="Century Gothic" panose="020B0502020202020204" pitchFamily="34" charset="0"/>
              </a:rPr>
              <a:t>razonable</a:t>
            </a:r>
            <a:r>
              <a:rPr sz="1400" spc="-144" dirty="0">
                <a:latin typeface="Century Gothic" panose="020B0502020202020204" pitchFamily="34" charset="0"/>
              </a:rPr>
              <a:t> </a:t>
            </a:r>
            <a:r>
              <a:rPr sz="1400" spc="-9" dirty="0">
                <a:latin typeface="Century Gothic" panose="020B0502020202020204" pitchFamily="34" charset="0"/>
              </a:rPr>
              <a:t>estimado</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0" marR="4559" indent="0">
              <a:buClr>
                <a:srgbClr val="C00000"/>
              </a:buClr>
              <a:buNone/>
            </a:pPr>
            <a:endParaRPr sz="1400" dirty="0">
              <a:latin typeface="Century Gothic" panose="020B0502020202020204" pitchFamily="34" charset="0"/>
            </a:endParaRPr>
          </a:p>
          <a:p>
            <a:pPr marL="283215" marR="30202">
              <a:spcBef>
                <a:spcPts val="431"/>
              </a:spcBef>
              <a:buClr>
                <a:srgbClr val="C00000"/>
              </a:buClr>
            </a:pPr>
            <a:r>
              <a:rPr sz="1400" spc="13" dirty="0">
                <a:latin typeface="Century Gothic" panose="020B0502020202020204" pitchFamily="34" charset="0"/>
              </a:rPr>
              <a:t>La</a:t>
            </a:r>
            <a:r>
              <a:rPr sz="1400" spc="-85" dirty="0">
                <a:latin typeface="Century Gothic" panose="020B0502020202020204" pitchFamily="34" charset="0"/>
              </a:rPr>
              <a:t> </a:t>
            </a:r>
            <a:r>
              <a:rPr sz="1400" spc="-4" dirty="0">
                <a:latin typeface="Century Gothic" panose="020B0502020202020204" pitchFamily="34" charset="0"/>
              </a:rPr>
              <a:t>estimación</a:t>
            </a:r>
            <a:r>
              <a:rPr sz="1400" spc="-94" dirty="0">
                <a:latin typeface="Century Gothic" panose="020B0502020202020204" pitchFamily="34" charset="0"/>
              </a:rPr>
              <a:t> </a:t>
            </a:r>
            <a:r>
              <a:rPr sz="1400" dirty="0">
                <a:latin typeface="Century Gothic" panose="020B0502020202020204" pitchFamily="34" charset="0"/>
              </a:rPr>
              <a:t>del</a:t>
            </a:r>
            <a:r>
              <a:rPr sz="1400" spc="-31" dirty="0">
                <a:latin typeface="Century Gothic" panose="020B0502020202020204" pitchFamily="34" charset="0"/>
              </a:rPr>
              <a:t> </a:t>
            </a:r>
            <a:r>
              <a:rPr sz="1400" spc="-13" dirty="0">
                <a:latin typeface="Century Gothic" panose="020B0502020202020204" pitchFamily="34" charset="0"/>
              </a:rPr>
              <a:t>costo</a:t>
            </a:r>
            <a:r>
              <a:rPr sz="1400" spc="-117" dirty="0">
                <a:latin typeface="Century Gothic" panose="020B0502020202020204" pitchFamily="34" charset="0"/>
              </a:rPr>
              <a:t> </a:t>
            </a:r>
            <a:r>
              <a:rPr sz="1400" dirty="0">
                <a:latin typeface="Century Gothic" panose="020B0502020202020204" pitchFamily="34" charset="0"/>
              </a:rPr>
              <a:t>de</a:t>
            </a:r>
            <a:r>
              <a:rPr sz="1400" spc="-49" dirty="0">
                <a:latin typeface="Century Gothic" panose="020B0502020202020204" pitchFamily="34" charset="0"/>
              </a:rPr>
              <a:t> </a:t>
            </a:r>
            <a:r>
              <a:rPr sz="1400" spc="-4" dirty="0">
                <a:latin typeface="Century Gothic" panose="020B0502020202020204" pitchFamily="34" charset="0"/>
              </a:rPr>
              <a:t>liquidación</a:t>
            </a:r>
            <a:r>
              <a:rPr sz="1400" spc="-72" dirty="0">
                <a:latin typeface="Century Gothic" panose="020B0502020202020204" pitchFamily="34" charset="0"/>
              </a:rPr>
              <a:t> </a:t>
            </a:r>
            <a:r>
              <a:rPr sz="1400" dirty="0">
                <a:latin typeface="Century Gothic" panose="020B0502020202020204" pitchFamily="34" charset="0"/>
              </a:rPr>
              <a:t>es</a:t>
            </a:r>
            <a:r>
              <a:rPr sz="1400" spc="-76" dirty="0">
                <a:latin typeface="Century Gothic" panose="020B0502020202020204" pitchFamily="34" charset="0"/>
              </a:rPr>
              <a:t> </a:t>
            </a:r>
            <a:r>
              <a:rPr sz="1400" spc="-9" dirty="0">
                <a:latin typeface="Century Gothic" panose="020B0502020202020204" pitchFamily="34" charset="0"/>
              </a:rPr>
              <a:t>considerable,</a:t>
            </a:r>
            <a:r>
              <a:rPr sz="1400" spc="-31" dirty="0">
                <a:latin typeface="Century Gothic" panose="020B0502020202020204" pitchFamily="34" charset="0"/>
              </a:rPr>
              <a:t> </a:t>
            </a:r>
            <a:r>
              <a:rPr sz="1400" spc="-4" dirty="0">
                <a:latin typeface="Century Gothic" panose="020B0502020202020204" pitchFamily="34" charset="0"/>
              </a:rPr>
              <a:t>por</a:t>
            </a:r>
            <a:r>
              <a:rPr sz="1400" spc="-63" dirty="0">
                <a:latin typeface="Century Gothic" panose="020B0502020202020204" pitchFamily="34" charset="0"/>
              </a:rPr>
              <a:t> </a:t>
            </a:r>
            <a:r>
              <a:rPr sz="1400" dirty="0">
                <a:latin typeface="Century Gothic" panose="020B0502020202020204" pitchFamily="34" charset="0"/>
              </a:rPr>
              <a:t>lo</a:t>
            </a:r>
            <a:r>
              <a:rPr sz="1400" spc="-94" dirty="0">
                <a:latin typeface="Century Gothic" panose="020B0502020202020204" pitchFamily="34" charset="0"/>
              </a:rPr>
              <a:t> </a:t>
            </a:r>
            <a:r>
              <a:rPr sz="1400" spc="-4" dirty="0">
                <a:latin typeface="Century Gothic" panose="020B0502020202020204" pitchFamily="34" charset="0"/>
              </a:rPr>
              <a:t>que</a:t>
            </a:r>
            <a:r>
              <a:rPr sz="1400" spc="-81" dirty="0">
                <a:latin typeface="Century Gothic" panose="020B0502020202020204" pitchFamily="34" charset="0"/>
              </a:rPr>
              <a:t> </a:t>
            </a:r>
            <a:r>
              <a:rPr sz="1400" dirty="0">
                <a:latin typeface="Century Gothic" panose="020B0502020202020204" pitchFamily="34" charset="0"/>
              </a:rPr>
              <a:t>el  </a:t>
            </a:r>
            <a:r>
              <a:rPr sz="1400" spc="-9" dirty="0">
                <a:latin typeface="Century Gothic" panose="020B0502020202020204" pitchFamily="34" charset="0"/>
              </a:rPr>
              <a:t>proceso</a:t>
            </a:r>
            <a:r>
              <a:rPr sz="1400" spc="-112" dirty="0">
                <a:latin typeface="Century Gothic" panose="020B0502020202020204" pitchFamily="34" charset="0"/>
              </a:rPr>
              <a:t> </a:t>
            </a:r>
            <a:r>
              <a:rPr sz="1400" dirty="0">
                <a:latin typeface="Century Gothic" panose="020B0502020202020204" pitchFamily="34" charset="0"/>
              </a:rPr>
              <a:t>de</a:t>
            </a:r>
            <a:r>
              <a:rPr sz="1400" spc="-76" dirty="0">
                <a:latin typeface="Century Gothic" panose="020B0502020202020204" pitchFamily="34" charset="0"/>
              </a:rPr>
              <a:t> </a:t>
            </a:r>
            <a:r>
              <a:rPr sz="1400" spc="-9" dirty="0">
                <a:latin typeface="Century Gothic" panose="020B0502020202020204" pitchFamily="34" charset="0"/>
              </a:rPr>
              <a:t>rebalanceo</a:t>
            </a:r>
            <a:r>
              <a:rPr sz="1400" spc="-99" dirty="0">
                <a:latin typeface="Century Gothic" panose="020B0502020202020204" pitchFamily="34" charset="0"/>
              </a:rPr>
              <a:t> </a:t>
            </a:r>
            <a:r>
              <a:rPr sz="1400" dirty="0">
                <a:latin typeface="Century Gothic" panose="020B0502020202020204" pitchFamily="34" charset="0"/>
              </a:rPr>
              <a:t>del</a:t>
            </a:r>
            <a:r>
              <a:rPr sz="1400" spc="-31" dirty="0">
                <a:latin typeface="Century Gothic" panose="020B0502020202020204" pitchFamily="34" charset="0"/>
              </a:rPr>
              <a:t> </a:t>
            </a:r>
            <a:r>
              <a:rPr sz="1400" spc="-4" dirty="0">
                <a:latin typeface="Century Gothic" panose="020B0502020202020204" pitchFamily="34" charset="0"/>
              </a:rPr>
              <a:t>portafolio</a:t>
            </a:r>
            <a:r>
              <a:rPr sz="1400" spc="-121" dirty="0">
                <a:latin typeface="Century Gothic" panose="020B0502020202020204" pitchFamily="34" charset="0"/>
              </a:rPr>
              <a:t> </a:t>
            </a:r>
            <a:r>
              <a:rPr sz="1400" dirty="0">
                <a:latin typeface="Century Gothic" panose="020B0502020202020204" pitchFamily="34" charset="0"/>
              </a:rPr>
              <a:t>debe</a:t>
            </a:r>
            <a:r>
              <a:rPr sz="1400" spc="-85" dirty="0">
                <a:latin typeface="Century Gothic" panose="020B0502020202020204" pitchFamily="34" charset="0"/>
              </a:rPr>
              <a:t> </a:t>
            </a:r>
            <a:r>
              <a:rPr sz="1400" spc="-9" dirty="0">
                <a:latin typeface="Century Gothic" panose="020B0502020202020204" pitchFamily="34" charset="0"/>
              </a:rPr>
              <a:t>considerar</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0" marR="30202" indent="0">
              <a:spcBef>
                <a:spcPts val="431"/>
              </a:spcBef>
              <a:buClr>
                <a:srgbClr val="C00000"/>
              </a:buClr>
              <a:buNone/>
            </a:pPr>
            <a:endParaRPr sz="1400" dirty="0">
              <a:latin typeface="Century Gothic" panose="020B0502020202020204" pitchFamily="34" charset="0"/>
            </a:endParaRPr>
          </a:p>
          <a:p>
            <a:pPr marL="642790" marR="2716470">
              <a:lnSpc>
                <a:spcPct val="120000"/>
              </a:lnSpc>
              <a:spcBef>
                <a:spcPts val="4"/>
              </a:spcBef>
              <a:buClr>
                <a:srgbClr val="C00000"/>
              </a:buClr>
            </a:pPr>
            <a:r>
              <a:rPr sz="1400" spc="9" dirty="0">
                <a:latin typeface="Century Gothic" panose="020B0502020202020204" pitchFamily="34" charset="0"/>
              </a:rPr>
              <a:t>Las </a:t>
            </a:r>
            <a:r>
              <a:rPr sz="1400" spc="-9" dirty="0">
                <a:latin typeface="Century Gothic" panose="020B0502020202020204" pitchFamily="34" charset="0"/>
              </a:rPr>
              <a:t>alternativas </a:t>
            </a:r>
            <a:r>
              <a:rPr sz="1400" spc="-4" dirty="0">
                <a:latin typeface="Century Gothic" panose="020B0502020202020204" pitchFamily="34" charset="0"/>
              </a:rPr>
              <a:t>de </a:t>
            </a:r>
            <a:r>
              <a:rPr sz="1400" spc="-13" dirty="0">
                <a:latin typeface="Century Gothic" panose="020B0502020202020204" pitchFamily="34" charset="0"/>
              </a:rPr>
              <a:t>inversión</a:t>
            </a:r>
            <a:r>
              <a:rPr sz="1400" spc="-233" dirty="0">
                <a:latin typeface="Century Gothic" panose="020B0502020202020204" pitchFamily="34" charset="0"/>
              </a:rPr>
              <a:t> </a:t>
            </a:r>
            <a:r>
              <a:rPr sz="1400" spc="-4" dirty="0">
                <a:latin typeface="Century Gothic" panose="020B0502020202020204" pitchFamily="34" charset="0"/>
              </a:rPr>
              <a:t>disponibles </a:t>
            </a:r>
            <a:endParaRPr lang="es-MX" sz="1400" spc="-4" dirty="0" smtClean="0">
              <a:latin typeface="Century Gothic" panose="020B0502020202020204" pitchFamily="34" charset="0"/>
            </a:endParaRPr>
          </a:p>
          <a:p>
            <a:pPr marL="642790" marR="2716470">
              <a:lnSpc>
                <a:spcPct val="120000"/>
              </a:lnSpc>
              <a:spcBef>
                <a:spcPts val="4"/>
              </a:spcBef>
              <a:buClr>
                <a:srgbClr val="C00000"/>
              </a:buClr>
            </a:pPr>
            <a:r>
              <a:rPr sz="1400" dirty="0" smtClean="0">
                <a:latin typeface="Century Gothic" panose="020B0502020202020204" pitchFamily="34" charset="0"/>
              </a:rPr>
              <a:t>Definir </a:t>
            </a:r>
            <a:r>
              <a:rPr sz="1400" dirty="0">
                <a:latin typeface="Century Gothic" panose="020B0502020202020204" pitchFamily="34" charset="0"/>
              </a:rPr>
              <a:t>el </a:t>
            </a:r>
            <a:r>
              <a:rPr sz="1400" spc="-4" dirty="0">
                <a:latin typeface="Century Gothic" panose="020B0502020202020204" pitchFamily="34" charset="0"/>
              </a:rPr>
              <a:t>plazo </a:t>
            </a:r>
            <a:r>
              <a:rPr sz="1400" spc="-4" dirty="0" smtClean="0">
                <a:latin typeface="Century Gothic" panose="020B0502020202020204" pitchFamily="34" charset="0"/>
              </a:rPr>
              <a:t>de</a:t>
            </a:r>
            <a:r>
              <a:rPr lang="es-MX" sz="1400" spc="-4" dirty="0" smtClean="0">
                <a:latin typeface="Century Gothic" panose="020B0502020202020204" pitchFamily="34" charset="0"/>
              </a:rPr>
              <a:t> </a:t>
            </a:r>
            <a:r>
              <a:rPr sz="1400" spc="-292" dirty="0" smtClean="0">
                <a:latin typeface="Century Gothic" panose="020B0502020202020204" pitchFamily="34" charset="0"/>
              </a:rPr>
              <a:t> </a:t>
            </a:r>
            <a:r>
              <a:rPr sz="1400" spc="-9" dirty="0">
                <a:latin typeface="Century Gothic" panose="020B0502020202020204" pitchFamily="34" charset="0"/>
              </a:rPr>
              <a:t>rebalanceo</a:t>
            </a:r>
          </a:p>
          <a:p>
            <a:pPr marL="642790">
              <a:spcBef>
                <a:spcPts val="386"/>
              </a:spcBef>
              <a:buClr>
                <a:srgbClr val="C00000"/>
              </a:buClr>
            </a:pPr>
            <a:r>
              <a:rPr sz="1400" spc="-9" dirty="0">
                <a:latin typeface="Century Gothic" panose="020B0502020202020204" pitchFamily="34" charset="0"/>
              </a:rPr>
              <a:t>Seleccionar</a:t>
            </a:r>
            <a:r>
              <a:rPr sz="1400" spc="-63" dirty="0">
                <a:latin typeface="Century Gothic" panose="020B0502020202020204" pitchFamily="34" charset="0"/>
              </a:rPr>
              <a:t> </a:t>
            </a:r>
            <a:r>
              <a:rPr sz="1400" spc="-4" dirty="0">
                <a:latin typeface="Century Gothic" panose="020B0502020202020204" pitchFamily="34" charset="0"/>
              </a:rPr>
              <a:t>los</a:t>
            </a:r>
            <a:r>
              <a:rPr sz="1400" spc="-40" dirty="0">
                <a:latin typeface="Century Gothic" panose="020B0502020202020204" pitchFamily="34" charset="0"/>
              </a:rPr>
              <a:t> </a:t>
            </a:r>
            <a:r>
              <a:rPr sz="1400" spc="-4" dirty="0">
                <a:latin typeface="Century Gothic" panose="020B0502020202020204" pitchFamily="34" charset="0"/>
              </a:rPr>
              <a:t>instrumentos</a:t>
            </a:r>
            <a:r>
              <a:rPr sz="1400" spc="-63" dirty="0">
                <a:latin typeface="Century Gothic" panose="020B0502020202020204" pitchFamily="34" charset="0"/>
              </a:rPr>
              <a:t> </a:t>
            </a:r>
            <a:r>
              <a:rPr sz="1400" spc="-4" dirty="0">
                <a:latin typeface="Century Gothic" panose="020B0502020202020204" pitchFamily="34" charset="0"/>
              </a:rPr>
              <a:t>que</a:t>
            </a:r>
            <a:r>
              <a:rPr sz="1400" spc="-76" dirty="0">
                <a:latin typeface="Century Gothic" panose="020B0502020202020204" pitchFamily="34" charset="0"/>
              </a:rPr>
              <a:t> </a:t>
            </a:r>
            <a:r>
              <a:rPr sz="1400" dirty="0">
                <a:latin typeface="Century Gothic" panose="020B0502020202020204" pitchFamily="34" charset="0"/>
              </a:rPr>
              <a:t>se</a:t>
            </a:r>
            <a:r>
              <a:rPr sz="1400" spc="-85" dirty="0">
                <a:latin typeface="Century Gothic" panose="020B0502020202020204" pitchFamily="34" charset="0"/>
              </a:rPr>
              <a:t> </a:t>
            </a:r>
            <a:r>
              <a:rPr sz="1400" dirty="0">
                <a:latin typeface="Century Gothic" panose="020B0502020202020204" pitchFamily="34" charset="0"/>
              </a:rPr>
              <a:t>deben</a:t>
            </a:r>
            <a:r>
              <a:rPr sz="1400" spc="-40" dirty="0">
                <a:latin typeface="Century Gothic" panose="020B0502020202020204" pitchFamily="34" charset="0"/>
              </a:rPr>
              <a:t> </a:t>
            </a:r>
            <a:r>
              <a:rPr sz="1400" spc="-9" dirty="0">
                <a:latin typeface="Century Gothic" panose="020B0502020202020204" pitchFamily="34" charset="0"/>
              </a:rPr>
              <a:t>liquidar</a:t>
            </a:r>
          </a:p>
          <a:p>
            <a:pPr marL="642790" marR="448471">
              <a:spcBef>
                <a:spcPts val="386"/>
              </a:spcBef>
              <a:buClr>
                <a:srgbClr val="C00000"/>
              </a:buClr>
            </a:pPr>
            <a:r>
              <a:rPr sz="1400" spc="13" dirty="0">
                <a:latin typeface="Century Gothic" panose="020B0502020202020204" pitchFamily="34" charset="0"/>
              </a:rPr>
              <a:t>La</a:t>
            </a:r>
            <a:r>
              <a:rPr sz="1400" spc="-85" dirty="0">
                <a:latin typeface="Century Gothic" panose="020B0502020202020204" pitchFamily="34" charset="0"/>
              </a:rPr>
              <a:t> </a:t>
            </a:r>
            <a:r>
              <a:rPr sz="1400" spc="-9" dirty="0">
                <a:latin typeface="Century Gothic" panose="020B0502020202020204" pitchFamily="34" charset="0"/>
              </a:rPr>
              <a:t>estructura</a:t>
            </a:r>
            <a:r>
              <a:rPr sz="1400" spc="-94" dirty="0">
                <a:latin typeface="Century Gothic" panose="020B0502020202020204" pitchFamily="34" charset="0"/>
              </a:rPr>
              <a:t> </a:t>
            </a:r>
            <a:r>
              <a:rPr sz="1400" spc="-4" dirty="0">
                <a:latin typeface="Century Gothic" panose="020B0502020202020204" pitchFamily="34" charset="0"/>
              </a:rPr>
              <a:t>del</a:t>
            </a:r>
            <a:r>
              <a:rPr sz="1400" spc="-22" dirty="0">
                <a:latin typeface="Century Gothic" panose="020B0502020202020204" pitchFamily="34" charset="0"/>
              </a:rPr>
              <a:t> </a:t>
            </a:r>
            <a:r>
              <a:rPr sz="1400" spc="-4" dirty="0">
                <a:latin typeface="Century Gothic" panose="020B0502020202020204" pitchFamily="34" charset="0"/>
              </a:rPr>
              <a:t>portafolio</a:t>
            </a:r>
            <a:r>
              <a:rPr sz="1400" spc="-72" dirty="0">
                <a:latin typeface="Century Gothic" panose="020B0502020202020204" pitchFamily="34" charset="0"/>
              </a:rPr>
              <a:t> </a:t>
            </a:r>
            <a:r>
              <a:rPr sz="1400" spc="-9" dirty="0">
                <a:latin typeface="Century Gothic" panose="020B0502020202020204" pitchFamily="34" charset="0"/>
              </a:rPr>
              <a:t>consistente</a:t>
            </a:r>
            <a:r>
              <a:rPr sz="1400" spc="-72" dirty="0">
                <a:latin typeface="Century Gothic" panose="020B0502020202020204" pitchFamily="34" charset="0"/>
              </a:rPr>
              <a:t> </a:t>
            </a:r>
            <a:r>
              <a:rPr sz="1400" spc="-13" dirty="0">
                <a:latin typeface="Century Gothic" panose="020B0502020202020204" pitchFamily="34" charset="0"/>
              </a:rPr>
              <a:t>con</a:t>
            </a:r>
            <a:r>
              <a:rPr sz="1400" spc="-67" dirty="0">
                <a:latin typeface="Century Gothic" panose="020B0502020202020204" pitchFamily="34" charset="0"/>
              </a:rPr>
              <a:t> </a:t>
            </a:r>
            <a:r>
              <a:rPr sz="1400" dirty="0">
                <a:latin typeface="Century Gothic" panose="020B0502020202020204" pitchFamily="34" charset="0"/>
              </a:rPr>
              <a:t>el</a:t>
            </a:r>
            <a:r>
              <a:rPr sz="1400" spc="-54" dirty="0">
                <a:latin typeface="Century Gothic" panose="020B0502020202020204" pitchFamily="34" charset="0"/>
              </a:rPr>
              <a:t> </a:t>
            </a:r>
            <a:r>
              <a:rPr sz="1400" spc="-4" dirty="0">
                <a:latin typeface="Century Gothic" panose="020B0502020202020204" pitchFamily="34" charset="0"/>
              </a:rPr>
              <a:t>apetito</a:t>
            </a:r>
            <a:r>
              <a:rPr sz="1400" spc="-63" dirty="0">
                <a:latin typeface="Century Gothic" panose="020B0502020202020204" pitchFamily="34" charset="0"/>
              </a:rPr>
              <a:t> </a:t>
            </a:r>
            <a:r>
              <a:rPr sz="1400" spc="-4" dirty="0">
                <a:latin typeface="Century Gothic" panose="020B0502020202020204" pitchFamily="34" charset="0"/>
              </a:rPr>
              <a:t>de</a:t>
            </a:r>
            <a:r>
              <a:rPr sz="1400" spc="-63" dirty="0">
                <a:latin typeface="Century Gothic" panose="020B0502020202020204" pitchFamily="34" charset="0"/>
              </a:rPr>
              <a:t> </a:t>
            </a:r>
            <a:r>
              <a:rPr sz="1400" spc="-9" dirty="0">
                <a:latin typeface="Century Gothic" panose="020B0502020202020204" pitchFamily="34" charset="0"/>
              </a:rPr>
              <a:t>riesgo</a:t>
            </a:r>
            <a:r>
              <a:rPr sz="1400" spc="-85" dirty="0">
                <a:latin typeface="Century Gothic" panose="020B0502020202020204" pitchFamily="34" charset="0"/>
              </a:rPr>
              <a:t> </a:t>
            </a:r>
            <a:r>
              <a:rPr sz="1400" spc="-4" dirty="0">
                <a:latin typeface="Century Gothic" panose="020B0502020202020204" pitchFamily="34" charset="0"/>
              </a:rPr>
              <a:t>del  </a:t>
            </a:r>
            <a:r>
              <a:rPr sz="1400" spc="-13" dirty="0">
                <a:latin typeface="Century Gothic" panose="020B0502020202020204" pitchFamily="34" charset="0"/>
              </a:rPr>
              <a:t>Instituto.</a:t>
            </a:r>
          </a:p>
        </p:txBody>
      </p:sp>
      <p:sp>
        <p:nvSpPr>
          <p:cNvPr id="13" name="12 Marcador de número de diapositiva"/>
          <p:cNvSpPr>
            <a:spLocks noGrp="1"/>
          </p:cNvSpPr>
          <p:nvPr>
            <p:ph type="sldNum" sz="quarter" idx="12"/>
          </p:nvPr>
        </p:nvSpPr>
        <p:spPr/>
        <p:txBody>
          <a:bodyPr/>
          <a:lstStyle/>
          <a:p>
            <a:fld id="{05E83AA4-A00D-4AA0-8FE8-B93C9F3EC141}" type="slidenum">
              <a:rPr lang="es-ES" altLang="es-MX" smtClean="0"/>
              <a:pPr/>
              <a:t>43</a:t>
            </a:fld>
            <a:endParaRPr lang="es-ES" altLang="es-MX" dirty="0"/>
          </a:p>
        </p:txBody>
      </p:sp>
    </p:spTree>
    <p:extLst>
      <p:ext uri="{BB962C8B-B14F-4D97-AF65-F5344CB8AC3E}">
        <p14:creationId xmlns:p14="http://schemas.microsoft.com/office/powerpoint/2010/main" val="15264192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13" dirty="0">
                <a:latin typeface="Century Gothic" panose="020B0502020202020204" pitchFamily="34" charset="0"/>
              </a:rPr>
              <a:t>Costo </a:t>
            </a:r>
            <a:r>
              <a:rPr sz="2000" b="1" dirty="0">
                <a:latin typeface="Century Gothic" panose="020B0502020202020204" pitchFamily="34" charset="0"/>
              </a:rPr>
              <a:t>de liquidación </a:t>
            </a:r>
            <a:r>
              <a:rPr sz="2000" b="1" spc="-4" dirty="0">
                <a:latin typeface="Century Gothic" panose="020B0502020202020204" pitchFamily="34" charset="0"/>
              </a:rPr>
              <a:t>del </a:t>
            </a:r>
            <a:r>
              <a:rPr sz="2000" b="1" spc="-13" dirty="0">
                <a:latin typeface="Century Gothic" panose="020B0502020202020204" pitchFamily="34" charset="0"/>
              </a:rPr>
              <a:t>portafolio</a:t>
            </a:r>
          </a:p>
        </p:txBody>
      </p:sp>
      <p:graphicFrame>
        <p:nvGraphicFramePr>
          <p:cNvPr id="3" name="object 3"/>
          <p:cNvGraphicFramePr>
            <a:graphicFrameLocks noGrp="1"/>
          </p:cNvGraphicFramePr>
          <p:nvPr>
            <p:extLst>
              <p:ext uri="{D42A27DB-BD31-4B8C-83A1-F6EECF244321}">
                <p14:modId xmlns:p14="http://schemas.microsoft.com/office/powerpoint/2010/main" val="362283821"/>
              </p:ext>
            </p:extLst>
          </p:nvPr>
        </p:nvGraphicFramePr>
        <p:xfrm>
          <a:off x="1299556" y="1649954"/>
          <a:ext cx="6657799" cy="3727454"/>
        </p:xfrm>
        <a:graphic>
          <a:graphicData uri="http://schemas.openxmlformats.org/drawingml/2006/table">
            <a:tbl>
              <a:tblPr firstRow="1" bandRow="1">
                <a:tableStyleId>{2D5ABB26-0587-4C30-8999-92F81FD0307C}</a:tableStyleId>
              </a:tblPr>
              <a:tblGrid>
                <a:gridCol w="1833525"/>
                <a:gridCol w="1232755"/>
                <a:gridCol w="1435334"/>
                <a:gridCol w="847779"/>
                <a:gridCol w="1308406"/>
              </a:tblGrid>
              <a:tr h="454959">
                <a:tc>
                  <a:txBody>
                    <a:bodyPr/>
                    <a:lstStyle/>
                    <a:p>
                      <a:pPr>
                        <a:lnSpc>
                          <a:spcPct val="100000"/>
                        </a:lnSpc>
                        <a:spcBef>
                          <a:spcPts val="30"/>
                        </a:spcBef>
                      </a:pPr>
                      <a:endParaRPr sz="1100" dirty="0">
                        <a:latin typeface="Times New Roman"/>
                        <a:cs typeface="Times New Roman"/>
                      </a:endParaRPr>
                    </a:p>
                    <a:p>
                      <a:pPr marL="531495">
                        <a:lnSpc>
                          <a:spcPct val="100000"/>
                        </a:lnSpc>
                      </a:pPr>
                      <a:r>
                        <a:rPr sz="1000" dirty="0">
                          <a:latin typeface="Calibri"/>
                          <a:cs typeface="Calibri"/>
                        </a:rPr>
                        <a:t>Clase de</a:t>
                      </a:r>
                      <a:r>
                        <a:rPr sz="1000" spc="-45" dirty="0">
                          <a:latin typeface="Calibri"/>
                          <a:cs typeface="Calibri"/>
                        </a:rPr>
                        <a:t> </a:t>
                      </a:r>
                      <a:r>
                        <a:rPr sz="1000" spc="-5" dirty="0">
                          <a:latin typeface="Calibri"/>
                          <a:cs typeface="Calibri"/>
                        </a:rPr>
                        <a:t>activos</a:t>
                      </a:r>
                      <a:endParaRPr sz="1000" dirty="0">
                        <a:latin typeface="Calibri"/>
                        <a:cs typeface="Calibri"/>
                      </a:endParaRPr>
                    </a:p>
                  </a:txBody>
                  <a:tcPr marL="0" marR="0" marT="0" marB="0">
                    <a:lnL w="9143">
                      <a:solidFill>
                        <a:srgbClr val="000000"/>
                      </a:solidFill>
                      <a:prstDash val="solid"/>
                    </a:lnL>
                    <a:lnT w="9143">
                      <a:solidFill>
                        <a:srgbClr val="000000"/>
                      </a:solidFill>
                      <a:prstDash val="solid"/>
                    </a:lnT>
                    <a:lnB w="18287">
                      <a:solidFill>
                        <a:srgbClr val="000000"/>
                      </a:solidFill>
                      <a:prstDash val="solid"/>
                    </a:lnB>
                  </a:tcPr>
                </a:tc>
                <a:tc>
                  <a:txBody>
                    <a:bodyPr/>
                    <a:lstStyle/>
                    <a:p>
                      <a:pPr>
                        <a:lnSpc>
                          <a:spcPct val="100000"/>
                        </a:lnSpc>
                        <a:spcBef>
                          <a:spcPts val="30"/>
                        </a:spcBef>
                      </a:pPr>
                      <a:endParaRPr sz="1100" dirty="0">
                        <a:latin typeface="Times New Roman"/>
                        <a:cs typeface="Times New Roman"/>
                      </a:endParaRPr>
                    </a:p>
                    <a:p>
                      <a:pPr marL="35560" algn="ctr">
                        <a:lnSpc>
                          <a:spcPct val="100000"/>
                        </a:lnSpc>
                      </a:pPr>
                      <a:r>
                        <a:rPr sz="1000" spc="10" dirty="0">
                          <a:solidFill>
                            <a:srgbClr val="FF0000"/>
                          </a:solidFill>
                          <a:latin typeface="Calibri"/>
                          <a:cs typeface="Calibri"/>
                        </a:rPr>
                        <a:t>Valor </a:t>
                      </a:r>
                      <a:r>
                        <a:rPr sz="1000" dirty="0">
                          <a:solidFill>
                            <a:srgbClr val="FF0000"/>
                          </a:solidFill>
                          <a:latin typeface="Calibri"/>
                          <a:cs typeface="Calibri"/>
                        </a:rPr>
                        <a:t>de</a:t>
                      </a:r>
                      <a:r>
                        <a:rPr sz="1000" spc="-130" dirty="0">
                          <a:solidFill>
                            <a:srgbClr val="FF0000"/>
                          </a:solidFill>
                          <a:latin typeface="Calibri"/>
                          <a:cs typeface="Calibri"/>
                        </a:rPr>
                        <a:t> </a:t>
                      </a:r>
                      <a:r>
                        <a:rPr sz="1000" spc="-10" dirty="0">
                          <a:solidFill>
                            <a:srgbClr val="FF0000"/>
                          </a:solidFill>
                          <a:latin typeface="Calibri"/>
                          <a:cs typeface="Calibri"/>
                        </a:rPr>
                        <a:t>mercado</a:t>
                      </a:r>
                      <a:endParaRPr sz="1000" dirty="0">
                        <a:latin typeface="Calibri"/>
                        <a:cs typeface="Calibri"/>
                      </a:endParaRPr>
                    </a:p>
                  </a:txBody>
                  <a:tcPr marL="0" marR="0" marT="0" marB="0">
                    <a:lnT w="9143">
                      <a:solidFill>
                        <a:srgbClr val="000000"/>
                      </a:solidFill>
                      <a:prstDash val="solid"/>
                    </a:lnT>
                    <a:lnB w="18287">
                      <a:solidFill>
                        <a:srgbClr val="000000"/>
                      </a:solidFill>
                      <a:prstDash val="solid"/>
                    </a:lnB>
                  </a:tcPr>
                </a:tc>
                <a:tc gridSpan="2">
                  <a:txBody>
                    <a:bodyPr/>
                    <a:lstStyle/>
                    <a:p>
                      <a:pPr marL="20955">
                        <a:lnSpc>
                          <a:spcPct val="100000"/>
                        </a:lnSpc>
                        <a:spcBef>
                          <a:spcPts val="10"/>
                        </a:spcBef>
                        <a:tabLst>
                          <a:tab pos="755015" algn="l"/>
                          <a:tab pos="2724150" algn="l"/>
                        </a:tabLst>
                      </a:pPr>
                      <a:r>
                        <a:rPr sz="1000" u="heavy" dirty="0">
                          <a:latin typeface="Times New Roman"/>
                          <a:cs typeface="Times New Roman"/>
                        </a:rPr>
                        <a:t> 	</a:t>
                      </a:r>
                      <a:r>
                        <a:rPr sz="1000" u="heavy" spc="-5" dirty="0">
                          <a:latin typeface="Calibri"/>
                          <a:cs typeface="Calibri"/>
                        </a:rPr>
                        <a:t>Costo </a:t>
                      </a:r>
                      <a:r>
                        <a:rPr sz="1000" u="heavy" dirty="0">
                          <a:latin typeface="Calibri"/>
                          <a:cs typeface="Calibri"/>
                        </a:rPr>
                        <a:t>de</a:t>
                      </a:r>
                      <a:r>
                        <a:rPr sz="1000" u="heavy" spc="-65" dirty="0">
                          <a:latin typeface="Calibri"/>
                          <a:cs typeface="Calibri"/>
                        </a:rPr>
                        <a:t> </a:t>
                      </a:r>
                      <a:r>
                        <a:rPr sz="1000" u="heavy" spc="5" dirty="0">
                          <a:latin typeface="Calibri"/>
                          <a:cs typeface="Calibri"/>
                        </a:rPr>
                        <a:t>liquidación	</a:t>
                      </a:r>
                      <a:endParaRPr sz="1000" dirty="0">
                        <a:latin typeface="Calibri"/>
                        <a:cs typeface="Calibri"/>
                      </a:endParaRPr>
                    </a:p>
                    <a:p>
                      <a:pPr marL="474980">
                        <a:lnSpc>
                          <a:spcPct val="100000"/>
                        </a:lnSpc>
                        <a:spcBef>
                          <a:spcPts val="130"/>
                        </a:spcBef>
                        <a:tabLst>
                          <a:tab pos="1951355" algn="l"/>
                        </a:tabLst>
                      </a:pPr>
                      <a:r>
                        <a:rPr sz="1000" spc="10" dirty="0">
                          <a:latin typeface="Calibri"/>
                          <a:cs typeface="Calibri"/>
                        </a:rPr>
                        <a:t>(pesos)	</a:t>
                      </a:r>
                      <a:r>
                        <a:rPr sz="1000" spc="15" dirty="0">
                          <a:latin typeface="Calibri"/>
                          <a:cs typeface="Calibri"/>
                        </a:rPr>
                        <a:t>(%)</a:t>
                      </a:r>
                      <a:endParaRPr sz="1000" dirty="0">
                        <a:latin typeface="Calibri"/>
                        <a:cs typeface="Calibri"/>
                      </a:endParaRPr>
                    </a:p>
                  </a:txBody>
                  <a:tcPr marL="0" marR="0" marT="0" marB="0">
                    <a:lnT w="9143">
                      <a:solidFill>
                        <a:srgbClr val="000000"/>
                      </a:solidFill>
                      <a:prstDash val="solid"/>
                    </a:lnT>
                    <a:lnB w="18287">
                      <a:solidFill>
                        <a:srgbClr val="000000"/>
                      </a:solidFill>
                      <a:prstDash val="solid"/>
                    </a:lnB>
                  </a:tcPr>
                </a:tc>
                <a:tc hMerge="1">
                  <a:txBody>
                    <a:bodyPr/>
                    <a:lstStyle/>
                    <a:p>
                      <a:endParaRPr/>
                    </a:p>
                  </a:txBody>
                  <a:tcPr marL="0" marR="0" marT="0" marB="0"/>
                </a:tc>
                <a:tc>
                  <a:txBody>
                    <a:bodyPr/>
                    <a:lstStyle/>
                    <a:p>
                      <a:pPr>
                        <a:lnSpc>
                          <a:spcPct val="100000"/>
                        </a:lnSpc>
                        <a:spcBef>
                          <a:spcPts val="30"/>
                        </a:spcBef>
                      </a:pPr>
                      <a:endParaRPr sz="1100" dirty="0">
                        <a:latin typeface="Times New Roman"/>
                        <a:cs typeface="Times New Roman"/>
                      </a:endParaRPr>
                    </a:p>
                    <a:p>
                      <a:pPr marL="215265" algn="ctr">
                        <a:lnSpc>
                          <a:spcPct val="100000"/>
                        </a:lnSpc>
                      </a:pPr>
                      <a:r>
                        <a:rPr sz="1000" spc="5" dirty="0">
                          <a:solidFill>
                            <a:srgbClr val="FF0000"/>
                          </a:solidFill>
                          <a:latin typeface="Calibri"/>
                          <a:cs typeface="Calibri"/>
                        </a:rPr>
                        <a:t>Valor </a:t>
                      </a:r>
                      <a:r>
                        <a:rPr sz="1000" dirty="0">
                          <a:solidFill>
                            <a:srgbClr val="FF0000"/>
                          </a:solidFill>
                          <a:latin typeface="Calibri"/>
                          <a:cs typeface="Calibri"/>
                        </a:rPr>
                        <a:t>de</a:t>
                      </a:r>
                      <a:r>
                        <a:rPr sz="1000" spc="-105" dirty="0">
                          <a:solidFill>
                            <a:srgbClr val="FF0000"/>
                          </a:solidFill>
                          <a:latin typeface="Calibri"/>
                          <a:cs typeface="Calibri"/>
                        </a:rPr>
                        <a:t> </a:t>
                      </a:r>
                      <a:r>
                        <a:rPr sz="1000" spc="5" dirty="0">
                          <a:solidFill>
                            <a:srgbClr val="FF0000"/>
                          </a:solidFill>
                          <a:latin typeface="Calibri"/>
                          <a:cs typeface="Calibri"/>
                        </a:rPr>
                        <a:t>venta</a:t>
                      </a:r>
                      <a:endParaRPr sz="1000" dirty="0">
                        <a:latin typeface="Calibri"/>
                        <a:cs typeface="Calibri"/>
                      </a:endParaRPr>
                    </a:p>
                  </a:txBody>
                  <a:tcPr marL="0" marR="0" marT="0" marB="0">
                    <a:lnR w="19811">
                      <a:solidFill>
                        <a:srgbClr val="000000"/>
                      </a:solidFill>
                      <a:prstDash val="solid"/>
                    </a:lnR>
                    <a:lnT w="9143">
                      <a:solidFill>
                        <a:srgbClr val="000000"/>
                      </a:solidFill>
                      <a:prstDash val="solid"/>
                    </a:lnT>
                    <a:lnB w="18287">
                      <a:solidFill>
                        <a:srgbClr val="000000"/>
                      </a:solidFill>
                      <a:prstDash val="solid"/>
                    </a:lnB>
                  </a:tcPr>
                </a:tc>
              </a:tr>
              <a:tr h="191941">
                <a:tc>
                  <a:txBody>
                    <a:bodyPr/>
                    <a:lstStyle/>
                    <a:p>
                      <a:pPr marL="19685">
                        <a:lnSpc>
                          <a:spcPct val="100000"/>
                        </a:lnSpc>
                        <a:spcBef>
                          <a:spcPts val="10"/>
                        </a:spcBef>
                      </a:pPr>
                      <a:r>
                        <a:rPr sz="1000" dirty="0">
                          <a:latin typeface="Calibri"/>
                          <a:cs typeface="Calibri"/>
                        </a:rPr>
                        <a:t>Acciones </a:t>
                      </a:r>
                      <a:r>
                        <a:rPr sz="1000" spc="-5" dirty="0">
                          <a:latin typeface="Calibri"/>
                          <a:cs typeface="Calibri"/>
                        </a:rPr>
                        <a:t>y </a:t>
                      </a:r>
                      <a:r>
                        <a:rPr sz="1000" spc="-10" dirty="0">
                          <a:latin typeface="Calibri"/>
                          <a:cs typeface="Calibri"/>
                        </a:rPr>
                        <a:t>trackers, </a:t>
                      </a:r>
                      <a:r>
                        <a:rPr sz="1000" dirty="0">
                          <a:latin typeface="Calibri"/>
                          <a:cs typeface="Calibri"/>
                        </a:rPr>
                        <a:t>fibras,</a:t>
                      </a:r>
                      <a:r>
                        <a:rPr sz="1000" spc="-50" dirty="0">
                          <a:latin typeface="Calibri"/>
                          <a:cs typeface="Calibri"/>
                        </a:rPr>
                        <a:t> </a:t>
                      </a:r>
                      <a:r>
                        <a:rPr sz="1000" spc="-5" dirty="0">
                          <a:latin typeface="Calibri"/>
                          <a:cs typeface="Calibri"/>
                        </a:rPr>
                        <a:t>y</a:t>
                      </a:r>
                      <a:endParaRPr sz="1000" dirty="0">
                        <a:latin typeface="Calibri"/>
                        <a:cs typeface="Calibri"/>
                      </a:endParaRPr>
                    </a:p>
                  </a:txBody>
                  <a:tcPr marL="0" marR="0" marT="0" marB="0">
                    <a:lnL w="9143">
                      <a:solidFill>
                        <a:srgbClr val="000000"/>
                      </a:solidFill>
                      <a:prstDash val="solid"/>
                    </a:lnL>
                    <a:lnT w="18287">
                      <a:solidFill>
                        <a:srgbClr val="000000"/>
                      </a:solidFill>
                      <a:prstDash val="solid"/>
                    </a:lnT>
                  </a:tcPr>
                </a:tc>
                <a:tc>
                  <a:txBody>
                    <a:bodyPr/>
                    <a:lstStyle/>
                    <a:p>
                      <a:endParaRPr sz="1000" dirty="0">
                        <a:latin typeface="Calibri"/>
                        <a:cs typeface="Calibri"/>
                      </a:endParaRPr>
                    </a:p>
                  </a:txBody>
                  <a:tcPr marL="0" marR="0" marT="0" marB="0">
                    <a:lnT w="18287">
                      <a:solidFill>
                        <a:srgbClr val="000000"/>
                      </a:solidFill>
                      <a:prstDash val="solid"/>
                    </a:lnT>
                  </a:tcPr>
                </a:tc>
                <a:tc>
                  <a:txBody>
                    <a:bodyPr/>
                    <a:lstStyle/>
                    <a:p>
                      <a:endParaRPr sz="1000" dirty="0">
                        <a:latin typeface="Calibri"/>
                        <a:cs typeface="Calibri"/>
                      </a:endParaRPr>
                    </a:p>
                  </a:txBody>
                  <a:tcPr marL="0" marR="0" marT="0" marB="0">
                    <a:lnT w="18287">
                      <a:solidFill>
                        <a:srgbClr val="000000"/>
                      </a:solidFill>
                      <a:prstDash val="solid"/>
                    </a:lnT>
                  </a:tcPr>
                </a:tc>
                <a:tc>
                  <a:txBody>
                    <a:bodyPr/>
                    <a:lstStyle/>
                    <a:p>
                      <a:endParaRPr sz="1000" dirty="0">
                        <a:latin typeface="Calibri"/>
                        <a:cs typeface="Calibri"/>
                      </a:endParaRPr>
                    </a:p>
                  </a:txBody>
                  <a:tcPr marL="0" marR="0" marT="0" marB="0">
                    <a:lnT w="18287">
                      <a:solidFill>
                        <a:srgbClr val="000000"/>
                      </a:solidFill>
                      <a:prstDash val="solid"/>
                    </a:lnT>
                  </a:tcPr>
                </a:tc>
                <a:tc>
                  <a:txBody>
                    <a:bodyPr/>
                    <a:lstStyle/>
                    <a:p>
                      <a:endParaRPr sz="1000" dirty="0">
                        <a:latin typeface="Calibri"/>
                        <a:cs typeface="Calibri"/>
                      </a:endParaRPr>
                    </a:p>
                  </a:txBody>
                  <a:tcPr marL="0" marR="0" marT="0" marB="0">
                    <a:lnR w="19811">
                      <a:solidFill>
                        <a:srgbClr val="000000"/>
                      </a:solidFill>
                      <a:prstDash val="solid"/>
                    </a:lnR>
                    <a:lnT w="18287">
                      <a:solidFill>
                        <a:srgbClr val="000000"/>
                      </a:solidFill>
                      <a:prstDash val="solid"/>
                    </a:lnT>
                  </a:tcPr>
                </a:tc>
              </a:tr>
              <a:tr h="170104">
                <a:tc>
                  <a:txBody>
                    <a:bodyPr/>
                    <a:lstStyle/>
                    <a:p>
                      <a:pPr marL="19685">
                        <a:lnSpc>
                          <a:spcPts val="1275"/>
                        </a:lnSpc>
                      </a:pPr>
                      <a:r>
                        <a:rPr sz="1000" spc="5" dirty="0">
                          <a:latin typeface="Calibri"/>
                          <a:cs typeface="Calibri"/>
                        </a:rPr>
                        <a:t>sociedades </a:t>
                      </a:r>
                      <a:r>
                        <a:rPr sz="1000" dirty="0">
                          <a:latin typeface="Calibri"/>
                          <a:cs typeface="Calibri"/>
                        </a:rPr>
                        <a:t>de</a:t>
                      </a:r>
                      <a:r>
                        <a:rPr sz="1000" spc="-60" dirty="0">
                          <a:latin typeface="Calibri"/>
                          <a:cs typeface="Calibri"/>
                        </a:rPr>
                        <a:t> </a:t>
                      </a:r>
                      <a:r>
                        <a:rPr sz="1000" spc="5" dirty="0">
                          <a:latin typeface="Calibri"/>
                          <a:cs typeface="Calibri"/>
                        </a:rPr>
                        <a:t>inversión</a:t>
                      </a:r>
                      <a:endParaRPr sz="1000" dirty="0">
                        <a:latin typeface="Calibri"/>
                        <a:cs typeface="Calibri"/>
                      </a:endParaRPr>
                    </a:p>
                  </a:txBody>
                  <a:tcPr marL="0" marR="0" marT="0" marB="0">
                    <a:lnL w="9143">
                      <a:solidFill>
                        <a:srgbClr val="000000"/>
                      </a:solidFill>
                      <a:prstDash val="solid"/>
                    </a:lnL>
                  </a:tcPr>
                </a:tc>
                <a:tc>
                  <a:txBody>
                    <a:bodyPr/>
                    <a:lstStyle/>
                    <a:p>
                      <a:pPr marL="41910" algn="ctr">
                        <a:lnSpc>
                          <a:spcPts val="1275"/>
                        </a:lnSpc>
                        <a:tabLst>
                          <a:tab pos="342265" algn="l"/>
                        </a:tabLst>
                      </a:pPr>
                      <a:r>
                        <a:rPr sz="1000" spc="-5" dirty="0">
                          <a:latin typeface="Calibri"/>
                          <a:cs typeface="Calibri"/>
                        </a:rPr>
                        <a:t>$	</a:t>
                      </a:r>
                      <a:r>
                        <a:rPr sz="1000" spc="-35" dirty="0">
                          <a:latin typeface="Calibri"/>
                          <a:cs typeface="Calibri"/>
                        </a:rPr>
                        <a:t>1,655,515,242.64</a:t>
                      </a:r>
                      <a:endParaRPr sz="1000" dirty="0">
                        <a:latin typeface="Calibri"/>
                        <a:cs typeface="Calibri"/>
                      </a:endParaRPr>
                    </a:p>
                  </a:txBody>
                  <a:tcPr marL="0" marR="0" marT="0" marB="0"/>
                </a:tc>
                <a:tc>
                  <a:txBody>
                    <a:bodyPr/>
                    <a:lstStyle/>
                    <a:p>
                      <a:pPr marL="78740">
                        <a:lnSpc>
                          <a:spcPts val="1275"/>
                        </a:lnSpc>
                        <a:tabLst>
                          <a:tab pos="1189355" algn="l"/>
                        </a:tabLst>
                      </a:pPr>
                      <a:r>
                        <a:rPr sz="1000" spc="-5" dirty="0">
                          <a:latin typeface="Calibri"/>
                          <a:cs typeface="Calibri"/>
                        </a:rPr>
                        <a:t>$	-</a:t>
                      </a:r>
                      <a:endParaRPr sz="1000" dirty="0">
                        <a:latin typeface="Calibri"/>
                        <a:cs typeface="Calibri"/>
                      </a:endParaRPr>
                    </a:p>
                  </a:txBody>
                  <a:tcPr marL="0" marR="0" marT="0" marB="0"/>
                </a:tc>
                <a:tc>
                  <a:txBody>
                    <a:bodyPr/>
                    <a:lstStyle/>
                    <a:p>
                      <a:pPr marL="285750">
                        <a:lnSpc>
                          <a:spcPts val="1275"/>
                        </a:lnSpc>
                      </a:pPr>
                      <a:r>
                        <a:rPr sz="1000" spc="-30" dirty="0">
                          <a:latin typeface="Calibri"/>
                          <a:cs typeface="Calibri"/>
                        </a:rPr>
                        <a:t>0.00%</a:t>
                      </a:r>
                      <a:endParaRPr sz="1000" dirty="0">
                        <a:latin typeface="Calibri"/>
                        <a:cs typeface="Calibri"/>
                      </a:endParaRPr>
                    </a:p>
                  </a:txBody>
                  <a:tcPr marL="0" marR="0" marT="0" marB="0"/>
                </a:tc>
                <a:tc>
                  <a:txBody>
                    <a:bodyPr/>
                    <a:lstStyle/>
                    <a:p>
                      <a:pPr marL="219710" algn="ctr">
                        <a:lnSpc>
                          <a:spcPts val="1275"/>
                        </a:lnSpc>
                      </a:pPr>
                      <a:r>
                        <a:rPr sz="1000" spc="-5" dirty="0">
                          <a:latin typeface="Calibri"/>
                          <a:cs typeface="Calibri"/>
                        </a:rPr>
                        <a:t>$ </a:t>
                      </a:r>
                      <a:r>
                        <a:rPr sz="1000" spc="85" dirty="0">
                          <a:latin typeface="Calibri"/>
                          <a:cs typeface="Calibri"/>
                        </a:rPr>
                        <a:t> </a:t>
                      </a:r>
                      <a:r>
                        <a:rPr sz="1000" spc="-35" dirty="0">
                          <a:latin typeface="Calibri"/>
                          <a:cs typeface="Calibri"/>
                        </a:rPr>
                        <a:t>1,655,515,242.64</a:t>
                      </a:r>
                      <a:endParaRPr sz="1000" dirty="0">
                        <a:latin typeface="Calibri"/>
                        <a:cs typeface="Calibri"/>
                      </a:endParaRPr>
                    </a:p>
                  </a:txBody>
                  <a:tcPr marL="0" marR="0" marT="0" marB="0">
                    <a:lnR w="19811">
                      <a:solidFill>
                        <a:srgbClr val="000000"/>
                      </a:solidFill>
                      <a:prstDash val="solid"/>
                    </a:lnR>
                  </a:tcPr>
                </a:tc>
              </a:tr>
              <a:tr h="170104">
                <a:tc>
                  <a:txBody>
                    <a:bodyPr/>
                    <a:lstStyle/>
                    <a:p>
                      <a:pPr marL="19685">
                        <a:lnSpc>
                          <a:spcPts val="1270"/>
                        </a:lnSpc>
                      </a:pPr>
                      <a:r>
                        <a:rPr sz="1000" dirty="0">
                          <a:latin typeface="Calibri"/>
                          <a:cs typeface="Calibri"/>
                        </a:rPr>
                        <a:t>Chequeras </a:t>
                      </a:r>
                      <a:r>
                        <a:rPr sz="1000" spc="-5" dirty="0">
                          <a:latin typeface="Calibri"/>
                          <a:cs typeface="Calibri"/>
                        </a:rPr>
                        <a:t>y</a:t>
                      </a:r>
                      <a:r>
                        <a:rPr sz="1000" spc="-85" dirty="0">
                          <a:latin typeface="Calibri"/>
                          <a:cs typeface="Calibri"/>
                        </a:rPr>
                        <a:t> </a:t>
                      </a:r>
                      <a:r>
                        <a:rPr sz="1000" spc="-5" dirty="0">
                          <a:latin typeface="Calibri"/>
                          <a:cs typeface="Calibri"/>
                        </a:rPr>
                        <a:t>reportos</a:t>
                      </a:r>
                      <a:endParaRPr sz="1000" dirty="0">
                        <a:latin typeface="Calibri"/>
                        <a:cs typeface="Calibri"/>
                      </a:endParaRPr>
                    </a:p>
                  </a:txBody>
                  <a:tcPr marL="0" marR="0" marT="0" marB="0">
                    <a:lnL w="9143">
                      <a:solidFill>
                        <a:srgbClr val="000000"/>
                      </a:solidFill>
                      <a:prstDash val="solid"/>
                    </a:lnL>
                  </a:tcPr>
                </a:tc>
                <a:tc>
                  <a:txBody>
                    <a:bodyPr/>
                    <a:lstStyle/>
                    <a:p>
                      <a:pPr marL="41910" algn="ctr">
                        <a:lnSpc>
                          <a:spcPts val="1270"/>
                        </a:lnSpc>
                        <a:tabLst>
                          <a:tab pos="302895" algn="l"/>
                        </a:tabLst>
                      </a:pPr>
                      <a:r>
                        <a:rPr sz="1000" spc="-5" dirty="0">
                          <a:latin typeface="Calibri"/>
                          <a:cs typeface="Calibri"/>
                        </a:rPr>
                        <a:t>$	</a:t>
                      </a:r>
                      <a:r>
                        <a:rPr sz="1000" spc="-35" dirty="0">
                          <a:latin typeface="Calibri"/>
                          <a:cs typeface="Calibri"/>
                        </a:rPr>
                        <a:t>3,219,789,736.42</a:t>
                      </a:r>
                      <a:endParaRPr sz="1000" dirty="0">
                        <a:latin typeface="Calibri"/>
                        <a:cs typeface="Calibri"/>
                      </a:endParaRPr>
                    </a:p>
                  </a:txBody>
                  <a:tcPr marL="0" marR="0" marT="0" marB="0"/>
                </a:tc>
                <a:tc>
                  <a:txBody>
                    <a:bodyPr/>
                    <a:lstStyle/>
                    <a:p>
                      <a:pPr marL="78740">
                        <a:lnSpc>
                          <a:spcPts val="1270"/>
                        </a:lnSpc>
                        <a:tabLst>
                          <a:tab pos="1189355" algn="l"/>
                        </a:tabLst>
                      </a:pPr>
                      <a:r>
                        <a:rPr sz="1000" spc="-5" dirty="0">
                          <a:latin typeface="Calibri"/>
                          <a:cs typeface="Calibri"/>
                        </a:rPr>
                        <a:t>$	-</a:t>
                      </a:r>
                      <a:endParaRPr sz="1000" dirty="0">
                        <a:latin typeface="Calibri"/>
                        <a:cs typeface="Calibri"/>
                      </a:endParaRPr>
                    </a:p>
                  </a:txBody>
                  <a:tcPr marL="0" marR="0" marT="0" marB="0"/>
                </a:tc>
                <a:tc>
                  <a:txBody>
                    <a:bodyPr/>
                    <a:lstStyle/>
                    <a:p>
                      <a:pPr marL="285750">
                        <a:lnSpc>
                          <a:spcPts val="1270"/>
                        </a:lnSpc>
                      </a:pPr>
                      <a:r>
                        <a:rPr sz="1000" spc="-30" dirty="0">
                          <a:latin typeface="Calibri"/>
                          <a:cs typeface="Calibri"/>
                        </a:rPr>
                        <a:t>0.00%</a:t>
                      </a:r>
                      <a:endParaRPr sz="1000" dirty="0">
                        <a:latin typeface="Calibri"/>
                        <a:cs typeface="Calibri"/>
                      </a:endParaRPr>
                    </a:p>
                  </a:txBody>
                  <a:tcPr marL="0" marR="0" marT="0" marB="0"/>
                </a:tc>
                <a:tc>
                  <a:txBody>
                    <a:bodyPr/>
                    <a:lstStyle/>
                    <a:p>
                      <a:pPr marL="219710" algn="ctr">
                        <a:lnSpc>
                          <a:spcPts val="1270"/>
                        </a:lnSpc>
                      </a:pPr>
                      <a:r>
                        <a:rPr sz="1000" spc="-5" dirty="0">
                          <a:latin typeface="Calibri"/>
                          <a:cs typeface="Calibri"/>
                        </a:rPr>
                        <a:t>$ </a:t>
                      </a:r>
                      <a:r>
                        <a:rPr sz="1000" spc="85" dirty="0">
                          <a:latin typeface="Calibri"/>
                          <a:cs typeface="Calibri"/>
                        </a:rPr>
                        <a:t> </a:t>
                      </a:r>
                      <a:r>
                        <a:rPr sz="1000" spc="-35" dirty="0">
                          <a:latin typeface="Calibri"/>
                          <a:cs typeface="Calibri"/>
                        </a:rPr>
                        <a:t>3,219,789,736.42</a:t>
                      </a:r>
                      <a:endParaRPr sz="1000" dirty="0">
                        <a:latin typeface="Calibri"/>
                        <a:cs typeface="Calibri"/>
                      </a:endParaRPr>
                    </a:p>
                  </a:txBody>
                  <a:tcPr marL="0" marR="0" marT="0" marB="0">
                    <a:lnR w="19811">
                      <a:solidFill>
                        <a:srgbClr val="000000"/>
                      </a:solidFill>
                      <a:prstDash val="solid"/>
                    </a:lnR>
                  </a:tcPr>
                </a:tc>
              </a:tr>
              <a:tr h="170777">
                <a:tc>
                  <a:txBody>
                    <a:bodyPr/>
                    <a:lstStyle/>
                    <a:p>
                      <a:pPr marL="19685">
                        <a:lnSpc>
                          <a:spcPts val="1275"/>
                        </a:lnSpc>
                      </a:pPr>
                      <a:r>
                        <a:rPr sz="1000" spc="5" dirty="0">
                          <a:latin typeface="Calibri"/>
                          <a:cs typeface="Calibri"/>
                        </a:rPr>
                        <a:t>Valores</a:t>
                      </a:r>
                      <a:r>
                        <a:rPr sz="1000" spc="-45" dirty="0">
                          <a:latin typeface="Calibri"/>
                          <a:cs typeface="Calibri"/>
                        </a:rPr>
                        <a:t> </a:t>
                      </a:r>
                      <a:r>
                        <a:rPr sz="1000" dirty="0">
                          <a:latin typeface="Calibri"/>
                          <a:cs typeface="Calibri"/>
                        </a:rPr>
                        <a:t>gubernamentales</a:t>
                      </a:r>
                    </a:p>
                  </a:txBody>
                  <a:tcPr marL="0" marR="0" marT="0" marB="0">
                    <a:lnL w="9143">
                      <a:solidFill>
                        <a:srgbClr val="000000"/>
                      </a:solidFill>
                      <a:prstDash val="solid"/>
                    </a:lnL>
                  </a:tcPr>
                </a:tc>
                <a:tc>
                  <a:txBody>
                    <a:bodyPr/>
                    <a:lstStyle/>
                    <a:p>
                      <a:pPr marL="41910" algn="ctr">
                        <a:lnSpc>
                          <a:spcPts val="1275"/>
                        </a:lnSpc>
                      </a:pPr>
                      <a:r>
                        <a:rPr sz="1000" spc="-5" dirty="0">
                          <a:latin typeface="Calibri"/>
                          <a:cs typeface="Calibri"/>
                        </a:rPr>
                        <a:t>$  </a:t>
                      </a:r>
                      <a:r>
                        <a:rPr sz="1000" spc="135" dirty="0">
                          <a:latin typeface="Calibri"/>
                          <a:cs typeface="Calibri"/>
                        </a:rPr>
                        <a:t> </a:t>
                      </a:r>
                      <a:r>
                        <a:rPr sz="1000" spc="-35" dirty="0">
                          <a:latin typeface="Calibri"/>
                          <a:cs typeface="Calibri"/>
                        </a:rPr>
                        <a:t>13,277,216,845.83</a:t>
                      </a:r>
                      <a:endParaRPr sz="1000" dirty="0">
                        <a:latin typeface="Calibri"/>
                        <a:cs typeface="Calibri"/>
                      </a:endParaRPr>
                    </a:p>
                  </a:txBody>
                  <a:tcPr marL="0" marR="0" marT="0" marB="0"/>
                </a:tc>
                <a:tc>
                  <a:txBody>
                    <a:bodyPr/>
                    <a:lstStyle/>
                    <a:p>
                      <a:pPr marL="78740">
                        <a:lnSpc>
                          <a:spcPts val="1275"/>
                        </a:lnSpc>
                        <a:tabLst>
                          <a:tab pos="1189355" algn="l"/>
                        </a:tabLst>
                      </a:pPr>
                      <a:r>
                        <a:rPr sz="1000" spc="-5" dirty="0">
                          <a:latin typeface="Calibri"/>
                          <a:cs typeface="Calibri"/>
                        </a:rPr>
                        <a:t>$	-</a:t>
                      </a:r>
                      <a:endParaRPr sz="1000" dirty="0">
                        <a:latin typeface="Calibri"/>
                        <a:cs typeface="Calibri"/>
                      </a:endParaRPr>
                    </a:p>
                  </a:txBody>
                  <a:tcPr marL="0" marR="0" marT="0" marB="0"/>
                </a:tc>
                <a:tc>
                  <a:txBody>
                    <a:bodyPr/>
                    <a:lstStyle/>
                    <a:p>
                      <a:pPr marL="285750">
                        <a:lnSpc>
                          <a:spcPts val="1275"/>
                        </a:lnSpc>
                      </a:pPr>
                      <a:r>
                        <a:rPr sz="1000" spc="-30" dirty="0">
                          <a:latin typeface="Calibri"/>
                          <a:cs typeface="Calibri"/>
                        </a:rPr>
                        <a:t>0.00%</a:t>
                      </a:r>
                      <a:endParaRPr sz="1000" dirty="0">
                        <a:latin typeface="Calibri"/>
                        <a:cs typeface="Calibri"/>
                      </a:endParaRPr>
                    </a:p>
                  </a:txBody>
                  <a:tcPr marL="0" marR="0" marT="0" marB="0"/>
                </a:tc>
                <a:tc>
                  <a:txBody>
                    <a:bodyPr/>
                    <a:lstStyle/>
                    <a:p>
                      <a:pPr marL="230504" algn="ctr">
                        <a:lnSpc>
                          <a:spcPts val="1275"/>
                        </a:lnSpc>
                      </a:pPr>
                      <a:r>
                        <a:rPr sz="1000" spc="-5" dirty="0">
                          <a:latin typeface="Calibri"/>
                          <a:cs typeface="Calibri"/>
                        </a:rPr>
                        <a:t>$</a:t>
                      </a:r>
                      <a:r>
                        <a:rPr sz="1000" spc="-135" dirty="0">
                          <a:latin typeface="Calibri"/>
                          <a:cs typeface="Calibri"/>
                        </a:rPr>
                        <a:t> </a:t>
                      </a:r>
                      <a:r>
                        <a:rPr sz="1000" spc="-35" dirty="0">
                          <a:latin typeface="Calibri"/>
                          <a:cs typeface="Calibri"/>
                        </a:rPr>
                        <a:t>13,277,216,845.83</a:t>
                      </a:r>
                      <a:endParaRPr sz="1000" dirty="0">
                        <a:latin typeface="Calibri"/>
                        <a:cs typeface="Calibri"/>
                      </a:endParaRPr>
                    </a:p>
                  </a:txBody>
                  <a:tcPr marL="0" marR="0" marT="0" marB="0">
                    <a:lnR w="19811">
                      <a:solidFill>
                        <a:srgbClr val="000000"/>
                      </a:solidFill>
                      <a:prstDash val="solid"/>
                    </a:lnR>
                  </a:tcPr>
                </a:tc>
              </a:tr>
              <a:tr h="170104">
                <a:tc>
                  <a:txBody>
                    <a:bodyPr/>
                    <a:lstStyle/>
                    <a:p>
                      <a:pPr marL="19685">
                        <a:lnSpc>
                          <a:spcPts val="1275"/>
                        </a:lnSpc>
                      </a:pPr>
                      <a:r>
                        <a:rPr sz="1000" spc="-5" dirty="0">
                          <a:latin typeface="Calibri"/>
                          <a:cs typeface="Calibri"/>
                        </a:rPr>
                        <a:t>Bonos</a:t>
                      </a:r>
                      <a:r>
                        <a:rPr sz="1000" spc="-100" dirty="0">
                          <a:latin typeface="Calibri"/>
                          <a:cs typeface="Calibri"/>
                        </a:rPr>
                        <a:t> </a:t>
                      </a:r>
                      <a:r>
                        <a:rPr sz="1000" spc="5" dirty="0">
                          <a:latin typeface="Calibri"/>
                          <a:cs typeface="Calibri"/>
                        </a:rPr>
                        <a:t>IPAB</a:t>
                      </a:r>
                      <a:endParaRPr sz="1000" dirty="0">
                        <a:latin typeface="Calibri"/>
                        <a:cs typeface="Calibri"/>
                      </a:endParaRPr>
                    </a:p>
                  </a:txBody>
                  <a:tcPr marL="0" marR="0" marT="0" marB="0">
                    <a:lnL w="9143">
                      <a:solidFill>
                        <a:srgbClr val="000000"/>
                      </a:solidFill>
                      <a:prstDash val="solid"/>
                    </a:lnL>
                  </a:tcPr>
                </a:tc>
                <a:tc>
                  <a:txBody>
                    <a:bodyPr/>
                    <a:lstStyle/>
                    <a:p>
                      <a:pPr marL="41910" algn="ctr">
                        <a:lnSpc>
                          <a:spcPts val="1275"/>
                        </a:lnSpc>
                        <a:tabLst>
                          <a:tab pos="302895" algn="l"/>
                        </a:tabLst>
                      </a:pPr>
                      <a:r>
                        <a:rPr sz="1000" spc="-5" dirty="0">
                          <a:latin typeface="Calibri"/>
                          <a:cs typeface="Calibri"/>
                        </a:rPr>
                        <a:t>$	</a:t>
                      </a:r>
                      <a:r>
                        <a:rPr sz="1000" spc="-35" dirty="0">
                          <a:latin typeface="Calibri"/>
                          <a:cs typeface="Calibri"/>
                        </a:rPr>
                        <a:t>2,147,348,118.03</a:t>
                      </a:r>
                      <a:endParaRPr sz="1000" dirty="0">
                        <a:latin typeface="Calibri"/>
                        <a:cs typeface="Calibri"/>
                      </a:endParaRPr>
                    </a:p>
                  </a:txBody>
                  <a:tcPr marL="0" marR="0" marT="0" marB="0"/>
                </a:tc>
                <a:tc>
                  <a:txBody>
                    <a:bodyPr/>
                    <a:lstStyle/>
                    <a:p>
                      <a:pPr marL="78740">
                        <a:lnSpc>
                          <a:spcPts val="1275"/>
                        </a:lnSpc>
                        <a:tabLst>
                          <a:tab pos="1189355" algn="l"/>
                        </a:tabLst>
                      </a:pPr>
                      <a:r>
                        <a:rPr sz="1000" spc="-5" dirty="0">
                          <a:latin typeface="Calibri"/>
                          <a:cs typeface="Calibri"/>
                        </a:rPr>
                        <a:t>$	-</a:t>
                      </a:r>
                      <a:endParaRPr sz="1000" dirty="0">
                        <a:latin typeface="Calibri"/>
                        <a:cs typeface="Calibri"/>
                      </a:endParaRPr>
                    </a:p>
                  </a:txBody>
                  <a:tcPr marL="0" marR="0" marT="0" marB="0"/>
                </a:tc>
                <a:tc>
                  <a:txBody>
                    <a:bodyPr/>
                    <a:lstStyle/>
                    <a:p>
                      <a:pPr marL="285750">
                        <a:lnSpc>
                          <a:spcPts val="1275"/>
                        </a:lnSpc>
                      </a:pPr>
                      <a:r>
                        <a:rPr sz="1000" spc="-30" dirty="0">
                          <a:latin typeface="Calibri"/>
                          <a:cs typeface="Calibri"/>
                        </a:rPr>
                        <a:t>0.00%</a:t>
                      </a:r>
                      <a:endParaRPr sz="1000" dirty="0">
                        <a:latin typeface="Calibri"/>
                        <a:cs typeface="Calibri"/>
                      </a:endParaRPr>
                    </a:p>
                  </a:txBody>
                  <a:tcPr marL="0" marR="0" marT="0" marB="0"/>
                </a:tc>
                <a:tc>
                  <a:txBody>
                    <a:bodyPr/>
                    <a:lstStyle/>
                    <a:p>
                      <a:pPr marL="219710" algn="ctr">
                        <a:lnSpc>
                          <a:spcPts val="1275"/>
                        </a:lnSpc>
                      </a:pPr>
                      <a:r>
                        <a:rPr sz="1000" spc="-5" dirty="0">
                          <a:latin typeface="Calibri"/>
                          <a:cs typeface="Calibri"/>
                        </a:rPr>
                        <a:t>$ </a:t>
                      </a:r>
                      <a:r>
                        <a:rPr sz="1000" spc="85" dirty="0">
                          <a:latin typeface="Calibri"/>
                          <a:cs typeface="Calibri"/>
                        </a:rPr>
                        <a:t> </a:t>
                      </a:r>
                      <a:r>
                        <a:rPr sz="1000" spc="-35" dirty="0">
                          <a:latin typeface="Calibri"/>
                          <a:cs typeface="Calibri"/>
                        </a:rPr>
                        <a:t>2,147,348,118.03</a:t>
                      </a:r>
                      <a:endParaRPr sz="1000" dirty="0">
                        <a:latin typeface="Calibri"/>
                        <a:cs typeface="Calibri"/>
                      </a:endParaRPr>
                    </a:p>
                  </a:txBody>
                  <a:tcPr marL="0" marR="0" marT="0" marB="0">
                    <a:lnR w="19811">
                      <a:solidFill>
                        <a:srgbClr val="000000"/>
                      </a:solidFill>
                      <a:prstDash val="solid"/>
                    </a:lnR>
                  </a:tcPr>
                </a:tc>
              </a:tr>
              <a:tr h="170104">
                <a:tc>
                  <a:txBody>
                    <a:bodyPr/>
                    <a:lstStyle/>
                    <a:p>
                      <a:pPr marL="19685">
                        <a:lnSpc>
                          <a:spcPts val="1270"/>
                        </a:lnSpc>
                      </a:pPr>
                      <a:r>
                        <a:rPr sz="1000" dirty="0">
                          <a:latin typeface="Calibri"/>
                          <a:cs typeface="Calibri"/>
                        </a:rPr>
                        <a:t>Certificados </a:t>
                      </a:r>
                      <a:r>
                        <a:rPr sz="1000" spc="5" dirty="0">
                          <a:latin typeface="Calibri"/>
                          <a:cs typeface="Calibri"/>
                        </a:rPr>
                        <a:t>bursátiles</a:t>
                      </a:r>
                      <a:r>
                        <a:rPr sz="1000" spc="-65" dirty="0">
                          <a:latin typeface="Calibri"/>
                          <a:cs typeface="Calibri"/>
                        </a:rPr>
                        <a:t> </a:t>
                      </a:r>
                      <a:r>
                        <a:rPr sz="1000" spc="-15" dirty="0">
                          <a:latin typeface="Calibri"/>
                          <a:cs typeface="Calibri"/>
                        </a:rPr>
                        <a:t>para</a:t>
                      </a:r>
                      <a:endParaRPr sz="1000" dirty="0">
                        <a:latin typeface="Calibri"/>
                        <a:cs typeface="Calibri"/>
                      </a:endParaRPr>
                    </a:p>
                  </a:txBody>
                  <a:tcPr marL="0" marR="0" marT="0" marB="0">
                    <a:lnL w="9143">
                      <a:solidFill>
                        <a:srgbClr val="000000"/>
                      </a:solidFill>
                      <a:prstDash val="solid"/>
                    </a:lnL>
                  </a:tcPr>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lnR w="19811">
                      <a:solidFill>
                        <a:srgbClr val="000000"/>
                      </a:solidFill>
                      <a:prstDash val="solid"/>
                    </a:lnR>
                  </a:tcPr>
                </a:tc>
              </a:tr>
              <a:tr h="170777">
                <a:tc>
                  <a:txBody>
                    <a:bodyPr/>
                    <a:lstStyle/>
                    <a:p>
                      <a:pPr marL="19685">
                        <a:lnSpc>
                          <a:spcPts val="1275"/>
                        </a:lnSpc>
                      </a:pPr>
                      <a:r>
                        <a:rPr sz="1000" dirty="0">
                          <a:latin typeface="Calibri"/>
                          <a:cs typeface="Calibri"/>
                        </a:rPr>
                        <a:t>estados </a:t>
                      </a:r>
                      <a:r>
                        <a:rPr sz="1000" spc="-5" dirty="0">
                          <a:latin typeface="Calibri"/>
                          <a:cs typeface="Calibri"/>
                        </a:rPr>
                        <a:t>y </a:t>
                      </a:r>
                      <a:r>
                        <a:rPr sz="1000" spc="5" dirty="0">
                          <a:latin typeface="Calibri"/>
                          <a:cs typeface="Calibri"/>
                        </a:rPr>
                        <a:t>municipios</a:t>
                      </a:r>
                      <a:r>
                        <a:rPr sz="1000" spc="-95" dirty="0">
                          <a:latin typeface="Calibri"/>
                          <a:cs typeface="Calibri"/>
                        </a:rPr>
                        <a:t> </a:t>
                      </a:r>
                      <a:r>
                        <a:rPr sz="1000" spc="-20" dirty="0">
                          <a:latin typeface="Calibri"/>
                          <a:cs typeface="Calibri"/>
                        </a:rPr>
                        <a:t>(90)</a:t>
                      </a:r>
                      <a:endParaRPr sz="1000" dirty="0">
                        <a:latin typeface="Calibri"/>
                        <a:cs typeface="Calibri"/>
                      </a:endParaRPr>
                    </a:p>
                  </a:txBody>
                  <a:tcPr marL="0" marR="0" marT="0" marB="0">
                    <a:lnL w="9143">
                      <a:solidFill>
                        <a:srgbClr val="000000"/>
                      </a:solidFill>
                      <a:prstDash val="solid"/>
                    </a:lnL>
                  </a:tcPr>
                </a:tc>
                <a:tc>
                  <a:txBody>
                    <a:bodyPr/>
                    <a:lstStyle/>
                    <a:p>
                      <a:pPr marL="41910" algn="ctr">
                        <a:lnSpc>
                          <a:spcPts val="1275"/>
                        </a:lnSpc>
                        <a:tabLst>
                          <a:tab pos="302895" algn="l"/>
                        </a:tabLst>
                      </a:pPr>
                      <a:r>
                        <a:rPr sz="1000" spc="-5" dirty="0">
                          <a:latin typeface="Calibri"/>
                          <a:cs typeface="Calibri"/>
                        </a:rPr>
                        <a:t>$	</a:t>
                      </a:r>
                      <a:r>
                        <a:rPr sz="1000" spc="-35" dirty="0">
                          <a:latin typeface="Calibri"/>
                          <a:cs typeface="Calibri"/>
                        </a:rPr>
                        <a:t>1,607,364,473.76</a:t>
                      </a:r>
                      <a:endParaRPr sz="1000" dirty="0">
                        <a:latin typeface="Calibri"/>
                        <a:cs typeface="Calibri"/>
                      </a:endParaRPr>
                    </a:p>
                  </a:txBody>
                  <a:tcPr marL="0" marR="0" marT="0" marB="0"/>
                </a:tc>
                <a:tc>
                  <a:txBody>
                    <a:bodyPr/>
                    <a:lstStyle/>
                    <a:p>
                      <a:pPr marL="78740">
                        <a:lnSpc>
                          <a:spcPts val="1275"/>
                        </a:lnSpc>
                        <a:tabLst>
                          <a:tab pos="349885" algn="l"/>
                        </a:tabLst>
                      </a:pPr>
                      <a:r>
                        <a:rPr sz="1000" spc="-5" dirty="0">
                          <a:latin typeface="Calibri"/>
                          <a:cs typeface="Calibri"/>
                        </a:rPr>
                        <a:t>$	</a:t>
                      </a:r>
                      <a:r>
                        <a:rPr sz="1000" spc="-35" dirty="0">
                          <a:latin typeface="Calibri"/>
                          <a:cs typeface="Calibri"/>
                        </a:rPr>
                        <a:t>1,428,327,384.44</a:t>
                      </a:r>
                      <a:endParaRPr sz="1000" dirty="0">
                        <a:latin typeface="Calibri"/>
                        <a:cs typeface="Calibri"/>
                      </a:endParaRPr>
                    </a:p>
                  </a:txBody>
                  <a:tcPr marL="0" marR="0" marT="0" marB="0"/>
                </a:tc>
                <a:tc>
                  <a:txBody>
                    <a:bodyPr/>
                    <a:lstStyle/>
                    <a:p>
                      <a:pPr marL="257175">
                        <a:lnSpc>
                          <a:spcPts val="1275"/>
                        </a:lnSpc>
                      </a:pPr>
                      <a:r>
                        <a:rPr sz="1000" spc="-35" dirty="0">
                          <a:latin typeface="Calibri"/>
                          <a:cs typeface="Calibri"/>
                        </a:rPr>
                        <a:t>88.86%</a:t>
                      </a:r>
                      <a:endParaRPr sz="1000" dirty="0">
                        <a:latin typeface="Calibri"/>
                        <a:cs typeface="Calibri"/>
                      </a:endParaRPr>
                    </a:p>
                  </a:txBody>
                  <a:tcPr marL="0" marR="0" marT="0" marB="0"/>
                </a:tc>
                <a:tc>
                  <a:txBody>
                    <a:bodyPr/>
                    <a:lstStyle/>
                    <a:p>
                      <a:pPr marL="229870" algn="ctr">
                        <a:lnSpc>
                          <a:spcPts val="1275"/>
                        </a:lnSpc>
                        <a:tabLst>
                          <a:tab pos="499745" algn="l"/>
                        </a:tabLst>
                      </a:pPr>
                      <a:r>
                        <a:rPr sz="1000" spc="-5" dirty="0">
                          <a:latin typeface="Calibri"/>
                          <a:cs typeface="Calibri"/>
                        </a:rPr>
                        <a:t>$	</a:t>
                      </a:r>
                      <a:r>
                        <a:rPr sz="1000" spc="-35" dirty="0">
                          <a:latin typeface="Calibri"/>
                          <a:cs typeface="Calibri"/>
                        </a:rPr>
                        <a:t>179,037,089.32</a:t>
                      </a:r>
                      <a:endParaRPr sz="1000" dirty="0">
                        <a:latin typeface="Calibri"/>
                        <a:cs typeface="Calibri"/>
                      </a:endParaRPr>
                    </a:p>
                  </a:txBody>
                  <a:tcPr marL="0" marR="0" marT="0" marB="0">
                    <a:lnR w="19811">
                      <a:solidFill>
                        <a:srgbClr val="000000"/>
                      </a:solidFill>
                      <a:prstDash val="solid"/>
                    </a:lnR>
                  </a:tcPr>
                </a:tc>
              </a:tr>
              <a:tr h="170777">
                <a:tc>
                  <a:txBody>
                    <a:bodyPr/>
                    <a:lstStyle/>
                    <a:p>
                      <a:pPr marL="19685">
                        <a:lnSpc>
                          <a:spcPts val="1275"/>
                        </a:lnSpc>
                      </a:pPr>
                      <a:r>
                        <a:rPr sz="1000" dirty="0">
                          <a:latin typeface="Calibri"/>
                          <a:cs typeface="Calibri"/>
                        </a:rPr>
                        <a:t>Certificados </a:t>
                      </a:r>
                      <a:r>
                        <a:rPr sz="1000" spc="5" dirty="0">
                          <a:latin typeface="Calibri"/>
                          <a:cs typeface="Calibri"/>
                        </a:rPr>
                        <a:t>bursátiles</a:t>
                      </a:r>
                      <a:r>
                        <a:rPr sz="1000" spc="-65" dirty="0">
                          <a:latin typeface="Calibri"/>
                          <a:cs typeface="Calibri"/>
                        </a:rPr>
                        <a:t> </a:t>
                      </a:r>
                      <a:r>
                        <a:rPr sz="1000" spc="-15" dirty="0">
                          <a:latin typeface="Calibri"/>
                          <a:cs typeface="Calibri"/>
                        </a:rPr>
                        <a:t>para</a:t>
                      </a:r>
                      <a:endParaRPr sz="1000" dirty="0">
                        <a:latin typeface="Calibri"/>
                        <a:cs typeface="Calibri"/>
                      </a:endParaRPr>
                    </a:p>
                  </a:txBody>
                  <a:tcPr marL="0" marR="0" marT="0" marB="0">
                    <a:lnL w="9143">
                      <a:solidFill>
                        <a:srgbClr val="000000"/>
                      </a:solidFill>
                      <a:prstDash val="solid"/>
                    </a:lnL>
                  </a:tcPr>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lnR w="19811">
                      <a:solidFill>
                        <a:srgbClr val="000000"/>
                      </a:solidFill>
                      <a:prstDash val="solid"/>
                    </a:lnR>
                  </a:tcPr>
                </a:tc>
              </a:tr>
              <a:tr h="170104">
                <a:tc>
                  <a:txBody>
                    <a:bodyPr/>
                    <a:lstStyle/>
                    <a:p>
                      <a:pPr marL="19685">
                        <a:lnSpc>
                          <a:spcPts val="1275"/>
                        </a:lnSpc>
                      </a:pPr>
                      <a:r>
                        <a:rPr sz="1000" dirty="0">
                          <a:latin typeface="Calibri"/>
                          <a:cs typeface="Calibri"/>
                        </a:rPr>
                        <a:t>empresas</a:t>
                      </a:r>
                      <a:r>
                        <a:rPr sz="1000" spc="-85" dirty="0">
                          <a:latin typeface="Calibri"/>
                          <a:cs typeface="Calibri"/>
                        </a:rPr>
                        <a:t> </a:t>
                      </a:r>
                      <a:r>
                        <a:rPr sz="1000" spc="-20" dirty="0">
                          <a:latin typeface="Calibri"/>
                          <a:cs typeface="Calibri"/>
                        </a:rPr>
                        <a:t>(91)</a:t>
                      </a:r>
                      <a:endParaRPr sz="1000" dirty="0">
                        <a:latin typeface="Calibri"/>
                        <a:cs typeface="Calibri"/>
                      </a:endParaRPr>
                    </a:p>
                  </a:txBody>
                  <a:tcPr marL="0" marR="0" marT="0" marB="0">
                    <a:lnL w="9143">
                      <a:solidFill>
                        <a:srgbClr val="000000"/>
                      </a:solidFill>
                      <a:prstDash val="solid"/>
                    </a:lnL>
                  </a:tcPr>
                </a:tc>
                <a:tc>
                  <a:txBody>
                    <a:bodyPr/>
                    <a:lstStyle/>
                    <a:p>
                      <a:pPr marL="41910" algn="ctr">
                        <a:lnSpc>
                          <a:spcPts val="1275"/>
                        </a:lnSpc>
                      </a:pPr>
                      <a:r>
                        <a:rPr sz="1000" spc="-5" dirty="0">
                          <a:latin typeface="Calibri"/>
                          <a:cs typeface="Calibri"/>
                        </a:rPr>
                        <a:t>$  </a:t>
                      </a:r>
                      <a:r>
                        <a:rPr sz="1000" spc="135" dirty="0">
                          <a:latin typeface="Calibri"/>
                          <a:cs typeface="Calibri"/>
                        </a:rPr>
                        <a:t> </a:t>
                      </a:r>
                      <a:r>
                        <a:rPr sz="1000" spc="-35" dirty="0">
                          <a:latin typeface="Calibri"/>
                          <a:cs typeface="Calibri"/>
                        </a:rPr>
                        <a:t>12,940,387,502.97</a:t>
                      </a:r>
                      <a:endParaRPr sz="1000" dirty="0">
                        <a:latin typeface="Calibri"/>
                        <a:cs typeface="Calibri"/>
                      </a:endParaRPr>
                    </a:p>
                  </a:txBody>
                  <a:tcPr marL="0" marR="0" marT="0" marB="0"/>
                </a:tc>
                <a:tc>
                  <a:txBody>
                    <a:bodyPr/>
                    <a:lstStyle/>
                    <a:p>
                      <a:pPr marL="78740">
                        <a:lnSpc>
                          <a:spcPts val="1275"/>
                        </a:lnSpc>
                        <a:tabLst>
                          <a:tab pos="349885" algn="l"/>
                        </a:tabLst>
                      </a:pPr>
                      <a:r>
                        <a:rPr sz="1000" spc="-5" dirty="0">
                          <a:latin typeface="Calibri"/>
                          <a:cs typeface="Calibri"/>
                        </a:rPr>
                        <a:t>$	</a:t>
                      </a:r>
                      <a:r>
                        <a:rPr sz="1000" spc="-35" dirty="0">
                          <a:latin typeface="Calibri"/>
                          <a:cs typeface="Calibri"/>
                        </a:rPr>
                        <a:t>8,887,248,972.45</a:t>
                      </a:r>
                      <a:endParaRPr sz="1000" dirty="0">
                        <a:latin typeface="Calibri"/>
                        <a:cs typeface="Calibri"/>
                      </a:endParaRPr>
                    </a:p>
                  </a:txBody>
                  <a:tcPr marL="0" marR="0" marT="0" marB="0"/>
                </a:tc>
                <a:tc>
                  <a:txBody>
                    <a:bodyPr/>
                    <a:lstStyle/>
                    <a:p>
                      <a:pPr marL="257175">
                        <a:lnSpc>
                          <a:spcPts val="1275"/>
                        </a:lnSpc>
                      </a:pPr>
                      <a:r>
                        <a:rPr sz="1000" spc="-35" dirty="0">
                          <a:latin typeface="Calibri"/>
                          <a:cs typeface="Calibri"/>
                        </a:rPr>
                        <a:t>68.68%</a:t>
                      </a:r>
                      <a:endParaRPr sz="1000" dirty="0">
                        <a:latin typeface="Calibri"/>
                        <a:cs typeface="Calibri"/>
                      </a:endParaRPr>
                    </a:p>
                  </a:txBody>
                  <a:tcPr marL="0" marR="0" marT="0" marB="0"/>
                </a:tc>
                <a:tc>
                  <a:txBody>
                    <a:bodyPr/>
                    <a:lstStyle/>
                    <a:p>
                      <a:pPr marL="219710" algn="ctr">
                        <a:lnSpc>
                          <a:spcPts val="1275"/>
                        </a:lnSpc>
                      </a:pPr>
                      <a:r>
                        <a:rPr sz="1000" spc="-5" dirty="0">
                          <a:latin typeface="Calibri"/>
                          <a:cs typeface="Calibri"/>
                        </a:rPr>
                        <a:t>$ </a:t>
                      </a:r>
                      <a:r>
                        <a:rPr sz="1000" spc="85" dirty="0">
                          <a:latin typeface="Calibri"/>
                          <a:cs typeface="Calibri"/>
                        </a:rPr>
                        <a:t> </a:t>
                      </a:r>
                      <a:r>
                        <a:rPr sz="1000" spc="-35" dirty="0">
                          <a:latin typeface="Calibri"/>
                          <a:cs typeface="Calibri"/>
                        </a:rPr>
                        <a:t>4,053,138,530.53</a:t>
                      </a:r>
                      <a:endParaRPr sz="1000" dirty="0">
                        <a:latin typeface="Calibri"/>
                        <a:cs typeface="Calibri"/>
                      </a:endParaRPr>
                    </a:p>
                  </a:txBody>
                  <a:tcPr marL="0" marR="0" marT="0" marB="0">
                    <a:lnR w="19811">
                      <a:solidFill>
                        <a:srgbClr val="000000"/>
                      </a:solidFill>
                      <a:prstDash val="solid"/>
                    </a:lnR>
                  </a:tcPr>
                </a:tc>
              </a:tr>
              <a:tr h="170104">
                <a:tc>
                  <a:txBody>
                    <a:bodyPr/>
                    <a:lstStyle/>
                    <a:p>
                      <a:pPr marL="19685">
                        <a:lnSpc>
                          <a:spcPts val="1270"/>
                        </a:lnSpc>
                      </a:pPr>
                      <a:r>
                        <a:rPr sz="1000" dirty="0">
                          <a:latin typeface="Calibri"/>
                          <a:cs typeface="Calibri"/>
                        </a:rPr>
                        <a:t>Certificados </a:t>
                      </a:r>
                      <a:r>
                        <a:rPr sz="1000" spc="5" dirty="0">
                          <a:latin typeface="Calibri"/>
                          <a:cs typeface="Calibri"/>
                        </a:rPr>
                        <a:t>bursátiles </a:t>
                      </a:r>
                      <a:r>
                        <a:rPr sz="1000" dirty="0">
                          <a:latin typeface="Calibri"/>
                          <a:cs typeface="Calibri"/>
                        </a:rPr>
                        <a:t>de</a:t>
                      </a:r>
                      <a:r>
                        <a:rPr sz="1000" spc="-60" dirty="0">
                          <a:latin typeface="Calibri"/>
                          <a:cs typeface="Calibri"/>
                        </a:rPr>
                        <a:t> </a:t>
                      </a:r>
                      <a:r>
                        <a:rPr sz="1000" spc="-15" dirty="0">
                          <a:latin typeface="Calibri"/>
                          <a:cs typeface="Calibri"/>
                        </a:rPr>
                        <a:t>corto</a:t>
                      </a:r>
                      <a:endParaRPr sz="1000" dirty="0">
                        <a:latin typeface="Calibri"/>
                        <a:cs typeface="Calibri"/>
                      </a:endParaRPr>
                    </a:p>
                  </a:txBody>
                  <a:tcPr marL="0" marR="0" marT="0" marB="0">
                    <a:lnL w="9143">
                      <a:solidFill>
                        <a:srgbClr val="000000"/>
                      </a:solidFill>
                      <a:prstDash val="solid"/>
                    </a:lnL>
                  </a:tcPr>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lnR w="19811">
                      <a:solidFill>
                        <a:srgbClr val="000000"/>
                      </a:solidFill>
                      <a:prstDash val="solid"/>
                    </a:lnR>
                  </a:tcPr>
                </a:tc>
              </a:tr>
              <a:tr h="170777">
                <a:tc>
                  <a:txBody>
                    <a:bodyPr/>
                    <a:lstStyle/>
                    <a:p>
                      <a:pPr marL="19685">
                        <a:lnSpc>
                          <a:spcPts val="1275"/>
                        </a:lnSpc>
                      </a:pPr>
                      <a:r>
                        <a:rPr sz="1000" dirty="0">
                          <a:latin typeface="Calibri"/>
                          <a:cs typeface="Calibri"/>
                        </a:rPr>
                        <a:t>plazo </a:t>
                      </a:r>
                      <a:r>
                        <a:rPr sz="1000" spc="-15" dirty="0">
                          <a:latin typeface="Calibri"/>
                          <a:cs typeface="Calibri"/>
                        </a:rPr>
                        <a:t>para </a:t>
                      </a:r>
                      <a:r>
                        <a:rPr sz="1000" dirty="0">
                          <a:latin typeface="Calibri"/>
                          <a:cs typeface="Calibri"/>
                        </a:rPr>
                        <a:t>empresas</a:t>
                      </a:r>
                      <a:r>
                        <a:rPr sz="1000" spc="-100" dirty="0">
                          <a:latin typeface="Calibri"/>
                          <a:cs typeface="Calibri"/>
                        </a:rPr>
                        <a:t> </a:t>
                      </a:r>
                      <a:r>
                        <a:rPr sz="1000" spc="-20" dirty="0">
                          <a:latin typeface="Calibri"/>
                          <a:cs typeface="Calibri"/>
                        </a:rPr>
                        <a:t>(93)</a:t>
                      </a:r>
                      <a:endParaRPr sz="1000" dirty="0">
                        <a:latin typeface="Calibri"/>
                        <a:cs typeface="Calibri"/>
                      </a:endParaRPr>
                    </a:p>
                  </a:txBody>
                  <a:tcPr marL="0" marR="0" marT="0" marB="0">
                    <a:lnL w="9143">
                      <a:solidFill>
                        <a:srgbClr val="000000"/>
                      </a:solidFill>
                      <a:prstDash val="solid"/>
                    </a:lnL>
                  </a:tcPr>
                </a:tc>
                <a:tc>
                  <a:txBody>
                    <a:bodyPr/>
                    <a:lstStyle/>
                    <a:p>
                      <a:pPr marL="41910" algn="ctr">
                        <a:lnSpc>
                          <a:spcPts val="1275"/>
                        </a:lnSpc>
                        <a:tabLst>
                          <a:tab pos="408940" algn="l"/>
                        </a:tabLst>
                      </a:pPr>
                      <a:r>
                        <a:rPr sz="1000" spc="-5" dirty="0">
                          <a:latin typeface="Calibri"/>
                          <a:cs typeface="Calibri"/>
                        </a:rPr>
                        <a:t>$	</a:t>
                      </a:r>
                      <a:r>
                        <a:rPr sz="1000" spc="-35" dirty="0">
                          <a:latin typeface="Calibri"/>
                          <a:cs typeface="Calibri"/>
                        </a:rPr>
                        <a:t>348,804,104.04</a:t>
                      </a:r>
                      <a:endParaRPr sz="1000" dirty="0">
                        <a:latin typeface="Calibri"/>
                        <a:cs typeface="Calibri"/>
                      </a:endParaRPr>
                    </a:p>
                  </a:txBody>
                  <a:tcPr marL="0" marR="0" marT="0" marB="0"/>
                </a:tc>
                <a:tc>
                  <a:txBody>
                    <a:bodyPr/>
                    <a:lstStyle/>
                    <a:p>
                      <a:pPr marL="78740">
                        <a:lnSpc>
                          <a:spcPts val="1275"/>
                        </a:lnSpc>
                        <a:tabLst>
                          <a:tab pos="581660" algn="l"/>
                        </a:tabLst>
                      </a:pPr>
                      <a:r>
                        <a:rPr sz="1000" spc="-5" dirty="0">
                          <a:latin typeface="Calibri"/>
                          <a:cs typeface="Calibri"/>
                        </a:rPr>
                        <a:t>$	</a:t>
                      </a:r>
                      <a:r>
                        <a:rPr sz="1000" spc="-35" dirty="0">
                          <a:latin typeface="Calibri"/>
                          <a:cs typeface="Calibri"/>
                        </a:rPr>
                        <a:t>4,122,649.16</a:t>
                      </a:r>
                      <a:endParaRPr sz="1000" dirty="0">
                        <a:latin typeface="Calibri"/>
                        <a:cs typeface="Calibri"/>
                      </a:endParaRPr>
                    </a:p>
                  </a:txBody>
                  <a:tcPr marL="0" marR="0" marT="0" marB="0"/>
                </a:tc>
                <a:tc>
                  <a:txBody>
                    <a:bodyPr/>
                    <a:lstStyle/>
                    <a:p>
                      <a:pPr marL="285750">
                        <a:lnSpc>
                          <a:spcPts val="1275"/>
                        </a:lnSpc>
                      </a:pPr>
                      <a:r>
                        <a:rPr sz="1000" spc="-30" dirty="0">
                          <a:latin typeface="Calibri"/>
                          <a:cs typeface="Calibri"/>
                        </a:rPr>
                        <a:t>1.18%</a:t>
                      </a:r>
                      <a:endParaRPr sz="1000" dirty="0">
                        <a:latin typeface="Calibri"/>
                        <a:cs typeface="Calibri"/>
                      </a:endParaRPr>
                    </a:p>
                  </a:txBody>
                  <a:tcPr marL="0" marR="0" marT="0" marB="0"/>
                </a:tc>
                <a:tc>
                  <a:txBody>
                    <a:bodyPr/>
                    <a:lstStyle/>
                    <a:p>
                      <a:pPr marL="229870" algn="ctr">
                        <a:lnSpc>
                          <a:spcPts val="1275"/>
                        </a:lnSpc>
                        <a:tabLst>
                          <a:tab pos="499745" algn="l"/>
                        </a:tabLst>
                      </a:pPr>
                      <a:r>
                        <a:rPr sz="1000" spc="-5" dirty="0">
                          <a:latin typeface="Calibri"/>
                          <a:cs typeface="Calibri"/>
                        </a:rPr>
                        <a:t>$	</a:t>
                      </a:r>
                      <a:r>
                        <a:rPr sz="1000" spc="-35" dirty="0">
                          <a:latin typeface="Calibri"/>
                          <a:cs typeface="Calibri"/>
                        </a:rPr>
                        <a:t>344,681,454.89</a:t>
                      </a:r>
                      <a:endParaRPr sz="1000" dirty="0">
                        <a:latin typeface="Calibri"/>
                        <a:cs typeface="Calibri"/>
                      </a:endParaRPr>
                    </a:p>
                  </a:txBody>
                  <a:tcPr marL="0" marR="0" marT="0" marB="0">
                    <a:lnR w="19811">
                      <a:solidFill>
                        <a:srgbClr val="000000"/>
                      </a:solidFill>
                      <a:prstDash val="solid"/>
                    </a:lnR>
                  </a:tcPr>
                </a:tc>
              </a:tr>
              <a:tr h="170777">
                <a:tc>
                  <a:txBody>
                    <a:bodyPr/>
                    <a:lstStyle/>
                    <a:p>
                      <a:pPr marL="19685">
                        <a:lnSpc>
                          <a:spcPts val="1275"/>
                        </a:lnSpc>
                      </a:pPr>
                      <a:r>
                        <a:rPr sz="1000" dirty="0">
                          <a:latin typeface="Calibri"/>
                          <a:cs typeface="Calibri"/>
                        </a:rPr>
                        <a:t>Certificados </a:t>
                      </a:r>
                      <a:r>
                        <a:rPr sz="1000" spc="5" dirty="0">
                          <a:latin typeface="Calibri"/>
                          <a:cs typeface="Calibri"/>
                        </a:rPr>
                        <a:t>bursátiles</a:t>
                      </a:r>
                      <a:r>
                        <a:rPr sz="1000" spc="-50" dirty="0">
                          <a:latin typeface="Calibri"/>
                          <a:cs typeface="Calibri"/>
                        </a:rPr>
                        <a:t> </a:t>
                      </a:r>
                      <a:r>
                        <a:rPr sz="1000" spc="-10" dirty="0">
                          <a:latin typeface="Calibri"/>
                          <a:cs typeface="Calibri"/>
                        </a:rPr>
                        <a:t>bancarios</a:t>
                      </a:r>
                      <a:endParaRPr sz="1000" dirty="0">
                        <a:latin typeface="Calibri"/>
                        <a:cs typeface="Calibri"/>
                      </a:endParaRPr>
                    </a:p>
                  </a:txBody>
                  <a:tcPr marL="0" marR="0" marT="0" marB="0">
                    <a:lnL w="9143">
                      <a:solidFill>
                        <a:srgbClr val="000000"/>
                      </a:solidFill>
                      <a:prstDash val="solid"/>
                    </a:lnL>
                  </a:tcPr>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lnR w="19811">
                      <a:solidFill>
                        <a:srgbClr val="000000"/>
                      </a:solidFill>
                      <a:prstDash val="solid"/>
                    </a:lnR>
                  </a:tcPr>
                </a:tc>
              </a:tr>
              <a:tr h="170104">
                <a:tc>
                  <a:txBody>
                    <a:bodyPr/>
                    <a:lstStyle/>
                    <a:p>
                      <a:pPr marL="19685">
                        <a:lnSpc>
                          <a:spcPts val="1275"/>
                        </a:lnSpc>
                      </a:pPr>
                      <a:r>
                        <a:rPr sz="1000" spc="-20" dirty="0">
                          <a:latin typeface="Calibri"/>
                          <a:cs typeface="Calibri"/>
                        </a:rPr>
                        <a:t>(94)</a:t>
                      </a:r>
                      <a:endParaRPr sz="1000" dirty="0">
                        <a:latin typeface="Calibri"/>
                        <a:cs typeface="Calibri"/>
                      </a:endParaRPr>
                    </a:p>
                  </a:txBody>
                  <a:tcPr marL="0" marR="0" marT="0" marB="0">
                    <a:lnL w="9143">
                      <a:solidFill>
                        <a:srgbClr val="000000"/>
                      </a:solidFill>
                      <a:prstDash val="solid"/>
                    </a:lnL>
                  </a:tcPr>
                </a:tc>
                <a:tc>
                  <a:txBody>
                    <a:bodyPr/>
                    <a:lstStyle/>
                    <a:p>
                      <a:pPr marL="41910" algn="ctr">
                        <a:lnSpc>
                          <a:spcPts val="1275"/>
                        </a:lnSpc>
                        <a:tabLst>
                          <a:tab pos="408940" algn="l"/>
                        </a:tabLst>
                      </a:pPr>
                      <a:r>
                        <a:rPr sz="1000" spc="-5" dirty="0">
                          <a:latin typeface="Calibri"/>
                          <a:cs typeface="Calibri"/>
                        </a:rPr>
                        <a:t>$	</a:t>
                      </a:r>
                      <a:r>
                        <a:rPr sz="1000" spc="-35" dirty="0">
                          <a:latin typeface="Calibri"/>
                          <a:cs typeface="Calibri"/>
                        </a:rPr>
                        <a:t>434,755,502.82</a:t>
                      </a:r>
                      <a:endParaRPr sz="1000" dirty="0">
                        <a:latin typeface="Calibri"/>
                        <a:cs typeface="Calibri"/>
                      </a:endParaRPr>
                    </a:p>
                  </a:txBody>
                  <a:tcPr marL="0" marR="0" marT="0" marB="0"/>
                </a:tc>
                <a:tc>
                  <a:txBody>
                    <a:bodyPr/>
                    <a:lstStyle/>
                    <a:p>
                      <a:pPr marL="78740">
                        <a:lnSpc>
                          <a:spcPts val="1275"/>
                        </a:lnSpc>
                        <a:tabLst>
                          <a:tab pos="436880" algn="l"/>
                        </a:tabLst>
                      </a:pPr>
                      <a:r>
                        <a:rPr sz="1000" spc="-5" dirty="0">
                          <a:latin typeface="Calibri"/>
                          <a:cs typeface="Calibri"/>
                        </a:rPr>
                        <a:t>$	</a:t>
                      </a:r>
                      <a:r>
                        <a:rPr sz="1000" spc="-35" dirty="0">
                          <a:latin typeface="Calibri"/>
                          <a:cs typeface="Calibri"/>
                        </a:rPr>
                        <a:t>182,826,507.62</a:t>
                      </a:r>
                      <a:endParaRPr sz="1000" dirty="0">
                        <a:latin typeface="Calibri"/>
                        <a:cs typeface="Calibri"/>
                      </a:endParaRPr>
                    </a:p>
                  </a:txBody>
                  <a:tcPr marL="0" marR="0" marT="0" marB="0"/>
                </a:tc>
                <a:tc>
                  <a:txBody>
                    <a:bodyPr/>
                    <a:lstStyle/>
                    <a:p>
                      <a:pPr marL="257175">
                        <a:lnSpc>
                          <a:spcPts val="1275"/>
                        </a:lnSpc>
                      </a:pPr>
                      <a:r>
                        <a:rPr sz="1000" spc="-35" dirty="0">
                          <a:latin typeface="Calibri"/>
                          <a:cs typeface="Calibri"/>
                        </a:rPr>
                        <a:t>42.05%</a:t>
                      </a:r>
                      <a:endParaRPr sz="1000" dirty="0">
                        <a:latin typeface="Calibri"/>
                        <a:cs typeface="Calibri"/>
                      </a:endParaRPr>
                    </a:p>
                  </a:txBody>
                  <a:tcPr marL="0" marR="0" marT="0" marB="0"/>
                </a:tc>
                <a:tc>
                  <a:txBody>
                    <a:bodyPr/>
                    <a:lstStyle/>
                    <a:p>
                      <a:pPr marL="229870" algn="ctr">
                        <a:lnSpc>
                          <a:spcPts val="1275"/>
                        </a:lnSpc>
                        <a:tabLst>
                          <a:tab pos="499745" algn="l"/>
                        </a:tabLst>
                      </a:pPr>
                      <a:r>
                        <a:rPr sz="1000" spc="-5" dirty="0">
                          <a:latin typeface="Calibri"/>
                          <a:cs typeface="Calibri"/>
                        </a:rPr>
                        <a:t>$	</a:t>
                      </a:r>
                      <a:r>
                        <a:rPr sz="1000" spc="-35" dirty="0">
                          <a:latin typeface="Calibri"/>
                          <a:cs typeface="Calibri"/>
                        </a:rPr>
                        <a:t>251,928,995.20</a:t>
                      </a:r>
                      <a:endParaRPr sz="1000" dirty="0">
                        <a:latin typeface="Calibri"/>
                        <a:cs typeface="Calibri"/>
                      </a:endParaRPr>
                    </a:p>
                  </a:txBody>
                  <a:tcPr marL="0" marR="0" marT="0" marB="0">
                    <a:lnR w="19811">
                      <a:solidFill>
                        <a:srgbClr val="000000"/>
                      </a:solidFill>
                      <a:prstDash val="solid"/>
                    </a:lnR>
                  </a:tcPr>
                </a:tc>
              </a:tr>
              <a:tr h="170104">
                <a:tc>
                  <a:txBody>
                    <a:bodyPr/>
                    <a:lstStyle/>
                    <a:p>
                      <a:pPr marL="19685">
                        <a:lnSpc>
                          <a:spcPts val="1270"/>
                        </a:lnSpc>
                      </a:pPr>
                      <a:r>
                        <a:rPr sz="1000" dirty="0">
                          <a:latin typeface="Calibri"/>
                          <a:cs typeface="Calibri"/>
                        </a:rPr>
                        <a:t>Certificados </a:t>
                      </a:r>
                      <a:r>
                        <a:rPr sz="1000" spc="5" dirty="0">
                          <a:latin typeface="Calibri"/>
                          <a:cs typeface="Calibri"/>
                        </a:rPr>
                        <a:t>bursátiles</a:t>
                      </a:r>
                      <a:r>
                        <a:rPr sz="1000" spc="-80" dirty="0">
                          <a:latin typeface="Calibri"/>
                          <a:cs typeface="Calibri"/>
                        </a:rPr>
                        <a:t> </a:t>
                      </a:r>
                      <a:r>
                        <a:rPr sz="1000" dirty="0">
                          <a:latin typeface="Calibri"/>
                          <a:cs typeface="Calibri"/>
                        </a:rPr>
                        <a:t>de</a:t>
                      </a:r>
                    </a:p>
                  </a:txBody>
                  <a:tcPr marL="0" marR="0" marT="0" marB="0">
                    <a:lnL w="9143">
                      <a:solidFill>
                        <a:srgbClr val="000000"/>
                      </a:solidFill>
                      <a:prstDash val="solid"/>
                    </a:lnL>
                  </a:tcPr>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lnR w="19811">
                      <a:solidFill>
                        <a:srgbClr val="000000"/>
                      </a:solidFill>
                      <a:prstDash val="solid"/>
                    </a:lnR>
                  </a:tcPr>
                </a:tc>
              </a:tr>
              <a:tr h="170777">
                <a:tc>
                  <a:txBody>
                    <a:bodyPr/>
                    <a:lstStyle/>
                    <a:p>
                      <a:pPr marL="19685">
                        <a:lnSpc>
                          <a:spcPts val="1275"/>
                        </a:lnSpc>
                      </a:pPr>
                      <a:r>
                        <a:rPr sz="1000" dirty="0">
                          <a:latin typeface="Calibri"/>
                          <a:cs typeface="Calibri"/>
                        </a:rPr>
                        <a:t>empresas </a:t>
                      </a:r>
                      <a:r>
                        <a:rPr sz="1000" spc="10" dirty="0">
                          <a:latin typeface="Calibri"/>
                          <a:cs typeface="Calibri"/>
                        </a:rPr>
                        <a:t>del </a:t>
                      </a:r>
                      <a:r>
                        <a:rPr sz="1000" dirty="0">
                          <a:latin typeface="Calibri"/>
                          <a:cs typeface="Calibri"/>
                        </a:rPr>
                        <a:t>gobierno</a:t>
                      </a:r>
                      <a:r>
                        <a:rPr sz="1000" spc="-55" dirty="0">
                          <a:latin typeface="Calibri"/>
                          <a:cs typeface="Calibri"/>
                        </a:rPr>
                        <a:t> </a:t>
                      </a:r>
                      <a:r>
                        <a:rPr sz="1000" spc="-20" dirty="0">
                          <a:latin typeface="Calibri"/>
                          <a:cs typeface="Calibri"/>
                        </a:rPr>
                        <a:t>(95)</a:t>
                      </a:r>
                      <a:endParaRPr sz="1000" dirty="0">
                        <a:latin typeface="Calibri"/>
                        <a:cs typeface="Calibri"/>
                      </a:endParaRPr>
                    </a:p>
                  </a:txBody>
                  <a:tcPr marL="0" marR="0" marT="0" marB="0">
                    <a:lnL w="9143">
                      <a:solidFill>
                        <a:srgbClr val="000000"/>
                      </a:solidFill>
                      <a:prstDash val="solid"/>
                    </a:lnL>
                  </a:tcPr>
                </a:tc>
                <a:tc>
                  <a:txBody>
                    <a:bodyPr/>
                    <a:lstStyle/>
                    <a:p>
                      <a:pPr marL="41910" algn="ctr">
                        <a:lnSpc>
                          <a:spcPts val="1275"/>
                        </a:lnSpc>
                        <a:tabLst>
                          <a:tab pos="302895" algn="l"/>
                        </a:tabLst>
                      </a:pPr>
                      <a:r>
                        <a:rPr sz="1000" spc="-5" dirty="0">
                          <a:latin typeface="Calibri"/>
                          <a:cs typeface="Calibri"/>
                        </a:rPr>
                        <a:t>$	</a:t>
                      </a:r>
                      <a:r>
                        <a:rPr sz="1000" spc="-35" dirty="0">
                          <a:latin typeface="Calibri"/>
                          <a:cs typeface="Calibri"/>
                        </a:rPr>
                        <a:t>9,224,693,208.33</a:t>
                      </a:r>
                      <a:endParaRPr sz="1000" dirty="0">
                        <a:latin typeface="Calibri"/>
                        <a:cs typeface="Calibri"/>
                      </a:endParaRPr>
                    </a:p>
                  </a:txBody>
                  <a:tcPr marL="0" marR="0" marT="0" marB="0"/>
                </a:tc>
                <a:tc>
                  <a:txBody>
                    <a:bodyPr/>
                    <a:lstStyle/>
                    <a:p>
                      <a:pPr marL="78740">
                        <a:lnSpc>
                          <a:spcPts val="1275"/>
                        </a:lnSpc>
                        <a:tabLst>
                          <a:tab pos="349885" algn="l"/>
                        </a:tabLst>
                      </a:pPr>
                      <a:r>
                        <a:rPr sz="1000" spc="-5" dirty="0">
                          <a:latin typeface="Calibri"/>
                          <a:cs typeface="Calibri"/>
                        </a:rPr>
                        <a:t>$	</a:t>
                      </a:r>
                      <a:r>
                        <a:rPr sz="1000" spc="-35" dirty="0">
                          <a:latin typeface="Calibri"/>
                          <a:cs typeface="Calibri"/>
                        </a:rPr>
                        <a:t>4,773,084,244.47</a:t>
                      </a:r>
                      <a:endParaRPr sz="1000" dirty="0">
                        <a:latin typeface="Calibri"/>
                        <a:cs typeface="Calibri"/>
                      </a:endParaRPr>
                    </a:p>
                  </a:txBody>
                  <a:tcPr marL="0" marR="0" marT="0" marB="0"/>
                </a:tc>
                <a:tc>
                  <a:txBody>
                    <a:bodyPr/>
                    <a:lstStyle/>
                    <a:p>
                      <a:pPr marL="257175">
                        <a:lnSpc>
                          <a:spcPts val="1275"/>
                        </a:lnSpc>
                      </a:pPr>
                      <a:r>
                        <a:rPr sz="1000" spc="-35" dirty="0">
                          <a:latin typeface="Calibri"/>
                          <a:cs typeface="Calibri"/>
                        </a:rPr>
                        <a:t>51.74%</a:t>
                      </a:r>
                      <a:endParaRPr sz="1000" dirty="0">
                        <a:latin typeface="Calibri"/>
                        <a:cs typeface="Calibri"/>
                      </a:endParaRPr>
                    </a:p>
                  </a:txBody>
                  <a:tcPr marL="0" marR="0" marT="0" marB="0"/>
                </a:tc>
                <a:tc>
                  <a:txBody>
                    <a:bodyPr/>
                    <a:lstStyle/>
                    <a:p>
                      <a:pPr marL="219710" algn="ctr">
                        <a:lnSpc>
                          <a:spcPts val="1275"/>
                        </a:lnSpc>
                      </a:pPr>
                      <a:r>
                        <a:rPr sz="1000" spc="-5" dirty="0">
                          <a:latin typeface="Calibri"/>
                          <a:cs typeface="Calibri"/>
                        </a:rPr>
                        <a:t>$ </a:t>
                      </a:r>
                      <a:r>
                        <a:rPr sz="1000" spc="85" dirty="0">
                          <a:latin typeface="Calibri"/>
                          <a:cs typeface="Calibri"/>
                        </a:rPr>
                        <a:t> </a:t>
                      </a:r>
                      <a:r>
                        <a:rPr sz="1000" spc="-35" dirty="0">
                          <a:latin typeface="Calibri"/>
                          <a:cs typeface="Calibri"/>
                        </a:rPr>
                        <a:t>4,451,608,963.86</a:t>
                      </a:r>
                      <a:endParaRPr sz="1000" dirty="0">
                        <a:latin typeface="Calibri"/>
                        <a:cs typeface="Calibri"/>
                      </a:endParaRPr>
                    </a:p>
                  </a:txBody>
                  <a:tcPr marL="0" marR="0" marT="0" marB="0">
                    <a:lnR w="19811">
                      <a:solidFill>
                        <a:srgbClr val="000000"/>
                      </a:solidFill>
                      <a:prstDash val="solid"/>
                    </a:lnR>
                  </a:tcPr>
                </a:tc>
              </a:tr>
              <a:tr h="170104">
                <a:tc>
                  <a:txBody>
                    <a:bodyPr/>
                    <a:lstStyle/>
                    <a:p>
                      <a:pPr marL="19685">
                        <a:lnSpc>
                          <a:spcPts val="1275"/>
                        </a:lnSpc>
                      </a:pPr>
                      <a:r>
                        <a:rPr sz="1000" spc="-10" dirty="0">
                          <a:latin typeface="Calibri"/>
                          <a:cs typeface="Calibri"/>
                        </a:rPr>
                        <a:t>Otros </a:t>
                      </a:r>
                      <a:r>
                        <a:rPr sz="1000" dirty="0">
                          <a:latin typeface="Calibri"/>
                          <a:cs typeface="Calibri"/>
                        </a:rPr>
                        <a:t>instrumentos </a:t>
                      </a:r>
                      <a:r>
                        <a:rPr sz="1000" spc="-5" dirty="0">
                          <a:latin typeface="Calibri"/>
                          <a:cs typeface="Calibri"/>
                        </a:rPr>
                        <a:t>(CD,</a:t>
                      </a:r>
                      <a:r>
                        <a:rPr sz="1000" spc="-60" dirty="0">
                          <a:latin typeface="Calibri"/>
                          <a:cs typeface="Calibri"/>
                        </a:rPr>
                        <a:t> </a:t>
                      </a:r>
                      <a:r>
                        <a:rPr sz="1000" spc="-30" dirty="0">
                          <a:latin typeface="Calibri"/>
                          <a:cs typeface="Calibri"/>
                        </a:rPr>
                        <a:t>D2,</a:t>
                      </a:r>
                      <a:endParaRPr sz="1000" dirty="0">
                        <a:latin typeface="Calibri"/>
                        <a:cs typeface="Calibri"/>
                      </a:endParaRPr>
                    </a:p>
                  </a:txBody>
                  <a:tcPr marL="0" marR="0" marT="0" marB="0">
                    <a:lnL w="9143">
                      <a:solidFill>
                        <a:srgbClr val="000000"/>
                      </a:solidFill>
                      <a:prstDash val="solid"/>
                    </a:lnL>
                  </a:tcPr>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tc>
                <a:tc>
                  <a:txBody>
                    <a:bodyPr/>
                    <a:lstStyle/>
                    <a:p>
                      <a:endParaRPr sz="1000" dirty="0">
                        <a:latin typeface="Calibri"/>
                        <a:cs typeface="Calibri"/>
                      </a:endParaRPr>
                    </a:p>
                  </a:txBody>
                  <a:tcPr marL="0" marR="0" marT="0" marB="0">
                    <a:lnR w="19811">
                      <a:solidFill>
                        <a:srgbClr val="000000"/>
                      </a:solidFill>
                      <a:prstDash val="solid"/>
                    </a:lnR>
                  </a:tcPr>
                </a:tc>
              </a:tr>
              <a:tr h="166070">
                <a:tc>
                  <a:txBody>
                    <a:bodyPr/>
                    <a:lstStyle/>
                    <a:p>
                      <a:pPr marL="19685">
                        <a:lnSpc>
                          <a:spcPts val="1270"/>
                        </a:lnSpc>
                      </a:pPr>
                      <a:r>
                        <a:rPr sz="1000" spc="-10" dirty="0">
                          <a:latin typeface="Calibri"/>
                          <a:cs typeface="Calibri"/>
                        </a:rPr>
                        <a:t>F,JE,2)</a:t>
                      </a:r>
                      <a:endParaRPr sz="1000" dirty="0">
                        <a:latin typeface="Calibri"/>
                        <a:cs typeface="Calibri"/>
                      </a:endParaRPr>
                    </a:p>
                  </a:txBody>
                  <a:tcPr marL="0" marR="0" marT="0" marB="0">
                    <a:lnL w="9143">
                      <a:solidFill>
                        <a:srgbClr val="000000"/>
                      </a:solidFill>
                      <a:prstDash val="solid"/>
                    </a:lnL>
                  </a:tcPr>
                </a:tc>
                <a:tc>
                  <a:txBody>
                    <a:bodyPr/>
                    <a:lstStyle/>
                    <a:p>
                      <a:pPr marL="41910" algn="ctr">
                        <a:lnSpc>
                          <a:spcPts val="1270"/>
                        </a:lnSpc>
                        <a:tabLst>
                          <a:tab pos="302895" algn="l"/>
                        </a:tabLst>
                      </a:pPr>
                      <a:r>
                        <a:rPr sz="1000" spc="-5" dirty="0">
                          <a:latin typeface="Calibri"/>
                          <a:cs typeface="Calibri"/>
                        </a:rPr>
                        <a:t>$	</a:t>
                      </a:r>
                      <a:r>
                        <a:rPr sz="1000" spc="-35" dirty="0">
                          <a:latin typeface="Calibri"/>
                          <a:cs typeface="Calibri"/>
                        </a:rPr>
                        <a:t>4,737,609,341.63</a:t>
                      </a:r>
                      <a:endParaRPr sz="1000" dirty="0">
                        <a:latin typeface="Calibri"/>
                        <a:cs typeface="Calibri"/>
                      </a:endParaRPr>
                    </a:p>
                  </a:txBody>
                  <a:tcPr marL="0" marR="0" marT="0" marB="0"/>
                </a:tc>
                <a:tc>
                  <a:txBody>
                    <a:bodyPr/>
                    <a:lstStyle/>
                    <a:p>
                      <a:pPr marL="78740">
                        <a:lnSpc>
                          <a:spcPts val="1270"/>
                        </a:lnSpc>
                        <a:tabLst>
                          <a:tab pos="349885" algn="l"/>
                        </a:tabLst>
                      </a:pPr>
                      <a:r>
                        <a:rPr sz="1000" spc="-5" dirty="0">
                          <a:latin typeface="Calibri"/>
                          <a:cs typeface="Calibri"/>
                        </a:rPr>
                        <a:t>$	</a:t>
                      </a:r>
                      <a:r>
                        <a:rPr sz="1000" spc="-35" dirty="0">
                          <a:latin typeface="Calibri"/>
                          <a:cs typeface="Calibri"/>
                        </a:rPr>
                        <a:t>1,745,100,779.02</a:t>
                      </a:r>
                      <a:endParaRPr sz="1000" dirty="0">
                        <a:latin typeface="Calibri"/>
                        <a:cs typeface="Calibri"/>
                      </a:endParaRPr>
                    </a:p>
                  </a:txBody>
                  <a:tcPr marL="0" marR="0" marT="0" marB="0"/>
                </a:tc>
                <a:tc>
                  <a:txBody>
                    <a:bodyPr/>
                    <a:lstStyle/>
                    <a:p>
                      <a:pPr marL="257175">
                        <a:lnSpc>
                          <a:spcPts val="1270"/>
                        </a:lnSpc>
                      </a:pPr>
                      <a:r>
                        <a:rPr sz="1000" spc="-35" dirty="0">
                          <a:latin typeface="Calibri"/>
                          <a:cs typeface="Calibri"/>
                        </a:rPr>
                        <a:t>36.84%</a:t>
                      </a:r>
                      <a:endParaRPr sz="1000" dirty="0">
                        <a:latin typeface="Calibri"/>
                        <a:cs typeface="Calibri"/>
                      </a:endParaRPr>
                    </a:p>
                  </a:txBody>
                  <a:tcPr marL="0" marR="0" marT="0" marB="0"/>
                </a:tc>
                <a:tc>
                  <a:txBody>
                    <a:bodyPr/>
                    <a:lstStyle/>
                    <a:p>
                      <a:pPr marL="219710" algn="ctr">
                        <a:lnSpc>
                          <a:spcPts val="1270"/>
                        </a:lnSpc>
                      </a:pPr>
                      <a:r>
                        <a:rPr sz="1000" spc="-5" dirty="0">
                          <a:latin typeface="Calibri"/>
                          <a:cs typeface="Calibri"/>
                        </a:rPr>
                        <a:t>$ </a:t>
                      </a:r>
                      <a:r>
                        <a:rPr sz="1000" spc="85" dirty="0">
                          <a:latin typeface="Calibri"/>
                          <a:cs typeface="Calibri"/>
                        </a:rPr>
                        <a:t> </a:t>
                      </a:r>
                      <a:r>
                        <a:rPr sz="1000" spc="-35" dirty="0">
                          <a:latin typeface="Calibri"/>
                          <a:cs typeface="Calibri"/>
                        </a:rPr>
                        <a:t>2,992,508,562.60</a:t>
                      </a:r>
                      <a:endParaRPr sz="1000" dirty="0">
                        <a:latin typeface="Calibri"/>
                        <a:cs typeface="Calibri"/>
                      </a:endParaRPr>
                    </a:p>
                  </a:txBody>
                  <a:tcPr marL="0" marR="0" marT="0" marB="0">
                    <a:lnR w="19811">
                      <a:solidFill>
                        <a:srgbClr val="000000"/>
                      </a:solidFill>
                      <a:prstDash val="solid"/>
                    </a:lnR>
                  </a:tcPr>
                </a:tc>
              </a:tr>
              <a:tr h="162389">
                <a:tc>
                  <a:txBody>
                    <a:bodyPr/>
                    <a:lstStyle/>
                    <a:p>
                      <a:pPr marL="19685">
                        <a:lnSpc>
                          <a:spcPts val="1240"/>
                        </a:lnSpc>
                      </a:pPr>
                      <a:r>
                        <a:rPr sz="1000" spc="-5" dirty="0">
                          <a:latin typeface="Calibri"/>
                          <a:cs typeface="Calibri"/>
                        </a:rPr>
                        <a:t>Notas</a:t>
                      </a:r>
                      <a:r>
                        <a:rPr sz="1000" spc="-65" dirty="0">
                          <a:latin typeface="Calibri"/>
                          <a:cs typeface="Calibri"/>
                        </a:rPr>
                        <a:t> </a:t>
                      </a:r>
                      <a:r>
                        <a:rPr sz="1000" spc="-10" dirty="0">
                          <a:latin typeface="Calibri"/>
                          <a:cs typeface="Calibri"/>
                        </a:rPr>
                        <a:t>estructuradas</a:t>
                      </a:r>
                      <a:endParaRPr sz="1000" dirty="0">
                        <a:latin typeface="Calibri"/>
                        <a:cs typeface="Calibri"/>
                      </a:endParaRPr>
                    </a:p>
                  </a:txBody>
                  <a:tcPr marL="0" marR="0" marT="0" marB="0">
                    <a:lnL w="9143">
                      <a:solidFill>
                        <a:srgbClr val="000000"/>
                      </a:solidFill>
                      <a:prstDash val="solid"/>
                    </a:lnL>
                    <a:lnB w="19811">
                      <a:solidFill>
                        <a:srgbClr val="000000"/>
                      </a:solidFill>
                      <a:prstDash val="solid"/>
                    </a:lnB>
                  </a:tcPr>
                </a:tc>
                <a:tc>
                  <a:txBody>
                    <a:bodyPr/>
                    <a:lstStyle/>
                    <a:p>
                      <a:pPr marL="41910" algn="ctr">
                        <a:lnSpc>
                          <a:spcPts val="1315"/>
                        </a:lnSpc>
                        <a:tabLst>
                          <a:tab pos="302895" algn="l"/>
                        </a:tabLst>
                      </a:pPr>
                      <a:r>
                        <a:rPr sz="1000" spc="-5" dirty="0">
                          <a:latin typeface="Calibri"/>
                          <a:cs typeface="Calibri"/>
                        </a:rPr>
                        <a:t>$	</a:t>
                      </a:r>
                      <a:r>
                        <a:rPr sz="1000" spc="-35" dirty="0">
                          <a:latin typeface="Calibri"/>
                          <a:cs typeface="Calibri"/>
                        </a:rPr>
                        <a:t>2,323,834,019.68</a:t>
                      </a:r>
                      <a:endParaRPr sz="1000" dirty="0">
                        <a:latin typeface="Calibri"/>
                        <a:cs typeface="Calibri"/>
                      </a:endParaRPr>
                    </a:p>
                  </a:txBody>
                  <a:tcPr marL="0" marR="0" marT="0" marB="0">
                    <a:lnB w="19811">
                      <a:solidFill>
                        <a:srgbClr val="000000"/>
                      </a:solidFill>
                      <a:prstDash val="solid"/>
                    </a:lnB>
                  </a:tcPr>
                </a:tc>
                <a:tc>
                  <a:txBody>
                    <a:bodyPr/>
                    <a:lstStyle/>
                    <a:p>
                      <a:pPr marL="78740">
                        <a:lnSpc>
                          <a:spcPts val="1240"/>
                        </a:lnSpc>
                        <a:tabLst>
                          <a:tab pos="523240" algn="l"/>
                        </a:tabLst>
                      </a:pPr>
                      <a:r>
                        <a:rPr sz="1000" spc="-5" dirty="0">
                          <a:latin typeface="Calibri"/>
                          <a:cs typeface="Calibri"/>
                        </a:rPr>
                        <a:t>$	</a:t>
                      </a:r>
                      <a:r>
                        <a:rPr sz="1000" spc="-35" dirty="0">
                          <a:latin typeface="Calibri"/>
                          <a:cs typeface="Calibri"/>
                        </a:rPr>
                        <a:t>75,401,066.35</a:t>
                      </a:r>
                      <a:endParaRPr sz="1000" dirty="0">
                        <a:latin typeface="Calibri"/>
                        <a:cs typeface="Calibri"/>
                      </a:endParaRPr>
                    </a:p>
                  </a:txBody>
                  <a:tcPr marL="0" marR="0" marT="0" marB="0">
                    <a:lnB w="19811">
                      <a:solidFill>
                        <a:srgbClr val="000000"/>
                      </a:solidFill>
                      <a:prstDash val="solid"/>
                    </a:lnB>
                  </a:tcPr>
                </a:tc>
                <a:tc>
                  <a:txBody>
                    <a:bodyPr/>
                    <a:lstStyle/>
                    <a:p>
                      <a:pPr marL="286385">
                        <a:lnSpc>
                          <a:spcPts val="1240"/>
                        </a:lnSpc>
                      </a:pPr>
                      <a:r>
                        <a:rPr sz="1000" spc="-30" dirty="0">
                          <a:latin typeface="Calibri"/>
                          <a:cs typeface="Calibri"/>
                        </a:rPr>
                        <a:t>3.24%</a:t>
                      </a:r>
                      <a:endParaRPr sz="1000" dirty="0">
                        <a:latin typeface="Calibri"/>
                        <a:cs typeface="Calibri"/>
                      </a:endParaRPr>
                    </a:p>
                  </a:txBody>
                  <a:tcPr marL="0" marR="0" marT="0" marB="0">
                    <a:lnB w="19811">
                      <a:solidFill>
                        <a:srgbClr val="000000"/>
                      </a:solidFill>
                      <a:prstDash val="solid"/>
                    </a:lnB>
                  </a:tcPr>
                </a:tc>
                <a:tc>
                  <a:txBody>
                    <a:bodyPr/>
                    <a:lstStyle/>
                    <a:p>
                      <a:pPr marL="219710" algn="ctr">
                        <a:lnSpc>
                          <a:spcPts val="1240"/>
                        </a:lnSpc>
                      </a:pPr>
                      <a:r>
                        <a:rPr sz="1000" spc="-5" dirty="0">
                          <a:latin typeface="Calibri"/>
                          <a:cs typeface="Calibri"/>
                        </a:rPr>
                        <a:t>$ </a:t>
                      </a:r>
                      <a:r>
                        <a:rPr sz="1000" spc="80" dirty="0">
                          <a:latin typeface="Calibri"/>
                          <a:cs typeface="Calibri"/>
                        </a:rPr>
                        <a:t> </a:t>
                      </a:r>
                      <a:r>
                        <a:rPr sz="1000" spc="-35" dirty="0">
                          <a:latin typeface="Calibri"/>
                          <a:cs typeface="Calibri"/>
                        </a:rPr>
                        <a:t>2,248,432,953.33</a:t>
                      </a:r>
                      <a:endParaRPr sz="1000" dirty="0">
                        <a:latin typeface="Calibri"/>
                        <a:cs typeface="Calibri"/>
                      </a:endParaRPr>
                    </a:p>
                  </a:txBody>
                  <a:tcPr marL="0" marR="0" marT="0" marB="0">
                    <a:lnR w="19811">
                      <a:solidFill>
                        <a:srgbClr val="000000"/>
                      </a:solidFill>
                      <a:prstDash val="solid"/>
                    </a:lnR>
                    <a:lnB w="19811">
                      <a:solidFill>
                        <a:srgbClr val="000000"/>
                      </a:solidFill>
                      <a:prstDash val="solid"/>
                    </a:lnB>
                  </a:tcPr>
                </a:tc>
              </a:tr>
              <a:tr h="178845">
                <a:tc>
                  <a:txBody>
                    <a:bodyPr/>
                    <a:lstStyle/>
                    <a:p>
                      <a:pPr marL="19685">
                        <a:lnSpc>
                          <a:spcPts val="1310"/>
                        </a:lnSpc>
                      </a:pPr>
                      <a:r>
                        <a:rPr sz="1000" spc="-15" dirty="0">
                          <a:latin typeface="Calibri"/>
                          <a:cs typeface="Calibri"/>
                        </a:rPr>
                        <a:t>Total</a:t>
                      </a:r>
                      <a:endParaRPr sz="1000" dirty="0">
                        <a:latin typeface="Calibri"/>
                        <a:cs typeface="Calibri"/>
                      </a:endParaRPr>
                    </a:p>
                  </a:txBody>
                  <a:tcPr marL="0" marR="0" marT="0" marB="0">
                    <a:lnL w="9143">
                      <a:solidFill>
                        <a:srgbClr val="000000"/>
                      </a:solidFill>
                      <a:prstDash val="solid"/>
                    </a:lnL>
                    <a:lnT w="19811">
                      <a:solidFill>
                        <a:srgbClr val="000000"/>
                      </a:solidFill>
                      <a:prstDash val="solid"/>
                    </a:lnT>
                    <a:lnB w="19811">
                      <a:solidFill>
                        <a:srgbClr val="000000"/>
                      </a:solidFill>
                      <a:prstDash val="solid"/>
                    </a:lnB>
                  </a:tcPr>
                </a:tc>
                <a:tc>
                  <a:txBody>
                    <a:bodyPr/>
                    <a:lstStyle/>
                    <a:p>
                      <a:pPr marL="41910" algn="ctr">
                        <a:lnSpc>
                          <a:spcPct val="100000"/>
                        </a:lnSpc>
                      </a:pPr>
                      <a:r>
                        <a:rPr sz="1000" spc="-5" dirty="0">
                          <a:solidFill>
                            <a:srgbClr val="FF0000"/>
                          </a:solidFill>
                          <a:latin typeface="Calibri"/>
                          <a:cs typeface="Calibri"/>
                        </a:rPr>
                        <a:t>$  </a:t>
                      </a:r>
                      <a:r>
                        <a:rPr sz="1000" spc="135" dirty="0">
                          <a:solidFill>
                            <a:srgbClr val="FF0000"/>
                          </a:solidFill>
                          <a:latin typeface="Calibri"/>
                          <a:cs typeface="Calibri"/>
                        </a:rPr>
                        <a:t> </a:t>
                      </a:r>
                      <a:r>
                        <a:rPr sz="1000" spc="-35" dirty="0">
                          <a:solidFill>
                            <a:srgbClr val="FF0000"/>
                          </a:solidFill>
                          <a:latin typeface="Calibri"/>
                          <a:cs typeface="Calibri"/>
                        </a:rPr>
                        <a:t>51,917,318,096.15</a:t>
                      </a:r>
                      <a:endParaRPr sz="10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pPr marL="78740">
                        <a:lnSpc>
                          <a:spcPts val="1310"/>
                        </a:lnSpc>
                      </a:pPr>
                      <a:r>
                        <a:rPr sz="1000" spc="-5" dirty="0">
                          <a:latin typeface="Calibri"/>
                          <a:cs typeface="Calibri"/>
                        </a:rPr>
                        <a:t>$  </a:t>
                      </a:r>
                      <a:r>
                        <a:rPr sz="1000" spc="60" dirty="0">
                          <a:latin typeface="Calibri"/>
                          <a:cs typeface="Calibri"/>
                        </a:rPr>
                        <a:t> </a:t>
                      </a:r>
                      <a:r>
                        <a:rPr sz="1000" spc="-35" dirty="0">
                          <a:latin typeface="Calibri"/>
                          <a:cs typeface="Calibri"/>
                        </a:rPr>
                        <a:t>17,096,111,603.51</a:t>
                      </a:r>
                      <a:endParaRPr sz="10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pPr marL="257175">
                        <a:lnSpc>
                          <a:spcPts val="1310"/>
                        </a:lnSpc>
                      </a:pPr>
                      <a:r>
                        <a:rPr sz="1000" spc="-35" dirty="0">
                          <a:latin typeface="Calibri"/>
                          <a:cs typeface="Calibri"/>
                        </a:rPr>
                        <a:t>32.93%</a:t>
                      </a:r>
                      <a:endParaRPr sz="1000" dirty="0">
                        <a:latin typeface="Calibri"/>
                        <a:cs typeface="Calibri"/>
                      </a:endParaRPr>
                    </a:p>
                  </a:txBody>
                  <a:tcPr marL="0" marR="0" marT="0" marB="0">
                    <a:lnT w="19811">
                      <a:solidFill>
                        <a:srgbClr val="000000"/>
                      </a:solidFill>
                      <a:prstDash val="solid"/>
                    </a:lnT>
                    <a:lnB w="19811">
                      <a:solidFill>
                        <a:srgbClr val="000000"/>
                      </a:solidFill>
                      <a:prstDash val="solid"/>
                    </a:lnB>
                  </a:tcPr>
                </a:tc>
                <a:tc>
                  <a:txBody>
                    <a:bodyPr/>
                    <a:lstStyle/>
                    <a:p>
                      <a:pPr marL="230504" algn="ctr">
                        <a:lnSpc>
                          <a:spcPts val="1310"/>
                        </a:lnSpc>
                      </a:pPr>
                      <a:r>
                        <a:rPr sz="1000" spc="-5" dirty="0">
                          <a:solidFill>
                            <a:srgbClr val="FF0000"/>
                          </a:solidFill>
                          <a:latin typeface="Calibri"/>
                          <a:cs typeface="Calibri"/>
                        </a:rPr>
                        <a:t>$</a:t>
                      </a:r>
                      <a:r>
                        <a:rPr sz="1000" spc="-135" dirty="0">
                          <a:solidFill>
                            <a:srgbClr val="FF0000"/>
                          </a:solidFill>
                          <a:latin typeface="Calibri"/>
                          <a:cs typeface="Calibri"/>
                        </a:rPr>
                        <a:t> </a:t>
                      </a:r>
                      <a:r>
                        <a:rPr sz="1000" spc="-35" dirty="0">
                          <a:solidFill>
                            <a:srgbClr val="FF0000"/>
                          </a:solidFill>
                          <a:latin typeface="Calibri"/>
                          <a:cs typeface="Calibri"/>
                        </a:rPr>
                        <a:t>34,821,206,492.64</a:t>
                      </a:r>
                      <a:endParaRPr sz="1000" dirty="0">
                        <a:latin typeface="Calibri"/>
                        <a:cs typeface="Calibri"/>
                      </a:endParaRPr>
                    </a:p>
                  </a:txBody>
                  <a:tcPr marL="0" marR="0" marT="0" marB="0">
                    <a:lnR w="19811">
                      <a:solidFill>
                        <a:srgbClr val="000000"/>
                      </a:solidFill>
                      <a:prstDash val="solid"/>
                    </a:lnR>
                    <a:lnT w="19811">
                      <a:solidFill>
                        <a:srgbClr val="000000"/>
                      </a:solidFill>
                      <a:prstDash val="solid"/>
                    </a:lnT>
                    <a:lnB w="19811">
                      <a:solidFill>
                        <a:srgbClr val="000000"/>
                      </a:solidFill>
                      <a:prstDash val="solid"/>
                    </a:lnB>
                  </a:tcPr>
                </a:tc>
              </a:tr>
            </a:tbl>
          </a:graphicData>
        </a:graphic>
      </p:graphicFrame>
      <p:sp>
        <p:nvSpPr>
          <p:cNvPr id="7" name="6 Marcador de número de diapositiva"/>
          <p:cNvSpPr>
            <a:spLocks noGrp="1"/>
          </p:cNvSpPr>
          <p:nvPr>
            <p:ph type="sldNum" sz="quarter" idx="12"/>
          </p:nvPr>
        </p:nvSpPr>
        <p:spPr/>
        <p:txBody>
          <a:bodyPr/>
          <a:lstStyle/>
          <a:p>
            <a:fld id="{05E83AA4-A00D-4AA0-8FE8-B93C9F3EC141}" type="slidenum">
              <a:rPr lang="es-ES" altLang="es-MX" smtClean="0"/>
              <a:pPr/>
              <a:t>44</a:t>
            </a:fld>
            <a:endParaRPr lang="es-ES" altLang="es-MX" dirty="0"/>
          </a:p>
        </p:txBody>
      </p:sp>
    </p:spTree>
    <p:extLst>
      <p:ext uri="{BB962C8B-B14F-4D97-AF65-F5344CB8AC3E}">
        <p14:creationId xmlns:p14="http://schemas.microsoft.com/office/powerpoint/2010/main" val="13502469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9245" y="4373056"/>
            <a:ext cx="8480430" cy="335297"/>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283710"/>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45</a:t>
            </a:fld>
            <a:endParaRPr lang="es-ES" altLang="es-MX" dirty="0"/>
          </a:p>
        </p:txBody>
      </p:sp>
    </p:spTree>
    <p:extLst>
      <p:ext uri="{BB962C8B-B14F-4D97-AF65-F5344CB8AC3E}">
        <p14:creationId xmlns:p14="http://schemas.microsoft.com/office/powerpoint/2010/main" val="25167647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ES" sz="2000" b="1" dirty="0">
                <a:latin typeface="Century Gothic" panose="020B0502020202020204" pitchFamily="34" charset="0"/>
              </a:rPr>
              <a:t>Entorno Económico y Financiero</a:t>
            </a:r>
            <a:endParaRPr lang="es-MX" sz="2000" b="1" dirty="0">
              <a:latin typeface="Century Gothic" panose="020B0502020202020204" pitchFamily="34" charset="0"/>
            </a:endParaRPr>
          </a:p>
        </p:txBody>
      </p:sp>
      <p:sp>
        <p:nvSpPr>
          <p:cNvPr id="3" name="Rectángulo 2"/>
          <p:cNvSpPr/>
          <p:nvPr/>
        </p:nvSpPr>
        <p:spPr>
          <a:xfrm>
            <a:off x="411480" y="1884528"/>
            <a:ext cx="3916680" cy="472704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lgn="just">
              <a:buFont typeface="+mj-lt"/>
              <a:buAutoNum type="arabicPeriod"/>
            </a:pPr>
            <a:r>
              <a:rPr lang="es-ES" sz="1400" b="1" dirty="0" smtClean="0">
                <a:solidFill>
                  <a:schemeClr val="tx1"/>
                </a:solidFill>
                <a:latin typeface="Century Gothic" panose="020B0502020202020204" pitchFamily="34" charset="0"/>
              </a:rPr>
              <a:t>Las últimas semanas han presentado gran volatilidad en los mercados internacionales.</a:t>
            </a:r>
          </a:p>
          <a:p>
            <a:pPr marL="342900" indent="-342900" algn="just">
              <a:buFont typeface="+mj-lt"/>
              <a:buAutoNum type="arabicPeriod"/>
            </a:pPr>
            <a:endParaRPr lang="es-ES" sz="1400" dirty="0" smtClean="0">
              <a:solidFill>
                <a:schemeClr val="tx1"/>
              </a:solidFill>
              <a:latin typeface="Century Gothic" panose="020B0502020202020204" pitchFamily="34" charset="0"/>
            </a:endParaRPr>
          </a:p>
          <a:p>
            <a:pPr marL="342900" indent="-342900" algn="just">
              <a:buFont typeface="+mj-lt"/>
              <a:buAutoNum type="arabicPeriod"/>
            </a:pPr>
            <a:r>
              <a:rPr lang="es-ES" sz="1400" dirty="0" smtClean="0">
                <a:solidFill>
                  <a:schemeClr val="tx1"/>
                </a:solidFill>
                <a:latin typeface="Century Gothic" panose="020B0502020202020204" pitchFamily="34" charset="0"/>
              </a:rPr>
              <a:t>Varios eventos se han conjuntado: el proceso electoral en EUA, la proximidad a una subida de tasa por parte de la FED y la incertidumbre por futuras acciones de política monetaria en Europa y Japón.</a:t>
            </a:r>
          </a:p>
          <a:p>
            <a:pPr marL="342900" indent="-342900" algn="just">
              <a:buFont typeface="+mj-lt"/>
              <a:buAutoNum type="arabicPeriod"/>
            </a:pPr>
            <a:endParaRPr lang="es-ES" sz="1400" dirty="0">
              <a:solidFill>
                <a:schemeClr val="tx1"/>
              </a:solidFill>
              <a:latin typeface="Century Gothic" panose="020B0502020202020204" pitchFamily="34" charset="0"/>
            </a:endParaRPr>
          </a:p>
          <a:p>
            <a:pPr marL="342900" indent="-342900" algn="just">
              <a:buFont typeface="+mj-lt"/>
              <a:buAutoNum type="arabicPeriod"/>
            </a:pPr>
            <a:r>
              <a:rPr lang="es-ES" sz="1400" dirty="0" smtClean="0">
                <a:solidFill>
                  <a:schemeClr val="tx1"/>
                </a:solidFill>
                <a:latin typeface="Century Gothic" panose="020B0502020202020204" pitchFamily="34" charset="0"/>
              </a:rPr>
              <a:t>Por lo pronto, no se anticipa un mejoramiento en las condiciones externas en el corto plazo. </a:t>
            </a:r>
          </a:p>
          <a:p>
            <a:pPr marL="342900" indent="-342900" algn="just">
              <a:buFont typeface="+mj-lt"/>
              <a:buAutoNum type="arabicPeriod"/>
            </a:pPr>
            <a:endParaRPr lang="es-ES" sz="1400" dirty="0">
              <a:solidFill>
                <a:schemeClr val="tx1"/>
              </a:solidFill>
              <a:latin typeface="Century Gothic" panose="020B0502020202020204" pitchFamily="34" charset="0"/>
            </a:endParaRPr>
          </a:p>
        </p:txBody>
      </p:sp>
      <p:sp>
        <p:nvSpPr>
          <p:cNvPr id="6" name="Rectángulo 5"/>
          <p:cNvSpPr/>
          <p:nvPr/>
        </p:nvSpPr>
        <p:spPr>
          <a:xfrm>
            <a:off x="411480" y="1239471"/>
            <a:ext cx="3916680" cy="545998"/>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smtClean="0">
                <a:solidFill>
                  <a:schemeClr val="bg1"/>
                </a:solidFill>
                <a:latin typeface="Century Gothic" panose="020B0502020202020204" pitchFamily="34" charset="0"/>
              </a:rPr>
              <a:t>Escenario Económico Internacional</a:t>
            </a:r>
          </a:p>
        </p:txBody>
      </p:sp>
      <p:sp>
        <p:nvSpPr>
          <p:cNvPr id="8" name="Rectángulo 7"/>
          <p:cNvSpPr/>
          <p:nvPr/>
        </p:nvSpPr>
        <p:spPr>
          <a:xfrm>
            <a:off x="4876800" y="1239472"/>
            <a:ext cx="3916680" cy="545997"/>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smtClean="0">
                <a:solidFill>
                  <a:schemeClr val="bg1"/>
                </a:solidFill>
                <a:latin typeface="Century Gothic" panose="020B0502020202020204" pitchFamily="34" charset="0"/>
              </a:rPr>
              <a:t>Impacto en México</a:t>
            </a:r>
          </a:p>
        </p:txBody>
      </p:sp>
      <p:sp>
        <p:nvSpPr>
          <p:cNvPr id="9" name="Rectángulo 8"/>
          <p:cNvSpPr/>
          <p:nvPr/>
        </p:nvSpPr>
        <p:spPr>
          <a:xfrm>
            <a:off x="4876800" y="1884528"/>
            <a:ext cx="3916680" cy="472704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lgn="just">
              <a:buFont typeface="+mj-lt"/>
              <a:buAutoNum type="arabicPeriod"/>
            </a:pPr>
            <a:endParaRPr lang="es-ES" sz="1400" b="1" dirty="0" smtClean="0">
              <a:solidFill>
                <a:schemeClr val="tx1"/>
              </a:solidFill>
              <a:latin typeface="Century Gothic" panose="020B0502020202020204" pitchFamily="34" charset="0"/>
            </a:endParaRPr>
          </a:p>
          <a:p>
            <a:pPr marL="342900" indent="-342900" algn="just">
              <a:buFont typeface="+mj-lt"/>
              <a:buAutoNum type="arabicPeriod"/>
            </a:pPr>
            <a:r>
              <a:rPr lang="es-ES" sz="1400" b="1" dirty="0" smtClean="0">
                <a:solidFill>
                  <a:schemeClr val="tx1"/>
                </a:solidFill>
                <a:latin typeface="Century Gothic" panose="020B0502020202020204" pitchFamily="34" charset="0"/>
              </a:rPr>
              <a:t>S&amp;P recortó la perspectiva de ‘Estable’ a ‘Negativa’ de la calificación de México, manteniéndola en ‘BBB+’. </a:t>
            </a:r>
            <a:r>
              <a:rPr lang="es-ES" sz="1400" dirty="0" smtClean="0">
                <a:solidFill>
                  <a:schemeClr val="tx1"/>
                </a:solidFill>
                <a:latin typeface="Century Gothic" panose="020B0502020202020204" pitchFamily="34" charset="0"/>
              </a:rPr>
              <a:t>Esto se debió a tasas bajas de crecimiento, comparadas con el incremento en la deuda.</a:t>
            </a:r>
            <a:endParaRPr lang="es-ES" sz="1400" b="1" dirty="0" smtClean="0">
              <a:solidFill>
                <a:schemeClr val="tx1"/>
              </a:solidFill>
              <a:latin typeface="Century Gothic" panose="020B0502020202020204" pitchFamily="34" charset="0"/>
            </a:endParaRPr>
          </a:p>
          <a:p>
            <a:pPr marL="342900" indent="-342900" algn="just">
              <a:buFont typeface="+mj-lt"/>
              <a:buAutoNum type="arabicPeriod"/>
            </a:pPr>
            <a:endParaRPr lang="es-ES" sz="400" b="1" dirty="0">
              <a:solidFill>
                <a:schemeClr val="tx1"/>
              </a:solidFill>
              <a:latin typeface="Century Gothic" panose="020B0502020202020204" pitchFamily="34" charset="0"/>
            </a:endParaRPr>
          </a:p>
          <a:p>
            <a:pPr marL="342900" indent="-342900" algn="just">
              <a:buFont typeface="+mj-lt"/>
              <a:buAutoNum type="arabicPeriod"/>
            </a:pPr>
            <a:r>
              <a:rPr lang="es-ES" sz="1400" b="1" dirty="0" smtClean="0">
                <a:solidFill>
                  <a:schemeClr val="tx1"/>
                </a:solidFill>
                <a:latin typeface="Century Gothic" panose="020B0502020202020204" pitchFamily="34" charset="0"/>
              </a:rPr>
              <a:t>El escenario internacional volátil y preocupaciones internas sobre el riesgo crediticio de México llevaron al tipo de cambio a máximos históricos y a aumentos en los niveles de tasas.</a:t>
            </a:r>
          </a:p>
          <a:p>
            <a:pPr marL="342900" indent="-342900" algn="just">
              <a:buFont typeface="+mj-lt"/>
              <a:buAutoNum type="arabicPeriod"/>
            </a:pPr>
            <a:endParaRPr lang="es-ES" sz="800" b="1" dirty="0">
              <a:solidFill>
                <a:schemeClr val="tx1"/>
              </a:solidFill>
              <a:latin typeface="Century Gothic" panose="020B0502020202020204" pitchFamily="34" charset="0"/>
            </a:endParaRPr>
          </a:p>
          <a:p>
            <a:pPr marL="342900" indent="-342900" algn="just">
              <a:buFont typeface="+mj-lt"/>
              <a:buAutoNum type="arabicPeriod"/>
            </a:pPr>
            <a:r>
              <a:rPr lang="es-ES" sz="1400" b="1" dirty="0" smtClean="0">
                <a:solidFill>
                  <a:schemeClr val="tx1"/>
                </a:solidFill>
                <a:latin typeface="Century Gothic" panose="020B0502020202020204" pitchFamily="34" charset="0"/>
              </a:rPr>
              <a:t>Ante esto, el panorama luce complicado: la SHCP anunció un recorte adicional al gasto para lograr un superávit el próximo año y Banxico podría subir su tasa nuevamente este año.</a:t>
            </a:r>
          </a:p>
          <a:p>
            <a:pPr marL="342900" indent="-342900" algn="just">
              <a:buFont typeface="+mj-lt"/>
              <a:buAutoNum type="arabicPeriod"/>
            </a:pPr>
            <a:endParaRPr lang="es-ES" sz="800" b="1" dirty="0">
              <a:solidFill>
                <a:schemeClr val="tx1"/>
              </a:solidFill>
              <a:latin typeface="Century Gothic" panose="020B0502020202020204" pitchFamily="34" charset="0"/>
            </a:endParaRPr>
          </a:p>
          <a:p>
            <a:pPr marL="342900" indent="-342900" algn="just">
              <a:buFont typeface="+mj-lt"/>
              <a:buAutoNum type="arabicPeriod"/>
            </a:pPr>
            <a:r>
              <a:rPr lang="es-ES" sz="1400" dirty="0" smtClean="0">
                <a:solidFill>
                  <a:schemeClr val="tx1"/>
                </a:solidFill>
                <a:latin typeface="Century Gothic" panose="020B0502020202020204" pitchFamily="34" charset="0"/>
              </a:rPr>
              <a:t>Ambas acciones podrían mermar el crecimiento esperado de los próximos trimestres</a:t>
            </a:r>
            <a:r>
              <a:rPr lang="es-ES" sz="1400" b="1" dirty="0" smtClean="0">
                <a:solidFill>
                  <a:schemeClr val="tx1"/>
                </a:solidFill>
                <a:latin typeface="Century Gothic" panose="020B0502020202020204" pitchFamily="34" charset="0"/>
              </a:rPr>
              <a:t>.</a:t>
            </a:r>
          </a:p>
          <a:p>
            <a:pPr algn="just"/>
            <a:endParaRPr lang="es-ES" sz="1400" b="1" dirty="0">
              <a:solidFill>
                <a:schemeClr val="tx1"/>
              </a:solidFill>
              <a:latin typeface="Century Gothic" panose="020B0502020202020204" pitchFamily="34" charset="0"/>
            </a:endParaRPr>
          </a:p>
        </p:txBody>
      </p:sp>
      <p:sp>
        <p:nvSpPr>
          <p:cNvPr id="7" name="2 Marcador de número de diapositiva"/>
          <p:cNvSpPr>
            <a:spLocks noGrp="1"/>
          </p:cNvSpPr>
          <p:nvPr>
            <p:ph type="sldNum" sz="quarter" idx="12"/>
          </p:nvPr>
        </p:nvSpPr>
        <p:spPr>
          <a:xfrm>
            <a:off x="6905858" y="65114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46</a:t>
            </a:fld>
            <a:endParaRPr lang="es-ES" altLang="es-MX" dirty="0"/>
          </a:p>
        </p:txBody>
      </p:sp>
    </p:spTree>
    <p:extLst>
      <p:ext uri="{BB962C8B-B14F-4D97-AF65-F5344CB8AC3E}">
        <p14:creationId xmlns:p14="http://schemas.microsoft.com/office/powerpoint/2010/main" val="11572580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15999"/>
            <a:ext cx="7407462" cy="841275"/>
          </a:xfrm>
        </p:spPr>
        <p:txBody>
          <a:bodyPr>
            <a:noAutofit/>
          </a:bodyPr>
          <a:lstStyle/>
          <a:p>
            <a:r>
              <a:rPr lang="es-ES" sz="2000" b="1" dirty="0" smtClean="0">
                <a:latin typeface="Century Gothic" panose="020B0502020202020204" pitchFamily="34" charset="0"/>
              </a:rPr>
              <a:t>Las elecciones presidenciales en EUA han sido el principal elemento externo que ha afectado variables financieras en México</a:t>
            </a:r>
            <a:endParaRPr lang="es-MX" sz="2000" b="1" i="1" dirty="0">
              <a:latin typeface="Century Gothic" panose="020B0502020202020204" pitchFamily="34" charset="0"/>
            </a:endParaRPr>
          </a:p>
        </p:txBody>
      </p:sp>
      <p:sp>
        <p:nvSpPr>
          <p:cNvPr id="7" name="2 Marcador de contenido"/>
          <p:cNvSpPr>
            <a:spLocks noGrp="1"/>
          </p:cNvSpPr>
          <p:nvPr>
            <p:ph idx="1"/>
          </p:nvPr>
        </p:nvSpPr>
        <p:spPr>
          <a:xfrm>
            <a:off x="57573" y="1287315"/>
            <a:ext cx="8747499" cy="70881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El repunte en las encuestas de Donald Trump y los problemas de salud de Hillary Clinton se han reflejado en la cotización del peso. </a:t>
            </a:r>
          </a:p>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Para muchos bancos, el peso mexicano, dada la relación comercial estrecha entre México y EUA, es el activo natural para apostar al resultado en el proceso electoral de EUA. </a:t>
            </a:r>
          </a:p>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Además, la incertidumbre en el actuar del Banco Central Europeo y el de Japón ha generado mayor volatilidad. </a:t>
            </a:r>
          </a:p>
        </p:txBody>
      </p:sp>
      <p:sp>
        <p:nvSpPr>
          <p:cNvPr id="18" name="CuadroTexto 17"/>
          <p:cNvSpPr txBox="1"/>
          <p:nvPr/>
        </p:nvSpPr>
        <p:spPr>
          <a:xfrm>
            <a:off x="290146" y="6650444"/>
            <a:ext cx="4673024" cy="360675"/>
          </a:xfrm>
          <a:prstGeom prst="rect">
            <a:avLst/>
          </a:prstGeom>
        </p:spPr>
        <p:txBody>
          <a:bodyPr wrap="none" rtlCol="0">
            <a:noAutofit/>
          </a:bodyPr>
          <a:lstStyle/>
          <a:p>
            <a:r>
              <a:rPr lang="es-ES" sz="800" dirty="0" smtClean="0">
                <a:latin typeface="Century Gothic" pitchFamily="34" charset="0"/>
              </a:rPr>
              <a:t>Fuente: Compendio de encuestas en EUA que realiza Real Clear Politics</a:t>
            </a:r>
            <a:endParaRPr lang="es-MX" sz="800" dirty="0" smtClean="0">
              <a:latin typeface="Century Gothic" pitchFamily="34" charset="0"/>
            </a:endParaRPr>
          </a:p>
        </p:txBody>
      </p:sp>
      <p:sp>
        <p:nvSpPr>
          <p:cNvPr id="14"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47</a:t>
            </a:fld>
            <a:endParaRPr lang="es-ES" altLang="es-MX" dirty="0"/>
          </a:p>
        </p:txBody>
      </p:sp>
      <p:graphicFrame>
        <p:nvGraphicFramePr>
          <p:cNvPr id="8" name="Gráfico 7"/>
          <p:cNvGraphicFramePr>
            <a:graphicFrameLocks/>
          </p:cNvGraphicFramePr>
          <p:nvPr>
            <p:extLst>
              <p:ext uri="{D42A27DB-BD31-4B8C-83A1-F6EECF244321}">
                <p14:modId xmlns:p14="http://schemas.microsoft.com/office/powerpoint/2010/main" val="662693990"/>
              </p:ext>
            </p:extLst>
          </p:nvPr>
        </p:nvGraphicFramePr>
        <p:xfrm>
          <a:off x="674311" y="2734408"/>
          <a:ext cx="7362824" cy="39605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768030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16000"/>
            <a:ext cx="7407462" cy="850800"/>
          </a:xfrm>
        </p:spPr>
        <p:txBody>
          <a:bodyPr>
            <a:noAutofit/>
          </a:bodyPr>
          <a:lstStyle/>
          <a:p>
            <a:pPr algn="just"/>
            <a:r>
              <a:rPr lang="es-ES" sz="2000" b="1" dirty="0" smtClean="0">
                <a:latin typeface="Century Gothic" panose="020B0502020202020204" pitchFamily="34" charset="0"/>
              </a:rPr>
              <a:t>La alta liquidez del peso la vuelve a colocar como una moneda útil de cobertura y especulación en medio de un escenario global volátil</a:t>
            </a:r>
            <a:endParaRPr lang="es-MX" sz="2000" b="1" i="1" dirty="0">
              <a:latin typeface="Century Gothic" panose="020B0502020202020204" pitchFamily="34" charset="0"/>
            </a:endParaRPr>
          </a:p>
        </p:txBody>
      </p:sp>
      <p:sp>
        <p:nvSpPr>
          <p:cNvPr id="7" name="2 Marcador de contenido"/>
          <p:cNvSpPr>
            <a:spLocks noGrp="1"/>
          </p:cNvSpPr>
          <p:nvPr>
            <p:ph idx="1"/>
          </p:nvPr>
        </p:nvSpPr>
        <p:spPr>
          <a:xfrm>
            <a:off x="57573" y="1170005"/>
            <a:ext cx="8747499" cy="94343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El peso mexicano ha sido ya, en el pasado reciente, una moneda muy sensible a los eventos que han provocado mayor nerviosismo en los mercados a nivel global. </a:t>
            </a:r>
          </a:p>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En el último mes, ha sido la moneda emergente más perdedora. </a:t>
            </a:r>
          </a:p>
        </p:txBody>
      </p:sp>
      <p:sp>
        <p:nvSpPr>
          <p:cNvPr id="18" name="CuadroTexto 17"/>
          <p:cNvSpPr txBox="1"/>
          <p:nvPr/>
        </p:nvSpPr>
        <p:spPr>
          <a:xfrm>
            <a:off x="290146" y="6650444"/>
            <a:ext cx="4673024" cy="360675"/>
          </a:xfrm>
          <a:prstGeom prst="rect">
            <a:avLst/>
          </a:prstGeom>
        </p:spPr>
        <p:txBody>
          <a:bodyPr wrap="none" rtlCol="0">
            <a:noAutofit/>
          </a:bodyPr>
          <a:lstStyle/>
          <a:p>
            <a:r>
              <a:rPr lang="es-ES" sz="800" dirty="0" smtClean="0">
                <a:latin typeface="Century Gothic" pitchFamily="34" charset="0"/>
              </a:rPr>
              <a:t>Fuente: Bloomberg</a:t>
            </a:r>
            <a:endParaRPr lang="es-MX" sz="800" dirty="0" smtClean="0">
              <a:latin typeface="Century Gothic" pitchFamily="34" charset="0"/>
            </a:endParaRPr>
          </a:p>
        </p:txBody>
      </p:sp>
      <p:sp>
        <p:nvSpPr>
          <p:cNvPr id="14"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48</a:t>
            </a:fld>
            <a:endParaRPr lang="es-ES" altLang="es-MX" dirty="0"/>
          </a:p>
        </p:txBody>
      </p:sp>
      <p:graphicFrame>
        <p:nvGraphicFramePr>
          <p:cNvPr id="4" name="Tabla 3"/>
          <p:cNvGraphicFramePr>
            <a:graphicFrameLocks noGrp="1"/>
          </p:cNvGraphicFramePr>
          <p:nvPr>
            <p:extLst>
              <p:ext uri="{D42A27DB-BD31-4B8C-83A1-F6EECF244321}">
                <p14:modId xmlns:p14="http://schemas.microsoft.com/office/powerpoint/2010/main" val="2371624739"/>
              </p:ext>
            </p:extLst>
          </p:nvPr>
        </p:nvGraphicFramePr>
        <p:xfrm>
          <a:off x="1298407" y="2149576"/>
          <a:ext cx="6547185" cy="4433422"/>
        </p:xfrm>
        <a:graphic>
          <a:graphicData uri="http://schemas.openxmlformats.org/drawingml/2006/table">
            <a:tbl>
              <a:tblPr/>
              <a:tblGrid>
                <a:gridCol w="1141680"/>
                <a:gridCol w="916451"/>
                <a:gridCol w="178630"/>
                <a:gridCol w="1141680"/>
                <a:gridCol w="924217"/>
                <a:gridCol w="178630"/>
                <a:gridCol w="1141680"/>
                <a:gridCol w="924217"/>
              </a:tblGrid>
              <a:tr h="210112">
                <a:tc gridSpan="8">
                  <a:txBody>
                    <a:bodyPr/>
                    <a:lstStyle/>
                    <a:p>
                      <a:pPr algn="ctr" fontAlgn="b"/>
                      <a:r>
                        <a:rPr lang="es-MX" sz="1300" b="1" i="0" u="none" strike="noStrike" dirty="0">
                          <a:solidFill>
                            <a:srgbClr val="000000"/>
                          </a:solidFill>
                          <a:effectLst/>
                          <a:latin typeface="Century Gothic" panose="020B0502020202020204" pitchFamily="34" charset="0"/>
                        </a:rPr>
                        <a:t>Monedas emergentes vs USD</a:t>
                      </a:r>
                    </a:p>
                  </a:txBody>
                  <a:tcPr marL="7782" marR="7782" marT="7782"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102155">
                <a:tc>
                  <a:txBody>
                    <a:bodyPr/>
                    <a:lstStyle/>
                    <a:p>
                      <a:pPr algn="ctr" fontAlgn="b"/>
                      <a:endParaRPr lang="es-MX" sz="700" b="1" i="0" u="none" strike="noStrike" dirty="0">
                        <a:solidFill>
                          <a:srgbClr val="000000"/>
                        </a:solidFill>
                        <a:effectLst/>
                        <a:latin typeface="Century Gothic" panose="020B0502020202020204" pitchFamily="34" charset="0"/>
                      </a:endParaRPr>
                    </a:p>
                  </a:txBody>
                  <a:tcPr marL="7782" marR="7782" marT="7782" marB="0" anchor="b">
                    <a:lnL>
                      <a:noFill/>
                    </a:lnL>
                    <a:lnR>
                      <a:noFill/>
                    </a:lnR>
                    <a:lnT>
                      <a:noFill/>
                    </a:lnT>
                    <a:lnB>
                      <a:noFill/>
                    </a:lnB>
                  </a:tcPr>
                </a:tc>
                <a:tc>
                  <a:txBody>
                    <a:bodyPr/>
                    <a:lstStyle/>
                    <a:p>
                      <a:pPr algn="ctr" fontAlgn="b"/>
                      <a:endParaRPr lang="es-MX" sz="700" b="1" i="0" u="none" strike="noStrike" dirty="0">
                        <a:solidFill>
                          <a:srgbClr val="000000"/>
                        </a:solidFill>
                        <a:effectLst/>
                        <a:latin typeface="Century Gothic" panose="020B0502020202020204" pitchFamily="34" charset="0"/>
                      </a:endParaRPr>
                    </a:p>
                  </a:txBody>
                  <a:tcPr marL="7782" marR="7782" marT="7782" marB="0" anchor="b">
                    <a:lnL>
                      <a:noFill/>
                    </a:lnL>
                    <a:lnR>
                      <a:noFill/>
                    </a:lnR>
                    <a:lnT>
                      <a:noFill/>
                    </a:lnT>
                    <a:lnB>
                      <a:noFill/>
                    </a:lnB>
                  </a:tcPr>
                </a:tc>
                <a:tc>
                  <a:txBody>
                    <a:bodyPr/>
                    <a:lstStyle/>
                    <a:p>
                      <a:pPr algn="ctr" fontAlgn="b"/>
                      <a:endParaRPr lang="es-MX" sz="700" b="1" i="0" u="none" strike="noStrike" dirty="0">
                        <a:solidFill>
                          <a:srgbClr val="000000"/>
                        </a:solidFill>
                        <a:effectLst/>
                        <a:latin typeface="Century Gothic" panose="020B0502020202020204" pitchFamily="34" charset="0"/>
                      </a:endParaRPr>
                    </a:p>
                  </a:txBody>
                  <a:tcPr marL="7782" marR="7782" marT="7782" marB="0" anchor="b">
                    <a:lnL>
                      <a:noFill/>
                    </a:lnL>
                    <a:lnR>
                      <a:noFill/>
                    </a:lnR>
                    <a:lnT>
                      <a:noFill/>
                    </a:lnT>
                    <a:lnB>
                      <a:noFill/>
                    </a:lnB>
                  </a:tcPr>
                </a:tc>
                <a:tc>
                  <a:txBody>
                    <a:bodyPr/>
                    <a:lstStyle/>
                    <a:p>
                      <a:pPr algn="ctr" fontAlgn="b"/>
                      <a:endParaRPr lang="es-MX" sz="700" b="1" i="0" u="none" strike="noStrike" dirty="0">
                        <a:solidFill>
                          <a:srgbClr val="000000"/>
                        </a:solidFill>
                        <a:effectLst/>
                        <a:latin typeface="Century Gothic" panose="020B0502020202020204" pitchFamily="34" charset="0"/>
                      </a:endParaRPr>
                    </a:p>
                  </a:txBody>
                  <a:tcPr marL="7782" marR="7782" marT="7782" marB="0" anchor="b">
                    <a:lnL>
                      <a:noFill/>
                    </a:lnL>
                    <a:lnR>
                      <a:noFill/>
                    </a:lnR>
                    <a:lnT>
                      <a:noFill/>
                    </a:lnT>
                    <a:lnB>
                      <a:noFill/>
                    </a:lnB>
                  </a:tcPr>
                </a:tc>
                <a:tc>
                  <a:txBody>
                    <a:bodyPr/>
                    <a:lstStyle/>
                    <a:p>
                      <a:pPr algn="ctr" fontAlgn="b"/>
                      <a:endParaRPr lang="es-MX" sz="700" b="1" i="0" u="none" strike="noStrike" dirty="0">
                        <a:solidFill>
                          <a:srgbClr val="000000"/>
                        </a:solidFill>
                        <a:effectLst/>
                        <a:latin typeface="Century Gothic" panose="020B0502020202020204" pitchFamily="34" charset="0"/>
                      </a:endParaRPr>
                    </a:p>
                  </a:txBody>
                  <a:tcPr marL="7782" marR="7782" marT="7782" marB="0" anchor="b">
                    <a:lnL>
                      <a:noFill/>
                    </a:lnL>
                    <a:lnR>
                      <a:noFill/>
                    </a:lnR>
                    <a:lnT>
                      <a:noFill/>
                    </a:lnT>
                    <a:lnB>
                      <a:noFill/>
                    </a:lnB>
                  </a:tcPr>
                </a:tc>
                <a:tc>
                  <a:txBody>
                    <a:bodyPr/>
                    <a:lstStyle/>
                    <a:p>
                      <a:pPr algn="ctr" fontAlgn="b"/>
                      <a:endParaRPr lang="es-MX" sz="700" b="1" i="0" u="none" strike="noStrike" dirty="0">
                        <a:solidFill>
                          <a:srgbClr val="000000"/>
                        </a:solidFill>
                        <a:effectLst/>
                        <a:latin typeface="Century Gothic" panose="020B0502020202020204" pitchFamily="34" charset="0"/>
                      </a:endParaRPr>
                    </a:p>
                  </a:txBody>
                  <a:tcPr marL="7782" marR="7782" marT="7782" marB="0" anchor="b">
                    <a:lnL>
                      <a:noFill/>
                    </a:lnL>
                    <a:lnR>
                      <a:noFill/>
                    </a:lnR>
                    <a:lnT>
                      <a:noFill/>
                    </a:lnT>
                    <a:lnB>
                      <a:noFill/>
                    </a:lnB>
                  </a:tcPr>
                </a:tc>
                <a:tc>
                  <a:txBody>
                    <a:bodyPr/>
                    <a:lstStyle/>
                    <a:p>
                      <a:pPr algn="ctr" fontAlgn="b"/>
                      <a:endParaRPr lang="es-MX" sz="700" b="1" i="0" u="none" strike="noStrike" dirty="0">
                        <a:solidFill>
                          <a:srgbClr val="000000"/>
                        </a:solidFill>
                        <a:effectLst/>
                        <a:latin typeface="Century Gothic" panose="020B0502020202020204" pitchFamily="34" charset="0"/>
                      </a:endParaRPr>
                    </a:p>
                  </a:txBody>
                  <a:tcPr marL="7782" marR="7782" marT="7782" marB="0" anchor="b">
                    <a:lnL>
                      <a:noFill/>
                    </a:lnL>
                    <a:lnR>
                      <a:noFill/>
                    </a:lnR>
                    <a:lnT>
                      <a:noFill/>
                    </a:lnT>
                    <a:lnB>
                      <a:noFill/>
                    </a:lnB>
                  </a:tcPr>
                </a:tc>
                <a:tc>
                  <a:txBody>
                    <a:bodyPr/>
                    <a:lstStyle/>
                    <a:p>
                      <a:pPr algn="ctr" fontAlgn="b"/>
                      <a:endParaRPr lang="es-MX" sz="700" b="1" i="0" u="none" strike="noStrike" dirty="0">
                        <a:solidFill>
                          <a:srgbClr val="000000"/>
                        </a:solidFill>
                        <a:effectLst/>
                        <a:latin typeface="Century Gothic" panose="020B0502020202020204" pitchFamily="34" charset="0"/>
                      </a:endParaRPr>
                    </a:p>
                  </a:txBody>
                  <a:tcPr marL="7782" marR="7782" marT="7782" marB="0" anchor="b">
                    <a:lnL>
                      <a:noFill/>
                    </a:lnL>
                    <a:lnR>
                      <a:noFill/>
                    </a:lnR>
                    <a:lnT>
                      <a:noFill/>
                    </a:lnT>
                    <a:lnB>
                      <a:noFill/>
                    </a:lnB>
                  </a:tcPr>
                </a:tc>
              </a:tr>
              <a:tr h="171202">
                <a:tc gridSpan="2">
                  <a:txBody>
                    <a:bodyPr/>
                    <a:lstStyle/>
                    <a:p>
                      <a:pPr algn="ctr" fontAlgn="b"/>
                      <a:r>
                        <a:rPr lang="es-MX" sz="900" b="1" i="0" u="none" strike="noStrike" dirty="0">
                          <a:solidFill>
                            <a:srgbClr val="000000"/>
                          </a:solidFill>
                          <a:effectLst/>
                          <a:latin typeface="Century Gothic" panose="020B0502020202020204" pitchFamily="34" charset="0"/>
                        </a:rPr>
                        <a:t>Expectativa </a:t>
                      </a:r>
                      <a:r>
                        <a:rPr lang="es-MX" sz="900" b="1" i="0" u="none" strike="noStrike" dirty="0" smtClean="0">
                          <a:solidFill>
                            <a:srgbClr val="000000"/>
                          </a:solidFill>
                          <a:effectLst/>
                          <a:latin typeface="Century Gothic" panose="020B0502020202020204" pitchFamily="34" charset="0"/>
                        </a:rPr>
                        <a:t>1era</a:t>
                      </a:r>
                      <a:r>
                        <a:rPr lang="es-MX" sz="900" b="1" i="0" u="none" strike="noStrike" baseline="0" dirty="0" smtClean="0">
                          <a:solidFill>
                            <a:srgbClr val="000000"/>
                          </a:solidFill>
                          <a:effectLst/>
                          <a:latin typeface="Century Gothic" panose="020B0502020202020204" pitchFamily="34" charset="0"/>
                        </a:rPr>
                        <a:t> </a:t>
                      </a:r>
                      <a:r>
                        <a:rPr lang="es-MX" sz="900" b="1" i="0" u="none" strike="noStrike" dirty="0" smtClean="0">
                          <a:solidFill>
                            <a:srgbClr val="000000"/>
                          </a:solidFill>
                          <a:effectLst/>
                          <a:latin typeface="Century Gothic" panose="020B0502020202020204" pitchFamily="34" charset="0"/>
                        </a:rPr>
                        <a:t>alza </a:t>
                      </a:r>
                      <a:r>
                        <a:rPr lang="es-MX" sz="900" b="1" i="0" u="none" strike="noStrike" dirty="0">
                          <a:solidFill>
                            <a:srgbClr val="000000"/>
                          </a:solidFill>
                          <a:effectLst/>
                          <a:latin typeface="Century Gothic" panose="020B0502020202020204" pitchFamily="34" charset="0"/>
                        </a:rPr>
                        <a:t>de tasa FED</a:t>
                      </a:r>
                    </a:p>
                  </a:txBody>
                  <a:tcPr marL="7782" marR="7782" marT="778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s-MX"/>
                    </a:p>
                  </a:txBody>
                  <a:tcPr/>
                </a:tc>
                <a:tc>
                  <a:txBody>
                    <a:bodyPr/>
                    <a:lstStyle/>
                    <a:p>
                      <a:pPr algn="l" fontAlgn="b"/>
                      <a:endParaRPr lang="es-MX" sz="900" b="1" i="0" u="none" strike="noStrike" dirty="0">
                        <a:solidFill>
                          <a:srgbClr val="000000"/>
                        </a:solidFill>
                        <a:effectLst/>
                        <a:latin typeface="Century Gothic" panose="020B0502020202020204" pitchFamily="34" charset="0"/>
                      </a:endParaRPr>
                    </a:p>
                  </a:txBody>
                  <a:tcPr marL="7782" marR="7782" marT="7782" marB="0" anchor="b">
                    <a:lnL>
                      <a:noFill/>
                    </a:lnL>
                    <a:lnR>
                      <a:noFill/>
                    </a:lnR>
                    <a:lnT>
                      <a:noFill/>
                    </a:lnT>
                    <a:lnB>
                      <a:noFill/>
                    </a:lnB>
                  </a:tcPr>
                </a:tc>
                <a:tc gridSpan="2">
                  <a:txBody>
                    <a:bodyPr/>
                    <a:lstStyle/>
                    <a:p>
                      <a:pPr algn="ctr" fontAlgn="b"/>
                      <a:r>
                        <a:rPr lang="es-MX" sz="900" b="1" i="0" u="none" strike="noStrike" dirty="0">
                          <a:solidFill>
                            <a:srgbClr val="000000"/>
                          </a:solidFill>
                          <a:effectLst/>
                          <a:latin typeface="Century Gothic" panose="020B0502020202020204" pitchFamily="34" charset="0"/>
                        </a:rPr>
                        <a:t>Desplome en precio de petróleo</a:t>
                      </a:r>
                    </a:p>
                  </a:txBody>
                  <a:tcPr marL="7782" marR="7782" marT="778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s-MX"/>
                    </a:p>
                  </a:txBody>
                  <a:tcPr/>
                </a:tc>
                <a:tc>
                  <a:txBody>
                    <a:bodyPr/>
                    <a:lstStyle/>
                    <a:p>
                      <a:pPr algn="l" fontAlgn="b"/>
                      <a:endParaRPr lang="es-MX" sz="900" b="1" i="0" u="none" strike="noStrike" dirty="0">
                        <a:solidFill>
                          <a:srgbClr val="000000"/>
                        </a:solidFill>
                        <a:effectLst/>
                        <a:latin typeface="Century Gothic" panose="020B0502020202020204" pitchFamily="34" charset="0"/>
                      </a:endParaRPr>
                    </a:p>
                  </a:txBody>
                  <a:tcPr marL="7782" marR="7782" marT="7782" marB="0" anchor="b">
                    <a:lnL>
                      <a:noFill/>
                    </a:lnL>
                    <a:lnR>
                      <a:noFill/>
                    </a:lnR>
                    <a:lnT>
                      <a:noFill/>
                    </a:lnT>
                    <a:lnB>
                      <a:noFill/>
                    </a:lnB>
                  </a:tcPr>
                </a:tc>
                <a:tc gridSpan="2">
                  <a:txBody>
                    <a:bodyPr/>
                    <a:lstStyle/>
                    <a:p>
                      <a:pPr algn="ctr" fontAlgn="b"/>
                      <a:r>
                        <a:rPr lang="es-MX" sz="900" b="1" i="0" u="none" strike="noStrike" dirty="0">
                          <a:solidFill>
                            <a:srgbClr val="000000"/>
                          </a:solidFill>
                          <a:effectLst/>
                          <a:latin typeface="Century Gothic" panose="020B0502020202020204" pitchFamily="34" charset="0"/>
                        </a:rPr>
                        <a:t>Elecciones EUA / alza tasa FED</a:t>
                      </a:r>
                    </a:p>
                  </a:txBody>
                  <a:tcPr marL="7782" marR="7782" marT="778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s-MX"/>
                    </a:p>
                  </a:txBody>
                  <a:tcPr/>
                </a:tc>
              </a:tr>
              <a:tr h="171202">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782" marR="7782" marT="77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Abr 15 - Ago 15</a:t>
                      </a:r>
                    </a:p>
                  </a:txBody>
                  <a:tcPr marL="7782" marR="7782" marT="778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782" marR="7782" marT="77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Nov 15 - Feb 16</a:t>
                      </a:r>
                    </a:p>
                  </a:txBody>
                  <a:tcPr marL="7782" marR="7782" marT="778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782" marR="7782" marT="77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Ago 16 - Sep 16</a:t>
                      </a:r>
                    </a:p>
                  </a:txBody>
                  <a:tcPr marL="7782" marR="7782" marT="778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71202">
                <a:tc>
                  <a:txBody>
                    <a:bodyPr/>
                    <a:lstStyle/>
                    <a:p>
                      <a:pPr algn="l" fontAlgn="b"/>
                      <a:r>
                        <a:rPr lang="es-MX" sz="900" b="0" i="0" u="none" strike="noStrike" dirty="0">
                          <a:solidFill>
                            <a:srgbClr val="FF0000"/>
                          </a:solidFill>
                          <a:effectLst/>
                          <a:latin typeface="Century Gothic" panose="020B0502020202020204" pitchFamily="34" charset="0"/>
                        </a:rPr>
                        <a:t>Peso </a:t>
                      </a:r>
                      <a:r>
                        <a:rPr lang="es-MX" sz="900" b="0" i="0" u="none" strike="noStrike" dirty="0">
                          <a:solidFill>
                            <a:srgbClr val="002060"/>
                          </a:solidFill>
                          <a:effectLst/>
                          <a:latin typeface="Century Gothic" panose="020B0502020202020204" pitchFamily="34" charset="0"/>
                        </a:rPr>
                        <a:t>colombiano</a:t>
                      </a:r>
                      <a:endParaRPr lang="es-MX" sz="900" b="0" i="0" u="none" strike="noStrike" dirty="0">
                        <a:solidFill>
                          <a:srgbClr val="FF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-19.56</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8696B"/>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Peso argentino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-34.59</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8696B"/>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FFFFFF"/>
                          </a:solidFill>
                          <a:effectLst/>
                          <a:latin typeface="Century Gothic" panose="020B0502020202020204" pitchFamily="34" charset="0"/>
                        </a:rPr>
                        <a:t>Peso mexicano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solidFill>
                      <a:srgbClr val="00B050"/>
                    </a:solidFill>
                  </a:tcPr>
                </a:tc>
                <a:tc>
                  <a:txBody>
                    <a:bodyPr/>
                    <a:lstStyle/>
                    <a:p>
                      <a:pPr algn="r" fontAlgn="b"/>
                      <a:r>
                        <a:rPr lang="es-MX" sz="900" b="0" i="0" u="none" strike="noStrike" dirty="0">
                          <a:solidFill>
                            <a:srgbClr val="000000"/>
                          </a:solidFill>
                          <a:effectLst/>
                          <a:latin typeface="Century Gothic" panose="020B0502020202020204" pitchFamily="34" charset="0"/>
                        </a:rPr>
                        <a:t>-6.2</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8696B"/>
                    </a:solidFill>
                  </a:tcPr>
                </a:tc>
              </a:tr>
              <a:tr h="171202">
                <a:tc>
                  <a:txBody>
                    <a:bodyPr/>
                    <a:lstStyle/>
                    <a:p>
                      <a:pPr algn="l" fontAlgn="b"/>
                      <a:r>
                        <a:rPr lang="es-MX" sz="900" b="0" i="0" u="none" strike="noStrike" dirty="0">
                          <a:solidFill>
                            <a:srgbClr val="00B0F0"/>
                          </a:solidFill>
                          <a:effectLst/>
                          <a:latin typeface="Century Gothic" panose="020B0502020202020204" pitchFamily="34" charset="0"/>
                        </a:rPr>
                        <a:t>Rublo ruso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-17.87</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87A6E"/>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B0F0"/>
                          </a:solidFill>
                          <a:effectLst/>
                          <a:latin typeface="Century Gothic" panose="020B0502020202020204" pitchFamily="34" charset="0"/>
                        </a:rPr>
                        <a:t>Rublo ruso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-14.47</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CB77A"/>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B050"/>
                          </a:solidFill>
                          <a:effectLst/>
                          <a:latin typeface="Century Gothic" panose="020B0502020202020204" pitchFamily="34" charset="0"/>
                        </a:rPr>
                        <a:t>Real brasileño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-3.99</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A9974"/>
                    </a:solidFill>
                  </a:tcPr>
                </a:tc>
              </a:tr>
              <a:tr h="171202">
                <a:tc>
                  <a:txBody>
                    <a:bodyPr/>
                    <a:lstStyle/>
                    <a:p>
                      <a:pPr algn="l" fontAlgn="b"/>
                      <a:r>
                        <a:rPr lang="es-MX" sz="900" b="0" i="0" u="none" strike="noStrike" dirty="0">
                          <a:solidFill>
                            <a:srgbClr val="FFFFFF"/>
                          </a:solidFill>
                          <a:effectLst/>
                          <a:latin typeface="Century Gothic" panose="020B0502020202020204" pitchFamily="34" charset="0"/>
                        </a:rPr>
                        <a:t>Peso mexicano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solidFill>
                      <a:srgbClr val="00B050"/>
                    </a:solidFill>
                  </a:tcPr>
                </a:tc>
                <a:tc>
                  <a:txBody>
                    <a:bodyPr/>
                    <a:lstStyle/>
                    <a:p>
                      <a:pPr algn="r" fontAlgn="b"/>
                      <a:r>
                        <a:rPr lang="es-MX" sz="900" b="0" i="0" u="none" strike="noStrike" dirty="0">
                          <a:solidFill>
                            <a:srgbClr val="000000"/>
                          </a:solidFill>
                          <a:effectLst/>
                          <a:latin typeface="Century Gothic" panose="020B0502020202020204" pitchFamily="34" charset="0"/>
                        </a:rPr>
                        <a:t>-13.84</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BA376"/>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FFFFFF"/>
                          </a:solidFill>
                          <a:effectLst/>
                          <a:latin typeface="Century Gothic" panose="020B0502020202020204" pitchFamily="34" charset="0"/>
                        </a:rPr>
                        <a:t>Peso mexicano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solidFill>
                      <a:srgbClr val="00B050"/>
                    </a:solidFill>
                  </a:tcPr>
                </a:tc>
                <a:tc>
                  <a:txBody>
                    <a:bodyPr/>
                    <a:lstStyle/>
                    <a:p>
                      <a:pPr algn="r" fontAlgn="b"/>
                      <a:r>
                        <a:rPr lang="es-MX" sz="900" b="0" i="0" u="none" strike="noStrike" dirty="0">
                          <a:solidFill>
                            <a:srgbClr val="000000"/>
                          </a:solidFill>
                          <a:effectLst/>
                          <a:latin typeface="Century Gothic" panose="020B0502020202020204" pitchFamily="34" charset="0"/>
                        </a:rPr>
                        <a:t>-12.06</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CC07B"/>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FFC000"/>
                          </a:solidFill>
                          <a:effectLst/>
                          <a:latin typeface="Century Gothic" panose="020B0502020202020204" pitchFamily="34" charset="0"/>
                        </a:rPr>
                        <a:t>Rand sudafricano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-3.95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A9A74"/>
                    </a:solidFill>
                  </a:tcPr>
                </a:tc>
              </a:tr>
              <a:tr h="171202">
                <a:tc>
                  <a:txBody>
                    <a:bodyPr/>
                    <a:lstStyle/>
                    <a:p>
                      <a:pPr algn="l" fontAlgn="b"/>
                      <a:r>
                        <a:rPr lang="es-MX" sz="900" b="0" i="0" u="none" strike="noStrike" dirty="0">
                          <a:solidFill>
                            <a:srgbClr val="00B050"/>
                          </a:solidFill>
                          <a:effectLst/>
                          <a:latin typeface="Century Gothic" panose="020B0502020202020204" pitchFamily="34" charset="0"/>
                        </a:rPr>
                        <a:t>Real brasileño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-13.68</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BA476"/>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FFC000"/>
                          </a:solidFill>
                          <a:effectLst/>
                          <a:latin typeface="Century Gothic" panose="020B0502020202020204" pitchFamily="34" charset="0"/>
                        </a:rPr>
                        <a:t>Rand sudafricano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-9.14</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DCC7E"/>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Peso chileno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-3.27</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BA877"/>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Ringgit malayo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-12.89</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BAC78"/>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FF0000"/>
                          </a:solidFill>
                          <a:effectLst/>
                          <a:latin typeface="Century Gothic" panose="020B0502020202020204" pitchFamily="34" charset="0"/>
                        </a:rPr>
                        <a:t>Peso colombiano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-8.5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DCE7E"/>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Ringgit malayo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-2.61</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CB77A"/>
                    </a:solidFill>
                  </a:tcPr>
                </a:tc>
              </a:tr>
              <a:tr h="171202">
                <a:tc>
                  <a:txBody>
                    <a:bodyPr/>
                    <a:lstStyle/>
                    <a:p>
                      <a:pPr algn="l" fontAlgn="b"/>
                      <a:r>
                        <a:rPr lang="es-MX" sz="900" b="0" i="0" u="none" strike="noStrike" dirty="0">
                          <a:solidFill>
                            <a:srgbClr val="FF0000"/>
                          </a:solidFill>
                          <a:effectLst/>
                          <a:latin typeface="Century Gothic" panose="020B0502020202020204" pitchFamily="34" charset="0"/>
                        </a:rPr>
                        <a:t>Lira turca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-12.5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BB078"/>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B050"/>
                          </a:solidFill>
                          <a:effectLst/>
                          <a:latin typeface="Century Gothic" panose="020B0502020202020204" pitchFamily="34" charset="0"/>
                        </a:rPr>
                        <a:t>Real brasileño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-6.36</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DD780"/>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Peso argentino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-2.58</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CB87A"/>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Peso chileno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-12.47</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BB178"/>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Won coreano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-5.03</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DC81"/>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Sol peruano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-2.39</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CBC7A"/>
                    </a:solidFill>
                  </a:tcPr>
                </a:tc>
              </a:tr>
              <a:tr h="171202">
                <a:tc>
                  <a:txBody>
                    <a:bodyPr/>
                    <a:lstStyle/>
                    <a:p>
                      <a:pPr algn="l" fontAlgn="b"/>
                      <a:r>
                        <a:rPr lang="es-MX" sz="900" b="0" i="0" u="none" strike="noStrike" dirty="0">
                          <a:solidFill>
                            <a:srgbClr val="FFC000"/>
                          </a:solidFill>
                          <a:effectLst/>
                          <a:latin typeface="Century Gothic" panose="020B0502020202020204" pitchFamily="34" charset="0"/>
                        </a:rPr>
                        <a:t>Rand sudafricano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-10.58</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CC47C"/>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Sol peruano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-3.52</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E282"/>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Peso filipino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-2.01</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CC47C"/>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Won coreano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-8.57</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D880"/>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Rupia india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-2.2</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E783"/>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Won coreano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-1.06</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D980"/>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Baht tailandés</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-8.5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D980"/>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Dólar taiwanés</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-1.78</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E883"/>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Zloty polaco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-0.35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E883"/>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Rupia indonesia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-7.56</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E382"/>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Yuan chino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-1.64</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E983"/>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FF0000"/>
                          </a:solidFill>
                          <a:effectLst/>
                          <a:latin typeface="Century Gothic" panose="020B0502020202020204" pitchFamily="34" charset="0"/>
                        </a:rPr>
                        <a:t>Lira turca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-0.3</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EE983"/>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Sol peruano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-6.04</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7E984"/>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FF0000"/>
                          </a:solidFill>
                          <a:effectLst/>
                          <a:latin typeface="Century Gothic" panose="020B0502020202020204" pitchFamily="34" charset="0"/>
                        </a:rPr>
                        <a:t>Lira turca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-0.89</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7E984"/>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Yuan chino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-0.19</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CEB84"/>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Rupia india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-5.44</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0E784"/>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Peso filipino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-0.67</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3E884"/>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Rupia india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-0.19</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CEB84"/>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Peso argentino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-4.8</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E9E583"/>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Baht tailandés</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0.34</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DDE283"/>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Rupia indonesia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-0.17</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BEA84"/>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Dólar taiwanés</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-4.62</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E7E483"/>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Peso chileno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1.61</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C2DA81"/>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Dólar taiwanés</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F1E784"/>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Peso filipino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-4.38</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E4E483"/>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Zloty polaco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2.21</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B5D680"/>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B0F0"/>
                          </a:solidFill>
                          <a:effectLst/>
                          <a:latin typeface="Century Gothic" panose="020B0502020202020204" pitchFamily="34" charset="0"/>
                        </a:rPr>
                        <a:t>Rublo ruso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0.05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EEE683"/>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Yuan chino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-3.41</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D9E082"/>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Ringgit malayo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2.22</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B5D680"/>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Baht tailandés</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0.39</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D9E082"/>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Florín húngaro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-0.15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B3D680"/>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Rupia indonesia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2.59</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ADD480"/>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Corona checa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0.53</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D0DE82"/>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Zloty polaco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0.05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B1D580"/>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Leu rumano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4.53</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84C87D"/>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Lev búlgaro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0.55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CFDE82"/>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Leu rumano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4.38</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7FC77D"/>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Lev búlgaro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5.15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77C47D"/>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Leu rumano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0.8</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C0D981"/>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Lev búlgaro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5</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78C57D"/>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Corona checa</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5.17</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76C47D"/>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Florín húngaro</a:t>
                      </a:r>
                    </a:p>
                  </a:txBody>
                  <a:tcPr marL="7782" marR="7782" marT="778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1.2</a:t>
                      </a:r>
                    </a:p>
                  </a:txBody>
                  <a:tcPr marL="7782" marR="7782" marT="7782" marB="0" anchor="b">
                    <a:lnL>
                      <a:noFill/>
                    </a:lnL>
                    <a:lnR w="6350" cap="flat" cmpd="sng" algn="ctr">
                      <a:solidFill>
                        <a:srgbClr val="000000"/>
                      </a:solidFill>
                      <a:prstDash val="solid"/>
                      <a:round/>
                      <a:headEnd type="none" w="med" len="med"/>
                      <a:tailEnd type="none" w="med" len="med"/>
                    </a:lnR>
                    <a:lnT>
                      <a:noFill/>
                    </a:lnT>
                    <a:lnB>
                      <a:noFill/>
                    </a:lnB>
                    <a:solidFill>
                      <a:srgbClr val="A8D27F"/>
                    </a:solidFill>
                  </a:tcPr>
                </a:tc>
              </a:tr>
              <a:tr h="171202">
                <a:tc>
                  <a:txBody>
                    <a:bodyPr/>
                    <a:lstStyle/>
                    <a:p>
                      <a:pPr algn="l" fontAlgn="b"/>
                      <a:r>
                        <a:rPr lang="es-MX" sz="900" b="0" i="0" u="none" strike="noStrike" dirty="0">
                          <a:solidFill>
                            <a:srgbClr val="000000"/>
                          </a:solidFill>
                          <a:effectLst/>
                          <a:latin typeface="Century Gothic" panose="020B0502020202020204" pitchFamily="34" charset="0"/>
                        </a:rPr>
                        <a:t>Corona checa</a:t>
                      </a:r>
                    </a:p>
                  </a:txBody>
                  <a:tcPr marL="7782" marR="7782" marT="7782"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6.82</a:t>
                      </a:r>
                    </a:p>
                  </a:txBody>
                  <a:tcPr marL="7782" marR="7782" marT="7782"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63BE7B"/>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000000"/>
                          </a:solidFill>
                          <a:effectLst/>
                          <a:latin typeface="Century Gothic" panose="020B0502020202020204" pitchFamily="34" charset="0"/>
                        </a:rPr>
                        <a:t>Florín húngaro</a:t>
                      </a:r>
                    </a:p>
                  </a:txBody>
                  <a:tcPr marL="7782" marR="7782" marT="7782"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6.04</a:t>
                      </a:r>
                    </a:p>
                  </a:txBody>
                  <a:tcPr marL="7782" marR="7782" marT="7782"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63BE7B"/>
                    </a:solidFill>
                  </a:tcPr>
                </a:tc>
                <a:tc>
                  <a:txBody>
                    <a:bodyPr/>
                    <a:lstStyle/>
                    <a:p>
                      <a:pPr algn="l" fontAlgn="b"/>
                      <a:endParaRPr lang="es-MX" sz="900" b="0" i="0" u="none" strike="noStrike" dirty="0">
                        <a:solidFill>
                          <a:srgbClr val="00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0" i="0" u="none" strike="noStrike" dirty="0">
                          <a:solidFill>
                            <a:srgbClr val="FF0000"/>
                          </a:solidFill>
                          <a:effectLst/>
                          <a:latin typeface="Century Gothic" panose="020B0502020202020204" pitchFamily="34" charset="0"/>
                        </a:rPr>
                        <a:t>Peso </a:t>
                      </a:r>
                      <a:r>
                        <a:rPr lang="es-MX" sz="900" b="0" i="0" u="none" strike="noStrike" dirty="0">
                          <a:solidFill>
                            <a:srgbClr val="002060"/>
                          </a:solidFill>
                          <a:effectLst/>
                          <a:latin typeface="Century Gothic" panose="020B0502020202020204" pitchFamily="34" charset="0"/>
                        </a:rPr>
                        <a:t>colombiano</a:t>
                      </a:r>
                      <a:endParaRPr lang="es-MX" sz="900" b="0" i="0" u="none" strike="noStrike" dirty="0">
                        <a:solidFill>
                          <a:srgbClr val="FF0000"/>
                        </a:solidFill>
                        <a:effectLst/>
                        <a:latin typeface="Century Gothic" panose="020B0502020202020204" pitchFamily="34" charset="0"/>
                      </a:endParaRPr>
                    </a:p>
                  </a:txBody>
                  <a:tcPr marL="7782" marR="7782" marT="7782"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2.32</a:t>
                      </a:r>
                    </a:p>
                  </a:txBody>
                  <a:tcPr marL="7782" marR="7782" marT="7782"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63BE7B"/>
                    </a:solidFill>
                  </a:tcPr>
                </a:tc>
              </a:tr>
            </a:tbl>
          </a:graphicData>
        </a:graphic>
      </p:graphicFrame>
      <p:sp>
        <p:nvSpPr>
          <p:cNvPr id="12" name="CuadroTexto 11"/>
          <p:cNvSpPr txBox="1"/>
          <p:nvPr/>
        </p:nvSpPr>
        <p:spPr>
          <a:xfrm rot="16200000">
            <a:off x="-213857" y="4255715"/>
            <a:ext cx="1712328" cy="276999"/>
          </a:xfrm>
          <a:prstGeom prst="rect">
            <a:avLst/>
          </a:prstGeom>
          <a:noFill/>
        </p:spPr>
        <p:txBody>
          <a:bodyPr wrap="none" rtlCol="0">
            <a:spAutoFit/>
          </a:bodyPr>
          <a:lstStyle/>
          <a:p>
            <a:r>
              <a:rPr lang="es-ES" sz="1200" b="1" dirty="0" smtClean="0">
                <a:latin typeface="Century Gothic" panose="020B0502020202020204" pitchFamily="34" charset="0"/>
              </a:rPr>
              <a:t>Mayor depreciación</a:t>
            </a:r>
            <a:endParaRPr lang="es-MX" sz="1200" b="1" dirty="0">
              <a:latin typeface="Century Gothic" panose="020B0502020202020204" pitchFamily="34" charset="0"/>
            </a:endParaRPr>
          </a:p>
        </p:txBody>
      </p:sp>
      <p:cxnSp>
        <p:nvCxnSpPr>
          <p:cNvPr id="13" name="Conector recto de flecha 12"/>
          <p:cNvCxnSpPr/>
          <p:nvPr/>
        </p:nvCxnSpPr>
        <p:spPr>
          <a:xfrm flipV="1">
            <a:off x="869760" y="3182814"/>
            <a:ext cx="0" cy="2548692"/>
          </a:xfrm>
          <a:prstGeom prst="straightConnector1">
            <a:avLst/>
          </a:prstGeom>
          <a:ln>
            <a:solidFill>
              <a:srgbClr val="C00000"/>
            </a:solidFill>
            <a:prstDash val="sysDash"/>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06436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16000"/>
            <a:ext cx="7407462" cy="631524"/>
          </a:xfrm>
        </p:spPr>
        <p:txBody>
          <a:bodyPr>
            <a:noAutofit/>
          </a:bodyPr>
          <a:lstStyle/>
          <a:p>
            <a:r>
              <a:rPr lang="es-ES" sz="2000" b="1" dirty="0" smtClean="0">
                <a:latin typeface="Century Gothic" panose="020B0502020202020204" pitchFamily="34" charset="0"/>
              </a:rPr>
              <a:t>El tipo de cambio llegó a sus niveles máximos históricos y hubo una fuerte subida en tasas de interés</a:t>
            </a:r>
            <a:endParaRPr lang="es-MX" sz="2000" b="1" i="1" dirty="0">
              <a:latin typeface="Century Gothic" panose="020B0502020202020204" pitchFamily="34" charset="0"/>
            </a:endParaRPr>
          </a:p>
        </p:txBody>
      </p:sp>
      <p:sp>
        <p:nvSpPr>
          <p:cNvPr id="7" name="2 Marcador de contenido"/>
          <p:cNvSpPr>
            <a:spLocks noGrp="1"/>
          </p:cNvSpPr>
          <p:nvPr>
            <p:ph idx="1"/>
          </p:nvPr>
        </p:nvSpPr>
        <p:spPr>
          <a:xfrm>
            <a:off x="57573" y="1167203"/>
            <a:ext cx="8747499" cy="94343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En los años recientes, pese a movimientos en la divisa, las tasas de interés se han mantenido estables; esto ha favorecido a inversionistas y a dadores de crédito a nivel local. </a:t>
            </a:r>
          </a:p>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Esta vez, ante la posibilidad de que se pueda deteriorar la relación comercial estrecha y abierta con EUA, uno de los motores de la economía mexicana en las últimas dos décadas, los inversionistas lucen preocupados por México. </a:t>
            </a:r>
          </a:p>
        </p:txBody>
      </p:sp>
      <p:sp>
        <p:nvSpPr>
          <p:cNvPr id="18" name="CuadroTexto 17"/>
          <p:cNvSpPr txBox="1"/>
          <p:nvPr/>
        </p:nvSpPr>
        <p:spPr>
          <a:xfrm>
            <a:off x="290146" y="6650444"/>
            <a:ext cx="4673024" cy="360675"/>
          </a:xfrm>
          <a:prstGeom prst="rect">
            <a:avLst/>
          </a:prstGeom>
        </p:spPr>
        <p:txBody>
          <a:bodyPr wrap="none" rtlCol="0">
            <a:noAutofit/>
          </a:bodyPr>
          <a:lstStyle/>
          <a:p>
            <a:r>
              <a:rPr lang="es-ES" sz="800" dirty="0" smtClean="0">
                <a:latin typeface="Century Gothic" pitchFamily="34" charset="0"/>
              </a:rPr>
              <a:t>Fuente: Bloomberg</a:t>
            </a:r>
            <a:endParaRPr lang="es-MX" sz="800" dirty="0" smtClean="0">
              <a:latin typeface="Century Gothic" pitchFamily="34" charset="0"/>
            </a:endParaRPr>
          </a:p>
        </p:txBody>
      </p:sp>
      <p:sp>
        <p:nvSpPr>
          <p:cNvPr id="14"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49</a:t>
            </a:fld>
            <a:endParaRPr lang="es-ES" altLang="es-MX" dirty="0"/>
          </a:p>
        </p:txBody>
      </p:sp>
      <p:graphicFrame>
        <p:nvGraphicFramePr>
          <p:cNvPr id="9" name="Gráfico 8"/>
          <p:cNvGraphicFramePr>
            <a:graphicFrameLocks/>
          </p:cNvGraphicFramePr>
          <p:nvPr>
            <p:extLst>
              <p:ext uri="{D42A27DB-BD31-4B8C-83A1-F6EECF244321}">
                <p14:modId xmlns:p14="http://schemas.microsoft.com/office/powerpoint/2010/main" val="2296138477"/>
              </p:ext>
            </p:extLst>
          </p:nvPr>
        </p:nvGraphicFramePr>
        <p:xfrm>
          <a:off x="143999" y="2512375"/>
          <a:ext cx="4111478" cy="413678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áfico 10"/>
          <p:cNvGraphicFramePr>
            <a:graphicFrameLocks/>
          </p:cNvGraphicFramePr>
          <p:nvPr>
            <p:extLst>
              <p:ext uri="{D42A27DB-BD31-4B8C-83A1-F6EECF244321}">
                <p14:modId xmlns:p14="http://schemas.microsoft.com/office/powerpoint/2010/main" val="3874303437"/>
              </p:ext>
            </p:extLst>
          </p:nvPr>
        </p:nvGraphicFramePr>
        <p:xfrm>
          <a:off x="4492869" y="2512375"/>
          <a:ext cx="4233497" cy="4136786"/>
        </p:xfrm>
        <a:graphic>
          <a:graphicData uri="http://schemas.openxmlformats.org/drawingml/2006/chart">
            <c:chart xmlns:c="http://schemas.openxmlformats.org/drawingml/2006/chart" xmlns:r="http://schemas.openxmlformats.org/officeDocument/2006/relationships" r:id="rId3"/>
          </a:graphicData>
        </a:graphic>
      </p:graphicFrame>
      <p:sp>
        <p:nvSpPr>
          <p:cNvPr id="12" name="CuadroTexto 11"/>
          <p:cNvSpPr txBox="1"/>
          <p:nvPr/>
        </p:nvSpPr>
        <p:spPr>
          <a:xfrm>
            <a:off x="6206817" y="3449481"/>
            <a:ext cx="2519549" cy="415498"/>
          </a:xfrm>
          <a:prstGeom prst="rect">
            <a:avLst/>
          </a:prstGeom>
          <a:noFill/>
        </p:spPr>
        <p:txBody>
          <a:bodyPr wrap="square" rtlCol="0">
            <a:spAutoFit/>
          </a:bodyPr>
          <a:lstStyle/>
          <a:p>
            <a:r>
              <a:rPr lang="es-ES" sz="1050" b="1" dirty="0" smtClean="0">
                <a:solidFill>
                  <a:srgbClr val="00B050"/>
                </a:solidFill>
                <a:latin typeface="Century Gothic" panose="020B0502020202020204" pitchFamily="34" charset="0"/>
              </a:rPr>
              <a:t>Se han dado incrementos en todos los plazos de entre +30 y +40pb</a:t>
            </a:r>
          </a:p>
        </p:txBody>
      </p:sp>
      <p:sp>
        <p:nvSpPr>
          <p:cNvPr id="13" name="CuadroTexto 12"/>
          <p:cNvSpPr txBox="1"/>
          <p:nvPr/>
        </p:nvSpPr>
        <p:spPr>
          <a:xfrm>
            <a:off x="719917" y="3080149"/>
            <a:ext cx="2519549" cy="577081"/>
          </a:xfrm>
          <a:prstGeom prst="rect">
            <a:avLst/>
          </a:prstGeom>
          <a:noFill/>
        </p:spPr>
        <p:txBody>
          <a:bodyPr wrap="square" rtlCol="0">
            <a:spAutoFit/>
          </a:bodyPr>
          <a:lstStyle/>
          <a:p>
            <a:r>
              <a:rPr lang="es-ES" sz="1050" b="1" dirty="0" smtClean="0">
                <a:solidFill>
                  <a:srgbClr val="00B050"/>
                </a:solidFill>
                <a:latin typeface="Century Gothic" panose="020B0502020202020204" pitchFamily="34" charset="0"/>
              </a:rPr>
              <a:t>En la segunda semana de septiembre se dio un incremento de 1 peso en el tipo de cambio</a:t>
            </a:r>
          </a:p>
        </p:txBody>
      </p:sp>
      <p:cxnSp>
        <p:nvCxnSpPr>
          <p:cNvPr id="4" name="Conector recto de flecha 3"/>
          <p:cNvCxnSpPr/>
          <p:nvPr/>
        </p:nvCxnSpPr>
        <p:spPr>
          <a:xfrm>
            <a:off x="3847730" y="2901462"/>
            <a:ext cx="196732" cy="316523"/>
          </a:xfrm>
          <a:prstGeom prst="straightConnector1">
            <a:avLst/>
          </a:prstGeom>
          <a:ln>
            <a:solidFill>
              <a:srgbClr val="00B05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p:nvPr/>
        </p:nvCxnSpPr>
        <p:spPr>
          <a:xfrm>
            <a:off x="8235092" y="4264245"/>
            <a:ext cx="196732" cy="474809"/>
          </a:xfrm>
          <a:prstGeom prst="straightConnector1">
            <a:avLst/>
          </a:prstGeom>
          <a:ln>
            <a:solidFill>
              <a:srgbClr val="00B05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32283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255867"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dirty="0">
                <a:latin typeface="Century Gothic" panose="020B0502020202020204" pitchFamily="34" charset="0"/>
              </a:rPr>
              <a:t>S&amp;P puso en perspectiva Negativa la calificación de México y la mantuvo en ‘BBB+’</a:t>
            </a:r>
          </a:p>
        </p:txBody>
      </p:sp>
      <p:sp>
        <p:nvSpPr>
          <p:cNvPr id="7" name="2 Marcador de contenido"/>
          <p:cNvSpPr>
            <a:spLocks noGrp="1"/>
          </p:cNvSpPr>
          <p:nvPr>
            <p:ph idx="1"/>
          </p:nvPr>
        </p:nvSpPr>
        <p:spPr>
          <a:xfrm>
            <a:off x="138040" y="1137682"/>
            <a:ext cx="8747499" cy="574628"/>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S&amp;P mencionó que esto refleja la posibilidad de una en tres de una baja de calificación en los próximos 24 meses si el nivel de deuda del gobierno general presenta un deterioro superior a sus expectativas (47%-48% del PIB en 2018-2019).</a:t>
            </a:r>
          </a:p>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La calificadora comentó que aunque el nivel de deuda de México es moderado, el gobierno tiene menos margen de maniobra fiscal que hace 10 años. </a:t>
            </a:r>
          </a:p>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Por lo tanto, el nivel de crecimiento es crucial para poder bajar el ratio de deuda vs PIB. </a:t>
            </a:r>
          </a:p>
          <a:p>
            <a:pPr marL="180975" lvl="0" indent="-180975" algn="just">
              <a:spcBef>
                <a:spcPts val="0"/>
              </a:spcBef>
              <a:spcAft>
                <a:spcPts val="600"/>
              </a:spcAft>
              <a:buClr>
                <a:srgbClr val="CD0000"/>
              </a:buClr>
              <a:buSzPct val="110000"/>
              <a:buFont typeface="Arial" pitchFamily="34" charset="0"/>
              <a:buChar char="•"/>
            </a:pPr>
            <a:endParaRPr lang="es-ES" sz="1200" b="1" dirty="0">
              <a:latin typeface="Century Gothic" panose="020B0502020202020204" pitchFamily="34" charset="0"/>
            </a:endParaRPr>
          </a:p>
          <a:p>
            <a:pPr marL="0" lvl="0" indent="0" algn="just">
              <a:spcBef>
                <a:spcPts val="0"/>
              </a:spcBef>
              <a:spcAft>
                <a:spcPts val="600"/>
              </a:spcAft>
              <a:buClr>
                <a:srgbClr val="CD0000"/>
              </a:buClr>
              <a:buSzPct val="110000"/>
              <a:buNone/>
            </a:pPr>
            <a:endParaRPr lang="es-ES" sz="1200" b="1" dirty="0" smtClean="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ES" sz="1200" dirty="0" smtClean="0">
              <a:latin typeface="Century Gothic" panose="020B0502020202020204" pitchFamily="34" charset="0"/>
            </a:endParaRPr>
          </a:p>
        </p:txBody>
      </p:sp>
      <p:sp>
        <p:nvSpPr>
          <p:cNvPr id="14" name="CuadroTexto 13"/>
          <p:cNvSpPr txBox="1"/>
          <p:nvPr/>
        </p:nvSpPr>
        <p:spPr>
          <a:xfrm>
            <a:off x="161404" y="6595917"/>
            <a:ext cx="7795455" cy="307777"/>
          </a:xfrm>
          <a:prstGeom prst="rect">
            <a:avLst/>
          </a:prstGeom>
          <a:noFill/>
        </p:spPr>
        <p:txBody>
          <a:bodyPr wrap="square" rtlCol="0">
            <a:spAutoFit/>
          </a:bodyPr>
          <a:lstStyle/>
          <a:p>
            <a:r>
              <a:rPr lang="es-ES" sz="700" dirty="0" smtClean="0">
                <a:latin typeface="Century Gothic" panose="020B0502020202020204" pitchFamily="34" charset="0"/>
              </a:rPr>
              <a:t>*CDS = </a:t>
            </a:r>
            <a:r>
              <a:rPr lang="es-ES" sz="700" dirty="0" err="1" smtClean="0">
                <a:latin typeface="Century Gothic" panose="020B0502020202020204" pitchFamily="34" charset="0"/>
              </a:rPr>
              <a:t>Credit</a:t>
            </a:r>
            <a:r>
              <a:rPr lang="es-ES" sz="700" dirty="0" smtClean="0">
                <a:latin typeface="Century Gothic" panose="020B0502020202020204" pitchFamily="34" charset="0"/>
              </a:rPr>
              <a:t> Default Swaps; mercado de seguros sobre deuda soberana que indican la probabilidad de </a:t>
            </a:r>
          </a:p>
          <a:p>
            <a:r>
              <a:rPr lang="es-ES" sz="700" dirty="0" smtClean="0">
                <a:latin typeface="Century Gothic" panose="020B0502020202020204" pitchFamily="34" charset="0"/>
              </a:rPr>
              <a:t>Fuente: INFONAVIT con información de </a:t>
            </a:r>
            <a:r>
              <a:rPr lang="es-ES" sz="700" dirty="0" err="1" smtClean="0">
                <a:latin typeface="Century Gothic" panose="020B0502020202020204" pitchFamily="34" charset="0"/>
              </a:rPr>
              <a:t>Bloomberg</a:t>
            </a:r>
            <a:endParaRPr lang="es-MX" sz="700" dirty="0" smtClean="0">
              <a:latin typeface="Century Gothic" panose="020B0502020202020204" pitchFamily="34" charset="0"/>
            </a:endParaRPr>
          </a:p>
        </p:txBody>
      </p:sp>
      <p:pic>
        <p:nvPicPr>
          <p:cNvPr id="3" name="Imagen 2"/>
          <p:cNvPicPr>
            <a:picLocks noChangeAspect="1"/>
          </p:cNvPicPr>
          <p:nvPr/>
        </p:nvPicPr>
        <p:blipFill rotWithShape="1">
          <a:blip r:embed="rId2"/>
          <a:srcRect l="17433" t="33847" r="11565" b="5184"/>
          <a:stretch/>
        </p:blipFill>
        <p:spPr>
          <a:xfrm>
            <a:off x="478117" y="2677457"/>
            <a:ext cx="8395167" cy="3918460"/>
          </a:xfrm>
          <a:prstGeom prst="rect">
            <a:avLst/>
          </a:prstGeom>
        </p:spPr>
      </p:pic>
      <p:sp>
        <p:nvSpPr>
          <p:cNvPr id="4" name="3 Marcador de número de diapositiva"/>
          <p:cNvSpPr>
            <a:spLocks noGrp="1"/>
          </p:cNvSpPr>
          <p:nvPr>
            <p:ph type="sldNum" sz="quarter" idx="12"/>
          </p:nvPr>
        </p:nvSpPr>
        <p:spPr>
          <a:xfrm>
            <a:off x="6880752" y="6547422"/>
            <a:ext cx="2133600" cy="365125"/>
          </a:xfrm>
        </p:spPr>
        <p:txBody>
          <a:bodyPr/>
          <a:lstStyle/>
          <a:p>
            <a:fld id="{05E83AA4-A00D-4AA0-8FE8-B93C9F3EC141}" type="slidenum">
              <a:rPr lang="es-ES" altLang="es-MX" smtClean="0"/>
              <a:pPr/>
              <a:t>50</a:t>
            </a:fld>
            <a:endParaRPr lang="es-ES" altLang="es-MX" dirty="0"/>
          </a:p>
        </p:txBody>
      </p:sp>
    </p:spTree>
    <p:extLst>
      <p:ext uri="{BB962C8B-B14F-4D97-AF65-F5344CB8AC3E}">
        <p14:creationId xmlns:p14="http://schemas.microsoft.com/office/powerpoint/2010/main" val="222557390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183224"/>
            <a:ext cx="7371226" cy="84547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smtClean="0">
                <a:latin typeface="Century Gothic" panose="020B0502020202020204" pitchFamily="34" charset="0"/>
              </a:rPr>
              <a:t>El panorama es complicado para la SHCP y Banxico: la primera anunció un recorte de gasto adicional y el segundo subiría tasa antes de que finalice 2016</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406114"/>
            <a:ext cx="8747499" cy="1183712"/>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El Paquete Económico 2017 contempla un recorte de 249mmdp respecto a 2016 (179mmdp ya habían sido anunciados en el transcurso de este año; se agregaron 70mmdp) y un superávit primario de 0.4% del PIB, algo que no visto desde 2008. El estimado de crecimiento es de 2%/3%.</a:t>
            </a:r>
          </a:p>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Por su parte, Banxico subiría tasa sólo 25pb en lo que resta del año, según el consenso de analistas. Aun así, ciertos bancos creen necesaria una intervención de +50pb en septiembre.</a:t>
            </a:r>
          </a:p>
          <a:p>
            <a:pPr marL="180975" lvl="0" indent="-180975" algn="just">
              <a:spcBef>
                <a:spcPts val="0"/>
              </a:spcBef>
              <a:spcAft>
                <a:spcPts val="600"/>
              </a:spcAft>
              <a:buClr>
                <a:srgbClr val="CD0000"/>
              </a:buClr>
              <a:buSzPct val="110000"/>
              <a:buFont typeface="Arial" pitchFamily="34" charset="0"/>
              <a:buChar char="•"/>
            </a:pPr>
            <a:r>
              <a:rPr lang="es-ES" sz="1400" dirty="0" smtClean="0">
                <a:latin typeface="Century Gothic" panose="020B0502020202020204" pitchFamily="34" charset="0"/>
              </a:rPr>
              <a:t>Ambas medidas podrían tener un efecto negativo en el crecimiento. </a:t>
            </a:r>
          </a:p>
          <a:p>
            <a:pPr marL="180975" lvl="0" indent="-180975" algn="just">
              <a:spcBef>
                <a:spcPts val="0"/>
              </a:spcBef>
              <a:spcAft>
                <a:spcPts val="600"/>
              </a:spcAft>
              <a:buClr>
                <a:srgbClr val="CD0000"/>
              </a:buClr>
              <a:buSzPct val="110000"/>
              <a:buFont typeface="Arial" pitchFamily="34" charset="0"/>
              <a:buChar char="•"/>
            </a:pPr>
            <a:endParaRPr lang="es-ES" sz="1400" dirty="0" smtClean="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ES" sz="1400" dirty="0" smtClean="0">
              <a:latin typeface="Century Gothic" panose="020B0502020202020204" pitchFamily="34" charset="0"/>
            </a:endParaRPr>
          </a:p>
        </p:txBody>
      </p:sp>
      <p:sp>
        <p:nvSpPr>
          <p:cNvPr id="14" name="CuadroTexto 13"/>
          <p:cNvSpPr txBox="1"/>
          <p:nvPr/>
        </p:nvSpPr>
        <p:spPr>
          <a:xfrm>
            <a:off x="143999" y="6649251"/>
            <a:ext cx="7795455" cy="200055"/>
          </a:xfrm>
          <a:prstGeom prst="rect">
            <a:avLst/>
          </a:prstGeom>
          <a:noFill/>
        </p:spPr>
        <p:txBody>
          <a:bodyPr wrap="square" rtlCol="0">
            <a:spAutoFit/>
          </a:bodyPr>
          <a:lstStyle/>
          <a:p>
            <a:r>
              <a:rPr lang="es-ES" sz="700" dirty="0" smtClean="0">
                <a:latin typeface="Century Gothic" panose="020B0502020202020204" pitchFamily="34" charset="0"/>
              </a:rPr>
              <a:t>Fuente: SHCP y SHCP Encuesta de Expectativas, septiembre 2016</a:t>
            </a:r>
            <a:endParaRPr lang="es-MX" sz="700" dirty="0" smtClean="0">
              <a:latin typeface="Century Gothic" panose="020B0502020202020204" pitchFamily="34" charset="0"/>
            </a:endParaRPr>
          </a:p>
        </p:txBody>
      </p:sp>
      <p:graphicFrame>
        <p:nvGraphicFramePr>
          <p:cNvPr id="23" name="Gráfico 22"/>
          <p:cNvGraphicFramePr>
            <a:graphicFrameLocks/>
          </p:cNvGraphicFramePr>
          <p:nvPr>
            <p:extLst>
              <p:ext uri="{D42A27DB-BD31-4B8C-83A1-F6EECF244321}">
                <p14:modId xmlns:p14="http://schemas.microsoft.com/office/powerpoint/2010/main" val="2975796483"/>
              </p:ext>
            </p:extLst>
          </p:nvPr>
        </p:nvGraphicFramePr>
        <p:xfrm>
          <a:off x="144000" y="2963008"/>
          <a:ext cx="3663069" cy="352571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a 3"/>
          <p:cNvGraphicFramePr>
            <a:graphicFrameLocks noGrp="1"/>
          </p:cNvGraphicFramePr>
          <p:nvPr>
            <p:extLst>
              <p:ext uri="{D42A27DB-BD31-4B8C-83A1-F6EECF244321}">
                <p14:modId xmlns:p14="http://schemas.microsoft.com/office/powerpoint/2010/main" val="2061077884"/>
              </p:ext>
            </p:extLst>
          </p:nvPr>
        </p:nvGraphicFramePr>
        <p:xfrm>
          <a:off x="4360724" y="3425555"/>
          <a:ext cx="4530775" cy="2398395"/>
        </p:xfrm>
        <a:graphic>
          <a:graphicData uri="http://schemas.openxmlformats.org/drawingml/2006/table">
            <a:tbl>
              <a:tblPr/>
              <a:tblGrid>
                <a:gridCol w="1231900"/>
                <a:gridCol w="1117600"/>
                <a:gridCol w="901700"/>
                <a:gridCol w="1279575"/>
              </a:tblGrid>
              <a:tr h="371475">
                <a:tc>
                  <a:txBody>
                    <a:bodyPr/>
                    <a:lstStyle/>
                    <a:p>
                      <a:pPr algn="ctr" fontAlgn="b"/>
                      <a:r>
                        <a:rPr lang="es-MX" sz="1100" b="1" i="0" u="none" strike="noStrike" dirty="0">
                          <a:solidFill>
                            <a:srgbClr val="FFFFFF"/>
                          </a:solidFill>
                          <a:effectLst/>
                          <a:latin typeface="Century Gothic" panose="020B0502020202020204" pitchFamily="34" charset="0"/>
                        </a:rPr>
                        <a:t>Banco </a:t>
                      </a:r>
                    </a:p>
                  </a:txBody>
                  <a:tcPr marL="9525" marR="9525" marT="9525" marB="0" anchor="b">
                    <a:lnL>
                      <a:noFill/>
                    </a:lnL>
                    <a:lnR>
                      <a:noFill/>
                    </a:lnR>
                    <a:lnT>
                      <a:noFill/>
                    </a:lnT>
                    <a:lnB>
                      <a:noFill/>
                    </a:lnB>
                    <a:solidFill>
                      <a:srgbClr val="C00000"/>
                    </a:solidFill>
                  </a:tcPr>
                </a:tc>
                <a:tc>
                  <a:txBody>
                    <a:bodyPr/>
                    <a:lstStyle/>
                    <a:p>
                      <a:pPr algn="ctr" fontAlgn="b"/>
                      <a:r>
                        <a:rPr lang="es-MX" sz="1100" b="1" i="0" u="none" strike="noStrike" dirty="0">
                          <a:solidFill>
                            <a:srgbClr val="FFFFFF"/>
                          </a:solidFill>
                          <a:effectLst/>
                          <a:latin typeface="Century Gothic" panose="020B0502020202020204" pitchFamily="34" charset="0"/>
                        </a:rPr>
                        <a:t>Próximo</a:t>
                      </a:r>
                      <a:br>
                        <a:rPr lang="es-MX" sz="1100" b="1" i="0" u="none" strike="noStrike" dirty="0">
                          <a:solidFill>
                            <a:srgbClr val="FFFFFF"/>
                          </a:solidFill>
                          <a:effectLst/>
                          <a:latin typeface="Century Gothic" panose="020B0502020202020204" pitchFamily="34" charset="0"/>
                        </a:rPr>
                      </a:br>
                      <a:r>
                        <a:rPr lang="es-MX" sz="1100" b="1" i="0" u="none" strike="noStrike" dirty="0">
                          <a:solidFill>
                            <a:srgbClr val="FFFFFF"/>
                          </a:solidFill>
                          <a:effectLst/>
                          <a:latin typeface="Century Gothic" panose="020B0502020202020204" pitchFamily="34" charset="0"/>
                        </a:rPr>
                        <a:t>movimiento</a:t>
                      </a:r>
                    </a:p>
                  </a:txBody>
                  <a:tcPr marL="9525" marR="9525" marT="9525" marB="0" anchor="b">
                    <a:lnL>
                      <a:noFill/>
                    </a:lnL>
                    <a:lnR>
                      <a:noFill/>
                    </a:lnR>
                    <a:lnT>
                      <a:noFill/>
                    </a:lnT>
                    <a:lnB>
                      <a:noFill/>
                    </a:lnB>
                    <a:solidFill>
                      <a:srgbClr val="C00000"/>
                    </a:solidFill>
                  </a:tcPr>
                </a:tc>
                <a:tc>
                  <a:txBody>
                    <a:bodyPr/>
                    <a:lstStyle/>
                    <a:p>
                      <a:pPr algn="ctr" fontAlgn="b"/>
                      <a:r>
                        <a:rPr lang="es-MX" sz="1100" b="1" i="0" u="none" strike="noStrike" dirty="0">
                          <a:solidFill>
                            <a:srgbClr val="FFFFFF"/>
                          </a:solidFill>
                          <a:effectLst/>
                          <a:latin typeface="Century Gothic" panose="020B0502020202020204" pitchFamily="34" charset="0"/>
                        </a:rPr>
                        <a:t>Magnitud </a:t>
                      </a:r>
                      <a:br>
                        <a:rPr lang="es-MX" sz="1100" b="1" i="0" u="none" strike="noStrike" dirty="0">
                          <a:solidFill>
                            <a:srgbClr val="FFFFFF"/>
                          </a:solidFill>
                          <a:effectLst/>
                          <a:latin typeface="Century Gothic" panose="020B0502020202020204" pitchFamily="34" charset="0"/>
                        </a:rPr>
                      </a:br>
                      <a:r>
                        <a:rPr lang="es-MX" sz="1100" b="1" i="0" u="none" strike="noStrike" dirty="0">
                          <a:solidFill>
                            <a:srgbClr val="FFFFFF"/>
                          </a:solidFill>
                          <a:effectLst/>
                          <a:latin typeface="Century Gothic" panose="020B0502020202020204" pitchFamily="34" charset="0"/>
                        </a:rPr>
                        <a:t>y dirección</a:t>
                      </a:r>
                    </a:p>
                  </a:txBody>
                  <a:tcPr marL="9525" marR="9525" marT="9525" marB="0" anchor="b">
                    <a:lnL>
                      <a:noFill/>
                    </a:lnL>
                    <a:lnR>
                      <a:noFill/>
                    </a:lnR>
                    <a:lnT>
                      <a:noFill/>
                    </a:lnT>
                    <a:lnB>
                      <a:noFill/>
                    </a:lnB>
                    <a:solidFill>
                      <a:srgbClr val="C00000"/>
                    </a:solidFill>
                  </a:tcPr>
                </a:tc>
                <a:tc>
                  <a:txBody>
                    <a:bodyPr/>
                    <a:lstStyle/>
                    <a:p>
                      <a:pPr algn="ctr" fontAlgn="b"/>
                      <a:r>
                        <a:rPr lang="es-MX" sz="1100" b="1" i="0" u="none" strike="noStrike" dirty="0">
                          <a:solidFill>
                            <a:srgbClr val="FFFFFF"/>
                          </a:solidFill>
                          <a:effectLst/>
                          <a:latin typeface="Century Gothic" panose="020B0502020202020204" pitchFamily="34" charset="0"/>
                        </a:rPr>
                        <a:t>Tasa de fondeo</a:t>
                      </a:r>
                      <a:br>
                        <a:rPr lang="es-MX" sz="1100" b="1" i="0" u="none" strike="noStrike" dirty="0">
                          <a:solidFill>
                            <a:srgbClr val="FFFFFF"/>
                          </a:solidFill>
                          <a:effectLst/>
                          <a:latin typeface="Century Gothic" panose="020B0502020202020204" pitchFamily="34" charset="0"/>
                        </a:rPr>
                      </a:br>
                      <a:r>
                        <a:rPr lang="es-MX" sz="1100" b="1" i="0" u="none" strike="noStrike" dirty="0">
                          <a:solidFill>
                            <a:srgbClr val="FFFFFF"/>
                          </a:solidFill>
                          <a:effectLst/>
                          <a:latin typeface="Century Gothic" panose="020B0502020202020204" pitchFamily="34" charset="0"/>
                        </a:rPr>
                        <a:t>bancario. Cierre 2016</a:t>
                      </a:r>
                    </a:p>
                  </a:txBody>
                  <a:tcPr marL="9525" marR="9525" marT="9525" marB="0" anchor="b">
                    <a:lnL>
                      <a:noFill/>
                    </a:lnL>
                    <a:lnR>
                      <a:noFill/>
                    </a:lnR>
                    <a:lnT>
                      <a:noFill/>
                    </a:lnT>
                    <a:lnB>
                      <a:noFill/>
                    </a:lnB>
                    <a:solidFill>
                      <a:srgbClr val="C00000"/>
                    </a:solidFill>
                  </a:tcPr>
                </a:tc>
              </a:tr>
              <a:tr h="209550">
                <a:tc>
                  <a:txBody>
                    <a:bodyPr/>
                    <a:lstStyle/>
                    <a:p>
                      <a:pPr algn="l" fontAlgn="b"/>
                      <a:r>
                        <a:rPr lang="es-MX" sz="1100" b="0" i="0" u="none" strike="noStrike" dirty="0">
                          <a:solidFill>
                            <a:srgbClr val="000000"/>
                          </a:solidFill>
                          <a:effectLst/>
                          <a:latin typeface="Century Gothic" panose="020B0502020202020204" pitchFamily="34" charset="0"/>
                        </a:rPr>
                        <a:t>Banamex</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smtClean="0">
                          <a:solidFill>
                            <a:srgbClr val="000000"/>
                          </a:solidFill>
                          <a:effectLst/>
                          <a:latin typeface="Century Gothic" panose="020B0502020202020204" pitchFamily="34" charset="0"/>
                        </a:rPr>
                        <a:t>sep-16</a:t>
                      </a:r>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smtClean="0">
                          <a:solidFill>
                            <a:srgbClr val="000000"/>
                          </a:solidFill>
                          <a:effectLst/>
                          <a:latin typeface="Century Gothic" panose="020B0502020202020204" pitchFamily="34" charset="0"/>
                        </a:rPr>
                        <a:t>0.75</a:t>
                      </a:r>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smtClean="0">
                          <a:solidFill>
                            <a:srgbClr val="000000"/>
                          </a:solidFill>
                          <a:effectLst/>
                          <a:latin typeface="Century Gothic" panose="020B0502020202020204" pitchFamily="34" charset="0"/>
                        </a:rPr>
                        <a:t>5.00</a:t>
                      </a:r>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solidFill>
                      <a:srgbClr val="D9D9D9"/>
                    </a:solidFill>
                  </a:tcPr>
                </a:tc>
              </a:tr>
              <a:tr h="209550">
                <a:tc>
                  <a:txBody>
                    <a:bodyPr/>
                    <a:lstStyle/>
                    <a:p>
                      <a:pPr algn="l" fontAlgn="b"/>
                      <a:r>
                        <a:rPr lang="es-MX" sz="1100" b="0" i="0" u="none" strike="noStrike" dirty="0">
                          <a:solidFill>
                            <a:srgbClr val="000000"/>
                          </a:solidFill>
                          <a:effectLst/>
                          <a:latin typeface="Century Gothic" panose="020B0502020202020204" pitchFamily="34" charset="0"/>
                        </a:rPr>
                        <a:t>Bank of America</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dic-16</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4.50</a:t>
                      </a:r>
                    </a:p>
                  </a:txBody>
                  <a:tcPr marL="9525" marR="9525" marT="9525" marB="0" anchor="b">
                    <a:lnL>
                      <a:noFill/>
                    </a:lnL>
                    <a:lnR>
                      <a:noFill/>
                    </a:lnR>
                    <a:lnT>
                      <a:noFill/>
                    </a:lnT>
                    <a:lnB>
                      <a:noFill/>
                    </a:lnB>
                  </a:tcPr>
                </a:tc>
              </a:tr>
              <a:tr h="209550">
                <a:tc>
                  <a:txBody>
                    <a:bodyPr/>
                    <a:lstStyle/>
                    <a:p>
                      <a:pPr algn="l" fontAlgn="b"/>
                      <a:r>
                        <a:rPr lang="es-MX" sz="1100" b="0" i="0" u="none" strike="noStrike" dirty="0">
                          <a:solidFill>
                            <a:srgbClr val="000000"/>
                          </a:solidFill>
                          <a:effectLst/>
                          <a:latin typeface="Century Gothic" panose="020B0502020202020204" pitchFamily="34" charset="0"/>
                        </a:rPr>
                        <a:t>Banorte</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sep-16</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0.50</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5.25</a:t>
                      </a:r>
                    </a:p>
                  </a:txBody>
                  <a:tcPr marL="9525" marR="9525" marT="9525" marB="0" anchor="b">
                    <a:lnL>
                      <a:noFill/>
                    </a:lnL>
                    <a:lnR>
                      <a:noFill/>
                    </a:lnR>
                    <a:lnT>
                      <a:noFill/>
                    </a:lnT>
                    <a:lnB>
                      <a:noFill/>
                    </a:lnB>
                    <a:solidFill>
                      <a:srgbClr val="D9D9D9"/>
                    </a:solidFill>
                  </a:tcPr>
                </a:tc>
              </a:tr>
              <a:tr h="209550">
                <a:tc>
                  <a:txBody>
                    <a:bodyPr/>
                    <a:lstStyle/>
                    <a:p>
                      <a:pPr algn="l" fontAlgn="b"/>
                      <a:r>
                        <a:rPr lang="es-MX" sz="1100" b="0" i="0" u="none" strike="noStrike" dirty="0">
                          <a:solidFill>
                            <a:srgbClr val="000000"/>
                          </a:solidFill>
                          <a:effectLst/>
                          <a:latin typeface="Century Gothic" panose="020B0502020202020204" pitchFamily="34" charset="0"/>
                        </a:rPr>
                        <a:t>Barclays</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dic-16</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4.50</a:t>
                      </a:r>
                    </a:p>
                  </a:txBody>
                  <a:tcPr marL="9525" marR="9525" marT="9525" marB="0" anchor="b">
                    <a:lnL>
                      <a:noFill/>
                    </a:lnL>
                    <a:lnR>
                      <a:noFill/>
                    </a:lnR>
                    <a:lnT>
                      <a:noFill/>
                    </a:lnT>
                    <a:lnB>
                      <a:noFill/>
                    </a:lnB>
                  </a:tcPr>
                </a:tc>
              </a:tr>
              <a:tr h="209550">
                <a:tc>
                  <a:txBody>
                    <a:bodyPr/>
                    <a:lstStyle/>
                    <a:p>
                      <a:pPr algn="l" fontAlgn="b"/>
                      <a:r>
                        <a:rPr lang="es-MX" sz="1100" b="0" i="0" u="none" strike="noStrike" dirty="0">
                          <a:solidFill>
                            <a:srgbClr val="000000"/>
                          </a:solidFill>
                          <a:effectLst/>
                          <a:latin typeface="Century Gothic" panose="020B0502020202020204" pitchFamily="34" charset="0"/>
                        </a:rPr>
                        <a:t>Bancomer</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smtClean="0">
                          <a:solidFill>
                            <a:srgbClr val="000000"/>
                          </a:solidFill>
                          <a:effectLst/>
                          <a:latin typeface="Century Gothic" panose="020B0502020202020204" pitchFamily="34" charset="0"/>
                        </a:rPr>
                        <a:t>sep-16</a:t>
                      </a:r>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smtClean="0">
                          <a:solidFill>
                            <a:srgbClr val="000000"/>
                          </a:solidFill>
                          <a:effectLst/>
                          <a:latin typeface="Century Gothic" panose="020B0502020202020204" pitchFamily="34" charset="0"/>
                        </a:rPr>
                        <a:t>0.50</a:t>
                      </a:r>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smtClean="0">
                          <a:solidFill>
                            <a:srgbClr val="000000"/>
                          </a:solidFill>
                          <a:effectLst/>
                          <a:latin typeface="Century Gothic" panose="020B0502020202020204" pitchFamily="34" charset="0"/>
                        </a:rPr>
                        <a:t>5.00</a:t>
                      </a:r>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solidFill>
                      <a:srgbClr val="D9D9D9"/>
                    </a:solidFill>
                  </a:tcPr>
                </a:tc>
              </a:tr>
              <a:tr h="209550">
                <a:tc>
                  <a:txBody>
                    <a:bodyPr/>
                    <a:lstStyle/>
                    <a:p>
                      <a:pPr algn="l" fontAlgn="b"/>
                      <a:r>
                        <a:rPr lang="es-MX" sz="1100" b="0" i="0" u="none" strike="noStrike" dirty="0">
                          <a:solidFill>
                            <a:srgbClr val="000000"/>
                          </a:solidFill>
                          <a:effectLst/>
                          <a:latin typeface="Century Gothic" panose="020B0502020202020204" pitchFamily="34" charset="0"/>
                        </a:rPr>
                        <a:t>HSBC</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jun-17</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4.25</a:t>
                      </a:r>
                    </a:p>
                  </a:txBody>
                  <a:tcPr marL="9525" marR="9525" marT="9525" marB="0" anchor="b">
                    <a:lnL>
                      <a:noFill/>
                    </a:lnL>
                    <a:lnR>
                      <a:noFill/>
                    </a:lnR>
                    <a:lnT>
                      <a:noFill/>
                    </a:lnT>
                    <a:lnB>
                      <a:noFill/>
                    </a:lnB>
                  </a:tcPr>
                </a:tc>
              </a:tr>
              <a:tr h="209550">
                <a:tc>
                  <a:txBody>
                    <a:bodyPr/>
                    <a:lstStyle/>
                    <a:p>
                      <a:pPr algn="l" fontAlgn="b"/>
                      <a:r>
                        <a:rPr lang="es-MX" sz="1100" b="0" i="0" u="none" strike="noStrike" dirty="0">
                          <a:solidFill>
                            <a:srgbClr val="000000"/>
                          </a:solidFill>
                          <a:effectLst/>
                          <a:latin typeface="Century Gothic" panose="020B0502020202020204" pitchFamily="34" charset="0"/>
                        </a:rPr>
                        <a:t>JP Morgan</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dic-16</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4.50</a:t>
                      </a:r>
                    </a:p>
                  </a:txBody>
                  <a:tcPr marL="9525" marR="9525" marT="9525" marB="0" anchor="b">
                    <a:lnL>
                      <a:noFill/>
                    </a:lnL>
                    <a:lnR>
                      <a:noFill/>
                    </a:lnR>
                    <a:lnT>
                      <a:noFill/>
                    </a:lnT>
                    <a:lnB>
                      <a:noFill/>
                    </a:lnB>
                    <a:solidFill>
                      <a:srgbClr val="D9D9D9"/>
                    </a:solidFill>
                  </a:tcPr>
                </a:tc>
              </a:tr>
              <a:tr h="209550">
                <a:tc>
                  <a:txBody>
                    <a:bodyPr/>
                    <a:lstStyle/>
                    <a:p>
                      <a:pPr algn="l" fontAlgn="b"/>
                      <a:r>
                        <a:rPr lang="es-MX" sz="1100" b="0" i="0" u="none" strike="noStrike" dirty="0">
                          <a:solidFill>
                            <a:srgbClr val="000000"/>
                          </a:solidFill>
                          <a:effectLst/>
                          <a:latin typeface="Century Gothic" panose="020B0502020202020204" pitchFamily="34" charset="0"/>
                        </a:rPr>
                        <a:t>Santander</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sep-16</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0.50</a:t>
                      </a:r>
                    </a:p>
                  </a:txBody>
                  <a:tcPr marL="9525" marR="9525" marT="9525" marB="0" anchor="b">
                    <a:lnL>
                      <a:noFill/>
                    </a:lnL>
                    <a:lnR>
                      <a:noFill/>
                    </a:lnR>
                    <a:lnT>
                      <a:noFill/>
                    </a:lnT>
                    <a:lnB>
                      <a:noFill/>
                    </a:lnB>
                  </a:tcPr>
                </a:tc>
                <a:tc>
                  <a:txBody>
                    <a:bodyPr/>
                    <a:lstStyle/>
                    <a:p>
                      <a:pPr algn="ctr" fontAlgn="b"/>
                      <a:r>
                        <a:rPr lang="es-MX" sz="1100" b="0" i="0" u="none" strike="noStrike" dirty="0">
                          <a:solidFill>
                            <a:srgbClr val="000000"/>
                          </a:solidFill>
                          <a:effectLst/>
                          <a:latin typeface="Century Gothic" panose="020B0502020202020204" pitchFamily="34" charset="0"/>
                        </a:rPr>
                        <a:t>4.75</a:t>
                      </a:r>
                    </a:p>
                  </a:txBody>
                  <a:tcPr marL="9525" marR="9525" marT="9525" marB="0" anchor="b">
                    <a:lnL>
                      <a:noFill/>
                    </a:lnL>
                    <a:lnR>
                      <a:noFill/>
                    </a:lnR>
                    <a:lnT>
                      <a:noFill/>
                    </a:lnT>
                    <a:lnB>
                      <a:noFill/>
                    </a:lnB>
                  </a:tcPr>
                </a:tc>
              </a:tr>
              <a:tr h="209550">
                <a:tc>
                  <a:txBody>
                    <a:bodyPr/>
                    <a:lstStyle/>
                    <a:p>
                      <a:pPr algn="l" fontAlgn="b"/>
                      <a:r>
                        <a:rPr lang="es-MX" sz="1100" b="0" i="0" u="none" strike="noStrike" dirty="0">
                          <a:solidFill>
                            <a:srgbClr val="000000"/>
                          </a:solidFill>
                          <a:effectLst/>
                          <a:latin typeface="Century Gothic" panose="020B0502020202020204" pitchFamily="34" charset="0"/>
                        </a:rPr>
                        <a:t>Scotiabank</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nov-16</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4.50</a:t>
                      </a:r>
                    </a:p>
                  </a:txBody>
                  <a:tcPr marL="9525" marR="9525" marT="9525" marB="0" anchor="b">
                    <a:lnL>
                      <a:noFill/>
                    </a:lnL>
                    <a:lnR>
                      <a:noFill/>
                    </a:lnR>
                    <a:lnT>
                      <a:noFill/>
                    </a:lnT>
                    <a:lnB>
                      <a:noFill/>
                    </a:lnB>
                    <a:solidFill>
                      <a:srgbClr val="D9D9D9"/>
                    </a:solidFill>
                  </a:tcPr>
                </a:tc>
              </a:tr>
            </a:tbl>
          </a:graphicData>
        </a:graphic>
      </p:graphicFrame>
      <p:sp>
        <p:nvSpPr>
          <p:cNvPr id="8" name="CuadroTexto 7"/>
          <p:cNvSpPr txBox="1"/>
          <p:nvPr/>
        </p:nvSpPr>
        <p:spPr>
          <a:xfrm>
            <a:off x="4896821" y="2977093"/>
            <a:ext cx="3231975" cy="307777"/>
          </a:xfrm>
          <a:prstGeom prst="rect">
            <a:avLst/>
          </a:prstGeom>
          <a:noFill/>
        </p:spPr>
        <p:txBody>
          <a:bodyPr wrap="none" rtlCol="0">
            <a:spAutoFit/>
          </a:bodyPr>
          <a:lstStyle/>
          <a:p>
            <a:r>
              <a:rPr lang="es-ES" sz="1400" b="1" dirty="0" smtClean="0">
                <a:latin typeface="Century Gothic" panose="020B0502020202020204" pitchFamily="34" charset="0"/>
              </a:rPr>
              <a:t>Expectativas de política monetaria</a:t>
            </a:r>
            <a:endParaRPr lang="es-MX" sz="1400" b="1" dirty="0">
              <a:latin typeface="Century Gothic" panose="020B0502020202020204" pitchFamily="34" charset="0"/>
            </a:endParaRPr>
          </a:p>
        </p:txBody>
      </p:sp>
      <p:sp>
        <p:nvSpPr>
          <p:cNvPr id="27" name="CuadroTexto 26"/>
          <p:cNvSpPr txBox="1"/>
          <p:nvPr/>
        </p:nvSpPr>
        <p:spPr>
          <a:xfrm>
            <a:off x="719917" y="3928504"/>
            <a:ext cx="2519549" cy="577081"/>
          </a:xfrm>
          <a:prstGeom prst="rect">
            <a:avLst/>
          </a:prstGeom>
          <a:noFill/>
        </p:spPr>
        <p:txBody>
          <a:bodyPr wrap="square" rtlCol="0">
            <a:spAutoFit/>
          </a:bodyPr>
          <a:lstStyle/>
          <a:p>
            <a:r>
              <a:rPr lang="es-ES" sz="1050" b="1" dirty="0" smtClean="0">
                <a:solidFill>
                  <a:srgbClr val="00B050"/>
                </a:solidFill>
                <a:latin typeface="Century Gothic" panose="020B0502020202020204" pitchFamily="34" charset="0"/>
              </a:rPr>
              <a:t>El mayor recorte se daría en Pemex, con poco más de 100mmdp</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51</a:t>
            </a:fld>
            <a:endParaRPr lang="es-ES" altLang="es-MX" dirty="0"/>
          </a:p>
        </p:txBody>
      </p:sp>
    </p:spTree>
    <p:extLst>
      <p:ext uri="{BB962C8B-B14F-4D97-AF65-F5344CB8AC3E}">
        <p14:creationId xmlns:p14="http://schemas.microsoft.com/office/powerpoint/2010/main" val="507268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9245" y="4890616"/>
            <a:ext cx="8480430" cy="335297"/>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283710"/>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a:xfrm>
            <a:off x="6553200" y="6310808"/>
            <a:ext cx="2133600" cy="365125"/>
          </a:xfrm>
        </p:spPr>
        <p:txBody>
          <a:bodyPr/>
          <a:lstStyle/>
          <a:p>
            <a:fld id="{05E83AA4-A00D-4AA0-8FE8-B93C9F3EC141}" type="slidenum">
              <a:rPr lang="es-ES" altLang="es-MX" smtClean="0"/>
              <a:pPr/>
              <a:t>52</a:t>
            </a:fld>
            <a:endParaRPr lang="es-ES" altLang="es-MX" dirty="0"/>
          </a:p>
        </p:txBody>
      </p:sp>
    </p:spTree>
    <p:extLst>
      <p:ext uri="{BB962C8B-B14F-4D97-AF65-F5344CB8AC3E}">
        <p14:creationId xmlns:p14="http://schemas.microsoft.com/office/powerpoint/2010/main" val="23992053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 y="6440431"/>
            <a:ext cx="5648325" cy="430887"/>
          </a:xfrm>
          <a:prstGeom prst="rect">
            <a:avLst/>
          </a:prstGeom>
          <a:noFill/>
        </p:spPr>
        <p:txBody>
          <a:bodyPr wrap="square" rtlCol="0">
            <a:spAutoFit/>
          </a:bodyPr>
          <a:lstStyle/>
          <a:p>
            <a:r>
              <a:rPr lang="es-MX" sz="1100" dirty="0" smtClean="0">
                <a:latin typeface="Century Gothic" panose="020B0502020202020204" pitchFamily="34" charset="0"/>
              </a:rPr>
              <a:t>Fuente: Coordinación General de Riesgos</a:t>
            </a:r>
          </a:p>
          <a:p>
            <a:r>
              <a:rPr lang="es-MX" sz="1100" dirty="0" smtClean="0">
                <a:latin typeface="Century Gothic" panose="020B0502020202020204" pitchFamily="34" charset="0"/>
              </a:rPr>
              <a:t>1. Dato proporcionado por Professional Asset Management Systems S.A. de C.V.</a:t>
            </a:r>
            <a:endParaRPr lang="es-MX" sz="1100" dirty="0">
              <a:latin typeface="Century Gothic" panose="020B0502020202020204" pitchFamily="34" charset="0"/>
            </a:endParaRPr>
          </a:p>
        </p:txBody>
      </p:sp>
      <p:sp>
        <p:nvSpPr>
          <p:cNvPr id="8" name="1 Título"/>
          <p:cNvSpPr>
            <a:spLocks noGrp="1"/>
          </p:cNvSpPr>
          <p:nvPr>
            <p:ph type="title"/>
          </p:nvPr>
        </p:nvSpPr>
        <p:spPr>
          <a:xfrm>
            <a:off x="288000" y="180000"/>
            <a:ext cx="7629801" cy="802888"/>
          </a:xfrm>
        </p:spPr>
        <p:txBody>
          <a:bodyPr lIns="0" tIns="0" rIns="0" bIns="0">
            <a:noAutofit/>
          </a:bodyPr>
          <a:lstStyle/>
          <a:p>
            <a:r>
              <a:rPr lang="es-MX" sz="2000" b="1" dirty="0" smtClean="0">
                <a:latin typeface="Century Gothic" panose="020B0502020202020204" pitchFamily="34" charset="0"/>
              </a:rPr>
              <a:t>Al 2016, el FANVIT presenta un rendimiento de 6.64% y un resultado neto de 2,384 mdp.</a:t>
            </a:r>
            <a:endParaRPr lang="es-MX" sz="2000" b="1" dirty="0">
              <a:latin typeface="Century Gothic" panose="020B0502020202020204" pitchFamily="34" charset="0"/>
            </a:endParaRPr>
          </a:p>
        </p:txBody>
      </p:sp>
      <p:sp>
        <p:nvSpPr>
          <p:cNvPr id="9" name="8 Rectángulo"/>
          <p:cNvSpPr/>
          <p:nvPr/>
        </p:nvSpPr>
        <p:spPr>
          <a:xfrm>
            <a:off x="800956" y="1192424"/>
            <a:ext cx="7548157" cy="553998"/>
          </a:xfrm>
          <a:prstGeom prst="rect">
            <a:avLst/>
          </a:prstGeom>
        </p:spPr>
        <p:txBody>
          <a:bodyPr wrap="square">
            <a:spAutoFit/>
          </a:bodyPr>
          <a:lstStyle/>
          <a:p>
            <a:pPr algn="ctr" defTabSz="457200" fontAlgn="b">
              <a:defRPr/>
            </a:pPr>
            <a:r>
              <a:rPr lang="es-MX" sz="1600" b="1" dirty="0" smtClean="0">
                <a:solidFill>
                  <a:prstClr val="black"/>
                </a:solidFill>
                <a:latin typeface="Century Gothic" panose="020B0502020202020204" pitchFamily="34" charset="0"/>
              </a:rPr>
              <a:t>Resultado de Gestión FANVIT</a:t>
            </a:r>
          </a:p>
          <a:p>
            <a:pPr algn="ctr" defTabSz="457200" fontAlgn="b">
              <a:defRPr/>
            </a:pPr>
            <a:r>
              <a:rPr lang="es-MX" sz="1400" dirty="0" smtClean="0">
                <a:solidFill>
                  <a:prstClr val="black"/>
                </a:solidFill>
                <a:latin typeface="Century Gothic" panose="020B0502020202020204" pitchFamily="34" charset="0"/>
              </a:rPr>
              <a:t>(cifras en millones de pesos y porcentaje al cierre)</a:t>
            </a:r>
            <a:endParaRPr lang="es-MX" sz="1400" dirty="0">
              <a:solidFill>
                <a:prstClr val="black"/>
              </a:solidFill>
              <a:latin typeface="Century Gothic" panose="020B0502020202020204" pitchFamily="34" charset="0"/>
            </a:endParaRPr>
          </a:p>
        </p:txBody>
      </p:sp>
      <p:sp>
        <p:nvSpPr>
          <p:cNvPr id="11"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05E83AA4-A00D-4AA0-8FE8-B93C9F3EC141}" type="slidenum">
              <a:rPr lang="es-ES" altLang="es-MX"/>
              <a:pPr/>
              <a:t>53</a:t>
            </a:fld>
            <a:endParaRPr lang="es-ES" altLang="es-MX" dirty="0"/>
          </a:p>
        </p:txBody>
      </p:sp>
      <p:pic>
        <p:nvPicPr>
          <p:cNvPr id="1026" name="Imagen 2" descr="cid:image002.png@01D2125D.5CCD69B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127" y="1924552"/>
            <a:ext cx="8329860" cy="4459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3350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80000" y="0"/>
            <a:ext cx="7499410" cy="1038759"/>
          </a:xfrm>
        </p:spPr>
        <p:txBody>
          <a:bodyPr>
            <a:noAutofit/>
          </a:bodyPr>
          <a:lstStyle/>
          <a:p>
            <a:r>
              <a:rPr lang="es-MX" sz="2000" b="1" dirty="0" smtClean="0">
                <a:latin typeface="Century Gothic" panose="020B0502020202020204" pitchFamily="34" charset="0"/>
              </a:rPr>
              <a:t>Al 15 de septiembre de 2016, el rendimiento del FANVIT se ubica </a:t>
            </a:r>
            <a:r>
              <a:rPr lang="es-MX" sz="2000" b="1" dirty="0">
                <a:latin typeface="Century Gothic" panose="020B0502020202020204" pitchFamily="34" charset="0"/>
              </a:rPr>
              <a:t>en la octava posición vs. las SB2</a:t>
            </a:r>
          </a:p>
        </p:txBody>
      </p:sp>
      <p:sp>
        <p:nvSpPr>
          <p:cNvPr id="7" name="6 Rectángulo"/>
          <p:cNvSpPr/>
          <p:nvPr/>
        </p:nvSpPr>
        <p:spPr>
          <a:xfrm>
            <a:off x="948173" y="1216663"/>
            <a:ext cx="7548157" cy="307777"/>
          </a:xfrm>
          <a:prstGeom prst="rect">
            <a:avLst/>
          </a:prstGeom>
        </p:spPr>
        <p:txBody>
          <a:bodyPr wrap="square">
            <a:spAutoFit/>
          </a:bodyPr>
          <a:lstStyle/>
          <a:p>
            <a:pPr algn="ctr" defTabSz="457200" fontAlgn="b">
              <a:defRPr/>
            </a:pPr>
            <a:r>
              <a:rPr lang="es-MX" sz="1400" b="1" dirty="0" smtClean="0">
                <a:solidFill>
                  <a:prstClr val="black"/>
                </a:solidFill>
                <a:latin typeface="Century Gothic" panose="020B0502020202020204" pitchFamily="34" charset="0"/>
              </a:rPr>
              <a:t>Rendimientos acumulados </a:t>
            </a:r>
            <a:r>
              <a:rPr lang="es-MX" sz="1400" b="1" dirty="0">
                <a:solidFill>
                  <a:prstClr val="black"/>
                </a:solidFill>
                <a:latin typeface="Century Gothic" panose="020B0502020202020204" pitchFamily="34" charset="0"/>
              </a:rPr>
              <a:t>anualizados Afores vs FANVIT 2014-2016</a:t>
            </a:r>
          </a:p>
        </p:txBody>
      </p:sp>
      <p:sp>
        <p:nvSpPr>
          <p:cNvPr id="8" name="2 Marcador de contenido"/>
          <p:cNvSpPr txBox="1">
            <a:spLocks/>
          </p:cNvSpPr>
          <p:nvPr/>
        </p:nvSpPr>
        <p:spPr>
          <a:xfrm>
            <a:off x="180000" y="3699380"/>
            <a:ext cx="6597167" cy="17279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Clr>
                <a:srgbClr val="C00000"/>
              </a:buClr>
              <a:buFont typeface="Arial"/>
              <a:buNone/>
            </a:pPr>
            <a:r>
              <a:rPr lang="es-MX" sz="900" dirty="0" smtClean="0">
                <a:solidFill>
                  <a:prstClr val="black"/>
                </a:solidFill>
                <a:latin typeface="Century Gothic" panose="020B0502020202020204" pitchFamily="34" charset="0"/>
              </a:rPr>
              <a:t>*Cambio de régimen de SB1 a SB2</a:t>
            </a:r>
            <a:endParaRPr lang="pt-BR" sz="900" dirty="0">
              <a:solidFill>
                <a:prstClr val="black"/>
              </a:solidFill>
              <a:latin typeface="Century Gothic" panose="020B0502020202020204" pitchFamily="34" charset="0"/>
            </a:endParaRPr>
          </a:p>
          <a:p>
            <a:pPr marL="0" indent="0">
              <a:spcBef>
                <a:spcPts val="0"/>
              </a:spcBef>
              <a:buClr>
                <a:srgbClr val="C00000"/>
              </a:buClr>
              <a:buFont typeface="Arial"/>
              <a:buNone/>
            </a:pPr>
            <a:endParaRPr lang="es-MX" sz="900" dirty="0" smtClean="0">
              <a:solidFill>
                <a:prstClr val="black"/>
              </a:solidFill>
              <a:latin typeface="Century Gothic" panose="020B0502020202020204" pitchFamily="34" charset="0"/>
            </a:endParaRPr>
          </a:p>
          <a:p>
            <a:pPr marL="0" indent="0">
              <a:spcBef>
                <a:spcPts val="0"/>
              </a:spcBef>
              <a:buFont typeface="Arial"/>
              <a:buNone/>
            </a:pPr>
            <a:endParaRPr lang="es-MX" sz="900" dirty="0">
              <a:solidFill>
                <a:prstClr val="black"/>
              </a:solidFill>
              <a:latin typeface="Century Gothic" panose="020B0502020202020204" pitchFamily="34" charset="0"/>
            </a:endParaRPr>
          </a:p>
        </p:txBody>
      </p:sp>
      <p:sp>
        <p:nvSpPr>
          <p:cNvPr id="10"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54</a:t>
            </a:fld>
            <a:endParaRPr lang="es-ES" altLang="es-MX" dirty="0"/>
          </a:p>
        </p:txBody>
      </p:sp>
      <p:graphicFrame>
        <p:nvGraphicFramePr>
          <p:cNvPr id="4" name="3 Tabla"/>
          <p:cNvGraphicFramePr>
            <a:graphicFrameLocks noGrp="1"/>
          </p:cNvGraphicFramePr>
          <p:nvPr>
            <p:extLst>
              <p:ext uri="{D42A27DB-BD31-4B8C-83A1-F6EECF244321}">
                <p14:modId xmlns:p14="http://schemas.microsoft.com/office/powerpoint/2010/main" val="3288427718"/>
              </p:ext>
            </p:extLst>
          </p:nvPr>
        </p:nvGraphicFramePr>
        <p:xfrm>
          <a:off x="316992" y="1642286"/>
          <a:ext cx="8489927" cy="2057093"/>
        </p:xfrm>
        <a:graphic>
          <a:graphicData uri="http://schemas.openxmlformats.org/drawingml/2006/table">
            <a:tbl>
              <a:tblPr/>
              <a:tblGrid>
                <a:gridCol w="1512201"/>
                <a:gridCol w="1105927"/>
                <a:gridCol w="236813"/>
                <a:gridCol w="1004416"/>
                <a:gridCol w="1206249"/>
                <a:gridCol w="84097"/>
                <a:gridCol w="1177363"/>
                <a:gridCol w="1075041"/>
                <a:gridCol w="1087820"/>
              </a:tblGrid>
              <a:tr h="283779">
                <a:tc>
                  <a:txBody>
                    <a:bodyPr/>
                    <a:lstStyle/>
                    <a:p>
                      <a:pPr algn="ctr" fontAlgn="ctr"/>
                      <a:endParaRPr lang="es-MX" sz="1600" b="0" i="0" u="none" strike="noStrike" dirty="0">
                        <a:solidFill>
                          <a:srgbClr val="000000"/>
                        </a:solidFill>
                        <a:effectLst/>
                        <a:latin typeface="Arial"/>
                      </a:endParaRPr>
                    </a:p>
                  </a:txBody>
                  <a:tcPr marL="0" marR="0" marT="0" marB="0" anchor="ctr">
                    <a:lnL>
                      <a:noFill/>
                    </a:lnL>
                    <a:lnR>
                      <a:noFill/>
                    </a:lnR>
                    <a:lnT>
                      <a:noFill/>
                    </a:lnT>
                    <a:lnB>
                      <a:noFill/>
                    </a:lnB>
                  </a:tcPr>
                </a:tc>
                <a:tc>
                  <a:txBody>
                    <a:bodyPr/>
                    <a:lstStyle/>
                    <a:p>
                      <a:pPr algn="ctr" rtl="0" fontAlgn="ctr"/>
                      <a:r>
                        <a:rPr lang="es-MX" sz="1200" b="1" i="0" u="none" strike="noStrike" dirty="0">
                          <a:solidFill>
                            <a:srgbClr val="FFFFFF"/>
                          </a:solidFill>
                          <a:effectLst/>
                          <a:latin typeface="Century Gothic" panose="020B0502020202020204" pitchFamily="34" charset="0"/>
                        </a:rPr>
                        <a:t>2014</a:t>
                      </a:r>
                    </a:p>
                  </a:txBody>
                  <a:tcPr marL="0" marR="0" marT="0" marB="0" anchor="ctr">
                    <a:lnL>
                      <a:noFill/>
                    </a:lnL>
                    <a:lnR>
                      <a:noFill/>
                    </a:lnR>
                    <a:lnT>
                      <a:noFill/>
                    </a:lnT>
                    <a:lnB>
                      <a:noFill/>
                    </a:lnB>
                    <a:solidFill>
                      <a:srgbClr val="A6A6A6"/>
                    </a:solidFill>
                  </a:tcPr>
                </a:tc>
                <a:tc>
                  <a:txBody>
                    <a:bodyPr/>
                    <a:lstStyle/>
                    <a:p>
                      <a:pPr algn="l" fontAlgn="b"/>
                      <a:endParaRPr lang="es-MX" sz="1200" b="0" i="0" u="none" strike="noStrike" dirty="0">
                        <a:solidFill>
                          <a:srgbClr val="000000"/>
                        </a:solidFill>
                        <a:effectLst/>
                        <a:latin typeface="Century Gothic" panose="020B0502020202020204" pitchFamily="34" charset="0"/>
                      </a:endParaRPr>
                    </a:p>
                  </a:txBody>
                  <a:tcPr marL="0" marR="0" marT="0" marB="0" anchor="b">
                    <a:lnL>
                      <a:noFill/>
                    </a:lnL>
                    <a:lnR>
                      <a:noFill/>
                    </a:lnR>
                    <a:lnT>
                      <a:noFill/>
                    </a:lnT>
                    <a:lnB>
                      <a:noFill/>
                    </a:lnB>
                  </a:tcPr>
                </a:tc>
                <a:tc gridSpan="2">
                  <a:txBody>
                    <a:bodyPr/>
                    <a:lstStyle/>
                    <a:p>
                      <a:pPr algn="ctr" rtl="0" fontAlgn="ctr"/>
                      <a:r>
                        <a:rPr lang="es-MX" sz="1200" b="1" i="0" u="none" strike="noStrike" dirty="0">
                          <a:solidFill>
                            <a:srgbClr val="FFFFFF"/>
                          </a:solidFill>
                          <a:effectLst/>
                          <a:latin typeface="Century Gothic" panose="020B0502020202020204" pitchFamily="34" charset="0"/>
                        </a:rPr>
                        <a:t>2015</a:t>
                      </a:r>
                    </a:p>
                  </a:txBody>
                  <a:tcPr marL="0" marR="0" marT="0" marB="0" anchor="ctr">
                    <a:lnL>
                      <a:noFill/>
                    </a:lnL>
                    <a:lnR>
                      <a:noFill/>
                    </a:lnR>
                    <a:lnT>
                      <a:noFill/>
                    </a:lnT>
                    <a:lnB>
                      <a:noFill/>
                    </a:lnB>
                    <a:solidFill>
                      <a:srgbClr val="D99694"/>
                    </a:solidFill>
                  </a:tcPr>
                </a:tc>
                <a:tc hMerge="1">
                  <a:txBody>
                    <a:bodyPr/>
                    <a:lstStyle/>
                    <a:p>
                      <a:endParaRPr lang="es-MX"/>
                    </a:p>
                  </a:txBody>
                  <a:tcPr/>
                </a:tc>
                <a:tc>
                  <a:txBody>
                    <a:bodyPr/>
                    <a:lstStyle/>
                    <a:p>
                      <a:pPr algn="ctr" fontAlgn="ct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gridSpan="3">
                  <a:txBody>
                    <a:bodyPr/>
                    <a:lstStyle/>
                    <a:p>
                      <a:pPr algn="ctr" rtl="0" fontAlgn="ctr"/>
                      <a:r>
                        <a:rPr lang="es-MX" sz="1200" b="1" i="0" u="none" strike="noStrike" dirty="0">
                          <a:solidFill>
                            <a:srgbClr val="FFFFFF"/>
                          </a:solidFill>
                          <a:effectLst/>
                          <a:latin typeface="Century Gothic" panose="020B0502020202020204" pitchFamily="34" charset="0"/>
                        </a:rPr>
                        <a:t>2016</a:t>
                      </a:r>
                    </a:p>
                  </a:txBody>
                  <a:tcPr marL="0" marR="0" marT="0" marB="0" anchor="ctr">
                    <a:lnL>
                      <a:noFill/>
                    </a:lnL>
                    <a:lnR>
                      <a:noFill/>
                    </a:lnR>
                    <a:lnT>
                      <a:noFill/>
                    </a:lnT>
                    <a:lnB>
                      <a:noFill/>
                    </a:lnB>
                    <a:solidFill>
                      <a:srgbClr val="C0504D"/>
                    </a:solidFill>
                  </a:tcPr>
                </a:tc>
                <a:tc hMerge="1">
                  <a:txBody>
                    <a:bodyPr/>
                    <a:lstStyle/>
                    <a:p>
                      <a:endParaRPr lang="es-MX"/>
                    </a:p>
                  </a:txBody>
                  <a:tcPr/>
                </a:tc>
                <a:tc hMerge="1">
                  <a:txBody>
                    <a:bodyPr/>
                    <a:lstStyle/>
                    <a:p>
                      <a:endParaRPr lang="es-MX"/>
                    </a:p>
                  </a:txBody>
                  <a:tcPr/>
                </a:tc>
              </a:tr>
              <a:tr h="449318">
                <a:tc>
                  <a:txBody>
                    <a:bodyPr/>
                    <a:lstStyle/>
                    <a:p>
                      <a:pPr algn="ctr" fontAlgn="ct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a:solidFill>
                            <a:srgbClr val="000000"/>
                          </a:solidFill>
                          <a:effectLst/>
                          <a:latin typeface="Century Gothic" panose="020B0502020202020204" pitchFamily="34" charset="0"/>
                        </a:rPr>
                        <a:t>Del 10 de julio al 31 de dic.</a:t>
                      </a:r>
                    </a:p>
                  </a:txBody>
                  <a:tcPr marL="0" marR="0" marT="0" marB="0" anchor="b">
                    <a:lnL>
                      <a:noFill/>
                    </a:lnL>
                    <a:lnR>
                      <a:noFill/>
                    </a:lnR>
                    <a:lnT>
                      <a:noFill/>
                    </a:lnT>
                    <a:lnB>
                      <a:noFill/>
                    </a:lnB>
                  </a:tcPr>
                </a:tc>
                <a:tc>
                  <a:txBody>
                    <a:bodyPr/>
                    <a:lstStyle/>
                    <a:p>
                      <a:pPr algn="ctr" fontAlgn="ct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Del 31 de dic al </a:t>
                      </a:r>
                      <a:r>
                        <a:rPr lang="es-MX" sz="1200" b="0" i="0" u="none" strike="noStrike" dirty="0">
                          <a:solidFill>
                            <a:srgbClr val="000000"/>
                          </a:solidFill>
                          <a:effectLst/>
                          <a:latin typeface="Century Gothic" panose="020B0502020202020204" pitchFamily="34" charset="0"/>
                        </a:rPr>
                        <a:t>1 de </a:t>
                      </a:r>
                      <a:r>
                        <a:rPr lang="es-MX" sz="1200" b="0" i="0" u="none" strike="noStrike" dirty="0" smtClean="0">
                          <a:solidFill>
                            <a:srgbClr val="000000"/>
                          </a:solidFill>
                          <a:effectLst/>
                          <a:latin typeface="Century Gothic" panose="020B0502020202020204" pitchFamily="34" charset="0"/>
                        </a:rPr>
                        <a:t>julio </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*Del </a:t>
                      </a:r>
                      <a:r>
                        <a:rPr lang="es-MX" sz="1200" b="0" i="0" u="none" strike="noStrike" dirty="0">
                          <a:solidFill>
                            <a:srgbClr val="000000"/>
                          </a:solidFill>
                          <a:effectLst/>
                          <a:latin typeface="Century Gothic" panose="020B0502020202020204" pitchFamily="34" charset="0"/>
                        </a:rPr>
                        <a:t>2 julio al 31 dic.</a:t>
                      </a:r>
                    </a:p>
                  </a:txBody>
                  <a:tcPr marL="0" marR="0" marT="0" marB="0" anchor="ctr">
                    <a:lnL>
                      <a:noFill/>
                    </a:lnL>
                    <a:lnR>
                      <a:noFill/>
                    </a:lnR>
                    <a:lnT>
                      <a:noFill/>
                    </a:lnT>
                    <a:lnB>
                      <a:noFill/>
                    </a:lnB>
                  </a:tcPr>
                </a:tc>
                <a:tc>
                  <a:txBody>
                    <a:bodyPr/>
                    <a:lstStyle/>
                    <a:p>
                      <a:pPr algn="ctr" fontAlgn="ct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  Al 29 de Julio</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  Al 31 de Ago</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  Al 15 de Sep</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r>
              <a:tr h="253518">
                <a:tc>
                  <a:txBody>
                    <a:bodyPr/>
                    <a:lstStyle/>
                    <a:p>
                      <a:pPr algn="ctr" rtl="0" fontAlgn="ctr"/>
                      <a:r>
                        <a:rPr lang="es-MX" sz="1200" b="1" i="0" u="none" strike="noStrike" dirty="0" smtClean="0">
                          <a:solidFill>
                            <a:srgbClr val="000000"/>
                          </a:solidFill>
                          <a:effectLst/>
                          <a:latin typeface="Century Gothic" panose="020B0502020202020204" pitchFamily="34" charset="0"/>
                        </a:rPr>
                        <a:t>Referencia</a:t>
                      </a:r>
                      <a:endParaRPr lang="es-MX" sz="1200" b="1"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panose="020B0502020202020204" pitchFamily="34" charset="0"/>
                        </a:rPr>
                        <a:t>SB1</a:t>
                      </a:r>
                    </a:p>
                  </a:txBody>
                  <a:tcPr marL="0" marR="0" marT="0" marB="0" anchor="ctr">
                    <a:lnL>
                      <a:noFill/>
                    </a:lnL>
                    <a:lnR>
                      <a:noFill/>
                    </a:lnR>
                    <a:lnT>
                      <a:noFill/>
                    </a:lnT>
                    <a:lnB>
                      <a:noFill/>
                    </a:lnB>
                    <a:solidFill>
                      <a:srgbClr val="D9D9D9"/>
                    </a:solidFill>
                  </a:tcPr>
                </a:tc>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panose="020B0502020202020204" pitchFamily="34" charset="0"/>
                        </a:rPr>
                        <a:t>SB1</a:t>
                      </a: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panose="020B0502020202020204" pitchFamily="34" charset="0"/>
                        </a:rPr>
                        <a:t>SB2</a:t>
                      </a:r>
                    </a:p>
                  </a:txBody>
                  <a:tcPr marL="0" marR="0" marT="0" marB="0" anchor="ctr">
                    <a:lnL>
                      <a:noFill/>
                    </a:lnL>
                    <a:lnR>
                      <a:noFill/>
                    </a:lnR>
                    <a:lnT>
                      <a:noFill/>
                    </a:lnT>
                    <a:lnB>
                      <a:noFill/>
                    </a:lnB>
                    <a:solidFill>
                      <a:srgbClr val="D9D9D9"/>
                    </a:solidFill>
                  </a:tcPr>
                </a:tc>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panose="020B0502020202020204" pitchFamily="34" charset="0"/>
                        </a:rPr>
                        <a:t>SB2</a:t>
                      </a: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rgbClr val="000000"/>
                          </a:solidFill>
                          <a:effectLst/>
                          <a:latin typeface="Century Gothic" panose="020B0502020202020204" pitchFamily="34" charset="0"/>
                        </a:rPr>
                        <a:t>SB2</a:t>
                      </a:r>
                    </a:p>
                  </a:txBody>
                  <a:tcPr marL="0" marR="0" marT="0" marB="0" anchor="ctr">
                    <a:lnL>
                      <a:noFill/>
                    </a:lnL>
                    <a:lnR>
                      <a:noFill/>
                    </a:lnR>
                    <a:lnT>
                      <a:noFill/>
                    </a:lnT>
                    <a:lnB>
                      <a:noFill/>
                    </a:lnB>
                    <a:solidFill>
                      <a:srgbClr val="D9D9D9"/>
                    </a:solidFill>
                  </a:tcPr>
                </a:tc>
                <a:tc>
                  <a:txBody>
                    <a:bodyPr/>
                    <a:lstStyle/>
                    <a:p>
                      <a:pPr algn="ctr" rtl="0" fontAlgn="ctr"/>
                      <a:r>
                        <a:rPr lang="es-MX" sz="1200" b="1" i="0" u="none" strike="noStrike" dirty="0">
                          <a:solidFill>
                            <a:schemeClr val="tx1"/>
                          </a:solidFill>
                          <a:effectLst/>
                          <a:latin typeface="Century Gothic" panose="020B0502020202020204" pitchFamily="34" charset="0"/>
                        </a:rPr>
                        <a:t>SB2</a:t>
                      </a:r>
                    </a:p>
                  </a:txBody>
                  <a:tcPr marL="0" marR="0" marT="0" marB="0" anchor="ctr">
                    <a:lnL>
                      <a:noFill/>
                    </a:lnL>
                    <a:lnR>
                      <a:noFill/>
                    </a:lnR>
                    <a:lnT>
                      <a:noFill/>
                    </a:lnT>
                    <a:lnB>
                      <a:noFill/>
                    </a:lnB>
                    <a:solidFill>
                      <a:srgbClr val="D9D9D9"/>
                    </a:solidFill>
                  </a:tcPr>
                </a:tc>
              </a:tr>
              <a:tr h="253518">
                <a:tc>
                  <a:txBody>
                    <a:bodyPr/>
                    <a:lstStyle/>
                    <a:p>
                      <a:pPr algn="ctr" rtl="0" fontAlgn="ctr"/>
                      <a:r>
                        <a:rPr lang="es-MX" sz="1200" b="1" i="0" u="none" strike="noStrike" dirty="0" smtClean="0">
                          <a:solidFill>
                            <a:srgbClr val="000000"/>
                          </a:solidFill>
                          <a:effectLst/>
                          <a:latin typeface="Century Gothic" panose="020B0502020202020204" pitchFamily="34" charset="0"/>
                        </a:rPr>
                        <a:t>Máximo</a:t>
                      </a:r>
                      <a:endParaRPr lang="es-MX" sz="1200" b="1"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rgbClr val="000000"/>
                          </a:solidFill>
                          <a:effectLst/>
                          <a:latin typeface="Century Gothic" panose="020B0502020202020204" pitchFamily="34" charset="0"/>
                        </a:rPr>
                        <a:t>4.76%</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fontAlgn="b"/>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rgbClr val="000000"/>
                          </a:solidFill>
                          <a:effectLst/>
                          <a:latin typeface="Century Gothic" panose="020B0502020202020204" pitchFamily="34" charset="0"/>
                        </a:rPr>
                        <a:t>2.45%</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rgbClr val="000000"/>
                          </a:solidFill>
                          <a:effectLst/>
                          <a:latin typeface="Century Gothic" panose="020B0502020202020204" pitchFamily="34" charset="0"/>
                        </a:rPr>
                        <a:t>3.70%</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fontAlgn="b"/>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chemeClr val="tx1"/>
                          </a:solidFill>
                          <a:effectLst/>
                          <a:latin typeface="Century Gothic" panose="020B0502020202020204" pitchFamily="34" charset="0"/>
                        </a:rPr>
                        <a:t>13.12%</a:t>
                      </a:r>
                      <a:endParaRPr lang="es-MX" sz="1200" b="0" i="0" u="none" strike="noStrike" dirty="0">
                        <a:solidFill>
                          <a:schemeClr val="tx1"/>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11.79%</a:t>
                      </a: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10.44%</a:t>
                      </a:r>
                    </a:p>
                  </a:txBody>
                  <a:tcPr marL="0" marR="0" marT="0" marB="0" anchor="ctr">
                    <a:lnL>
                      <a:noFill/>
                    </a:lnL>
                    <a:lnR>
                      <a:noFill/>
                    </a:lnR>
                    <a:lnT>
                      <a:noFill/>
                    </a:lnT>
                    <a:lnB>
                      <a:noFill/>
                    </a:lnB>
                  </a:tcPr>
                </a:tc>
              </a:tr>
              <a:tr h="253518">
                <a:tc>
                  <a:txBody>
                    <a:bodyPr/>
                    <a:lstStyle/>
                    <a:p>
                      <a:pPr algn="ctr" rtl="0" fontAlgn="ctr"/>
                      <a:r>
                        <a:rPr lang="es-MX" sz="1200" b="1" i="0" u="none" strike="noStrike" dirty="0" smtClean="0">
                          <a:solidFill>
                            <a:srgbClr val="000000"/>
                          </a:solidFill>
                          <a:effectLst/>
                          <a:latin typeface="Century Gothic" panose="020B0502020202020204" pitchFamily="34" charset="0"/>
                        </a:rPr>
                        <a:t>Mínimo</a:t>
                      </a:r>
                      <a:endParaRPr lang="es-MX" sz="1200" b="1"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rgbClr val="000000"/>
                          </a:solidFill>
                          <a:effectLst/>
                          <a:latin typeface="Century Gothic" panose="020B0502020202020204" pitchFamily="34" charset="0"/>
                        </a:rPr>
                        <a:t>0.80%</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fontAlgn="b"/>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rgbClr val="000000"/>
                          </a:solidFill>
                          <a:effectLst/>
                          <a:latin typeface="Century Gothic" panose="020B0502020202020204" pitchFamily="34" charset="0"/>
                        </a:rPr>
                        <a:t>0.64%</a:t>
                      </a:r>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a:solidFill>
                            <a:srgbClr val="000000"/>
                          </a:solidFill>
                          <a:effectLst/>
                          <a:latin typeface="Century Gothic" panose="020B0502020202020204" pitchFamily="34" charset="0"/>
                        </a:rPr>
                        <a:t>-1.60%</a:t>
                      </a:r>
                    </a:p>
                  </a:txBody>
                  <a:tcPr marL="0" marR="0" marT="0" marB="0" anchor="ctr">
                    <a:lnL>
                      <a:noFill/>
                    </a:lnL>
                    <a:lnR>
                      <a:noFill/>
                    </a:lnR>
                    <a:lnT>
                      <a:noFill/>
                    </a:lnT>
                    <a:lnB>
                      <a:noFill/>
                    </a:lnB>
                  </a:tcPr>
                </a:tc>
                <a:tc>
                  <a:txBody>
                    <a:bodyPr/>
                    <a:lstStyle/>
                    <a:p>
                      <a:pPr algn="ctr" fontAlgn="b"/>
                      <a:endParaRPr lang="es-MX" sz="1200" b="0" i="0" u="none" strike="noStrike" dirty="0">
                        <a:solidFill>
                          <a:srgbClr val="000000"/>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b"/>
                      <a:r>
                        <a:rPr lang="es-MX" sz="1200" b="0" i="0" u="none" strike="noStrike" dirty="0" smtClean="0">
                          <a:solidFill>
                            <a:schemeClr val="tx1"/>
                          </a:solidFill>
                          <a:effectLst/>
                          <a:latin typeface="Century Gothic" panose="020B0502020202020204" pitchFamily="34" charset="0"/>
                        </a:rPr>
                        <a:t>6.54%</a:t>
                      </a:r>
                      <a:endParaRPr lang="es-MX" sz="1200" b="0" i="0" u="none" strike="noStrike" dirty="0">
                        <a:solidFill>
                          <a:schemeClr val="tx1"/>
                        </a:solidFill>
                        <a:effectLst/>
                        <a:latin typeface="Century Gothic" panose="020B0502020202020204" pitchFamily="34" charset="0"/>
                      </a:endParaRP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6.56%</a:t>
                      </a:r>
                    </a:p>
                  </a:txBody>
                  <a:tcPr marL="0" marR="0" marT="0" marB="0" anchor="ctr">
                    <a:lnL>
                      <a:noFill/>
                    </a:lnL>
                    <a:lnR>
                      <a:noFill/>
                    </a:lnR>
                    <a:lnT>
                      <a:noFill/>
                    </a:lnT>
                    <a:lnB>
                      <a:noFill/>
                    </a:lnB>
                  </a:tcPr>
                </a:tc>
                <a:tc>
                  <a:txBody>
                    <a:bodyPr/>
                    <a:lstStyle/>
                    <a:p>
                      <a:pPr algn="ctr" rtl="0" fontAlgn="ctr"/>
                      <a:r>
                        <a:rPr lang="es-MX" sz="1200" b="0" i="0" u="none" strike="noStrike" dirty="0">
                          <a:solidFill>
                            <a:srgbClr val="000000"/>
                          </a:solidFill>
                          <a:effectLst/>
                          <a:latin typeface="Century Gothic"/>
                        </a:rPr>
                        <a:t>5.50%</a:t>
                      </a:r>
                    </a:p>
                  </a:txBody>
                  <a:tcPr marL="0" marR="0" marT="0" marB="0" anchor="ctr">
                    <a:lnL>
                      <a:noFill/>
                    </a:lnL>
                    <a:lnR>
                      <a:noFill/>
                    </a:lnR>
                    <a:lnT>
                      <a:noFill/>
                    </a:lnT>
                    <a:lnB>
                      <a:noFill/>
                    </a:lnB>
                  </a:tcPr>
                </a:tc>
              </a:tr>
              <a:tr h="309924">
                <a:tc>
                  <a:txBody>
                    <a:bodyPr/>
                    <a:lstStyle/>
                    <a:p>
                      <a:pPr algn="ctr" fontAlgn="ctr"/>
                      <a:r>
                        <a:rPr lang="es-MX" sz="1200" b="1" i="0" u="none" strike="noStrike" dirty="0">
                          <a:solidFill>
                            <a:schemeClr val="tx1"/>
                          </a:solidFill>
                          <a:effectLst/>
                          <a:latin typeface="Century Gothic" panose="020B0502020202020204" pitchFamily="34" charset="0"/>
                        </a:rPr>
                        <a:t> </a:t>
                      </a:r>
                      <a:r>
                        <a:rPr lang="es-MX" sz="1200" b="1" i="0" u="none" strike="noStrike" dirty="0" smtClean="0">
                          <a:solidFill>
                            <a:schemeClr val="tx1"/>
                          </a:solidFill>
                          <a:effectLst/>
                          <a:latin typeface="Century Gothic" panose="020B0502020202020204" pitchFamily="34" charset="0"/>
                        </a:rPr>
                        <a:t>Promedio</a:t>
                      </a:r>
                      <a:endParaRPr lang="es-MX" sz="1200" b="1" i="0" u="none" strike="noStrike" dirty="0">
                        <a:solidFill>
                          <a:schemeClr val="tx1"/>
                        </a:solidFill>
                        <a:effectLst/>
                        <a:latin typeface="Century Gothic" panose="020B0502020202020204" pitchFamily="34" charset="0"/>
                      </a:endParaRPr>
                    </a:p>
                  </a:txBody>
                  <a:tcPr marL="0" marR="0" marT="0" marB="0" anchor="ctr">
                    <a:lnL>
                      <a:noFill/>
                    </a:lnL>
                    <a:lnR>
                      <a:noFill/>
                    </a:lnR>
                    <a:lnT>
                      <a:noFill/>
                    </a:lnT>
                    <a:lnB>
                      <a:noFill/>
                    </a:lnB>
                    <a:noFill/>
                  </a:tcPr>
                </a:tc>
                <a:tc>
                  <a:txBody>
                    <a:bodyPr/>
                    <a:lstStyle/>
                    <a:p>
                      <a:pPr algn="ctr" rtl="0" fontAlgn="b"/>
                      <a:r>
                        <a:rPr lang="es-MX" sz="1200" b="0" i="0" u="none" strike="noStrike" dirty="0">
                          <a:solidFill>
                            <a:schemeClr val="tx1"/>
                          </a:solidFill>
                          <a:effectLst/>
                          <a:latin typeface="Century Gothic" panose="020B0502020202020204" pitchFamily="34" charset="0"/>
                        </a:rPr>
                        <a:t>3.65%</a:t>
                      </a:r>
                    </a:p>
                  </a:txBody>
                  <a:tcPr marL="0" marR="0" marT="0" marB="0" anchor="ctr">
                    <a:lnL>
                      <a:noFill/>
                    </a:lnL>
                    <a:lnR>
                      <a:noFill/>
                    </a:lnR>
                    <a:lnT>
                      <a:noFill/>
                    </a:lnT>
                    <a:lnB>
                      <a:noFill/>
                    </a:lnB>
                    <a:noFill/>
                  </a:tcPr>
                </a:tc>
                <a:tc>
                  <a:txBody>
                    <a:bodyPr/>
                    <a:lstStyle/>
                    <a:p>
                      <a:pPr algn="ctr" rtl="0" fontAlgn="b"/>
                      <a:r>
                        <a:rPr lang="es-MX" sz="1200" b="0" i="0" u="none" strike="noStrike" dirty="0">
                          <a:solidFill>
                            <a:schemeClr val="tx1"/>
                          </a:solidFill>
                          <a:effectLst/>
                          <a:latin typeface="Century Gothic" panose="020B0502020202020204" pitchFamily="34" charset="0"/>
                        </a:rPr>
                        <a:t> </a:t>
                      </a:r>
                    </a:p>
                  </a:txBody>
                  <a:tcPr marL="0" marR="0" marT="0" marB="0" anchor="ctr">
                    <a:lnL>
                      <a:noFill/>
                    </a:lnL>
                    <a:lnR>
                      <a:noFill/>
                    </a:lnR>
                    <a:lnT>
                      <a:noFill/>
                    </a:lnT>
                    <a:lnB>
                      <a:noFill/>
                    </a:lnB>
                    <a:noFill/>
                  </a:tcPr>
                </a:tc>
                <a:tc>
                  <a:txBody>
                    <a:bodyPr/>
                    <a:lstStyle/>
                    <a:p>
                      <a:pPr algn="ctr" rtl="0" fontAlgn="b"/>
                      <a:r>
                        <a:rPr lang="es-MX" sz="1200" b="0" i="0" u="none" strike="noStrike" dirty="0">
                          <a:solidFill>
                            <a:schemeClr val="tx1"/>
                          </a:solidFill>
                          <a:effectLst/>
                          <a:latin typeface="Century Gothic" panose="020B0502020202020204" pitchFamily="34" charset="0"/>
                        </a:rPr>
                        <a:t>1.54%</a:t>
                      </a:r>
                    </a:p>
                  </a:txBody>
                  <a:tcPr marL="0" marR="0" marT="0" marB="0" anchor="ctr">
                    <a:lnL>
                      <a:noFill/>
                    </a:lnL>
                    <a:lnR>
                      <a:noFill/>
                    </a:lnR>
                    <a:lnT>
                      <a:noFill/>
                    </a:lnT>
                    <a:lnB>
                      <a:noFill/>
                    </a:lnB>
                    <a:noFill/>
                  </a:tcPr>
                </a:tc>
                <a:tc>
                  <a:txBody>
                    <a:bodyPr/>
                    <a:lstStyle/>
                    <a:p>
                      <a:pPr algn="ctr" rtl="0" fontAlgn="b"/>
                      <a:r>
                        <a:rPr lang="es-MX" sz="1200" b="0" i="0" u="none" strike="noStrike" dirty="0">
                          <a:solidFill>
                            <a:schemeClr val="tx1"/>
                          </a:solidFill>
                          <a:effectLst/>
                          <a:latin typeface="Century Gothic" panose="020B0502020202020204" pitchFamily="34" charset="0"/>
                        </a:rPr>
                        <a:t>0.85%</a:t>
                      </a:r>
                    </a:p>
                  </a:txBody>
                  <a:tcPr marL="0" marR="0" marT="0" marB="0" anchor="ctr">
                    <a:lnL>
                      <a:noFill/>
                    </a:lnL>
                    <a:lnR>
                      <a:noFill/>
                    </a:lnR>
                    <a:lnT>
                      <a:noFill/>
                    </a:lnT>
                    <a:lnB>
                      <a:noFill/>
                    </a:lnB>
                    <a:noFill/>
                  </a:tcPr>
                </a:tc>
                <a:tc>
                  <a:txBody>
                    <a:bodyPr/>
                    <a:lstStyle/>
                    <a:p>
                      <a:pPr algn="ctr" rtl="0" fontAlgn="b"/>
                      <a:r>
                        <a:rPr lang="es-MX" sz="1200" b="0" i="0" u="none" strike="noStrike" dirty="0">
                          <a:solidFill>
                            <a:schemeClr val="tx1"/>
                          </a:solidFill>
                          <a:effectLst/>
                          <a:latin typeface="Century Gothic" panose="020B0502020202020204" pitchFamily="34" charset="0"/>
                        </a:rPr>
                        <a:t> </a:t>
                      </a:r>
                    </a:p>
                  </a:txBody>
                  <a:tcPr marL="0" marR="0" marT="0" marB="0" anchor="ctr">
                    <a:lnL>
                      <a:noFill/>
                    </a:lnL>
                    <a:lnR>
                      <a:noFill/>
                    </a:lnR>
                    <a:lnT>
                      <a:noFill/>
                    </a:lnT>
                    <a:lnB>
                      <a:noFill/>
                    </a:lnB>
                    <a:noFill/>
                  </a:tcPr>
                </a:tc>
                <a:tc>
                  <a:txBody>
                    <a:bodyPr/>
                    <a:lstStyle/>
                    <a:p>
                      <a:pPr algn="ctr" rtl="0" fontAlgn="b"/>
                      <a:r>
                        <a:rPr lang="es-MX" sz="1200" b="0" i="0" u="none" strike="noStrike" dirty="0" smtClean="0">
                          <a:solidFill>
                            <a:schemeClr val="tx1"/>
                          </a:solidFill>
                          <a:effectLst/>
                          <a:latin typeface="Century Gothic" panose="020B0502020202020204" pitchFamily="34" charset="0"/>
                        </a:rPr>
                        <a:t>8.31%</a:t>
                      </a:r>
                      <a:endParaRPr lang="es-MX" sz="1200" b="0" i="0" u="none" strike="noStrike" dirty="0">
                        <a:solidFill>
                          <a:schemeClr val="tx1"/>
                        </a:solidFill>
                        <a:effectLst/>
                        <a:latin typeface="Century Gothic" panose="020B0502020202020204" pitchFamily="34" charset="0"/>
                      </a:endParaRPr>
                    </a:p>
                  </a:txBody>
                  <a:tcPr marL="0" marR="0" marT="0" marB="0" anchor="ctr">
                    <a:lnL>
                      <a:noFill/>
                    </a:lnL>
                    <a:lnR>
                      <a:noFill/>
                    </a:lnR>
                    <a:lnT>
                      <a:noFill/>
                    </a:lnT>
                    <a:lnB>
                      <a:noFill/>
                    </a:lnB>
                    <a:noFill/>
                  </a:tcPr>
                </a:tc>
                <a:tc>
                  <a:txBody>
                    <a:bodyPr/>
                    <a:lstStyle/>
                    <a:p>
                      <a:pPr algn="ctr" rtl="0" fontAlgn="ctr"/>
                      <a:r>
                        <a:rPr lang="es-MX" sz="1200" b="0" i="0" u="none" strike="noStrike" dirty="0">
                          <a:solidFill>
                            <a:srgbClr val="000000"/>
                          </a:solidFill>
                          <a:effectLst/>
                          <a:latin typeface="Century Gothic"/>
                        </a:rPr>
                        <a:t>8.30%</a:t>
                      </a:r>
                    </a:p>
                  </a:txBody>
                  <a:tcPr marL="0" marR="0" marT="0" marB="0" anchor="ctr">
                    <a:lnL>
                      <a:noFill/>
                    </a:lnL>
                    <a:lnR>
                      <a:noFill/>
                    </a:lnR>
                    <a:lnT>
                      <a:noFill/>
                    </a:lnT>
                    <a:lnB>
                      <a:noFill/>
                    </a:lnB>
                    <a:noFill/>
                  </a:tcPr>
                </a:tc>
                <a:tc>
                  <a:txBody>
                    <a:bodyPr/>
                    <a:lstStyle/>
                    <a:p>
                      <a:pPr algn="ctr" rtl="0" fontAlgn="ctr"/>
                      <a:r>
                        <a:rPr lang="es-MX" sz="1200" b="0" i="0" u="none" strike="noStrike" dirty="0" smtClean="0">
                          <a:solidFill>
                            <a:schemeClr val="tx1"/>
                          </a:solidFill>
                          <a:effectLst/>
                          <a:latin typeface="Century Gothic"/>
                        </a:rPr>
                        <a:t>6.70%</a:t>
                      </a:r>
                      <a:endParaRPr lang="es-MX" sz="1200" b="0" i="0" u="none" strike="noStrike" dirty="0">
                        <a:solidFill>
                          <a:schemeClr val="tx1"/>
                        </a:solidFill>
                        <a:effectLst/>
                        <a:latin typeface="Century Gothic"/>
                      </a:endParaRPr>
                    </a:p>
                  </a:txBody>
                  <a:tcPr marL="0" marR="0" marT="0" marB="0" anchor="ctr">
                    <a:lnL>
                      <a:noFill/>
                    </a:lnL>
                    <a:lnR>
                      <a:noFill/>
                    </a:lnR>
                    <a:lnT>
                      <a:noFill/>
                    </a:lnT>
                    <a:lnB>
                      <a:noFill/>
                    </a:lnB>
                    <a:noFill/>
                  </a:tcPr>
                </a:tc>
              </a:tr>
              <a:tr h="253518">
                <a:tc>
                  <a:txBody>
                    <a:bodyPr/>
                    <a:lstStyle/>
                    <a:p>
                      <a:pPr algn="ctr" rtl="0" fontAlgn="ctr"/>
                      <a:r>
                        <a:rPr lang="es-MX" sz="1200" b="1" i="0" u="none" strike="noStrike" dirty="0" smtClean="0">
                          <a:solidFill>
                            <a:schemeClr val="bg1"/>
                          </a:solidFill>
                          <a:effectLst/>
                          <a:latin typeface="Century Gothic" panose="020B0502020202020204" pitchFamily="34" charset="0"/>
                        </a:rPr>
                        <a:t>FANVIT</a:t>
                      </a:r>
                      <a:endParaRPr lang="es-MX" sz="1200" b="1" i="0" u="none" strike="noStrike" dirty="0">
                        <a:solidFill>
                          <a:schemeClr val="bg1"/>
                        </a:solidFill>
                        <a:effectLst/>
                        <a:latin typeface="Century Gothic" panose="020B0502020202020204" pitchFamily="34" charset="0"/>
                      </a:endParaRPr>
                    </a:p>
                  </a:txBody>
                  <a:tcPr marL="0" marR="0" marT="0" marB="0" anchor="ctr">
                    <a:lnL>
                      <a:noFill/>
                    </a:lnL>
                    <a:lnR>
                      <a:noFill/>
                    </a:lnR>
                    <a:lnT>
                      <a:noFill/>
                    </a:lnT>
                    <a:lnB>
                      <a:noFill/>
                    </a:lnB>
                    <a:solidFill>
                      <a:srgbClr val="CD0000"/>
                    </a:solidFill>
                  </a:tcPr>
                </a:tc>
                <a:tc>
                  <a:txBody>
                    <a:bodyPr/>
                    <a:lstStyle/>
                    <a:p>
                      <a:pPr algn="ctr" fontAlgn="b"/>
                      <a:r>
                        <a:rPr lang="es-MX" sz="1200" b="1" i="0" u="none" strike="noStrike" dirty="0" smtClean="0">
                          <a:solidFill>
                            <a:schemeClr val="bg1"/>
                          </a:solidFill>
                          <a:effectLst/>
                          <a:latin typeface="Century Gothic" panose="020B0502020202020204" pitchFamily="34" charset="0"/>
                        </a:rPr>
                        <a:t>3.08%</a:t>
                      </a:r>
                      <a:r>
                        <a:rPr lang="es-MX" sz="1200" b="1" i="0" u="none" strike="noStrike" baseline="30000" dirty="0" smtClean="0">
                          <a:solidFill>
                            <a:schemeClr val="bg1"/>
                          </a:solidFill>
                          <a:effectLst/>
                          <a:latin typeface="Century Gothic" panose="020B0502020202020204" pitchFamily="34" charset="0"/>
                        </a:rPr>
                        <a:t>1</a:t>
                      </a:r>
                      <a:endParaRPr lang="es-MX" sz="1200" b="1" i="0" u="none" strike="noStrike" baseline="30000" dirty="0">
                        <a:solidFill>
                          <a:schemeClr val="bg1"/>
                        </a:solidFill>
                        <a:effectLst/>
                        <a:latin typeface="Century Gothic" panose="020B0502020202020204" pitchFamily="34" charset="0"/>
                      </a:endParaRPr>
                    </a:p>
                  </a:txBody>
                  <a:tcPr marL="0" marR="0" marT="0" marB="0" anchor="ctr">
                    <a:lnL>
                      <a:noFill/>
                    </a:lnL>
                    <a:lnR>
                      <a:noFill/>
                    </a:lnR>
                    <a:lnT>
                      <a:noFill/>
                    </a:lnT>
                    <a:lnB>
                      <a:noFill/>
                    </a:lnB>
                    <a:solidFill>
                      <a:srgbClr val="CD0000"/>
                    </a:solidFill>
                  </a:tcPr>
                </a:tc>
                <a:tc>
                  <a:txBody>
                    <a:bodyPr/>
                    <a:lstStyle/>
                    <a:p>
                      <a:pPr algn="ctr" rtl="0" fontAlgn="b"/>
                      <a:endParaRPr lang="es-MX" sz="1200" b="0" i="0" u="none" strike="noStrike" dirty="0">
                        <a:solidFill>
                          <a:schemeClr val="bg1"/>
                        </a:solidFill>
                        <a:effectLst/>
                        <a:latin typeface="Century Gothic" panose="020B0502020202020204" pitchFamily="34" charset="0"/>
                      </a:endParaRPr>
                    </a:p>
                  </a:txBody>
                  <a:tcPr marL="0" marR="0" marT="0" marB="0" anchor="ctr">
                    <a:lnL>
                      <a:noFill/>
                    </a:lnL>
                    <a:lnR>
                      <a:noFill/>
                    </a:lnR>
                    <a:lnT>
                      <a:noFill/>
                    </a:lnT>
                    <a:lnB>
                      <a:noFill/>
                    </a:lnB>
                    <a:solidFill>
                      <a:srgbClr val="CD0000"/>
                    </a:solidFill>
                  </a:tcPr>
                </a:tc>
                <a:tc>
                  <a:txBody>
                    <a:bodyPr/>
                    <a:lstStyle/>
                    <a:p>
                      <a:pPr algn="ctr" rtl="0" fontAlgn="ctr"/>
                      <a:r>
                        <a:rPr lang="es-MX" sz="1200" b="1" i="0" u="none" strike="noStrike" dirty="0">
                          <a:solidFill>
                            <a:schemeClr val="bg1"/>
                          </a:solidFill>
                          <a:effectLst/>
                          <a:latin typeface="Century Gothic" panose="020B0502020202020204" pitchFamily="34" charset="0"/>
                        </a:rPr>
                        <a:t>1.14%</a:t>
                      </a:r>
                    </a:p>
                  </a:txBody>
                  <a:tcPr marL="0" marR="0" marT="0" marB="0" anchor="ctr">
                    <a:lnL>
                      <a:noFill/>
                    </a:lnL>
                    <a:lnR>
                      <a:noFill/>
                    </a:lnR>
                    <a:lnT>
                      <a:noFill/>
                    </a:lnT>
                    <a:lnB>
                      <a:noFill/>
                    </a:lnB>
                    <a:solidFill>
                      <a:srgbClr val="CD0000"/>
                    </a:solidFill>
                  </a:tcPr>
                </a:tc>
                <a:tc>
                  <a:txBody>
                    <a:bodyPr/>
                    <a:lstStyle/>
                    <a:p>
                      <a:pPr algn="ctr" rtl="0" fontAlgn="ctr"/>
                      <a:r>
                        <a:rPr lang="es-MX" sz="1200" b="1" i="0" u="none" strike="noStrike" dirty="0">
                          <a:solidFill>
                            <a:schemeClr val="bg1"/>
                          </a:solidFill>
                          <a:effectLst/>
                          <a:latin typeface="Century Gothic" panose="020B0502020202020204" pitchFamily="34" charset="0"/>
                        </a:rPr>
                        <a:t>-0.30%</a:t>
                      </a:r>
                    </a:p>
                  </a:txBody>
                  <a:tcPr marL="0" marR="0" marT="0" marB="0" anchor="ctr">
                    <a:lnL>
                      <a:noFill/>
                    </a:lnL>
                    <a:lnR>
                      <a:noFill/>
                    </a:lnR>
                    <a:lnT>
                      <a:noFill/>
                    </a:lnT>
                    <a:lnB>
                      <a:noFill/>
                    </a:lnB>
                    <a:solidFill>
                      <a:srgbClr val="CD0000"/>
                    </a:solidFill>
                  </a:tcPr>
                </a:tc>
                <a:tc>
                  <a:txBody>
                    <a:bodyPr/>
                    <a:lstStyle/>
                    <a:p>
                      <a:pPr algn="ctr" rtl="0" fontAlgn="ctr"/>
                      <a:endParaRPr lang="es-MX" sz="1200" b="1" i="0" u="none" strike="noStrike" dirty="0">
                        <a:solidFill>
                          <a:schemeClr val="bg1"/>
                        </a:solidFill>
                        <a:effectLst/>
                        <a:latin typeface="Century Gothic" panose="020B0502020202020204" pitchFamily="34" charset="0"/>
                      </a:endParaRPr>
                    </a:p>
                  </a:txBody>
                  <a:tcPr marL="0" marR="0" marT="0" marB="0" anchor="ctr">
                    <a:lnL>
                      <a:noFill/>
                    </a:lnL>
                    <a:lnR>
                      <a:noFill/>
                    </a:lnR>
                    <a:lnT>
                      <a:noFill/>
                    </a:lnT>
                    <a:lnB>
                      <a:noFill/>
                    </a:lnB>
                    <a:solidFill>
                      <a:srgbClr val="CD0000"/>
                    </a:solidFill>
                  </a:tcPr>
                </a:tc>
                <a:tc>
                  <a:txBody>
                    <a:bodyPr/>
                    <a:lstStyle/>
                    <a:p>
                      <a:pPr marL="0" algn="ctr" defTabSz="457200" rtl="0" eaLnBrk="1" fontAlgn="ctr" latinLnBrk="0" hangingPunct="1"/>
                      <a:r>
                        <a:rPr lang="es-MX" sz="1200" b="1" i="0" u="none" strike="noStrike" kern="1200" dirty="0" smtClean="0">
                          <a:solidFill>
                            <a:schemeClr val="bg1"/>
                          </a:solidFill>
                          <a:effectLst/>
                          <a:latin typeface="Century Gothic" panose="020B0502020202020204" pitchFamily="34" charset="0"/>
                          <a:ea typeface="+mn-ea"/>
                          <a:cs typeface="+mn-cs"/>
                        </a:rPr>
                        <a:t>7.95%</a:t>
                      </a:r>
                      <a:endParaRPr lang="es-MX" sz="1200" b="1" i="0" u="none" strike="noStrike" kern="1200" dirty="0">
                        <a:solidFill>
                          <a:schemeClr val="bg1"/>
                        </a:solidFill>
                        <a:effectLst/>
                        <a:latin typeface="Century Gothic" panose="020B0502020202020204" pitchFamily="34" charset="0"/>
                        <a:ea typeface="+mn-ea"/>
                        <a:cs typeface="+mn-cs"/>
                      </a:endParaRPr>
                    </a:p>
                  </a:txBody>
                  <a:tcPr marL="0" marR="0" marT="0" marB="0" anchor="ctr">
                    <a:lnL>
                      <a:noFill/>
                    </a:lnL>
                    <a:lnR>
                      <a:noFill/>
                    </a:lnR>
                    <a:lnT>
                      <a:noFill/>
                    </a:lnT>
                    <a:lnB>
                      <a:noFill/>
                    </a:lnB>
                    <a:solidFill>
                      <a:srgbClr val="CD0000"/>
                    </a:solidFill>
                  </a:tcPr>
                </a:tc>
                <a:tc>
                  <a:txBody>
                    <a:bodyPr/>
                    <a:lstStyle/>
                    <a:p>
                      <a:pPr algn="ctr" rtl="0" fontAlgn="ctr"/>
                      <a:r>
                        <a:rPr lang="es-MX" sz="1200" b="1" i="0" u="none" strike="noStrike" dirty="0">
                          <a:solidFill>
                            <a:srgbClr val="FFFFFF"/>
                          </a:solidFill>
                          <a:effectLst/>
                          <a:latin typeface="Century Gothic"/>
                        </a:rPr>
                        <a:t>7.72%</a:t>
                      </a:r>
                    </a:p>
                  </a:txBody>
                  <a:tcPr marL="0" marR="0" marT="0" marB="0" anchor="ctr">
                    <a:lnL>
                      <a:noFill/>
                    </a:lnL>
                    <a:lnR>
                      <a:noFill/>
                    </a:lnR>
                    <a:lnT>
                      <a:noFill/>
                    </a:lnT>
                    <a:lnB>
                      <a:noFill/>
                    </a:lnB>
                    <a:solidFill>
                      <a:srgbClr val="CD0000"/>
                    </a:solidFill>
                  </a:tcPr>
                </a:tc>
                <a:tc>
                  <a:txBody>
                    <a:bodyPr/>
                    <a:lstStyle/>
                    <a:p>
                      <a:pPr algn="ctr" rtl="0" fontAlgn="ctr"/>
                      <a:r>
                        <a:rPr lang="es-MX" sz="1200" b="1" i="0" u="none" strike="noStrike" dirty="0">
                          <a:solidFill>
                            <a:srgbClr val="FFFFFF"/>
                          </a:solidFill>
                          <a:effectLst/>
                          <a:latin typeface="Century Gothic"/>
                        </a:rPr>
                        <a:t>6.64%</a:t>
                      </a:r>
                    </a:p>
                  </a:txBody>
                  <a:tcPr marL="0" marR="0" marT="0" marB="0" anchor="ctr">
                    <a:lnL>
                      <a:noFill/>
                    </a:lnL>
                    <a:lnR>
                      <a:noFill/>
                    </a:lnR>
                    <a:lnT>
                      <a:noFill/>
                    </a:lnT>
                    <a:lnB>
                      <a:noFill/>
                    </a:lnB>
                    <a:solidFill>
                      <a:srgbClr val="CD0000"/>
                    </a:solidFill>
                  </a:tcPr>
                </a:tc>
              </a:tr>
            </a:tbl>
          </a:graphicData>
        </a:graphic>
      </p:graphicFrame>
      <p:sp>
        <p:nvSpPr>
          <p:cNvPr id="12" name="2 Marcador de contenido"/>
          <p:cNvSpPr txBox="1">
            <a:spLocks/>
          </p:cNvSpPr>
          <p:nvPr/>
        </p:nvSpPr>
        <p:spPr>
          <a:xfrm>
            <a:off x="316992" y="6473313"/>
            <a:ext cx="6597176" cy="323672"/>
          </a:xfrm>
          <a:prstGeom prst="rect">
            <a:avLst/>
          </a:prstGeom>
        </p:spPr>
        <p:txBody>
          <a:bodyPr vert="horz" lIns="91440" tIns="45720" rIns="91440" bIns="4572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indent="0">
              <a:spcBef>
                <a:spcPts val="0"/>
              </a:spcBef>
              <a:buClr>
                <a:srgbClr val="C00000"/>
              </a:buClr>
              <a:buFont typeface="Arial"/>
              <a:buNone/>
            </a:pPr>
            <a:r>
              <a:rPr lang="es-MX" sz="1000" dirty="0" smtClean="0">
                <a:solidFill>
                  <a:prstClr val="black"/>
                </a:solidFill>
                <a:latin typeface="Century Gothic" panose="020B0502020202020204" pitchFamily="34" charset="0"/>
              </a:rPr>
              <a:t>Fuente: Bloomberg y datos de la Coordinación General de Riesgos.</a:t>
            </a:r>
          </a:p>
          <a:p>
            <a:pPr marL="0" indent="0">
              <a:spcBef>
                <a:spcPts val="0"/>
              </a:spcBef>
              <a:buClr>
                <a:srgbClr val="C00000"/>
              </a:buClr>
              <a:buNone/>
            </a:pPr>
            <a:r>
              <a:rPr lang="pt-BR" sz="1000" dirty="0">
                <a:solidFill>
                  <a:prstClr val="black"/>
                </a:solidFill>
                <a:latin typeface="Century Gothic" panose="020B0502020202020204" pitchFamily="34" charset="0"/>
              </a:rPr>
              <a:t>1. Dato proporcionado por Professional Asset Management Systems S.A. de C.V.</a:t>
            </a:r>
          </a:p>
          <a:p>
            <a:pPr marL="0" indent="0">
              <a:spcBef>
                <a:spcPts val="0"/>
              </a:spcBef>
              <a:buClr>
                <a:srgbClr val="C00000"/>
              </a:buClr>
              <a:buFont typeface="Arial"/>
              <a:buNone/>
            </a:pPr>
            <a:endParaRPr lang="es-MX" sz="1000" dirty="0" smtClean="0">
              <a:solidFill>
                <a:prstClr val="black"/>
              </a:solidFill>
              <a:latin typeface="Century Gothic" panose="020B0502020202020204" pitchFamily="34" charset="0"/>
            </a:endParaRPr>
          </a:p>
          <a:p>
            <a:pPr marL="0" indent="0">
              <a:spcBef>
                <a:spcPts val="0"/>
              </a:spcBef>
              <a:buFont typeface="Arial"/>
              <a:buNone/>
            </a:pPr>
            <a:endParaRPr lang="es-MX" sz="1000" dirty="0">
              <a:solidFill>
                <a:prstClr val="black"/>
              </a:solidFill>
              <a:latin typeface="Century Gothic" panose="020B0502020202020204" pitchFamily="34" charset="0"/>
            </a:endParaRPr>
          </a:p>
        </p:txBody>
      </p:sp>
      <p:graphicFrame>
        <p:nvGraphicFramePr>
          <p:cNvPr id="9" name="1 Gráfico"/>
          <p:cNvGraphicFramePr>
            <a:graphicFrameLocks noGrp="1"/>
          </p:cNvGraphicFramePr>
          <p:nvPr>
            <p:extLst>
              <p:ext uri="{D42A27DB-BD31-4B8C-83A1-F6EECF244321}">
                <p14:modId xmlns:p14="http://schemas.microsoft.com/office/powerpoint/2010/main" val="1007243646"/>
              </p:ext>
            </p:extLst>
          </p:nvPr>
        </p:nvGraphicFramePr>
        <p:xfrm>
          <a:off x="241300" y="3872176"/>
          <a:ext cx="8661400" cy="27000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21192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390144" y="264393"/>
            <a:ext cx="7289329" cy="844504"/>
          </a:xfrm>
          <a:prstGeom prst="rect">
            <a:avLst/>
          </a:prstGeom>
          <a:noFill/>
          <a:ln w="9525">
            <a:noFill/>
            <a:miter lim="800000"/>
            <a:headEnd/>
            <a:tailEnd/>
          </a:ln>
        </p:spPr>
        <p:txBody>
          <a:bodyPr lIns="91418" tIns="45709" rIns="91418" bIns="45709" anchor="ctr" anchorCtr="0"/>
          <a:lstStyle/>
          <a:p>
            <a:pPr>
              <a:spcAft>
                <a:spcPts val="1200"/>
              </a:spcAft>
              <a:buClr>
                <a:srgbClr val="CD0000"/>
              </a:buClr>
            </a:pPr>
            <a:r>
              <a:rPr lang="es-MX" sz="2000" b="1" dirty="0" smtClean="0">
                <a:solidFill>
                  <a:srgbClr val="CD0000"/>
                </a:solidFill>
                <a:latin typeface="Century Gothic" panose="020B0502020202020204" pitchFamily="34" charset="0"/>
                <a:ea typeface="MS PGothic" pitchFamily="34" charset="-128"/>
                <a:cs typeface="Arial" pitchFamily="34" charset="0"/>
              </a:rPr>
              <a:t>Al 15 de septiembre, </a:t>
            </a:r>
            <a:r>
              <a:rPr lang="es-MX" sz="2000" b="1" dirty="0" smtClean="0">
                <a:solidFill>
                  <a:srgbClr val="C00000"/>
                </a:solidFill>
                <a:latin typeface="Century Gothic" panose="020B0502020202020204" pitchFamily="34" charset="0"/>
              </a:rPr>
              <a:t>el rendimiento del FANVIT fue superior al fondeo por 225 pb y el VaR (0.49) se ubicó entre los menores vs. SB2 </a:t>
            </a:r>
            <a:endParaRPr lang="es-MX" sz="2000" b="1" dirty="0">
              <a:solidFill>
                <a:srgbClr val="C00000"/>
              </a:solidFill>
              <a:latin typeface="Century Gothic" panose="020B0502020202020204" pitchFamily="34" charset="0"/>
            </a:endParaRPr>
          </a:p>
        </p:txBody>
      </p:sp>
      <p:sp>
        <p:nvSpPr>
          <p:cNvPr id="13" name="12 Rectángulo"/>
          <p:cNvSpPr/>
          <p:nvPr/>
        </p:nvSpPr>
        <p:spPr>
          <a:xfrm>
            <a:off x="2316311" y="4055443"/>
            <a:ext cx="4712812" cy="461665"/>
          </a:xfrm>
          <a:prstGeom prst="rect">
            <a:avLst/>
          </a:prstGeom>
        </p:spPr>
        <p:txBody>
          <a:bodyPr wrap="square">
            <a:spAutoFit/>
          </a:bodyPr>
          <a:lstStyle/>
          <a:p>
            <a:pPr algn="ctr"/>
            <a:r>
              <a:rPr lang="es-MX" sz="1200" b="1" dirty="0" smtClean="0">
                <a:latin typeface="Century Gothic" panose="020B0502020202020204" pitchFamily="34" charset="0"/>
              </a:rPr>
              <a:t>Comparativo de riesgo  (VaR) de las SB2 y el FANVIT</a:t>
            </a:r>
          </a:p>
          <a:p>
            <a:pPr algn="ctr"/>
            <a:r>
              <a:rPr lang="es-MX" sz="1200" dirty="0" smtClean="0">
                <a:latin typeface="Century Gothic" panose="020B0502020202020204" pitchFamily="34" charset="0"/>
              </a:rPr>
              <a:t>(Porcentaje al cierre de agosto de 2016)</a:t>
            </a:r>
            <a:endParaRPr lang="es-MX" sz="1200" dirty="0">
              <a:latin typeface="Century Gothic" panose="020B0502020202020204" pitchFamily="34" charset="0"/>
            </a:endParaRPr>
          </a:p>
        </p:txBody>
      </p:sp>
      <p:sp>
        <p:nvSpPr>
          <p:cNvPr id="14" name="13 Rectángulo"/>
          <p:cNvSpPr/>
          <p:nvPr/>
        </p:nvSpPr>
        <p:spPr>
          <a:xfrm>
            <a:off x="3639937" y="6611779"/>
            <a:ext cx="5016383" cy="246221"/>
          </a:xfrm>
          <a:prstGeom prst="rect">
            <a:avLst/>
          </a:prstGeom>
        </p:spPr>
        <p:txBody>
          <a:bodyPr wrap="square">
            <a:spAutoFit/>
          </a:bodyPr>
          <a:lstStyle/>
          <a:p>
            <a:pPr algn="r"/>
            <a:r>
              <a:rPr lang="es-MX" sz="1000" dirty="0" smtClean="0">
                <a:latin typeface="Century Gothic" panose="020B0502020202020204" pitchFamily="34" charset="0"/>
              </a:rPr>
              <a:t>*Fanvit VaR al 15 de septiembre de 2016.   </a:t>
            </a:r>
            <a:r>
              <a:rPr lang="it-IT" sz="1000" dirty="0" smtClean="0">
                <a:latin typeface="Century Gothic" panose="020B0502020202020204" pitchFamily="34" charset="0"/>
              </a:rPr>
              <a:t>** Sistema : </a:t>
            </a:r>
            <a:r>
              <a:rPr lang="it-IT" sz="1000" dirty="0">
                <a:latin typeface="Century Gothic" panose="020B0502020202020204" pitchFamily="34" charset="0"/>
              </a:rPr>
              <a:t>p</a:t>
            </a:r>
            <a:r>
              <a:rPr lang="it-IT" sz="1000" dirty="0" smtClean="0">
                <a:latin typeface="Century Gothic" panose="020B0502020202020204" pitchFamily="34" charset="0"/>
              </a:rPr>
              <a:t>romedio de SB2</a:t>
            </a:r>
          </a:p>
        </p:txBody>
      </p:sp>
      <p:sp>
        <p:nvSpPr>
          <p:cNvPr id="4" name="3 Rectángulo"/>
          <p:cNvSpPr/>
          <p:nvPr/>
        </p:nvSpPr>
        <p:spPr>
          <a:xfrm>
            <a:off x="3613511" y="4792172"/>
            <a:ext cx="2118413" cy="180000"/>
          </a:xfrm>
          <a:prstGeom prst="rect">
            <a:avLst/>
          </a:prstGeom>
          <a:solidFill>
            <a:srgbClr val="BB2D2C">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000" b="1" dirty="0">
                <a:solidFill>
                  <a:schemeClr val="bg1"/>
                </a:solidFill>
                <a:latin typeface="Century Gothic" panose="020B0502020202020204" pitchFamily="34" charset="0"/>
              </a:rPr>
              <a:t>Límite VaR </a:t>
            </a:r>
            <a:r>
              <a:rPr lang="es-MX" sz="1000" b="1" dirty="0" smtClean="0">
                <a:solidFill>
                  <a:schemeClr val="bg1"/>
                </a:solidFill>
                <a:latin typeface="Century Gothic" panose="020B0502020202020204" pitchFamily="34" charset="0"/>
              </a:rPr>
              <a:t>SB2: 1.10</a:t>
            </a:r>
            <a:endParaRPr lang="es-MX" sz="1000" b="1" dirty="0">
              <a:solidFill>
                <a:schemeClr val="bg1"/>
              </a:solidFill>
              <a:latin typeface="Century Gothic" panose="020B0502020202020204" pitchFamily="34" charset="0"/>
            </a:endParaRPr>
          </a:p>
        </p:txBody>
      </p:sp>
      <p:graphicFrame>
        <p:nvGraphicFramePr>
          <p:cNvPr id="11" name="10 Tabla"/>
          <p:cNvGraphicFramePr>
            <a:graphicFrameLocks noGrp="1"/>
          </p:cNvGraphicFramePr>
          <p:nvPr>
            <p:extLst>
              <p:ext uri="{D42A27DB-BD31-4B8C-83A1-F6EECF244321}">
                <p14:modId xmlns:p14="http://schemas.microsoft.com/office/powerpoint/2010/main" val="2892492027"/>
              </p:ext>
            </p:extLst>
          </p:nvPr>
        </p:nvGraphicFramePr>
        <p:xfrm>
          <a:off x="548640" y="1306436"/>
          <a:ext cx="8107680" cy="2390161"/>
        </p:xfrm>
        <a:graphic>
          <a:graphicData uri="http://schemas.openxmlformats.org/drawingml/2006/table">
            <a:tbl>
              <a:tblPr/>
              <a:tblGrid>
                <a:gridCol w="1813582"/>
                <a:gridCol w="2260714"/>
                <a:gridCol w="608853"/>
                <a:gridCol w="1651355"/>
                <a:gridCol w="1773176"/>
              </a:tblGrid>
              <a:tr h="209209">
                <a:tc>
                  <a:txBody>
                    <a:bodyPr/>
                    <a:lstStyle/>
                    <a:p>
                      <a:pPr algn="ctr" rtl="0" fontAlgn="b"/>
                      <a:endParaRPr lang="es-MX" sz="1200" b="1" i="0" u="none" strike="noStrike" dirty="0">
                        <a:solidFill>
                          <a:schemeClr val="bg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gridSpan="4">
                  <a:txBody>
                    <a:bodyPr/>
                    <a:lstStyle/>
                    <a:p>
                      <a:pPr algn="ctr" rtl="0" fontAlgn="b"/>
                      <a:r>
                        <a:rPr lang="es-MX" sz="1200" b="1" i="0" u="none" strike="noStrike" dirty="0">
                          <a:solidFill>
                            <a:schemeClr val="bg1"/>
                          </a:solidFill>
                          <a:effectLst/>
                          <a:latin typeface="Century Gothic" panose="020B0502020202020204" pitchFamily="34" charset="0"/>
                        </a:rPr>
                        <a:t>Principales Analíticos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s-MX"/>
                    </a:p>
                  </a:txBody>
                  <a:tcPr/>
                </a:tc>
                <a:tc hMerge="1">
                  <a:txBody>
                    <a:bodyPr/>
                    <a:lstStyle/>
                    <a:p>
                      <a:endParaRPr lang="es-MX"/>
                    </a:p>
                  </a:txBody>
                  <a:tcPr/>
                </a:tc>
                <a:tc hMerge="1">
                  <a:txBody>
                    <a:bodyPr/>
                    <a:lstStyle/>
                    <a:p>
                      <a:pPr algn="ctr" rtl="0" fontAlgn="b"/>
                      <a:endParaRPr lang="es-MX" sz="1100" b="1" i="0" u="none" strike="noStrike" dirty="0">
                        <a:solidFill>
                          <a:schemeClr val="bg1"/>
                        </a:solidFill>
                        <a:effectLst/>
                        <a:latin typeface="Century Gothic" panose="020B0502020202020204" pitchFamily="34" charset="0"/>
                      </a:endParaRPr>
                    </a:p>
                  </a:txBody>
                  <a:tcPr marL="9525" marR="9525" marT="9525"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209209">
                <a:tc>
                  <a:txBody>
                    <a:bodyPr/>
                    <a:lstStyle/>
                    <a:p>
                      <a:pPr algn="ctr" fontAlgn="ctr"/>
                      <a:endParaRPr lang="es-MX" sz="1200" b="1"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es-MX" sz="1200" b="1" i="0" u="none" strike="noStrike" dirty="0">
                          <a:solidFill>
                            <a:srgbClr val="000000"/>
                          </a:solidFill>
                          <a:effectLst/>
                          <a:latin typeface="Century Gothic" panose="020B0502020202020204" pitchFamily="34" charset="0"/>
                        </a:rPr>
                        <a:t> </a:t>
                      </a:r>
                      <a:r>
                        <a:rPr lang="es-MX" sz="1200" b="1" i="0" u="none" strike="noStrike" dirty="0" smtClean="0">
                          <a:solidFill>
                            <a:srgbClr val="000000"/>
                          </a:solidFill>
                          <a:effectLst/>
                          <a:latin typeface="Century Gothic" panose="020B0502020202020204" pitchFamily="34" charset="0"/>
                        </a:rPr>
                        <a:t>Indicador</a:t>
                      </a:r>
                      <a:endParaRPr lang="es-MX" sz="1200" b="1"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r>
                        <a:rPr lang="es-MX" sz="1200" b="1" i="0" u="none" strike="noStrike" dirty="0" smtClean="0">
                          <a:solidFill>
                            <a:schemeClr val="tx1"/>
                          </a:solidFill>
                          <a:effectLst/>
                          <a:latin typeface="Century Gothic" panose="020B0502020202020204" pitchFamily="34" charset="0"/>
                        </a:rPr>
                        <a:t>Límite</a:t>
                      </a:r>
                      <a:endParaRPr lang="es-MX" sz="1200" b="1"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r>
                        <a:rPr lang="es-MX" sz="1200" b="1" i="0" u="none" strike="noStrike" dirty="0" smtClean="0">
                          <a:solidFill>
                            <a:schemeClr val="tx1"/>
                          </a:solidFill>
                          <a:effectLst/>
                          <a:latin typeface="Century Gothic" panose="020B0502020202020204" pitchFamily="34" charset="0"/>
                        </a:rPr>
                        <a:t>al 31 de agosto</a:t>
                      </a:r>
                      <a:endParaRPr lang="es-MX" sz="1200" b="1"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r>
                        <a:rPr lang="es-MX" sz="1200" b="1" i="0" u="none" strike="noStrike" dirty="0" smtClean="0">
                          <a:solidFill>
                            <a:schemeClr val="tx1"/>
                          </a:solidFill>
                          <a:effectLst/>
                          <a:latin typeface="Century Gothic" panose="020B0502020202020204" pitchFamily="34" charset="0"/>
                        </a:rPr>
                        <a:t>al 15 de septiembre</a:t>
                      </a:r>
                      <a:endParaRPr lang="es-MX" sz="1200" b="1"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97516">
                <a:tc>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Rendimiento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TWRR</a:t>
                      </a:r>
                      <a:r>
                        <a:rPr lang="es-MX" sz="1200" b="1" i="0" u="none" strike="noStrike" kern="1200" baseline="30000" dirty="0" smtClean="0">
                          <a:solidFill>
                            <a:srgbClr val="000000"/>
                          </a:solidFill>
                          <a:effectLst/>
                          <a:latin typeface="Century Gothic" panose="020B0502020202020204" pitchFamily="34" charset="0"/>
                          <a:ea typeface="+mn-ea"/>
                          <a:cs typeface="+mn-cs"/>
                        </a:rPr>
                        <a:t>1</a:t>
                      </a:r>
                      <a:r>
                        <a:rPr lang="es-MX" sz="1200" b="1" i="0" u="none" strike="noStrike" kern="1200" dirty="0" smtClean="0">
                          <a:solidFill>
                            <a:srgbClr val="000000"/>
                          </a:solidFill>
                          <a:effectLst/>
                          <a:latin typeface="Century Gothic" panose="020B0502020202020204" pitchFamily="34" charset="0"/>
                          <a:ea typeface="+mn-ea"/>
                          <a:cs typeface="+mn-cs"/>
                        </a:rPr>
                        <a:t> (2016)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6.09%</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6.64%</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8163">
                <a:tc rowSpan="3">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Valores</a:t>
                      </a:r>
                      <a:r>
                        <a:rPr lang="es-MX" sz="1200" b="1" i="0" u="none" strike="noStrike" kern="1200" baseline="0" dirty="0" smtClean="0">
                          <a:solidFill>
                            <a:srgbClr val="000000"/>
                          </a:solidFill>
                          <a:effectLst/>
                          <a:latin typeface="Century Gothic" panose="020B0502020202020204" pitchFamily="34" charset="0"/>
                          <a:ea typeface="+mn-ea"/>
                          <a:cs typeface="+mn-cs"/>
                        </a:rPr>
                        <a:t> de Referencia</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SB2 (promedio)</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8.30%</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ctr" latinLnBrk="0" hangingPunct="1"/>
                      <a:r>
                        <a:rPr lang="es-MX" sz="1200" b="0" i="0" u="none" strike="noStrike" kern="1200" dirty="0" smtClean="0">
                          <a:solidFill>
                            <a:schemeClr val="tx1"/>
                          </a:solidFill>
                          <a:effectLst/>
                          <a:latin typeface="Century Gothic" panose="020B0502020202020204" pitchFamily="34" charset="0"/>
                          <a:ea typeface="+mn-ea"/>
                          <a:cs typeface="+mn-cs"/>
                        </a:rPr>
                        <a:t>6.70%</a:t>
                      </a:r>
                      <a:endParaRPr lang="es-MX" sz="1200" b="0" i="0" u="none" strike="noStrike" kern="1200" dirty="0">
                        <a:solidFill>
                          <a:schemeClr val="tx1"/>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8163">
                <a:tc vMerge="1">
                  <a:txBody>
                    <a:bodyPr/>
                    <a:lstStyle/>
                    <a:p>
                      <a:pPr marL="88900" indent="0" algn="l" defTabSz="457200" rtl="0" eaLnBrk="1" fontAlgn="ctr" latinLnBrk="0" hangingPunct="1"/>
                      <a:endParaRPr lang="es-MX" sz="11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Fondeo</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4.33%</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4.39%</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78393">
                <a:tc vMerge="1">
                  <a:txBody>
                    <a:bodyPr/>
                    <a:lstStyle/>
                    <a:p>
                      <a:pPr marL="88900" indent="0" algn="l" defTabSz="457200" rtl="0" eaLnBrk="1" fontAlgn="ctr" latinLnBrk="0" hangingPunct="1"/>
                      <a:endParaRPr lang="es-MX" sz="11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Inflación</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2.73%</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25991">
                <a:tc rowSpan="3">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Riesgo de Mercado y Liquidez</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88900" indent="0" algn="l" defTabSz="457200" rtl="0" eaLnBrk="1" fontAlgn="ctr" latinLnBrk="0" hangingPunct="1"/>
                      <a:r>
                        <a:rPr lang="es-MX" sz="1200" b="1" i="0" u="none" strike="noStrike" kern="1200" dirty="0">
                          <a:solidFill>
                            <a:srgbClr val="000000"/>
                          </a:solidFill>
                          <a:effectLst/>
                          <a:latin typeface="Century Gothic" panose="020B0502020202020204" pitchFamily="34" charset="0"/>
                          <a:ea typeface="+mn-ea"/>
                          <a:cs typeface="+mn-cs"/>
                        </a:rPr>
                        <a:t>VaR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-1.10%</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-0.45%</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-0.49% </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67520">
                <a:tc vMerge="1">
                  <a:txBody>
                    <a:bodyPr/>
                    <a:lstStyle/>
                    <a:p>
                      <a:pPr marL="88900" indent="0" algn="l" rtl="0" fontAlgn="ctr"/>
                      <a:endParaRPr lang="es-MX" sz="1100" b="1" i="0" u="none" strike="noStrike" dirty="0">
                        <a:solidFill>
                          <a:srgbClr val="000000"/>
                        </a:solidFill>
                        <a:effectLst/>
                        <a:latin typeface="Century Gothic" panose="020B0502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900" indent="0" algn="l" rtl="0" fontAlgn="ctr"/>
                      <a:r>
                        <a:rPr lang="es-MX" sz="1200" b="1"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5.16</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 5.21</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65997">
                <a:tc vMerge="1">
                  <a:txBody>
                    <a:bodyPr/>
                    <a:lstStyle/>
                    <a:p>
                      <a:pPr marL="88900" indent="0" algn="l" defTabSz="457200" rtl="0" eaLnBrk="1" fontAlgn="ctr" latinLnBrk="0" hangingPunct="1"/>
                      <a:endParaRPr lang="es-MX" sz="11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900" indent="0" algn="l" defTabSz="457200" rtl="0" eaLnBrk="1" fontAlgn="ctr" latinLnBrk="0" hangingPunct="1"/>
                      <a:r>
                        <a:rPr lang="es-MX" sz="1200" b="1" i="0" u="none" strike="noStrike" kern="1200" dirty="0">
                          <a:solidFill>
                            <a:srgbClr val="000000"/>
                          </a:solidFill>
                          <a:effectLst/>
                          <a:latin typeface="Century Gothic" panose="020B0502020202020204" pitchFamily="34" charset="0"/>
                          <a:ea typeface="+mn-ea"/>
                          <a:cs typeface="+mn-cs"/>
                        </a:rPr>
                        <a:t>Activos </a:t>
                      </a:r>
                      <a:r>
                        <a:rPr lang="es-MX" sz="1200" b="1" i="0" u="none" strike="noStrike" kern="1200" dirty="0" smtClean="0">
                          <a:solidFill>
                            <a:srgbClr val="000000"/>
                          </a:solidFill>
                          <a:effectLst/>
                          <a:latin typeface="Century Gothic" panose="020B0502020202020204" pitchFamily="34" charset="0"/>
                          <a:ea typeface="+mn-ea"/>
                          <a:cs typeface="+mn-cs"/>
                        </a:rPr>
                        <a:t>Netos (millones)</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53,031,112,774</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52,787,885,204</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 name="2 Marcador de número de diapositiva"/>
          <p:cNvSpPr>
            <a:spLocks noGrp="1"/>
          </p:cNvSpPr>
          <p:nvPr>
            <p:ph type="sldNum" sz="quarter" idx="12"/>
          </p:nvPr>
        </p:nvSpPr>
        <p:spPr>
          <a:xfrm>
            <a:off x="7010400" y="6492875"/>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55</a:t>
            </a:fld>
            <a:endParaRPr lang="es-ES" altLang="es-MX" dirty="0"/>
          </a:p>
        </p:txBody>
      </p:sp>
      <p:sp>
        <p:nvSpPr>
          <p:cNvPr id="2" name="1 Rectángulo"/>
          <p:cNvSpPr/>
          <p:nvPr/>
        </p:nvSpPr>
        <p:spPr>
          <a:xfrm>
            <a:off x="548640" y="3730633"/>
            <a:ext cx="6129742" cy="369332"/>
          </a:xfrm>
          <a:prstGeom prst="rect">
            <a:avLst/>
          </a:prstGeom>
        </p:spPr>
        <p:txBody>
          <a:bodyPr wrap="square">
            <a:spAutoFit/>
          </a:bodyPr>
          <a:lstStyle/>
          <a:p>
            <a:pPr marL="180975" indent="-180975">
              <a:buAutoNum type="arabicPeriod"/>
            </a:pPr>
            <a:r>
              <a:rPr lang="es-MX" sz="900" dirty="0" smtClean="0">
                <a:latin typeface="Century Gothic" panose="020B0502020202020204" pitchFamily="34" charset="0"/>
              </a:rPr>
              <a:t>Tasa </a:t>
            </a:r>
            <a:r>
              <a:rPr lang="es-MX" sz="900" dirty="0">
                <a:latin typeface="Century Gothic" panose="020B0502020202020204" pitchFamily="34" charset="0"/>
              </a:rPr>
              <a:t>de rendimiento ponderada por tiempo (TWRR – Time weighted rate of </a:t>
            </a:r>
            <a:r>
              <a:rPr lang="es-MX" sz="900" dirty="0" smtClean="0">
                <a:latin typeface="Century Gothic" panose="020B0502020202020204" pitchFamily="34" charset="0"/>
              </a:rPr>
              <a:t>return) </a:t>
            </a:r>
          </a:p>
          <a:p>
            <a:pPr marL="180975" indent="-180975">
              <a:buAutoNum type="arabicPeriod"/>
            </a:pPr>
            <a:r>
              <a:rPr lang="es-MX" sz="900" dirty="0" smtClean="0">
                <a:latin typeface="Century Gothic" panose="020B0502020202020204" pitchFamily="34" charset="0"/>
              </a:rPr>
              <a:t>Tasa </a:t>
            </a:r>
            <a:r>
              <a:rPr lang="es-MX" sz="900" dirty="0">
                <a:latin typeface="Century Gothic" panose="020B0502020202020204" pitchFamily="34" charset="0"/>
              </a:rPr>
              <a:t>de Rendimiento al vencimiento </a:t>
            </a:r>
          </a:p>
        </p:txBody>
      </p:sp>
      <p:sp>
        <p:nvSpPr>
          <p:cNvPr id="12" name="11 Rectángulo"/>
          <p:cNvSpPr/>
          <p:nvPr/>
        </p:nvSpPr>
        <p:spPr>
          <a:xfrm>
            <a:off x="548640" y="6627167"/>
            <a:ext cx="2086293" cy="230832"/>
          </a:xfrm>
          <a:prstGeom prst="rect">
            <a:avLst/>
          </a:prstGeom>
        </p:spPr>
        <p:txBody>
          <a:bodyPr wrap="square">
            <a:spAutoFit/>
          </a:bodyPr>
          <a:lstStyle/>
          <a:p>
            <a:r>
              <a:rPr lang="it-IT" sz="900" dirty="0" smtClean="0">
                <a:latin typeface="Century Gothic" panose="020B0502020202020204" pitchFamily="34" charset="0"/>
              </a:rPr>
              <a:t>Fuente</a:t>
            </a:r>
            <a:r>
              <a:rPr lang="it-IT" sz="900" dirty="0">
                <a:latin typeface="Century Gothic" panose="020B0502020202020204" pitchFamily="34" charset="0"/>
              </a:rPr>
              <a:t>: CONSAR,  INFONAVIT</a:t>
            </a:r>
            <a:r>
              <a:rPr lang="it-IT" sz="900" dirty="0" smtClean="0">
                <a:latin typeface="Century Gothic" panose="020B0502020202020204" pitchFamily="34" charset="0"/>
              </a:rPr>
              <a:t>.</a:t>
            </a:r>
            <a:endParaRPr lang="es-MX" sz="900" dirty="0">
              <a:latin typeface="Century Gothic" panose="020B0502020202020204" pitchFamily="34" charset="0"/>
            </a:endParaRPr>
          </a:p>
        </p:txBody>
      </p:sp>
      <p:graphicFrame>
        <p:nvGraphicFramePr>
          <p:cNvPr id="15" name="1 Gráfico"/>
          <p:cNvGraphicFramePr>
            <a:graphicFrameLocks noGrp="1"/>
          </p:cNvGraphicFramePr>
          <p:nvPr>
            <p:extLst>
              <p:ext uri="{D42A27DB-BD31-4B8C-83A1-F6EECF244321}">
                <p14:modId xmlns:p14="http://schemas.microsoft.com/office/powerpoint/2010/main" val="211583818"/>
              </p:ext>
            </p:extLst>
          </p:nvPr>
        </p:nvGraphicFramePr>
        <p:xfrm>
          <a:off x="236328" y="4363587"/>
          <a:ext cx="8671344" cy="22149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748604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81872" y="130281"/>
            <a:ext cx="7597601" cy="720000"/>
          </a:xfrm>
          <a:prstGeom prst="rect">
            <a:avLst/>
          </a:prstGeom>
          <a:noFill/>
          <a:ln w="9525">
            <a:noFill/>
            <a:miter lim="800000"/>
            <a:headEnd/>
            <a:tailEnd/>
          </a:ln>
        </p:spPr>
        <p:txBody>
          <a:bodyPr lIns="91418" tIns="45709" rIns="91418" bIns="45709" anchor="ctr" anchorCtr="0"/>
          <a:lstStyle/>
          <a:p>
            <a:r>
              <a:rPr lang="es-MX" sz="2000" b="1" dirty="0" smtClean="0">
                <a:solidFill>
                  <a:srgbClr val="CD0000"/>
                </a:solidFill>
                <a:latin typeface="Century Gothic" panose="020B0502020202020204" pitchFamily="34" charset="0"/>
                <a:ea typeface="MS PGothic" pitchFamily="34" charset="-128"/>
                <a:cs typeface="Arial" pitchFamily="34" charset="0"/>
              </a:rPr>
              <a:t>Al 15 de septiembre, el </a:t>
            </a:r>
            <a:r>
              <a:rPr lang="es-MX" sz="2000" b="1" dirty="0">
                <a:solidFill>
                  <a:srgbClr val="CD0000"/>
                </a:solidFill>
                <a:latin typeface="Century Gothic" panose="020B0502020202020204" pitchFamily="34" charset="0"/>
                <a:ea typeface="MS PGothic" pitchFamily="34" charset="-128"/>
                <a:cs typeface="Arial" pitchFamily="34" charset="0"/>
              </a:rPr>
              <a:t>FANVIT </a:t>
            </a:r>
            <a:r>
              <a:rPr lang="es-MX" sz="2000" b="1" dirty="0" smtClean="0">
                <a:solidFill>
                  <a:srgbClr val="CD0000"/>
                </a:solidFill>
                <a:latin typeface="Century Gothic" panose="020B0502020202020204" pitchFamily="34" charset="0"/>
                <a:ea typeface="MS PGothic" pitchFamily="34" charset="-128"/>
                <a:cs typeface="Arial" pitchFamily="34" charset="0"/>
              </a:rPr>
              <a:t>cumple con los límites por clase de activo establecidos en el marco de gestión</a:t>
            </a:r>
            <a:endParaRPr lang="es-MX" sz="2000" b="1" dirty="0">
              <a:solidFill>
                <a:srgbClr val="CD0000"/>
              </a:solidFill>
              <a:latin typeface="Century Gothic" panose="020B0502020202020204" pitchFamily="34" charset="0"/>
              <a:ea typeface="MS PGothic" pitchFamily="34" charset="-128"/>
              <a:cs typeface="Arial" pitchFamily="34" charset="0"/>
            </a:endParaRPr>
          </a:p>
        </p:txBody>
      </p:sp>
      <p:sp>
        <p:nvSpPr>
          <p:cNvPr id="10" name="9 Rectángulo"/>
          <p:cNvSpPr/>
          <p:nvPr/>
        </p:nvSpPr>
        <p:spPr>
          <a:xfrm>
            <a:off x="1743090" y="1177403"/>
            <a:ext cx="6026781" cy="738664"/>
          </a:xfrm>
          <a:prstGeom prst="rect">
            <a:avLst/>
          </a:prstGeom>
        </p:spPr>
        <p:txBody>
          <a:bodyPr wrap="square">
            <a:spAutoFit/>
          </a:bodyPr>
          <a:lstStyle/>
          <a:p>
            <a:pPr algn="ctr"/>
            <a:r>
              <a:rPr lang="es-MX" sz="1400" b="1" dirty="0" smtClean="0">
                <a:latin typeface="Century Gothic" panose="020B0502020202020204" pitchFamily="34" charset="0"/>
              </a:rPr>
              <a:t>Cumplimiento con límites por Clase de Activo del régimen de inversión</a:t>
            </a:r>
          </a:p>
          <a:p>
            <a:pPr algn="ctr"/>
            <a:r>
              <a:rPr lang="es-MX" sz="1400" dirty="0" smtClean="0">
                <a:latin typeface="Century Gothic" panose="020B0502020202020204" pitchFamily="34" charset="0"/>
              </a:rPr>
              <a:t>(porcentaje al 15 de septiembre de 2016)</a:t>
            </a:r>
            <a:endParaRPr lang="es-MX" sz="1400" dirty="0">
              <a:latin typeface="Century Gothic" panose="020B0502020202020204" pitchFamily="34" charset="0"/>
            </a:endParaRPr>
          </a:p>
        </p:txBody>
      </p:sp>
      <p:sp>
        <p:nvSpPr>
          <p:cNvPr id="11" name="2 Marcador de número de diapositiva"/>
          <p:cNvSpPr>
            <a:spLocks noGrp="1"/>
          </p:cNvSpPr>
          <p:nvPr>
            <p:ph type="sldNum" sz="quarter" idx="12"/>
          </p:nvPr>
        </p:nvSpPr>
        <p:spPr>
          <a:xfrm>
            <a:off x="6829658" y="647331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56</a:t>
            </a:fld>
            <a:endParaRPr lang="es-ES" altLang="es-MX" dirty="0"/>
          </a:p>
        </p:txBody>
      </p:sp>
      <p:sp>
        <p:nvSpPr>
          <p:cNvPr id="9" name="2 Marcador de contenido"/>
          <p:cNvSpPr txBox="1">
            <a:spLocks/>
          </p:cNvSpPr>
          <p:nvPr/>
        </p:nvSpPr>
        <p:spPr>
          <a:xfrm>
            <a:off x="0" y="6575422"/>
            <a:ext cx="6597167" cy="229677"/>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C00000"/>
              </a:buClr>
              <a:buFont typeface="Arial"/>
              <a:buNone/>
            </a:pPr>
            <a:r>
              <a:rPr lang="es-MX" sz="1100" dirty="0" smtClean="0">
                <a:solidFill>
                  <a:prstClr val="black"/>
                </a:solidFill>
                <a:latin typeface="Century Gothic" panose="020B0502020202020204" pitchFamily="34" charset="0"/>
              </a:rPr>
              <a:t>Fuente: Gerencia  Sr. Mercados Financieros.</a:t>
            </a:r>
            <a:endParaRPr lang="es-MX" sz="1100" dirty="0">
              <a:solidFill>
                <a:prstClr val="black"/>
              </a:solidFill>
              <a:latin typeface="Century Gothic" panose="020B0502020202020204" pitchFamily="34" charset="0"/>
            </a:endParaRPr>
          </a:p>
        </p:txBody>
      </p:sp>
      <p:graphicFrame>
        <p:nvGraphicFramePr>
          <p:cNvPr id="12" name="7 Gráfico"/>
          <p:cNvGraphicFramePr>
            <a:graphicFrameLocks/>
          </p:cNvGraphicFramePr>
          <p:nvPr>
            <p:extLst>
              <p:ext uri="{D42A27DB-BD31-4B8C-83A1-F6EECF244321}">
                <p14:modId xmlns:p14="http://schemas.microsoft.com/office/powerpoint/2010/main" val="3218292949"/>
              </p:ext>
            </p:extLst>
          </p:nvPr>
        </p:nvGraphicFramePr>
        <p:xfrm>
          <a:off x="-510639" y="1905016"/>
          <a:ext cx="9785928" cy="45339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826208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834836" y="1711737"/>
            <a:ext cx="7511449" cy="307777"/>
          </a:xfrm>
          <a:prstGeom prst="rect">
            <a:avLst/>
          </a:prstGeom>
        </p:spPr>
        <p:txBody>
          <a:bodyPr wrap="square">
            <a:spAutoFit/>
          </a:bodyPr>
          <a:lstStyle/>
          <a:p>
            <a:pPr algn="ctr"/>
            <a:r>
              <a:rPr lang="es-MX" sz="1400" b="1" dirty="0">
                <a:latin typeface="Century Gothic" pitchFamily="34" charset="0"/>
              </a:rPr>
              <a:t>Resumen del Estado de Resultados Comparativo </a:t>
            </a:r>
            <a:r>
              <a:rPr lang="es-MX" sz="1400" b="1" dirty="0" smtClean="0">
                <a:latin typeface="Century Gothic" pitchFamily="34" charset="0"/>
              </a:rPr>
              <a:t>al cierre del periodo</a:t>
            </a:r>
            <a:endParaRPr lang="es-MX" sz="1400" b="1" dirty="0">
              <a:latin typeface="Century Gothic" pitchFamily="34" charset="0"/>
            </a:endParaRPr>
          </a:p>
        </p:txBody>
      </p:sp>
      <p:sp>
        <p:nvSpPr>
          <p:cNvPr id="10" name="9 Rectángulo"/>
          <p:cNvSpPr/>
          <p:nvPr/>
        </p:nvSpPr>
        <p:spPr>
          <a:xfrm>
            <a:off x="3541236" y="2019514"/>
            <a:ext cx="2098651" cy="276999"/>
          </a:xfrm>
          <a:prstGeom prst="rect">
            <a:avLst/>
          </a:prstGeom>
        </p:spPr>
        <p:txBody>
          <a:bodyPr wrap="none">
            <a:spAutoFit/>
          </a:bodyPr>
          <a:lstStyle/>
          <a:p>
            <a:r>
              <a:rPr lang="es-MX" sz="1200" dirty="0">
                <a:latin typeface="Century Gothic" panose="020B0502020202020204" pitchFamily="34" charset="0"/>
              </a:rPr>
              <a:t>(</a:t>
            </a:r>
            <a:r>
              <a:rPr lang="es-MX" sz="1200" dirty="0" smtClean="0">
                <a:latin typeface="Century Gothic" panose="020B0502020202020204" pitchFamily="34" charset="0"/>
              </a:rPr>
              <a:t>Cifras en </a:t>
            </a:r>
            <a:r>
              <a:rPr lang="es-MX" sz="1200" dirty="0">
                <a:latin typeface="Century Gothic" panose="020B0502020202020204" pitchFamily="34" charset="0"/>
              </a:rPr>
              <a:t>Miles de Pesos )</a:t>
            </a:r>
          </a:p>
        </p:txBody>
      </p:sp>
      <p:sp>
        <p:nvSpPr>
          <p:cNvPr id="11" name="Rectangle 2"/>
          <p:cNvSpPr>
            <a:spLocks noChangeArrowheads="1"/>
          </p:cNvSpPr>
          <p:nvPr/>
        </p:nvSpPr>
        <p:spPr bwMode="auto">
          <a:xfrm>
            <a:off x="463138" y="391539"/>
            <a:ext cx="7311337" cy="720000"/>
          </a:xfrm>
          <a:prstGeom prst="rect">
            <a:avLst/>
          </a:prstGeom>
          <a:noFill/>
          <a:ln w="9525">
            <a:noFill/>
            <a:miter lim="800000"/>
            <a:headEnd/>
            <a:tailEnd/>
          </a:ln>
        </p:spPr>
        <p:txBody>
          <a:bodyPr lIns="91418" tIns="45709" rIns="91418" bIns="45709" anchor="ctr" anchorCtr="0"/>
          <a:lstStyle/>
          <a:p>
            <a:r>
              <a:rPr lang="es-MX" sz="2000" b="1" dirty="0" smtClean="0">
                <a:solidFill>
                  <a:srgbClr val="CD0000"/>
                </a:solidFill>
                <a:latin typeface="Century Gothic" panose="020B0502020202020204" pitchFamily="34" charset="0"/>
                <a:ea typeface="MS PGothic" pitchFamily="34" charset="-128"/>
                <a:cs typeface="Arial" pitchFamily="34" charset="0"/>
              </a:rPr>
              <a:t>Durante 2016, el FANVIT ha generado 2,198 </a:t>
            </a:r>
            <a:r>
              <a:rPr lang="es-MX" sz="2000" b="1" dirty="0">
                <a:solidFill>
                  <a:srgbClr val="CD0000"/>
                </a:solidFill>
                <a:latin typeface="Century Gothic" panose="020B0502020202020204" pitchFamily="34" charset="0"/>
                <a:ea typeface="MS PGothic" pitchFamily="34" charset="-128"/>
                <a:cs typeface="Arial" pitchFamily="34" charset="0"/>
              </a:rPr>
              <a:t>millones, incluyendo costos y minusvalías</a:t>
            </a:r>
          </a:p>
        </p:txBody>
      </p:sp>
      <p:sp>
        <p:nvSpPr>
          <p:cNvPr id="9"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05E83AA4-A00D-4AA0-8FE8-B93C9F3EC141}" type="slidenum">
              <a:rPr lang="es-ES" altLang="es-MX"/>
              <a:pPr/>
              <a:t>57</a:t>
            </a:fld>
            <a:endParaRPr lang="es-ES" altLang="es-MX" dirty="0"/>
          </a:p>
        </p:txBody>
      </p:sp>
      <p:sp>
        <p:nvSpPr>
          <p:cNvPr id="8" name="2 Marcador de contenido"/>
          <p:cNvSpPr txBox="1">
            <a:spLocks/>
          </p:cNvSpPr>
          <p:nvPr/>
        </p:nvSpPr>
        <p:spPr>
          <a:xfrm>
            <a:off x="0" y="6575422"/>
            <a:ext cx="6597167" cy="229677"/>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C00000"/>
              </a:buClr>
              <a:buFont typeface="Arial"/>
              <a:buNone/>
            </a:pPr>
            <a:r>
              <a:rPr lang="es-MX" sz="1100" dirty="0" smtClean="0">
                <a:solidFill>
                  <a:prstClr val="black"/>
                </a:solidFill>
                <a:latin typeface="Century Gothic" panose="020B0502020202020204" pitchFamily="34" charset="0"/>
              </a:rPr>
              <a:t>Fuente: Gerencia de Información Financiera.</a:t>
            </a:r>
          </a:p>
          <a:p>
            <a:pPr marL="0" indent="0">
              <a:buFont typeface="Arial"/>
              <a:buNone/>
            </a:pPr>
            <a:endParaRPr lang="es-MX" sz="1100" dirty="0">
              <a:solidFill>
                <a:prstClr val="black"/>
              </a:solidFill>
              <a:latin typeface="Century Gothic" panose="020B0502020202020204" pitchFamily="34" charset="0"/>
            </a:endParaRPr>
          </a:p>
        </p:txBody>
      </p:sp>
      <p:graphicFrame>
        <p:nvGraphicFramePr>
          <p:cNvPr id="2" name="1 Tabla"/>
          <p:cNvGraphicFramePr>
            <a:graphicFrameLocks noGrp="1"/>
          </p:cNvGraphicFramePr>
          <p:nvPr>
            <p:extLst>
              <p:ext uri="{D42A27DB-BD31-4B8C-83A1-F6EECF244321}">
                <p14:modId xmlns:p14="http://schemas.microsoft.com/office/powerpoint/2010/main" val="4186801826"/>
              </p:ext>
            </p:extLst>
          </p:nvPr>
        </p:nvGraphicFramePr>
        <p:xfrm>
          <a:off x="1193800" y="2373471"/>
          <a:ext cx="6540500" cy="3169920"/>
        </p:xfrm>
        <a:graphic>
          <a:graphicData uri="http://schemas.openxmlformats.org/drawingml/2006/table">
            <a:tbl>
              <a:tblPr/>
              <a:tblGrid>
                <a:gridCol w="2908300"/>
                <a:gridCol w="800100"/>
                <a:gridCol w="927100"/>
                <a:gridCol w="927100"/>
                <a:gridCol w="977900"/>
              </a:tblGrid>
              <a:tr h="400050">
                <a:tc>
                  <a:txBody>
                    <a:bodyPr/>
                    <a:lstStyle/>
                    <a:p>
                      <a:pPr algn="ctr" rtl="0" fontAlgn="b"/>
                      <a:r>
                        <a:rPr lang="es-MX" sz="1300" b="1" i="0" u="none" strike="noStrike" dirty="0">
                          <a:solidFill>
                            <a:srgbClr val="FFFFFF"/>
                          </a:solidFill>
                          <a:effectLst/>
                          <a:latin typeface="Century Gothic"/>
                        </a:rPr>
                        <a:t>CONCEPTO</a:t>
                      </a:r>
                    </a:p>
                  </a:txBody>
                  <a:tcPr marL="0" marR="0" marT="0" marB="0" anchor="b">
                    <a:lnL>
                      <a:noFill/>
                    </a:lnL>
                    <a:lnR>
                      <a:noFill/>
                    </a:lnR>
                    <a:lnT>
                      <a:noFill/>
                    </a:lnT>
                    <a:lnB>
                      <a:noFill/>
                    </a:lnB>
                    <a:solidFill>
                      <a:srgbClr val="7F7F7F"/>
                    </a:solidFill>
                  </a:tcPr>
                </a:tc>
                <a:tc>
                  <a:txBody>
                    <a:bodyPr/>
                    <a:lstStyle/>
                    <a:p>
                      <a:pPr algn="ctr" rtl="0" fontAlgn="b"/>
                      <a:r>
                        <a:rPr lang="es-MX" sz="1300" b="1" i="0" u="none" strike="noStrike" dirty="0">
                          <a:solidFill>
                            <a:srgbClr val="FFFFFF"/>
                          </a:solidFill>
                          <a:effectLst/>
                          <a:latin typeface="Century Gothic"/>
                        </a:rPr>
                        <a:t>dic-14</a:t>
                      </a:r>
                    </a:p>
                  </a:txBody>
                  <a:tcPr marL="0" marR="0" marT="0" marB="0" anchor="b">
                    <a:lnL>
                      <a:noFill/>
                    </a:lnL>
                    <a:lnR>
                      <a:noFill/>
                    </a:lnR>
                    <a:lnT>
                      <a:noFill/>
                    </a:lnT>
                    <a:lnB>
                      <a:noFill/>
                    </a:lnB>
                    <a:solidFill>
                      <a:srgbClr val="7F7F7F"/>
                    </a:solidFill>
                  </a:tcPr>
                </a:tc>
                <a:tc>
                  <a:txBody>
                    <a:bodyPr/>
                    <a:lstStyle/>
                    <a:p>
                      <a:pPr algn="ctr" rtl="0" fontAlgn="b"/>
                      <a:r>
                        <a:rPr lang="es-MX" sz="1300" b="1" i="0" u="none" strike="noStrike" dirty="0">
                          <a:solidFill>
                            <a:srgbClr val="FFFFFF"/>
                          </a:solidFill>
                          <a:effectLst/>
                          <a:latin typeface="Century Gothic"/>
                        </a:rPr>
                        <a:t>dic-15</a:t>
                      </a:r>
                    </a:p>
                  </a:txBody>
                  <a:tcPr marL="0" marR="0" marT="0" marB="0" anchor="b">
                    <a:lnL>
                      <a:noFill/>
                    </a:lnL>
                    <a:lnR>
                      <a:noFill/>
                    </a:lnR>
                    <a:lnT>
                      <a:noFill/>
                    </a:lnT>
                    <a:lnB>
                      <a:noFill/>
                    </a:lnB>
                    <a:solidFill>
                      <a:srgbClr val="7F7F7F"/>
                    </a:solidFill>
                  </a:tcPr>
                </a:tc>
                <a:tc>
                  <a:txBody>
                    <a:bodyPr/>
                    <a:lstStyle/>
                    <a:p>
                      <a:pPr algn="ctr" rtl="0" fontAlgn="b"/>
                      <a:r>
                        <a:rPr lang="es-MX" sz="1300" b="1" i="0" u="none" strike="noStrike" dirty="0">
                          <a:solidFill>
                            <a:srgbClr val="FFFFFF"/>
                          </a:solidFill>
                          <a:effectLst/>
                          <a:latin typeface="Century Gothic"/>
                        </a:rPr>
                        <a:t>ago-16</a:t>
                      </a:r>
                    </a:p>
                  </a:txBody>
                  <a:tcPr marL="0" marR="0" marT="0" marB="0" anchor="b">
                    <a:lnL>
                      <a:noFill/>
                    </a:lnL>
                    <a:lnR>
                      <a:noFill/>
                    </a:lnR>
                    <a:lnT>
                      <a:noFill/>
                    </a:lnT>
                    <a:lnB>
                      <a:noFill/>
                    </a:lnB>
                    <a:solidFill>
                      <a:srgbClr val="7F7F7F"/>
                    </a:solidFill>
                  </a:tcPr>
                </a:tc>
                <a:tc>
                  <a:txBody>
                    <a:bodyPr/>
                    <a:lstStyle/>
                    <a:p>
                      <a:pPr algn="ctr" rtl="0" fontAlgn="b"/>
                      <a:r>
                        <a:rPr lang="es-MX" sz="1300" b="1" i="0" u="none" strike="noStrike" dirty="0">
                          <a:solidFill>
                            <a:srgbClr val="FFFFFF"/>
                          </a:solidFill>
                          <a:effectLst/>
                          <a:latin typeface="Century Gothic"/>
                        </a:rPr>
                        <a:t>15-sep-16</a:t>
                      </a:r>
                    </a:p>
                  </a:txBody>
                  <a:tcPr marL="0" marR="0" marT="0" marB="0" anchor="b">
                    <a:lnL>
                      <a:noFill/>
                    </a:lnL>
                    <a:lnR>
                      <a:noFill/>
                    </a:lnR>
                    <a:lnT>
                      <a:noFill/>
                    </a:lnT>
                    <a:lnB>
                      <a:noFill/>
                    </a:lnB>
                    <a:solidFill>
                      <a:srgbClr val="7F7F7F"/>
                    </a:solidFill>
                  </a:tcPr>
                </a:tc>
              </a:tr>
              <a:tr h="333375">
                <a:tc>
                  <a:txBody>
                    <a:bodyPr/>
                    <a:lstStyle/>
                    <a:p>
                      <a:pPr algn="l" rtl="0" fontAlgn="ctr"/>
                      <a:r>
                        <a:rPr lang="es-MX" sz="1300" b="0" i="0" u="none" strike="noStrike" dirty="0">
                          <a:solidFill>
                            <a:srgbClr val="000000"/>
                          </a:solidFill>
                          <a:effectLst/>
                          <a:latin typeface="Century Gothic"/>
                        </a:rPr>
                        <a:t>Margen Financiero</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$407,498</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$2,132,154</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$1,794,765</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1,930,487</a:t>
                      </a:r>
                    </a:p>
                  </a:txBody>
                  <a:tcPr marL="0" marR="0" marT="0" marB="0" anchor="ctr">
                    <a:lnL>
                      <a:noFill/>
                    </a:lnL>
                    <a:lnR>
                      <a:noFill/>
                    </a:lnR>
                    <a:lnT>
                      <a:noFill/>
                    </a:lnT>
                    <a:lnB>
                      <a:noFill/>
                    </a:lnB>
                  </a:tcPr>
                </a:tc>
              </a:tr>
              <a:tr h="400050">
                <a:tc>
                  <a:txBody>
                    <a:bodyPr/>
                    <a:lstStyle/>
                    <a:p>
                      <a:pPr algn="l" rtl="0" fontAlgn="ctr"/>
                      <a:r>
                        <a:rPr lang="es-MX" sz="1300" b="0" i="0" u="none" strike="noStrike" dirty="0">
                          <a:solidFill>
                            <a:srgbClr val="000000"/>
                          </a:solidFill>
                          <a:effectLst/>
                          <a:latin typeface="Century Gothic"/>
                        </a:rPr>
                        <a:t>Resultado intermediación y valuación</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$89,712</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-$1,445,427</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$1,129,114</a:t>
                      </a:r>
                    </a:p>
                  </a:txBody>
                  <a:tcPr marL="0" marR="0" marT="0" marB="0" anchor="ctr">
                    <a:lnL>
                      <a:noFill/>
                    </a:lnL>
                    <a:lnR>
                      <a:noFill/>
                    </a:lnR>
                    <a:lnT>
                      <a:noFill/>
                    </a:lnT>
                    <a:lnB>
                      <a:noFill/>
                    </a:lnB>
                  </a:tcPr>
                </a:tc>
                <a:tc>
                  <a:txBody>
                    <a:bodyPr/>
                    <a:lstStyle/>
                    <a:p>
                      <a:pPr algn="ctr" rtl="0" fontAlgn="ctr"/>
                      <a:r>
                        <a:rPr lang="es-MX" sz="1300" b="0" i="0" u="none" strike="noStrike" dirty="0">
                          <a:solidFill>
                            <a:srgbClr val="000000"/>
                          </a:solidFill>
                          <a:effectLst/>
                          <a:latin typeface="Century Gothic"/>
                        </a:rPr>
                        <a:t>765,355</a:t>
                      </a:r>
                    </a:p>
                  </a:txBody>
                  <a:tcPr marL="0" marR="0" marT="0" marB="0" anchor="ctr">
                    <a:lnL>
                      <a:noFill/>
                    </a:lnL>
                    <a:lnR>
                      <a:noFill/>
                    </a:lnR>
                    <a:lnT>
                      <a:noFill/>
                    </a:lnT>
                    <a:lnB>
                      <a:noFill/>
                    </a:lnB>
                  </a:tcPr>
                </a:tc>
              </a:tr>
              <a:tr h="333375">
                <a:tc>
                  <a:txBody>
                    <a:bodyPr/>
                    <a:lstStyle/>
                    <a:p>
                      <a:pPr algn="l" rtl="0" fontAlgn="ctr"/>
                      <a:r>
                        <a:rPr lang="es-MX" sz="1300" b="1" i="0" u="none" strike="noStrike" dirty="0">
                          <a:solidFill>
                            <a:srgbClr val="000000"/>
                          </a:solidFill>
                          <a:effectLst/>
                          <a:latin typeface="Century Gothic"/>
                        </a:rPr>
                        <a:t>Resultado de inversiones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1" i="0" u="none" strike="noStrike" dirty="0">
                          <a:solidFill>
                            <a:srgbClr val="000000"/>
                          </a:solidFill>
                          <a:effectLst/>
                          <a:latin typeface="Century Gothic"/>
                        </a:rPr>
                        <a:t>$497,210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1" i="0" u="none" strike="noStrike" dirty="0">
                          <a:solidFill>
                            <a:srgbClr val="000000"/>
                          </a:solidFill>
                          <a:effectLst/>
                          <a:latin typeface="Century Gothic"/>
                        </a:rPr>
                        <a:t>$686,727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1" i="0" u="none" strike="noStrike" dirty="0">
                          <a:solidFill>
                            <a:srgbClr val="000000"/>
                          </a:solidFill>
                          <a:effectLst/>
                          <a:latin typeface="Century Gothic"/>
                        </a:rPr>
                        <a:t>$2,923,879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1" i="0" u="none" strike="noStrike" dirty="0">
                          <a:solidFill>
                            <a:srgbClr val="000000"/>
                          </a:solidFill>
                          <a:effectLst/>
                          <a:latin typeface="Century Gothic"/>
                        </a:rPr>
                        <a:t>2,695,842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428625">
                <a:tc>
                  <a:txBody>
                    <a:bodyPr/>
                    <a:lstStyle/>
                    <a:p>
                      <a:pPr algn="l" rtl="0" fontAlgn="ctr"/>
                      <a:r>
                        <a:rPr lang="es-MX" sz="1300" b="0" i="0" u="none" strike="noStrike" dirty="0">
                          <a:solidFill>
                            <a:srgbClr val="000000"/>
                          </a:solidFill>
                          <a:effectLst/>
                          <a:latin typeface="Century Gothic"/>
                        </a:rPr>
                        <a:t>Gastos de operación e infraestructura</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-$99,852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-$299,232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-$173,087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-$188,823</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375">
                <a:tc>
                  <a:txBody>
                    <a:bodyPr/>
                    <a:lstStyle/>
                    <a:p>
                      <a:pPr algn="l" rtl="0" fontAlgn="ctr"/>
                      <a:r>
                        <a:rPr lang="es-MX" sz="1300" b="1" i="0" u="none" strike="noStrike" dirty="0">
                          <a:solidFill>
                            <a:srgbClr val="000000"/>
                          </a:solidFill>
                          <a:effectLst/>
                          <a:latin typeface="Century Gothic"/>
                        </a:rPr>
                        <a:t>Resultado de Operación</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s-MX" sz="1300" b="1" i="0" u="none" strike="noStrike" dirty="0">
                          <a:solidFill>
                            <a:srgbClr val="000000"/>
                          </a:solidFill>
                          <a:effectLst/>
                          <a:latin typeface="Century Gothic"/>
                        </a:rPr>
                        <a:t>$397,358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s-MX" sz="1300" b="1" i="0" u="none" strike="noStrike" dirty="0">
                          <a:solidFill>
                            <a:srgbClr val="000000"/>
                          </a:solidFill>
                          <a:effectLst/>
                          <a:latin typeface="Century Gothic"/>
                        </a:rPr>
                        <a:t>$387,495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s-MX" sz="1300" b="1" i="0" u="none" strike="noStrike" dirty="0">
                          <a:solidFill>
                            <a:srgbClr val="000000"/>
                          </a:solidFill>
                          <a:effectLst/>
                          <a:latin typeface="Century Gothic"/>
                        </a:rPr>
                        <a:t>$2,750,792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r>
                        <a:rPr lang="es-MX" sz="1300" b="1" i="0" u="none" strike="noStrike" dirty="0">
                          <a:solidFill>
                            <a:srgbClr val="000000"/>
                          </a:solidFill>
                          <a:effectLst/>
                          <a:latin typeface="Century Gothic"/>
                        </a:rPr>
                        <a:t>2,507,019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333375">
                <a:tc>
                  <a:txBody>
                    <a:bodyPr/>
                    <a:lstStyle/>
                    <a:p>
                      <a:pPr algn="l" rtl="0" fontAlgn="ctr"/>
                      <a:r>
                        <a:rPr lang="es-MX" sz="1300" b="0" i="0" u="none" strike="noStrike" dirty="0">
                          <a:solidFill>
                            <a:srgbClr val="000000"/>
                          </a:solidFill>
                          <a:effectLst/>
                          <a:latin typeface="Century Gothic"/>
                        </a:rPr>
                        <a:t>Efecto Abengoa</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-$555,593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-$308,941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ctr"/>
                      <a:r>
                        <a:rPr lang="es-MX" sz="1300" b="0" i="0" u="none" strike="noStrike" dirty="0">
                          <a:solidFill>
                            <a:srgbClr val="000000"/>
                          </a:solidFill>
                          <a:effectLst/>
                          <a:latin typeface="Century Gothic"/>
                        </a:rPr>
                        <a:t>-$308,941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algn="l" fontAlgn="ctr"/>
                      <a:r>
                        <a:rPr lang="es-MX" sz="1800" b="0" i="0" u="none" strike="noStrike" dirty="0">
                          <a:solidFill>
                            <a:srgbClr val="000000"/>
                          </a:solidFill>
                          <a:effectLst/>
                          <a:latin typeface="Arial"/>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1800" b="0" i="0" u="none" strike="noStrike" dirty="0">
                          <a:solidFill>
                            <a:srgbClr val="000000"/>
                          </a:solidFill>
                          <a:effectLst/>
                          <a:latin typeface="Arial"/>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1800" b="0" i="0" u="none" strike="noStrike" dirty="0">
                          <a:solidFill>
                            <a:srgbClr val="000000"/>
                          </a:solidFill>
                          <a:effectLst/>
                          <a:latin typeface="Arial"/>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1800" b="0" i="0" u="none" strike="noStrike" dirty="0">
                          <a:solidFill>
                            <a:srgbClr val="000000"/>
                          </a:solidFill>
                          <a:effectLst/>
                          <a:latin typeface="Arial"/>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MX" sz="1800" b="0" i="0" u="none" strike="noStrike" dirty="0">
                          <a:solidFill>
                            <a:srgbClr val="000000"/>
                          </a:solidFill>
                          <a:effectLst/>
                          <a:latin typeface="Arial"/>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333375">
                <a:tc>
                  <a:txBody>
                    <a:bodyPr/>
                    <a:lstStyle/>
                    <a:p>
                      <a:pPr algn="l" rtl="0" fontAlgn="ctr"/>
                      <a:r>
                        <a:rPr lang="es-MX" sz="1300" b="1" i="0" u="none" strike="noStrike" dirty="0">
                          <a:solidFill>
                            <a:srgbClr val="FFFFFF"/>
                          </a:solidFill>
                          <a:effectLst/>
                          <a:latin typeface="Century Gothic"/>
                        </a:rPr>
                        <a:t>Resultado Neto</a:t>
                      </a:r>
                    </a:p>
                  </a:txBody>
                  <a:tcPr marL="0" marR="0" marT="0" marB="0" anchor="ctr">
                    <a:lnL>
                      <a:noFill/>
                    </a:lnL>
                    <a:lnR>
                      <a:noFill/>
                    </a:lnR>
                    <a:lnT>
                      <a:noFill/>
                    </a:lnT>
                    <a:lnB>
                      <a:noFill/>
                    </a:lnB>
                    <a:solidFill>
                      <a:srgbClr val="C0504D"/>
                    </a:solidFill>
                  </a:tcPr>
                </a:tc>
                <a:tc>
                  <a:txBody>
                    <a:bodyPr/>
                    <a:lstStyle/>
                    <a:p>
                      <a:pPr algn="ctr" rtl="0" fontAlgn="ctr"/>
                      <a:r>
                        <a:rPr lang="es-MX" sz="1300" b="1" i="0" u="none" strike="noStrike" dirty="0">
                          <a:solidFill>
                            <a:srgbClr val="FFFFFF"/>
                          </a:solidFill>
                          <a:effectLst/>
                          <a:latin typeface="Century Gothic"/>
                        </a:rPr>
                        <a:t>$397,358</a:t>
                      </a:r>
                    </a:p>
                  </a:txBody>
                  <a:tcPr marL="0" marR="0" marT="0" marB="0" anchor="ctr">
                    <a:lnL>
                      <a:noFill/>
                    </a:lnL>
                    <a:lnR>
                      <a:noFill/>
                    </a:lnR>
                    <a:lnT>
                      <a:noFill/>
                    </a:lnT>
                    <a:lnB>
                      <a:noFill/>
                    </a:lnB>
                    <a:solidFill>
                      <a:srgbClr val="C0504D"/>
                    </a:solidFill>
                  </a:tcPr>
                </a:tc>
                <a:tc>
                  <a:txBody>
                    <a:bodyPr/>
                    <a:lstStyle/>
                    <a:p>
                      <a:pPr algn="ctr" rtl="0" fontAlgn="ctr"/>
                      <a:r>
                        <a:rPr lang="es-MX" sz="1300" b="1" i="0" u="none" strike="noStrike" dirty="0">
                          <a:solidFill>
                            <a:srgbClr val="FFFFFF"/>
                          </a:solidFill>
                          <a:effectLst/>
                          <a:latin typeface="Century Gothic"/>
                        </a:rPr>
                        <a:t>-168,098</a:t>
                      </a:r>
                    </a:p>
                  </a:txBody>
                  <a:tcPr marL="0" marR="0" marT="0" marB="0" anchor="ctr">
                    <a:lnL>
                      <a:noFill/>
                    </a:lnL>
                    <a:lnR>
                      <a:noFill/>
                    </a:lnR>
                    <a:lnT>
                      <a:noFill/>
                    </a:lnT>
                    <a:lnB>
                      <a:noFill/>
                    </a:lnB>
                    <a:solidFill>
                      <a:srgbClr val="C0504D"/>
                    </a:solidFill>
                  </a:tcPr>
                </a:tc>
                <a:tc>
                  <a:txBody>
                    <a:bodyPr/>
                    <a:lstStyle/>
                    <a:p>
                      <a:pPr algn="ctr" rtl="0" fontAlgn="ctr"/>
                      <a:r>
                        <a:rPr lang="es-MX" sz="1300" b="1" i="0" u="none" strike="noStrike" dirty="0">
                          <a:solidFill>
                            <a:srgbClr val="FFFFFF"/>
                          </a:solidFill>
                          <a:effectLst/>
                          <a:latin typeface="Century Gothic"/>
                        </a:rPr>
                        <a:t>2,441,852</a:t>
                      </a:r>
                    </a:p>
                  </a:txBody>
                  <a:tcPr marL="0" marR="0" marT="0" marB="0" anchor="ctr">
                    <a:lnL>
                      <a:noFill/>
                    </a:lnL>
                    <a:lnR>
                      <a:noFill/>
                    </a:lnR>
                    <a:lnT>
                      <a:noFill/>
                    </a:lnT>
                    <a:lnB>
                      <a:noFill/>
                    </a:lnB>
                    <a:solidFill>
                      <a:srgbClr val="C0504D"/>
                    </a:solidFill>
                  </a:tcPr>
                </a:tc>
                <a:tc>
                  <a:txBody>
                    <a:bodyPr/>
                    <a:lstStyle/>
                    <a:p>
                      <a:pPr algn="ctr" rtl="0" fontAlgn="ctr"/>
                      <a:r>
                        <a:rPr lang="es-MX" sz="1300" b="1" i="0" u="none" strike="noStrike" dirty="0">
                          <a:solidFill>
                            <a:srgbClr val="FFFFFF"/>
                          </a:solidFill>
                          <a:effectLst/>
                          <a:latin typeface="Century Gothic"/>
                        </a:rPr>
                        <a:t>2,198,078</a:t>
                      </a:r>
                    </a:p>
                  </a:txBody>
                  <a:tcPr marL="0" marR="0" marT="0" marB="0" anchor="ctr">
                    <a:lnL>
                      <a:noFill/>
                    </a:lnL>
                    <a:lnR>
                      <a:noFill/>
                    </a:lnR>
                    <a:lnT>
                      <a:noFill/>
                    </a:lnT>
                    <a:lnB>
                      <a:noFill/>
                    </a:lnB>
                    <a:solidFill>
                      <a:srgbClr val="C0504D"/>
                    </a:solidFill>
                  </a:tcPr>
                </a:tc>
              </a:tr>
            </a:tbl>
          </a:graphicData>
        </a:graphic>
      </p:graphicFrame>
    </p:spTree>
    <p:extLst>
      <p:ext uri="{BB962C8B-B14F-4D97-AF65-F5344CB8AC3E}">
        <p14:creationId xmlns:p14="http://schemas.microsoft.com/office/powerpoint/2010/main" val="185195262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9245" y="5425428"/>
            <a:ext cx="8480430" cy="335297"/>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283710"/>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58</a:t>
            </a:fld>
            <a:endParaRPr lang="es-ES" altLang="es-MX" dirty="0"/>
          </a:p>
        </p:txBody>
      </p:sp>
    </p:spTree>
    <p:extLst>
      <p:ext uri="{BB962C8B-B14F-4D97-AF65-F5344CB8AC3E}">
        <p14:creationId xmlns:p14="http://schemas.microsoft.com/office/powerpoint/2010/main" val="31734787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4"/>
          <p:cNvSpPr/>
          <p:nvPr/>
        </p:nvSpPr>
        <p:spPr>
          <a:xfrm>
            <a:off x="146140" y="1957547"/>
            <a:ext cx="1440000" cy="2708435"/>
          </a:xfrm>
          <a:prstGeom prst="rect">
            <a:avLst/>
          </a:prstGeom>
          <a:solidFill>
            <a:srgbClr val="017475"/>
          </a:solidFill>
          <a:ln w="9525" algn="ctr">
            <a:solidFill>
              <a:schemeClr val="accent5">
                <a:lumMod val="50000"/>
              </a:schemeClr>
            </a:solidFill>
            <a:miter lim="800000"/>
            <a:headEnd type="none" w="lg" len="lg"/>
            <a:tailEnd type="none" w="lg" len="lg"/>
          </a:ln>
        </p:spPr>
        <p:txBody>
          <a:bodyPr wrap="square" lIns="36000" tIns="91440" bIns="91440" rtlCol="0" anchor="ctr" anchorCtr="1"/>
          <a:lstStyle/>
          <a:p>
            <a:pPr algn="ctr" defTabSz="914400"/>
            <a:r>
              <a:rPr lang="es-MX" b="1" dirty="0">
                <a:solidFill>
                  <a:schemeClr val="bg1"/>
                </a:solidFill>
                <a:latin typeface="Century Gothic" panose="020B0502020202020204" pitchFamily="34" charset="0"/>
              </a:rPr>
              <a:t>Renta Fija</a:t>
            </a:r>
          </a:p>
        </p:txBody>
      </p:sp>
      <p:sp>
        <p:nvSpPr>
          <p:cNvPr id="6" name="Rectangle 55"/>
          <p:cNvSpPr/>
          <p:nvPr/>
        </p:nvSpPr>
        <p:spPr>
          <a:xfrm>
            <a:off x="163392" y="5153099"/>
            <a:ext cx="1440000" cy="1299612"/>
          </a:xfrm>
          <a:prstGeom prst="rect">
            <a:avLst/>
          </a:prstGeom>
          <a:solidFill>
            <a:schemeClr val="tx2"/>
          </a:solidFill>
          <a:ln w="9525" algn="ctr">
            <a:solidFill>
              <a:schemeClr val="tx2"/>
            </a:solidFill>
            <a:miter lim="800000"/>
            <a:headEnd type="none" w="lg" len="lg"/>
            <a:tailEnd type="none" w="lg" len="lg"/>
          </a:ln>
        </p:spPr>
        <p:txBody>
          <a:bodyPr wrap="square" lIns="0" tIns="91440" rIns="36000" bIns="91440" rtlCol="0" anchor="ctr" anchorCtr="1"/>
          <a:lstStyle/>
          <a:p>
            <a:pPr algn="ctr" defTabSz="914400"/>
            <a:r>
              <a:rPr lang="es-MX" b="1" dirty="0">
                <a:solidFill>
                  <a:schemeClr val="bg1"/>
                </a:solidFill>
                <a:latin typeface="Century Gothic" panose="020B0502020202020204" pitchFamily="34" charset="0"/>
              </a:rPr>
              <a:t>Renta Variable</a:t>
            </a:r>
          </a:p>
        </p:txBody>
      </p:sp>
      <p:cxnSp>
        <p:nvCxnSpPr>
          <p:cNvPr id="7" name="Straight Connector 74"/>
          <p:cNvCxnSpPr/>
          <p:nvPr/>
        </p:nvCxnSpPr>
        <p:spPr>
          <a:xfrm>
            <a:off x="255492" y="4880532"/>
            <a:ext cx="8565777"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8" name="ColumnHeader"/>
          <p:cNvSpPr>
            <a:spLocks noChangeArrowheads="1"/>
          </p:cNvSpPr>
          <p:nvPr/>
        </p:nvSpPr>
        <p:spPr bwMode="gray">
          <a:xfrm>
            <a:off x="35496" y="1319396"/>
            <a:ext cx="1620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anose="020B0502020202020204" pitchFamily="34" charset="0"/>
              </a:rPr>
              <a:t>Dimensión</a:t>
            </a:r>
            <a:endParaRPr lang="es-MX" sz="1400" b="1" dirty="0">
              <a:solidFill>
                <a:prstClr val="black"/>
              </a:solidFill>
              <a:latin typeface="Century Gothic" panose="020B0502020202020204" pitchFamily="34" charset="0"/>
            </a:endParaRPr>
          </a:p>
        </p:txBody>
      </p:sp>
      <p:sp>
        <p:nvSpPr>
          <p:cNvPr id="9" name="ColumnHeader"/>
          <p:cNvSpPr>
            <a:spLocks noChangeArrowheads="1"/>
          </p:cNvSpPr>
          <p:nvPr/>
        </p:nvSpPr>
        <p:spPr bwMode="gray">
          <a:xfrm>
            <a:off x="1835696" y="1319396"/>
            <a:ext cx="6444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latin typeface="Century Gothic" panose="020B0502020202020204" pitchFamily="34" charset="0"/>
              </a:rPr>
              <a:t>Descripción</a:t>
            </a:r>
            <a:endParaRPr lang="es-MX" sz="1400" b="1" dirty="0">
              <a:solidFill>
                <a:prstClr val="black"/>
              </a:solidFill>
              <a:latin typeface="Century Gothic" panose="020B0502020202020204" pitchFamily="34" charset="0"/>
            </a:endParaRPr>
          </a:p>
        </p:txBody>
      </p:sp>
      <p:sp>
        <p:nvSpPr>
          <p:cNvPr id="2" name="1 Rectángulo"/>
          <p:cNvSpPr/>
          <p:nvPr/>
        </p:nvSpPr>
        <p:spPr>
          <a:xfrm>
            <a:off x="1799694" y="1957547"/>
            <a:ext cx="7021574" cy="2769989"/>
          </a:xfrm>
          <a:prstGeom prst="rect">
            <a:avLst/>
          </a:prstGeom>
        </p:spPr>
        <p:txBody>
          <a:bodyPr wrap="square">
            <a:spAutoFit/>
          </a:bodyPr>
          <a:lstStyle/>
          <a:p>
            <a:pPr marL="180975" lvl="2" indent="-180975" algn="just">
              <a:spcAft>
                <a:spcPts val="1200"/>
              </a:spcAft>
              <a:buClr>
                <a:srgbClr val="CD0000"/>
              </a:buClr>
              <a:buSzPct val="110000"/>
              <a:buFont typeface="Arial" panose="020B0604020202020204" pitchFamily="34" charset="0"/>
              <a:buChar char="•"/>
            </a:pPr>
            <a:r>
              <a:rPr lang="es-MX" sz="1400" dirty="0">
                <a:latin typeface="Century Gothic" panose="020B0502020202020204" pitchFamily="34" charset="0"/>
              </a:rPr>
              <a:t>Durante el </a:t>
            </a:r>
            <a:r>
              <a:rPr lang="es-MX" sz="1400" dirty="0" smtClean="0">
                <a:latin typeface="Century Gothic" panose="020B0502020202020204" pitchFamily="34" charset="0"/>
              </a:rPr>
              <a:t>periodo, </a:t>
            </a:r>
            <a:r>
              <a:rPr lang="es-MX" sz="1400" dirty="0">
                <a:latin typeface="Century Gothic" panose="020B0502020202020204" pitchFamily="34" charset="0"/>
              </a:rPr>
              <a:t>la estrategia </a:t>
            </a:r>
            <a:r>
              <a:rPr lang="es-MX" sz="1400" dirty="0" smtClean="0">
                <a:latin typeface="Century Gothic" panose="020B0502020202020204" pitchFamily="34" charset="0"/>
              </a:rPr>
              <a:t>será crear posición en bonos gubernamentales de tasa real y fija buscando aprovechar las oportunidades actuales en el mercado de renta fija. Se reducirá la liquidez creada durante el periodo anterior, reinvirtiendo en los instrumentos previamente mencionados.</a:t>
            </a:r>
          </a:p>
          <a:p>
            <a:pPr marL="180975" lvl="2" indent="-180975" algn="just">
              <a:spcAft>
                <a:spcPts val="1200"/>
              </a:spcAft>
              <a:buClr>
                <a:srgbClr val="CD0000"/>
              </a:buClr>
              <a:buSzPct val="110000"/>
              <a:buFont typeface="Arial" panose="020B0604020202020204" pitchFamily="34" charset="0"/>
              <a:buChar char="•"/>
            </a:pPr>
            <a:r>
              <a:rPr lang="es-MX" sz="1400" dirty="0" smtClean="0">
                <a:latin typeface="Century Gothic" panose="020B0502020202020204" pitchFamily="34" charset="0"/>
              </a:rPr>
              <a:t>Las inversiones se enfocarán en los nodos de la curva de deuda gubernamental con mayor cupón, tanto tasas reales como fijas.</a:t>
            </a:r>
            <a:endParaRPr lang="es-MX" sz="1400" dirty="0">
              <a:latin typeface="Century Gothic" panose="020B0502020202020204" pitchFamily="34" charset="0"/>
            </a:endParaRPr>
          </a:p>
          <a:p>
            <a:pPr marL="180975" lvl="2" indent="-180975" algn="just">
              <a:spcAft>
                <a:spcPts val="1200"/>
              </a:spcAft>
              <a:buClr>
                <a:srgbClr val="CD0000"/>
              </a:buClr>
              <a:buSzPct val="110000"/>
              <a:buFont typeface="Arial" panose="020B0604020202020204" pitchFamily="34" charset="0"/>
              <a:buChar char="•"/>
            </a:pPr>
            <a:r>
              <a:rPr lang="es-MX" sz="1400" dirty="0" smtClean="0">
                <a:latin typeface="Century Gothic" panose="020B0502020202020204" pitchFamily="34" charset="0"/>
              </a:rPr>
              <a:t>Se analizarán posibles inversiones en deuda corporativa de alto grado crediticio (AAA - AA) y las posiciones actuales del portafolio buscando aprovechar alguna oportunidad de mercado que pueda surgir dentro del periodo.</a:t>
            </a:r>
            <a:endParaRPr lang="es-MX" sz="1400" dirty="0">
              <a:latin typeface="Century Gothic" panose="020B0502020202020204" pitchFamily="34" charset="0"/>
            </a:endParaRPr>
          </a:p>
        </p:txBody>
      </p:sp>
      <p:sp>
        <p:nvSpPr>
          <p:cNvPr id="11" name="1 Marcador de número de diapositiva"/>
          <p:cNvSpPr>
            <a:spLocks noGrp="1"/>
          </p:cNvSpPr>
          <p:nvPr>
            <p:ph type="sldNum" sz="quarter" idx="12"/>
          </p:nvPr>
        </p:nvSpPr>
        <p:spPr>
          <a:xfrm>
            <a:off x="8430020" y="6452711"/>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59</a:t>
            </a:fld>
            <a:endParaRPr lang="es-ES" dirty="0"/>
          </a:p>
        </p:txBody>
      </p:sp>
      <p:sp>
        <p:nvSpPr>
          <p:cNvPr id="3" name="2 CuadroTexto"/>
          <p:cNvSpPr txBox="1"/>
          <p:nvPr/>
        </p:nvSpPr>
        <p:spPr>
          <a:xfrm>
            <a:off x="1810763" y="5135131"/>
            <a:ext cx="7010505" cy="1461939"/>
          </a:xfrm>
          <a:prstGeom prst="rect">
            <a:avLst/>
          </a:prstGeom>
          <a:noFill/>
        </p:spPr>
        <p:txBody>
          <a:bodyPr wrap="square" rtlCol="0">
            <a:spAutoFit/>
          </a:bodyPr>
          <a:lstStyle/>
          <a:p>
            <a:pPr marL="180975" lvl="2" indent="-180975" algn="just">
              <a:spcAft>
                <a:spcPts val="600"/>
              </a:spcAft>
              <a:buClr>
                <a:srgbClr val="CD0000"/>
              </a:buClr>
              <a:buSzPct val="110000"/>
              <a:buFont typeface="Arial" panose="020B0604020202020204" pitchFamily="34" charset="0"/>
              <a:buChar char="•"/>
            </a:pPr>
            <a:r>
              <a:rPr lang="es-MX" sz="1400" dirty="0" smtClean="0">
                <a:latin typeface="Century Gothic" panose="020B0502020202020204" pitchFamily="34" charset="0"/>
              </a:rPr>
              <a:t>Los mercados internacionales aún presentan un alto grado de volatilidad derivado de las expectativas de estímulo por parte de los principales bancos centrales y los constantes recortes de expectativas de crecimiento a nivel mundial, por este motivo se buscará invertir únicamente en trackers de los mercados internacionales con enfoque en México y Estados Unidos. </a:t>
            </a:r>
            <a:endParaRPr lang="es-MX" sz="1400" dirty="0">
              <a:latin typeface="Century Gothic" panose="020B0502020202020204" pitchFamily="34" charset="0"/>
            </a:endParaRPr>
          </a:p>
          <a:p>
            <a:pPr marL="180975" lvl="2" indent="-180975" algn="just">
              <a:spcAft>
                <a:spcPts val="600"/>
              </a:spcAft>
              <a:buClr>
                <a:srgbClr val="CD0000"/>
              </a:buClr>
              <a:buSzPct val="110000"/>
              <a:buFont typeface="Arial" panose="020B0604020202020204" pitchFamily="34" charset="0"/>
              <a:buChar char="•"/>
            </a:pPr>
            <a:endParaRPr lang="es-MX" sz="1400" dirty="0" smtClean="0">
              <a:latin typeface="Century Gothic" panose="020B0502020202020204" pitchFamily="34" charset="0"/>
              <a:cs typeface="Myriad Pro"/>
            </a:endParaRPr>
          </a:p>
        </p:txBody>
      </p:sp>
      <p:sp>
        <p:nvSpPr>
          <p:cNvPr id="12" name="1 Título"/>
          <p:cNvSpPr>
            <a:spLocks noGrp="1"/>
          </p:cNvSpPr>
          <p:nvPr>
            <p:ph type="title"/>
          </p:nvPr>
        </p:nvSpPr>
        <p:spPr>
          <a:xfrm>
            <a:off x="163392" y="295275"/>
            <a:ext cx="7802968" cy="923925"/>
          </a:xfrm>
        </p:spPr>
        <p:txBody>
          <a:bodyPr>
            <a:noAutofit/>
          </a:bodyPr>
          <a:lstStyle/>
          <a:p>
            <a:r>
              <a:rPr lang="es-MX" sz="2000" b="1" dirty="0" smtClean="0">
                <a:latin typeface="Century Gothic" panose="020B0502020202020204" pitchFamily="34" charset="0"/>
              </a:rPr>
              <a:t>Se propone una estrategia de inversión conservadora dada la incertidumbre que existe sobre posibles cambios en la política monetaria de los principales bancos centrales.</a:t>
            </a:r>
            <a:endParaRPr lang="es-MX" sz="20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1589044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11118"/>
            <a:ext cx="6202907" cy="631825"/>
          </a:xfrm>
        </p:spPr>
        <p:txBody>
          <a:bodyPr>
            <a:noAutofit/>
          </a:bodyPr>
          <a:lstStyle/>
          <a:p>
            <a:r>
              <a:rPr lang="es-MX" sz="2000" b="1" dirty="0" smtClean="0">
                <a:latin typeface="Century Gothic" panose="020B0502020202020204" pitchFamily="34" charset="0"/>
              </a:rPr>
              <a:t>Operaciones relevantes FANVIT del 15 de agosto al 15 de septiembre de 2016.</a:t>
            </a:r>
            <a:endParaRPr lang="es-MX" sz="2000" b="1" dirty="0">
              <a:latin typeface="Century Gothic" panose="020B0502020202020204" pitchFamily="34" charset="0"/>
            </a:endParaRPr>
          </a:p>
        </p:txBody>
      </p:sp>
      <p:sp>
        <p:nvSpPr>
          <p:cNvPr id="3" name="Marcador de contenido 2"/>
          <p:cNvSpPr>
            <a:spLocks noGrp="1"/>
          </p:cNvSpPr>
          <p:nvPr>
            <p:ph idx="1"/>
          </p:nvPr>
        </p:nvSpPr>
        <p:spPr/>
        <p:txBody>
          <a:bodyPr>
            <a:normAutofit/>
          </a:bodyPr>
          <a:lstStyle/>
          <a:p>
            <a:pPr algn="just">
              <a:buClr>
                <a:srgbClr val="C00000"/>
              </a:buClr>
            </a:pPr>
            <a:r>
              <a:rPr lang="es-MX" sz="1600" dirty="0" smtClean="0">
                <a:latin typeface="Century Gothic" panose="020B0502020202020204" pitchFamily="34" charset="0"/>
              </a:rPr>
              <a:t>Se operaron 220 millones en posiciones de ETFs, enfocados en compra del IPC y venta de posiciones con exposición al tipo de cambio USDMXN.</a:t>
            </a:r>
          </a:p>
          <a:p>
            <a:pPr marL="0" indent="0" algn="just">
              <a:buClr>
                <a:srgbClr val="C00000"/>
              </a:buClr>
              <a:buNone/>
            </a:pPr>
            <a:endParaRPr lang="es-MX" sz="1600" dirty="0" smtClean="0">
              <a:latin typeface="Century Gothic" panose="020B0502020202020204" pitchFamily="34" charset="0"/>
            </a:endParaRPr>
          </a:p>
          <a:p>
            <a:pPr algn="just">
              <a:buClr>
                <a:srgbClr val="C00000"/>
              </a:buClr>
            </a:pPr>
            <a:r>
              <a:rPr lang="es-MX" sz="1600" dirty="0" smtClean="0">
                <a:latin typeface="Century Gothic" panose="020B0502020202020204" pitchFamily="34" charset="0"/>
              </a:rPr>
              <a:t>Participación en emisión primaria del bono verde NAFF 16V, emitido por Nacional Financiera por 150 millones de pesos.</a:t>
            </a:r>
          </a:p>
          <a:p>
            <a:pPr algn="just">
              <a:buClr>
                <a:srgbClr val="C00000"/>
              </a:buClr>
            </a:pPr>
            <a:endParaRPr lang="es-MX" sz="1600" dirty="0" smtClean="0">
              <a:latin typeface="Century Gothic" panose="020B0502020202020204" pitchFamily="34" charset="0"/>
            </a:endParaRPr>
          </a:p>
          <a:p>
            <a:pPr algn="just">
              <a:buClr>
                <a:srgbClr val="C00000"/>
              </a:buClr>
            </a:pPr>
            <a:r>
              <a:rPr lang="es-MX" sz="1600" dirty="0" smtClean="0">
                <a:latin typeface="Century Gothic" panose="020B0502020202020204" pitchFamily="34" charset="0"/>
              </a:rPr>
              <a:t>Participación en emisión primaria de títulos de deuda de corto plazo a tasa variable de FIRA (FEFA 03416) por 98 millones de pesos.</a:t>
            </a:r>
          </a:p>
          <a:p>
            <a:pPr algn="just">
              <a:buClr>
                <a:srgbClr val="C00000"/>
              </a:buClr>
            </a:pPr>
            <a:endParaRPr lang="es-MX" sz="1600" dirty="0" smtClean="0">
              <a:latin typeface="Century Gothic" panose="020B0502020202020204" pitchFamily="34" charset="0"/>
            </a:endParaRPr>
          </a:p>
          <a:p>
            <a:pPr algn="just">
              <a:buClr>
                <a:srgbClr val="C00000"/>
              </a:buClr>
            </a:pPr>
            <a:r>
              <a:rPr lang="es-MX" sz="1600" dirty="0" smtClean="0">
                <a:latin typeface="Century Gothic" panose="020B0502020202020204" pitchFamily="34" charset="0"/>
              </a:rPr>
              <a:t>Participación </a:t>
            </a:r>
            <a:r>
              <a:rPr lang="es-MX" sz="1600" dirty="0">
                <a:latin typeface="Century Gothic" panose="020B0502020202020204" pitchFamily="34" charset="0"/>
              </a:rPr>
              <a:t>en emisión </a:t>
            </a:r>
            <a:r>
              <a:rPr lang="es-MX" sz="1600" dirty="0" smtClean="0">
                <a:latin typeface="Century Gothic" panose="020B0502020202020204" pitchFamily="34" charset="0"/>
              </a:rPr>
              <a:t>primaria de bonos emitidos por el IPAB a tasa variable IQ BPAG91 por 100 millones de pesos.</a:t>
            </a:r>
          </a:p>
          <a:p>
            <a:pPr algn="just">
              <a:buClr>
                <a:srgbClr val="C00000"/>
              </a:buClr>
            </a:pPr>
            <a:endParaRPr lang="es-MX" sz="1600" dirty="0" smtClean="0">
              <a:latin typeface="Century Gothic" panose="020B0502020202020204" pitchFamily="34" charset="0"/>
            </a:endParaRPr>
          </a:p>
          <a:p>
            <a:pPr algn="just">
              <a:buClr>
                <a:srgbClr val="C00000"/>
              </a:buClr>
            </a:pPr>
            <a:r>
              <a:rPr lang="es-MX" sz="1600" dirty="0" smtClean="0">
                <a:latin typeface="Century Gothic" panose="020B0502020202020204" pitchFamily="34" charset="0"/>
              </a:rPr>
              <a:t>Venta de 800 millones a lo largo de la curva de MBONOS.</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smtClean="0">
                <a:latin typeface="Century Gothic" panose="020B0502020202020204" pitchFamily="34" charset="0"/>
              </a:rPr>
              <a:t>Compra de 1,800 millones a lo largo de la curva de UDIBONOS.</a:t>
            </a:r>
          </a:p>
          <a:p>
            <a:pPr algn="just">
              <a:buClr>
                <a:srgbClr val="C00000"/>
              </a:buClr>
            </a:pPr>
            <a:endParaRPr lang="es-MX" sz="1600" dirty="0">
              <a:latin typeface="Century Gothic" panose="020B0502020202020204" pitchFamily="34" charset="0"/>
            </a:endParaRPr>
          </a:p>
          <a:p>
            <a:pPr algn="just">
              <a:buClr>
                <a:srgbClr val="C00000"/>
              </a:buClr>
            </a:pPr>
            <a:endParaRPr lang="es-MX" sz="1600" dirty="0" smtClean="0">
              <a:latin typeface="Century Gothic" panose="020B0502020202020204" pitchFamily="34" charset="0"/>
            </a:endParaRPr>
          </a:p>
          <a:p>
            <a:pPr algn="just">
              <a:buClr>
                <a:srgbClr val="C00000"/>
              </a:buClr>
            </a:pPr>
            <a:endParaRPr lang="es-MX" sz="1600" dirty="0" smtClean="0">
              <a:latin typeface="Century Gothic" panose="020B0502020202020204" pitchFamily="34" charset="0"/>
            </a:endParaRPr>
          </a:p>
          <a:p>
            <a:pPr algn="just">
              <a:buClr>
                <a:srgbClr val="C00000"/>
              </a:buClr>
            </a:pPr>
            <a:endParaRPr lang="es-MX" sz="1600" dirty="0" smtClean="0">
              <a:latin typeface="Century Gothic" panose="020B0502020202020204" pitchFamily="34" charset="0"/>
            </a:endParaRPr>
          </a:p>
          <a:p>
            <a:pPr algn="just">
              <a:buClr>
                <a:srgbClr val="C00000"/>
              </a:buClr>
            </a:pPr>
            <a:endParaRPr lang="es-MX" sz="16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60</a:t>
            </a:fld>
            <a:endParaRPr lang="es-ES" altLang="es-MX" dirty="0"/>
          </a:p>
        </p:txBody>
      </p:sp>
    </p:spTree>
    <p:extLst>
      <p:ext uri="{BB962C8B-B14F-4D97-AF65-F5344CB8AC3E}">
        <p14:creationId xmlns:p14="http://schemas.microsoft.com/office/powerpoint/2010/main" val="14850132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144000" y="114301"/>
            <a:ext cx="7178040" cy="784144"/>
          </a:xfrm>
        </p:spPr>
        <p:txBody>
          <a:bodyPr>
            <a:noAutofit/>
          </a:bodyPr>
          <a:lstStyle/>
          <a:p>
            <a:r>
              <a:rPr lang="es-MX" sz="2000" b="1" dirty="0" smtClean="0">
                <a:latin typeface="Century Gothic" panose="020B0502020202020204" pitchFamily="34" charset="0"/>
              </a:rPr>
              <a:t>Los instrumentos de deuda pública representan el 57.97 % del portafolio</a:t>
            </a:r>
            <a:r>
              <a:rPr lang="es-MX" sz="2000" b="1" baseline="30000" dirty="0" smtClean="0">
                <a:latin typeface="Century Gothic" panose="020B0502020202020204" pitchFamily="34" charset="0"/>
              </a:rPr>
              <a:t>.</a:t>
            </a:r>
            <a:endParaRPr lang="es-MX" sz="2000" b="1" dirty="0">
              <a:latin typeface="Century Gothic" panose="020B0502020202020204" pitchFamily="34" charset="0"/>
            </a:endParaRPr>
          </a:p>
        </p:txBody>
      </p:sp>
      <p:sp>
        <p:nvSpPr>
          <p:cNvPr id="12" name="11 Rectángulo"/>
          <p:cNvSpPr/>
          <p:nvPr/>
        </p:nvSpPr>
        <p:spPr>
          <a:xfrm>
            <a:off x="68904" y="995630"/>
            <a:ext cx="4171402" cy="523220"/>
          </a:xfrm>
          <a:prstGeom prst="rect">
            <a:avLst/>
          </a:prstGeom>
        </p:spPr>
        <p:txBody>
          <a:bodyPr wrap="square">
            <a:spAutoFit/>
          </a:bodyPr>
          <a:lstStyle/>
          <a:p>
            <a:pPr algn="ctr">
              <a:defRPr sz="1800" b="1" i="0" u="none" strike="noStrike" kern="1200" baseline="0">
                <a:solidFill>
                  <a:prstClr val="black"/>
                </a:solidFill>
                <a:latin typeface="+mn-lt"/>
                <a:ea typeface="+mn-ea"/>
                <a:cs typeface="+mn-cs"/>
              </a:defRPr>
            </a:pPr>
            <a:r>
              <a:rPr lang="es-MX" sz="1400" b="1" dirty="0">
                <a:solidFill>
                  <a:prstClr val="black"/>
                </a:solidFill>
                <a:latin typeface="Century Gothic" panose="020B0502020202020204" pitchFamily="34" charset="0"/>
              </a:rPr>
              <a:t>Composición por clase de </a:t>
            </a:r>
            <a:r>
              <a:rPr lang="es-MX" sz="1400" b="1" dirty="0" smtClean="0">
                <a:solidFill>
                  <a:prstClr val="black"/>
                </a:solidFill>
                <a:latin typeface="Century Gothic" panose="020B0502020202020204" pitchFamily="34" charset="0"/>
              </a:rPr>
              <a:t>activo</a:t>
            </a:r>
            <a:endParaRPr lang="es-MX" sz="1400" b="1" dirty="0">
              <a:solidFill>
                <a:prstClr val="black"/>
              </a:solidFill>
              <a:latin typeface="Century Gothic" panose="020B0502020202020204" pitchFamily="34" charset="0"/>
            </a:endParaRPr>
          </a:p>
          <a:p>
            <a:pPr algn="ctr">
              <a:defRPr sz="1800" b="1" i="0" u="none" strike="noStrike" kern="1200" baseline="0">
                <a:solidFill>
                  <a:prstClr val="black"/>
                </a:solidFill>
                <a:latin typeface="+mn-lt"/>
                <a:ea typeface="+mn-ea"/>
                <a:cs typeface="+mn-cs"/>
              </a:defRPr>
            </a:pPr>
            <a:r>
              <a:rPr lang="es-MX" sz="1400" b="1" dirty="0">
                <a:solidFill>
                  <a:prstClr val="black"/>
                </a:solidFill>
                <a:latin typeface="Century Gothic" panose="020B0502020202020204" pitchFamily="34" charset="0"/>
              </a:rPr>
              <a:t>(al </a:t>
            </a:r>
            <a:r>
              <a:rPr lang="es-MX" sz="1400" b="1" dirty="0" smtClean="0">
                <a:solidFill>
                  <a:prstClr val="black"/>
                </a:solidFill>
                <a:latin typeface="Century Gothic" panose="020B0502020202020204" pitchFamily="34" charset="0"/>
              </a:rPr>
              <a:t>15 </a:t>
            </a:r>
            <a:r>
              <a:rPr lang="es-MX" sz="1400" b="1" dirty="0">
                <a:solidFill>
                  <a:prstClr val="black"/>
                </a:solidFill>
                <a:latin typeface="Century Gothic" panose="020B0502020202020204" pitchFamily="34" charset="0"/>
              </a:rPr>
              <a:t>de </a:t>
            </a:r>
            <a:r>
              <a:rPr lang="es-MX" sz="1400" b="1" dirty="0" smtClean="0">
                <a:solidFill>
                  <a:prstClr val="black"/>
                </a:solidFill>
                <a:latin typeface="Century Gothic" panose="020B0502020202020204" pitchFamily="34" charset="0"/>
              </a:rPr>
              <a:t>septiembre </a:t>
            </a:r>
            <a:r>
              <a:rPr lang="es-MX" sz="1400" b="1" dirty="0">
                <a:solidFill>
                  <a:prstClr val="black"/>
                </a:solidFill>
                <a:latin typeface="Century Gothic" panose="020B0502020202020204" pitchFamily="34" charset="0"/>
              </a:rPr>
              <a:t>de 2016)         </a:t>
            </a:r>
          </a:p>
        </p:txBody>
      </p:sp>
      <p:sp>
        <p:nvSpPr>
          <p:cNvPr id="14" name="1 Marcador de número de diapositiva"/>
          <p:cNvSpPr>
            <a:spLocks noGrp="1"/>
          </p:cNvSpPr>
          <p:nvPr>
            <p:ph type="sldNum" sz="quarter" idx="12"/>
          </p:nvPr>
        </p:nvSpPr>
        <p:spPr>
          <a:xfrm>
            <a:off x="8389998" y="6415871"/>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61</a:t>
            </a:fld>
            <a:endParaRPr lang="es-ES" dirty="0"/>
          </a:p>
        </p:txBody>
      </p:sp>
      <p:sp>
        <p:nvSpPr>
          <p:cNvPr id="9" name="8 Rectángulo"/>
          <p:cNvSpPr/>
          <p:nvPr/>
        </p:nvSpPr>
        <p:spPr>
          <a:xfrm>
            <a:off x="68904" y="6114167"/>
            <a:ext cx="8607567" cy="400110"/>
          </a:xfrm>
          <a:prstGeom prst="rect">
            <a:avLst/>
          </a:prstGeom>
        </p:spPr>
        <p:txBody>
          <a:bodyPr wrap="square">
            <a:spAutoFit/>
          </a:bodyPr>
          <a:lstStyle/>
          <a:p>
            <a:pPr marL="228600" indent="-228600" defTabSz="457200" fontAlgn="ctr">
              <a:buFont typeface="+mj-lt"/>
              <a:buAutoNum type="arabicPeriod"/>
              <a:defRPr/>
            </a:pPr>
            <a:r>
              <a:rPr lang="es-MX" sz="1000" dirty="0" smtClean="0">
                <a:solidFill>
                  <a:srgbClr val="000000"/>
                </a:solidFill>
                <a:latin typeface="Century Gothic" panose="020B0502020202020204" pitchFamily="34" charset="0"/>
              </a:rPr>
              <a:t>El </a:t>
            </a:r>
            <a:r>
              <a:rPr lang="es-MX" sz="1000" dirty="0">
                <a:solidFill>
                  <a:srgbClr val="000000"/>
                </a:solidFill>
                <a:latin typeface="Century Gothic" panose="020B0502020202020204" pitchFamily="34" charset="0"/>
              </a:rPr>
              <a:t>detalle de la cartera se encuentra en el Anexo 1.</a:t>
            </a:r>
          </a:p>
          <a:p>
            <a:pPr marL="228600" indent="-228600" defTabSz="457200" fontAlgn="ctr">
              <a:buFontTx/>
              <a:buAutoNum type="arabicPeriod"/>
              <a:defRPr/>
            </a:pPr>
            <a:r>
              <a:rPr lang="es-MX" sz="1000" dirty="0" smtClean="0">
                <a:solidFill>
                  <a:srgbClr val="000000"/>
                </a:solidFill>
                <a:latin typeface="Century Gothic" panose="020B0502020202020204" pitchFamily="34" charset="0"/>
              </a:rPr>
              <a:t>Total </a:t>
            </a:r>
            <a:r>
              <a:rPr lang="es-MX" sz="1000" dirty="0">
                <a:solidFill>
                  <a:srgbClr val="000000"/>
                </a:solidFill>
                <a:latin typeface="Century Gothic" panose="020B0502020202020204" pitchFamily="34" charset="0"/>
              </a:rPr>
              <a:t>aproximado con base a valores nominales y contabilizado al </a:t>
            </a:r>
            <a:r>
              <a:rPr lang="es-MX" sz="1000" dirty="0" smtClean="0">
                <a:solidFill>
                  <a:srgbClr val="000000"/>
                </a:solidFill>
                <a:latin typeface="Century Gothic" panose="020B0502020202020204" pitchFamily="34" charset="0"/>
              </a:rPr>
              <a:t>15 de septiembre de </a:t>
            </a:r>
            <a:r>
              <a:rPr lang="es-MX" sz="1000" dirty="0">
                <a:solidFill>
                  <a:srgbClr val="000000"/>
                </a:solidFill>
                <a:latin typeface="Century Gothic" panose="020B0502020202020204" pitchFamily="34" charset="0"/>
              </a:rPr>
              <a:t>2016</a:t>
            </a:r>
          </a:p>
        </p:txBody>
      </p:sp>
      <p:graphicFrame>
        <p:nvGraphicFramePr>
          <p:cNvPr id="5" name="Objeto 4"/>
          <p:cNvGraphicFramePr>
            <a:graphicFrameLocks noChangeAspect="1"/>
          </p:cNvGraphicFramePr>
          <p:nvPr>
            <p:extLst>
              <p:ext uri="{D42A27DB-BD31-4B8C-83A1-F6EECF244321}">
                <p14:modId xmlns:p14="http://schemas.microsoft.com/office/powerpoint/2010/main" val="965904985"/>
              </p:ext>
            </p:extLst>
          </p:nvPr>
        </p:nvGraphicFramePr>
        <p:xfrm>
          <a:off x="1" y="1518850"/>
          <a:ext cx="4240305" cy="4537218"/>
        </p:xfrm>
        <a:graphic>
          <a:graphicData uri="http://schemas.openxmlformats.org/presentationml/2006/ole">
            <mc:AlternateContent xmlns:mc="http://schemas.openxmlformats.org/markup-compatibility/2006">
              <mc:Choice xmlns:v="urn:schemas-microsoft-com:vml" Requires="v">
                <p:oleObj spid="_x0000_s1077" name="Worksheet" r:id="rId5" imgW="5248440" imgH="3343275" progId="Excel.Sheet.12">
                  <p:embed/>
                </p:oleObj>
              </mc:Choice>
              <mc:Fallback>
                <p:oleObj name="Worksheet" r:id="rId5" imgW="5248440" imgH="3343275" progId="Excel.Sheet.12">
                  <p:embed/>
                  <p:pic>
                    <p:nvPicPr>
                      <p:cNvPr id="0" name=""/>
                      <p:cNvPicPr/>
                      <p:nvPr/>
                    </p:nvPicPr>
                    <p:blipFill>
                      <a:blip r:embed="rId6"/>
                      <a:stretch>
                        <a:fillRect/>
                      </a:stretch>
                    </p:blipFill>
                    <p:spPr>
                      <a:xfrm>
                        <a:off x="1" y="1518850"/>
                        <a:ext cx="4240305" cy="4537218"/>
                      </a:xfrm>
                      <a:prstGeom prst="rect">
                        <a:avLst/>
                      </a:prstGeom>
                    </p:spPr>
                  </p:pic>
                </p:oleObj>
              </mc:Fallback>
            </mc:AlternateContent>
          </a:graphicData>
        </a:graphic>
      </p:graphicFrame>
      <p:graphicFrame>
        <p:nvGraphicFramePr>
          <p:cNvPr id="13" name="Gráfico 12"/>
          <p:cNvGraphicFramePr>
            <a:graphicFrameLocks/>
          </p:cNvGraphicFramePr>
          <p:nvPr>
            <p:extLst>
              <p:ext uri="{D42A27DB-BD31-4B8C-83A1-F6EECF244321}">
                <p14:modId xmlns:p14="http://schemas.microsoft.com/office/powerpoint/2010/main" val="4200451947"/>
              </p:ext>
            </p:extLst>
          </p:nvPr>
        </p:nvGraphicFramePr>
        <p:xfrm>
          <a:off x="4276818" y="1257240"/>
          <a:ext cx="4903694" cy="5060438"/>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2650795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9245" y="5925736"/>
            <a:ext cx="8480430" cy="335297"/>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283710"/>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62</a:t>
            </a:fld>
            <a:endParaRPr lang="es-ES" altLang="es-MX" dirty="0"/>
          </a:p>
        </p:txBody>
      </p:sp>
    </p:spTree>
    <p:extLst>
      <p:ext uri="{BB962C8B-B14F-4D97-AF65-F5344CB8AC3E}">
        <p14:creationId xmlns:p14="http://schemas.microsoft.com/office/powerpoint/2010/main" val="241736553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401157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a:r>
              <a:rPr lang="es-MX" sz="2000" b="1" dirty="0" smtClean="0">
                <a:solidFill>
                  <a:prstClr val="black"/>
                </a:solidFill>
                <a:latin typeface="Century Gothic" panose="020B0502020202020204" pitchFamily="34" charset="0"/>
                <a:cs typeface="Arial" pitchFamily="34" charset="0"/>
              </a:rPr>
              <a:t>1,277 </a:t>
            </a:r>
            <a:r>
              <a:rPr lang="es-MX" sz="2000" b="1" dirty="0">
                <a:solidFill>
                  <a:prstClr val="black"/>
                </a:solidFill>
                <a:latin typeface="Century Gothic" panose="020B0502020202020204" pitchFamily="34" charset="0"/>
                <a:cs typeface="Arial" pitchFamily="34" charset="0"/>
              </a:rPr>
              <a:t>trabajadores inscritos </a:t>
            </a:r>
          </a:p>
          <a:p>
            <a:pPr marL="0" lvl="2" algn="ctr" defTabSz="913881"/>
            <a:r>
              <a:rPr lang="es-MX" sz="1600" b="1" dirty="0">
                <a:solidFill>
                  <a:prstClr val="black">
                    <a:lumMod val="65000"/>
                    <a:lumOff val="35000"/>
                  </a:prstClr>
                </a:solidFill>
                <a:latin typeface="Century Gothic" panose="020B0502020202020204" pitchFamily="34" charset="0"/>
                <a:cs typeface="Arial" pitchFamily="34" charset="0"/>
              </a:rPr>
              <a:t>(</a:t>
            </a:r>
            <a:r>
              <a:rPr lang="es-MX" sz="1600" b="1" dirty="0" smtClean="0">
                <a:solidFill>
                  <a:prstClr val="black">
                    <a:lumMod val="65000"/>
                    <a:lumOff val="35000"/>
                  </a:prstClr>
                </a:solidFill>
                <a:latin typeface="Century Gothic" panose="020B0502020202020204" pitchFamily="34" charset="0"/>
                <a:cs typeface="Arial" pitchFamily="34" charset="0"/>
              </a:rPr>
              <a:t>28% </a:t>
            </a:r>
            <a:r>
              <a:rPr lang="es-MX" sz="1600" b="1" dirty="0">
                <a:solidFill>
                  <a:prstClr val="black">
                    <a:lumMod val="65000"/>
                    <a:lumOff val="35000"/>
                  </a:prstClr>
                </a:solidFill>
                <a:latin typeface="Century Gothic" panose="020B0502020202020204" pitchFamily="34" charset="0"/>
                <a:cs typeface="Arial" pitchFamily="34" charset="0"/>
              </a:rPr>
              <a:t>del total de la plantilla que corresponde a </a:t>
            </a:r>
            <a:r>
              <a:rPr lang="es-MX" sz="1600" b="1" dirty="0" smtClean="0">
                <a:solidFill>
                  <a:prstClr val="black">
                    <a:lumMod val="65000"/>
                    <a:lumOff val="35000"/>
                  </a:prstClr>
                </a:solidFill>
                <a:latin typeface="Century Gothic" panose="020B0502020202020204" pitchFamily="34" charset="0"/>
                <a:cs typeface="Arial" pitchFamily="34" charset="0"/>
              </a:rPr>
              <a:t>4,548 trabajadores</a:t>
            </a:r>
            <a:r>
              <a:rPr lang="es-MX" sz="1600" b="1" dirty="0">
                <a:solidFill>
                  <a:prstClr val="black">
                    <a:lumMod val="65000"/>
                    <a:lumOff val="35000"/>
                  </a:prstClr>
                </a:solidFill>
                <a:latin typeface="Century Gothic" panose="020B0502020202020204" pitchFamily="34" charset="0"/>
                <a:cs typeface="Arial" pitchFamily="34" charset="0"/>
              </a:rPr>
              <a:t>)</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2,847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784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62%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a:r>
              <a:rPr lang="es-MX" sz="1600" dirty="0">
                <a:solidFill>
                  <a:prstClr val="black"/>
                </a:solidFill>
                <a:latin typeface="Century Gothic" panose="020B0502020202020204" pitchFamily="34" charset="0"/>
                <a:cs typeface="Arial" pitchFamily="34" charset="0"/>
              </a:rPr>
              <a:t>Oficinas de Apoyo y Zona Metropolitana</a:t>
            </a:r>
          </a:p>
          <a:p>
            <a:pPr defTabSz="457200"/>
            <a:r>
              <a:rPr lang="es-MX" sz="1600" dirty="0" smtClean="0">
                <a:solidFill>
                  <a:prstClr val="black">
                    <a:lumMod val="75000"/>
                    <a:lumOff val="25000"/>
                  </a:prstClr>
                </a:solidFill>
                <a:latin typeface="Century Gothic" panose="020B0502020202020204" pitchFamily="34" charset="0"/>
                <a:cs typeface="Arial" pitchFamily="34" charset="0"/>
              </a:rPr>
              <a:t>1,939  </a:t>
            </a:r>
            <a:r>
              <a:rPr lang="es-MX" sz="1600" dirty="0">
                <a:solidFill>
                  <a:prstClr val="black">
                    <a:lumMod val="75000"/>
                    <a:lumOff val="25000"/>
                  </a:prstClr>
                </a:solidFill>
                <a:latin typeface="Century Gothic" panose="020B0502020202020204" pitchFamily="34" charset="0"/>
                <a:cs typeface="Arial" pitchFamily="34" charset="0"/>
              </a:rPr>
              <a:t>trabajadores</a:t>
            </a:r>
          </a:p>
          <a:p>
            <a:pPr defTabSz="457200"/>
            <a:r>
              <a:rPr lang="es-MX" sz="2000" dirty="0" smtClean="0">
                <a:solidFill>
                  <a:srgbClr val="C00000"/>
                </a:solidFill>
                <a:latin typeface="Century Gothic" panose="020B0502020202020204" pitchFamily="34" charset="0"/>
                <a:cs typeface="Arial" pitchFamily="34" charset="0"/>
              </a:rPr>
              <a:t>441 inscritos </a:t>
            </a:r>
            <a:r>
              <a:rPr lang="es-MX" sz="2000" dirty="0">
                <a:solidFill>
                  <a:srgbClr val="C00000"/>
                </a:solidFill>
                <a:latin typeface="Century Gothic" panose="020B0502020202020204" pitchFamily="34" charset="0"/>
                <a:cs typeface="Arial" pitchFamily="34" charset="0"/>
              </a:rPr>
              <a:t>– </a:t>
            </a:r>
            <a:r>
              <a:rPr lang="es-MX" sz="2000" dirty="0" smtClean="0">
                <a:solidFill>
                  <a:srgbClr val="C00000"/>
                </a:solidFill>
                <a:latin typeface="Century Gothic" panose="020B0502020202020204" pitchFamily="34" charset="0"/>
                <a:cs typeface="Arial" pitchFamily="34" charset="0"/>
              </a:rPr>
              <a:t>35%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3999" y="1045367"/>
            <a:ext cx="8801592" cy="307777"/>
          </a:xfrm>
          <a:prstGeom prst="rect">
            <a:avLst/>
          </a:prstGeom>
          <a:noFill/>
        </p:spPr>
        <p:txBody>
          <a:bodyPr wrap="square" rtlCol="0">
            <a:spAutoFit/>
          </a:bodyPr>
          <a:lstStyle/>
          <a:p>
            <a:pPr marL="180975" indent="-180975" defTabSz="457200">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smtClean="0">
                <a:latin typeface="Century Gothic" panose="020B0502020202020204" pitchFamily="34" charset="0"/>
                <a:cs typeface="Arial" pitchFamily="34" charset="0"/>
              </a:rPr>
              <a:t>15</a:t>
            </a:r>
            <a:r>
              <a:rPr lang="es-MX" sz="1400" dirty="0" smtClean="0">
                <a:solidFill>
                  <a:srgbClr val="FF0000"/>
                </a:solidFill>
                <a:latin typeface="Century Gothic" panose="020B0502020202020204" pitchFamily="34" charset="0"/>
                <a:cs typeface="Arial" pitchFamily="34" charset="0"/>
              </a:rPr>
              <a:t> </a:t>
            </a:r>
            <a:r>
              <a:rPr lang="es-MX" sz="1400" dirty="0" smtClean="0">
                <a:solidFill>
                  <a:prstClr val="black"/>
                </a:solidFill>
                <a:latin typeface="Century Gothic" panose="020B0502020202020204" pitchFamily="34" charset="0"/>
                <a:cs typeface="Arial" pitchFamily="34" charset="0"/>
              </a:rPr>
              <a:t>de septiembre de 2016 se tienen </a:t>
            </a:r>
            <a:r>
              <a:rPr lang="es-MX" sz="1400" dirty="0">
                <a:solidFill>
                  <a:prstClr val="black"/>
                </a:solidFill>
                <a:latin typeface="Century Gothic" panose="020B0502020202020204" pitchFamily="34" charset="0"/>
                <a:cs typeface="Arial" pitchFamily="34" charset="0"/>
              </a:rPr>
              <a:t>los siguientes avances:</a:t>
            </a:r>
          </a:p>
        </p:txBody>
      </p:sp>
      <p:sp>
        <p:nvSpPr>
          <p:cNvPr id="13" name="12 CuadroTexto"/>
          <p:cNvSpPr txBox="1"/>
          <p:nvPr/>
        </p:nvSpPr>
        <p:spPr>
          <a:xfrm>
            <a:off x="222634" y="2509528"/>
            <a:ext cx="3408620"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Delegaciones</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2,609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836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65%</a:t>
            </a:r>
            <a:r>
              <a:rPr lang="es-MX" sz="1600" b="1" dirty="0" smtClean="0">
                <a:solidFill>
                  <a:prstClr val="black">
                    <a:lumMod val="75000"/>
                    <a:lumOff val="25000"/>
                  </a:prstClr>
                </a:solidFill>
                <a:latin typeface="Century Gothic" panose="020B0502020202020204" pitchFamily="34" charset="0"/>
                <a:cs typeface="Arial" pitchFamily="34" charset="0"/>
              </a:rPr>
              <a:t>del </a:t>
            </a:r>
            <a:r>
              <a:rPr lang="es-MX" sz="1600" b="1" dirty="0">
                <a:solidFill>
                  <a:prstClr val="black">
                    <a:lumMod val="75000"/>
                    <a:lumOff val="25000"/>
                  </a:prstClr>
                </a:solidFill>
                <a:latin typeface="Century Gothic" panose="020B0502020202020204" pitchFamily="34" charset="0"/>
                <a:cs typeface="Arial" pitchFamily="34" charset="0"/>
              </a:rPr>
              <a:t>total del </a:t>
            </a:r>
            <a:r>
              <a:rPr lang="es-MX" sz="1600" b="1" dirty="0" smtClean="0">
                <a:solidFill>
                  <a:prstClr val="black">
                    <a:lumMod val="75000"/>
                    <a:lumOff val="25000"/>
                  </a:prstClr>
                </a:solidFill>
                <a:latin typeface="Century Gothic" panose="020B0502020202020204" pitchFamily="34" charset="0"/>
                <a:cs typeface="Arial" pitchFamily="34" charset="0"/>
              </a:rPr>
              <a:t>personal inscrito</a:t>
            </a:r>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a:r>
              <a:rPr lang="es-MX" sz="1600" b="1" dirty="0">
                <a:solidFill>
                  <a:prstClr val="black"/>
                </a:solidFill>
                <a:latin typeface="Century Gothic" panose="020B0502020202020204" pitchFamily="34" charset="0"/>
                <a:cs typeface="Arial" pitchFamily="34" charset="0"/>
              </a:rPr>
              <a:t>Personal no Sindicalizado</a:t>
            </a:r>
          </a:p>
          <a:p>
            <a:pPr algn="ctr" defTabSz="457200"/>
            <a:r>
              <a:rPr lang="es-MX" sz="1600" b="1" dirty="0" smtClean="0">
                <a:solidFill>
                  <a:prstClr val="black">
                    <a:lumMod val="75000"/>
                    <a:lumOff val="25000"/>
                  </a:prstClr>
                </a:solidFill>
                <a:latin typeface="Century Gothic" panose="020B0502020202020204" pitchFamily="34" charset="0"/>
                <a:cs typeface="Arial" pitchFamily="34" charset="0"/>
              </a:rPr>
              <a:t>1,701 </a:t>
            </a:r>
            <a:r>
              <a:rPr lang="es-MX" sz="1600" b="1" dirty="0">
                <a:solidFill>
                  <a:prstClr val="black">
                    <a:lumMod val="75000"/>
                    <a:lumOff val="25000"/>
                  </a:prstClr>
                </a:solidFill>
                <a:latin typeface="Century Gothic" panose="020B0502020202020204" pitchFamily="34" charset="0"/>
                <a:cs typeface="Arial" pitchFamily="34" charset="0"/>
              </a:rPr>
              <a:t>trabajadores</a:t>
            </a:r>
          </a:p>
          <a:p>
            <a:pPr algn="ctr" defTabSz="457200"/>
            <a:r>
              <a:rPr lang="es-MX" sz="2000" b="1" dirty="0" smtClean="0">
                <a:solidFill>
                  <a:srgbClr val="C00000"/>
                </a:solidFill>
                <a:latin typeface="Century Gothic" panose="020B0502020202020204" pitchFamily="34" charset="0"/>
                <a:cs typeface="Arial" pitchFamily="34" charset="0"/>
              </a:rPr>
              <a:t>493 </a:t>
            </a:r>
            <a:r>
              <a:rPr lang="es-MX" sz="2000" b="1" dirty="0">
                <a:solidFill>
                  <a:srgbClr val="C00000"/>
                </a:solidFill>
                <a:latin typeface="Century Gothic" panose="020B0502020202020204" pitchFamily="34" charset="0"/>
                <a:cs typeface="Arial" pitchFamily="34" charset="0"/>
              </a:rPr>
              <a:t>inscritos – </a:t>
            </a:r>
            <a:r>
              <a:rPr lang="es-MX" sz="2000" b="1" dirty="0" smtClean="0">
                <a:solidFill>
                  <a:srgbClr val="C00000"/>
                </a:solidFill>
                <a:latin typeface="Century Gothic" panose="020B0502020202020204" pitchFamily="34" charset="0"/>
                <a:cs typeface="Arial" pitchFamily="34" charset="0"/>
              </a:rPr>
              <a:t>38%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w="9525">
            <a:noFill/>
            <a:miter lim="800000"/>
            <a:headEnd/>
            <a:tailEnd/>
          </a:ln>
        </p:spPr>
        <p:txBody>
          <a:bodyPr lIns="91418" tIns="45709" rIns="91418" bIns="45709" anchor="ctr" anchorCtr="0"/>
          <a:lstStyle/>
          <a:p>
            <a:pPr eaLnBrk="0" hangingPunct="0"/>
            <a:r>
              <a:rPr lang="es-MX" sz="2000" b="1" dirty="0">
                <a:latin typeface="Century Gothic" panose="020B0502020202020204" pitchFamily="34" charset="0"/>
                <a:ea typeface="MS PGothic" pitchFamily="34" charset="-128"/>
                <a:cs typeface="Arial" pitchFamily="34" charset="0"/>
              </a:rPr>
              <a:t>El ~28% de la plantilla del Instituto ya es parte del FINVIT, </a:t>
            </a:r>
            <a:r>
              <a:rPr lang="es-MX" sz="2000" b="1" dirty="0" smtClean="0">
                <a:latin typeface="Century Gothic" panose="020B0502020202020204" pitchFamily="34" charset="0"/>
                <a:ea typeface="MS PGothic" pitchFamily="34" charset="-128"/>
                <a:cs typeface="Arial" pitchFamily="34" charset="0"/>
              </a:rPr>
              <a:t>62% </a:t>
            </a:r>
            <a:r>
              <a:rPr lang="es-MX" sz="2000" b="1" dirty="0">
                <a:latin typeface="Century Gothic" panose="020B0502020202020204" pitchFamily="34" charset="0"/>
                <a:ea typeface="MS PGothic" pitchFamily="34" charset="-128"/>
                <a:cs typeface="Arial" pitchFamily="34" charset="0"/>
              </a:rPr>
              <a:t>personal sindicalizado</a:t>
            </a:r>
          </a:p>
        </p:txBody>
      </p:sp>
      <p:sp>
        <p:nvSpPr>
          <p:cNvPr id="12" name="2 Marcador de número de diapositiva"/>
          <p:cNvSpPr>
            <a:spLocks noGrp="1"/>
          </p:cNvSpPr>
          <p:nvPr>
            <p:ph type="sldNum" sz="quarter" idx="12"/>
          </p:nvPr>
        </p:nvSpPr>
        <p:spPr>
          <a:xfrm>
            <a:off x="7010400" y="6505081"/>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pPr/>
              <a:t>63</a:t>
            </a:fld>
            <a:endParaRPr lang="es-ES" altLang="es-MX" dirty="0"/>
          </a:p>
        </p:txBody>
      </p:sp>
    </p:spTree>
    <p:extLst>
      <p:ext uri="{BB962C8B-B14F-4D97-AF65-F5344CB8AC3E}">
        <p14:creationId xmlns:p14="http://schemas.microsoft.com/office/powerpoint/2010/main" val="205603921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89011"/>
            <a:ext cx="7748649" cy="946769"/>
          </a:xfr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ctr" anchorCtr="0" compatLnSpc="1">
            <a:prstTxWarp prst="textNoShape">
              <a:avLst/>
            </a:prstTxWarp>
          </a:bodyPr>
          <a:lstStyle/>
          <a:p>
            <a:pPr eaLnBrk="0" hangingPunct="0"/>
            <a:r>
              <a:rPr lang="es-MX" sz="2000" b="1" dirty="0">
                <a:latin typeface="Century Gothic" panose="020B0502020202020204" pitchFamily="34" charset="0"/>
                <a:ea typeface="MS PGothic" pitchFamily="34" charset="-128"/>
                <a:cs typeface="Arial" pitchFamily="34" charset="0"/>
              </a:rPr>
              <a:t>A un año de operación, el FINVIT cuenta con ~$ 45.4 mdp, 71% aportados de forma directa y un rendimiento del </a:t>
            </a:r>
            <a:r>
              <a:rPr lang="es-MX" sz="2000" b="1" dirty="0" smtClean="0">
                <a:latin typeface="Century Gothic" panose="020B0502020202020204" pitchFamily="34" charset="0"/>
                <a:ea typeface="MS PGothic" pitchFamily="34" charset="-128"/>
                <a:cs typeface="Arial" pitchFamily="34" charset="0"/>
              </a:rPr>
              <a:t>4.10%.</a:t>
            </a:r>
            <a:endParaRPr lang="es-MX" sz="2000" b="1" dirty="0">
              <a:latin typeface="Century Gothic" panose="020B0502020202020204" pitchFamily="34" charset="0"/>
              <a:ea typeface="MS PGothic" pitchFamily="34" charset="-128"/>
              <a:cs typeface="Arial" pitchFamily="34" charset="0"/>
            </a:endParaRPr>
          </a:p>
        </p:txBody>
      </p:sp>
      <p:sp>
        <p:nvSpPr>
          <p:cNvPr id="16" name="1 Marcador de número de diapositiva"/>
          <p:cNvSpPr>
            <a:spLocks noGrp="1"/>
          </p:cNvSpPr>
          <p:nvPr>
            <p:ph type="sldNum" sz="quarter" idx="12"/>
          </p:nvPr>
        </p:nvSpPr>
        <p:spPr>
          <a:xfrm>
            <a:off x="8558798"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64</a:t>
            </a:fld>
            <a:endParaRPr lang="es-ES" dirty="0"/>
          </a:p>
        </p:txBody>
      </p:sp>
      <p:sp>
        <p:nvSpPr>
          <p:cNvPr id="7" name="TextColumnContent"/>
          <p:cNvSpPr>
            <a:spLocks noChangeArrowheads="1"/>
          </p:cNvSpPr>
          <p:nvPr/>
        </p:nvSpPr>
        <p:spPr bwMode="gray">
          <a:xfrm>
            <a:off x="144000" y="1044228"/>
            <a:ext cx="7415040" cy="407857"/>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a:t>
            </a:r>
            <a:r>
              <a:rPr lang="es-MX" sz="1200" dirty="0" smtClean="0">
                <a:solidFill>
                  <a:prstClr val="black"/>
                </a:solidFill>
                <a:latin typeface="Century Gothic" panose="020B0502020202020204" pitchFamily="34" charset="0"/>
              </a:rPr>
              <a:t> </a:t>
            </a:r>
            <a:r>
              <a:rPr lang="es-MX" sz="1200" dirty="0">
                <a:solidFill>
                  <a:prstClr val="black"/>
                </a:solidFill>
                <a:latin typeface="Century Gothic" panose="020B0502020202020204" pitchFamily="34" charset="0"/>
              </a:rPr>
              <a:t>de </a:t>
            </a:r>
            <a:r>
              <a:rPr lang="es-MX" sz="1200" dirty="0" smtClean="0">
                <a:solidFill>
                  <a:prstClr val="black"/>
                </a:solidFill>
                <a:latin typeface="Century Gothic" panose="020B0502020202020204" pitchFamily="34" charset="0"/>
              </a:rPr>
              <a:t>marzo de 2015 </a:t>
            </a:r>
            <a:r>
              <a:rPr lang="es-MX" sz="1200" dirty="0">
                <a:solidFill>
                  <a:prstClr val="black"/>
                </a:solidFill>
                <a:latin typeface="Century Gothic" panose="020B0502020202020204" pitchFamily="34" charset="0"/>
              </a:rPr>
              <a:t>al </a:t>
            </a:r>
            <a:r>
              <a:rPr lang="es-MX" sz="1200" dirty="0" smtClean="0">
                <a:solidFill>
                  <a:prstClr val="black"/>
                </a:solidFill>
                <a:latin typeface="Century Gothic" panose="020B0502020202020204" pitchFamily="34" charset="0"/>
              </a:rPr>
              <a:t>15 de septiembre de 2016, </a:t>
            </a:r>
            <a:r>
              <a:rPr lang="es-MX" sz="1200" dirty="0">
                <a:solidFill>
                  <a:prstClr val="black"/>
                </a:solidFill>
                <a:latin typeface="Century Gothic" panose="020B0502020202020204" pitchFamily="34" charset="0"/>
              </a:rPr>
              <a:t>el FINVIT presenta los siguientes resultados</a:t>
            </a:r>
            <a:r>
              <a:rPr lang="es-MX" sz="1200" dirty="0" smtClean="0">
                <a:solidFill>
                  <a:prstClr val="black"/>
                </a:solidFill>
                <a:latin typeface="Century Gothic" panose="020B0502020202020204" pitchFamily="34" charset="0"/>
              </a:rPr>
              <a:t>:</a:t>
            </a:r>
            <a:endParaRPr lang="es-MX" sz="1200" dirty="0">
              <a:solidFill>
                <a:prstClr val="black"/>
              </a:solidFill>
              <a:latin typeface="Century Gothic" panose="020B0502020202020204" pitchFamily="34" charset="0"/>
            </a:endParaRPr>
          </a:p>
        </p:txBody>
      </p:sp>
      <p:graphicFrame>
        <p:nvGraphicFramePr>
          <p:cNvPr id="10" name="1 Gráfico"/>
          <p:cNvGraphicFramePr>
            <a:graphicFrameLocks noGrp="1"/>
          </p:cNvGraphicFramePr>
          <p:nvPr>
            <p:extLst>
              <p:ext uri="{D42A27DB-BD31-4B8C-83A1-F6EECF244321}">
                <p14:modId xmlns:p14="http://schemas.microsoft.com/office/powerpoint/2010/main" val="812806652"/>
              </p:ext>
            </p:extLst>
          </p:nvPr>
        </p:nvGraphicFramePr>
        <p:xfrm>
          <a:off x="4298756" y="4119517"/>
          <a:ext cx="4625788" cy="23404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Tabla"/>
          <p:cNvGraphicFramePr>
            <a:graphicFrameLocks noGrp="1"/>
          </p:cNvGraphicFramePr>
          <p:nvPr>
            <p:extLst>
              <p:ext uri="{D42A27DB-BD31-4B8C-83A1-F6EECF244321}">
                <p14:modId xmlns:p14="http://schemas.microsoft.com/office/powerpoint/2010/main" val="2513709266"/>
              </p:ext>
            </p:extLst>
          </p:nvPr>
        </p:nvGraphicFramePr>
        <p:xfrm>
          <a:off x="201244" y="4233269"/>
          <a:ext cx="3757297" cy="2508190"/>
        </p:xfrm>
        <a:graphic>
          <a:graphicData uri="http://schemas.openxmlformats.org/drawingml/2006/table">
            <a:tbl>
              <a:tblPr/>
              <a:tblGrid>
                <a:gridCol w="2254674"/>
                <a:gridCol w="1502623"/>
              </a:tblGrid>
              <a:tr h="340103">
                <a:tc>
                  <a:txBody>
                    <a:bodyPr/>
                    <a:lstStyle/>
                    <a:p>
                      <a:pPr algn="ctr" rtl="0" fontAlgn="ctr"/>
                      <a:r>
                        <a:rPr lang="es-MX" sz="11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100" b="1" i="0" u="none" strike="noStrike" dirty="0" smtClean="0">
                          <a:solidFill>
                            <a:srgbClr val="FFFFFF"/>
                          </a:solidFill>
                          <a:effectLst/>
                          <a:latin typeface="Century Gothic" panose="020B0502020202020204" pitchFamily="34" charset="0"/>
                        </a:rPr>
                        <a:t>al </a:t>
                      </a:r>
                      <a:r>
                        <a:rPr lang="es-MX" sz="1100" b="1" i="0" u="none" strike="noStrike" dirty="0">
                          <a:solidFill>
                            <a:srgbClr val="FFFFFF"/>
                          </a:solidFill>
                          <a:effectLst/>
                          <a:latin typeface="Century Gothic" panose="020B0502020202020204" pitchFamily="34" charset="0"/>
                        </a:rPr>
                        <a:t>15 </a:t>
                      </a:r>
                      <a:r>
                        <a:rPr lang="es-MX" sz="1100" b="1" i="0" u="none" strike="noStrike" dirty="0" smtClean="0">
                          <a:solidFill>
                            <a:srgbClr val="FFFFFF"/>
                          </a:solidFill>
                          <a:effectLst/>
                          <a:latin typeface="Century Gothic" panose="020B0502020202020204" pitchFamily="34" charset="0"/>
                        </a:rPr>
                        <a:t>de</a:t>
                      </a:r>
                      <a:r>
                        <a:rPr lang="es-MX" sz="1100" b="1" i="0" u="none" strike="noStrike" baseline="0" dirty="0" smtClean="0">
                          <a:solidFill>
                            <a:srgbClr val="FFFFFF"/>
                          </a:solidFill>
                          <a:effectLst/>
                          <a:latin typeface="Century Gothic" panose="020B0502020202020204" pitchFamily="34" charset="0"/>
                        </a:rPr>
                        <a:t> septiembre</a:t>
                      </a:r>
                      <a:endParaRPr lang="es-MX" sz="11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r>
              <a:tr h="339287">
                <a:tc>
                  <a:txBody>
                    <a:bodyPr/>
                    <a:lstStyle/>
                    <a:p>
                      <a:pPr algn="ctr" rtl="0" fontAlgn="ctr"/>
                      <a:r>
                        <a:rPr lang="es-MX" sz="1100" b="0" i="0" u="none" strike="noStrike" dirty="0">
                          <a:solidFill>
                            <a:srgbClr val="000000"/>
                          </a:solidFill>
                          <a:effectLst/>
                          <a:latin typeface="Century Gothic" panose="020B0502020202020204" pitchFamily="34" charset="0"/>
                        </a:rPr>
                        <a:t>•</a:t>
                      </a:r>
                      <a:r>
                        <a:rPr lang="es-MX" sz="1100" b="1" i="0" u="none" strike="noStrike" dirty="0">
                          <a:solidFill>
                            <a:srgbClr val="000000"/>
                          </a:solidFill>
                          <a:effectLst/>
                          <a:latin typeface="Century Gothic" panose="020B0502020202020204" pitchFamily="34" charset="0"/>
                        </a:rPr>
                        <a:t>Total aportado </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100" b="0" i="0" u="none" strike="noStrike" dirty="0">
                          <a:solidFill>
                            <a:srgbClr val="000000"/>
                          </a:solidFill>
                          <a:effectLst/>
                          <a:latin typeface="Century Gothic" panose="020B0502020202020204" pitchFamily="34" charset="0"/>
                        </a:rPr>
                        <a:t>$45,403,485.20</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412376">
                <a:tc>
                  <a:txBody>
                    <a:bodyPr/>
                    <a:lstStyle/>
                    <a:p>
                      <a:pPr algn="ctr" rtl="0" fontAlgn="ctr"/>
                      <a:r>
                        <a:rPr lang="es-MX" sz="1100" b="0" i="0" u="none" strike="noStrike" dirty="0">
                          <a:solidFill>
                            <a:srgbClr val="000000"/>
                          </a:solidFill>
                          <a:effectLst/>
                          <a:latin typeface="Century Gothic" panose="020B0502020202020204" pitchFamily="34" charset="0"/>
                        </a:rPr>
                        <a:t>‒</a:t>
                      </a:r>
                      <a:r>
                        <a:rPr lang="es-MX" sz="1100" b="1" i="0" u="none" strike="noStrike" dirty="0">
                          <a:solidFill>
                            <a:srgbClr val="000000"/>
                          </a:solidFill>
                          <a:effectLst/>
                          <a:latin typeface="Century Gothic" panose="020B0502020202020204" pitchFamily="34" charset="0"/>
                        </a:rPr>
                        <a:t>Aportaciones directas al FINVIT</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100" b="0" i="0" u="none" strike="noStrike" dirty="0">
                          <a:solidFill>
                            <a:srgbClr val="000000"/>
                          </a:solidFill>
                          <a:effectLst/>
                          <a:latin typeface="Century Gothic" panose="020B0502020202020204" pitchFamily="34" charset="0"/>
                        </a:rPr>
                        <a:t>$44,017,416.91</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421902">
                <a:tc>
                  <a:txBody>
                    <a:bodyPr/>
                    <a:lstStyle/>
                    <a:p>
                      <a:pPr algn="ctr" rtl="0" fontAlgn="ctr"/>
                      <a:r>
                        <a:rPr lang="es-MX" sz="1100" b="0" i="0" u="none" strike="noStrike" dirty="0">
                          <a:solidFill>
                            <a:srgbClr val="000000"/>
                          </a:solidFill>
                          <a:effectLst/>
                          <a:latin typeface="Century Gothic" panose="020B0502020202020204" pitchFamily="34" charset="0"/>
                        </a:rPr>
                        <a:t>‒</a:t>
                      </a:r>
                      <a:r>
                        <a:rPr lang="es-MX" sz="1100" b="1" i="0" u="none" strike="noStrike" dirty="0">
                          <a:solidFill>
                            <a:srgbClr val="000000"/>
                          </a:solidFill>
                          <a:effectLst/>
                          <a:latin typeface="Century Gothic" panose="020B0502020202020204" pitchFamily="34" charset="0"/>
                        </a:rPr>
                        <a:t>Aportaciones vía nómina </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100" b="0" i="0" u="none" strike="noStrike" dirty="0">
                          <a:solidFill>
                            <a:srgbClr val="000000"/>
                          </a:solidFill>
                          <a:effectLst/>
                          <a:latin typeface="Century Gothic" panose="020B0502020202020204" pitchFamily="34" charset="0"/>
                        </a:rPr>
                        <a:t>$17,850,688.57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546847">
                <a:tc>
                  <a:txBody>
                    <a:bodyPr/>
                    <a:lstStyle/>
                    <a:p>
                      <a:pPr algn="ctr" rtl="0" fontAlgn="ctr"/>
                      <a:r>
                        <a:rPr lang="es-MX" sz="1100" b="0" i="0" u="none" strike="noStrike" dirty="0">
                          <a:solidFill>
                            <a:srgbClr val="000000"/>
                          </a:solidFill>
                          <a:effectLst/>
                          <a:latin typeface="Century Gothic" panose="020B0502020202020204" pitchFamily="34" charset="0"/>
                        </a:rPr>
                        <a:t>•</a:t>
                      </a:r>
                      <a:r>
                        <a:rPr lang="es-MX" sz="1100" b="1" i="0" u="none" strike="noStrike" dirty="0">
                          <a:solidFill>
                            <a:srgbClr val="000000"/>
                          </a:solidFill>
                          <a:effectLst/>
                          <a:latin typeface="Century Gothic" panose="020B0502020202020204" pitchFamily="34" charset="0"/>
                        </a:rPr>
                        <a:t>Aportaciones vía nómina  (descuento catorcenal)</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s-MX" sz="1100" b="0" i="0" u="none" strike="noStrike" dirty="0">
                          <a:solidFill>
                            <a:srgbClr val="000000"/>
                          </a:solidFill>
                          <a:effectLst/>
                          <a:latin typeface="Century Gothic" panose="020B0502020202020204" pitchFamily="34" charset="0"/>
                        </a:rPr>
                        <a:t>$622,758.84</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447675">
                <a:tc>
                  <a:txBody>
                    <a:bodyPr/>
                    <a:lstStyle/>
                    <a:p>
                      <a:pPr algn="ctr" rtl="0" fontAlgn="ctr"/>
                      <a:r>
                        <a:rPr lang="es-MX" sz="1100" b="0" i="0" u="none" strike="noStrike" dirty="0">
                          <a:solidFill>
                            <a:srgbClr val="000000"/>
                          </a:solidFill>
                          <a:effectLst/>
                          <a:latin typeface="Century Gothic" panose="020B0502020202020204" pitchFamily="34" charset="0"/>
                        </a:rPr>
                        <a:t>•</a:t>
                      </a:r>
                      <a:r>
                        <a:rPr lang="es-MX" sz="1100" b="1" i="0" u="none" strike="noStrike" dirty="0">
                          <a:solidFill>
                            <a:srgbClr val="000000"/>
                          </a:solidFill>
                          <a:effectLst/>
                          <a:latin typeface="Century Gothic" panose="020B0502020202020204" pitchFamily="34" charset="0"/>
                        </a:rPr>
                        <a:t>Solicitudes de descuento vía nómina</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100" b="0" i="0" u="none" strike="noStrike" dirty="0">
                          <a:solidFill>
                            <a:srgbClr val="000000"/>
                          </a:solidFill>
                          <a:effectLst/>
                          <a:latin typeface="Century Gothic" panose="020B0502020202020204" pitchFamily="34" charset="0"/>
                        </a:rPr>
                        <a:t>915</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1" name="10 Tabla"/>
          <p:cNvGraphicFramePr>
            <a:graphicFrameLocks noGrp="1"/>
          </p:cNvGraphicFramePr>
          <p:nvPr>
            <p:extLst>
              <p:ext uri="{D42A27DB-BD31-4B8C-83A1-F6EECF244321}">
                <p14:modId xmlns:p14="http://schemas.microsoft.com/office/powerpoint/2010/main" val="3376035888"/>
              </p:ext>
            </p:extLst>
          </p:nvPr>
        </p:nvGraphicFramePr>
        <p:xfrm>
          <a:off x="201244" y="1476908"/>
          <a:ext cx="3757297" cy="2632654"/>
        </p:xfrm>
        <a:graphic>
          <a:graphicData uri="http://schemas.openxmlformats.org/drawingml/2006/table">
            <a:tbl>
              <a:tblPr/>
              <a:tblGrid>
                <a:gridCol w="2285603"/>
                <a:gridCol w="1471694"/>
              </a:tblGrid>
              <a:tr h="149869">
                <a:tc gridSpan="2">
                  <a:txBody>
                    <a:bodyPr/>
                    <a:lstStyle/>
                    <a:p>
                      <a:pPr algn="ctr" rtl="0" fontAlgn="b"/>
                      <a:r>
                        <a:rPr lang="es-MX" sz="1000" b="1" i="0" u="none" strike="noStrike" dirty="0">
                          <a:solidFill>
                            <a:srgbClr val="FFFFFF"/>
                          </a:solidFill>
                          <a:effectLst/>
                          <a:latin typeface="Century Gothic"/>
                        </a:rPr>
                        <a:t>Principales Analíticos</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262712">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100" b="1" i="0" u="none" strike="noStrike" dirty="0">
                          <a:solidFill>
                            <a:srgbClr val="000000"/>
                          </a:solidFill>
                          <a:effectLst/>
                          <a:latin typeface="Century Gothic" panose="020B0502020202020204" pitchFamily="34" charset="0"/>
                        </a:rPr>
                        <a:t>al </a:t>
                      </a:r>
                      <a:r>
                        <a:rPr lang="es-MX" sz="1100" b="1" i="0" u="none" strike="noStrike" dirty="0" smtClean="0">
                          <a:solidFill>
                            <a:srgbClr val="000000"/>
                          </a:solidFill>
                          <a:effectLst/>
                          <a:latin typeface="Century Gothic" panose="020B0502020202020204" pitchFamily="34" charset="0"/>
                        </a:rPr>
                        <a:t>15</a:t>
                      </a:r>
                      <a:r>
                        <a:rPr lang="es-MX" sz="1100" b="1" i="0" u="none" strike="noStrike" baseline="0" dirty="0" smtClean="0">
                          <a:solidFill>
                            <a:srgbClr val="000000"/>
                          </a:solidFill>
                          <a:effectLst/>
                          <a:latin typeface="Century Gothic" panose="020B0502020202020204" pitchFamily="34" charset="0"/>
                        </a:rPr>
                        <a:t> de septiembre</a:t>
                      </a:r>
                      <a:endParaRPr lang="es-MX" sz="1100" b="1"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605288">
                <a:tc>
                  <a:txBody>
                    <a:bodyPr/>
                    <a:lstStyle/>
                    <a:p>
                      <a:pPr algn="ctr" rtl="0" fontAlgn="ctr"/>
                      <a:r>
                        <a:rPr lang="es-MX" sz="1100" b="1" i="0" u="none" strike="noStrike" dirty="0">
                          <a:solidFill>
                            <a:srgbClr val="000000"/>
                          </a:solidFill>
                          <a:effectLst/>
                          <a:latin typeface="Century Gothic" panose="020B0502020202020204" pitchFamily="34" charset="0"/>
                        </a:rPr>
                        <a:t>Tasa de Rendimiento Anualizada (Valuación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100" b="1" i="0" u="none" strike="noStrike" dirty="0" smtClean="0">
                          <a:solidFill>
                            <a:srgbClr val="000000"/>
                          </a:solidFill>
                          <a:effectLst/>
                          <a:latin typeface="Century Gothic" panose="020B0502020202020204" pitchFamily="34" charset="0"/>
                        </a:rPr>
                        <a:t>4.10%</a:t>
                      </a:r>
                      <a:r>
                        <a:rPr lang="es-MX" sz="1100" b="1"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81331">
                <a:tc>
                  <a:txBody>
                    <a:bodyPr/>
                    <a:lstStyle/>
                    <a:p>
                      <a:pPr algn="ctr" rtl="0" fontAlgn="ctr"/>
                      <a:r>
                        <a:rPr lang="es-MX" sz="1100" b="1" i="0" u="none" strike="noStrike" dirty="0">
                          <a:solidFill>
                            <a:srgbClr val="000000"/>
                          </a:solidFill>
                          <a:effectLst/>
                          <a:latin typeface="Century Gothic" panose="020B0502020202020204" pitchFamily="34" charset="0"/>
                        </a:rPr>
                        <a:t>Tasa de rendimiento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100" b="0" i="0" u="none" strike="noStrike" dirty="0">
                          <a:solidFill>
                            <a:srgbClr val="000000"/>
                          </a:solidFill>
                          <a:effectLst/>
                          <a:latin typeface="Century Gothic" panose="020B0502020202020204" pitchFamily="34" charset="0"/>
                        </a:rPr>
                        <a:t> </a:t>
                      </a:r>
                      <a:r>
                        <a:rPr lang="es-MX" sz="1100" b="0" i="0" u="none" strike="noStrike" dirty="0" smtClean="0">
                          <a:solidFill>
                            <a:srgbClr val="000000"/>
                          </a:solidFill>
                          <a:effectLst/>
                          <a:latin typeface="Century Gothic" panose="020B0502020202020204" pitchFamily="34" charset="0"/>
                        </a:rPr>
                        <a:t>4.79%</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88246">
                <a:tc>
                  <a:txBody>
                    <a:bodyPr/>
                    <a:lstStyle/>
                    <a:p>
                      <a:pPr algn="ctr" rtl="0" fontAlgn="ctr"/>
                      <a:r>
                        <a:rPr lang="es-MX" sz="1100" b="1"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100" b="1" i="0" u="none" strike="noStrike" dirty="0">
                          <a:solidFill>
                            <a:srgbClr val="000000"/>
                          </a:solidFill>
                          <a:effectLst/>
                          <a:latin typeface="Century Gothic" panose="020B0502020202020204" pitchFamily="34" charset="0"/>
                        </a:rPr>
                        <a:t> </a:t>
                      </a:r>
                      <a:r>
                        <a:rPr lang="es-MX" sz="1100" b="1" i="0" u="none" strike="noStrike" dirty="0" smtClean="0">
                          <a:solidFill>
                            <a:srgbClr val="000000"/>
                          </a:solidFill>
                          <a:effectLst/>
                          <a:latin typeface="Century Gothic" panose="020B0502020202020204" pitchFamily="34" charset="0"/>
                        </a:rPr>
                        <a:t>1.65</a:t>
                      </a:r>
                      <a:endParaRPr lang="es-MX" sz="1100" b="1"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59976">
                <a:tc>
                  <a:txBody>
                    <a:bodyPr/>
                    <a:lstStyle/>
                    <a:p>
                      <a:pPr algn="ctr" rtl="0" fontAlgn="ctr"/>
                      <a:r>
                        <a:rPr lang="es-MX" sz="1100" b="1"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100" b="0" i="0" u="none" strike="noStrike" dirty="0" smtClean="0">
                          <a:solidFill>
                            <a:srgbClr val="000000"/>
                          </a:solidFill>
                          <a:effectLst/>
                          <a:latin typeface="Century Gothic" panose="020B0502020202020204" pitchFamily="34" charset="0"/>
                        </a:rPr>
                        <a:t>-0.05%</a:t>
                      </a:r>
                      <a:r>
                        <a:rPr lang="es-MX" sz="11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36588">
                <a:tc>
                  <a:txBody>
                    <a:bodyPr/>
                    <a:lstStyle/>
                    <a:p>
                      <a:pPr algn="ctr" rtl="0" fontAlgn="ctr"/>
                      <a:r>
                        <a:rPr lang="es-MX" sz="1100" b="1"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100" b="0" i="0" u="none" strike="noStrike" dirty="0" smtClean="0">
                          <a:solidFill>
                            <a:srgbClr val="000000"/>
                          </a:solidFill>
                          <a:effectLst/>
                          <a:latin typeface="Century Gothic" panose="020B0502020202020204" pitchFamily="34" charset="0"/>
                        </a:rPr>
                        <a:t>45,396,656</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36588">
                <a:tc>
                  <a:txBody>
                    <a:bodyPr/>
                    <a:lstStyle/>
                    <a:p>
                      <a:pPr algn="ctr" rtl="0" fontAlgn="ctr"/>
                      <a:r>
                        <a:rPr lang="es-MX" sz="1100" b="1"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100" b="0" i="0" u="none" strike="noStrike" dirty="0" smtClean="0">
                          <a:solidFill>
                            <a:srgbClr val="000000"/>
                          </a:solidFill>
                          <a:effectLst/>
                          <a:latin typeface="Century Gothic" panose="020B0502020202020204" pitchFamily="34" charset="0"/>
                        </a:rPr>
                        <a:t>1.0597</a:t>
                      </a:r>
                      <a:endParaRPr lang="es-MX" sz="11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graphicFrame>
        <p:nvGraphicFramePr>
          <p:cNvPr id="12" name="Gráfico 10"/>
          <p:cNvGraphicFramePr>
            <a:graphicFrameLocks/>
          </p:cNvGraphicFramePr>
          <p:nvPr>
            <p:extLst>
              <p:ext uri="{D42A27DB-BD31-4B8C-83A1-F6EECF244321}">
                <p14:modId xmlns:p14="http://schemas.microsoft.com/office/powerpoint/2010/main" val="1969204773"/>
              </p:ext>
            </p:extLst>
          </p:nvPr>
        </p:nvGraphicFramePr>
        <p:xfrm>
          <a:off x="3958541" y="1414236"/>
          <a:ext cx="5185459" cy="281903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7849200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49245" y="6407503"/>
            <a:ext cx="8337555" cy="229013"/>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349245" y="1196461"/>
            <a:ext cx="8480430" cy="5392223"/>
          </a:xfrm>
        </p:spPr>
        <p:txBody>
          <a:bodyPr/>
          <a:lstStyle/>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la inversión en el portafolio del Bono Verde</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Propuesta para inversiones en emisiones privadas de la Banca de </a:t>
            </a:r>
            <a:r>
              <a:rPr lang="es-MX" altLang="es-MX" sz="1400" dirty="0" smtClean="0">
                <a:latin typeface="Century Gothic" panose="020B0502020202020204" pitchFamily="34" charset="0"/>
              </a:rPr>
              <a:t>Desarrollo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Propuesta de Asesores Independientes para el GTI</a:t>
            </a:r>
            <a:endParaRPr lang="es-MX" altLang="es-MX" sz="14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Límites de CKD´s aprobados por el Comité de Riesgos</a:t>
            </a:r>
          </a:p>
          <a:p>
            <a:pPr marL="457200" indent="-457200">
              <a:spcBef>
                <a:spcPts val="600"/>
              </a:spcBef>
              <a:spcAft>
                <a:spcPts val="1800"/>
              </a:spcAft>
              <a:buFont typeface="+mj-lt"/>
              <a:buAutoNum type="romanUcPeriod"/>
            </a:pPr>
            <a:r>
              <a:rPr lang="es-MX" altLang="es-MX" sz="1400" dirty="0">
                <a:latin typeface="Century Gothic" panose="020B0502020202020204" pitchFamily="34" charset="0"/>
              </a:rPr>
              <a:t>Informe sobre la transferencia de fondos de la Tesorería a MFGI.</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Presentación valuador externo</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a:t>
            </a:r>
            <a:r>
              <a:rPr lang="es-MX" altLang="es-MX" sz="1400" dirty="0">
                <a:latin typeface="Century Gothic" panose="020B0502020202020204" pitchFamily="34" charset="0"/>
              </a:rPr>
              <a:t>sobre el entorno económico</a:t>
            </a:r>
            <a:r>
              <a:rPr lang="es-MX" altLang="es-MX" sz="1400" dirty="0" smtClean="0">
                <a:latin typeface="Century Gothic" panose="020B0502020202020204" pitchFamily="34" charset="0"/>
              </a:rPr>
              <a: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400" dirty="0" smtClean="0">
                <a:latin typeface="Century Gothic" panose="020B0502020202020204" pitchFamily="34" charset="0"/>
              </a:rPr>
              <a:t>Asuntos Generales</a:t>
            </a:r>
            <a:endParaRPr lang="es-MX" altLang="es-MX" sz="1400" dirty="0" smtClean="0">
              <a:solidFill>
                <a:schemeClr val="bg1">
                  <a:lumMod val="50000"/>
                </a:schemeClr>
              </a:solidFill>
            </a:endParaRPr>
          </a:p>
        </p:txBody>
      </p:sp>
      <p:sp>
        <p:nvSpPr>
          <p:cNvPr id="4" name="3 Rectángulo"/>
          <p:cNvSpPr/>
          <p:nvPr/>
        </p:nvSpPr>
        <p:spPr>
          <a:xfrm>
            <a:off x="255723" y="345470"/>
            <a:ext cx="8323122" cy="861774"/>
          </a:xfrm>
          <a:prstGeom prst="rect">
            <a:avLst/>
          </a:prstGeom>
        </p:spPr>
        <p:txBody>
          <a:bodyPr wrap="square">
            <a:spAutoFit/>
          </a:bodyPr>
          <a:lstStyle/>
          <a:p>
            <a:pPr algn="ctr" defTabSz="457200"/>
            <a:r>
              <a:rPr lang="es-MX" sz="1600" b="1" dirty="0" smtClean="0">
                <a:latin typeface="Century Gothic" panose="020B0502020202020204" pitchFamily="34" charset="0"/>
                <a:ea typeface="Myriad Pro"/>
                <a:cs typeface="Myriad Pro"/>
              </a:rPr>
              <a:t>Grupo de Trabajo </a:t>
            </a:r>
            <a:r>
              <a:rPr lang="es-MX" sz="1600" b="1" dirty="0">
                <a:latin typeface="Century Gothic" panose="020B0502020202020204" pitchFamily="34" charset="0"/>
                <a:ea typeface="Myriad Pro"/>
                <a:cs typeface="Myriad Pro"/>
              </a:rPr>
              <a:t>de Inversiones </a:t>
            </a:r>
          </a:p>
          <a:p>
            <a:pPr algn="ctr" defTabSz="457200"/>
            <a:r>
              <a:rPr lang="es-MX" sz="1600" b="1" dirty="0">
                <a:latin typeface="Century Gothic" panose="020B0502020202020204" pitchFamily="34" charset="0"/>
                <a:ea typeface="Myriad Pro"/>
                <a:cs typeface="Myriad Pro"/>
              </a:rPr>
              <a:t>Sesión número </a:t>
            </a:r>
            <a:r>
              <a:rPr lang="es-MX" sz="1600" b="1" dirty="0" smtClean="0">
                <a:latin typeface="Century Gothic" panose="020B0502020202020204" pitchFamily="34" charset="0"/>
                <a:ea typeface="Myriad Pro"/>
                <a:cs typeface="Myriad Pro"/>
              </a:rPr>
              <a:t>022</a:t>
            </a:r>
            <a:endParaRPr lang="es-MX" sz="1600" b="1" dirty="0">
              <a:latin typeface="Century Gothic" panose="020B0502020202020204" pitchFamily="34" charset="0"/>
              <a:ea typeface="Myriad Pro"/>
              <a:cs typeface="Myriad Pro"/>
            </a:endParaRPr>
          </a:p>
          <a:p>
            <a:pPr algn="ctr" defTabSz="457200"/>
            <a:r>
              <a:rPr lang="es-MX" sz="1600" b="1" dirty="0" smtClean="0">
                <a:latin typeface="Century Gothic" panose="020B0502020202020204" pitchFamily="34" charset="0"/>
                <a:ea typeface="Myriad Pro"/>
                <a:cs typeface="Myriad Pro"/>
              </a:rPr>
              <a:t>21 de septiembre de </a:t>
            </a:r>
            <a:r>
              <a:rPr lang="es-MX" sz="1600" b="1" dirty="0">
                <a:latin typeface="Century Gothic" panose="020B0502020202020204" pitchFamily="34" charset="0"/>
                <a:ea typeface="Myriad Pro"/>
                <a:cs typeface="Myriad Pro"/>
              </a:rPr>
              <a:t>2016</a:t>
            </a:r>
          </a:p>
        </p:txBody>
      </p:sp>
      <p:sp>
        <p:nvSpPr>
          <p:cNvPr id="7" name="1 Título"/>
          <p:cNvSpPr txBox="1">
            <a:spLocks/>
          </p:cNvSpPr>
          <p:nvPr/>
        </p:nvSpPr>
        <p:spPr bwMode="auto">
          <a:xfrm>
            <a:off x="255723" y="0"/>
            <a:ext cx="2163628" cy="8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
        <p:nvSpPr>
          <p:cNvPr id="6" name="5 Marcador de número de diapositiva"/>
          <p:cNvSpPr>
            <a:spLocks noGrp="1"/>
          </p:cNvSpPr>
          <p:nvPr>
            <p:ph type="sldNum" sz="quarter" idx="12"/>
          </p:nvPr>
        </p:nvSpPr>
        <p:spPr>
          <a:xfrm>
            <a:off x="6943725" y="6492875"/>
            <a:ext cx="2133600" cy="365125"/>
          </a:xfrm>
        </p:spPr>
        <p:txBody>
          <a:bodyPr/>
          <a:lstStyle/>
          <a:p>
            <a:fld id="{05E83AA4-A00D-4AA0-8FE8-B93C9F3EC141}" type="slidenum">
              <a:rPr lang="es-ES" altLang="es-MX" smtClean="0"/>
              <a:pPr/>
              <a:t>65</a:t>
            </a:fld>
            <a:endParaRPr lang="es-ES" altLang="es-MX" dirty="0"/>
          </a:p>
        </p:txBody>
      </p:sp>
    </p:spTree>
    <p:extLst>
      <p:ext uri="{BB962C8B-B14F-4D97-AF65-F5344CB8AC3E}">
        <p14:creationId xmlns:p14="http://schemas.microsoft.com/office/powerpoint/2010/main" val="411393930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smtClean="0">
                <a:latin typeface="Century Gothic" pitchFamily="34" charset="0"/>
              </a:rPr>
              <a:t>ANEXOS</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a:t>
            </a:r>
            <a:r>
              <a:rPr lang="es-ES" dirty="0">
                <a:latin typeface="Century Gothic" pitchFamily="34" charset="0"/>
              </a:rPr>
              <a:t>2016</a:t>
            </a:r>
          </a:p>
        </p:txBody>
      </p:sp>
    </p:spTree>
    <p:extLst>
      <p:ext uri="{BB962C8B-B14F-4D97-AF65-F5344CB8AC3E}">
        <p14:creationId xmlns:p14="http://schemas.microsoft.com/office/powerpoint/2010/main" val="66362832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2"/>
            <a:ext cx="5562600" cy="307777"/>
          </a:xfrm>
          <a:prstGeom prst="rect">
            <a:avLst/>
          </a:prstGeom>
        </p:spPr>
        <p:txBody>
          <a:bodyPr vert="horz" wrap="square" lIns="0" tIns="0" rIns="0" bIns="0" rtlCol="0">
            <a:spAutoFit/>
          </a:bodyPr>
          <a:lstStyle/>
          <a:p>
            <a:pPr marL="11397"/>
            <a:r>
              <a:rPr sz="2000" b="1" spc="-27" dirty="0">
                <a:latin typeface="Century Gothic" panose="020B0502020202020204" pitchFamily="34" charset="0"/>
              </a:rPr>
              <a:t>Anexo. </a:t>
            </a:r>
            <a:r>
              <a:rPr sz="2000" b="1" spc="-13" dirty="0">
                <a:latin typeface="Century Gothic" panose="020B0502020202020204" pitchFamily="34" charset="0"/>
              </a:rPr>
              <a:t>Marco</a:t>
            </a:r>
            <a:r>
              <a:rPr sz="2000" b="1" spc="-9" dirty="0">
                <a:latin typeface="Century Gothic" panose="020B0502020202020204" pitchFamily="34" charset="0"/>
              </a:rPr>
              <a:t> metodológico</a:t>
            </a:r>
          </a:p>
        </p:txBody>
      </p:sp>
      <p:sp>
        <p:nvSpPr>
          <p:cNvPr id="8" name="object 8"/>
          <p:cNvSpPr txBox="1">
            <a:spLocks noGrp="1"/>
          </p:cNvSpPr>
          <p:nvPr>
            <p:ph type="body" idx="1"/>
          </p:nvPr>
        </p:nvSpPr>
        <p:spPr>
          <a:xfrm>
            <a:off x="650465" y="1502448"/>
            <a:ext cx="8229600" cy="3070071"/>
          </a:xfrm>
          <a:prstGeom prst="rect">
            <a:avLst/>
          </a:prstGeom>
        </p:spPr>
        <p:txBody>
          <a:bodyPr vert="horz" wrap="square" lIns="0" tIns="0" rIns="0" bIns="0" rtlCol="0">
            <a:spAutoFit/>
          </a:bodyPr>
          <a:lstStyle/>
          <a:p>
            <a:pPr marL="283215" marR="225660" algn="just">
              <a:buClr>
                <a:srgbClr val="CD0000"/>
              </a:buClr>
            </a:pPr>
            <a:r>
              <a:rPr sz="1400" spc="-18" dirty="0">
                <a:latin typeface="Century Gothic" panose="020B0502020202020204" pitchFamily="34" charset="0"/>
              </a:rPr>
              <a:t>Para </a:t>
            </a:r>
            <a:r>
              <a:rPr sz="1400" spc="-4" dirty="0">
                <a:latin typeface="Century Gothic" panose="020B0502020202020204" pitchFamily="34" charset="0"/>
              </a:rPr>
              <a:t>determinar </a:t>
            </a:r>
            <a:r>
              <a:rPr sz="1400" dirty="0">
                <a:latin typeface="Century Gothic" panose="020B0502020202020204" pitchFamily="34" charset="0"/>
              </a:rPr>
              <a:t>el </a:t>
            </a:r>
            <a:r>
              <a:rPr sz="1400" spc="-4" dirty="0">
                <a:latin typeface="Century Gothic" panose="020B0502020202020204" pitchFamily="34" charset="0"/>
              </a:rPr>
              <a:t>precio </a:t>
            </a:r>
            <a:r>
              <a:rPr sz="1400" dirty="0">
                <a:latin typeface="Century Gothic" panose="020B0502020202020204" pitchFamily="34" charset="0"/>
              </a:rPr>
              <a:t>de </a:t>
            </a:r>
            <a:r>
              <a:rPr sz="1400" spc="-4" dirty="0">
                <a:latin typeface="Century Gothic" panose="020B0502020202020204" pitchFamily="34" charset="0"/>
              </a:rPr>
              <a:t>mercado </a:t>
            </a:r>
            <a:r>
              <a:rPr sz="1400" dirty="0">
                <a:latin typeface="Century Gothic" panose="020B0502020202020204" pitchFamily="34" charset="0"/>
              </a:rPr>
              <a:t>del </a:t>
            </a:r>
            <a:r>
              <a:rPr sz="1400" spc="-4" dirty="0">
                <a:latin typeface="Century Gothic" panose="020B0502020202020204" pitchFamily="34" charset="0"/>
              </a:rPr>
              <a:t>portafolio </a:t>
            </a:r>
            <a:r>
              <a:rPr sz="1400" dirty="0">
                <a:latin typeface="Century Gothic" panose="020B0502020202020204" pitchFamily="34" charset="0"/>
              </a:rPr>
              <a:t>de</a:t>
            </a:r>
            <a:r>
              <a:rPr sz="1400" spc="-301" dirty="0">
                <a:latin typeface="Century Gothic" panose="020B0502020202020204" pitchFamily="34" charset="0"/>
              </a:rPr>
              <a:t> </a:t>
            </a:r>
            <a:r>
              <a:rPr lang="es-MX" sz="1400" spc="-301" dirty="0" smtClean="0">
                <a:latin typeface="Century Gothic" panose="020B0502020202020204" pitchFamily="34" charset="0"/>
              </a:rPr>
              <a:t> </a:t>
            </a:r>
            <a:r>
              <a:rPr sz="1400" spc="-9" dirty="0" smtClean="0">
                <a:latin typeface="Century Gothic" panose="020B0502020202020204" pitchFamily="34" charset="0"/>
              </a:rPr>
              <a:t>inversión </a:t>
            </a:r>
            <a:r>
              <a:rPr sz="1400" dirty="0">
                <a:latin typeface="Century Gothic" panose="020B0502020202020204" pitchFamily="34" charset="0"/>
              </a:rPr>
              <a:t>de </a:t>
            </a:r>
            <a:r>
              <a:rPr sz="1400" spc="-18" dirty="0" smtClean="0">
                <a:latin typeface="Century Gothic" panose="020B0502020202020204" pitchFamily="34" charset="0"/>
              </a:rPr>
              <a:t>Fanvit</a:t>
            </a:r>
            <a:r>
              <a:rPr sz="1400" spc="-112" dirty="0" smtClean="0">
                <a:latin typeface="Century Gothic" panose="020B0502020202020204" pitchFamily="34" charset="0"/>
              </a:rPr>
              <a:t> </a:t>
            </a:r>
            <a:r>
              <a:rPr sz="1400" dirty="0">
                <a:latin typeface="Century Gothic" panose="020B0502020202020204" pitchFamily="34" charset="0"/>
              </a:rPr>
              <a:t>se</a:t>
            </a:r>
            <a:r>
              <a:rPr sz="1400" spc="-90" dirty="0">
                <a:latin typeface="Century Gothic" panose="020B0502020202020204" pitchFamily="34" charset="0"/>
              </a:rPr>
              <a:t> </a:t>
            </a:r>
            <a:r>
              <a:rPr sz="1400" spc="-9" dirty="0">
                <a:latin typeface="Century Gothic" panose="020B0502020202020204" pitchFamily="34" charset="0"/>
              </a:rPr>
              <a:t>consideran</a:t>
            </a:r>
            <a:r>
              <a:rPr sz="1400" spc="-54" dirty="0">
                <a:latin typeface="Century Gothic" panose="020B0502020202020204" pitchFamily="34" charset="0"/>
              </a:rPr>
              <a:t> </a:t>
            </a:r>
            <a:r>
              <a:rPr sz="1400" dirty="0">
                <a:latin typeface="Century Gothic" panose="020B0502020202020204" pitchFamily="34" charset="0"/>
              </a:rPr>
              <a:t>los</a:t>
            </a:r>
            <a:r>
              <a:rPr sz="1400" spc="-85" dirty="0">
                <a:latin typeface="Century Gothic" panose="020B0502020202020204" pitchFamily="34" charset="0"/>
              </a:rPr>
              <a:t> </a:t>
            </a:r>
            <a:r>
              <a:rPr sz="1400" spc="-4" dirty="0">
                <a:latin typeface="Century Gothic" panose="020B0502020202020204" pitchFamily="34" charset="0"/>
              </a:rPr>
              <a:t>siguientes</a:t>
            </a:r>
            <a:r>
              <a:rPr sz="1400" spc="-108" dirty="0">
                <a:latin typeface="Century Gothic" panose="020B0502020202020204" pitchFamily="34" charset="0"/>
              </a:rPr>
              <a:t> </a:t>
            </a:r>
            <a:r>
              <a:rPr sz="1400" spc="-4" dirty="0">
                <a:latin typeface="Century Gothic" panose="020B0502020202020204" pitchFamily="34" charset="0"/>
              </a:rPr>
              <a:t>criterios:</a:t>
            </a:r>
            <a:endParaRPr sz="1400" dirty="0">
              <a:latin typeface="Century Gothic" panose="020B0502020202020204" pitchFamily="34" charset="0"/>
            </a:endParaRPr>
          </a:p>
          <a:p>
            <a:pPr marL="642790" marR="139613" algn="just">
              <a:spcBef>
                <a:spcPts val="394"/>
              </a:spcBef>
              <a:buClr>
                <a:srgbClr val="CD0000"/>
              </a:buClr>
              <a:buFont typeface="Courier New" panose="02070309020205020404" pitchFamily="49" charset="0"/>
              <a:buChar char="o"/>
            </a:pPr>
            <a:r>
              <a:rPr sz="1400" spc="-4" dirty="0">
                <a:latin typeface="Century Gothic" panose="020B0502020202020204" pitchFamily="34" charset="0"/>
              </a:rPr>
              <a:t>Se supone que los mercados </a:t>
            </a:r>
            <a:r>
              <a:rPr sz="1400" dirty="0">
                <a:latin typeface="Century Gothic" panose="020B0502020202020204" pitchFamily="34" charset="0"/>
              </a:rPr>
              <a:t>son </a:t>
            </a:r>
            <a:r>
              <a:rPr sz="1400" spc="-4" dirty="0">
                <a:latin typeface="Century Gothic" panose="020B0502020202020204" pitchFamily="34" charset="0"/>
              </a:rPr>
              <a:t>eficientes, </a:t>
            </a:r>
            <a:r>
              <a:rPr sz="1400" dirty="0">
                <a:latin typeface="Century Gothic" panose="020B0502020202020204" pitchFamily="34" charset="0"/>
              </a:rPr>
              <a:t>por </a:t>
            </a:r>
            <a:r>
              <a:rPr sz="1400" spc="-4" dirty="0">
                <a:latin typeface="Century Gothic" panose="020B0502020202020204" pitchFamily="34" charset="0"/>
              </a:rPr>
              <a:t>lo que los modelos de  </a:t>
            </a:r>
            <a:r>
              <a:rPr sz="1400" spc="-9" dirty="0">
                <a:latin typeface="Century Gothic" panose="020B0502020202020204" pitchFamily="34" charset="0"/>
              </a:rPr>
              <a:t>valuación </a:t>
            </a:r>
            <a:r>
              <a:rPr sz="1400" dirty="0">
                <a:latin typeface="Century Gothic" panose="020B0502020202020204" pitchFamily="34" charset="0"/>
              </a:rPr>
              <a:t>se basan en </a:t>
            </a:r>
            <a:r>
              <a:rPr sz="1400" spc="-4" dirty="0">
                <a:latin typeface="Century Gothic" panose="020B0502020202020204" pitchFamily="34" charset="0"/>
              </a:rPr>
              <a:t>principios de no </a:t>
            </a:r>
            <a:r>
              <a:rPr sz="1400" spc="-9" dirty="0">
                <a:latin typeface="Century Gothic" panose="020B0502020202020204" pitchFamily="34" charset="0"/>
              </a:rPr>
              <a:t>arbitraje, </a:t>
            </a:r>
            <a:r>
              <a:rPr sz="1400" dirty="0">
                <a:latin typeface="Century Gothic" panose="020B0502020202020204" pitchFamily="34" charset="0"/>
              </a:rPr>
              <a:t>es </a:t>
            </a:r>
            <a:r>
              <a:rPr sz="1400" spc="-27" dirty="0">
                <a:latin typeface="Century Gothic" panose="020B0502020202020204" pitchFamily="34" charset="0"/>
              </a:rPr>
              <a:t>decir, </a:t>
            </a:r>
            <a:r>
              <a:rPr sz="1400" spc="-4" dirty="0">
                <a:latin typeface="Century Gothic" panose="020B0502020202020204" pitchFamily="34" charset="0"/>
              </a:rPr>
              <a:t>no </a:t>
            </a:r>
            <a:r>
              <a:rPr sz="1400" spc="-13" dirty="0">
                <a:latin typeface="Century Gothic" panose="020B0502020202020204" pitchFamily="34" charset="0"/>
              </a:rPr>
              <a:t>hay  </a:t>
            </a:r>
            <a:r>
              <a:rPr sz="1400" spc="-4" dirty="0">
                <a:latin typeface="Century Gothic" panose="020B0502020202020204" pitchFamily="34" charset="0"/>
              </a:rPr>
              <a:t>posibilidades</a:t>
            </a:r>
            <a:r>
              <a:rPr sz="1400" spc="-54" dirty="0">
                <a:latin typeface="Century Gothic" panose="020B0502020202020204" pitchFamily="34" charset="0"/>
              </a:rPr>
              <a:t> </a:t>
            </a:r>
            <a:r>
              <a:rPr sz="1400" spc="-4" dirty="0">
                <a:latin typeface="Century Gothic" panose="020B0502020202020204" pitchFamily="34" charset="0"/>
              </a:rPr>
              <a:t>de</a:t>
            </a:r>
            <a:r>
              <a:rPr sz="1400" spc="-72" dirty="0">
                <a:latin typeface="Century Gothic" panose="020B0502020202020204" pitchFamily="34" charset="0"/>
              </a:rPr>
              <a:t> </a:t>
            </a:r>
            <a:r>
              <a:rPr sz="1400" spc="-4" dirty="0">
                <a:latin typeface="Century Gothic" panose="020B0502020202020204" pitchFamily="34" charset="0"/>
              </a:rPr>
              <a:t>obtener</a:t>
            </a:r>
            <a:r>
              <a:rPr sz="1400" spc="-112" dirty="0">
                <a:latin typeface="Century Gothic" panose="020B0502020202020204" pitchFamily="34" charset="0"/>
              </a:rPr>
              <a:t> </a:t>
            </a:r>
            <a:r>
              <a:rPr sz="1400" spc="-4" dirty="0">
                <a:latin typeface="Century Gothic" panose="020B0502020202020204" pitchFamily="34" charset="0"/>
              </a:rPr>
              <a:t>ganancias</a:t>
            </a:r>
            <a:r>
              <a:rPr sz="1400" spc="-54" dirty="0">
                <a:latin typeface="Century Gothic" panose="020B0502020202020204" pitchFamily="34" charset="0"/>
              </a:rPr>
              <a:t> </a:t>
            </a:r>
            <a:r>
              <a:rPr sz="1400" spc="-9" dirty="0">
                <a:latin typeface="Century Gothic" panose="020B0502020202020204" pitchFamily="34" charset="0"/>
              </a:rPr>
              <a:t>extraordinarias. </a:t>
            </a:r>
            <a:r>
              <a:rPr sz="1400" spc="-4" dirty="0">
                <a:latin typeface="Century Gothic" panose="020B0502020202020204" pitchFamily="34" charset="0"/>
              </a:rPr>
              <a:t>Se</a:t>
            </a:r>
            <a:r>
              <a:rPr sz="1400" spc="-72" dirty="0">
                <a:latin typeface="Century Gothic" panose="020B0502020202020204" pitchFamily="34" charset="0"/>
              </a:rPr>
              <a:t> </a:t>
            </a:r>
            <a:r>
              <a:rPr sz="1400" spc="-4" dirty="0">
                <a:latin typeface="Century Gothic" panose="020B0502020202020204" pitchFamily="34" charset="0"/>
              </a:rPr>
              <a:t>supone</a:t>
            </a:r>
            <a:r>
              <a:rPr sz="1400" spc="-72" dirty="0">
                <a:latin typeface="Century Gothic" panose="020B0502020202020204" pitchFamily="34" charset="0"/>
              </a:rPr>
              <a:t> </a:t>
            </a:r>
            <a:r>
              <a:rPr sz="1400" spc="-4" dirty="0">
                <a:latin typeface="Century Gothic" panose="020B0502020202020204" pitchFamily="34" charset="0"/>
              </a:rPr>
              <a:t>que</a:t>
            </a:r>
            <a:r>
              <a:rPr sz="1400" spc="-45" dirty="0">
                <a:latin typeface="Century Gothic" panose="020B0502020202020204" pitchFamily="34" charset="0"/>
              </a:rPr>
              <a:t> </a:t>
            </a:r>
            <a:r>
              <a:rPr sz="1400" spc="-9" dirty="0">
                <a:latin typeface="Century Gothic" panose="020B0502020202020204" pitchFamily="34" charset="0"/>
              </a:rPr>
              <a:t>todos  </a:t>
            </a:r>
            <a:r>
              <a:rPr sz="1400" spc="-4" dirty="0">
                <a:latin typeface="Century Gothic" panose="020B0502020202020204" pitchFamily="34" charset="0"/>
              </a:rPr>
              <a:t>los</a:t>
            </a:r>
            <a:r>
              <a:rPr sz="1400" spc="-58" dirty="0">
                <a:latin typeface="Century Gothic" panose="020B0502020202020204" pitchFamily="34" charset="0"/>
              </a:rPr>
              <a:t> </a:t>
            </a:r>
            <a:r>
              <a:rPr sz="1400" spc="-9" dirty="0">
                <a:latin typeface="Century Gothic" panose="020B0502020202020204" pitchFamily="34" charset="0"/>
              </a:rPr>
              <a:t>riesgos</a:t>
            </a:r>
            <a:r>
              <a:rPr sz="1400" spc="-72" dirty="0">
                <a:latin typeface="Century Gothic" panose="020B0502020202020204" pitchFamily="34" charset="0"/>
              </a:rPr>
              <a:t> </a:t>
            </a:r>
            <a:r>
              <a:rPr sz="1400" dirty="0">
                <a:latin typeface="Century Gothic" panose="020B0502020202020204" pitchFamily="34" charset="0"/>
              </a:rPr>
              <a:t>se</a:t>
            </a:r>
            <a:r>
              <a:rPr sz="1400" spc="-72" dirty="0">
                <a:latin typeface="Century Gothic" panose="020B0502020202020204" pitchFamily="34" charset="0"/>
              </a:rPr>
              <a:t> </a:t>
            </a:r>
            <a:r>
              <a:rPr sz="1400" spc="-9" dirty="0">
                <a:latin typeface="Century Gothic" panose="020B0502020202020204" pitchFamily="34" charset="0"/>
              </a:rPr>
              <a:t>recompensan</a:t>
            </a:r>
            <a:r>
              <a:rPr sz="1400" spc="-76" dirty="0">
                <a:latin typeface="Century Gothic" panose="020B0502020202020204" pitchFamily="34" charset="0"/>
              </a:rPr>
              <a:t> </a:t>
            </a:r>
            <a:r>
              <a:rPr sz="1400" spc="-13" dirty="0">
                <a:latin typeface="Century Gothic" panose="020B0502020202020204" pitchFamily="34" charset="0"/>
              </a:rPr>
              <a:t>con</a:t>
            </a:r>
            <a:r>
              <a:rPr sz="1400" spc="-22" dirty="0">
                <a:latin typeface="Century Gothic" panose="020B0502020202020204" pitchFamily="34" charset="0"/>
              </a:rPr>
              <a:t> </a:t>
            </a:r>
            <a:r>
              <a:rPr sz="1400" spc="-4" dirty="0">
                <a:latin typeface="Century Gothic" panose="020B0502020202020204" pitchFamily="34" charset="0"/>
              </a:rPr>
              <a:t>los</a:t>
            </a:r>
            <a:r>
              <a:rPr sz="1400" spc="-58" dirty="0">
                <a:latin typeface="Century Gothic" panose="020B0502020202020204" pitchFamily="34" charset="0"/>
              </a:rPr>
              <a:t> </a:t>
            </a:r>
            <a:r>
              <a:rPr sz="1400" spc="-4" dirty="0">
                <a:latin typeface="Century Gothic" panose="020B0502020202020204" pitchFamily="34" charset="0"/>
              </a:rPr>
              <a:t>premios</a:t>
            </a:r>
            <a:r>
              <a:rPr sz="1400" spc="-81" dirty="0">
                <a:latin typeface="Century Gothic" panose="020B0502020202020204" pitchFamily="34" charset="0"/>
              </a:rPr>
              <a:t> </a:t>
            </a:r>
            <a:r>
              <a:rPr sz="1400" spc="-9" dirty="0">
                <a:latin typeface="Century Gothic" panose="020B0502020202020204" pitchFamily="34" charset="0"/>
              </a:rPr>
              <a:t>correspondientes</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299890" marR="139613" indent="0" algn="just">
              <a:spcBef>
                <a:spcPts val="394"/>
              </a:spcBef>
              <a:buClr>
                <a:srgbClr val="CD0000"/>
              </a:buClr>
              <a:buNone/>
            </a:pPr>
            <a:endParaRPr sz="1400" spc="-9" dirty="0">
              <a:latin typeface="Century Gothic" panose="020B0502020202020204" pitchFamily="34" charset="0"/>
            </a:endParaRPr>
          </a:p>
          <a:p>
            <a:pPr marL="283215" marR="380659" algn="just">
              <a:spcBef>
                <a:spcPts val="457"/>
              </a:spcBef>
              <a:buClr>
                <a:srgbClr val="CD0000"/>
              </a:buClr>
            </a:pPr>
            <a:r>
              <a:rPr sz="1400" spc="-4" dirty="0">
                <a:latin typeface="Century Gothic" panose="020B0502020202020204" pitchFamily="34" charset="0"/>
              </a:rPr>
              <a:t>Se</a:t>
            </a:r>
            <a:r>
              <a:rPr sz="1400" spc="-72" dirty="0">
                <a:latin typeface="Century Gothic" panose="020B0502020202020204" pitchFamily="34" charset="0"/>
              </a:rPr>
              <a:t> </a:t>
            </a:r>
            <a:r>
              <a:rPr sz="1400" spc="-4" dirty="0">
                <a:latin typeface="Century Gothic" panose="020B0502020202020204" pitchFamily="34" charset="0"/>
              </a:rPr>
              <a:t>utilizan</a:t>
            </a:r>
            <a:r>
              <a:rPr sz="1400" spc="-72" dirty="0">
                <a:latin typeface="Century Gothic" panose="020B0502020202020204" pitchFamily="34" charset="0"/>
              </a:rPr>
              <a:t> </a:t>
            </a:r>
            <a:r>
              <a:rPr sz="1400" spc="-13" dirty="0">
                <a:latin typeface="Century Gothic" panose="020B0502020202020204" pitchFamily="34" charset="0"/>
              </a:rPr>
              <a:t>procedimientos</a:t>
            </a:r>
            <a:r>
              <a:rPr sz="1400" spc="-112" dirty="0">
                <a:latin typeface="Century Gothic" panose="020B0502020202020204" pitchFamily="34" charset="0"/>
              </a:rPr>
              <a:t> </a:t>
            </a:r>
            <a:r>
              <a:rPr sz="1400" spc="-4" dirty="0">
                <a:latin typeface="Century Gothic" panose="020B0502020202020204" pitchFamily="34" charset="0"/>
              </a:rPr>
              <a:t>de</a:t>
            </a:r>
            <a:r>
              <a:rPr sz="1400" spc="-108" dirty="0">
                <a:latin typeface="Century Gothic" panose="020B0502020202020204" pitchFamily="34" charset="0"/>
              </a:rPr>
              <a:t> </a:t>
            </a:r>
            <a:r>
              <a:rPr sz="1400" spc="-9" dirty="0" smtClean="0">
                <a:latin typeface="Century Gothic" panose="020B0502020202020204" pitchFamily="34" charset="0"/>
              </a:rPr>
              <a:t>valuación</a:t>
            </a:r>
            <a:r>
              <a:rPr sz="1400" spc="-85" dirty="0" smtClean="0">
                <a:latin typeface="Century Gothic" panose="020B0502020202020204" pitchFamily="34" charset="0"/>
              </a:rPr>
              <a:t> </a:t>
            </a:r>
            <a:r>
              <a:rPr sz="1400" spc="-9" dirty="0">
                <a:latin typeface="Century Gothic" panose="020B0502020202020204" pitchFamily="34" charset="0"/>
              </a:rPr>
              <a:t>diferentes</a:t>
            </a:r>
            <a:r>
              <a:rPr sz="1400" spc="-99" dirty="0">
                <a:latin typeface="Century Gothic" panose="020B0502020202020204" pitchFamily="34" charset="0"/>
              </a:rPr>
              <a:t> </a:t>
            </a:r>
            <a:r>
              <a:rPr sz="1400" spc="-13" dirty="0">
                <a:latin typeface="Century Gothic" panose="020B0502020202020204" pitchFamily="34" charset="0"/>
              </a:rPr>
              <a:t>para</a:t>
            </a:r>
            <a:r>
              <a:rPr sz="1400" spc="-117" dirty="0">
                <a:latin typeface="Century Gothic" panose="020B0502020202020204" pitchFamily="34" charset="0"/>
              </a:rPr>
              <a:t> </a:t>
            </a:r>
            <a:r>
              <a:rPr sz="1400" spc="-4" dirty="0">
                <a:latin typeface="Century Gothic" panose="020B0502020202020204" pitchFamily="34" charset="0"/>
              </a:rPr>
              <a:t>cada  </a:t>
            </a:r>
            <a:r>
              <a:rPr sz="1400" spc="-9" dirty="0">
                <a:latin typeface="Century Gothic" panose="020B0502020202020204" pitchFamily="34" charset="0"/>
              </a:rPr>
              <a:t>clase </a:t>
            </a:r>
            <a:r>
              <a:rPr sz="1400" spc="-4" dirty="0">
                <a:latin typeface="Century Gothic" panose="020B0502020202020204" pitchFamily="34" charset="0"/>
              </a:rPr>
              <a:t>de</a:t>
            </a:r>
            <a:r>
              <a:rPr sz="1400" spc="-247" dirty="0">
                <a:latin typeface="Century Gothic" panose="020B0502020202020204" pitchFamily="34" charset="0"/>
              </a:rPr>
              <a:t> </a:t>
            </a:r>
            <a:r>
              <a:rPr sz="1400" spc="-18" dirty="0">
                <a:latin typeface="Century Gothic" panose="020B0502020202020204" pitchFamily="34" charset="0"/>
              </a:rPr>
              <a:t>activos.</a:t>
            </a:r>
            <a:endParaRPr sz="1400" dirty="0">
              <a:latin typeface="Century Gothic" panose="020B0502020202020204" pitchFamily="34" charset="0"/>
            </a:endParaRPr>
          </a:p>
          <a:p>
            <a:pPr marL="642790" marR="210274" algn="just">
              <a:spcBef>
                <a:spcPts val="399"/>
              </a:spcBef>
              <a:buClr>
                <a:srgbClr val="CD0000"/>
              </a:buClr>
              <a:buFont typeface="Courier New" panose="02070309020205020404" pitchFamily="49" charset="0"/>
              <a:buChar char="o"/>
            </a:pPr>
            <a:r>
              <a:rPr sz="1400" spc="-4" dirty="0">
                <a:latin typeface="Century Gothic" panose="020B0502020202020204" pitchFamily="34" charset="0"/>
              </a:rPr>
              <a:t>Se supone que los precios de las </a:t>
            </a:r>
            <a:r>
              <a:rPr sz="1400" b="1" spc="-9" dirty="0">
                <a:latin typeface="Century Gothic" panose="020B0502020202020204" pitchFamily="34" charset="0"/>
                <a:cs typeface="Constantia"/>
              </a:rPr>
              <a:t>acciones, </a:t>
            </a:r>
            <a:r>
              <a:rPr sz="1400" b="1" spc="-4" dirty="0">
                <a:latin typeface="Century Gothic" panose="020B0502020202020204" pitchFamily="34" charset="0"/>
                <a:cs typeface="Constantia"/>
              </a:rPr>
              <a:t>ETF´s, </a:t>
            </a:r>
            <a:r>
              <a:rPr sz="1400" b="1" spc="-18" dirty="0">
                <a:latin typeface="Century Gothic" panose="020B0502020202020204" pitchFamily="34" charset="0"/>
                <a:cs typeface="Constantia"/>
              </a:rPr>
              <a:t>trackers, </a:t>
            </a:r>
            <a:r>
              <a:rPr sz="1400" b="1" spc="4" dirty="0">
                <a:latin typeface="Century Gothic" panose="020B0502020202020204" pitchFamily="34" charset="0"/>
                <a:cs typeface="Constantia"/>
              </a:rPr>
              <a:t>fibras </a:t>
            </a:r>
            <a:r>
              <a:rPr sz="1400" b="1" dirty="0">
                <a:latin typeface="Century Gothic" panose="020B0502020202020204" pitchFamily="34" charset="0"/>
                <a:cs typeface="Constantia"/>
              </a:rPr>
              <a:t>y  </a:t>
            </a:r>
            <a:r>
              <a:rPr sz="1400" b="1" spc="-9" dirty="0">
                <a:latin typeface="Century Gothic" panose="020B0502020202020204" pitchFamily="34" charset="0"/>
                <a:cs typeface="Constantia"/>
              </a:rPr>
              <a:t>acciones </a:t>
            </a:r>
            <a:r>
              <a:rPr sz="1400" b="1" spc="-4" dirty="0">
                <a:latin typeface="Century Gothic" panose="020B0502020202020204" pitchFamily="34" charset="0"/>
                <a:cs typeface="Constantia"/>
              </a:rPr>
              <a:t>de los fondos de </a:t>
            </a:r>
            <a:r>
              <a:rPr sz="1400" b="1" spc="-13" dirty="0">
                <a:latin typeface="Century Gothic" panose="020B0502020202020204" pitchFamily="34" charset="0"/>
                <a:cs typeface="Constantia"/>
              </a:rPr>
              <a:t>inversión </a:t>
            </a:r>
            <a:r>
              <a:rPr sz="1400" spc="-4" dirty="0">
                <a:latin typeface="Century Gothic" panose="020B0502020202020204" pitchFamily="34" charset="0"/>
              </a:rPr>
              <a:t>que </a:t>
            </a:r>
            <a:r>
              <a:rPr sz="1400" dirty="0">
                <a:latin typeface="Century Gothic" panose="020B0502020202020204" pitchFamily="34" charset="0"/>
              </a:rPr>
              <a:t>se </a:t>
            </a:r>
            <a:r>
              <a:rPr sz="1400" spc="-4" dirty="0">
                <a:latin typeface="Century Gothic" panose="020B0502020202020204" pitchFamily="34" charset="0"/>
              </a:rPr>
              <a:t>publican </a:t>
            </a:r>
            <a:r>
              <a:rPr sz="1400" dirty="0">
                <a:latin typeface="Century Gothic" panose="020B0502020202020204" pitchFamily="34" charset="0"/>
              </a:rPr>
              <a:t>en </a:t>
            </a:r>
            <a:r>
              <a:rPr sz="1400" spc="-4" dirty="0">
                <a:latin typeface="Century Gothic" panose="020B0502020202020204" pitchFamily="34" charset="0"/>
              </a:rPr>
              <a:t>los sistemas  </a:t>
            </a:r>
            <a:r>
              <a:rPr sz="1400" spc="-9" dirty="0">
                <a:latin typeface="Century Gothic" panose="020B0502020202020204" pitchFamily="34" charset="0"/>
              </a:rPr>
              <a:t>electrónicos</a:t>
            </a:r>
            <a:r>
              <a:rPr sz="1400" spc="-49" dirty="0">
                <a:latin typeface="Century Gothic" panose="020B0502020202020204" pitchFamily="34" charset="0"/>
              </a:rPr>
              <a:t> </a:t>
            </a:r>
            <a:r>
              <a:rPr sz="1400" spc="9" dirty="0">
                <a:latin typeface="Century Gothic" panose="020B0502020202020204" pitchFamily="34" charset="0"/>
              </a:rPr>
              <a:t>reflejan</a:t>
            </a:r>
            <a:r>
              <a:rPr sz="1400" spc="-36" dirty="0">
                <a:latin typeface="Century Gothic" panose="020B0502020202020204" pitchFamily="34" charset="0"/>
              </a:rPr>
              <a:t> </a:t>
            </a:r>
            <a:r>
              <a:rPr sz="1400" spc="-4" dirty="0">
                <a:latin typeface="Century Gothic" panose="020B0502020202020204" pitchFamily="34" charset="0"/>
              </a:rPr>
              <a:t>las</a:t>
            </a:r>
            <a:r>
              <a:rPr sz="1400" spc="-72" dirty="0">
                <a:latin typeface="Century Gothic" panose="020B0502020202020204" pitchFamily="34" charset="0"/>
              </a:rPr>
              <a:t> </a:t>
            </a:r>
            <a:r>
              <a:rPr sz="1400" spc="-9" dirty="0">
                <a:latin typeface="Century Gothic" panose="020B0502020202020204" pitchFamily="34" charset="0"/>
              </a:rPr>
              <a:t>condiciones</a:t>
            </a:r>
            <a:r>
              <a:rPr sz="1400" spc="-40" dirty="0">
                <a:latin typeface="Century Gothic" panose="020B0502020202020204" pitchFamily="34" charset="0"/>
              </a:rPr>
              <a:t> </a:t>
            </a:r>
            <a:r>
              <a:rPr sz="1400" spc="-4" dirty="0">
                <a:latin typeface="Century Gothic" panose="020B0502020202020204" pitchFamily="34" charset="0"/>
              </a:rPr>
              <a:t>de</a:t>
            </a:r>
            <a:r>
              <a:rPr sz="1400" spc="-31" dirty="0">
                <a:latin typeface="Century Gothic" panose="020B0502020202020204" pitchFamily="34" charset="0"/>
              </a:rPr>
              <a:t> </a:t>
            </a:r>
            <a:r>
              <a:rPr sz="1400" spc="-13" dirty="0">
                <a:latin typeface="Century Gothic" panose="020B0502020202020204" pitchFamily="34" charset="0"/>
              </a:rPr>
              <a:t>mercado.</a:t>
            </a:r>
            <a:r>
              <a:rPr sz="1400" spc="9" dirty="0">
                <a:latin typeface="Century Gothic" panose="020B0502020202020204" pitchFamily="34" charset="0"/>
              </a:rPr>
              <a:t> </a:t>
            </a:r>
            <a:r>
              <a:rPr sz="1400" spc="-18" dirty="0">
                <a:latin typeface="Century Gothic" panose="020B0502020202020204" pitchFamily="34" charset="0"/>
              </a:rPr>
              <a:t>Para</a:t>
            </a:r>
            <a:r>
              <a:rPr sz="1400" spc="-31" dirty="0">
                <a:latin typeface="Century Gothic" panose="020B0502020202020204" pitchFamily="34" charset="0"/>
              </a:rPr>
              <a:t> </a:t>
            </a:r>
            <a:r>
              <a:rPr sz="1400" spc="-4" dirty="0">
                <a:latin typeface="Century Gothic" panose="020B0502020202020204" pitchFamily="34" charset="0"/>
              </a:rPr>
              <a:t>los</a:t>
            </a:r>
            <a:r>
              <a:rPr sz="1400" spc="-63" dirty="0">
                <a:latin typeface="Century Gothic" panose="020B0502020202020204" pitchFamily="34" charset="0"/>
              </a:rPr>
              <a:t> </a:t>
            </a:r>
            <a:r>
              <a:rPr sz="1400" spc="-9" dirty="0">
                <a:latin typeface="Century Gothic" panose="020B0502020202020204" pitchFamily="34" charset="0"/>
              </a:rPr>
              <a:t>propósitos</a:t>
            </a:r>
            <a:r>
              <a:rPr sz="1400" spc="-63" dirty="0">
                <a:latin typeface="Century Gothic" panose="020B0502020202020204" pitchFamily="34" charset="0"/>
              </a:rPr>
              <a:t> </a:t>
            </a:r>
            <a:r>
              <a:rPr sz="1400" spc="-4" dirty="0">
                <a:latin typeface="Century Gothic" panose="020B0502020202020204" pitchFamily="34" charset="0"/>
              </a:rPr>
              <a:t>de  </a:t>
            </a:r>
            <a:r>
              <a:rPr sz="1400" spc="-9" dirty="0">
                <a:latin typeface="Century Gothic" panose="020B0502020202020204" pitchFamily="34" charset="0"/>
              </a:rPr>
              <a:t>valuación </a:t>
            </a:r>
            <a:r>
              <a:rPr sz="1400" spc="-4" dirty="0">
                <a:latin typeface="Century Gothic" panose="020B0502020202020204" pitchFamily="34" charset="0"/>
              </a:rPr>
              <a:t>de estos instrumentos </a:t>
            </a:r>
            <a:r>
              <a:rPr sz="1400" dirty="0">
                <a:latin typeface="Century Gothic" panose="020B0502020202020204" pitchFamily="34" charset="0"/>
              </a:rPr>
              <a:t>se </a:t>
            </a:r>
            <a:r>
              <a:rPr sz="1400" spc="-4" dirty="0">
                <a:latin typeface="Century Gothic" panose="020B0502020202020204" pitchFamily="34" charset="0"/>
              </a:rPr>
              <a:t>utilizan los precios de cierre de  </a:t>
            </a:r>
            <a:r>
              <a:rPr sz="1400" spc="-13" dirty="0">
                <a:latin typeface="Century Gothic" panose="020B0502020202020204" pitchFamily="34" charset="0"/>
              </a:rPr>
              <a:t>mercado.</a:t>
            </a:r>
          </a:p>
          <a:p>
            <a:pPr marL="642790" marR="4559" algn="just">
              <a:spcBef>
                <a:spcPts val="386"/>
              </a:spcBef>
              <a:buClr>
                <a:srgbClr val="CD0000"/>
              </a:buClr>
              <a:buFont typeface="Courier New" panose="02070309020205020404" pitchFamily="49" charset="0"/>
              <a:buChar char="o"/>
            </a:pPr>
            <a:r>
              <a:rPr sz="1400" spc="-18" dirty="0">
                <a:latin typeface="Century Gothic" panose="020B0502020202020204" pitchFamily="34" charset="0"/>
              </a:rPr>
              <a:t>Para</a:t>
            </a:r>
            <a:r>
              <a:rPr sz="1400" spc="-36" dirty="0">
                <a:latin typeface="Century Gothic" panose="020B0502020202020204" pitchFamily="34" charset="0"/>
              </a:rPr>
              <a:t> </a:t>
            </a:r>
            <a:r>
              <a:rPr sz="1400" spc="-4" dirty="0">
                <a:latin typeface="Century Gothic" panose="020B0502020202020204" pitchFamily="34" charset="0"/>
              </a:rPr>
              <a:t>la</a:t>
            </a:r>
            <a:r>
              <a:rPr sz="1400" spc="-90" dirty="0">
                <a:latin typeface="Century Gothic" panose="020B0502020202020204" pitchFamily="34" charset="0"/>
              </a:rPr>
              <a:t> </a:t>
            </a:r>
            <a:r>
              <a:rPr sz="1400" spc="-9" dirty="0">
                <a:latin typeface="Century Gothic" panose="020B0502020202020204" pitchFamily="34" charset="0"/>
              </a:rPr>
              <a:t>valuación</a:t>
            </a:r>
            <a:r>
              <a:rPr sz="1400" spc="-49" dirty="0">
                <a:latin typeface="Century Gothic" panose="020B0502020202020204" pitchFamily="34" charset="0"/>
              </a:rPr>
              <a:t> </a:t>
            </a:r>
            <a:r>
              <a:rPr sz="1400" spc="-4" dirty="0">
                <a:latin typeface="Century Gothic" panose="020B0502020202020204" pitchFamily="34" charset="0"/>
              </a:rPr>
              <a:t>de</a:t>
            </a:r>
            <a:r>
              <a:rPr sz="1400" spc="-36" dirty="0">
                <a:latin typeface="Century Gothic" panose="020B0502020202020204" pitchFamily="34" charset="0"/>
              </a:rPr>
              <a:t> </a:t>
            </a:r>
            <a:r>
              <a:rPr sz="1400" spc="-4" dirty="0">
                <a:latin typeface="Century Gothic" panose="020B0502020202020204" pitchFamily="34" charset="0"/>
              </a:rPr>
              <a:t>los</a:t>
            </a:r>
            <a:r>
              <a:rPr sz="1400" spc="-36" dirty="0">
                <a:latin typeface="Century Gothic" panose="020B0502020202020204" pitchFamily="34" charset="0"/>
              </a:rPr>
              <a:t> </a:t>
            </a:r>
            <a:r>
              <a:rPr sz="1400" b="1" spc="-4" dirty="0">
                <a:latin typeface="Century Gothic" panose="020B0502020202020204" pitchFamily="34" charset="0"/>
                <a:cs typeface="Constantia"/>
              </a:rPr>
              <a:t>instrumentos</a:t>
            </a:r>
            <a:r>
              <a:rPr sz="1400" b="1" spc="-67" dirty="0">
                <a:latin typeface="Century Gothic" panose="020B0502020202020204" pitchFamily="34" charset="0"/>
                <a:cs typeface="Constantia"/>
              </a:rPr>
              <a:t> </a:t>
            </a:r>
            <a:r>
              <a:rPr sz="1400" b="1" spc="-4" dirty="0">
                <a:latin typeface="Century Gothic" panose="020B0502020202020204" pitchFamily="34" charset="0"/>
                <a:cs typeface="Constantia"/>
              </a:rPr>
              <a:t>de</a:t>
            </a:r>
            <a:r>
              <a:rPr sz="1400" b="1" spc="-76" dirty="0">
                <a:latin typeface="Century Gothic" panose="020B0502020202020204" pitchFamily="34" charset="0"/>
                <a:cs typeface="Constantia"/>
              </a:rPr>
              <a:t> </a:t>
            </a:r>
            <a:r>
              <a:rPr sz="1400" b="1" spc="-4" dirty="0">
                <a:latin typeface="Century Gothic" panose="020B0502020202020204" pitchFamily="34" charset="0"/>
                <a:cs typeface="Constantia"/>
              </a:rPr>
              <a:t>deuda</a:t>
            </a:r>
            <a:r>
              <a:rPr sz="1400" b="1" spc="-72" dirty="0">
                <a:latin typeface="Century Gothic" panose="020B0502020202020204" pitchFamily="34" charset="0"/>
                <a:cs typeface="Constantia"/>
              </a:rPr>
              <a:t> </a:t>
            </a:r>
            <a:r>
              <a:rPr sz="1400" dirty="0">
                <a:latin typeface="Century Gothic" panose="020B0502020202020204" pitchFamily="34" charset="0"/>
              </a:rPr>
              <a:t>se</a:t>
            </a:r>
            <a:r>
              <a:rPr sz="1400" spc="-90" dirty="0">
                <a:latin typeface="Century Gothic" panose="020B0502020202020204" pitchFamily="34" charset="0"/>
              </a:rPr>
              <a:t> </a:t>
            </a:r>
            <a:r>
              <a:rPr sz="1400" spc="-13" dirty="0">
                <a:latin typeface="Century Gothic" panose="020B0502020202020204" pitchFamily="34" charset="0"/>
              </a:rPr>
              <a:t>considera</a:t>
            </a:r>
            <a:r>
              <a:rPr sz="1400" spc="-67" dirty="0">
                <a:latin typeface="Century Gothic" panose="020B0502020202020204" pitchFamily="34" charset="0"/>
              </a:rPr>
              <a:t> </a:t>
            </a:r>
            <a:r>
              <a:rPr sz="1400" dirty="0">
                <a:latin typeface="Century Gothic" panose="020B0502020202020204" pitchFamily="34" charset="0"/>
              </a:rPr>
              <a:t>el</a:t>
            </a:r>
            <a:r>
              <a:rPr sz="1400" spc="-36" dirty="0">
                <a:latin typeface="Century Gothic" panose="020B0502020202020204" pitchFamily="34" charset="0"/>
              </a:rPr>
              <a:t> </a:t>
            </a:r>
            <a:r>
              <a:rPr sz="1400" spc="-9" dirty="0">
                <a:latin typeface="Century Gothic" panose="020B0502020202020204" pitchFamily="34" charset="0"/>
              </a:rPr>
              <a:t>siguiente  procedimiento:</a:t>
            </a:r>
          </a:p>
        </p:txBody>
      </p:sp>
      <p:sp>
        <p:nvSpPr>
          <p:cNvPr id="12" name="11 Marcador de número de diapositiva"/>
          <p:cNvSpPr>
            <a:spLocks noGrp="1"/>
          </p:cNvSpPr>
          <p:nvPr>
            <p:ph type="sldNum" sz="quarter" idx="12"/>
          </p:nvPr>
        </p:nvSpPr>
        <p:spPr/>
        <p:txBody>
          <a:bodyPr/>
          <a:lstStyle/>
          <a:p>
            <a:fld id="{05E83AA4-A00D-4AA0-8FE8-B93C9F3EC141}" type="slidenum">
              <a:rPr lang="es-ES" altLang="es-MX" smtClean="0"/>
              <a:pPr/>
              <a:t>67</a:t>
            </a:fld>
            <a:endParaRPr lang="es-ES" altLang="es-MX" dirty="0"/>
          </a:p>
        </p:txBody>
      </p:sp>
    </p:spTree>
    <p:extLst>
      <p:ext uri="{BB962C8B-B14F-4D97-AF65-F5344CB8AC3E}">
        <p14:creationId xmlns:p14="http://schemas.microsoft.com/office/powerpoint/2010/main" val="26888771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7315200" cy="307777"/>
          </a:xfrm>
          <a:prstGeom prst="rect">
            <a:avLst/>
          </a:prstGeom>
        </p:spPr>
        <p:txBody>
          <a:bodyPr vert="horz" wrap="square" lIns="0" tIns="0" rIns="0" bIns="0" rtlCol="0">
            <a:spAutoFit/>
          </a:bodyPr>
          <a:lstStyle/>
          <a:p>
            <a:pPr marL="11397">
              <a:buClr>
                <a:srgbClr val="C00000"/>
              </a:buClr>
            </a:pPr>
            <a:r>
              <a:rPr sz="2000" b="1" spc="-27" dirty="0">
                <a:latin typeface="Century Gothic" panose="020B0502020202020204" pitchFamily="34" charset="0"/>
              </a:rPr>
              <a:t>Anexo. </a:t>
            </a:r>
            <a:r>
              <a:rPr sz="2000" b="1" spc="-13" dirty="0">
                <a:latin typeface="Century Gothic" panose="020B0502020202020204" pitchFamily="34" charset="0"/>
              </a:rPr>
              <a:t>Marco</a:t>
            </a:r>
            <a:r>
              <a:rPr sz="2000" b="1" spc="-9" dirty="0">
                <a:latin typeface="Century Gothic" panose="020B0502020202020204" pitchFamily="34" charset="0"/>
              </a:rPr>
              <a:t> metodológico</a:t>
            </a:r>
          </a:p>
        </p:txBody>
      </p:sp>
      <p:sp>
        <p:nvSpPr>
          <p:cNvPr id="8" name="object 8"/>
          <p:cNvSpPr txBox="1">
            <a:spLocks noGrp="1"/>
          </p:cNvSpPr>
          <p:nvPr>
            <p:ph type="body" idx="1"/>
          </p:nvPr>
        </p:nvSpPr>
        <p:spPr>
          <a:xfrm>
            <a:off x="457200" y="1294526"/>
            <a:ext cx="8229600" cy="4521238"/>
          </a:xfrm>
          <a:prstGeom prst="rect">
            <a:avLst/>
          </a:prstGeom>
        </p:spPr>
        <p:txBody>
          <a:bodyPr vert="horz" wrap="square" lIns="0" tIns="0" rIns="0" bIns="0" rtlCol="0">
            <a:spAutoFit/>
          </a:bodyPr>
          <a:lstStyle/>
          <a:p>
            <a:pPr marL="0" indent="0" algn="just">
              <a:buClr>
                <a:srgbClr val="C00000"/>
              </a:buClr>
              <a:buNone/>
            </a:pPr>
            <a:r>
              <a:rPr sz="1400" spc="4" dirty="0">
                <a:latin typeface="Century Gothic" panose="020B0502020202020204" pitchFamily="34" charset="0"/>
              </a:rPr>
              <a:t>Los</a:t>
            </a:r>
            <a:r>
              <a:rPr sz="1400" spc="-49" dirty="0">
                <a:latin typeface="Century Gothic" panose="020B0502020202020204" pitchFamily="34" charset="0"/>
              </a:rPr>
              <a:t> </a:t>
            </a:r>
            <a:r>
              <a:rPr sz="1400" dirty="0">
                <a:latin typeface="Century Gothic" panose="020B0502020202020204" pitchFamily="34" charset="0"/>
              </a:rPr>
              <a:t>bonos</a:t>
            </a:r>
            <a:r>
              <a:rPr sz="1400" spc="-72" dirty="0">
                <a:latin typeface="Century Gothic" panose="020B0502020202020204" pitchFamily="34" charset="0"/>
              </a:rPr>
              <a:t> </a:t>
            </a:r>
            <a:r>
              <a:rPr sz="1400" dirty="0">
                <a:latin typeface="Century Gothic" panose="020B0502020202020204" pitchFamily="34" charset="0"/>
              </a:rPr>
              <a:t>se</a:t>
            </a:r>
            <a:r>
              <a:rPr sz="1400" spc="-108" dirty="0">
                <a:latin typeface="Century Gothic" panose="020B0502020202020204" pitchFamily="34" charset="0"/>
              </a:rPr>
              <a:t> </a:t>
            </a:r>
            <a:r>
              <a:rPr sz="1400" dirty="0">
                <a:latin typeface="Century Gothic" panose="020B0502020202020204" pitchFamily="34" charset="0"/>
              </a:rPr>
              <a:t>clasifican</a:t>
            </a:r>
            <a:r>
              <a:rPr sz="1400" spc="-67" dirty="0">
                <a:latin typeface="Century Gothic" panose="020B0502020202020204" pitchFamily="34" charset="0"/>
              </a:rPr>
              <a:t> </a:t>
            </a:r>
            <a:r>
              <a:rPr sz="1400" dirty="0">
                <a:latin typeface="Century Gothic" panose="020B0502020202020204" pitchFamily="34" charset="0"/>
              </a:rPr>
              <a:t>en</a:t>
            </a:r>
            <a:r>
              <a:rPr sz="1400" spc="-58" dirty="0">
                <a:latin typeface="Century Gothic" panose="020B0502020202020204" pitchFamily="34" charset="0"/>
              </a:rPr>
              <a:t> </a:t>
            </a:r>
            <a:r>
              <a:rPr sz="1400" spc="-4" dirty="0">
                <a:latin typeface="Century Gothic" panose="020B0502020202020204" pitchFamily="34" charset="0"/>
              </a:rPr>
              <a:t>tres</a:t>
            </a:r>
            <a:r>
              <a:rPr sz="1400" spc="-72" dirty="0">
                <a:latin typeface="Century Gothic" panose="020B0502020202020204" pitchFamily="34" charset="0"/>
              </a:rPr>
              <a:t> </a:t>
            </a:r>
            <a:r>
              <a:rPr sz="1400" spc="-4" dirty="0">
                <a:latin typeface="Century Gothic" panose="020B0502020202020204" pitchFamily="34" charset="0"/>
              </a:rPr>
              <a:t>tipos</a:t>
            </a:r>
            <a:r>
              <a:rPr sz="1400" spc="-4" dirty="0" smtClean="0">
                <a:latin typeface="Century Gothic" panose="020B0502020202020204" pitchFamily="34" charset="0"/>
              </a:rPr>
              <a:t>:</a:t>
            </a:r>
            <a:endParaRPr lang="es-MX" sz="1400" spc="-4" dirty="0">
              <a:latin typeface="Century Gothic" panose="020B0502020202020204" pitchFamily="34" charset="0"/>
            </a:endParaRPr>
          </a:p>
          <a:p>
            <a:pPr marL="0" indent="0" algn="just">
              <a:buClr>
                <a:srgbClr val="C00000"/>
              </a:buClr>
              <a:buNone/>
            </a:pPr>
            <a:endParaRPr sz="1400" spc="-4" dirty="0">
              <a:latin typeface="Century Gothic" panose="020B0502020202020204" pitchFamily="34" charset="0"/>
            </a:endParaRPr>
          </a:p>
          <a:p>
            <a:pPr marL="369262" marR="555033" algn="just">
              <a:spcBef>
                <a:spcPts val="359"/>
              </a:spcBef>
              <a:buClr>
                <a:srgbClr val="C00000"/>
              </a:buClr>
            </a:pPr>
            <a:r>
              <a:rPr sz="1400" spc="4" dirty="0">
                <a:latin typeface="Century Gothic" panose="020B0502020202020204" pitchFamily="34" charset="0"/>
              </a:rPr>
              <a:t>Los</a:t>
            </a:r>
            <a:r>
              <a:rPr sz="1400" spc="-36" dirty="0">
                <a:latin typeface="Century Gothic" panose="020B0502020202020204" pitchFamily="34" charset="0"/>
              </a:rPr>
              <a:t> </a:t>
            </a:r>
            <a:r>
              <a:rPr sz="1400" spc="-4" dirty="0">
                <a:latin typeface="Century Gothic" panose="020B0502020202020204" pitchFamily="34" charset="0"/>
              </a:rPr>
              <a:t>bonos</a:t>
            </a:r>
            <a:r>
              <a:rPr sz="1400" spc="-49" dirty="0">
                <a:latin typeface="Century Gothic" panose="020B0502020202020204" pitchFamily="34" charset="0"/>
              </a:rPr>
              <a:t> </a:t>
            </a:r>
            <a:r>
              <a:rPr sz="1400" spc="-13" dirty="0">
                <a:latin typeface="Century Gothic" panose="020B0502020202020204" pitchFamily="34" charset="0"/>
              </a:rPr>
              <a:t>cuyos</a:t>
            </a:r>
            <a:r>
              <a:rPr sz="1400" spc="-36" dirty="0">
                <a:latin typeface="Century Gothic" panose="020B0502020202020204" pitchFamily="34" charset="0"/>
              </a:rPr>
              <a:t> </a:t>
            </a:r>
            <a:r>
              <a:rPr sz="1400" spc="13" dirty="0">
                <a:latin typeface="Century Gothic" panose="020B0502020202020204" pitchFamily="34" charset="0"/>
              </a:rPr>
              <a:t>flujos</a:t>
            </a:r>
            <a:r>
              <a:rPr sz="1400" spc="-36" dirty="0">
                <a:latin typeface="Century Gothic" panose="020B0502020202020204" pitchFamily="34" charset="0"/>
              </a:rPr>
              <a:t> </a:t>
            </a:r>
            <a:r>
              <a:rPr sz="1400" spc="-9" dirty="0">
                <a:latin typeface="Century Gothic" panose="020B0502020202020204" pitchFamily="34" charset="0"/>
              </a:rPr>
              <a:t>de</a:t>
            </a:r>
            <a:r>
              <a:rPr sz="1400" spc="-67" dirty="0">
                <a:latin typeface="Century Gothic" panose="020B0502020202020204" pitchFamily="34" charset="0"/>
              </a:rPr>
              <a:t> </a:t>
            </a:r>
            <a:r>
              <a:rPr sz="1400" spc="-13" dirty="0">
                <a:latin typeface="Century Gothic" panose="020B0502020202020204" pitchFamily="34" charset="0"/>
              </a:rPr>
              <a:t>efectivo</a:t>
            </a:r>
            <a:r>
              <a:rPr sz="1400" spc="-72" dirty="0">
                <a:latin typeface="Century Gothic" panose="020B0502020202020204" pitchFamily="34" charset="0"/>
              </a:rPr>
              <a:t> </a:t>
            </a:r>
            <a:r>
              <a:rPr sz="1400" spc="-9" dirty="0">
                <a:latin typeface="Century Gothic" panose="020B0502020202020204" pitchFamily="34" charset="0"/>
              </a:rPr>
              <a:t>dependen</a:t>
            </a:r>
            <a:r>
              <a:rPr sz="1400" spc="-22" dirty="0">
                <a:latin typeface="Century Gothic" panose="020B0502020202020204" pitchFamily="34" charset="0"/>
              </a:rPr>
              <a:t> </a:t>
            </a:r>
            <a:r>
              <a:rPr sz="1400" spc="-9" dirty="0">
                <a:latin typeface="Century Gothic" panose="020B0502020202020204" pitchFamily="34" charset="0"/>
              </a:rPr>
              <a:t>de</a:t>
            </a:r>
            <a:r>
              <a:rPr sz="1400" spc="-45" dirty="0">
                <a:latin typeface="Century Gothic" panose="020B0502020202020204" pitchFamily="34" charset="0"/>
              </a:rPr>
              <a:t> </a:t>
            </a:r>
            <a:r>
              <a:rPr sz="1400" spc="-4" dirty="0">
                <a:latin typeface="Century Gothic" panose="020B0502020202020204" pitchFamily="34" charset="0"/>
              </a:rPr>
              <a:t>una</a:t>
            </a:r>
            <a:r>
              <a:rPr sz="1400" spc="-49" dirty="0">
                <a:latin typeface="Century Gothic" panose="020B0502020202020204" pitchFamily="34" charset="0"/>
              </a:rPr>
              <a:t> </a:t>
            </a:r>
            <a:r>
              <a:rPr sz="1400" spc="-4" dirty="0">
                <a:latin typeface="Century Gothic" panose="020B0502020202020204" pitchFamily="34" charset="0"/>
              </a:rPr>
              <a:t>tasa</a:t>
            </a:r>
            <a:r>
              <a:rPr sz="1400" spc="-81" dirty="0">
                <a:latin typeface="Century Gothic" panose="020B0502020202020204" pitchFamily="34" charset="0"/>
              </a:rPr>
              <a:t> </a:t>
            </a:r>
            <a:r>
              <a:rPr sz="1400" spc="-9" dirty="0">
                <a:latin typeface="Century Gothic" panose="020B0502020202020204" pitchFamily="34" charset="0"/>
              </a:rPr>
              <a:t>de</a:t>
            </a:r>
            <a:r>
              <a:rPr sz="1400" spc="-27" dirty="0">
                <a:latin typeface="Century Gothic" panose="020B0502020202020204" pitchFamily="34" charset="0"/>
              </a:rPr>
              <a:t> </a:t>
            </a:r>
            <a:r>
              <a:rPr sz="1400" spc="-9" dirty="0">
                <a:latin typeface="Century Gothic" panose="020B0502020202020204" pitchFamily="34" charset="0"/>
              </a:rPr>
              <a:t>interés</a:t>
            </a:r>
            <a:r>
              <a:rPr sz="1400" spc="-36" dirty="0">
                <a:latin typeface="Century Gothic" panose="020B0502020202020204" pitchFamily="34" charset="0"/>
              </a:rPr>
              <a:t> </a:t>
            </a:r>
            <a:r>
              <a:rPr sz="1400" spc="4" dirty="0">
                <a:latin typeface="Century Gothic" panose="020B0502020202020204" pitchFamily="34" charset="0"/>
              </a:rPr>
              <a:t>fija</a:t>
            </a:r>
            <a:r>
              <a:rPr sz="1400" spc="-72" dirty="0">
                <a:latin typeface="Century Gothic" panose="020B0502020202020204" pitchFamily="34" charset="0"/>
              </a:rPr>
              <a:t> </a:t>
            </a:r>
            <a:r>
              <a:rPr sz="1400" spc="-4" dirty="0">
                <a:latin typeface="Century Gothic" panose="020B0502020202020204" pitchFamily="34" charset="0"/>
              </a:rPr>
              <a:t>o  asociada</a:t>
            </a:r>
            <a:r>
              <a:rPr sz="1400" spc="-81" dirty="0">
                <a:latin typeface="Century Gothic" panose="020B0502020202020204" pitchFamily="34" charset="0"/>
              </a:rPr>
              <a:t> </a:t>
            </a:r>
            <a:r>
              <a:rPr sz="1400" spc="-4" dirty="0">
                <a:latin typeface="Century Gothic" panose="020B0502020202020204" pitchFamily="34" charset="0"/>
              </a:rPr>
              <a:t>a</a:t>
            </a:r>
            <a:r>
              <a:rPr sz="1400" spc="-72" dirty="0">
                <a:latin typeface="Century Gothic" panose="020B0502020202020204" pitchFamily="34" charset="0"/>
              </a:rPr>
              <a:t> </a:t>
            </a:r>
            <a:r>
              <a:rPr sz="1400" spc="-4" dirty="0">
                <a:latin typeface="Century Gothic" panose="020B0502020202020204" pitchFamily="34" charset="0"/>
              </a:rPr>
              <a:t>algún</a:t>
            </a:r>
            <a:r>
              <a:rPr sz="1400" spc="-22" dirty="0">
                <a:latin typeface="Century Gothic" panose="020B0502020202020204" pitchFamily="34" charset="0"/>
              </a:rPr>
              <a:t> </a:t>
            </a:r>
            <a:r>
              <a:rPr sz="1400" spc="-13" dirty="0">
                <a:latin typeface="Century Gothic" panose="020B0502020202020204" pitchFamily="34" charset="0"/>
              </a:rPr>
              <a:t>índice</a:t>
            </a:r>
            <a:r>
              <a:rPr sz="1400" spc="-45" dirty="0">
                <a:latin typeface="Century Gothic" panose="020B0502020202020204" pitchFamily="34" charset="0"/>
              </a:rPr>
              <a:t> </a:t>
            </a:r>
            <a:r>
              <a:rPr sz="1400" spc="-13" dirty="0">
                <a:latin typeface="Century Gothic" panose="020B0502020202020204" pitchFamily="34" charset="0"/>
              </a:rPr>
              <a:t>como</a:t>
            </a:r>
            <a:r>
              <a:rPr sz="1400" spc="-27" dirty="0">
                <a:latin typeface="Century Gothic" panose="020B0502020202020204" pitchFamily="34" charset="0"/>
              </a:rPr>
              <a:t> </a:t>
            </a:r>
            <a:r>
              <a:rPr sz="1400" spc="-4" dirty="0">
                <a:latin typeface="Century Gothic" panose="020B0502020202020204" pitchFamily="34" charset="0"/>
              </a:rPr>
              <a:t>las</a:t>
            </a:r>
            <a:r>
              <a:rPr sz="1400" spc="-49" dirty="0">
                <a:latin typeface="Century Gothic" panose="020B0502020202020204" pitchFamily="34" charset="0"/>
              </a:rPr>
              <a:t> </a:t>
            </a:r>
            <a:r>
              <a:rPr sz="1400" spc="-4" dirty="0">
                <a:latin typeface="Century Gothic" panose="020B0502020202020204" pitchFamily="34" charset="0"/>
              </a:rPr>
              <a:t>tasas</a:t>
            </a:r>
            <a:r>
              <a:rPr sz="1400" spc="-72" dirty="0">
                <a:latin typeface="Century Gothic" panose="020B0502020202020204" pitchFamily="34" charset="0"/>
              </a:rPr>
              <a:t> </a:t>
            </a:r>
            <a:r>
              <a:rPr sz="1400" spc="-9" dirty="0">
                <a:latin typeface="Century Gothic" panose="020B0502020202020204" pitchFamily="34" charset="0"/>
              </a:rPr>
              <a:t>de</a:t>
            </a:r>
            <a:r>
              <a:rPr sz="1400" spc="-27" dirty="0">
                <a:latin typeface="Century Gothic" panose="020B0502020202020204" pitchFamily="34" charset="0"/>
              </a:rPr>
              <a:t> </a:t>
            </a:r>
            <a:r>
              <a:rPr sz="1400" spc="-13" dirty="0">
                <a:latin typeface="Century Gothic" panose="020B0502020202020204" pitchFamily="34" charset="0"/>
              </a:rPr>
              <a:t>Cetes</a:t>
            </a:r>
            <a:r>
              <a:rPr sz="1400" spc="-81" dirty="0">
                <a:latin typeface="Century Gothic" panose="020B0502020202020204" pitchFamily="34" charset="0"/>
              </a:rPr>
              <a:t> </a:t>
            </a:r>
            <a:r>
              <a:rPr sz="1400" spc="-4" dirty="0">
                <a:latin typeface="Century Gothic" panose="020B0502020202020204" pitchFamily="34" charset="0"/>
              </a:rPr>
              <a:t>o</a:t>
            </a:r>
            <a:r>
              <a:rPr sz="1400" spc="-36" dirty="0">
                <a:latin typeface="Century Gothic" panose="020B0502020202020204" pitchFamily="34" charset="0"/>
              </a:rPr>
              <a:t> </a:t>
            </a:r>
            <a:r>
              <a:rPr sz="1400" spc="-4" dirty="0">
                <a:latin typeface="Century Gothic" panose="020B0502020202020204" pitchFamily="34" charset="0"/>
              </a:rPr>
              <a:t>la</a:t>
            </a:r>
            <a:r>
              <a:rPr sz="1400" spc="-58" dirty="0">
                <a:latin typeface="Century Gothic" panose="020B0502020202020204" pitchFamily="34" charset="0"/>
              </a:rPr>
              <a:t> </a:t>
            </a:r>
            <a:r>
              <a:rPr sz="1400" spc="-4" dirty="0">
                <a:latin typeface="Century Gothic" panose="020B0502020202020204" pitchFamily="34" charset="0"/>
              </a:rPr>
              <a:t>TIIE,</a:t>
            </a:r>
            <a:r>
              <a:rPr sz="1400" spc="-18" dirty="0">
                <a:latin typeface="Century Gothic" panose="020B0502020202020204" pitchFamily="34" charset="0"/>
              </a:rPr>
              <a:t> </a:t>
            </a:r>
            <a:r>
              <a:rPr sz="1400" spc="-4" dirty="0">
                <a:latin typeface="Century Gothic" panose="020B0502020202020204" pitchFamily="34" charset="0"/>
              </a:rPr>
              <a:t>a</a:t>
            </a:r>
            <a:r>
              <a:rPr sz="1400" spc="-36" dirty="0">
                <a:latin typeface="Century Gothic" panose="020B0502020202020204" pitchFamily="34" charset="0"/>
              </a:rPr>
              <a:t> </a:t>
            </a:r>
            <a:r>
              <a:rPr sz="1400" spc="-4" dirty="0">
                <a:latin typeface="Century Gothic" panose="020B0502020202020204" pitchFamily="34" charset="0"/>
              </a:rPr>
              <a:t>los</a:t>
            </a:r>
            <a:r>
              <a:rPr sz="1400" spc="-58" dirty="0">
                <a:latin typeface="Century Gothic" panose="020B0502020202020204" pitchFamily="34" charset="0"/>
              </a:rPr>
              <a:t> </a:t>
            </a:r>
            <a:r>
              <a:rPr sz="1400" spc="-4" dirty="0">
                <a:latin typeface="Century Gothic" panose="020B0502020202020204" pitchFamily="34" charset="0"/>
              </a:rPr>
              <a:t>que</a:t>
            </a:r>
            <a:r>
              <a:rPr sz="1400" spc="-67" dirty="0">
                <a:latin typeface="Century Gothic" panose="020B0502020202020204" pitchFamily="34" charset="0"/>
              </a:rPr>
              <a:t> </a:t>
            </a:r>
            <a:r>
              <a:rPr sz="1400" spc="-4" dirty="0">
                <a:latin typeface="Century Gothic" panose="020B0502020202020204" pitchFamily="34" charset="0"/>
              </a:rPr>
              <a:t>se</a:t>
            </a:r>
            <a:r>
              <a:rPr sz="1400" spc="-36" dirty="0">
                <a:latin typeface="Century Gothic" panose="020B0502020202020204" pitchFamily="34" charset="0"/>
              </a:rPr>
              <a:t> </a:t>
            </a:r>
            <a:r>
              <a:rPr sz="1400" spc="-4" dirty="0">
                <a:latin typeface="Century Gothic" panose="020B0502020202020204" pitchFamily="34" charset="0"/>
              </a:rPr>
              <a:t>les  </a:t>
            </a:r>
            <a:r>
              <a:rPr sz="1400" spc="-9" dirty="0">
                <a:latin typeface="Century Gothic" panose="020B0502020202020204" pitchFamily="34" charset="0"/>
              </a:rPr>
              <a:t>denomina Bonos</a:t>
            </a:r>
            <a:r>
              <a:rPr sz="1400" spc="-40" dirty="0">
                <a:latin typeface="Century Gothic" panose="020B0502020202020204" pitchFamily="34" charset="0"/>
              </a:rPr>
              <a:t> </a:t>
            </a:r>
            <a:r>
              <a:rPr sz="1400" spc="-9" dirty="0">
                <a:latin typeface="Century Gothic" panose="020B0502020202020204" pitchFamily="34" charset="0"/>
              </a:rPr>
              <a:t>tradicionales.</a:t>
            </a:r>
            <a:endParaRPr sz="1400" dirty="0">
              <a:latin typeface="Century Gothic" panose="020B0502020202020204" pitchFamily="34" charset="0"/>
            </a:endParaRPr>
          </a:p>
          <a:p>
            <a:pPr marL="369262" marR="4559" algn="just">
              <a:spcBef>
                <a:spcPts val="341"/>
              </a:spcBef>
              <a:buClr>
                <a:srgbClr val="C00000"/>
              </a:buClr>
              <a:tabLst>
                <a:tab pos="5876853" algn="l"/>
              </a:tabLst>
            </a:pPr>
            <a:r>
              <a:rPr sz="1400" spc="4" dirty="0">
                <a:latin typeface="Century Gothic" panose="020B0502020202020204" pitchFamily="34" charset="0"/>
              </a:rPr>
              <a:t>Los </a:t>
            </a:r>
            <a:r>
              <a:rPr sz="1400" spc="-4" dirty="0">
                <a:latin typeface="Century Gothic" panose="020B0502020202020204" pitchFamily="34" charset="0"/>
              </a:rPr>
              <a:t>bonos </a:t>
            </a:r>
            <a:r>
              <a:rPr sz="1400" spc="-13" dirty="0">
                <a:latin typeface="Century Gothic" panose="020B0502020202020204" pitchFamily="34" charset="0"/>
              </a:rPr>
              <a:t>cuyos </a:t>
            </a:r>
            <a:r>
              <a:rPr sz="1400" spc="13" dirty="0">
                <a:latin typeface="Century Gothic" panose="020B0502020202020204" pitchFamily="34" charset="0"/>
              </a:rPr>
              <a:t>flujos </a:t>
            </a:r>
            <a:r>
              <a:rPr sz="1400" spc="-9" dirty="0">
                <a:latin typeface="Century Gothic" panose="020B0502020202020204" pitchFamily="34" charset="0"/>
              </a:rPr>
              <a:t>de </a:t>
            </a:r>
            <a:r>
              <a:rPr sz="1400" spc="-13" dirty="0">
                <a:latin typeface="Century Gothic" panose="020B0502020202020204" pitchFamily="34" charset="0"/>
              </a:rPr>
              <a:t>efectivo </a:t>
            </a:r>
            <a:r>
              <a:rPr sz="1400" spc="-9" dirty="0">
                <a:latin typeface="Century Gothic" panose="020B0502020202020204" pitchFamily="34" charset="0"/>
              </a:rPr>
              <a:t>dependen explícitamente de </a:t>
            </a:r>
            <a:r>
              <a:rPr sz="1400" spc="-4" dirty="0">
                <a:latin typeface="Century Gothic" panose="020B0502020202020204" pitchFamily="34" charset="0"/>
              </a:rPr>
              <a:t>un </a:t>
            </a:r>
            <a:r>
              <a:rPr sz="1400" spc="-13" dirty="0">
                <a:latin typeface="Century Gothic" panose="020B0502020202020204" pitchFamily="34" charset="0"/>
              </a:rPr>
              <a:t>conjunto </a:t>
            </a:r>
            <a:r>
              <a:rPr sz="1400" spc="-9" dirty="0">
                <a:latin typeface="Century Gothic" panose="020B0502020202020204" pitchFamily="34" charset="0"/>
              </a:rPr>
              <a:t>de  contingencias </a:t>
            </a:r>
            <a:r>
              <a:rPr sz="1400" spc="-4" dirty="0">
                <a:latin typeface="Century Gothic" panose="020B0502020202020204" pitchFamily="34" charset="0"/>
              </a:rPr>
              <a:t>asociadas al </a:t>
            </a:r>
            <a:r>
              <a:rPr sz="1400" spc="-9" dirty="0">
                <a:latin typeface="Century Gothic" panose="020B0502020202020204" pitchFamily="34" charset="0"/>
              </a:rPr>
              <a:t>comportamiento de </a:t>
            </a:r>
            <a:r>
              <a:rPr sz="1400" spc="-4" dirty="0">
                <a:latin typeface="Century Gothic" panose="020B0502020202020204" pitchFamily="34" charset="0"/>
              </a:rPr>
              <a:t>un</a:t>
            </a:r>
            <a:r>
              <a:rPr sz="1400" spc="-206" dirty="0">
                <a:latin typeface="Century Gothic" panose="020B0502020202020204" pitchFamily="34" charset="0"/>
              </a:rPr>
              <a:t> </a:t>
            </a:r>
            <a:r>
              <a:rPr sz="1400" spc="-9" dirty="0">
                <a:latin typeface="Century Gothic" panose="020B0502020202020204" pitchFamily="34" charset="0"/>
              </a:rPr>
              <a:t>precio</a:t>
            </a:r>
            <a:r>
              <a:rPr sz="1400" spc="-54" dirty="0">
                <a:latin typeface="Century Gothic" panose="020B0502020202020204" pitchFamily="34" charset="0"/>
              </a:rPr>
              <a:t> </a:t>
            </a:r>
            <a:r>
              <a:rPr sz="1400" spc="-13" dirty="0" smtClean="0">
                <a:latin typeface="Century Gothic" panose="020B0502020202020204" pitchFamily="34" charset="0"/>
              </a:rPr>
              <a:t>subyacente.</a:t>
            </a:r>
            <a:r>
              <a:rPr lang="es-MX" sz="1400" spc="-13" dirty="0" smtClean="0">
                <a:latin typeface="Century Gothic" panose="020B0502020202020204" pitchFamily="34" charset="0"/>
              </a:rPr>
              <a:t> </a:t>
            </a:r>
            <a:r>
              <a:rPr sz="1400" spc="-4" dirty="0" smtClean="0">
                <a:latin typeface="Century Gothic" panose="020B0502020202020204" pitchFamily="34" charset="0"/>
              </a:rPr>
              <a:t>A</a:t>
            </a:r>
            <a:r>
              <a:rPr sz="1400" spc="-139" dirty="0" smtClean="0">
                <a:latin typeface="Century Gothic" panose="020B0502020202020204" pitchFamily="34" charset="0"/>
              </a:rPr>
              <a:t> </a:t>
            </a:r>
            <a:r>
              <a:rPr sz="1400" spc="-9" dirty="0">
                <a:latin typeface="Century Gothic" panose="020B0502020202020204" pitchFamily="34" charset="0"/>
              </a:rPr>
              <a:t>este </a:t>
            </a:r>
            <a:r>
              <a:rPr sz="1400" spc="-4" dirty="0">
                <a:latin typeface="Century Gothic" panose="020B0502020202020204" pitchFamily="34" charset="0"/>
              </a:rPr>
              <a:t> tipo </a:t>
            </a:r>
            <a:r>
              <a:rPr sz="1400" spc="-9" dirty="0">
                <a:latin typeface="Century Gothic" panose="020B0502020202020204" pitchFamily="34" charset="0"/>
              </a:rPr>
              <a:t>de </a:t>
            </a:r>
            <a:r>
              <a:rPr sz="1400" spc="-4" dirty="0">
                <a:latin typeface="Century Gothic" panose="020B0502020202020204" pitchFamily="34" charset="0"/>
              </a:rPr>
              <a:t>bonos se les </a:t>
            </a:r>
            <a:r>
              <a:rPr sz="1400" spc="-9" dirty="0">
                <a:latin typeface="Century Gothic" panose="020B0502020202020204" pitchFamily="34" charset="0"/>
              </a:rPr>
              <a:t>denomina </a:t>
            </a:r>
            <a:r>
              <a:rPr sz="1400" spc="-4" dirty="0">
                <a:latin typeface="Century Gothic" panose="020B0502020202020204" pitchFamily="34" charset="0"/>
              </a:rPr>
              <a:t>«notas</a:t>
            </a:r>
            <a:r>
              <a:rPr sz="1400" spc="-238" dirty="0">
                <a:latin typeface="Century Gothic" panose="020B0502020202020204" pitchFamily="34" charset="0"/>
              </a:rPr>
              <a:t> </a:t>
            </a:r>
            <a:r>
              <a:rPr sz="1400" spc="-9" dirty="0">
                <a:latin typeface="Century Gothic" panose="020B0502020202020204" pitchFamily="34" charset="0"/>
              </a:rPr>
              <a:t>estructuradas».</a:t>
            </a:r>
            <a:endParaRPr sz="1400" dirty="0">
              <a:latin typeface="Century Gothic" panose="020B0502020202020204" pitchFamily="34" charset="0"/>
            </a:endParaRPr>
          </a:p>
          <a:p>
            <a:pPr marL="369262" marR="637091" algn="just">
              <a:spcBef>
                <a:spcPts val="341"/>
              </a:spcBef>
              <a:buClr>
                <a:srgbClr val="C00000"/>
              </a:buClr>
            </a:pPr>
            <a:r>
              <a:rPr sz="1400" spc="-22" dirty="0">
                <a:latin typeface="Century Gothic" panose="020B0502020202020204" pitchFamily="34" charset="0"/>
              </a:rPr>
              <a:t>Un </a:t>
            </a:r>
            <a:r>
              <a:rPr sz="1400" spc="-4" dirty="0">
                <a:latin typeface="Century Gothic" panose="020B0502020202020204" pitchFamily="34" charset="0"/>
              </a:rPr>
              <a:t>caso especial se refiere a los bonos que cuentan </a:t>
            </a:r>
            <a:r>
              <a:rPr sz="1400" spc="-18" dirty="0">
                <a:latin typeface="Century Gothic" panose="020B0502020202020204" pitchFamily="34" charset="0"/>
              </a:rPr>
              <a:t>con </a:t>
            </a:r>
            <a:r>
              <a:rPr sz="1400" spc="-9" dirty="0">
                <a:latin typeface="Century Gothic" panose="020B0502020202020204" pitchFamily="34" charset="0"/>
              </a:rPr>
              <a:t>contingencias  </a:t>
            </a:r>
            <a:r>
              <a:rPr sz="1400" spc="-4" dirty="0">
                <a:latin typeface="Century Gothic" panose="020B0502020202020204" pitchFamily="34" charset="0"/>
              </a:rPr>
              <a:t>adicionales </a:t>
            </a:r>
            <a:r>
              <a:rPr sz="1400" spc="-13" dirty="0">
                <a:latin typeface="Century Gothic" panose="020B0502020202020204" pitchFamily="34" charset="0"/>
              </a:rPr>
              <a:t>como </a:t>
            </a:r>
            <a:r>
              <a:rPr sz="1400" spc="-4" dirty="0">
                <a:latin typeface="Century Gothic" panose="020B0502020202020204" pitchFamily="34" charset="0"/>
              </a:rPr>
              <a:t>por ejemplo: </a:t>
            </a:r>
            <a:r>
              <a:rPr sz="1400" spc="-9" dirty="0">
                <a:latin typeface="Century Gothic" panose="020B0502020202020204" pitchFamily="34" charset="0"/>
              </a:rPr>
              <a:t>vencimientos </a:t>
            </a:r>
            <a:r>
              <a:rPr sz="1400" spc="-4" dirty="0">
                <a:latin typeface="Century Gothic" panose="020B0502020202020204" pitchFamily="34" charset="0"/>
              </a:rPr>
              <a:t>anticipados, cláusulas </a:t>
            </a:r>
            <a:r>
              <a:rPr sz="1400" spc="-9" dirty="0">
                <a:latin typeface="Century Gothic" panose="020B0502020202020204" pitchFamily="34" charset="0"/>
              </a:rPr>
              <a:t>de  </a:t>
            </a:r>
            <a:r>
              <a:rPr sz="1400" spc="-13" dirty="0">
                <a:latin typeface="Century Gothic" panose="020B0502020202020204" pitchFamily="34" charset="0"/>
              </a:rPr>
              <a:t>convertibilidad </a:t>
            </a:r>
            <a:r>
              <a:rPr sz="1400" spc="-4" dirty="0">
                <a:latin typeface="Century Gothic" panose="020B0502020202020204" pitchFamily="34" charset="0"/>
              </a:rPr>
              <a:t>y </a:t>
            </a:r>
            <a:r>
              <a:rPr sz="1400" spc="13" dirty="0">
                <a:latin typeface="Century Gothic" panose="020B0502020202020204" pitchFamily="34" charset="0"/>
              </a:rPr>
              <a:t>flujos </a:t>
            </a:r>
            <a:r>
              <a:rPr sz="1400" spc="-4" dirty="0">
                <a:latin typeface="Century Gothic" panose="020B0502020202020204" pitchFamily="34" charset="0"/>
              </a:rPr>
              <a:t>asociados a </a:t>
            </a:r>
            <a:r>
              <a:rPr sz="1400" spc="-18" dirty="0">
                <a:latin typeface="Century Gothic" panose="020B0502020202020204" pitchFamily="34" charset="0"/>
              </a:rPr>
              <a:t>proyectos </a:t>
            </a:r>
            <a:r>
              <a:rPr sz="1400" spc="-9" dirty="0">
                <a:latin typeface="Century Gothic" panose="020B0502020202020204" pitchFamily="34" charset="0"/>
              </a:rPr>
              <a:t>de </a:t>
            </a:r>
            <a:r>
              <a:rPr sz="1400" spc="-13" dirty="0">
                <a:latin typeface="Century Gothic" panose="020B0502020202020204" pitchFamily="34" charset="0"/>
              </a:rPr>
              <a:t>inversión</a:t>
            </a:r>
            <a:r>
              <a:rPr sz="1400" spc="-247" dirty="0">
                <a:latin typeface="Century Gothic" panose="020B0502020202020204" pitchFamily="34" charset="0"/>
              </a:rPr>
              <a:t> </a:t>
            </a:r>
            <a:r>
              <a:rPr sz="1400" spc="-9" dirty="0">
                <a:latin typeface="Century Gothic" panose="020B0502020202020204" pitchFamily="34" charset="0"/>
              </a:rPr>
              <a:t>particulares</a:t>
            </a:r>
            <a:r>
              <a:rPr sz="1400" spc="-9" dirty="0" smtClean="0">
                <a:latin typeface="Century Gothic" panose="020B0502020202020204" pitchFamily="34" charset="0"/>
              </a:rPr>
              <a:t>.</a:t>
            </a:r>
            <a:endParaRPr lang="es-MX" sz="1400" spc="-9" dirty="0" smtClean="0">
              <a:latin typeface="Century Gothic" panose="020B0502020202020204" pitchFamily="34" charset="0"/>
            </a:endParaRPr>
          </a:p>
          <a:p>
            <a:pPr marL="26362" marR="637091" indent="0" algn="just">
              <a:spcBef>
                <a:spcPts val="341"/>
              </a:spcBef>
              <a:buClr>
                <a:srgbClr val="C00000"/>
              </a:buClr>
              <a:buNone/>
            </a:pPr>
            <a:endParaRPr sz="1400" dirty="0">
              <a:latin typeface="Century Gothic" panose="020B0502020202020204" pitchFamily="34" charset="0"/>
            </a:endParaRPr>
          </a:p>
          <a:p>
            <a:pPr marL="0" marR="150440" indent="0" algn="just">
              <a:spcBef>
                <a:spcPts val="367"/>
              </a:spcBef>
              <a:buClr>
                <a:srgbClr val="C00000"/>
              </a:buClr>
              <a:buNone/>
            </a:pPr>
            <a:r>
              <a:rPr sz="1400" spc="-4" dirty="0">
                <a:latin typeface="Century Gothic" panose="020B0502020202020204" pitchFamily="34" charset="0"/>
              </a:rPr>
              <a:t>En</a:t>
            </a:r>
            <a:r>
              <a:rPr sz="1400" spc="-18" dirty="0">
                <a:latin typeface="Century Gothic" panose="020B0502020202020204" pitchFamily="34" charset="0"/>
              </a:rPr>
              <a:t> </a:t>
            </a:r>
            <a:r>
              <a:rPr sz="1400" spc="-4" dirty="0">
                <a:latin typeface="Century Gothic" panose="020B0502020202020204" pitchFamily="34" charset="0"/>
              </a:rPr>
              <a:t>lo</a:t>
            </a:r>
            <a:r>
              <a:rPr sz="1400" spc="-85" dirty="0">
                <a:latin typeface="Century Gothic" panose="020B0502020202020204" pitchFamily="34" charset="0"/>
              </a:rPr>
              <a:t> </a:t>
            </a:r>
            <a:r>
              <a:rPr sz="1400" spc="-4" dirty="0">
                <a:latin typeface="Century Gothic" panose="020B0502020202020204" pitchFamily="34" charset="0"/>
              </a:rPr>
              <a:t>que</a:t>
            </a:r>
            <a:r>
              <a:rPr sz="1400" spc="-63" dirty="0">
                <a:latin typeface="Century Gothic" panose="020B0502020202020204" pitchFamily="34" charset="0"/>
              </a:rPr>
              <a:t> </a:t>
            </a:r>
            <a:r>
              <a:rPr sz="1400" dirty="0">
                <a:latin typeface="Century Gothic" panose="020B0502020202020204" pitchFamily="34" charset="0"/>
              </a:rPr>
              <a:t>se</a:t>
            </a:r>
            <a:r>
              <a:rPr sz="1400" spc="-72" dirty="0">
                <a:latin typeface="Century Gothic" panose="020B0502020202020204" pitchFamily="34" charset="0"/>
              </a:rPr>
              <a:t> </a:t>
            </a:r>
            <a:r>
              <a:rPr sz="1400" spc="-4" dirty="0">
                <a:latin typeface="Century Gothic" panose="020B0502020202020204" pitchFamily="34" charset="0"/>
              </a:rPr>
              <a:t>refiere</a:t>
            </a:r>
            <a:r>
              <a:rPr sz="1400" spc="-94" dirty="0">
                <a:latin typeface="Century Gothic" panose="020B0502020202020204" pitchFamily="34" charset="0"/>
              </a:rPr>
              <a:t> </a:t>
            </a:r>
            <a:r>
              <a:rPr sz="1400" dirty="0">
                <a:latin typeface="Century Gothic" panose="020B0502020202020204" pitchFamily="34" charset="0"/>
              </a:rPr>
              <a:t>a</a:t>
            </a:r>
            <a:r>
              <a:rPr sz="1400" spc="-40" dirty="0">
                <a:latin typeface="Century Gothic" panose="020B0502020202020204" pitchFamily="34" charset="0"/>
              </a:rPr>
              <a:t> </a:t>
            </a:r>
            <a:r>
              <a:rPr sz="1400" spc="-4" dirty="0">
                <a:latin typeface="Century Gothic" panose="020B0502020202020204" pitchFamily="34" charset="0"/>
              </a:rPr>
              <a:t>los</a:t>
            </a:r>
            <a:r>
              <a:rPr sz="1400" spc="-36" dirty="0">
                <a:latin typeface="Century Gothic" panose="020B0502020202020204" pitchFamily="34" charset="0"/>
              </a:rPr>
              <a:t> </a:t>
            </a:r>
            <a:r>
              <a:rPr sz="1400" dirty="0">
                <a:latin typeface="Century Gothic" panose="020B0502020202020204" pitchFamily="34" charset="0"/>
              </a:rPr>
              <a:t>bonos</a:t>
            </a:r>
            <a:r>
              <a:rPr sz="1400" spc="-49" dirty="0">
                <a:latin typeface="Century Gothic" panose="020B0502020202020204" pitchFamily="34" charset="0"/>
              </a:rPr>
              <a:t> </a:t>
            </a:r>
            <a:r>
              <a:rPr sz="1400" spc="-9" dirty="0">
                <a:latin typeface="Century Gothic" panose="020B0502020202020204" pitchFamily="34" charset="0"/>
              </a:rPr>
              <a:t>tradicionales,</a:t>
            </a:r>
            <a:r>
              <a:rPr sz="1400" spc="-45" dirty="0">
                <a:latin typeface="Century Gothic" panose="020B0502020202020204" pitchFamily="34" charset="0"/>
              </a:rPr>
              <a:t> </a:t>
            </a:r>
            <a:r>
              <a:rPr sz="1400" dirty="0">
                <a:latin typeface="Century Gothic" panose="020B0502020202020204" pitchFamily="34" charset="0"/>
              </a:rPr>
              <a:t>el</a:t>
            </a:r>
            <a:r>
              <a:rPr sz="1400" spc="-4" dirty="0">
                <a:latin typeface="Century Gothic" panose="020B0502020202020204" pitchFamily="34" charset="0"/>
              </a:rPr>
              <a:t> modelo</a:t>
            </a:r>
            <a:r>
              <a:rPr sz="1400" spc="-72" dirty="0">
                <a:latin typeface="Century Gothic" panose="020B0502020202020204" pitchFamily="34" charset="0"/>
              </a:rPr>
              <a:t> </a:t>
            </a:r>
            <a:r>
              <a:rPr sz="1400" spc="-4" dirty="0">
                <a:latin typeface="Century Gothic" panose="020B0502020202020204" pitchFamily="34" charset="0"/>
              </a:rPr>
              <a:t>de</a:t>
            </a:r>
            <a:r>
              <a:rPr sz="1400" spc="-85" dirty="0">
                <a:latin typeface="Century Gothic" panose="020B0502020202020204" pitchFamily="34" charset="0"/>
              </a:rPr>
              <a:t> </a:t>
            </a:r>
            <a:r>
              <a:rPr sz="1400" spc="-9" dirty="0">
                <a:latin typeface="Century Gothic" panose="020B0502020202020204" pitchFamily="34" charset="0"/>
              </a:rPr>
              <a:t>valuación</a:t>
            </a:r>
            <a:r>
              <a:rPr sz="1400" spc="-54" dirty="0">
                <a:latin typeface="Century Gothic" panose="020B0502020202020204" pitchFamily="34" charset="0"/>
              </a:rPr>
              <a:t> </a:t>
            </a:r>
            <a:r>
              <a:rPr sz="1400" spc="-4" dirty="0">
                <a:latin typeface="Century Gothic" panose="020B0502020202020204" pitchFamily="34" charset="0"/>
              </a:rPr>
              <a:t>que  </a:t>
            </a:r>
            <a:r>
              <a:rPr sz="1400" dirty="0">
                <a:latin typeface="Century Gothic" panose="020B0502020202020204" pitchFamily="34" charset="0"/>
              </a:rPr>
              <a:t>se</a:t>
            </a:r>
            <a:r>
              <a:rPr sz="1400" spc="-90" dirty="0">
                <a:latin typeface="Century Gothic" panose="020B0502020202020204" pitchFamily="34" charset="0"/>
              </a:rPr>
              <a:t> </a:t>
            </a:r>
            <a:r>
              <a:rPr sz="1400" spc="-4" dirty="0">
                <a:latin typeface="Century Gothic" panose="020B0502020202020204" pitchFamily="34" charset="0"/>
              </a:rPr>
              <a:t>utiliza</a:t>
            </a:r>
            <a:r>
              <a:rPr sz="1400" spc="-90" dirty="0">
                <a:latin typeface="Century Gothic" panose="020B0502020202020204" pitchFamily="34" charset="0"/>
              </a:rPr>
              <a:t> </a:t>
            </a:r>
            <a:r>
              <a:rPr sz="1400" dirty="0">
                <a:latin typeface="Century Gothic" panose="020B0502020202020204" pitchFamily="34" charset="0"/>
              </a:rPr>
              <a:t>es</a:t>
            </a:r>
            <a:r>
              <a:rPr sz="1400" spc="-90" dirty="0">
                <a:latin typeface="Century Gothic" panose="020B0502020202020204" pitchFamily="34" charset="0"/>
              </a:rPr>
              <a:t> </a:t>
            </a:r>
            <a:r>
              <a:rPr sz="1400" dirty="0">
                <a:latin typeface="Century Gothic" panose="020B0502020202020204" pitchFamily="34" charset="0"/>
              </a:rPr>
              <a:t>el</a:t>
            </a:r>
            <a:r>
              <a:rPr sz="1400" spc="-58" dirty="0">
                <a:latin typeface="Century Gothic" panose="020B0502020202020204" pitchFamily="34" charset="0"/>
              </a:rPr>
              <a:t> </a:t>
            </a:r>
            <a:r>
              <a:rPr sz="1400" spc="-9" dirty="0">
                <a:latin typeface="Century Gothic" panose="020B0502020202020204" pitchFamily="34" charset="0"/>
              </a:rPr>
              <a:t>siguiente:</a:t>
            </a:r>
          </a:p>
          <a:p>
            <a:pPr marL="1188854" indent="0" algn="just">
              <a:spcBef>
                <a:spcPts val="386"/>
              </a:spcBef>
              <a:buClr>
                <a:srgbClr val="C00000"/>
              </a:buClr>
              <a:buNone/>
              <a:tabLst>
                <a:tab pos="4569619" algn="l"/>
              </a:tabLst>
            </a:pPr>
            <a:r>
              <a:rPr sz="1400" dirty="0">
                <a:latin typeface="Century Gothic" panose="020B0502020202020204" pitchFamily="34" charset="0"/>
              </a:rPr>
              <a:t>P = FE * FD  -  FE * </a:t>
            </a:r>
            <a:r>
              <a:rPr sz="1400" spc="-18" dirty="0">
                <a:latin typeface="Century Gothic" panose="020B0502020202020204" pitchFamily="34" charset="0"/>
              </a:rPr>
              <a:t>PI </a:t>
            </a:r>
            <a:r>
              <a:rPr sz="1400" dirty="0">
                <a:latin typeface="Century Gothic" panose="020B0502020202020204" pitchFamily="34" charset="0"/>
              </a:rPr>
              <a:t>*</a:t>
            </a:r>
            <a:r>
              <a:rPr sz="1400" spc="-13" dirty="0">
                <a:latin typeface="Century Gothic" panose="020B0502020202020204" pitchFamily="34" charset="0"/>
              </a:rPr>
              <a:t> </a:t>
            </a:r>
            <a:r>
              <a:rPr sz="1400" dirty="0">
                <a:latin typeface="Century Gothic" panose="020B0502020202020204" pitchFamily="34" charset="0"/>
              </a:rPr>
              <a:t>FD</a:t>
            </a:r>
            <a:r>
              <a:rPr sz="1400" spc="-4" dirty="0">
                <a:latin typeface="Century Gothic" panose="020B0502020202020204" pitchFamily="34" charset="0"/>
              </a:rPr>
              <a:t> (1-R)	(1)</a:t>
            </a:r>
          </a:p>
          <a:p>
            <a:pPr marL="180791" indent="0" algn="just">
              <a:spcBef>
                <a:spcPts val="323"/>
              </a:spcBef>
              <a:buClr>
                <a:srgbClr val="C00000"/>
              </a:buClr>
              <a:buNone/>
            </a:pPr>
            <a:r>
              <a:rPr lang="es-MX" sz="1400" spc="-4" dirty="0" smtClean="0">
                <a:latin typeface="Century Gothic" panose="020B0502020202020204" pitchFamily="34" charset="0"/>
              </a:rPr>
              <a:t>D</a:t>
            </a:r>
            <a:r>
              <a:rPr sz="1400" spc="-4" dirty="0" smtClean="0">
                <a:latin typeface="Century Gothic" panose="020B0502020202020204" pitchFamily="34" charset="0"/>
              </a:rPr>
              <a:t>onde</a:t>
            </a:r>
            <a:r>
              <a:rPr sz="1400" spc="-4" dirty="0">
                <a:latin typeface="Century Gothic" panose="020B0502020202020204" pitchFamily="34" charset="0"/>
              </a:rPr>
              <a:t>:</a:t>
            </a:r>
            <a:endParaRPr sz="1400" dirty="0">
              <a:latin typeface="Century Gothic" panose="020B0502020202020204" pitchFamily="34" charset="0"/>
            </a:endParaRPr>
          </a:p>
          <a:p>
            <a:pPr marL="523691" algn="just">
              <a:spcBef>
                <a:spcPts val="301"/>
              </a:spcBef>
              <a:buClr>
                <a:srgbClr val="C00000"/>
              </a:buClr>
            </a:pPr>
            <a:r>
              <a:rPr sz="1400" dirty="0">
                <a:latin typeface="Century Gothic" panose="020B0502020202020204" pitchFamily="34" charset="0"/>
              </a:rPr>
              <a:t>P =  </a:t>
            </a:r>
            <a:r>
              <a:rPr sz="1400" spc="-4" dirty="0">
                <a:latin typeface="Century Gothic" panose="020B0502020202020204" pitchFamily="34" charset="0"/>
              </a:rPr>
              <a:t>Precio de </a:t>
            </a:r>
            <a:r>
              <a:rPr sz="1400" spc="-9" dirty="0">
                <a:latin typeface="Century Gothic" panose="020B0502020202020204" pitchFamily="34" charset="0"/>
              </a:rPr>
              <a:t>mercado </a:t>
            </a:r>
            <a:r>
              <a:rPr sz="1400" spc="-4" dirty="0">
                <a:latin typeface="Century Gothic" panose="020B0502020202020204" pitchFamily="34" charset="0"/>
              </a:rPr>
              <a:t>del bono</a:t>
            </a:r>
            <a:r>
              <a:rPr sz="1400" spc="-193" dirty="0">
                <a:latin typeface="Century Gothic" panose="020B0502020202020204" pitchFamily="34" charset="0"/>
              </a:rPr>
              <a:t> </a:t>
            </a:r>
            <a:r>
              <a:rPr sz="1400" spc="-9" dirty="0">
                <a:latin typeface="Century Gothic" panose="020B0502020202020204" pitchFamily="34" charset="0"/>
              </a:rPr>
              <a:t>i-ésimo.</a:t>
            </a:r>
            <a:endParaRPr sz="1400" dirty="0">
              <a:latin typeface="Century Gothic" panose="020B0502020202020204" pitchFamily="34" charset="0"/>
            </a:endParaRPr>
          </a:p>
          <a:p>
            <a:pPr marL="523691" marR="270678" algn="just">
              <a:spcBef>
                <a:spcPts val="301"/>
              </a:spcBef>
              <a:buClr>
                <a:srgbClr val="C00000"/>
              </a:buClr>
            </a:pPr>
            <a:r>
              <a:rPr sz="1400" spc="-4" dirty="0">
                <a:latin typeface="Century Gothic" panose="020B0502020202020204" pitchFamily="34" charset="0"/>
              </a:rPr>
              <a:t>FE</a:t>
            </a:r>
            <a:r>
              <a:rPr sz="1400" spc="-9" dirty="0">
                <a:latin typeface="Century Gothic" panose="020B0502020202020204" pitchFamily="34" charset="0"/>
              </a:rPr>
              <a:t> </a:t>
            </a:r>
            <a:r>
              <a:rPr sz="1400" dirty="0">
                <a:latin typeface="Century Gothic" panose="020B0502020202020204" pitchFamily="34" charset="0"/>
              </a:rPr>
              <a:t>=</a:t>
            </a:r>
            <a:r>
              <a:rPr sz="1400" spc="4" dirty="0">
                <a:latin typeface="Century Gothic" panose="020B0502020202020204" pitchFamily="34" charset="0"/>
              </a:rPr>
              <a:t> </a:t>
            </a:r>
            <a:r>
              <a:rPr sz="1400" dirty="0">
                <a:latin typeface="Century Gothic" panose="020B0502020202020204" pitchFamily="34" charset="0"/>
              </a:rPr>
              <a:t>Flujos</a:t>
            </a:r>
            <a:r>
              <a:rPr sz="1400" spc="-72" dirty="0">
                <a:latin typeface="Century Gothic" panose="020B0502020202020204" pitchFamily="34" charset="0"/>
              </a:rPr>
              <a:t> </a:t>
            </a:r>
            <a:r>
              <a:rPr sz="1400" spc="-4" dirty="0">
                <a:latin typeface="Century Gothic" panose="020B0502020202020204" pitchFamily="34" charset="0"/>
              </a:rPr>
              <a:t>de</a:t>
            </a:r>
            <a:r>
              <a:rPr sz="1400" spc="-49" dirty="0">
                <a:latin typeface="Century Gothic" panose="020B0502020202020204" pitchFamily="34" charset="0"/>
              </a:rPr>
              <a:t> </a:t>
            </a:r>
            <a:r>
              <a:rPr sz="1400" spc="-9" dirty="0">
                <a:latin typeface="Century Gothic" panose="020B0502020202020204" pitchFamily="34" charset="0"/>
              </a:rPr>
              <a:t>efectivo</a:t>
            </a:r>
            <a:r>
              <a:rPr sz="1400" spc="-49" dirty="0">
                <a:latin typeface="Century Gothic" panose="020B0502020202020204" pitchFamily="34" charset="0"/>
              </a:rPr>
              <a:t> </a:t>
            </a:r>
            <a:r>
              <a:rPr sz="1400" spc="-4" dirty="0">
                <a:latin typeface="Century Gothic" panose="020B0502020202020204" pitchFamily="34" charset="0"/>
              </a:rPr>
              <a:t>del</a:t>
            </a:r>
            <a:r>
              <a:rPr sz="1400" spc="13" dirty="0">
                <a:latin typeface="Century Gothic" panose="020B0502020202020204" pitchFamily="34" charset="0"/>
              </a:rPr>
              <a:t> </a:t>
            </a:r>
            <a:r>
              <a:rPr sz="1400" spc="-4" dirty="0">
                <a:latin typeface="Century Gothic" panose="020B0502020202020204" pitchFamily="34" charset="0"/>
              </a:rPr>
              <a:t>bono</a:t>
            </a:r>
            <a:r>
              <a:rPr sz="1400" spc="-63" dirty="0">
                <a:latin typeface="Century Gothic" panose="020B0502020202020204" pitchFamily="34" charset="0"/>
              </a:rPr>
              <a:t> </a:t>
            </a:r>
            <a:r>
              <a:rPr sz="1400" dirty="0">
                <a:latin typeface="Century Gothic" panose="020B0502020202020204" pitchFamily="34" charset="0"/>
              </a:rPr>
              <a:t>que</a:t>
            </a:r>
            <a:r>
              <a:rPr sz="1400" spc="-72" dirty="0">
                <a:latin typeface="Century Gothic" panose="020B0502020202020204" pitchFamily="34" charset="0"/>
              </a:rPr>
              <a:t> </a:t>
            </a:r>
            <a:r>
              <a:rPr sz="1400" spc="-9" dirty="0">
                <a:latin typeface="Century Gothic" panose="020B0502020202020204" pitchFamily="34" charset="0"/>
              </a:rPr>
              <a:t>corresponden</a:t>
            </a:r>
            <a:r>
              <a:rPr sz="1400" spc="-40" dirty="0">
                <a:latin typeface="Century Gothic" panose="020B0502020202020204" pitchFamily="34" charset="0"/>
              </a:rPr>
              <a:t> </a:t>
            </a:r>
            <a:r>
              <a:rPr sz="1400" dirty="0">
                <a:latin typeface="Century Gothic" panose="020B0502020202020204" pitchFamily="34" charset="0"/>
              </a:rPr>
              <a:t>a</a:t>
            </a:r>
            <a:r>
              <a:rPr sz="1400" spc="-31" dirty="0">
                <a:latin typeface="Century Gothic" panose="020B0502020202020204" pitchFamily="34" charset="0"/>
              </a:rPr>
              <a:t> </a:t>
            </a:r>
            <a:r>
              <a:rPr sz="1400" dirty="0">
                <a:latin typeface="Century Gothic" panose="020B0502020202020204" pitchFamily="34" charset="0"/>
              </a:rPr>
              <a:t>los</a:t>
            </a:r>
            <a:r>
              <a:rPr sz="1400" spc="-40" dirty="0">
                <a:latin typeface="Century Gothic" panose="020B0502020202020204" pitchFamily="34" charset="0"/>
              </a:rPr>
              <a:t> </a:t>
            </a:r>
            <a:r>
              <a:rPr sz="1400" spc="-9" dirty="0">
                <a:latin typeface="Century Gothic" panose="020B0502020202020204" pitchFamily="34" charset="0"/>
              </a:rPr>
              <a:t>intereses</a:t>
            </a:r>
            <a:r>
              <a:rPr sz="1400" spc="-54" dirty="0">
                <a:latin typeface="Century Gothic" panose="020B0502020202020204" pitchFamily="34" charset="0"/>
              </a:rPr>
              <a:t> </a:t>
            </a:r>
            <a:r>
              <a:rPr sz="1400" dirty="0">
                <a:latin typeface="Century Gothic" panose="020B0502020202020204" pitchFamily="34" charset="0"/>
              </a:rPr>
              <a:t>y</a:t>
            </a:r>
            <a:r>
              <a:rPr sz="1400" spc="-63" dirty="0">
                <a:latin typeface="Century Gothic" panose="020B0502020202020204" pitchFamily="34" charset="0"/>
              </a:rPr>
              <a:t> </a:t>
            </a:r>
            <a:r>
              <a:rPr sz="1400" spc="-4" dirty="0">
                <a:latin typeface="Century Gothic" panose="020B0502020202020204" pitchFamily="34" charset="0"/>
              </a:rPr>
              <a:t>amortización</a:t>
            </a:r>
            <a:r>
              <a:rPr sz="1400" spc="-13" dirty="0">
                <a:latin typeface="Century Gothic" panose="020B0502020202020204" pitchFamily="34" charset="0"/>
              </a:rPr>
              <a:t> </a:t>
            </a:r>
            <a:r>
              <a:rPr sz="1400" spc="-4" dirty="0">
                <a:latin typeface="Century Gothic" panose="020B0502020202020204" pitchFamily="34" charset="0"/>
              </a:rPr>
              <a:t>del  principal.</a:t>
            </a:r>
            <a:endParaRPr sz="1400" dirty="0">
              <a:latin typeface="Century Gothic" panose="020B0502020202020204" pitchFamily="34" charset="0"/>
            </a:endParaRPr>
          </a:p>
        </p:txBody>
      </p:sp>
      <p:sp>
        <p:nvSpPr>
          <p:cNvPr id="12" name="11 Marcador de número de diapositiva"/>
          <p:cNvSpPr>
            <a:spLocks noGrp="1"/>
          </p:cNvSpPr>
          <p:nvPr>
            <p:ph type="sldNum" sz="quarter" idx="12"/>
          </p:nvPr>
        </p:nvSpPr>
        <p:spPr/>
        <p:txBody>
          <a:bodyPr/>
          <a:lstStyle/>
          <a:p>
            <a:fld id="{05E83AA4-A00D-4AA0-8FE8-B93C9F3EC141}" type="slidenum">
              <a:rPr lang="es-ES" altLang="es-MX" smtClean="0"/>
              <a:pPr/>
              <a:t>68</a:t>
            </a:fld>
            <a:endParaRPr lang="es-ES" altLang="es-MX" dirty="0"/>
          </a:p>
        </p:txBody>
      </p:sp>
    </p:spTree>
    <p:extLst>
      <p:ext uri="{BB962C8B-B14F-4D97-AF65-F5344CB8AC3E}">
        <p14:creationId xmlns:p14="http://schemas.microsoft.com/office/powerpoint/2010/main" val="24251174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2"/>
            <a:ext cx="5562600" cy="307777"/>
          </a:xfrm>
          <a:prstGeom prst="rect">
            <a:avLst/>
          </a:prstGeom>
        </p:spPr>
        <p:txBody>
          <a:bodyPr vert="horz" wrap="square" lIns="0" tIns="0" rIns="0" bIns="0" rtlCol="0">
            <a:spAutoFit/>
          </a:bodyPr>
          <a:lstStyle/>
          <a:p>
            <a:pPr marL="11397"/>
            <a:r>
              <a:rPr sz="2000" b="1" spc="-27" dirty="0">
                <a:latin typeface="Century Gothic" panose="020B0502020202020204" pitchFamily="34" charset="0"/>
              </a:rPr>
              <a:t>Anexo. </a:t>
            </a:r>
            <a:r>
              <a:rPr sz="2000" b="1" spc="-13" dirty="0">
                <a:latin typeface="Century Gothic" panose="020B0502020202020204" pitchFamily="34" charset="0"/>
              </a:rPr>
              <a:t>Marco</a:t>
            </a:r>
            <a:r>
              <a:rPr sz="2000" b="1" spc="-9" dirty="0">
                <a:latin typeface="Century Gothic" panose="020B0502020202020204" pitchFamily="34" charset="0"/>
              </a:rPr>
              <a:t> metodológico</a:t>
            </a:r>
          </a:p>
        </p:txBody>
      </p:sp>
      <p:sp>
        <p:nvSpPr>
          <p:cNvPr id="3" name="object 3"/>
          <p:cNvSpPr txBox="1"/>
          <p:nvPr/>
        </p:nvSpPr>
        <p:spPr>
          <a:xfrm>
            <a:off x="2204661" y="1404768"/>
            <a:ext cx="4348539" cy="200055"/>
          </a:xfrm>
          <a:prstGeom prst="rect">
            <a:avLst/>
          </a:prstGeom>
        </p:spPr>
        <p:txBody>
          <a:bodyPr vert="horz" wrap="square" lIns="0" tIns="0" rIns="0" bIns="0" rtlCol="0">
            <a:spAutoFit/>
          </a:bodyPr>
          <a:lstStyle/>
          <a:p>
            <a:pPr marL="11397">
              <a:tabLst>
                <a:tab pos="1911843" algn="l"/>
              </a:tabLst>
            </a:pPr>
            <a:r>
              <a:rPr sz="1300" dirty="0">
                <a:solidFill>
                  <a:srgbClr val="252525"/>
                </a:solidFill>
                <a:latin typeface="Century Gothic" panose="020B0502020202020204" pitchFamily="34" charset="0"/>
                <a:cs typeface="Constantia"/>
              </a:rPr>
              <a:t>FD = </a:t>
            </a:r>
            <a:r>
              <a:rPr sz="1300" spc="-18" dirty="0">
                <a:solidFill>
                  <a:srgbClr val="252525"/>
                </a:solidFill>
                <a:latin typeface="Century Gothic" panose="020B0502020202020204" pitchFamily="34" charset="0"/>
                <a:cs typeface="Constantia"/>
              </a:rPr>
              <a:t>Factor</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49"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descuento.	</a:t>
            </a:r>
            <a:r>
              <a:rPr sz="1300" dirty="0">
                <a:solidFill>
                  <a:srgbClr val="252525"/>
                </a:solidFill>
                <a:latin typeface="Century Gothic" panose="020B0502020202020204" pitchFamily="34" charset="0"/>
                <a:cs typeface="Constantia"/>
              </a:rPr>
              <a:t>El  </a:t>
            </a:r>
            <a:r>
              <a:rPr sz="1300" spc="-4" dirty="0">
                <a:solidFill>
                  <a:srgbClr val="252525"/>
                </a:solidFill>
                <a:latin typeface="Century Gothic" panose="020B0502020202020204" pitchFamily="34" charset="0"/>
                <a:cs typeface="Constantia"/>
              </a:rPr>
              <a:t>cual se </a:t>
            </a:r>
            <a:r>
              <a:rPr sz="1300" dirty="0">
                <a:solidFill>
                  <a:srgbClr val="252525"/>
                </a:solidFill>
                <a:latin typeface="Century Gothic" panose="020B0502020202020204" pitchFamily="34" charset="0"/>
                <a:cs typeface="Constantia"/>
              </a:rPr>
              <a:t>define</a:t>
            </a:r>
            <a:r>
              <a:rPr sz="1300" spc="-220"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como:</a:t>
            </a:r>
            <a:endParaRPr sz="1300" dirty="0">
              <a:latin typeface="Century Gothic" panose="020B0502020202020204" pitchFamily="34" charset="0"/>
              <a:cs typeface="Constantia"/>
            </a:endParaRPr>
          </a:p>
        </p:txBody>
      </p:sp>
      <p:sp>
        <p:nvSpPr>
          <p:cNvPr id="4" name="object 4"/>
          <p:cNvSpPr txBox="1"/>
          <p:nvPr/>
        </p:nvSpPr>
        <p:spPr>
          <a:xfrm>
            <a:off x="3795509" y="1905896"/>
            <a:ext cx="403514" cy="198344"/>
          </a:xfrm>
          <a:prstGeom prst="rect">
            <a:avLst/>
          </a:prstGeom>
        </p:spPr>
        <p:txBody>
          <a:bodyPr vert="horz" wrap="square" lIns="0" tIns="0" rIns="0" bIns="0" rtlCol="0">
            <a:spAutoFit/>
          </a:bodyPr>
          <a:lstStyle/>
          <a:p>
            <a:pPr marL="11397"/>
            <a:r>
              <a:rPr sz="1300" spc="63" dirty="0">
                <a:solidFill>
                  <a:srgbClr val="252525"/>
                </a:solidFill>
                <a:latin typeface="Cambria Math"/>
                <a:cs typeface="Cambria Math"/>
              </a:rPr>
              <a:t>FD</a:t>
            </a:r>
            <a:r>
              <a:rPr sz="1300" spc="13" dirty="0">
                <a:solidFill>
                  <a:srgbClr val="252525"/>
                </a:solidFill>
                <a:latin typeface="Cambria Math"/>
                <a:cs typeface="Cambria Math"/>
              </a:rPr>
              <a:t> </a:t>
            </a:r>
            <a:r>
              <a:rPr sz="1300" dirty="0">
                <a:solidFill>
                  <a:srgbClr val="252525"/>
                </a:solidFill>
                <a:latin typeface="Cambria Math"/>
                <a:cs typeface="Cambria Math"/>
              </a:rPr>
              <a:t>=</a:t>
            </a:r>
            <a:endParaRPr sz="1300" dirty="0">
              <a:latin typeface="Cambria Math"/>
              <a:cs typeface="Cambria Math"/>
            </a:endParaRPr>
          </a:p>
        </p:txBody>
      </p:sp>
      <p:sp>
        <p:nvSpPr>
          <p:cNvPr id="5" name="object 5"/>
          <p:cNvSpPr txBox="1"/>
          <p:nvPr/>
        </p:nvSpPr>
        <p:spPr>
          <a:xfrm>
            <a:off x="4438359" y="1857935"/>
            <a:ext cx="91786" cy="138499"/>
          </a:xfrm>
          <a:prstGeom prst="rect">
            <a:avLst/>
          </a:prstGeom>
        </p:spPr>
        <p:txBody>
          <a:bodyPr vert="horz" wrap="square" lIns="0" tIns="0" rIns="0" bIns="0" rtlCol="0">
            <a:spAutoFit/>
          </a:bodyPr>
          <a:lstStyle/>
          <a:p>
            <a:pPr marL="11397"/>
            <a:r>
              <a:rPr sz="900" spc="31" dirty="0">
                <a:solidFill>
                  <a:srgbClr val="252525"/>
                </a:solidFill>
                <a:latin typeface="Cambria Math"/>
                <a:cs typeface="Cambria Math"/>
              </a:rPr>
              <a:t>1</a:t>
            </a:r>
            <a:endParaRPr sz="900" dirty="0">
              <a:latin typeface="Cambria Math"/>
              <a:cs typeface="Cambria Math"/>
            </a:endParaRPr>
          </a:p>
        </p:txBody>
      </p:sp>
      <p:sp>
        <p:nvSpPr>
          <p:cNvPr id="6" name="object 6"/>
          <p:cNvSpPr/>
          <p:nvPr/>
        </p:nvSpPr>
        <p:spPr>
          <a:xfrm>
            <a:off x="4278110" y="2041263"/>
            <a:ext cx="411595" cy="138953"/>
          </a:xfrm>
          <a:custGeom>
            <a:avLst/>
            <a:gdLst/>
            <a:ahLst/>
            <a:cxnLst/>
            <a:rect l="l" t="t" r="r" b="b"/>
            <a:pathLst>
              <a:path w="452754" h="157480">
                <a:moveTo>
                  <a:pt x="452627" y="77723"/>
                </a:moveTo>
                <a:lnTo>
                  <a:pt x="446841" y="38290"/>
                </a:lnTo>
                <a:lnTo>
                  <a:pt x="420957" y="3428"/>
                </a:lnTo>
                <a:lnTo>
                  <a:pt x="411479" y="0"/>
                </a:lnTo>
                <a:lnTo>
                  <a:pt x="409955" y="4571"/>
                </a:lnTo>
                <a:lnTo>
                  <a:pt x="417385" y="8620"/>
                </a:lnTo>
                <a:lnTo>
                  <a:pt x="423671" y="14096"/>
                </a:lnTo>
                <a:lnTo>
                  <a:pt x="439673" y="51815"/>
                </a:lnTo>
                <a:lnTo>
                  <a:pt x="441959" y="77723"/>
                </a:lnTo>
                <a:lnTo>
                  <a:pt x="441959" y="129539"/>
                </a:lnTo>
                <a:lnTo>
                  <a:pt x="446841" y="118443"/>
                </a:lnTo>
                <a:lnTo>
                  <a:pt x="450151" y="105917"/>
                </a:lnTo>
                <a:lnTo>
                  <a:pt x="452032" y="92249"/>
                </a:lnTo>
                <a:lnTo>
                  <a:pt x="452627" y="77723"/>
                </a:lnTo>
                <a:close/>
              </a:path>
              <a:path w="452754" h="157480">
                <a:moveTo>
                  <a:pt x="441959" y="129539"/>
                </a:moveTo>
                <a:lnTo>
                  <a:pt x="441959" y="77723"/>
                </a:lnTo>
                <a:lnTo>
                  <a:pt x="441388" y="91773"/>
                </a:lnTo>
                <a:lnTo>
                  <a:pt x="439673" y="104393"/>
                </a:lnTo>
                <a:lnTo>
                  <a:pt x="423671" y="142112"/>
                </a:lnTo>
                <a:lnTo>
                  <a:pt x="409955" y="150875"/>
                </a:lnTo>
                <a:lnTo>
                  <a:pt x="411479" y="156971"/>
                </a:lnTo>
                <a:lnTo>
                  <a:pt x="420957" y="152900"/>
                </a:lnTo>
                <a:lnTo>
                  <a:pt x="429005" y="147256"/>
                </a:lnTo>
                <a:lnTo>
                  <a:pt x="435911" y="139612"/>
                </a:lnTo>
                <a:lnTo>
                  <a:pt x="441959" y="129539"/>
                </a:lnTo>
                <a:close/>
              </a:path>
              <a:path w="452754" h="157480">
                <a:moveTo>
                  <a:pt x="42671" y="4571"/>
                </a:moveTo>
                <a:lnTo>
                  <a:pt x="41147" y="0"/>
                </a:lnTo>
                <a:lnTo>
                  <a:pt x="31670" y="3428"/>
                </a:lnTo>
                <a:lnTo>
                  <a:pt x="23621" y="9143"/>
                </a:lnTo>
                <a:lnTo>
                  <a:pt x="2476" y="50291"/>
                </a:lnTo>
                <a:lnTo>
                  <a:pt x="0" y="77723"/>
                </a:lnTo>
                <a:lnTo>
                  <a:pt x="595" y="92249"/>
                </a:lnTo>
                <a:lnTo>
                  <a:pt x="2476" y="105917"/>
                </a:lnTo>
                <a:lnTo>
                  <a:pt x="5786" y="118443"/>
                </a:lnTo>
                <a:lnTo>
                  <a:pt x="10667" y="129539"/>
                </a:lnTo>
                <a:lnTo>
                  <a:pt x="12191" y="132077"/>
                </a:lnTo>
                <a:lnTo>
                  <a:pt x="12191" y="77723"/>
                </a:lnTo>
                <a:lnTo>
                  <a:pt x="12525" y="64341"/>
                </a:lnTo>
                <a:lnTo>
                  <a:pt x="23812" y="21288"/>
                </a:lnTo>
                <a:lnTo>
                  <a:pt x="35242" y="8620"/>
                </a:lnTo>
                <a:lnTo>
                  <a:pt x="42671" y="4571"/>
                </a:lnTo>
                <a:close/>
              </a:path>
              <a:path w="452754" h="157480">
                <a:moveTo>
                  <a:pt x="42671" y="150875"/>
                </a:moveTo>
                <a:lnTo>
                  <a:pt x="16049" y="115871"/>
                </a:lnTo>
                <a:lnTo>
                  <a:pt x="12191" y="77723"/>
                </a:lnTo>
                <a:lnTo>
                  <a:pt x="12191" y="132077"/>
                </a:lnTo>
                <a:lnTo>
                  <a:pt x="16716" y="139612"/>
                </a:lnTo>
                <a:lnTo>
                  <a:pt x="23621" y="147256"/>
                </a:lnTo>
                <a:lnTo>
                  <a:pt x="31670" y="152900"/>
                </a:lnTo>
                <a:lnTo>
                  <a:pt x="41147" y="156971"/>
                </a:lnTo>
                <a:lnTo>
                  <a:pt x="42671" y="150875"/>
                </a:lnTo>
                <a:close/>
              </a:path>
            </a:pathLst>
          </a:custGeom>
          <a:solidFill>
            <a:srgbClr val="252525"/>
          </a:solidFill>
        </p:spPr>
        <p:txBody>
          <a:bodyPr wrap="square" lIns="0" tIns="0" rIns="0" bIns="0" rtlCol="0"/>
          <a:lstStyle/>
          <a:p>
            <a:endParaRPr dirty="0"/>
          </a:p>
        </p:txBody>
      </p:sp>
      <p:sp>
        <p:nvSpPr>
          <p:cNvPr id="7" name="object 7"/>
          <p:cNvSpPr txBox="1"/>
          <p:nvPr/>
        </p:nvSpPr>
        <p:spPr>
          <a:xfrm>
            <a:off x="4309511" y="2030056"/>
            <a:ext cx="346364" cy="138499"/>
          </a:xfrm>
          <a:prstGeom prst="rect">
            <a:avLst/>
          </a:prstGeom>
        </p:spPr>
        <p:txBody>
          <a:bodyPr vert="horz" wrap="square" lIns="0" tIns="0" rIns="0" bIns="0" rtlCol="0">
            <a:spAutoFit/>
          </a:bodyPr>
          <a:lstStyle/>
          <a:p>
            <a:pPr marL="11397"/>
            <a:r>
              <a:rPr sz="900" spc="40" dirty="0">
                <a:solidFill>
                  <a:srgbClr val="252525"/>
                </a:solidFill>
                <a:latin typeface="Cambria Math"/>
                <a:cs typeface="Cambria Math"/>
              </a:rPr>
              <a:t>1</a:t>
            </a:r>
            <a:r>
              <a:rPr sz="900" spc="-4" dirty="0">
                <a:solidFill>
                  <a:srgbClr val="252525"/>
                </a:solidFill>
                <a:latin typeface="Cambria Math"/>
                <a:cs typeface="Cambria Math"/>
              </a:rPr>
              <a:t>+</a:t>
            </a:r>
            <a:r>
              <a:rPr sz="900" spc="108" dirty="0">
                <a:solidFill>
                  <a:srgbClr val="252525"/>
                </a:solidFill>
                <a:latin typeface="Cambria Math"/>
                <a:cs typeface="Cambria Math"/>
              </a:rPr>
              <a:t>r</a:t>
            </a:r>
            <a:r>
              <a:rPr sz="900" spc="54" dirty="0">
                <a:solidFill>
                  <a:srgbClr val="252525"/>
                </a:solidFill>
                <a:latin typeface="Cambria Math"/>
                <a:cs typeface="Cambria Math"/>
              </a:rPr>
              <a:t>z</a:t>
            </a:r>
            <a:r>
              <a:rPr sz="1100" spc="168" baseline="-20833" dirty="0">
                <a:solidFill>
                  <a:srgbClr val="252525"/>
                </a:solidFill>
                <a:latin typeface="Cambria Math"/>
                <a:cs typeface="Cambria Math"/>
              </a:rPr>
              <a:t>t</a:t>
            </a:r>
            <a:endParaRPr sz="1100" baseline="-20833" dirty="0">
              <a:latin typeface="Cambria Math"/>
              <a:cs typeface="Cambria Math"/>
            </a:endParaRPr>
          </a:p>
        </p:txBody>
      </p:sp>
      <p:sp>
        <p:nvSpPr>
          <p:cNvPr id="8" name="object 8"/>
          <p:cNvSpPr/>
          <p:nvPr/>
        </p:nvSpPr>
        <p:spPr>
          <a:xfrm>
            <a:off x="4267027" y="2019747"/>
            <a:ext cx="431223" cy="0"/>
          </a:xfrm>
          <a:custGeom>
            <a:avLst/>
            <a:gdLst/>
            <a:ahLst/>
            <a:cxnLst/>
            <a:rect l="l" t="t" r="r" b="b"/>
            <a:pathLst>
              <a:path w="474345">
                <a:moveTo>
                  <a:pt x="0" y="0"/>
                </a:moveTo>
                <a:lnTo>
                  <a:pt x="473963" y="0"/>
                </a:lnTo>
              </a:path>
            </a:pathLst>
          </a:custGeom>
          <a:ln w="12191">
            <a:solidFill>
              <a:srgbClr val="252525"/>
            </a:solidFill>
          </a:ln>
        </p:spPr>
        <p:txBody>
          <a:bodyPr wrap="square" lIns="0" tIns="0" rIns="0" bIns="0" rtlCol="0"/>
          <a:lstStyle/>
          <a:p>
            <a:endParaRPr dirty="0"/>
          </a:p>
        </p:txBody>
      </p:sp>
      <p:sp>
        <p:nvSpPr>
          <p:cNvPr id="9" name="object 9"/>
          <p:cNvSpPr txBox="1"/>
          <p:nvPr/>
        </p:nvSpPr>
        <p:spPr>
          <a:xfrm>
            <a:off x="4971759" y="1905896"/>
            <a:ext cx="221673" cy="207309"/>
          </a:xfrm>
          <a:prstGeom prst="rect">
            <a:avLst/>
          </a:prstGeom>
        </p:spPr>
        <p:txBody>
          <a:bodyPr vert="horz" wrap="square" lIns="0" tIns="0" rIns="0" bIns="0" rtlCol="0">
            <a:spAutoFit/>
          </a:bodyPr>
          <a:lstStyle/>
          <a:p>
            <a:pPr marL="11397"/>
            <a:r>
              <a:rPr sz="1300" spc="-4" dirty="0">
                <a:solidFill>
                  <a:srgbClr val="252525"/>
                </a:solidFill>
                <a:latin typeface="Constantia"/>
                <a:cs typeface="Constantia"/>
              </a:rPr>
              <a:t>(</a:t>
            </a:r>
            <a:r>
              <a:rPr sz="1300" dirty="0">
                <a:solidFill>
                  <a:srgbClr val="252525"/>
                </a:solidFill>
                <a:latin typeface="Constantia"/>
                <a:cs typeface="Constantia"/>
              </a:rPr>
              <a:t>2)</a:t>
            </a:r>
            <a:endParaRPr sz="1300" dirty="0">
              <a:latin typeface="Constantia"/>
              <a:cs typeface="Constantia"/>
            </a:endParaRPr>
          </a:p>
        </p:txBody>
      </p:sp>
      <p:sp>
        <p:nvSpPr>
          <p:cNvPr id="13" name="object 13"/>
          <p:cNvSpPr txBox="1"/>
          <p:nvPr/>
        </p:nvSpPr>
        <p:spPr>
          <a:xfrm>
            <a:off x="1054811" y="2246193"/>
            <a:ext cx="7424955" cy="3645934"/>
          </a:xfrm>
          <a:prstGeom prst="rect">
            <a:avLst/>
          </a:prstGeom>
        </p:spPr>
        <p:txBody>
          <a:bodyPr vert="horz" wrap="square" lIns="0" tIns="0" rIns="0" bIns="0" rtlCol="0">
            <a:spAutoFit/>
          </a:bodyPr>
          <a:lstStyle/>
          <a:p>
            <a:pPr marL="165826" marR="363564" algn="just"/>
            <a:r>
              <a:rPr sz="1200" dirty="0">
                <a:solidFill>
                  <a:srgbClr val="252525"/>
                </a:solidFill>
                <a:latin typeface="Century Gothic" panose="020B0502020202020204" pitchFamily="34" charset="0"/>
                <a:cs typeface="Constantia"/>
              </a:rPr>
              <a:t>rz</a:t>
            </a:r>
            <a:r>
              <a:rPr sz="1200" spc="301" dirty="0">
                <a:solidFill>
                  <a:srgbClr val="252525"/>
                </a:solidFill>
                <a:latin typeface="Century Gothic" panose="020B0502020202020204" pitchFamily="34" charset="0"/>
                <a:cs typeface="Constantia"/>
              </a:rPr>
              <a:t> </a:t>
            </a:r>
            <a:r>
              <a:rPr sz="1200" dirty="0">
                <a:solidFill>
                  <a:srgbClr val="252525"/>
                </a:solidFill>
                <a:latin typeface="Century Gothic" panose="020B0502020202020204" pitchFamily="34" charset="0"/>
                <a:cs typeface="Constantia"/>
              </a:rPr>
              <a:t>=</a:t>
            </a:r>
            <a:r>
              <a:rPr sz="1200" spc="-22"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tasa</a:t>
            </a:r>
            <a:r>
              <a:rPr sz="1200" spc="-49"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cupón</a:t>
            </a:r>
            <a:r>
              <a:rPr sz="1200" spc="-49" dirty="0">
                <a:solidFill>
                  <a:srgbClr val="252525"/>
                </a:solidFill>
                <a:latin typeface="Century Gothic" panose="020B0502020202020204" pitchFamily="34" charset="0"/>
                <a:cs typeface="Constantia"/>
              </a:rPr>
              <a:t> </a:t>
            </a:r>
            <a:r>
              <a:rPr sz="1200" spc="-13" dirty="0">
                <a:solidFill>
                  <a:srgbClr val="252525"/>
                </a:solidFill>
                <a:latin typeface="Century Gothic" panose="020B0502020202020204" pitchFamily="34" charset="0"/>
                <a:cs typeface="Constantia"/>
              </a:rPr>
              <a:t>cero</a:t>
            </a:r>
            <a:r>
              <a:rPr sz="1200" spc="-49"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soberana</a:t>
            </a:r>
            <a:r>
              <a:rPr sz="1200" spc="-63"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al</a:t>
            </a:r>
            <a:r>
              <a:rPr sz="1200" spc="-27"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plazo</a:t>
            </a:r>
            <a:r>
              <a:rPr sz="1200" spc="-63" dirty="0">
                <a:solidFill>
                  <a:srgbClr val="252525"/>
                </a:solidFill>
                <a:latin typeface="Century Gothic" panose="020B0502020202020204" pitchFamily="34" charset="0"/>
                <a:cs typeface="Constantia"/>
              </a:rPr>
              <a:t> </a:t>
            </a:r>
            <a:r>
              <a:rPr sz="1200" dirty="0">
                <a:solidFill>
                  <a:srgbClr val="252525"/>
                </a:solidFill>
                <a:latin typeface="Century Gothic" panose="020B0502020202020204" pitchFamily="34" charset="0"/>
                <a:cs typeface="Constantia"/>
              </a:rPr>
              <a:t>que</a:t>
            </a:r>
            <a:r>
              <a:rPr sz="1200" spc="-72"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ocurre</a:t>
            </a:r>
            <a:r>
              <a:rPr sz="1200" spc="-58"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el</a:t>
            </a:r>
            <a:r>
              <a:rPr sz="1200" spc="-13" dirty="0">
                <a:solidFill>
                  <a:srgbClr val="252525"/>
                </a:solidFill>
                <a:latin typeface="Century Gothic" panose="020B0502020202020204" pitchFamily="34" charset="0"/>
                <a:cs typeface="Constantia"/>
              </a:rPr>
              <a:t> </a:t>
            </a:r>
            <a:r>
              <a:rPr sz="1200" spc="18" dirty="0">
                <a:solidFill>
                  <a:srgbClr val="252525"/>
                </a:solidFill>
                <a:latin typeface="Century Gothic" panose="020B0502020202020204" pitchFamily="34" charset="0"/>
                <a:cs typeface="Constantia"/>
              </a:rPr>
              <a:t>flujo</a:t>
            </a:r>
            <a:r>
              <a:rPr sz="1200" spc="-63"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de</a:t>
            </a:r>
            <a:r>
              <a:rPr sz="1200" spc="-49" dirty="0">
                <a:solidFill>
                  <a:srgbClr val="252525"/>
                </a:solidFill>
                <a:latin typeface="Century Gothic" panose="020B0502020202020204" pitchFamily="34" charset="0"/>
                <a:cs typeface="Constantia"/>
              </a:rPr>
              <a:t> </a:t>
            </a:r>
            <a:r>
              <a:rPr sz="1200" spc="-13" dirty="0">
                <a:solidFill>
                  <a:srgbClr val="252525"/>
                </a:solidFill>
                <a:latin typeface="Century Gothic" panose="020B0502020202020204" pitchFamily="34" charset="0"/>
                <a:cs typeface="Constantia"/>
              </a:rPr>
              <a:t>efectivo, </a:t>
            </a:r>
            <a:r>
              <a:rPr sz="1200" spc="-4" dirty="0">
                <a:solidFill>
                  <a:srgbClr val="252525"/>
                </a:solidFill>
                <a:latin typeface="Century Gothic" panose="020B0502020202020204" pitchFamily="34" charset="0"/>
                <a:cs typeface="Constantia"/>
              </a:rPr>
              <a:t>en</a:t>
            </a:r>
            <a:r>
              <a:rPr sz="1200" spc="-40"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pesos</a:t>
            </a:r>
            <a:r>
              <a:rPr sz="1200" spc="-54" dirty="0">
                <a:solidFill>
                  <a:srgbClr val="252525"/>
                </a:solidFill>
                <a:latin typeface="Century Gothic" panose="020B0502020202020204" pitchFamily="34" charset="0"/>
                <a:cs typeface="Constantia"/>
              </a:rPr>
              <a:t> </a:t>
            </a:r>
            <a:r>
              <a:rPr sz="1200" dirty="0">
                <a:solidFill>
                  <a:srgbClr val="252525"/>
                </a:solidFill>
                <a:latin typeface="Century Gothic" panose="020B0502020202020204" pitchFamily="34" charset="0"/>
                <a:cs typeface="Constantia"/>
              </a:rPr>
              <a:t>y</a:t>
            </a:r>
            <a:r>
              <a:rPr sz="1200" spc="-63"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en  unidades de</a:t>
            </a:r>
            <a:r>
              <a:rPr sz="1200" spc="-108"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inversión..</a:t>
            </a:r>
            <a:endParaRPr sz="1200" dirty="0">
              <a:latin typeface="Century Gothic" panose="020B0502020202020204" pitchFamily="34" charset="0"/>
              <a:cs typeface="Constantia"/>
            </a:endParaRPr>
          </a:p>
          <a:p>
            <a:pPr marL="165826" algn="just">
              <a:spcBef>
                <a:spcPts val="301"/>
              </a:spcBef>
            </a:pPr>
            <a:r>
              <a:rPr sz="1200" spc="-13" dirty="0">
                <a:solidFill>
                  <a:srgbClr val="252525"/>
                </a:solidFill>
                <a:latin typeface="Century Gothic" panose="020B0502020202020204" pitchFamily="34" charset="0"/>
                <a:cs typeface="Constantia"/>
              </a:rPr>
              <a:t>PI </a:t>
            </a:r>
            <a:r>
              <a:rPr sz="1200"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Probabilidad de incumplimiento</a:t>
            </a:r>
            <a:r>
              <a:rPr sz="1200" spc="-90"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condicionales.</a:t>
            </a:r>
            <a:endParaRPr sz="1200" dirty="0">
              <a:latin typeface="Century Gothic" panose="020B0502020202020204" pitchFamily="34" charset="0"/>
              <a:cs typeface="Constantia"/>
            </a:endParaRPr>
          </a:p>
          <a:p>
            <a:pPr marL="165826" marR="7408" algn="just">
              <a:spcBef>
                <a:spcPts val="301"/>
              </a:spcBef>
            </a:pPr>
            <a:endParaRPr lang="es-MX" sz="1200" spc="-4" dirty="0" smtClean="0">
              <a:solidFill>
                <a:srgbClr val="252525"/>
              </a:solidFill>
              <a:latin typeface="Century Gothic" panose="020B0502020202020204" pitchFamily="34" charset="0"/>
              <a:cs typeface="Constantia"/>
            </a:endParaRPr>
          </a:p>
          <a:p>
            <a:pPr marL="165826" marR="7408" algn="just">
              <a:spcBef>
                <a:spcPts val="301"/>
              </a:spcBef>
            </a:pPr>
            <a:r>
              <a:rPr sz="1200" spc="-4" dirty="0" smtClean="0">
                <a:solidFill>
                  <a:srgbClr val="252525"/>
                </a:solidFill>
                <a:latin typeface="Century Gothic" panose="020B0502020202020204" pitchFamily="34" charset="0"/>
                <a:cs typeface="Constantia"/>
              </a:rPr>
              <a:t>Estas </a:t>
            </a:r>
            <a:r>
              <a:rPr sz="1200" spc="-4" dirty="0">
                <a:solidFill>
                  <a:srgbClr val="252525"/>
                </a:solidFill>
                <a:latin typeface="Century Gothic" panose="020B0502020202020204" pitchFamily="34" charset="0"/>
                <a:cs typeface="Constantia"/>
              </a:rPr>
              <a:t>probabilidades se estiman </a:t>
            </a:r>
            <a:r>
              <a:rPr sz="1200" spc="-9" dirty="0">
                <a:solidFill>
                  <a:srgbClr val="252525"/>
                </a:solidFill>
                <a:latin typeface="Century Gothic" panose="020B0502020202020204" pitchFamily="34" charset="0"/>
                <a:cs typeface="Constantia"/>
              </a:rPr>
              <a:t>mediante </a:t>
            </a:r>
            <a:r>
              <a:rPr sz="1200" spc="-4" dirty="0">
                <a:solidFill>
                  <a:srgbClr val="252525"/>
                </a:solidFill>
                <a:latin typeface="Century Gothic" panose="020B0502020202020204" pitchFamily="34" charset="0"/>
                <a:cs typeface="Constantia"/>
              </a:rPr>
              <a:t>modelos neutrales al </a:t>
            </a:r>
            <a:r>
              <a:rPr sz="1200" spc="-9" dirty="0">
                <a:solidFill>
                  <a:srgbClr val="252525"/>
                </a:solidFill>
                <a:latin typeface="Century Gothic" panose="020B0502020202020204" pitchFamily="34" charset="0"/>
                <a:cs typeface="Constantia"/>
              </a:rPr>
              <a:t>riesgo propiedad </a:t>
            </a:r>
            <a:r>
              <a:rPr sz="1200" spc="-4" dirty="0">
                <a:solidFill>
                  <a:srgbClr val="252525"/>
                </a:solidFill>
                <a:latin typeface="Century Gothic" panose="020B0502020202020204" pitchFamily="34" charset="0"/>
                <a:cs typeface="Constantia"/>
              </a:rPr>
              <a:t>de  </a:t>
            </a:r>
            <a:r>
              <a:rPr sz="1200" spc="-13" dirty="0">
                <a:solidFill>
                  <a:srgbClr val="252525"/>
                </a:solidFill>
                <a:latin typeface="Century Gothic" panose="020B0502020202020204" pitchFamily="34" charset="0"/>
                <a:cs typeface="Constantia"/>
              </a:rPr>
              <a:t>Valuación, </a:t>
            </a:r>
            <a:r>
              <a:rPr sz="1200" spc="-4" dirty="0">
                <a:solidFill>
                  <a:srgbClr val="252525"/>
                </a:solidFill>
                <a:latin typeface="Century Gothic" panose="020B0502020202020204" pitchFamily="34" charset="0"/>
                <a:cs typeface="Constantia"/>
              </a:rPr>
              <a:t>Análisis </a:t>
            </a:r>
            <a:r>
              <a:rPr sz="1200" dirty="0">
                <a:solidFill>
                  <a:srgbClr val="252525"/>
                </a:solidFill>
                <a:latin typeface="Century Gothic" panose="020B0502020202020204" pitchFamily="34" charset="0"/>
                <a:cs typeface="Constantia"/>
              </a:rPr>
              <a:t>y </a:t>
            </a:r>
            <a:r>
              <a:rPr sz="1200" spc="-13" dirty="0">
                <a:solidFill>
                  <a:srgbClr val="252525"/>
                </a:solidFill>
                <a:latin typeface="Century Gothic" panose="020B0502020202020204" pitchFamily="34" charset="0"/>
                <a:cs typeface="Constantia"/>
              </a:rPr>
              <a:t>Riesgo</a:t>
            </a:r>
            <a:r>
              <a:rPr sz="1200" spc="-13" dirty="0">
                <a:latin typeface="Century Gothic" panose="020B0502020202020204" pitchFamily="34" charset="0"/>
                <a:cs typeface="Constantia"/>
              </a:rPr>
              <a:t>. </a:t>
            </a:r>
            <a:r>
              <a:rPr sz="1200" spc="-22" dirty="0">
                <a:latin typeface="Century Gothic" panose="020B0502020202020204" pitchFamily="34" charset="0"/>
                <a:cs typeface="Constantia"/>
              </a:rPr>
              <a:t>Véase </a:t>
            </a:r>
            <a:r>
              <a:rPr sz="1200" spc="-4" dirty="0">
                <a:latin typeface="Century Gothic" panose="020B0502020202020204" pitchFamily="34" charset="0"/>
                <a:cs typeface="Constantia"/>
              </a:rPr>
              <a:t>«Probabilidad de incumplimiento </a:t>
            </a:r>
            <a:r>
              <a:rPr sz="1200" dirty="0">
                <a:latin typeface="Century Gothic" panose="020B0502020202020204" pitchFamily="34" charset="0"/>
                <a:cs typeface="Constantia"/>
              </a:rPr>
              <a:t>y </a:t>
            </a:r>
            <a:r>
              <a:rPr sz="1200" spc="-9" dirty="0">
                <a:latin typeface="Century Gothic" panose="020B0502020202020204" pitchFamily="34" charset="0"/>
                <a:cs typeface="Constantia"/>
              </a:rPr>
              <a:t>pérdidas  esperadas </a:t>
            </a:r>
            <a:r>
              <a:rPr sz="1200" spc="-4" dirty="0">
                <a:latin typeface="Century Gothic" panose="020B0502020202020204" pitchFamily="34" charset="0"/>
                <a:cs typeface="Constantia"/>
              </a:rPr>
              <a:t>crediticias» en </a:t>
            </a:r>
            <a:r>
              <a:rPr sz="1200" u="sng" spc="-13" dirty="0">
                <a:solidFill>
                  <a:srgbClr val="5E5E5E"/>
                </a:solidFill>
                <a:latin typeface="Century Gothic" panose="020B0502020202020204" pitchFamily="34" charset="0"/>
                <a:cs typeface="Constantia"/>
                <a:hlinkClick r:id="rId2"/>
              </a:rPr>
              <a:t>http://var.com.mx/PDF/book/ART3PROBABILIDAD.pdf</a:t>
            </a:r>
            <a:r>
              <a:rPr sz="1200" spc="-13" dirty="0">
                <a:solidFill>
                  <a:srgbClr val="252525"/>
                </a:solidFill>
                <a:latin typeface="Century Gothic" panose="020B0502020202020204" pitchFamily="34" charset="0"/>
                <a:cs typeface="Constantia"/>
                <a:hlinkClick r:id="rId2"/>
              </a:rPr>
              <a:t>.</a:t>
            </a:r>
            <a:r>
              <a:rPr sz="1200" spc="-13" dirty="0">
                <a:solidFill>
                  <a:srgbClr val="252525"/>
                </a:solidFill>
                <a:latin typeface="Century Gothic" panose="020B0502020202020204" pitchFamily="34" charset="0"/>
                <a:cs typeface="Constantia"/>
              </a:rPr>
              <a:t> Por  </a:t>
            </a:r>
            <a:r>
              <a:rPr sz="1200" dirty="0">
                <a:solidFill>
                  <a:srgbClr val="252525"/>
                </a:solidFill>
                <a:latin typeface="Century Gothic" panose="020B0502020202020204" pitchFamily="34" charset="0"/>
                <a:cs typeface="Constantia"/>
              </a:rPr>
              <a:t>la</a:t>
            </a:r>
            <a:r>
              <a:rPr sz="1200" spc="-45"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forma</a:t>
            </a:r>
            <a:r>
              <a:rPr sz="1200" spc="-45"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en</a:t>
            </a:r>
            <a:r>
              <a:rPr sz="1200" spc="-45" dirty="0">
                <a:solidFill>
                  <a:srgbClr val="252525"/>
                </a:solidFill>
                <a:latin typeface="Century Gothic" panose="020B0502020202020204" pitchFamily="34" charset="0"/>
                <a:cs typeface="Constantia"/>
              </a:rPr>
              <a:t> </a:t>
            </a:r>
            <a:r>
              <a:rPr sz="1200" dirty="0">
                <a:solidFill>
                  <a:srgbClr val="252525"/>
                </a:solidFill>
                <a:latin typeface="Century Gothic" panose="020B0502020202020204" pitchFamily="34" charset="0"/>
                <a:cs typeface="Constantia"/>
              </a:rPr>
              <a:t>que</a:t>
            </a:r>
            <a:r>
              <a:rPr sz="1200" spc="-67"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se</a:t>
            </a:r>
            <a:r>
              <a:rPr sz="1200" spc="-54"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calculan</a:t>
            </a:r>
            <a:r>
              <a:rPr sz="1200" spc="-67"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estas</a:t>
            </a:r>
            <a:r>
              <a:rPr sz="1200" spc="-36"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probabilidades,</a:t>
            </a:r>
            <a:r>
              <a:rPr sz="1200"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capturan,</a:t>
            </a:r>
            <a:r>
              <a:rPr sz="1200" spc="-9"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además</a:t>
            </a:r>
            <a:r>
              <a:rPr sz="1200" spc="-49"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del</a:t>
            </a:r>
            <a:r>
              <a:rPr sz="1200" spc="-9" dirty="0">
                <a:solidFill>
                  <a:srgbClr val="252525"/>
                </a:solidFill>
                <a:latin typeface="Century Gothic" panose="020B0502020202020204" pitchFamily="34" charset="0"/>
                <a:cs typeface="Constantia"/>
              </a:rPr>
              <a:t> riesgo</a:t>
            </a:r>
            <a:r>
              <a:rPr sz="1200" spc="-45"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de</a:t>
            </a:r>
            <a:r>
              <a:rPr sz="1200" spc="-54" dirty="0">
                <a:solidFill>
                  <a:srgbClr val="252525"/>
                </a:solidFill>
                <a:latin typeface="Century Gothic" panose="020B0502020202020204" pitchFamily="34" charset="0"/>
                <a:cs typeface="Constantia"/>
              </a:rPr>
              <a:t> </a:t>
            </a:r>
            <a:r>
              <a:rPr sz="1200" spc="-13" dirty="0">
                <a:solidFill>
                  <a:srgbClr val="252525"/>
                </a:solidFill>
                <a:latin typeface="Century Gothic" panose="020B0502020202020204" pitchFamily="34" charset="0"/>
                <a:cs typeface="Constantia"/>
              </a:rPr>
              <a:t>crédito,  </a:t>
            </a:r>
            <a:r>
              <a:rPr sz="1200" dirty="0">
                <a:solidFill>
                  <a:srgbClr val="252525"/>
                </a:solidFill>
                <a:latin typeface="Century Gothic" panose="020B0502020202020204" pitchFamily="34" charset="0"/>
                <a:cs typeface="Constantia"/>
              </a:rPr>
              <a:t>la </a:t>
            </a:r>
            <a:r>
              <a:rPr sz="1200" spc="-4" dirty="0">
                <a:solidFill>
                  <a:srgbClr val="252525"/>
                </a:solidFill>
                <a:latin typeface="Century Gothic" panose="020B0502020202020204" pitchFamily="34" charset="0"/>
                <a:cs typeface="Constantia"/>
              </a:rPr>
              <a:t>baja liquidez </a:t>
            </a:r>
            <a:r>
              <a:rPr sz="1200" dirty="0">
                <a:solidFill>
                  <a:srgbClr val="252525"/>
                </a:solidFill>
                <a:latin typeface="Century Gothic" panose="020B0502020202020204" pitchFamily="34" charset="0"/>
                <a:cs typeface="Constantia"/>
              </a:rPr>
              <a:t>que </a:t>
            </a:r>
            <a:r>
              <a:rPr sz="1200" spc="-9" dirty="0">
                <a:solidFill>
                  <a:srgbClr val="252525"/>
                </a:solidFill>
                <a:latin typeface="Century Gothic" panose="020B0502020202020204" pitchFamily="34" charset="0"/>
                <a:cs typeface="Constantia"/>
              </a:rPr>
              <a:t>caracteriza </a:t>
            </a:r>
            <a:r>
              <a:rPr sz="1200" dirty="0">
                <a:solidFill>
                  <a:srgbClr val="252525"/>
                </a:solidFill>
                <a:latin typeface="Century Gothic" panose="020B0502020202020204" pitchFamily="34" charset="0"/>
                <a:cs typeface="Constantia"/>
              </a:rPr>
              <a:t>a </a:t>
            </a:r>
            <a:r>
              <a:rPr sz="1200" spc="-4" dirty="0">
                <a:solidFill>
                  <a:srgbClr val="252525"/>
                </a:solidFill>
                <a:latin typeface="Century Gothic" panose="020B0502020202020204" pitchFamily="34" charset="0"/>
                <a:cs typeface="Constantia"/>
              </a:rPr>
              <a:t>muchos de </a:t>
            </a:r>
            <a:r>
              <a:rPr sz="1200" dirty="0">
                <a:solidFill>
                  <a:srgbClr val="252525"/>
                </a:solidFill>
                <a:latin typeface="Century Gothic" panose="020B0502020202020204" pitchFamily="34" charset="0"/>
                <a:cs typeface="Constantia"/>
              </a:rPr>
              <a:t>los </a:t>
            </a:r>
            <a:r>
              <a:rPr sz="1200" spc="-4" dirty="0">
                <a:solidFill>
                  <a:srgbClr val="252525"/>
                </a:solidFill>
                <a:latin typeface="Century Gothic" panose="020B0502020202020204" pitchFamily="34" charset="0"/>
                <a:cs typeface="Constantia"/>
              </a:rPr>
              <a:t>bonos privados </a:t>
            </a:r>
            <a:r>
              <a:rPr sz="1200" dirty="0">
                <a:solidFill>
                  <a:srgbClr val="252525"/>
                </a:solidFill>
                <a:latin typeface="Century Gothic" panose="020B0502020202020204" pitchFamily="34" charset="0"/>
                <a:cs typeface="Constantia"/>
              </a:rPr>
              <a:t>que </a:t>
            </a:r>
            <a:r>
              <a:rPr sz="1200" spc="-9" dirty="0">
                <a:solidFill>
                  <a:srgbClr val="252525"/>
                </a:solidFill>
                <a:latin typeface="Century Gothic" panose="020B0502020202020204" pitchFamily="34" charset="0"/>
                <a:cs typeface="Constantia"/>
              </a:rPr>
              <a:t>conforman </a:t>
            </a:r>
            <a:r>
              <a:rPr sz="1200" dirty="0">
                <a:solidFill>
                  <a:srgbClr val="252525"/>
                </a:solidFill>
                <a:latin typeface="Century Gothic" panose="020B0502020202020204" pitchFamily="34" charset="0"/>
                <a:cs typeface="Constantia"/>
              </a:rPr>
              <a:t>la  </a:t>
            </a:r>
            <a:r>
              <a:rPr sz="1200" spc="-9" dirty="0">
                <a:solidFill>
                  <a:srgbClr val="252525"/>
                </a:solidFill>
                <a:latin typeface="Century Gothic" panose="020B0502020202020204" pitchFamily="34" charset="0"/>
                <a:cs typeface="Constantia"/>
              </a:rPr>
              <a:t>cartera </a:t>
            </a:r>
            <a:r>
              <a:rPr sz="1200" spc="-4" dirty="0">
                <a:solidFill>
                  <a:srgbClr val="252525"/>
                </a:solidFill>
                <a:latin typeface="Century Gothic" panose="020B0502020202020204" pitchFamily="34" charset="0"/>
                <a:cs typeface="Constantia"/>
              </a:rPr>
              <a:t>de </a:t>
            </a:r>
            <a:r>
              <a:rPr sz="1200" spc="-9" dirty="0">
                <a:solidFill>
                  <a:srgbClr val="252525"/>
                </a:solidFill>
                <a:latin typeface="Century Gothic" panose="020B0502020202020204" pitchFamily="34" charset="0"/>
                <a:cs typeface="Constantia"/>
              </a:rPr>
              <a:t>inversión </a:t>
            </a:r>
            <a:r>
              <a:rPr sz="1200" spc="-4" dirty="0">
                <a:solidFill>
                  <a:srgbClr val="252525"/>
                </a:solidFill>
                <a:latin typeface="Century Gothic" panose="020B0502020202020204" pitchFamily="34" charset="0"/>
                <a:cs typeface="Constantia"/>
              </a:rPr>
              <a:t>del</a:t>
            </a:r>
            <a:r>
              <a:rPr sz="1200" spc="-144" dirty="0">
                <a:solidFill>
                  <a:srgbClr val="252525"/>
                </a:solidFill>
                <a:latin typeface="Century Gothic" panose="020B0502020202020204" pitchFamily="34" charset="0"/>
                <a:cs typeface="Constantia"/>
              </a:rPr>
              <a:t> </a:t>
            </a:r>
            <a:r>
              <a:rPr sz="1200" spc="-13" dirty="0">
                <a:solidFill>
                  <a:srgbClr val="252525"/>
                </a:solidFill>
                <a:latin typeface="Century Gothic" panose="020B0502020202020204" pitchFamily="34" charset="0"/>
                <a:cs typeface="Constantia"/>
              </a:rPr>
              <a:t>Fanvit.</a:t>
            </a:r>
            <a:endParaRPr sz="1200" dirty="0">
              <a:latin typeface="Century Gothic" panose="020B0502020202020204" pitchFamily="34" charset="0"/>
              <a:cs typeface="Constantia"/>
            </a:endParaRPr>
          </a:p>
          <a:p>
            <a:pPr marL="165826" marR="4559" algn="just">
              <a:spcBef>
                <a:spcPts val="301"/>
              </a:spcBef>
            </a:pPr>
            <a:endParaRPr lang="es-MX" sz="1200" spc="-9" dirty="0" smtClean="0">
              <a:solidFill>
                <a:srgbClr val="252525"/>
              </a:solidFill>
              <a:latin typeface="Century Gothic" panose="020B0502020202020204" pitchFamily="34" charset="0"/>
              <a:cs typeface="Constantia"/>
            </a:endParaRPr>
          </a:p>
          <a:p>
            <a:pPr marL="165826" marR="4559" algn="just">
              <a:spcBef>
                <a:spcPts val="301"/>
              </a:spcBef>
            </a:pPr>
            <a:r>
              <a:rPr sz="1200" spc="-9" dirty="0" smtClean="0">
                <a:solidFill>
                  <a:srgbClr val="252525"/>
                </a:solidFill>
                <a:latin typeface="Century Gothic" panose="020B0502020202020204" pitchFamily="34" charset="0"/>
                <a:cs typeface="Constantia"/>
              </a:rPr>
              <a:t>Para </a:t>
            </a:r>
            <a:r>
              <a:rPr sz="1200" dirty="0">
                <a:solidFill>
                  <a:srgbClr val="252525"/>
                </a:solidFill>
                <a:latin typeface="Century Gothic" panose="020B0502020202020204" pitchFamily="34" charset="0"/>
                <a:cs typeface="Constantia"/>
              </a:rPr>
              <a:t>los fines </a:t>
            </a:r>
            <a:r>
              <a:rPr sz="1200" spc="-4" dirty="0">
                <a:solidFill>
                  <a:srgbClr val="252525"/>
                </a:solidFill>
                <a:latin typeface="Century Gothic" panose="020B0502020202020204" pitchFamily="34" charset="0"/>
                <a:cs typeface="Constantia"/>
              </a:rPr>
              <a:t>de </a:t>
            </a:r>
            <a:r>
              <a:rPr sz="1200" dirty="0">
                <a:solidFill>
                  <a:srgbClr val="252525"/>
                </a:solidFill>
                <a:latin typeface="Century Gothic" panose="020B0502020202020204" pitchFamily="34" charset="0"/>
                <a:cs typeface="Constantia"/>
              </a:rPr>
              <a:t>la </a:t>
            </a:r>
            <a:r>
              <a:rPr sz="1200" spc="-4" dirty="0">
                <a:solidFill>
                  <a:srgbClr val="252525"/>
                </a:solidFill>
                <a:latin typeface="Century Gothic" panose="020B0502020202020204" pitchFamily="34" charset="0"/>
                <a:cs typeface="Constantia"/>
              </a:rPr>
              <a:t>valuación se utilizan las probabilidades de incumplimiento  </a:t>
            </a:r>
            <a:r>
              <a:rPr sz="1200" spc="-9" dirty="0">
                <a:solidFill>
                  <a:srgbClr val="252525"/>
                </a:solidFill>
                <a:latin typeface="Century Gothic" panose="020B0502020202020204" pitchFamily="34" charset="0"/>
                <a:cs typeface="Constantia"/>
              </a:rPr>
              <a:t>condicionales,</a:t>
            </a:r>
            <a:r>
              <a:rPr sz="1200" spc="-22"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vigentes</a:t>
            </a:r>
            <a:r>
              <a:rPr sz="1200" spc="-36"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al</a:t>
            </a:r>
            <a:r>
              <a:rPr sz="1200" spc="-9" dirty="0">
                <a:solidFill>
                  <a:srgbClr val="252525"/>
                </a:solidFill>
                <a:latin typeface="Century Gothic" panose="020B0502020202020204" pitchFamily="34" charset="0"/>
                <a:cs typeface="Constantia"/>
              </a:rPr>
              <a:t> 15</a:t>
            </a:r>
            <a:r>
              <a:rPr sz="1200" spc="-27"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de</a:t>
            </a:r>
            <a:r>
              <a:rPr sz="1200" spc="-22"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junio</a:t>
            </a:r>
            <a:r>
              <a:rPr sz="1200" spc="-58"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de</a:t>
            </a:r>
            <a:r>
              <a:rPr sz="1200" spc="-22" dirty="0">
                <a:solidFill>
                  <a:srgbClr val="252525"/>
                </a:solidFill>
                <a:latin typeface="Century Gothic" panose="020B0502020202020204" pitchFamily="34" charset="0"/>
                <a:cs typeface="Constantia"/>
              </a:rPr>
              <a:t> </a:t>
            </a:r>
            <a:r>
              <a:rPr sz="1200" dirty="0">
                <a:solidFill>
                  <a:srgbClr val="252525"/>
                </a:solidFill>
                <a:latin typeface="Century Gothic" panose="020B0502020202020204" pitchFamily="34" charset="0"/>
                <a:cs typeface="Constantia"/>
              </a:rPr>
              <a:t>2016.</a:t>
            </a:r>
            <a:r>
              <a:rPr sz="1200" spc="-9"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Probabilidades</a:t>
            </a:r>
            <a:r>
              <a:rPr sz="1200" spc="-36" dirty="0">
                <a:solidFill>
                  <a:srgbClr val="252525"/>
                </a:solidFill>
                <a:latin typeface="Century Gothic" panose="020B0502020202020204" pitchFamily="34" charset="0"/>
                <a:cs typeface="Constantia"/>
              </a:rPr>
              <a:t> </a:t>
            </a:r>
            <a:r>
              <a:rPr sz="1200" dirty="0">
                <a:solidFill>
                  <a:srgbClr val="252525"/>
                </a:solidFill>
                <a:latin typeface="Century Gothic" panose="020B0502020202020204" pitchFamily="34" charset="0"/>
                <a:cs typeface="Constantia"/>
              </a:rPr>
              <a:t>que</a:t>
            </a:r>
            <a:r>
              <a:rPr sz="1200" spc="-67"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se</a:t>
            </a:r>
            <a:r>
              <a:rPr sz="1200" spc="-54"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estiman</a:t>
            </a:r>
            <a:r>
              <a:rPr sz="1200" spc="-36" dirty="0">
                <a:solidFill>
                  <a:srgbClr val="252525"/>
                </a:solidFill>
                <a:latin typeface="Century Gothic" panose="020B0502020202020204" pitchFamily="34" charset="0"/>
                <a:cs typeface="Constantia"/>
              </a:rPr>
              <a:t> </a:t>
            </a:r>
            <a:r>
              <a:rPr sz="1200" dirty="0">
                <a:solidFill>
                  <a:srgbClr val="252525"/>
                </a:solidFill>
                <a:latin typeface="Century Gothic" panose="020B0502020202020204" pitchFamily="34" charset="0"/>
                <a:cs typeface="Constantia"/>
              </a:rPr>
              <a:t>a</a:t>
            </a:r>
            <a:r>
              <a:rPr sz="1200" spc="-67"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diferentes  </a:t>
            </a:r>
            <a:r>
              <a:rPr sz="1200" spc="-4" dirty="0">
                <a:solidFill>
                  <a:srgbClr val="252525"/>
                </a:solidFill>
                <a:latin typeface="Century Gothic" panose="020B0502020202020204" pitchFamily="34" charset="0"/>
                <a:cs typeface="Constantia"/>
              </a:rPr>
              <a:t>plazos</a:t>
            </a:r>
            <a:r>
              <a:rPr sz="1200" spc="-63" dirty="0">
                <a:solidFill>
                  <a:srgbClr val="252525"/>
                </a:solidFill>
                <a:latin typeface="Century Gothic" panose="020B0502020202020204" pitchFamily="34" charset="0"/>
                <a:cs typeface="Constantia"/>
              </a:rPr>
              <a:t> </a:t>
            </a:r>
            <a:r>
              <a:rPr sz="1200" dirty="0">
                <a:solidFill>
                  <a:srgbClr val="252525"/>
                </a:solidFill>
                <a:latin typeface="Century Gothic" panose="020B0502020202020204" pitchFamily="34" charset="0"/>
                <a:cs typeface="Constantia"/>
              </a:rPr>
              <a:t>y</a:t>
            </a:r>
            <a:r>
              <a:rPr sz="1200" spc="-54"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para</a:t>
            </a:r>
            <a:r>
              <a:rPr sz="1200" spc="-49"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contrapartes</a:t>
            </a:r>
            <a:r>
              <a:rPr sz="1200" spc="-40"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con</a:t>
            </a:r>
            <a:r>
              <a:rPr sz="1200" spc="-49"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diferente</a:t>
            </a:r>
            <a:r>
              <a:rPr sz="1200" spc="-27"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calidad</a:t>
            </a:r>
            <a:r>
              <a:rPr sz="1200" spc="-22"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de</a:t>
            </a:r>
            <a:r>
              <a:rPr sz="1200" spc="-58"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crédito </a:t>
            </a:r>
            <a:r>
              <a:rPr sz="1200" spc="-18" dirty="0">
                <a:solidFill>
                  <a:srgbClr val="252525"/>
                </a:solidFill>
                <a:latin typeface="Century Gothic" panose="020B0502020202020204" pitchFamily="34" charset="0"/>
                <a:cs typeface="Constantia"/>
              </a:rPr>
              <a:t>(Véase</a:t>
            </a:r>
            <a:r>
              <a:rPr sz="1200" spc="-27" dirty="0">
                <a:solidFill>
                  <a:srgbClr val="252525"/>
                </a:solidFill>
                <a:latin typeface="Century Gothic" panose="020B0502020202020204" pitchFamily="34" charset="0"/>
                <a:cs typeface="Constantia"/>
              </a:rPr>
              <a:t> </a:t>
            </a:r>
            <a:r>
              <a:rPr sz="1200" dirty="0">
                <a:solidFill>
                  <a:srgbClr val="252525"/>
                </a:solidFill>
                <a:latin typeface="Century Gothic" panose="020B0502020202020204" pitchFamily="34" charset="0"/>
                <a:cs typeface="Constantia"/>
              </a:rPr>
              <a:t>la</a:t>
            </a:r>
            <a:r>
              <a:rPr sz="1200" spc="-72"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siguiente</a:t>
            </a:r>
            <a:r>
              <a:rPr sz="1200" spc="-27"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tabla</a:t>
            </a:r>
            <a:r>
              <a:rPr sz="1200" spc="-4" dirty="0" smtClean="0">
                <a:solidFill>
                  <a:srgbClr val="252525"/>
                </a:solidFill>
                <a:latin typeface="Century Gothic" panose="020B0502020202020204" pitchFamily="34" charset="0"/>
                <a:cs typeface="Constantia"/>
              </a:rPr>
              <a:t>).</a:t>
            </a:r>
            <a:endParaRPr lang="es-MX" sz="1200" spc="-4" dirty="0" smtClean="0">
              <a:solidFill>
                <a:srgbClr val="252525"/>
              </a:solidFill>
              <a:latin typeface="Century Gothic" panose="020B0502020202020204" pitchFamily="34" charset="0"/>
              <a:cs typeface="Constantia"/>
            </a:endParaRPr>
          </a:p>
          <a:p>
            <a:pPr marL="165826" marR="4559" algn="just">
              <a:spcBef>
                <a:spcPts val="301"/>
              </a:spcBef>
            </a:pPr>
            <a:endParaRPr sz="1200" dirty="0">
              <a:latin typeface="Century Gothic" panose="020B0502020202020204" pitchFamily="34" charset="0"/>
              <a:cs typeface="Constantia"/>
            </a:endParaRPr>
          </a:p>
          <a:p>
            <a:pPr marL="11397" marR="120808" algn="just">
              <a:spcBef>
                <a:spcPts val="337"/>
              </a:spcBef>
            </a:pPr>
            <a:r>
              <a:rPr sz="1200" spc="13" dirty="0" smtClean="0">
                <a:solidFill>
                  <a:srgbClr val="252525"/>
                </a:solidFill>
                <a:latin typeface="Century Gothic" panose="020B0502020202020204" pitchFamily="34" charset="0"/>
                <a:cs typeface="Constantia"/>
              </a:rPr>
              <a:t>La </a:t>
            </a:r>
            <a:r>
              <a:rPr sz="1200" spc="-9" dirty="0">
                <a:solidFill>
                  <a:srgbClr val="252525"/>
                </a:solidFill>
                <a:latin typeface="Century Gothic" panose="020B0502020202020204" pitchFamily="34" charset="0"/>
                <a:cs typeface="Constantia"/>
              </a:rPr>
              <a:t>probabilidades de incumplimiento condicionales </a:t>
            </a:r>
            <a:r>
              <a:rPr sz="1200" spc="-4" dirty="0">
                <a:solidFill>
                  <a:srgbClr val="252525"/>
                </a:solidFill>
                <a:latin typeface="Century Gothic" panose="020B0502020202020204" pitchFamily="34" charset="0"/>
                <a:cs typeface="Constantia"/>
              </a:rPr>
              <a:t>que se utilizan </a:t>
            </a:r>
            <a:r>
              <a:rPr sz="1200" spc="-9" dirty="0">
                <a:solidFill>
                  <a:srgbClr val="252525"/>
                </a:solidFill>
                <a:latin typeface="Century Gothic" panose="020B0502020202020204" pitchFamily="34" charset="0"/>
                <a:cs typeface="Constantia"/>
              </a:rPr>
              <a:t>para  </a:t>
            </a:r>
            <a:r>
              <a:rPr sz="1200" spc="-4" dirty="0">
                <a:solidFill>
                  <a:srgbClr val="252525"/>
                </a:solidFill>
                <a:latin typeface="Century Gothic" panose="020B0502020202020204" pitchFamily="34" charset="0"/>
                <a:cs typeface="Constantia"/>
              </a:rPr>
              <a:t>estimar</a:t>
            </a:r>
            <a:r>
              <a:rPr sz="1200" spc="-94"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el</a:t>
            </a:r>
            <a:r>
              <a:rPr sz="1200" spc="-54"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valor</a:t>
            </a:r>
            <a:r>
              <a:rPr sz="1200" spc="-81"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de</a:t>
            </a:r>
            <a:r>
              <a:rPr sz="1200" spc="-45"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reemplazo</a:t>
            </a:r>
            <a:r>
              <a:rPr sz="1200" spc="-72"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de</a:t>
            </a:r>
            <a:r>
              <a:rPr sz="1200" spc="-27"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los</a:t>
            </a:r>
            <a:r>
              <a:rPr sz="1200" spc="-27"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bonos</a:t>
            </a:r>
            <a:r>
              <a:rPr sz="1200" spc="-49"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se</a:t>
            </a:r>
            <a:r>
              <a:rPr sz="1200" spc="-36" dirty="0">
                <a:solidFill>
                  <a:srgbClr val="252525"/>
                </a:solidFill>
                <a:latin typeface="Century Gothic" panose="020B0502020202020204" pitchFamily="34" charset="0"/>
                <a:cs typeface="Constantia"/>
              </a:rPr>
              <a:t> </a:t>
            </a:r>
            <a:r>
              <a:rPr sz="1200" spc="-9" dirty="0">
                <a:solidFill>
                  <a:srgbClr val="252525"/>
                </a:solidFill>
                <a:latin typeface="Century Gothic" panose="020B0502020202020204" pitchFamily="34" charset="0"/>
                <a:cs typeface="Constantia"/>
              </a:rPr>
              <a:t>muestran</a:t>
            </a:r>
            <a:r>
              <a:rPr sz="1200" spc="-54"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en</a:t>
            </a:r>
            <a:r>
              <a:rPr sz="1200" spc="-22"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la</a:t>
            </a:r>
            <a:r>
              <a:rPr sz="1200" spc="-72"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siguiente</a:t>
            </a:r>
            <a:r>
              <a:rPr sz="1200" spc="-45"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matriz.</a:t>
            </a:r>
            <a:endParaRPr sz="1200" dirty="0">
              <a:latin typeface="Century Gothic" panose="020B0502020202020204" pitchFamily="34" charset="0"/>
              <a:cs typeface="Constantia"/>
            </a:endParaRPr>
          </a:p>
          <a:p>
            <a:pPr marL="421118" marR="3847620" algn="just">
              <a:lnSpc>
                <a:spcPct val="120000"/>
              </a:lnSpc>
              <a:spcBef>
                <a:spcPts val="4"/>
              </a:spcBef>
            </a:pPr>
            <a:r>
              <a:rPr sz="1200" spc="-27" dirty="0" smtClean="0">
                <a:solidFill>
                  <a:srgbClr val="252525"/>
                </a:solidFill>
                <a:latin typeface="Century Gothic" panose="020B0502020202020204" pitchFamily="34" charset="0"/>
                <a:cs typeface="Constantia"/>
              </a:rPr>
              <a:t>Tres</a:t>
            </a:r>
            <a:r>
              <a:rPr lang="es-MX" sz="1200" spc="-27" dirty="0" smtClean="0">
                <a:solidFill>
                  <a:srgbClr val="252525"/>
                </a:solidFill>
                <a:latin typeface="Century Gothic" panose="020B0502020202020204" pitchFamily="34" charset="0"/>
                <a:cs typeface="Constantia"/>
              </a:rPr>
              <a:t> </a:t>
            </a:r>
            <a:r>
              <a:rPr sz="1200" dirty="0" smtClean="0">
                <a:solidFill>
                  <a:srgbClr val="252525"/>
                </a:solidFill>
                <a:latin typeface="Century Gothic" panose="020B0502020202020204" pitchFamily="34" charset="0"/>
                <a:cs typeface="Constantia"/>
              </a:rPr>
              <a:t>curvas</a:t>
            </a:r>
            <a:r>
              <a:rPr lang="es-MX" sz="1200" dirty="0" smtClean="0">
                <a:solidFill>
                  <a:srgbClr val="252525"/>
                </a:solidFill>
                <a:latin typeface="Century Gothic" panose="020B0502020202020204" pitchFamily="34" charset="0"/>
                <a:cs typeface="Constantia"/>
              </a:rPr>
              <a:t> </a:t>
            </a:r>
            <a:r>
              <a:rPr lang="es-MX" sz="1200" spc="-4" dirty="0" smtClean="0">
                <a:solidFill>
                  <a:srgbClr val="252525"/>
                </a:solidFill>
                <a:latin typeface="Century Gothic" panose="020B0502020202020204" pitchFamily="34" charset="0"/>
                <a:cs typeface="Constantia"/>
              </a:rPr>
              <a:t>bancarias(Ban).</a:t>
            </a:r>
            <a:endParaRPr lang="es-MX" sz="1200" dirty="0" smtClean="0">
              <a:solidFill>
                <a:srgbClr val="252525"/>
              </a:solidFill>
              <a:latin typeface="Century Gothic" panose="020B0502020202020204" pitchFamily="34" charset="0"/>
              <a:cs typeface="Constantia"/>
            </a:endParaRPr>
          </a:p>
          <a:p>
            <a:pPr marL="421118" marR="3847620" algn="just">
              <a:lnSpc>
                <a:spcPct val="120000"/>
              </a:lnSpc>
              <a:spcBef>
                <a:spcPts val="4"/>
              </a:spcBef>
            </a:pPr>
            <a:r>
              <a:rPr sz="1200" spc="-4" dirty="0" smtClean="0">
                <a:solidFill>
                  <a:srgbClr val="252525"/>
                </a:solidFill>
                <a:latin typeface="Century Gothic" panose="020B0502020202020204" pitchFamily="34" charset="0"/>
                <a:cs typeface="Constantia"/>
              </a:rPr>
              <a:t>Seis </a:t>
            </a:r>
            <a:r>
              <a:rPr sz="1200" spc="-4" dirty="0">
                <a:solidFill>
                  <a:srgbClr val="252525"/>
                </a:solidFill>
                <a:latin typeface="Century Gothic" panose="020B0502020202020204" pitchFamily="34" charset="0"/>
                <a:cs typeface="Constantia"/>
              </a:rPr>
              <a:t>corvas</a:t>
            </a:r>
            <a:r>
              <a:rPr sz="1200" spc="-171" dirty="0">
                <a:solidFill>
                  <a:srgbClr val="252525"/>
                </a:solidFill>
                <a:latin typeface="Century Gothic" panose="020B0502020202020204" pitchFamily="34" charset="0"/>
                <a:cs typeface="Constantia"/>
              </a:rPr>
              <a:t> </a:t>
            </a:r>
            <a:r>
              <a:rPr sz="1200" spc="-4" dirty="0">
                <a:solidFill>
                  <a:srgbClr val="252525"/>
                </a:solidFill>
                <a:latin typeface="Century Gothic" panose="020B0502020202020204" pitchFamily="34" charset="0"/>
                <a:cs typeface="Constantia"/>
              </a:rPr>
              <a:t>privadas</a:t>
            </a:r>
            <a:endParaRPr sz="1200" dirty="0">
              <a:latin typeface="Century Gothic" panose="020B0502020202020204" pitchFamily="34" charset="0"/>
              <a:cs typeface="Constantia"/>
            </a:endParaRPr>
          </a:p>
        </p:txBody>
      </p:sp>
      <p:sp>
        <p:nvSpPr>
          <p:cNvPr id="17" name="16 Marcador de número de diapositiva"/>
          <p:cNvSpPr>
            <a:spLocks noGrp="1"/>
          </p:cNvSpPr>
          <p:nvPr>
            <p:ph type="sldNum" sz="quarter" idx="12"/>
          </p:nvPr>
        </p:nvSpPr>
        <p:spPr/>
        <p:txBody>
          <a:bodyPr/>
          <a:lstStyle/>
          <a:p>
            <a:fld id="{05E83AA4-A00D-4AA0-8FE8-B93C9F3EC141}" type="slidenum">
              <a:rPr lang="es-ES" altLang="es-MX" smtClean="0"/>
              <a:pPr/>
              <a:t>69</a:t>
            </a:fld>
            <a:endParaRPr lang="es-ES" altLang="es-MX" dirty="0"/>
          </a:p>
        </p:txBody>
      </p:sp>
    </p:spTree>
    <p:extLst>
      <p:ext uri="{BB962C8B-B14F-4D97-AF65-F5344CB8AC3E}">
        <p14:creationId xmlns:p14="http://schemas.microsoft.com/office/powerpoint/2010/main" val="2803374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7" dirty="0">
                <a:latin typeface="Century Gothic" panose="020B0502020202020204" pitchFamily="34" charset="0"/>
              </a:rPr>
              <a:t>Anexo. </a:t>
            </a:r>
            <a:r>
              <a:rPr sz="2000" b="1" spc="-13" dirty="0">
                <a:latin typeface="Century Gothic" panose="020B0502020202020204" pitchFamily="34" charset="0"/>
              </a:rPr>
              <a:t>Marco</a:t>
            </a:r>
            <a:r>
              <a:rPr sz="2000" b="1" spc="-9" dirty="0">
                <a:latin typeface="Century Gothic" panose="020B0502020202020204" pitchFamily="34" charset="0"/>
              </a:rPr>
              <a:t> metodológico</a:t>
            </a:r>
          </a:p>
        </p:txBody>
      </p:sp>
      <p:sp>
        <p:nvSpPr>
          <p:cNvPr id="3" name="object 3"/>
          <p:cNvSpPr txBox="1"/>
          <p:nvPr/>
        </p:nvSpPr>
        <p:spPr>
          <a:xfrm>
            <a:off x="2023686" y="2170130"/>
            <a:ext cx="5224318" cy="215444"/>
          </a:xfrm>
          <a:prstGeom prst="rect">
            <a:avLst/>
          </a:prstGeom>
        </p:spPr>
        <p:txBody>
          <a:bodyPr vert="horz" wrap="square" lIns="0" tIns="0" rIns="0" bIns="0" rtlCol="0">
            <a:spAutoFit/>
          </a:bodyPr>
          <a:lstStyle/>
          <a:p>
            <a:pPr marL="11397"/>
            <a:r>
              <a:rPr sz="1400" b="1" spc="4" dirty="0">
                <a:latin typeface="Century Gothic" panose="020B0502020202020204" pitchFamily="34" charset="0"/>
                <a:cs typeface="Constantia"/>
              </a:rPr>
              <a:t>PROBABILIDADES </a:t>
            </a:r>
            <a:r>
              <a:rPr sz="1400" b="1" spc="13" dirty="0">
                <a:latin typeface="Century Gothic" panose="020B0502020202020204" pitchFamily="34" charset="0"/>
                <a:cs typeface="Constantia"/>
              </a:rPr>
              <a:t>DE </a:t>
            </a:r>
            <a:r>
              <a:rPr sz="1400" b="1" spc="4" dirty="0">
                <a:latin typeface="Century Gothic" panose="020B0502020202020204" pitchFamily="34" charset="0"/>
                <a:cs typeface="Constantia"/>
              </a:rPr>
              <a:t>INCUMPLIMIENTO</a:t>
            </a:r>
            <a:r>
              <a:rPr sz="1400" b="1" spc="99" dirty="0">
                <a:latin typeface="Century Gothic" panose="020B0502020202020204" pitchFamily="34" charset="0"/>
                <a:cs typeface="Constantia"/>
              </a:rPr>
              <a:t> </a:t>
            </a:r>
            <a:r>
              <a:rPr sz="1400" b="1" spc="4" dirty="0">
                <a:latin typeface="Century Gothic" panose="020B0502020202020204" pitchFamily="34" charset="0"/>
                <a:cs typeface="Constantia"/>
              </a:rPr>
              <a:t>CONDICIONALES</a:t>
            </a:r>
            <a:endParaRPr sz="1400" dirty="0">
              <a:latin typeface="Century Gothic" panose="020B0502020202020204" pitchFamily="34" charset="0"/>
              <a:cs typeface="Constantia"/>
            </a:endParaRPr>
          </a:p>
        </p:txBody>
      </p:sp>
      <p:graphicFrame>
        <p:nvGraphicFramePr>
          <p:cNvPr id="4" name="object 4"/>
          <p:cNvGraphicFramePr>
            <a:graphicFrameLocks noGrp="1"/>
          </p:cNvGraphicFramePr>
          <p:nvPr/>
        </p:nvGraphicFramePr>
        <p:xfrm>
          <a:off x="814300" y="2575111"/>
          <a:ext cx="7631078" cy="2754962"/>
        </p:xfrm>
        <a:graphic>
          <a:graphicData uri="http://schemas.openxmlformats.org/drawingml/2006/table">
            <a:tbl>
              <a:tblPr firstRow="1" bandRow="1">
                <a:tableStyleId>{2D5ABB26-0587-4C30-8999-92F81FD0307C}</a:tableStyleId>
              </a:tblPr>
              <a:tblGrid>
                <a:gridCol w="762692"/>
                <a:gridCol w="763385"/>
                <a:gridCol w="762692"/>
                <a:gridCol w="763385"/>
                <a:gridCol w="763385"/>
                <a:gridCol w="762692"/>
                <a:gridCol w="763385"/>
                <a:gridCol w="762692"/>
                <a:gridCol w="763385"/>
                <a:gridCol w="763385"/>
              </a:tblGrid>
              <a:tr h="188594">
                <a:tc>
                  <a:txBody>
                    <a:bodyPr/>
                    <a:lstStyle/>
                    <a:p>
                      <a:pPr algn="r">
                        <a:lnSpc>
                          <a:spcPct val="100000"/>
                        </a:lnSpc>
                        <a:spcBef>
                          <a:spcPts val="45"/>
                        </a:spcBef>
                      </a:pPr>
                      <a:r>
                        <a:rPr sz="1100" spc="10" dirty="0">
                          <a:latin typeface="Constantia"/>
                          <a:cs typeface="Constantia"/>
                        </a:rPr>
                        <a:t>Plazo</a:t>
                      </a:r>
                      <a:r>
                        <a:rPr sz="1100" spc="-80" dirty="0">
                          <a:latin typeface="Constantia"/>
                          <a:cs typeface="Constantia"/>
                        </a:rPr>
                        <a:t> </a:t>
                      </a:r>
                      <a:r>
                        <a:rPr sz="1100" spc="20" dirty="0">
                          <a:latin typeface="Constantia"/>
                          <a:cs typeface="Constantia"/>
                        </a:rPr>
                        <a:t>(días)</a:t>
                      </a:r>
                      <a:endParaRPr sz="1100" dirty="0">
                        <a:latin typeface="Constantia"/>
                        <a:cs typeface="Constantia"/>
                      </a:endParaRPr>
                    </a:p>
                  </a:txBody>
                  <a:tcPr marL="0" marR="0" marT="0" marB="0">
                    <a:lnL w="10667">
                      <a:solidFill>
                        <a:srgbClr val="000000"/>
                      </a:solidFill>
                      <a:prstDash val="solid"/>
                    </a:lnL>
                    <a:lnR w="12953">
                      <a:solidFill>
                        <a:srgbClr val="000000"/>
                      </a:solidFill>
                      <a:prstDash val="solid"/>
                    </a:lnR>
                    <a:lnT w="21335">
                      <a:solidFill>
                        <a:srgbClr val="000000"/>
                      </a:solidFill>
                      <a:prstDash val="solid"/>
                    </a:lnT>
                    <a:lnB w="10667">
                      <a:solidFill>
                        <a:srgbClr val="000000"/>
                      </a:solidFill>
                      <a:prstDash val="solid"/>
                    </a:lnB>
                  </a:tcPr>
                </a:tc>
                <a:tc>
                  <a:txBody>
                    <a:bodyPr/>
                    <a:lstStyle/>
                    <a:p>
                      <a:pPr marL="199390">
                        <a:lnSpc>
                          <a:spcPct val="100000"/>
                        </a:lnSpc>
                        <a:spcBef>
                          <a:spcPts val="45"/>
                        </a:spcBef>
                      </a:pPr>
                      <a:r>
                        <a:rPr sz="1100" b="1" spc="-5" dirty="0">
                          <a:latin typeface="Calibri"/>
                          <a:cs typeface="Calibri"/>
                        </a:rPr>
                        <a:t>Ban</a:t>
                      </a:r>
                      <a:r>
                        <a:rPr sz="1100" b="1" spc="-120" dirty="0">
                          <a:latin typeface="Calibri"/>
                          <a:cs typeface="Calibri"/>
                        </a:rPr>
                        <a:t> </a:t>
                      </a:r>
                      <a:r>
                        <a:rPr sz="1100" b="1" dirty="0">
                          <a:latin typeface="Calibri"/>
                          <a:cs typeface="Calibri"/>
                        </a:rPr>
                        <a:t>B1</a:t>
                      </a:r>
                      <a:endParaRPr sz="1100" dirty="0">
                        <a:latin typeface="Calibri"/>
                        <a:cs typeface="Calibri"/>
                      </a:endParaRPr>
                    </a:p>
                  </a:txBody>
                  <a:tcPr marL="0" marR="0" marT="0" marB="0">
                    <a:lnL w="12953">
                      <a:solidFill>
                        <a:srgbClr val="000000"/>
                      </a:solidFill>
                      <a:prstDash val="solid"/>
                    </a:lnL>
                    <a:lnR w="12953">
                      <a:solidFill>
                        <a:srgbClr val="000000"/>
                      </a:solidFill>
                      <a:prstDash val="solid"/>
                    </a:lnR>
                    <a:lnT w="21335">
                      <a:solidFill>
                        <a:srgbClr val="000000"/>
                      </a:solidFill>
                      <a:prstDash val="solid"/>
                    </a:lnT>
                    <a:lnB w="10667">
                      <a:solidFill>
                        <a:srgbClr val="000000"/>
                      </a:solidFill>
                      <a:prstDash val="solid"/>
                    </a:lnB>
                  </a:tcPr>
                </a:tc>
                <a:tc>
                  <a:txBody>
                    <a:bodyPr/>
                    <a:lstStyle/>
                    <a:p>
                      <a:pPr marL="198120">
                        <a:lnSpc>
                          <a:spcPct val="100000"/>
                        </a:lnSpc>
                        <a:spcBef>
                          <a:spcPts val="45"/>
                        </a:spcBef>
                      </a:pPr>
                      <a:r>
                        <a:rPr sz="1100" b="1" dirty="0">
                          <a:latin typeface="Calibri"/>
                          <a:cs typeface="Calibri"/>
                        </a:rPr>
                        <a:t>Ban</a:t>
                      </a:r>
                      <a:r>
                        <a:rPr sz="1100" b="1" spc="-135" dirty="0">
                          <a:latin typeface="Calibri"/>
                          <a:cs typeface="Calibri"/>
                        </a:rPr>
                        <a:t> </a:t>
                      </a:r>
                      <a:r>
                        <a:rPr sz="1100" b="1" dirty="0">
                          <a:latin typeface="Calibri"/>
                          <a:cs typeface="Calibri"/>
                        </a:rPr>
                        <a:t>B2</a:t>
                      </a:r>
                      <a:endParaRPr sz="1100" dirty="0">
                        <a:latin typeface="Calibri"/>
                        <a:cs typeface="Calibri"/>
                      </a:endParaRPr>
                    </a:p>
                  </a:txBody>
                  <a:tcPr marL="0" marR="0" marT="0" marB="0">
                    <a:lnL w="12953">
                      <a:solidFill>
                        <a:srgbClr val="000000"/>
                      </a:solidFill>
                      <a:prstDash val="solid"/>
                    </a:lnL>
                    <a:lnR w="10667">
                      <a:solidFill>
                        <a:srgbClr val="000000"/>
                      </a:solidFill>
                      <a:prstDash val="solid"/>
                    </a:lnR>
                    <a:lnT w="21335">
                      <a:solidFill>
                        <a:srgbClr val="000000"/>
                      </a:solidFill>
                      <a:prstDash val="solid"/>
                    </a:lnT>
                    <a:lnB w="10667">
                      <a:solidFill>
                        <a:srgbClr val="000000"/>
                      </a:solidFill>
                      <a:prstDash val="solid"/>
                    </a:lnB>
                  </a:tcPr>
                </a:tc>
                <a:tc>
                  <a:txBody>
                    <a:bodyPr/>
                    <a:lstStyle/>
                    <a:p>
                      <a:pPr marL="200025">
                        <a:lnSpc>
                          <a:spcPct val="100000"/>
                        </a:lnSpc>
                        <a:spcBef>
                          <a:spcPts val="45"/>
                        </a:spcBef>
                      </a:pPr>
                      <a:r>
                        <a:rPr sz="1100" b="1" spc="-5" dirty="0">
                          <a:latin typeface="Calibri"/>
                          <a:cs typeface="Calibri"/>
                        </a:rPr>
                        <a:t>Ban</a:t>
                      </a:r>
                      <a:r>
                        <a:rPr sz="1100" b="1" spc="-120" dirty="0">
                          <a:latin typeface="Calibri"/>
                          <a:cs typeface="Calibri"/>
                        </a:rPr>
                        <a:t> </a:t>
                      </a:r>
                      <a:r>
                        <a:rPr sz="1100" b="1" dirty="0">
                          <a:latin typeface="Calibri"/>
                          <a:cs typeface="Calibri"/>
                        </a:rPr>
                        <a:t>B3</a:t>
                      </a:r>
                      <a:endParaRPr sz="1100" dirty="0">
                        <a:latin typeface="Calibri"/>
                        <a:cs typeface="Calibri"/>
                      </a:endParaRPr>
                    </a:p>
                  </a:txBody>
                  <a:tcPr marL="0" marR="0" marT="0" marB="0">
                    <a:lnL w="10667">
                      <a:solidFill>
                        <a:srgbClr val="000000"/>
                      </a:solidFill>
                      <a:prstDash val="solid"/>
                    </a:lnL>
                    <a:lnR w="10667">
                      <a:solidFill>
                        <a:srgbClr val="000000"/>
                      </a:solidFill>
                      <a:prstDash val="solid"/>
                    </a:lnR>
                    <a:lnT w="21335">
                      <a:solidFill>
                        <a:srgbClr val="000000"/>
                      </a:solidFill>
                      <a:prstDash val="solid"/>
                    </a:lnT>
                    <a:lnB w="10667">
                      <a:solidFill>
                        <a:srgbClr val="000000"/>
                      </a:solidFill>
                      <a:prstDash val="solid"/>
                    </a:lnB>
                  </a:tcPr>
                </a:tc>
                <a:tc>
                  <a:txBody>
                    <a:bodyPr/>
                    <a:lstStyle/>
                    <a:p>
                      <a:pPr marL="273685">
                        <a:lnSpc>
                          <a:spcPct val="100000"/>
                        </a:lnSpc>
                        <a:spcBef>
                          <a:spcPts val="45"/>
                        </a:spcBef>
                      </a:pPr>
                      <a:r>
                        <a:rPr sz="1100" b="1" spc="15" dirty="0">
                          <a:latin typeface="Calibri"/>
                          <a:cs typeface="Calibri"/>
                        </a:rPr>
                        <a:t>AAA</a:t>
                      </a:r>
                      <a:endParaRPr sz="1100" dirty="0">
                        <a:latin typeface="Calibri"/>
                        <a:cs typeface="Calibri"/>
                      </a:endParaRPr>
                    </a:p>
                  </a:txBody>
                  <a:tcPr marL="0" marR="0" marT="0" marB="0">
                    <a:lnL w="10667">
                      <a:solidFill>
                        <a:srgbClr val="000000"/>
                      </a:solidFill>
                      <a:prstDash val="solid"/>
                    </a:lnL>
                    <a:lnR w="10667">
                      <a:solidFill>
                        <a:srgbClr val="000000"/>
                      </a:solidFill>
                      <a:prstDash val="solid"/>
                    </a:lnR>
                    <a:lnT w="21335">
                      <a:solidFill>
                        <a:srgbClr val="000000"/>
                      </a:solidFill>
                      <a:prstDash val="solid"/>
                    </a:lnT>
                    <a:lnB w="10667">
                      <a:solidFill>
                        <a:srgbClr val="000000"/>
                      </a:solidFill>
                      <a:prstDash val="solid"/>
                    </a:lnB>
                  </a:tcPr>
                </a:tc>
                <a:tc>
                  <a:txBody>
                    <a:bodyPr/>
                    <a:lstStyle/>
                    <a:p>
                      <a:pPr marL="13970" algn="ctr">
                        <a:lnSpc>
                          <a:spcPct val="100000"/>
                        </a:lnSpc>
                        <a:spcBef>
                          <a:spcPts val="45"/>
                        </a:spcBef>
                      </a:pPr>
                      <a:r>
                        <a:rPr sz="1100" b="1" spc="15" dirty="0">
                          <a:latin typeface="Calibri"/>
                          <a:cs typeface="Calibri"/>
                        </a:rPr>
                        <a:t>AA</a:t>
                      </a:r>
                      <a:endParaRPr sz="1100" dirty="0">
                        <a:latin typeface="Calibri"/>
                        <a:cs typeface="Calibri"/>
                      </a:endParaRPr>
                    </a:p>
                  </a:txBody>
                  <a:tcPr marL="0" marR="0" marT="0" marB="0">
                    <a:lnL w="10667">
                      <a:solidFill>
                        <a:srgbClr val="000000"/>
                      </a:solidFill>
                      <a:prstDash val="solid"/>
                    </a:lnL>
                    <a:lnR w="12953">
                      <a:solidFill>
                        <a:srgbClr val="000000"/>
                      </a:solidFill>
                      <a:prstDash val="solid"/>
                    </a:lnR>
                    <a:lnT w="21335">
                      <a:solidFill>
                        <a:srgbClr val="000000"/>
                      </a:solidFill>
                      <a:prstDash val="solid"/>
                    </a:lnT>
                    <a:lnB w="10667">
                      <a:solidFill>
                        <a:srgbClr val="000000"/>
                      </a:solidFill>
                      <a:prstDash val="solid"/>
                    </a:lnB>
                  </a:tcPr>
                </a:tc>
                <a:tc>
                  <a:txBody>
                    <a:bodyPr/>
                    <a:lstStyle/>
                    <a:p>
                      <a:pPr marL="4445" algn="ctr">
                        <a:lnSpc>
                          <a:spcPct val="100000"/>
                        </a:lnSpc>
                        <a:spcBef>
                          <a:spcPts val="45"/>
                        </a:spcBef>
                      </a:pPr>
                      <a:r>
                        <a:rPr sz="1100" b="1" dirty="0">
                          <a:latin typeface="Calibri"/>
                          <a:cs typeface="Calibri"/>
                        </a:rPr>
                        <a:t>A</a:t>
                      </a:r>
                      <a:endParaRPr sz="1100" dirty="0">
                        <a:latin typeface="Calibri"/>
                        <a:cs typeface="Calibri"/>
                      </a:endParaRPr>
                    </a:p>
                  </a:txBody>
                  <a:tcPr marL="0" marR="0" marT="0" marB="0">
                    <a:lnL w="12953">
                      <a:solidFill>
                        <a:srgbClr val="000000"/>
                      </a:solidFill>
                      <a:prstDash val="solid"/>
                    </a:lnL>
                    <a:lnR w="12953">
                      <a:solidFill>
                        <a:srgbClr val="000000"/>
                      </a:solidFill>
                      <a:prstDash val="solid"/>
                    </a:lnR>
                    <a:lnT w="21335">
                      <a:solidFill>
                        <a:srgbClr val="000000"/>
                      </a:solidFill>
                      <a:prstDash val="solid"/>
                    </a:lnT>
                    <a:lnB w="10667">
                      <a:solidFill>
                        <a:srgbClr val="000000"/>
                      </a:solidFill>
                      <a:prstDash val="solid"/>
                    </a:lnB>
                  </a:tcPr>
                </a:tc>
                <a:tc>
                  <a:txBody>
                    <a:bodyPr/>
                    <a:lstStyle/>
                    <a:p>
                      <a:pPr marL="377190">
                        <a:lnSpc>
                          <a:spcPct val="100000"/>
                        </a:lnSpc>
                        <a:spcBef>
                          <a:spcPts val="45"/>
                        </a:spcBef>
                      </a:pPr>
                      <a:r>
                        <a:rPr sz="1100" b="1" dirty="0">
                          <a:latin typeface="Calibri"/>
                          <a:cs typeface="Calibri"/>
                        </a:rPr>
                        <a:t>B</a:t>
                      </a:r>
                      <a:endParaRPr sz="1100" dirty="0">
                        <a:latin typeface="Calibri"/>
                        <a:cs typeface="Calibri"/>
                      </a:endParaRPr>
                    </a:p>
                  </a:txBody>
                  <a:tcPr marL="0" marR="0" marT="0" marB="0">
                    <a:lnL w="12953">
                      <a:solidFill>
                        <a:srgbClr val="000000"/>
                      </a:solidFill>
                      <a:prstDash val="solid"/>
                    </a:lnL>
                    <a:lnR w="10667">
                      <a:solidFill>
                        <a:srgbClr val="000000"/>
                      </a:solidFill>
                      <a:prstDash val="solid"/>
                    </a:lnR>
                    <a:lnT w="21335">
                      <a:solidFill>
                        <a:srgbClr val="000000"/>
                      </a:solidFill>
                      <a:prstDash val="solid"/>
                    </a:lnT>
                    <a:lnB w="10667">
                      <a:solidFill>
                        <a:srgbClr val="000000"/>
                      </a:solidFill>
                      <a:prstDash val="solid"/>
                    </a:lnB>
                  </a:tcPr>
                </a:tc>
                <a:tc>
                  <a:txBody>
                    <a:bodyPr/>
                    <a:lstStyle/>
                    <a:p>
                      <a:pPr marL="12700" algn="ctr">
                        <a:lnSpc>
                          <a:spcPct val="100000"/>
                        </a:lnSpc>
                        <a:spcBef>
                          <a:spcPts val="45"/>
                        </a:spcBef>
                      </a:pPr>
                      <a:r>
                        <a:rPr sz="1100" b="1" dirty="0">
                          <a:latin typeface="Calibri"/>
                          <a:cs typeface="Calibri"/>
                        </a:rPr>
                        <a:t>C</a:t>
                      </a:r>
                      <a:endParaRPr sz="1100" dirty="0">
                        <a:latin typeface="Calibri"/>
                        <a:cs typeface="Calibri"/>
                      </a:endParaRPr>
                    </a:p>
                  </a:txBody>
                  <a:tcPr marL="0" marR="0" marT="0" marB="0">
                    <a:lnL w="10667">
                      <a:solidFill>
                        <a:srgbClr val="000000"/>
                      </a:solidFill>
                      <a:prstDash val="solid"/>
                    </a:lnL>
                    <a:lnR w="10667">
                      <a:solidFill>
                        <a:srgbClr val="000000"/>
                      </a:solidFill>
                      <a:prstDash val="solid"/>
                    </a:lnR>
                    <a:lnT w="21335">
                      <a:solidFill>
                        <a:srgbClr val="000000"/>
                      </a:solidFill>
                      <a:prstDash val="solid"/>
                    </a:lnT>
                    <a:lnB w="10667">
                      <a:solidFill>
                        <a:srgbClr val="000000"/>
                      </a:solidFill>
                      <a:prstDash val="solid"/>
                    </a:lnB>
                  </a:tcPr>
                </a:tc>
                <a:tc>
                  <a:txBody>
                    <a:bodyPr/>
                    <a:lstStyle/>
                    <a:p>
                      <a:pPr marL="6985" algn="ctr">
                        <a:lnSpc>
                          <a:spcPct val="100000"/>
                        </a:lnSpc>
                        <a:spcBef>
                          <a:spcPts val="45"/>
                        </a:spcBef>
                      </a:pPr>
                      <a:r>
                        <a:rPr sz="1100" b="1" dirty="0">
                          <a:latin typeface="Calibri"/>
                          <a:cs typeface="Calibri"/>
                        </a:rPr>
                        <a:t>D</a:t>
                      </a:r>
                      <a:endParaRPr sz="1100" dirty="0">
                        <a:latin typeface="Calibri"/>
                        <a:cs typeface="Calibri"/>
                      </a:endParaRPr>
                    </a:p>
                  </a:txBody>
                  <a:tcPr marL="0" marR="0" marT="0" marB="0">
                    <a:lnL w="10667">
                      <a:solidFill>
                        <a:srgbClr val="000000"/>
                      </a:solidFill>
                      <a:prstDash val="solid"/>
                    </a:lnL>
                    <a:lnR w="10667">
                      <a:solidFill>
                        <a:srgbClr val="000000"/>
                      </a:solidFill>
                      <a:prstDash val="solid"/>
                    </a:lnR>
                    <a:lnT w="21335">
                      <a:solidFill>
                        <a:srgbClr val="000000"/>
                      </a:solidFill>
                      <a:prstDash val="solid"/>
                    </a:lnT>
                    <a:lnB w="10667">
                      <a:solidFill>
                        <a:srgbClr val="000000"/>
                      </a:solidFill>
                      <a:prstDash val="solid"/>
                    </a:lnB>
                  </a:tcPr>
                </a:tc>
              </a:tr>
              <a:tr h="184896">
                <a:tc>
                  <a:txBody>
                    <a:bodyPr/>
                    <a:lstStyle/>
                    <a:p>
                      <a:pPr marR="10160" algn="r">
                        <a:lnSpc>
                          <a:spcPct val="100000"/>
                        </a:lnSpc>
                        <a:spcBef>
                          <a:spcPts val="60"/>
                        </a:spcBef>
                      </a:pPr>
                      <a:r>
                        <a:rPr sz="1100" spc="10" dirty="0">
                          <a:latin typeface="Constantia"/>
                          <a:cs typeface="Constantia"/>
                        </a:rPr>
                        <a:t>3</a:t>
                      </a:r>
                      <a:r>
                        <a:rPr sz="1100" spc="-15" dirty="0">
                          <a:latin typeface="Constantia"/>
                          <a:cs typeface="Constantia"/>
                        </a:rPr>
                        <a:t>6</a:t>
                      </a:r>
                      <a:r>
                        <a:rPr sz="1100" dirty="0">
                          <a:latin typeface="Constantia"/>
                          <a:cs typeface="Constantia"/>
                        </a:rPr>
                        <a:t>0</a:t>
                      </a:r>
                    </a:p>
                  </a:txBody>
                  <a:tcPr marL="0" marR="0" marT="0" marB="0">
                    <a:lnL w="10667">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spc="30" dirty="0">
                          <a:latin typeface="Constantia"/>
                          <a:cs typeface="Constantia"/>
                        </a:rPr>
                        <a:t>1</a:t>
                      </a:r>
                      <a:r>
                        <a:rPr sz="1100" spc="-25" dirty="0">
                          <a:latin typeface="Constantia"/>
                          <a:cs typeface="Constantia"/>
                        </a:rPr>
                        <a:t>27</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spc="30" dirty="0">
                          <a:latin typeface="Constantia"/>
                          <a:cs typeface="Constantia"/>
                        </a:rPr>
                        <a:t>1</a:t>
                      </a:r>
                      <a:r>
                        <a:rPr sz="1100" spc="10" dirty="0">
                          <a:latin typeface="Constantia"/>
                          <a:cs typeface="Constantia"/>
                        </a:rPr>
                        <a:t>3</a:t>
                      </a:r>
                      <a:r>
                        <a:rPr sz="1100" dirty="0">
                          <a:latin typeface="Constantia"/>
                          <a:cs typeface="Constantia"/>
                        </a:rPr>
                        <a:t>4%</a:t>
                      </a:r>
                    </a:p>
                  </a:txBody>
                  <a:tcPr marL="0" marR="0" marT="0" marB="0">
                    <a:lnL w="12953">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20" dirty="0">
                          <a:latin typeface="Constantia"/>
                          <a:cs typeface="Constantia"/>
                        </a:rPr>
                        <a:t>1</a:t>
                      </a:r>
                      <a:r>
                        <a:rPr sz="1100" dirty="0">
                          <a:latin typeface="Constantia"/>
                          <a:cs typeface="Constantia"/>
                        </a:rPr>
                        <a:t>4</a:t>
                      </a:r>
                      <a:r>
                        <a:rPr sz="1100" spc="30" dirty="0">
                          <a:latin typeface="Constantia"/>
                          <a:cs typeface="Constantia"/>
                        </a:rPr>
                        <a:t>1</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5" dirty="0">
                          <a:latin typeface="Constantia"/>
                          <a:cs typeface="Constantia"/>
                        </a:rPr>
                        <a:t>0.</a:t>
                      </a:r>
                      <a:r>
                        <a:rPr sz="1100" spc="-25" dirty="0">
                          <a:latin typeface="Constantia"/>
                          <a:cs typeface="Constantia"/>
                        </a:rPr>
                        <a:t>27</a:t>
                      </a:r>
                      <a:r>
                        <a:rPr sz="1100" spc="-5" dirty="0">
                          <a:latin typeface="Constantia"/>
                          <a:cs typeface="Constantia"/>
                        </a:rPr>
                        <a:t>5</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7620" algn="r">
                        <a:lnSpc>
                          <a:spcPct val="100000"/>
                        </a:lnSpc>
                        <a:spcBef>
                          <a:spcPts val="60"/>
                        </a:spcBef>
                      </a:pPr>
                      <a:r>
                        <a:rPr sz="1100" spc="-10" dirty="0">
                          <a:latin typeface="Constantia"/>
                          <a:cs typeface="Constantia"/>
                        </a:rPr>
                        <a:t>0</a:t>
                      </a:r>
                      <a:r>
                        <a:rPr sz="1100" spc="15" dirty="0">
                          <a:latin typeface="Constantia"/>
                          <a:cs typeface="Constantia"/>
                        </a:rPr>
                        <a:t>.</a:t>
                      </a:r>
                      <a:r>
                        <a:rPr sz="1100" spc="10" dirty="0">
                          <a:latin typeface="Constantia"/>
                          <a:cs typeface="Constantia"/>
                        </a:rPr>
                        <a:t>33</a:t>
                      </a:r>
                      <a:r>
                        <a:rPr sz="1100" spc="-25" dirty="0">
                          <a:latin typeface="Constantia"/>
                          <a:cs typeface="Constantia"/>
                        </a:rPr>
                        <a:t>2</a:t>
                      </a:r>
                      <a:r>
                        <a:rPr sz="1100" dirty="0">
                          <a:latin typeface="Constantia"/>
                          <a:cs typeface="Constantia"/>
                        </a:rPr>
                        <a:t>%</a:t>
                      </a:r>
                    </a:p>
                  </a:txBody>
                  <a:tcPr marL="0" marR="0" marT="0" marB="0">
                    <a:lnL w="10667">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R="7620" algn="r">
                        <a:lnSpc>
                          <a:spcPct val="100000"/>
                        </a:lnSpc>
                        <a:spcBef>
                          <a:spcPts val="60"/>
                        </a:spcBef>
                      </a:pPr>
                      <a:r>
                        <a:rPr sz="1100" spc="-10" dirty="0">
                          <a:latin typeface="Constantia"/>
                          <a:cs typeface="Constantia"/>
                        </a:rPr>
                        <a:t>0</a:t>
                      </a:r>
                      <a:r>
                        <a:rPr sz="1100" spc="15" dirty="0">
                          <a:latin typeface="Constantia"/>
                          <a:cs typeface="Constantia"/>
                        </a:rPr>
                        <a:t>.</a:t>
                      </a:r>
                      <a:r>
                        <a:rPr sz="1100" dirty="0">
                          <a:latin typeface="Constantia"/>
                          <a:cs typeface="Constantia"/>
                        </a:rPr>
                        <a:t>4</a:t>
                      </a:r>
                      <a:r>
                        <a:rPr sz="1100" spc="-15" dirty="0">
                          <a:latin typeface="Constantia"/>
                          <a:cs typeface="Constantia"/>
                        </a:rPr>
                        <a:t>5</a:t>
                      </a:r>
                      <a:r>
                        <a:rPr sz="1100" spc="-10" dirty="0">
                          <a:latin typeface="Constantia"/>
                          <a:cs typeface="Constantia"/>
                        </a:rPr>
                        <a:t>0</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L="314325">
                        <a:lnSpc>
                          <a:spcPct val="100000"/>
                        </a:lnSpc>
                        <a:spcBef>
                          <a:spcPts val="60"/>
                        </a:spcBef>
                      </a:pPr>
                      <a:r>
                        <a:rPr sz="1100" spc="-10" dirty="0">
                          <a:latin typeface="Constantia"/>
                          <a:cs typeface="Constantia"/>
                        </a:rPr>
                        <a:t>0</a:t>
                      </a:r>
                      <a:r>
                        <a:rPr sz="1100" spc="15" dirty="0">
                          <a:latin typeface="Constantia"/>
                          <a:cs typeface="Constantia"/>
                        </a:rPr>
                        <a:t>.</a:t>
                      </a:r>
                      <a:r>
                        <a:rPr sz="1100" spc="-15" dirty="0">
                          <a:latin typeface="Constantia"/>
                          <a:cs typeface="Constantia"/>
                        </a:rPr>
                        <a:t>6</a:t>
                      </a:r>
                      <a:r>
                        <a:rPr sz="1100" spc="10" dirty="0">
                          <a:latin typeface="Constantia"/>
                          <a:cs typeface="Constantia"/>
                        </a:rPr>
                        <a:t>3</a:t>
                      </a:r>
                      <a:r>
                        <a:rPr sz="1100" dirty="0">
                          <a:latin typeface="Constantia"/>
                          <a:cs typeface="Constantia"/>
                        </a:rPr>
                        <a:t>4%</a:t>
                      </a:r>
                    </a:p>
                  </a:txBody>
                  <a:tcPr marL="0" marR="0" marT="0" marB="0">
                    <a:lnL w="12953">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7620" algn="r">
                        <a:lnSpc>
                          <a:spcPct val="100000"/>
                        </a:lnSpc>
                        <a:spcBef>
                          <a:spcPts val="60"/>
                        </a:spcBef>
                      </a:pPr>
                      <a:r>
                        <a:rPr sz="1100" spc="30" dirty="0">
                          <a:latin typeface="Constantia"/>
                          <a:cs typeface="Constantia"/>
                        </a:rPr>
                        <a:t>1</a:t>
                      </a:r>
                      <a:r>
                        <a:rPr sz="1100" spc="5" dirty="0">
                          <a:latin typeface="Constantia"/>
                          <a:cs typeface="Constantia"/>
                        </a:rPr>
                        <a:t>.</a:t>
                      </a:r>
                      <a:r>
                        <a:rPr sz="1100" spc="30" dirty="0">
                          <a:latin typeface="Constantia"/>
                          <a:cs typeface="Constantia"/>
                        </a:rPr>
                        <a:t>1</a:t>
                      </a:r>
                      <a:r>
                        <a:rPr sz="1100" spc="-5" dirty="0">
                          <a:latin typeface="Constantia"/>
                          <a:cs typeface="Constantia"/>
                        </a:rPr>
                        <a:t>8</a:t>
                      </a:r>
                      <a:r>
                        <a:rPr sz="1100" spc="-10" dirty="0">
                          <a:latin typeface="Constantia"/>
                          <a:cs typeface="Constantia"/>
                        </a:rPr>
                        <a:t>0</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8890" algn="r">
                        <a:lnSpc>
                          <a:spcPct val="100000"/>
                        </a:lnSpc>
                        <a:spcBef>
                          <a:spcPts val="60"/>
                        </a:spcBef>
                      </a:pPr>
                      <a:r>
                        <a:rPr sz="1100" spc="-25" dirty="0">
                          <a:latin typeface="Constantia"/>
                          <a:cs typeface="Constantia"/>
                        </a:rPr>
                        <a:t>2</a:t>
                      </a:r>
                      <a:r>
                        <a:rPr sz="1100" spc="5" dirty="0">
                          <a:latin typeface="Constantia"/>
                          <a:cs typeface="Constantia"/>
                        </a:rPr>
                        <a:t>.</a:t>
                      </a:r>
                      <a:r>
                        <a:rPr sz="1100" dirty="0">
                          <a:latin typeface="Constantia"/>
                          <a:cs typeface="Constantia"/>
                        </a:rPr>
                        <a:t>4</a:t>
                      </a:r>
                      <a:r>
                        <a:rPr sz="1100" spc="20" dirty="0">
                          <a:latin typeface="Constantia"/>
                          <a:cs typeface="Constantia"/>
                        </a:rPr>
                        <a:t>3</a:t>
                      </a:r>
                      <a:r>
                        <a:rPr sz="1100" dirty="0">
                          <a:latin typeface="Constantia"/>
                          <a:cs typeface="Constantia"/>
                        </a:rPr>
                        <a:t>4%</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r>
              <a:tr h="184896">
                <a:tc>
                  <a:txBody>
                    <a:bodyPr/>
                    <a:lstStyle/>
                    <a:p>
                      <a:pPr marR="10160" algn="r">
                        <a:lnSpc>
                          <a:spcPct val="100000"/>
                        </a:lnSpc>
                        <a:spcBef>
                          <a:spcPts val="60"/>
                        </a:spcBef>
                      </a:pPr>
                      <a:r>
                        <a:rPr sz="1100" spc="-25" dirty="0">
                          <a:latin typeface="Constantia"/>
                          <a:cs typeface="Constantia"/>
                        </a:rPr>
                        <a:t>72</a:t>
                      </a:r>
                      <a:r>
                        <a:rPr sz="1100" dirty="0">
                          <a:latin typeface="Constantia"/>
                          <a:cs typeface="Constantia"/>
                        </a:rPr>
                        <a:t>0</a:t>
                      </a:r>
                    </a:p>
                  </a:txBody>
                  <a:tcPr marL="0" marR="0" marT="0" marB="0">
                    <a:lnL w="10667">
                      <a:solidFill>
                        <a:srgbClr val="000000"/>
                      </a:solidFill>
                      <a:prstDash val="solid"/>
                    </a:lnL>
                    <a:lnR w="12953">
                      <a:solidFill>
                        <a:srgbClr val="000000"/>
                      </a:solidFill>
                      <a:prstDash val="solid"/>
                    </a:lnR>
                    <a:lnT w="12953">
                      <a:solidFill>
                        <a:srgbClr val="000000"/>
                      </a:solidFill>
                      <a:prstDash val="solid"/>
                    </a:lnT>
                    <a:lnB w="11429">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20" dirty="0">
                          <a:latin typeface="Constantia"/>
                          <a:cs typeface="Constantia"/>
                        </a:rPr>
                        <a:t>1</a:t>
                      </a:r>
                      <a:r>
                        <a:rPr sz="1100" spc="-20" dirty="0">
                          <a:latin typeface="Constantia"/>
                          <a:cs typeface="Constantia"/>
                        </a:rPr>
                        <a:t>9</a:t>
                      </a:r>
                      <a:r>
                        <a:rPr sz="1100" spc="-25" dirty="0">
                          <a:latin typeface="Constantia"/>
                          <a:cs typeface="Constantia"/>
                        </a:rPr>
                        <a:t>2</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2953">
                      <a:solidFill>
                        <a:srgbClr val="000000"/>
                      </a:solidFill>
                      <a:prstDash val="solid"/>
                    </a:lnT>
                    <a:lnB w="11429">
                      <a:solidFill>
                        <a:srgbClr val="000000"/>
                      </a:solidFill>
                      <a:prstDash val="solid"/>
                    </a:lnB>
                  </a:tcPr>
                </a:tc>
                <a:tc>
                  <a:txBody>
                    <a:bodyPr/>
                    <a:lstStyle/>
                    <a:p>
                      <a:pPr marR="8890" algn="r">
                        <a:lnSpc>
                          <a:spcPct val="100000"/>
                        </a:lnSpc>
                        <a:spcBef>
                          <a:spcPts val="60"/>
                        </a:spcBef>
                      </a:pPr>
                      <a:r>
                        <a:rPr sz="1100" spc="-10" dirty="0">
                          <a:latin typeface="Constantia"/>
                          <a:cs typeface="Constantia"/>
                        </a:rPr>
                        <a:t>0</a:t>
                      </a:r>
                      <a:r>
                        <a:rPr sz="1100" spc="15" dirty="0">
                          <a:latin typeface="Constantia"/>
                          <a:cs typeface="Constantia"/>
                        </a:rPr>
                        <a:t>.</a:t>
                      </a:r>
                      <a:r>
                        <a:rPr sz="1100" spc="-25" dirty="0">
                          <a:latin typeface="Constantia"/>
                          <a:cs typeface="Constantia"/>
                        </a:rPr>
                        <a:t>2</a:t>
                      </a:r>
                      <a:r>
                        <a:rPr sz="1100" spc="10" dirty="0">
                          <a:latin typeface="Constantia"/>
                          <a:cs typeface="Constantia"/>
                        </a:rPr>
                        <a:t>3</a:t>
                      </a:r>
                      <a:r>
                        <a:rPr sz="1100" spc="-5" dirty="0">
                          <a:latin typeface="Constantia"/>
                          <a:cs typeface="Constantia"/>
                        </a:rPr>
                        <a:t>8</a:t>
                      </a:r>
                      <a:r>
                        <a:rPr sz="1100" dirty="0">
                          <a:latin typeface="Constantia"/>
                          <a:cs typeface="Constantia"/>
                        </a:rPr>
                        <a:t>%</a:t>
                      </a:r>
                    </a:p>
                  </a:txBody>
                  <a:tcPr marL="0" marR="0" marT="0" marB="0">
                    <a:lnL w="12953">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c>
                  <a:txBody>
                    <a:bodyPr/>
                    <a:lstStyle/>
                    <a:p>
                      <a:pPr marR="8890" algn="r">
                        <a:lnSpc>
                          <a:spcPct val="100000"/>
                        </a:lnSpc>
                        <a:spcBef>
                          <a:spcPts val="60"/>
                        </a:spcBef>
                      </a:pPr>
                      <a:r>
                        <a:rPr sz="1100" spc="-10" dirty="0">
                          <a:latin typeface="Constantia"/>
                          <a:cs typeface="Constantia"/>
                        </a:rPr>
                        <a:t>0</a:t>
                      </a:r>
                      <a:r>
                        <a:rPr sz="1100" spc="5" dirty="0">
                          <a:latin typeface="Constantia"/>
                          <a:cs typeface="Constantia"/>
                        </a:rPr>
                        <a:t>.</a:t>
                      </a:r>
                      <a:r>
                        <a:rPr sz="1100" spc="-15" dirty="0">
                          <a:latin typeface="Constantia"/>
                          <a:cs typeface="Constantia"/>
                        </a:rPr>
                        <a:t>25</a:t>
                      </a:r>
                      <a:r>
                        <a:rPr sz="1100" dirty="0">
                          <a:latin typeface="Constantia"/>
                          <a:cs typeface="Constantia"/>
                        </a:rPr>
                        <a:t>4%</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spc="10" dirty="0">
                          <a:latin typeface="Constantia"/>
                          <a:cs typeface="Constantia"/>
                        </a:rPr>
                        <a:t>3</a:t>
                      </a:r>
                      <a:r>
                        <a:rPr sz="1100" spc="-15" dirty="0">
                          <a:latin typeface="Constantia"/>
                          <a:cs typeface="Constantia"/>
                        </a:rPr>
                        <a:t>6</a:t>
                      </a:r>
                      <a:r>
                        <a:rPr sz="1100" spc="-5" dirty="0">
                          <a:latin typeface="Constantia"/>
                          <a:cs typeface="Constantia"/>
                        </a:rPr>
                        <a:t>5</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dirty="0">
                          <a:latin typeface="Constantia"/>
                          <a:cs typeface="Constantia"/>
                        </a:rPr>
                        <a:t>44</a:t>
                      </a:r>
                      <a:r>
                        <a:rPr sz="1100" spc="-20" dirty="0">
                          <a:latin typeface="Constantia"/>
                          <a:cs typeface="Constantia"/>
                        </a:rPr>
                        <a:t>9</a:t>
                      </a:r>
                      <a:r>
                        <a:rPr sz="1100" dirty="0">
                          <a:latin typeface="Constantia"/>
                          <a:cs typeface="Constantia"/>
                        </a:rPr>
                        <a:t>%</a:t>
                      </a:r>
                    </a:p>
                  </a:txBody>
                  <a:tcPr marL="0" marR="0" marT="0" marB="0">
                    <a:lnL w="10667">
                      <a:solidFill>
                        <a:srgbClr val="000000"/>
                      </a:solidFill>
                      <a:prstDash val="solid"/>
                    </a:lnL>
                    <a:lnR w="12953">
                      <a:solidFill>
                        <a:srgbClr val="000000"/>
                      </a:solidFill>
                      <a:prstDash val="solid"/>
                    </a:lnR>
                    <a:lnT w="12953">
                      <a:solidFill>
                        <a:srgbClr val="000000"/>
                      </a:solidFill>
                      <a:prstDash val="solid"/>
                    </a:lnT>
                    <a:lnB w="11429">
                      <a:solidFill>
                        <a:srgbClr val="000000"/>
                      </a:solidFill>
                      <a:prstDash val="solid"/>
                    </a:lnB>
                  </a:tcPr>
                </a:tc>
                <a:tc>
                  <a:txBody>
                    <a:bodyPr/>
                    <a:lstStyle/>
                    <a:p>
                      <a:pPr marR="7620" algn="r">
                        <a:lnSpc>
                          <a:spcPct val="100000"/>
                        </a:lnSpc>
                        <a:spcBef>
                          <a:spcPts val="60"/>
                        </a:spcBef>
                      </a:pPr>
                      <a:r>
                        <a:rPr sz="1100" spc="-10" dirty="0">
                          <a:latin typeface="Constantia"/>
                          <a:cs typeface="Constantia"/>
                        </a:rPr>
                        <a:t>0</a:t>
                      </a:r>
                      <a:r>
                        <a:rPr sz="1100" spc="15" dirty="0">
                          <a:latin typeface="Constantia"/>
                          <a:cs typeface="Constantia"/>
                        </a:rPr>
                        <a:t>.</a:t>
                      </a:r>
                      <a:r>
                        <a:rPr sz="1100" spc="-15" dirty="0">
                          <a:latin typeface="Constantia"/>
                          <a:cs typeface="Constantia"/>
                        </a:rPr>
                        <a:t>5</a:t>
                      </a:r>
                      <a:r>
                        <a:rPr sz="1100" spc="10" dirty="0">
                          <a:latin typeface="Constantia"/>
                          <a:cs typeface="Constantia"/>
                        </a:rPr>
                        <a:t>3</a:t>
                      </a:r>
                      <a:r>
                        <a:rPr sz="1100" spc="-25" dirty="0">
                          <a:latin typeface="Constantia"/>
                          <a:cs typeface="Constantia"/>
                        </a:rPr>
                        <a:t>7</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2953">
                      <a:solidFill>
                        <a:srgbClr val="000000"/>
                      </a:solidFill>
                      <a:prstDash val="solid"/>
                    </a:lnT>
                    <a:lnB w="11429">
                      <a:solidFill>
                        <a:srgbClr val="000000"/>
                      </a:solidFill>
                      <a:prstDash val="solid"/>
                    </a:lnB>
                  </a:tcPr>
                </a:tc>
                <a:tc>
                  <a:txBody>
                    <a:bodyPr/>
                    <a:lstStyle/>
                    <a:p>
                      <a:pPr marL="346075">
                        <a:lnSpc>
                          <a:spcPct val="100000"/>
                        </a:lnSpc>
                        <a:spcBef>
                          <a:spcPts val="60"/>
                        </a:spcBef>
                      </a:pPr>
                      <a:r>
                        <a:rPr sz="1100" spc="15" dirty="0">
                          <a:latin typeface="Constantia"/>
                          <a:cs typeface="Constantia"/>
                        </a:rPr>
                        <a:t>0.718%</a:t>
                      </a:r>
                      <a:endParaRPr sz="1100" dirty="0">
                        <a:latin typeface="Constantia"/>
                        <a:cs typeface="Constantia"/>
                      </a:endParaRPr>
                    </a:p>
                  </a:txBody>
                  <a:tcPr marL="0" marR="0" marT="0" marB="0">
                    <a:lnL w="12953">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c>
                  <a:txBody>
                    <a:bodyPr/>
                    <a:lstStyle/>
                    <a:p>
                      <a:pPr marR="8255" algn="r">
                        <a:lnSpc>
                          <a:spcPct val="100000"/>
                        </a:lnSpc>
                        <a:spcBef>
                          <a:spcPts val="60"/>
                        </a:spcBef>
                      </a:pPr>
                      <a:r>
                        <a:rPr sz="1100" spc="30" dirty="0">
                          <a:latin typeface="Constantia"/>
                          <a:cs typeface="Constantia"/>
                        </a:rPr>
                        <a:t>1</a:t>
                      </a:r>
                      <a:r>
                        <a:rPr sz="1100" spc="5" dirty="0">
                          <a:latin typeface="Constantia"/>
                          <a:cs typeface="Constantia"/>
                        </a:rPr>
                        <a:t>.</a:t>
                      </a:r>
                      <a:r>
                        <a:rPr sz="1100" spc="-15" dirty="0">
                          <a:latin typeface="Constantia"/>
                          <a:cs typeface="Constantia"/>
                        </a:rPr>
                        <a:t>25</a:t>
                      </a:r>
                      <a:r>
                        <a:rPr sz="1100" dirty="0">
                          <a:latin typeface="Constantia"/>
                          <a:cs typeface="Constantia"/>
                        </a:rPr>
                        <a:t>4%</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c>
                  <a:txBody>
                    <a:bodyPr/>
                    <a:lstStyle/>
                    <a:p>
                      <a:pPr marR="8890" algn="r">
                        <a:lnSpc>
                          <a:spcPct val="100000"/>
                        </a:lnSpc>
                        <a:spcBef>
                          <a:spcPts val="60"/>
                        </a:spcBef>
                      </a:pPr>
                      <a:r>
                        <a:rPr sz="1100" spc="20" dirty="0">
                          <a:latin typeface="Constantia"/>
                          <a:cs typeface="Constantia"/>
                        </a:rPr>
                        <a:t>3</a:t>
                      </a:r>
                      <a:r>
                        <a:rPr sz="1100" spc="5" dirty="0">
                          <a:latin typeface="Constantia"/>
                          <a:cs typeface="Constantia"/>
                        </a:rPr>
                        <a:t>.</a:t>
                      </a:r>
                      <a:r>
                        <a:rPr sz="1100" spc="-10" dirty="0">
                          <a:latin typeface="Constantia"/>
                          <a:cs typeface="Constantia"/>
                        </a:rPr>
                        <a:t>0</a:t>
                      </a:r>
                      <a:r>
                        <a:rPr sz="1100" spc="-25" dirty="0">
                          <a:latin typeface="Constantia"/>
                          <a:cs typeface="Constantia"/>
                        </a:rPr>
                        <a:t>7</a:t>
                      </a:r>
                      <a:r>
                        <a:rPr sz="1100" spc="-15" dirty="0">
                          <a:latin typeface="Constantia"/>
                          <a:cs typeface="Constantia"/>
                        </a:rPr>
                        <a:t>7</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r>
              <a:tr h="185569">
                <a:tc>
                  <a:txBody>
                    <a:bodyPr/>
                    <a:lstStyle/>
                    <a:p>
                      <a:pPr marR="10160" algn="r">
                        <a:lnSpc>
                          <a:spcPct val="100000"/>
                        </a:lnSpc>
                        <a:spcBef>
                          <a:spcPts val="60"/>
                        </a:spcBef>
                      </a:pPr>
                      <a:r>
                        <a:rPr sz="1100" spc="30" dirty="0">
                          <a:latin typeface="Constantia"/>
                          <a:cs typeface="Constantia"/>
                        </a:rPr>
                        <a:t>1</a:t>
                      </a:r>
                      <a:r>
                        <a:rPr sz="1100" spc="-10" dirty="0">
                          <a:latin typeface="Constantia"/>
                          <a:cs typeface="Constantia"/>
                        </a:rPr>
                        <a:t>0</a:t>
                      </a:r>
                      <a:r>
                        <a:rPr sz="1100" spc="-5" dirty="0">
                          <a:latin typeface="Constantia"/>
                          <a:cs typeface="Constantia"/>
                        </a:rPr>
                        <a:t>8</a:t>
                      </a:r>
                      <a:r>
                        <a:rPr sz="1100" dirty="0">
                          <a:latin typeface="Constantia"/>
                          <a:cs typeface="Constantia"/>
                        </a:rPr>
                        <a:t>0</a:t>
                      </a:r>
                    </a:p>
                  </a:txBody>
                  <a:tcPr marL="0" marR="0" marT="0" marB="0">
                    <a:lnL w="10667">
                      <a:solidFill>
                        <a:srgbClr val="000000"/>
                      </a:solidFill>
                      <a:prstDash val="solid"/>
                    </a:lnL>
                    <a:lnR w="12953">
                      <a:solidFill>
                        <a:srgbClr val="000000"/>
                      </a:solidFill>
                      <a:prstDash val="solid"/>
                    </a:lnR>
                    <a:lnT w="11429">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25" dirty="0">
                          <a:latin typeface="Constantia"/>
                          <a:cs typeface="Constantia"/>
                        </a:rPr>
                        <a:t>2</a:t>
                      </a:r>
                      <a:r>
                        <a:rPr sz="1100" dirty="0">
                          <a:latin typeface="Constantia"/>
                          <a:cs typeface="Constantia"/>
                        </a:rPr>
                        <a:t>4</a:t>
                      </a:r>
                      <a:r>
                        <a:rPr sz="1100" spc="20" dirty="0">
                          <a:latin typeface="Constantia"/>
                          <a:cs typeface="Constantia"/>
                        </a:rPr>
                        <a:t>1</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1429">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25" dirty="0">
                          <a:latin typeface="Constantia"/>
                          <a:cs typeface="Constantia"/>
                        </a:rPr>
                        <a:t>27</a:t>
                      </a:r>
                      <a:r>
                        <a:rPr sz="1100" dirty="0">
                          <a:latin typeface="Constantia"/>
                          <a:cs typeface="Constantia"/>
                        </a:rPr>
                        <a:t>4%</a:t>
                      </a:r>
                    </a:p>
                  </a:txBody>
                  <a:tcPr marL="0" marR="0" marT="0" marB="0">
                    <a:lnL w="12953">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10" dirty="0">
                          <a:latin typeface="Constantia"/>
                          <a:cs typeface="Constantia"/>
                        </a:rPr>
                        <a:t>3</a:t>
                      </a:r>
                      <a:r>
                        <a:rPr sz="1100" spc="-10" dirty="0">
                          <a:latin typeface="Constantia"/>
                          <a:cs typeface="Constantia"/>
                        </a:rPr>
                        <a:t>0</a:t>
                      </a:r>
                      <a:r>
                        <a:rPr sz="1100" spc="-15" dirty="0">
                          <a:latin typeface="Constantia"/>
                          <a:cs typeface="Constantia"/>
                        </a:rPr>
                        <a:t>6</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dirty="0">
                          <a:latin typeface="Constantia"/>
                          <a:cs typeface="Constantia"/>
                        </a:rPr>
                        <a:t>4</a:t>
                      </a:r>
                      <a:r>
                        <a:rPr sz="1100" spc="-15" dirty="0">
                          <a:latin typeface="Constantia"/>
                          <a:cs typeface="Constantia"/>
                        </a:rPr>
                        <a:t>26</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c>
                  <a:txBody>
                    <a:bodyPr/>
                    <a:lstStyle/>
                    <a:p>
                      <a:pPr marR="7620" algn="r">
                        <a:lnSpc>
                          <a:spcPct val="100000"/>
                        </a:lnSpc>
                        <a:spcBef>
                          <a:spcPts val="60"/>
                        </a:spcBef>
                      </a:pPr>
                      <a:r>
                        <a:rPr sz="1100" spc="-10" dirty="0">
                          <a:latin typeface="Constantia"/>
                          <a:cs typeface="Constantia"/>
                        </a:rPr>
                        <a:t>0</a:t>
                      </a:r>
                      <a:r>
                        <a:rPr sz="1100" spc="15" dirty="0">
                          <a:latin typeface="Constantia"/>
                          <a:cs typeface="Constantia"/>
                        </a:rPr>
                        <a:t>.</a:t>
                      </a:r>
                      <a:r>
                        <a:rPr sz="1100" spc="-15" dirty="0">
                          <a:latin typeface="Constantia"/>
                          <a:cs typeface="Constantia"/>
                        </a:rPr>
                        <a:t>5</a:t>
                      </a:r>
                      <a:r>
                        <a:rPr sz="1100" spc="10" dirty="0">
                          <a:latin typeface="Constantia"/>
                          <a:cs typeface="Constantia"/>
                        </a:rPr>
                        <a:t>3</a:t>
                      </a:r>
                      <a:r>
                        <a:rPr sz="1100" spc="-25" dirty="0">
                          <a:latin typeface="Constantia"/>
                          <a:cs typeface="Constantia"/>
                        </a:rPr>
                        <a:t>7</a:t>
                      </a:r>
                      <a:r>
                        <a:rPr sz="1100" dirty="0">
                          <a:latin typeface="Constantia"/>
                          <a:cs typeface="Constantia"/>
                        </a:rPr>
                        <a:t>%</a:t>
                      </a:r>
                    </a:p>
                  </a:txBody>
                  <a:tcPr marL="0" marR="0" marT="0" marB="0">
                    <a:lnL w="10667">
                      <a:solidFill>
                        <a:srgbClr val="000000"/>
                      </a:solidFill>
                      <a:prstDash val="solid"/>
                    </a:lnL>
                    <a:lnR w="12953">
                      <a:solidFill>
                        <a:srgbClr val="000000"/>
                      </a:solidFill>
                      <a:prstDash val="solid"/>
                    </a:lnR>
                    <a:lnT w="11429">
                      <a:solidFill>
                        <a:srgbClr val="000000"/>
                      </a:solidFill>
                      <a:prstDash val="solid"/>
                    </a:lnT>
                    <a:lnB w="10667">
                      <a:solidFill>
                        <a:srgbClr val="000000"/>
                      </a:solidFill>
                      <a:prstDash val="solid"/>
                    </a:lnB>
                  </a:tcPr>
                </a:tc>
                <a:tc>
                  <a:txBody>
                    <a:bodyPr/>
                    <a:lstStyle/>
                    <a:p>
                      <a:pPr marR="7620" algn="r">
                        <a:lnSpc>
                          <a:spcPct val="100000"/>
                        </a:lnSpc>
                        <a:spcBef>
                          <a:spcPts val="60"/>
                        </a:spcBef>
                      </a:pPr>
                      <a:r>
                        <a:rPr sz="1100" spc="-10" dirty="0">
                          <a:latin typeface="Constantia"/>
                          <a:cs typeface="Constantia"/>
                        </a:rPr>
                        <a:t>0</a:t>
                      </a:r>
                      <a:r>
                        <a:rPr sz="1100" spc="15" dirty="0">
                          <a:latin typeface="Constantia"/>
                          <a:cs typeface="Constantia"/>
                        </a:rPr>
                        <a:t>.</a:t>
                      </a:r>
                      <a:r>
                        <a:rPr sz="1100" spc="-15" dirty="0">
                          <a:latin typeface="Constantia"/>
                          <a:cs typeface="Constantia"/>
                        </a:rPr>
                        <a:t>5</a:t>
                      </a:r>
                      <a:r>
                        <a:rPr sz="1100" spc="-20" dirty="0">
                          <a:latin typeface="Constantia"/>
                          <a:cs typeface="Constantia"/>
                        </a:rPr>
                        <a:t>9</a:t>
                      </a:r>
                      <a:r>
                        <a:rPr sz="1100" spc="-15" dirty="0">
                          <a:latin typeface="Constantia"/>
                          <a:cs typeface="Constantia"/>
                        </a:rPr>
                        <a:t>6</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1429">
                      <a:solidFill>
                        <a:srgbClr val="000000"/>
                      </a:solidFill>
                      <a:prstDash val="solid"/>
                    </a:lnT>
                    <a:lnB w="10667">
                      <a:solidFill>
                        <a:srgbClr val="000000"/>
                      </a:solidFill>
                      <a:prstDash val="solid"/>
                    </a:lnB>
                  </a:tcPr>
                </a:tc>
                <a:tc>
                  <a:txBody>
                    <a:bodyPr/>
                    <a:lstStyle/>
                    <a:p>
                      <a:pPr marL="325120">
                        <a:lnSpc>
                          <a:spcPct val="100000"/>
                        </a:lnSpc>
                        <a:spcBef>
                          <a:spcPts val="60"/>
                        </a:spcBef>
                      </a:pPr>
                      <a:r>
                        <a:rPr sz="1100" spc="10" dirty="0">
                          <a:latin typeface="Constantia"/>
                          <a:cs typeface="Constantia"/>
                        </a:rPr>
                        <a:t>0.754%</a:t>
                      </a:r>
                      <a:endParaRPr sz="1100" dirty="0">
                        <a:latin typeface="Constantia"/>
                        <a:cs typeface="Constantia"/>
                      </a:endParaRPr>
                    </a:p>
                  </a:txBody>
                  <a:tcPr marL="0" marR="0" marT="0" marB="0">
                    <a:lnL w="12953">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spc="20" dirty="0">
                          <a:latin typeface="Constantia"/>
                          <a:cs typeface="Constantia"/>
                        </a:rPr>
                        <a:t>1</a:t>
                      </a:r>
                      <a:r>
                        <a:rPr sz="1100" spc="15" dirty="0">
                          <a:latin typeface="Constantia"/>
                          <a:cs typeface="Constantia"/>
                        </a:rPr>
                        <a:t>.</a:t>
                      </a:r>
                      <a:r>
                        <a:rPr sz="1100" dirty="0">
                          <a:latin typeface="Constantia"/>
                          <a:cs typeface="Constantia"/>
                        </a:rPr>
                        <a:t>4</a:t>
                      </a:r>
                      <a:r>
                        <a:rPr sz="1100" spc="-5" dirty="0">
                          <a:latin typeface="Constantia"/>
                          <a:cs typeface="Constantia"/>
                        </a:rPr>
                        <a:t>8</a:t>
                      </a:r>
                      <a:r>
                        <a:rPr sz="1100" spc="-30" dirty="0">
                          <a:latin typeface="Constantia"/>
                          <a:cs typeface="Constantia"/>
                        </a:rPr>
                        <a:t>7</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spc="10" dirty="0">
                          <a:latin typeface="Constantia"/>
                          <a:cs typeface="Constantia"/>
                        </a:rPr>
                        <a:t>3</a:t>
                      </a:r>
                      <a:r>
                        <a:rPr sz="1100" spc="5" dirty="0">
                          <a:latin typeface="Constantia"/>
                          <a:cs typeface="Constantia"/>
                        </a:rPr>
                        <a:t>.</a:t>
                      </a:r>
                      <a:r>
                        <a:rPr sz="1100" dirty="0">
                          <a:latin typeface="Constantia"/>
                          <a:cs typeface="Constantia"/>
                        </a:rPr>
                        <a:t>4</a:t>
                      </a:r>
                      <a:r>
                        <a:rPr sz="1100" spc="-15" dirty="0">
                          <a:latin typeface="Constantia"/>
                          <a:cs typeface="Constantia"/>
                        </a:rPr>
                        <a:t>26</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r>
              <a:tr h="184896">
                <a:tc>
                  <a:txBody>
                    <a:bodyPr/>
                    <a:lstStyle/>
                    <a:p>
                      <a:pPr marR="10160" algn="r">
                        <a:lnSpc>
                          <a:spcPct val="100000"/>
                        </a:lnSpc>
                        <a:spcBef>
                          <a:spcPts val="60"/>
                        </a:spcBef>
                      </a:pPr>
                      <a:r>
                        <a:rPr sz="1100" spc="30" dirty="0">
                          <a:latin typeface="Constantia"/>
                          <a:cs typeface="Constantia"/>
                        </a:rPr>
                        <a:t>1</a:t>
                      </a:r>
                      <a:r>
                        <a:rPr sz="1100" dirty="0">
                          <a:latin typeface="Constantia"/>
                          <a:cs typeface="Constantia"/>
                        </a:rPr>
                        <a:t>440</a:t>
                      </a:r>
                    </a:p>
                  </a:txBody>
                  <a:tcPr marL="0" marR="0" marT="0" marB="0">
                    <a:lnL w="10667">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10" dirty="0">
                          <a:latin typeface="Constantia"/>
                          <a:cs typeface="Constantia"/>
                        </a:rPr>
                        <a:t>3</a:t>
                      </a:r>
                      <a:r>
                        <a:rPr sz="1100" spc="-10" dirty="0">
                          <a:latin typeface="Constantia"/>
                          <a:cs typeface="Constantia"/>
                        </a:rPr>
                        <a:t>0</a:t>
                      </a:r>
                      <a:r>
                        <a:rPr sz="1100" spc="20" dirty="0">
                          <a:latin typeface="Constantia"/>
                          <a:cs typeface="Constantia"/>
                        </a:rPr>
                        <a:t>1</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spc="20" dirty="0">
                          <a:latin typeface="Constantia"/>
                          <a:cs typeface="Constantia"/>
                        </a:rPr>
                        <a:t>31</a:t>
                      </a:r>
                      <a:r>
                        <a:rPr sz="1100" spc="-5" dirty="0">
                          <a:latin typeface="Constantia"/>
                          <a:cs typeface="Constantia"/>
                        </a:rPr>
                        <a:t>8</a:t>
                      </a:r>
                      <a:r>
                        <a:rPr sz="1100" dirty="0">
                          <a:latin typeface="Constantia"/>
                          <a:cs typeface="Constantia"/>
                        </a:rPr>
                        <a:t>%</a:t>
                      </a:r>
                    </a:p>
                  </a:txBody>
                  <a:tcPr marL="0" marR="0" marT="0" marB="0">
                    <a:lnL w="12953">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spc="20" dirty="0">
                          <a:latin typeface="Constantia"/>
                          <a:cs typeface="Constantia"/>
                        </a:rPr>
                        <a:t>3</a:t>
                      </a:r>
                      <a:r>
                        <a:rPr sz="1100" spc="-15" dirty="0">
                          <a:latin typeface="Constantia"/>
                          <a:cs typeface="Constantia"/>
                        </a:rPr>
                        <a:t>56</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7620" algn="r">
                        <a:lnSpc>
                          <a:spcPct val="100000"/>
                        </a:lnSpc>
                        <a:spcBef>
                          <a:spcPts val="60"/>
                        </a:spcBef>
                      </a:pPr>
                      <a:r>
                        <a:rPr sz="1100" spc="-10" dirty="0">
                          <a:latin typeface="Constantia"/>
                          <a:cs typeface="Constantia"/>
                        </a:rPr>
                        <a:t>0</a:t>
                      </a:r>
                      <a:r>
                        <a:rPr sz="1100" spc="5" dirty="0">
                          <a:latin typeface="Constantia"/>
                          <a:cs typeface="Constantia"/>
                        </a:rPr>
                        <a:t>.</a:t>
                      </a:r>
                      <a:r>
                        <a:rPr sz="1100" dirty="0">
                          <a:latin typeface="Constantia"/>
                          <a:cs typeface="Constantia"/>
                        </a:rPr>
                        <a:t>4</a:t>
                      </a:r>
                      <a:r>
                        <a:rPr sz="1100" spc="5" dirty="0">
                          <a:latin typeface="Constantia"/>
                          <a:cs typeface="Constantia"/>
                        </a:rPr>
                        <a:t>8</a:t>
                      </a:r>
                      <a:r>
                        <a:rPr sz="1100" spc="10" dirty="0">
                          <a:latin typeface="Constantia"/>
                          <a:cs typeface="Constantia"/>
                        </a:rPr>
                        <a:t>3</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7620" algn="r">
                        <a:lnSpc>
                          <a:spcPct val="100000"/>
                        </a:lnSpc>
                        <a:spcBef>
                          <a:spcPts val="60"/>
                        </a:spcBef>
                      </a:pPr>
                      <a:r>
                        <a:rPr sz="1100" spc="5" dirty="0">
                          <a:latin typeface="Constantia"/>
                          <a:cs typeface="Constantia"/>
                        </a:rPr>
                        <a:t>0.</a:t>
                      </a:r>
                      <a:r>
                        <a:rPr sz="1100" spc="-15" dirty="0">
                          <a:latin typeface="Constantia"/>
                          <a:cs typeface="Constantia"/>
                        </a:rPr>
                        <a:t>6</a:t>
                      </a:r>
                      <a:r>
                        <a:rPr sz="1100" dirty="0">
                          <a:latin typeface="Constantia"/>
                          <a:cs typeface="Constantia"/>
                        </a:rPr>
                        <a:t>4</a:t>
                      </a:r>
                      <a:r>
                        <a:rPr sz="1100" spc="-25" dirty="0">
                          <a:latin typeface="Constantia"/>
                          <a:cs typeface="Constantia"/>
                        </a:rPr>
                        <a:t>7</a:t>
                      </a:r>
                      <a:r>
                        <a:rPr sz="1100" dirty="0">
                          <a:latin typeface="Constantia"/>
                          <a:cs typeface="Constantia"/>
                        </a:rPr>
                        <a:t>%</a:t>
                      </a:r>
                    </a:p>
                  </a:txBody>
                  <a:tcPr marL="0" marR="0" marT="0" marB="0">
                    <a:lnL w="10667">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R="6985" algn="r">
                        <a:lnSpc>
                          <a:spcPct val="100000"/>
                        </a:lnSpc>
                        <a:spcBef>
                          <a:spcPts val="60"/>
                        </a:spcBef>
                      </a:pPr>
                      <a:r>
                        <a:rPr sz="1100" spc="-10" dirty="0">
                          <a:latin typeface="Constantia"/>
                          <a:cs typeface="Constantia"/>
                        </a:rPr>
                        <a:t>0</a:t>
                      </a:r>
                      <a:r>
                        <a:rPr sz="1100" spc="15" dirty="0">
                          <a:latin typeface="Constantia"/>
                          <a:cs typeface="Constantia"/>
                        </a:rPr>
                        <a:t>.</a:t>
                      </a:r>
                      <a:r>
                        <a:rPr sz="1100" spc="-25" dirty="0">
                          <a:latin typeface="Constantia"/>
                          <a:cs typeface="Constantia"/>
                        </a:rPr>
                        <a:t>7</a:t>
                      </a:r>
                      <a:r>
                        <a:rPr sz="1100" spc="-15" dirty="0">
                          <a:latin typeface="Constantia"/>
                          <a:cs typeface="Constantia"/>
                        </a:rPr>
                        <a:t>5</a:t>
                      </a:r>
                      <a:r>
                        <a:rPr sz="1100" spc="-5" dirty="0">
                          <a:latin typeface="Constantia"/>
                          <a:cs typeface="Constantia"/>
                        </a:rPr>
                        <a:t>8</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L="304165">
                        <a:lnSpc>
                          <a:spcPct val="100000"/>
                        </a:lnSpc>
                        <a:spcBef>
                          <a:spcPts val="60"/>
                        </a:spcBef>
                      </a:pPr>
                      <a:r>
                        <a:rPr sz="1100" spc="15" dirty="0">
                          <a:latin typeface="Constantia"/>
                          <a:cs typeface="Constantia"/>
                        </a:rPr>
                        <a:t>0.864%</a:t>
                      </a:r>
                      <a:endParaRPr sz="1100" dirty="0">
                        <a:latin typeface="Constantia"/>
                        <a:cs typeface="Constantia"/>
                      </a:endParaRPr>
                    </a:p>
                  </a:txBody>
                  <a:tcPr marL="0" marR="0" marT="0" marB="0">
                    <a:lnL w="12953">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8890" algn="r">
                        <a:lnSpc>
                          <a:spcPct val="100000"/>
                        </a:lnSpc>
                        <a:spcBef>
                          <a:spcPts val="60"/>
                        </a:spcBef>
                      </a:pPr>
                      <a:r>
                        <a:rPr sz="1100" spc="30" dirty="0">
                          <a:latin typeface="Constantia"/>
                          <a:cs typeface="Constantia"/>
                        </a:rPr>
                        <a:t>1</a:t>
                      </a:r>
                      <a:r>
                        <a:rPr sz="1100" spc="5" dirty="0">
                          <a:latin typeface="Constantia"/>
                          <a:cs typeface="Constantia"/>
                        </a:rPr>
                        <a:t>.</a:t>
                      </a:r>
                      <a:r>
                        <a:rPr sz="1100" spc="-15" dirty="0">
                          <a:latin typeface="Constantia"/>
                          <a:cs typeface="Constantia"/>
                        </a:rPr>
                        <a:t>7</a:t>
                      </a:r>
                      <a:r>
                        <a:rPr sz="1100" spc="10" dirty="0">
                          <a:latin typeface="Constantia"/>
                          <a:cs typeface="Constantia"/>
                        </a:rPr>
                        <a:t>3</a:t>
                      </a:r>
                      <a:r>
                        <a:rPr sz="1100" spc="-35" dirty="0">
                          <a:latin typeface="Constantia"/>
                          <a:cs typeface="Constantia"/>
                        </a:rPr>
                        <a:t>7</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8890" algn="r">
                        <a:lnSpc>
                          <a:spcPct val="100000"/>
                        </a:lnSpc>
                        <a:spcBef>
                          <a:spcPts val="60"/>
                        </a:spcBef>
                      </a:pPr>
                      <a:r>
                        <a:rPr sz="1100" spc="10" dirty="0">
                          <a:latin typeface="Constantia"/>
                          <a:cs typeface="Constantia"/>
                        </a:rPr>
                        <a:t>3</a:t>
                      </a:r>
                      <a:r>
                        <a:rPr sz="1100" spc="15" dirty="0">
                          <a:latin typeface="Constantia"/>
                          <a:cs typeface="Constantia"/>
                        </a:rPr>
                        <a:t>.</a:t>
                      </a:r>
                      <a:r>
                        <a:rPr sz="1100" spc="-20" dirty="0">
                          <a:latin typeface="Constantia"/>
                          <a:cs typeface="Constantia"/>
                        </a:rPr>
                        <a:t>9</a:t>
                      </a:r>
                      <a:r>
                        <a:rPr sz="1100" spc="20" dirty="0">
                          <a:latin typeface="Constantia"/>
                          <a:cs typeface="Constantia"/>
                        </a:rPr>
                        <a:t>1</a:t>
                      </a:r>
                      <a:r>
                        <a:rPr sz="1100" spc="30" dirty="0">
                          <a:latin typeface="Constantia"/>
                          <a:cs typeface="Constantia"/>
                        </a:rPr>
                        <a:t>1</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r>
              <a:tr h="184896">
                <a:tc>
                  <a:txBody>
                    <a:bodyPr/>
                    <a:lstStyle/>
                    <a:p>
                      <a:pPr marR="10160" algn="r">
                        <a:lnSpc>
                          <a:spcPct val="100000"/>
                        </a:lnSpc>
                        <a:spcBef>
                          <a:spcPts val="60"/>
                        </a:spcBef>
                      </a:pPr>
                      <a:r>
                        <a:rPr sz="1100" spc="30" dirty="0">
                          <a:latin typeface="Constantia"/>
                          <a:cs typeface="Constantia"/>
                        </a:rPr>
                        <a:t>1</a:t>
                      </a:r>
                      <a:r>
                        <a:rPr sz="1100" spc="-5" dirty="0">
                          <a:latin typeface="Constantia"/>
                          <a:cs typeface="Constantia"/>
                        </a:rPr>
                        <a:t>8</a:t>
                      </a:r>
                      <a:r>
                        <a:rPr sz="1100" spc="-10" dirty="0">
                          <a:latin typeface="Constantia"/>
                          <a:cs typeface="Constantia"/>
                        </a:rPr>
                        <a:t>0</a:t>
                      </a:r>
                      <a:r>
                        <a:rPr sz="1100" dirty="0">
                          <a:latin typeface="Constantia"/>
                          <a:cs typeface="Constantia"/>
                        </a:rPr>
                        <a:t>0</a:t>
                      </a:r>
                    </a:p>
                  </a:txBody>
                  <a:tcPr marL="0" marR="0" marT="0" marB="0">
                    <a:lnL w="10667">
                      <a:solidFill>
                        <a:srgbClr val="000000"/>
                      </a:solidFill>
                      <a:prstDash val="solid"/>
                    </a:lnL>
                    <a:lnR w="12953">
                      <a:solidFill>
                        <a:srgbClr val="000000"/>
                      </a:solidFill>
                      <a:prstDash val="solid"/>
                    </a:lnR>
                    <a:lnT w="12953">
                      <a:solidFill>
                        <a:srgbClr val="000000"/>
                      </a:solidFill>
                      <a:prstDash val="solid"/>
                    </a:lnT>
                    <a:lnB w="11429">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10" dirty="0">
                          <a:latin typeface="Constantia"/>
                          <a:cs typeface="Constantia"/>
                        </a:rPr>
                        <a:t>3</a:t>
                      </a:r>
                      <a:r>
                        <a:rPr sz="1100" dirty="0">
                          <a:latin typeface="Constantia"/>
                          <a:cs typeface="Constantia"/>
                        </a:rPr>
                        <a:t>4</a:t>
                      </a:r>
                      <a:r>
                        <a:rPr sz="1100" spc="-20" dirty="0">
                          <a:latin typeface="Constantia"/>
                          <a:cs typeface="Constantia"/>
                        </a:rPr>
                        <a:t>9</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2953">
                      <a:solidFill>
                        <a:srgbClr val="000000"/>
                      </a:solidFill>
                      <a:prstDash val="solid"/>
                    </a:lnT>
                    <a:lnB w="11429">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10" dirty="0">
                          <a:latin typeface="Constantia"/>
                          <a:cs typeface="Constantia"/>
                        </a:rPr>
                        <a:t>3</a:t>
                      </a:r>
                      <a:r>
                        <a:rPr sz="1100" spc="-5" dirty="0">
                          <a:latin typeface="Constantia"/>
                          <a:cs typeface="Constantia"/>
                        </a:rPr>
                        <a:t>8</a:t>
                      </a:r>
                      <a:r>
                        <a:rPr sz="1100" spc="-10" dirty="0">
                          <a:latin typeface="Constantia"/>
                          <a:cs typeface="Constantia"/>
                        </a:rPr>
                        <a:t>0</a:t>
                      </a:r>
                      <a:r>
                        <a:rPr sz="1100" dirty="0">
                          <a:latin typeface="Constantia"/>
                          <a:cs typeface="Constantia"/>
                        </a:rPr>
                        <a:t>%</a:t>
                      </a:r>
                    </a:p>
                  </a:txBody>
                  <a:tcPr marL="0" marR="0" marT="0" marB="0">
                    <a:lnL w="12953">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dirty="0">
                          <a:latin typeface="Constantia"/>
                          <a:cs typeface="Constantia"/>
                        </a:rPr>
                        <a:t>4</a:t>
                      </a:r>
                      <a:r>
                        <a:rPr sz="1100" spc="30" dirty="0">
                          <a:latin typeface="Constantia"/>
                          <a:cs typeface="Constantia"/>
                        </a:rPr>
                        <a:t>1</a:t>
                      </a:r>
                      <a:r>
                        <a:rPr sz="1100" spc="-15" dirty="0">
                          <a:latin typeface="Constantia"/>
                          <a:cs typeface="Constantia"/>
                        </a:rPr>
                        <a:t>6</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c>
                  <a:txBody>
                    <a:bodyPr/>
                    <a:lstStyle/>
                    <a:p>
                      <a:pPr marR="7620" algn="r">
                        <a:lnSpc>
                          <a:spcPct val="100000"/>
                        </a:lnSpc>
                        <a:spcBef>
                          <a:spcPts val="60"/>
                        </a:spcBef>
                      </a:pPr>
                      <a:r>
                        <a:rPr sz="1100" spc="-10" dirty="0">
                          <a:latin typeface="Constantia"/>
                          <a:cs typeface="Constantia"/>
                        </a:rPr>
                        <a:t>0</a:t>
                      </a:r>
                      <a:r>
                        <a:rPr sz="1100" spc="15" dirty="0">
                          <a:latin typeface="Constantia"/>
                          <a:cs typeface="Constantia"/>
                        </a:rPr>
                        <a:t>.</a:t>
                      </a:r>
                      <a:r>
                        <a:rPr sz="1100" spc="-15" dirty="0">
                          <a:latin typeface="Constantia"/>
                          <a:cs typeface="Constantia"/>
                        </a:rPr>
                        <a:t>55</a:t>
                      </a:r>
                      <a:r>
                        <a:rPr sz="1100" spc="30" dirty="0">
                          <a:latin typeface="Constantia"/>
                          <a:cs typeface="Constantia"/>
                        </a:rPr>
                        <a:t>1</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c>
                  <a:txBody>
                    <a:bodyPr/>
                    <a:lstStyle/>
                    <a:p>
                      <a:pPr marR="7620" algn="r">
                        <a:lnSpc>
                          <a:spcPct val="100000"/>
                        </a:lnSpc>
                        <a:spcBef>
                          <a:spcPts val="60"/>
                        </a:spcBef>
                      </a:pPr>
                      <a:r>
                        <a:rPr sz="1100" spc="-10" dirty="0">
                          <a:latin typeface="Constantia"/>
                          <a:cs typeface="Constantia"/>
                        </a:rPr>
                        <a:t>0</a:t>
                      </a:r>
                      <a:r>
                        <a:rPr sz="1100" spc="15" dirty="0">
                          <a:latin typeface="Constantia"/>
                          <a:cs typeface="Constantia"/>
                        </a:rPr>
                        <a:t>.</a:t>
                      </a:r>
                      <a:r>
                        <a:rPr sz="1100" spc="-25" dirty="0">
                          <a:latin typeface="Constantia"/>
                          <a:cs typeface="Constantia"/>
                        </a:rPr>
                        <a:t>7</a:t>
                      </a:r>
                      <a:r>
                        <a:rPr sz="1100" spc="-15" dirty="0">
                          <a:latin typeface="Constantia"/>
                          <a:cs typeface="Constantia"/>
                        </a:rPr>
                        <a:t>5</a:t>
                      </a:r>
                      <a:r>
                        <a:rPr sz="1100" spc="20" dirty="0">
                          <a:latin typeface="Constantia"/>
                          <a:cs typeface="Constantia"/>
                        </a:rPr>
                        <a:t>1</a:t>
                      </a:r>
                      <a:r>
                        <a:rPr sz="1100" dirty="0">
                          <a:latin typeface="Constantia"/>
                          <a:cs typeface="Constantia"/>
                        </a:rPr>
                        <a:t>%</a:t>
                      </a:r>
                    </a:p>
                  </a:txBody>
                  <a:tcPr marL="0" marR="0" marT="0" marB="0">
                    <a:lnL w="10667">
                      <a:solidFill>
                        <a:srgbClr val="000000"/>
                      </a:solidFill>
                      <a:prstDash val="solid"/>
                    </a:lnL>
                    <a:lnR w="12953">
                      <a:solidFill>
                        <a:srgbClr val="000000"/>
                      </a:solidFill>
                      <a:prstDash val="solid"/>
                    </a:lnR>
                    <a:lnT w="12953">
                      <a:solidFill>
                        <a:srgbClr val="000000"/>
                      </a:solidFill>
                      <a:prstDash val="solid"/>
                    </a:lnT>
                    <a:lnB w="11429">
                      <a:solidFill>
                        <a:srgbClr val="000000"/>
                      </a:solidFill>
                      <a:prstDash val="solid"/>
                    </a:lnB>
                  </a:tcPr>
                </a:tc>
                <a:tc>
                  <a:txBody>
                    <a:bodyPr/>
                    <a:lstStyle/>
                    <a:p>
                      <a:pPr marR="7620" algn="r">
                        <a:lnSpc>
                          <a:spcPct val="100000"/>
                        </a:lnSpc>
                        <a:spcBef>
                          <a:spcPts val="60"/>
                        </a:spcBef>
                      </a:pPr>
                      <a:r>
                        <a:rPr sz="1100" spc="-10" dirty="0">
                          <a:latin typeface="Constantia"/>
                          <a:cs typeface="Constantia"/>
                        </a:rPr>
                        <a:t>0</a:t>
                      </a:r>
                      <a:r>
                        <a:rPr sz="1100" spc="15" dirty="0">
                          <a:latin typeface="Constantia"/>
                          <a:cs typeface="Constantia"/>
                        </a:rPr>
                        <a:t>.</a:t>
                      </a:r>
                      <a:r>
                        <a:rPr sz="1100" spc="-5" dirty="0">
                          <a:latin typeface="Constantia"/>
                          <a:cs typeface="Constantia"/>
                        </a:rPr>
                        <a:t>8</a:t>
                      </a:r>
                      <a:r>
                        <a:rPr sz="1100" spc="-25" dirty="0">
                          <a:latin typeface="Constantia"/>
                          <a:cs typeface="Constantia"/>
                        </a:rPr>
                        <a:t>2</a:t>
                      </a:r>
                      <a:r>
                        <a:rPr sz="1100" spc="-5" dirty="0">
                          <a:latin typeface="Constantia"/>
                          <a:cs typeface="Constantia"/>
                        </a:rPr>
                        <a:t>8</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2953">
                      <a:solidFill>
                        <a:srgbClr val="000000"/>
                      </a:solidFill>
                      <a:prstDash val="solid"/>
                    </a:lnT>
                    <a:lnB w="11429">
                      <a:solidFill>
                        <a:srgbClr val="000000"/>
                      </a:solidFill>
                      <a:prstDash val="solid"/>
                    </a:lnB>
                  </a:tcPr>
                </a:tc>
                <a:tc>
                  <a:txBody>
                    <a:bodyPr/>
                    <a:lstStyle/>
                    <a:p>
                      <a:pPr marL="325120">
                        <a:lnSpc>
                          <a:spcPct val="100000"/>
                        </a:lnSpc>
                        <a:spcBef>
                          <a:spcPts val="60"/>
                        </a:spcBef>
                      </a:pPr>
                      <a:r>
                        <a:rPr sz="1100" spc="10" dirty="0">
                          <a:latin typeface="Constantia"/>
                          <a:cs typeface="Constantia"/>
                        </a:rPr>
                        <a:t>0.925%</a:t>
                      </a:r>
                      <a:endParaRPr sz="1100" dirty="0">
                        <a:latin typeface="Constantia"/>
                        <a:cs typeface="Constantia"/>
                      </a:endParaRPr>
                    </a:p>
                  </a:txBody>
                  <a:tcPr marL="0" marR="0" marT="0" marB="0">
                    <a:lnL w="12953">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c>
                  <a:txBody>
                    <a:bodyPr/>
                    <a:lstStyle/>
                    <a:p>
                      <a:pPr marR="8890" algn="r">
                        <a:lnSpc>
                          <a:spcPct val="100000"/>
                        </a:lnSpc>
                        <a:spcBef>
                          <a:spcPts val="60"/>
                        </a:spcBef>
                      </a:pPr>
                      <a:r>
                        <a:rPr sz="1100" spc="20" dirty="0">
                          <a:latin typeface="Constantia"/>
                          <a:cs typeface="Constantia"/>
                        </a:rPr>
                        <a:t>1</a:t>
                      </a:r>
                      <a:r>
                        <a:rPr sz="1100" spc="15" dirty="0">
                          <a:latin typeface="Constantia"/>
                          <a:cs typeface="Constantia"/>
                        </a:rPr>
                        <a:t>.</a:t>
                      </a:r>
                      <a:r>
                        <a:rPr sz="1100" spc="-20" dirty="0">
                          <a:latin typeface="Constantia"/>
                          <a:cs typeface="Constantia"/>
                        </a:rPr>
                        <a:t>9</a:t>
                      </a:r>
                      <a:r>
                        <a:rPr sz="1100" spc="-25" dirty="0">
                          <a:latin typeface="Constantia"/>
                          <a:cs typeface="Constantia"/>
                        </a:rPr>
                        <a:t>7</a:t>
                      </a:r>
                      <a:r>
                        <a:rPr sz="1100" spc="-15" dirty="0">
                          <a:latin typeface="Constantia"/>
                          <a:cs typeface="Constantia"/>
                        </a:rPr>
                        <a:t>0</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c>
                  <a:txBody>
                    <a:bodyPr/>
                    <a:lstStyle/>
                    <a:p>
                      <a:pPr marR="8890" algn="r">
                        <a:lnSpc>
                          <a:spcPct val="100000"/>
                        </a:lnSpc>
                        <a:spcBef>
                          <a:spcPts val="60"/>
                        </a:spcBef>
                      </a:pPr>
                      <a:r>
                        <a:rPr sz="1100" dirty="0">
                          <a:latin typeface="Constantia"/>
                          <a:cs typeface="Constantia"/>
                        </a:rPr>
                        <a:t>4</a:t>
                      </a:r>
                      <a:r>
                        <a:rPr sz="1100" spc="5" dirty="0">
                          <a:latin typeface="Constantia"/>
                          <a:cs typeface="Constantia"/>
                        </a:rPr>
                        <a:t>.</a:t>
                      </a:r>
                      <a:r>
                        <a:rPr sz="1100" spc="-15" dirty="0">
                          <a:latin typeface="Constantia"/>
                          <a:cs typeface="Constantia"/>
                        </a:rPr>
                        <a:t>2</a:t>
                      </a:r>
                      <a:r>
                        <a:rPr sz="1100" spc="-20" dirty="0">
                          <a:latin typeface="Constantia"/>
                          <a:cs typeface="Constantia"/>
                        </a:rPr>
                        <a:t>9</a:t>
                      </a:r>
                      <a:r>
                        <a:rPr sz="1100" spc="-5" dirty="0">
                          <a:latin typeface="Constantia"/>
                          <a:cs typeface="Constantia"/>
                        </a:rPr>
                        <a:t>8</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1429">
                      <a:solidFill>
                        <a:srgbClr val="000000"/>
                      </a:solidFill>
                      <a:prstDash val="solid"/>
                    </a:lnB>
                  </a:tcPr>
                </a:tc>
              </a:tr>
              <a:tr h="185569">
                <a:tc>
                  <a:txBody>
                    <a:bodyPr/>
                    <a:lstStyle/>
                    <a:p>
                      <a:pPr marR="10160" algn="r">
                        <a:lnSpc>
                          <a:spcPct val="100000"/>
                        </a:lnSpc>
                        <a:spcBef>
                          <a:spcPts val="60"/>
                        </a:spcBef>
                      </a:pPr>
                      <a:r>
                        <a:rPr sz="1100" spc="-15" dirty="0">
                          <a:latin typeface="Constantia"/>
                          <a:cs typeface="Constantia"/>
                        </a:rPr>
                        <a:t>25</a:t>
                      </a:r>
                      <a:r>
                        <a:rPr sz="1100" spc="-25" dirty="0">
                          <a:latin typeface="Constantia"/>
                          <a:cs typeface="Constantia"/>
                        </a:rPr>
                        <a:t>2</a:t>
                      </a:r>
                      <a:r>
                        <a:rPr sz="1100" dirty="0">
                          <a:latin typeface="Constantia"/>
                          <a:cs typeface="Constantia"/>
                        </a:rPr>
                        <a:t>0</a:t>
                      </a:r>
                    </a:p>
                  </a:txBody>
                  <a:tcPr marL="0" marR="0" marT="0" marB="0">
                    <a:lnL w="10667">
                      <a:solidFill>
                        <a:srgbClr val="000000"/>
                      </a:solidFill>
                      <a:prstDash val="solid"/>
                    </a:lnL>
                    <a:lnR w="12953">
                      <a:solidFill>
                        <a:srgbClr val="000000"/>
                      </a:solidFill>
                      <a:prstDash val="solid"/>
                    </a:lnR>
                    <a:lnT w="11429">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dirty="0">
                          <a:latin typeface="Constantia"/>
                          <a:cs typeface="Constantia"/>
                        </a:rPr>
                        <a:t>4</a:t>
                      </a:r>
                      <a:r>
                        <a:rPr sz="1100" spc="-15" dirty="0">
                          <a:latin typeface="Constantia"/>
                          <a:cs typeface="Constantia"/>
                        </a:rPr>
                        <a:t>6</a:t>
                      </a:r>
                      <a:r>
                        <a:rPr sz="1100" spc="-25" dirty="0">
                          <a:latin typeface="Constantia"/>
                          <a:cs typeface="Constantia"/>
                        </a:rPr>
                        <a:t>2</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1429">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15" dirty="0">
                          <a:latin typeface="Constantia"/>
                          <a:cs typeface="Constantia"/>
                        </a:rPr>
                        <a:t>5</a:t>
                      </a:r>
                      <a:r>
                        <a:rPr sz="1100" spc="-5" dirty="0">
                          <a:latin typeface="Constantia"/>
                          <a:cs typeface="Constantia"/>
                        </a:rPr>
                        <a:t>8</a:t>
                      </a:r>
                      <a:r>
                        <a:rPr sz="1100" spc="-25" dirty="0">
                          <a:latin typeface="Constantia"/>
                          <a:cs typeface="Constantia"/>
                        </a:rPr>
                        <a:t>7</a:t>
                      </a:r>
                      <a:r>
                        <a:rPr sz="1100" dirty="0">
                          <a:latin typeface="Constantia"/>
                          <a:cs typeface="Constantia"/>
                        </a:rPr>
                        <a:t>%</a:t>
                      </a:r>
                    </a:p>
                  </a:txBody>
                  <a:tcPr marL="0" marR="0" marT="0" marB="0">
                    <a:lnL w="12953">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spc="-15" dirty="0">
                          <a:latin typeface="Constantia"/>
                          <a:cs typeface="Constantia"/>
                        </a:rPr>
                        <a:t>6</a:t>
                      </a:r>
                      <a:r>
                        <a:rPr sz="1100" spc="20" dirty="0">
                          <a:latin typeface="Constantia"/>
                          <a:cs typeface="Constantia"/>
                        </a:rPr>
                        <a:t>3</a:t>
                      </a:r>
                      <a:r>
                        <a:rPr sz="1100" spc="-15" dirty="0">
                          <a:latin typeface="Constantia"/>
                          <a:cs typeface="Constantia"/>
                        </a:rPr>
                        <a:t>5</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spc="-15" dirty="0">
                          <a:latin typeface="Constantia"/>
                          <a:cs typeface="Constantia"/>
                        </a:rPr>
                        <a:t>6</a:t>
                      </a:r>
                      <a:r>
                        <a:rPr sz="1100" dirty="0">
                          <a:latin typeface="Constantia"/>
                          <a:cs typeface="Constantia"/>
                        </a:rPr>
                        <a:t>6</a:t>
                      </a:r>
                      <a:r>
                        <a:rPr sz="1100" spc="-25" dirty="0">
                          <a:latin typeface="Constantia"/>
                          <a:cs typeface="Constantia"/>
                        </a:rPr>
                        <a:t>2</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c>
                  <a:txBody>
                    <a:bodyPr/>
                    <a:lstStyle/>
                    <a:p>
                      <a:pPr marR="7620" algn="r">
                        <a:lnSpc>
                          <a:spcPct val="100000"/>
                        </a:lnSpc>
                        <a:spcBef>
                          <a:spcPts val="60"/>
                        </a:spcBef>
                      </a:pPr>
                      <a:r>
                        <a:rPr sz="1100" spc="5" dirty="0">
                          <a:latin typeface="Constantia"/>
                          <a:cs typeface="Constantia"/>
                        </a:rPr>
                        <a:t>0.</a:t>
                      </a:r>
                      <a:r>
                        <a:rPr sz="1100" spc="-5" dirty="0">
                          <a:latin typeface="Constantia"/>
                          <a:cs typeface="Constantia"/>
                        </a:rPr>
                        <a:t>8</a:t>
                      </a:r>
                      <a:r>
                        <a:rPr sz="1100" spc="-25" dirty="0">
                          <a:latin typeface="Constantia"/>
                          <a:cs typeface="Constantia"/>
                        </a:rPr>
                        <a:t>7</a:t>
                      </a:r>
                      <a:r>
                        <a:rPr sz="1100" dirty="0">
                          <a:latin typeface="Constantia"/>
                          <a:cs typeface="Constantia"/>
                        </a:rPr>
                        <a:t>4%</a:t>
                      </a:r>
                    </a:p>
                  </a:txBody>
                  <a:tcPr marL="0" marR="0" marT="0" marB="0">
                    <a:lnL w="10667">
                      <a:solidFill>
                        <a:srgbClr val="000000"/>
                      </a:solidFill>
                      <a:prstDash val="solid"/>
                    </a:lnL>
                    <a:lnR w="12953">
                      <a:solidFill>
                        <a:srgbClr val="000000"/>
                      </a:solidFill>
                      <a:prstDash val="solid"/>
                    </a:lnR>
                    <a:lnT w="11429">
                      <a:solidFill>
                        <a:srgbClr val="000000"/>
                      </a:solidFill>
                      <a:prstDash val="solid"/>
                    </a:lnT>
                    <a:lnB w="10667">
                      <a:solidFill>
                        <a:srgbClr val="000000"/>
                      </a:solidFill>
                      <a:prstDash val="solid"/>
                    </a:lnB>
                  </a:tcPr>
                </a:tc>
                <a:tc>
                  <a:txBody>
                    <a:bodyPr/>
                    <a:lstStyle/>
                    <a:p>
                      <a:pPr marR="7620" algn="r">
                        <a:lnSpc>
                          <a:spcPct val="100000"/>
                        </a:lnSpc>
                        <a:spcBef>
                          <a:spcPts val="60"/>
                        </a:spcBef>
                      </a:pPr>
                      <a:r>
                        <a:rPr sz="1100" spc="-10" dirty="0">
                          <a:latin typeface="Constantia"/>
                          <a:cs typeface="Constantia"/>
                        </a:rPr>
                        <a:t>0</a:t>
                      </a:r>
                      <a:r>
                        <a:rPr sz="1100" spc="15" dirty="0">
                          <a:latin typeface="Constantia"/>
                          <a:cs typeface="Constantia"/>
                        </a:rPr>
                        <a:t>.</a:t>
                      </a:r>
                      <a:r>
                        <a:rPr sz="1100" spc="-20" dirty="0">
                          <a:latin typeface="Constantia"/>
                          <a:cs typeface="Constantia"/>
                        </a:rPr>
                        <a:t>9</a:t>
                      </a:r>
                      <a:r>
                        <a:rPr sz="1100" spc="-15" dirty="0">
                          <a:latin typeface="Constantia"/>
                          <a:cs typeface="Constantia"/>
                        </a:rPr>
                        <a:t>65</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1429">
                      <a:solidFill>
                        <a:srgbClr val="000000"/>
                      </a:solidFill>
                      <a:prstDash val="solid"/>
                    </a:lnT>
                    <a:lnB w="10667">
                      <a:solidFill>
                        <a:srgbClr val="000000"/>
                      </a:solidFill>
                      <a:prstDash val="solid"/>
                    </a:lnB>
                  </a:tcPr>
                </a:tc>
                <a:tc>
                  <a:txBody>
                    <a:bodyPr/>
                    <a:lstStyle/>
                    <a:p>
                      <a:pPr marL="367665">
                        <a:lnSpc>
                          <a:spcPct val="100000"/>
                        </a:lnSpc>
                        <a:spcBef>
                          <a:spcPts val="60"/>
                        </a:spcBef>
                      </a:pPr>
                      <a:r>
                        <a:rPr sz="1100" spc="20" dirty="0">
                          <a:latin typeface="Constantia"/>
                          <a:cs typeface="Constantia"/>
                        </a:rPr>
                        <a:t>1.100%</a:t>
                      </a:r>
                      <a:endParaRPr sz="1100" dirty="0">
                        <a:latin typeface="Constantia"/>
                        <a:cs typeface="Constantia"/>
                      </a:endParaRPr>
                    </a:p>
                  </a:txBody>
                  <a:tcPr marL="0" marR="0" marT="0" marB="0">
                    <a:lnL w="12953">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spc="-25" dirty="0">
                          <a:latin typeface="Constantia"/>
                          <a:cs typeface="Constantia"/>
                        </a:rPr>
                        <a:t>2</a:t>
                      </a:r>
                      <a:r>
                        <a:rPr sz="1100" spc="5" dirty="0">
                          <a:latin typeface="Constantia"/>
                          <a:cs typeface="Constantia"/>
                        </a:rPr>
                        <a:t>.</a:t>
                      </a:r>
                      <a:r>
                        <a:rPr sz="1100" spc="20" dirty="0">
                          <a:latin typeface="Constantia"/>
                          <a:cs typeface="Constantia"/>
                        </a:rPr>
                        <a:t>3</a:t>
                      </a:r>
                      <a:r>
                        <a:rPr sz="1100" spc="-25" dirty="0">
                          <a:latin typeface="Constantia"/>
                          <a:cs typeface="Constantia"/>
                        </a:rPr>
                        <a:t>29</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spc="-15" dirty="0">
                          <a:latin typeface="Constantia"/>
                          <a:cs typeface="Constantia"/>
                        </a:rPr>
                        <a:t>5</a:t>
                      </a:r>
                      <a:r>
                        <a:rPr sz="1100" spc="5" dirty="0">
                          <a:latin typeface="Constantia"/>
                          <a:cs typeface="Constantia"/>
                        </a:rPr>
                        <a:t>.</a:t>
                      </a:r>
                      <a:r>
                        <a:rPr sz="1100" spc="30" dirty="0">
                          <a:latin typeface="Constantia"/>
                          <a:cs typeface="Constantia"/>
                        </a:rPr>
                        <a:t>1</a:t>
                      </a:r>
                      <a:r>
                        <a:rPr sz="1100" spc="20" dirty="0">
                          <a:latin typeface="Constantia"/>
                          <a:cs typeface="Constantia"/>
                        </a:rPr>
                        <a:t>1</a:t>
                      </a:r>
                      <a:r>
                        <a:rPr sz="1100" spc="30" dirty="0">
                          <a:latin typeface="Constantia"/>
                          <a:cs typeface="Constantia"/>
                        </a:rPr>
                        <a:t>1</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1429">
                      <a:solidFill>
                        <a:srgbClr val="000000"/>
                      </a:solidFill>
                      <a:prstDash val="solid"/>
                    </a:lnT>
                    <a:lnB w="10667">
                      <a:solidFill>
                        <a:srgbClr val="000000"/>
                      </a:solidFill>
                      <a:prstDash val="solid"/>
                    </a:lnB>
                  </a:tcPr>
                </a:tc>
              </a:tr>
              <a:tr h="184896">
                <a:tc>
                  <a:txBody>
                    <a:bodyPr/>
                    <a:lstStyle/>
                    <a:p>
                      <a:pPr marR="10160" algn="r">
                        <a:lnSpc>
                          <a:spcPct val="100000"/>
                        </a:lnSpc>
                        <a:spcBef>
                          <a:spcPts val="60"/>
                        </a:spcBef>
                      </a:pPr>
                      <a:r>
                        <a:rPr sz="1100" spc="10" dirty="0">
                          <a:latin typeface="Constantia"/>
                          <a:cs typeface="Constantia"/>
                        </a:rPr>
                        <a:t>3</a:t>
                      </a:r>
                      <a:r>
                        <a:rPr sz="1100" spc="-15" dirty="0">
                          <a:latin typeface="Constantia"/>
                          <a:cs typeface="Constantia"/>
                        </a:rPr>
                        <a:t>6</a:t>
                      </a:r>
                      <a:r>
                        <a:rPr sz="1100" spc="-10" dirty="0">
                          <a:latin typeface="Constantia"/>
                          <a:cs typeface="Constantia"/>
                        </a:rPr>
                        <a:t>0</a:t>
                      </a:r>
                      <a:r>
                        <a:rPr sz="1100" dirty="0">
                          <a:latin typeface="Constantia"/>
                          <a:cs typeface="Constantia"/>
                        </a:rPr>
                        <a:t>0</a:t>
                      </a:r>
                    </a:p>
                  </a:txBody>
                  <a:tcPr marL="0" marR="0" marT="0" marB="0">
                    <a:lnL w="10667">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15" dirty="0">
                          <a:latin typeface="Constantia"/>
                          <a:cs typeface="Constantia"/>
                        </a:rPr>
                        <a:t>5</a:t>
                      </a:r>
                      <a:r>
                        <a:rPr sz="1100" spc="-25" dirty="0">
                          <a:latin typeface="Constantia"/>
                          <a:cs typeface="Constantia"/>
                        </a:rPr>
                        <a:t>72</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5" dirty="0">
                          <a:latin typeface="Constantia"/>
                          <a:cs typeface="Constantia"/>
                        </a:rPr>
                        <a:t>.</a:t>
                      </a:r>
                      <a:r>
                        <a:rPr sz="1100" spc="-15" dirty="0">
                          <a:latin typeface="Constantia"/>
                          <a:cs typeface="Constantia"/>
                        </a:rPr>
                        <a:t>7</a:t>
                      </a:r>
                      <a:r>
                        <a:rPr sz="1100" spc="-5" dirty="0">
                          <a:latin typeface="Constantia"/>
                          <a:cs typeface="Constantia"/>
                        </a:rPr>
                        <a:t>8</a:t>
                      </a:r>
                      <a:r>
                        <a:rPr sz="1100" spc="20" dirty="0">
                          <a:latin typeface="Constantia"/>
                          <a:cs typeface="Constantia"/>
                        </a:rPr>
                        <a:t>1</a:t>
                      </a:r>
                      <a:r>
                        <a:rPr sz="1100" dirty="0">
                          <a:latin typeface="Constantia"/>
                          <a:cs typeface="Constantia"/>
                        </a:rPr>
                        <a:t>%</a:t>
                      </a:r>
                    </a:p>
                  </a:txBody>
                  <a:tcPr marL="0" marR="0" marT="0" marB="0">
                    <a:lnL w="12953">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25" dirty="0">
                          <a:latin typeface="Constantia"/>
                          <a:cs typeface="Constantia"/>
                        </a:rPr>
                        <a:t>7</a:t>
                      </a:r>
                      <a:r>
                        <a:rPr sz="1100" spc="-20" dirty="0">
                          <a:latin typeface="Constantia"/>
                          <a:cs typeface="Constantia"/>
                        </a:rPr>
                        <a:t>9</a:t>
                      </a:r>
                      <a:r>
                        <a:rPr sz="1100" dirty="0">
                          <a:latin typeface="Constantia"/>
                          <a:cs typeface="Constantia"/>
                        </a:rPr>
                        <a:t>4%</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8255" algn="r">
                        <a:lnSpc>
                          <a:spcPct val="100000"/>
                        </a:lnSpc>
                        <a:spcBef>
                          <a:spcPts val="60"/>
                        </a:spcBef>
                      </a:pPr>
                      <a:r>
                        <a:rPr sz="1100" spc="5" dirty="0">
                          <a:latin typeface="Constantia"/>
                          <a:cs typeface="Constantia"/>
                        </a:rPr>
                        <a:t>0.</a:t>
                      </a:r>
                      <a:r>
                        <a:rPr sz="1100" spc="-20" dirty="0">
                          <a:latin typeface="Constantia"/>
                          <a:cs typeface="Constantia"/>
                        </a:rPr>
                        <a:t>9</a:t>
                      </a:r>
                      <a:r>
                        <a:rPr sz="1100" spc="30" dirty="0">
                          <a:latin typeface="Constantia"/>
                          <a:cs typeface="Constantia"/>
                        </a:rPr>
                        <a:t>1</a:t>
                      </a:r>
                      <a:r>
                        <a:rPr sz="1100" spc="-10" dirty="0">
                          <a:latin typeface="Constantia"/>
                          <a:cs typeface="Constantia"/>
                        </a:rPr>
                        <a:t>0</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7620" algn="r">
                        <a:lnSpc>
                          <a:spcPct val="100000"/>
                        </a:lnSpc>
                        <a:spcBef>
                          <a:spcPts val="60"/>
                        </a:spcBef>
                      </a:pPr>
                      <a:r>
                        <a:rPr sz="1100" spc="20" dirty="0">
                          <a:latin typeface="Constantia"/>
                          <a:cs typeface="Constantia"/>
                        </a:rPr>
                        <a:t>1</a:t>
                      </a:r>
                      <a:r>
                        <a:rPr sz="1100" spc="15" dirty="0">
                          <a:latin typeface="Constantia"/>
                          <a:cs typeface="Constantia"/>
                        </a:rPr>
                        <a:t>.</a:t>
                      </a:r>
                      <a:r>
                        <a:rPr sz="1100" spc="-10" dirty="0">
                          <a:latin typeface="Constantia"/>
                          <a:cs typeface="Constantia"/>
                        </a:rPr>
                        <a:t>0</a:t>
                      </a:r>
                      <a:r>
                        <a:rPr sz="1100" spc="-15" dirty="0">
                          <a:latin typeface="Constantia"/>
                          <a:cs typeface="Constantia"/>
                        </a:rPr>
                        <a:t>55</a:t>
                      </a:r>
                      <a:r>
                        <a:rPr sz="1100" dirty="0">
                          <a:latin typeface="Constantia"/>
                          <a:cs typeface="Constantia"/>
                        </a:rPr>
                        <a:t>%</a:t>
                      </a:r>
                    </a:p>
                  </a:txBody>
                  <a:tcPr marL="0" marR="0" marT="0" marB="0">
                    <a:lnL w="10667">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R="7620" algn="r">
                        <a:lnSpc>
                          <a:spcPct val="100000"/>
                        </a:lnSpc>
                        <a:spcBef>
                          <a:spcPts val="60"/>
                        </a:spcBef>
                      </a:pPr>
                      <a:r>
                        <a:rPr sz="1100" spc="20" dirty="0">
                          <a:latin typeface="Constantia"/>
                          <a:cs typeface="Constantia"/>
                        </a:rPr>
                        <a:t>1</a:t>
                      </a:r>
                      <a:r>
                        <a:rPr sz="1100" spc="15" dirty="0">
                          <a:latin typeface="Constantia"/>
                          <a:cs typeface="Constantia"/>
                        </a:rPr>
                        <a:t>.</a:t>
                      </a:r>
                      <a:r>
                        <a:rPr sz="1100" spc="-25" dirty="0">
                          <a:latin typeface="Constantia"/>
                          <a:cs typeface="Constantia"/>
                        </a:rPr>
                        <a:t>2</a:t>
                      </a:r>
                      <a:r>
                        <a:rPr sz="1100" dirty="0">
                          <a:latin typeface="Constantia"/>
                          <a:cs typeface="Constantia"/>
                        </a:rPr>
                        <a:t>44%</a:t>
                      </a:r>
                    </a:p>
                  </a:txBody>
                  <a:tcPr marL="0" marR="0" marT="0" marB="0">
                    <a:lnL w="12953">
                      <a:solidFill>
                        <a:srgbClr val="000000"/>
                      </a:solidFill>
                      <a:prstDash val="solid"/>
                    </a:lnL>
                    <a:lnR w="12953">
                      <a:solidFill>
                        <a:srgbClr val="000000"/>
                      </a:solidFill>
                      <a:prstDash val="solid"/>
                    </a:lnR>
                    <a:lnT w="10667">
                      <a:solidFill>
                        <a:srgbClr val="000000"/>
                      </a:solidFill>
                      <a:prstDash val="solid"/>
                    </a:lnT>
                    <a:lnB w="12953">
                      <a:solidFill>
                        <a:srgbClr val="000000"/>
                      </a:solidFill>
                      <a:prstDash val="solid"/>
                    </a:lnB>
                  </a:tcPr>
                </a:tc>
                <a:tc>
                  <a:txBody>
                    <a:bodyPr/>
                    <a:lstStyle/>
                    <a:p>
                      <a:pPr marL="346075">
                        <a:lnSpc>
                          <a:spcPct val="100000"/>
                        </a:lnSpc>
                        <a:spcBef>
                          <a:spcPts val="60"/>
                        </a:spcBef>
                      </a:pPr>
                      <a:r>
                        <a:rPr sz="1100" spc="20" dirty="0">
                          <a:latin typeface="Constantia"/>
                          <a:cs typeface="Constantia"/>
                        </a:rPr>
                        <a:t>1</a:t>
                      </a:r>
                      <a:r>
                        <a:rPr sz="1100" spc="15" dirty="0">
                          <a:latin typeface="Constantia"/>
                          <a:cs typeface="Constantia"/>
                        </a:rPr>
                        <a:t>.</a:t>
                      </a:r>
                      <a:r>
                        <a:rPr sz="1100" spc="10" dirty="0">
                          <a:latin typeface="Constantia"/>
                          <a:cs typeface="Constantia"/>
                        </a:rPr>
                        <a:t>3</a:t>
                      </a:r>
                      <a:r>
                        <a:rPr sz="1100" spc="-5" dirty="0">
                          <a:latin typeface="Constantia"/>
                          <a:cs typeface="Constantia"/>
                        </a:rPr>
                        <a:t>88</a:t>
                      </a:r>
                      <a:r>
                        <a:rPr sz="1100" dirty="0">
                          <a:latin typeface="Constantia"/>
                          <a:cs typeface="Constantia"/>
                        </a:rPr>
                        <a:t>%</a:t>
                      </a:r>
                    </a:p>
                  </a:txBody>
                  <a:tcPr marL="0" marR="0" marT="0" marB="0">
                    <a:lnL w="12953">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8890" algn="r">
                        <a:lnSpc>
                          <a:spcPct val="100000"/>
                        </a:lnSpc>
                        <a:spcBef>
                          <a:spcPts val="60"/>
                        </a:spcBef>
                      </a:pPr>
                      <a:r>
                        <a:rPr sz="1100" spc="10" dirty="0">
                          <a:latin typeface="Constantia"/>
                          <a:cs typeface="Constantia"/>
                        </a:rPr>
                        <a:t>3</a:t>
                      </a:r>
                      <a:r>
                        <a:rPr sz="1100" spc="5" dirty="0">
                          <a:latin typeface="Constantia"/>
                          <a:cs typeface="Constantia"/>
                        </a:rPr>
                        <a:t>.</a:t>
                      </a:r>
                      <a:r>
                        <a:rPr sz="1100" spc="-15" dirty="0">
                          <a:latin typeface="Constantia"/>
                          <a:cs typeface="Constantia"/>
                        </a:rPr>
                        <a:t>2</a:t>
                      </a:r>
                      <a:r>
                        <a:rPr sz="1100" spc="-20" dirty="0">
                          <a:latin typeface="Constantia"/>
                          <a:cs typeface="Constantia"/>
                        </a:rPr>
                        <a:t>95</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c>
                  <a:txBody>
                    <a:bodyPr/>
                    <a:lstStyle/>
                    <a:p>
                      <a:pPr marR="8890" algn="r">
                        <a:lnSpc>
                          <a:spcPct val="100000"/>
                        </a:lnSpc>
                        <a:spcBef>
                          <a:spcPts val="60"/>
                        </a:spcBef>
                      </a:pPr>
                      <a:r>
                        <a:rPr sz="1100" spc="-15" dirty="0">
                          <a:latin typeface="Constantia"/>
                          <a:cs typeface="Constantia"/>
                        </a:rPr>
                        <a:t>5</a:t>
                      </a:r>
                      <a:r>
                        <a:rPr sz="1100" spc="15" dirty="0">
                          <a:latin typeface="Constantia"/>
                          <a:cs typeface="Constantia"/>
                        </a:rPr>
                        <a:t>.</a:t>
                      </a:r>
                      <a:r>
                        <a:rPr sz="1100" spc="-5" dirty="0">
                          <a:latin typeface="Constantia"/>
                          <a:cs typeface="Constantia"/>
                        </a:rPr>
                        <a:t>8</a:t>
                      </a:r>
                      <a:r>
                        <a:rPr sz="1100" spc="30" dirty="0">
                          <a:latin typeface="Constantia"/>
                          <a:cs typeface="Constantia"/>
                        </a:rPr>
                        <a:t>1</a:t>
                      </a:r>
                      <a:r>
                        <a:rPr sz="1100" spc="-25" dirty="0">
                          <a:latin typeface="Constantia"/>
                          <a:cs typeface="Constantia"/>
                        </a:rPr>
                        <a:t>2</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2953">
                      <a:solidFill>
                        <a:srgbClr val="000000"/>
                      </a:solidFill>
                      <a:prstDash val="solid"/>
                    </a:lnB>
                  </a:tcPr>
                </a:tc>
              </a:tr>
              <a:tr h="184896">
                <a:tc>
                  <a:txBody>
                    <a:bodyPr/>
                    <a:lstStyle/>
                    <a:p>
                      <a:pPr marR="4445" algn="r">
                        <a:lnSpc>
                          <a:spcPct val="100000"/>
                        </a:lnSpc>
                        <a:spcBef>
                          <a:spcPts val="60"/>
                        </a:spcBef>
                      </a:pPr>
                      <a:r>
                        <a:rPr sz="1100" spc="-55" dirty="0">
                          <a:latin typeface="Calibri"/>
                          <a:cs typeface="Calibri"/>
                        </a:rPr>
                        <a:t>7</a:t>
                      </a:r>
                      <a:r>
                        <a:rPr sz="1100" spc="-40" dirty="0">
                          <a:latin typeface="Calibri"/>
                          <a:cs typeface="Calibri"/>
                        </a:rPr>
                        <a:t>2</a:t>
                      </a:r>
                      <a:r>
                        <a:rPr sz="1100" spc="-55" dirty="0">
                          <a:latin typeface="Calibri"/>
                          <a:cs typeface="Calibri"/>
                        </a:rPr>
                        <a:t>0</a:t>
                      </a:r>
                      <a:r>
                        <a:rPr sz="1100" dirty="0">
                          <a:latin typeface="Calibri"/>
                          <a:cs typeface="Calibri"/>
                        </a:rPr>
                        <a:t>0</a:t>
                      </a:r>
                    </a:p>
                  </a:txBody>
                  <a:tcPr marL="0" marR="0" marT="0" marB="0">
                    <a:lnL w="10667">
                      <a:solidFill>
                        <a:srgbClr val="000000"/>
                      </a:solidFill>
                      <a:prstDash val="solid"/>
                    </a:lnL>
                    <a:lnR w="12953">
                      <a:solidFill>
                        <a:srgbClr val="000000"/>
                      </a:solidFill>
                      <a:prstDash val="solid"/>
                    </a:lnR>
                    <a:lnT w="12953">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15" dirty="0">
                          <a:latin typeface="Constantia"/>
                          <a:cs typeface="Constantia"/>
                        </a:rPr>
                        <a:t>5</a:t>
                      </a:r>
                      <a:r>
                        <a:rPr sz="1100" spc="-25" dirty="0">
                          <a:latin typeface="Constantia"/>
                          <a:cs typeface="Constantia"/>
                        </a:rPr>
                        <a:t>72</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2953">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spc="-10" dirty="0">
                          <a:latin typeface="Constantia"/>
                          <a:cs typeface="Constantia"/>
                        </a:rPr>
                        <a:t>0</a:t>
                      </a:r>
                      <a:r>
                        <a:rPr sz="1100" spc="5" dirty="0">
                          <a:latin typeface="Constantia"/>
                          <a:cs typeface="Constantia"/>
                        </a:rPr>
                        <a:t>.</a:t>
                      </a:r>
                      <a:r>
                        <a:rPr sz="1100" spc="-15" dirty="0">
                          <a:latin typeface="Constantia"/>
                          <a:cs typeface="Constantia"/>
                        </a:rPr>
                        <a:t>7</a:t>
                      </a:r>
                      <a:r>
                        <a:rPr sz="1100" spc="-5" dirty="0">
                          <a:latin typeface="Constantia"/>
                          <a:cs typeface="Constantia"/>
                        </a:rPr>
                        <a:t>8</a:t>
                      </a:r>
                      <a:r>
                        <a:rPr sz="1100" spc="20" dirty="0">
                          <a:latin typeface="Constantia"/>
                          <a:cs typeface="Constantia"/>
                        </a:rPr>
                        <a:t>1</a:t>
                      </a:r>
                      <a:r>
                        <a:rPr sz="1100" dirty="0">
                          <a:latin typeface="Constantia"/>
                          <a:cs typeface="Constantia"/>
                        </a:rPr>
                        <a:t>%</a:t>
                      </a:r>
                    </a:p>
                  </a:txBody>
                  <a:tcPr marL="0" marR="0" marT="0" marB="0">
                    <a:lnL w="12953">
                      <a:solidFill>
                        <a:srgbClr val="000000"/>
                      </a:solidFill>
                      <a:prstDash val="solid"/>
                    </a:lnL>
                    <a:lnR w="10667">
                      <a:solidFill>
                        <a:srgbClr val="000000"/>
                      </a:solidFill>
                      <a:prstDash val="solid"/>
                    </a:lnR>
                    <a:lnT w="12953">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spc="-10" dirty="0">
                          <a:latin typeface="Constantia"/>
                          <a:cs typeface="Constantia"/>
                        </a:rPr>
                        <a:t>0</a:t>
                      </a:r>
                      <a:r>
                        <a:rPr sz="1100" spc="15" dirty="0">
                          <a:latin typeface="Constantia"/>
                          <a:cs typeface="Constantia"/>
                        </a:rPr>
                        <a:t>.</a:t>
                      </a:r>
                      <a:r>
                        <a:rPr sz="1100" spc="-25" dirty="0">
                          <a:latin typeface="Constantia"/>
                          <a:cs typeface="Constantia"/>
                        </a:rPr>
                        <a:t>7</a:t>
                      </a:r>
                      <a:r>
                        <a:rPr sz="1100" spc="-20" dirty="0">
                          <a:latin typeface="Constantia"/>
                          <a:cs typeface="Constantia"/>
                        </a:rPr>
                        <a:t>9</a:t>
                      </a:r>
                      <a:r>
                        <a:rPr sz="1100" dirty="0">
                          <a:latin typeface="Constantia"/>
                          <a:cs typeface="Constantia"/>
                        </a:rPr>
                        <a:t>4%</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spc="30" dirty="0">
                          <a:latin typeface="Constantia"/>
                          <a:cs typeface="Constantia"/>
                        </a:rPr>
                        <a:t>1</a:t>
                      </a:r>
                      <a:r>
                        <a:rPr sz="1100" spc="5" dirty="0">
                          <a:latin typeface="Constantia"/>
                          <a:cs typeface="Constantia"/>
                        </a:rPr>
                        <a:t>.</a:t>
                      </a:r>
                      <a:r>
                        <a:rPr sz="1100" spc="-15" dirty="0">
                          <a:latin typeface="Constantia"/>
                          <a:cs typeface="Constantia"/>
                        </a:rPr>
                        <a:t>2</a:t>
                      </a:r>
                      <a:r>
                        <a:rPr sz="1100" spc="-10" dirty="0">
                          <a:latin typeface="Constantia"/>
                          <a:cs typeface="Constantia"/>
                        </a:rPr>
                        <a:t>00</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30" dirty="0">
                          <a:latin typeface="Constantia"/>
                          <a:cs typeface="Constantia"/>
                        </a:rPr>
                        <a:t>1</a:t>
                      </a:r>
                      <a:r>
                        <a:rPr sz="1100" spc="5" dirty="0">
                          <a:latin typeface="Constantia"/>
                          <a:cs typeface="Constantia"/>
                        </a:rPr>
                        <a:t>.</a:t>
                      </a:r>
                      <a:r>
                        <a:rPr sz="1100" spc="10" dirty="0">
                          <a:latin typeface="Constantia"/>
                          <a:cs typeface="Constantia"/>
                        </a:rPr>
                        <a:t>3</a:t>
                      </a:r>
                      <a:r>
                        <a:rPr sz="1100" dirty="0">
                          <a:latin typeface="Constantia"/>
                          <a:cs typeface="Constantia"/>
                        </a:rPr>
                        <a:t>4</a:t>
                      </a:r>
                      <a:r>
                        <a:rPr sz="1100" spc="-10" dirty="0">
                          <a:latin typeface="Constantia"/>
                          <a:cs typeface="Constantia"/>
                        </a:rPr>
                        <a:t>0</a:t>
                      </a:r>
                      <a:r>
                        <a:rPr sz="1100" dirty="0">
                          <a:latin typeface="Constantia"/>
                          <a:cs typeface="Constantia"/>
                        </a:rPr>
                        <a:t>%</a:t>
                      </a:r>
                    </a:p>
                  </a:txBody>
                  <a:tcPr marL="0" marR="0" marT="0" marB="0">
                    <a:lnL w="10667">
                      <a:solidFill>
                        <a:srgbClr val="000000"/>
                      </a:solidFill>
                      <a:prstDash val="solid"/>
                    </a:lnL>
                    <a:lnR w="12953">
                      <a:solidFill>
                        <a:srgbClr val="000000"/>
                      </a:solidFill>
                      <a:prstDash val="solid"/>
                    </a:lnR>
                    <a:lnT w="12953">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20" dirty="0">
                          <a:latin typeface="Constantia"/>
                          <a:cs typeface="Constantia"/>
                        </a:rPr>
                        <a:t>1</a:t>
                      </a:r>
                      <a:r>
                        <a:rPr sz="1100" spc="15" dirty="0">
                          <a:latin typeface="Constantia"/>
                          <a:cs typeface="Constantia"/>
                        </a:rPr>
                        <a:t>.</a:t>
                      </a:r>
                      <a:r>
                        <a:rPr sz="1100" dirty="0">
                          <a:latin typeface="Constantia"/>
                          <a:cs typeface="Constantia"/>
                        </a:rPr>
                        <a:t>44</a:t>
                      </a:r>
                      <a:r>
                        <a:rPr sz="1100" spc="20" dirty="0">
                          <a:latin typeface="Constantia"/>
                          <a:cs typeface="Constantia"/>
                        </a:rPr>
                        <a:t>1</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2953">
                      <a:solidFill>
                        <a:srgbClr val="000000"/>
                      </a:solidFill>
                      <a:prstDash val="solid"/>
                    </a:lnT>
                    <a:lnB w="10667">
                      <a:solidFill>
                        <a:srgbClr val="000000"/>
                      </a:solidFill>
                      <a:prstDash val="solid"/>
                    </a:lnB>
                  </a:tcPr>
                </a:tc>
                <a:tc>
                  <a:txBody>
                    <a:bodyPr/>
                    <a:lstStyle/>
                    <a:p>
                      <a:pPr marL="356870">
                        <a:lnSpc>
                          <a:spcPct val="100000"/>
                        </a:lnSpc>
                        <a:spcBef>
                          <a:spcPts val="60"/>
                        </a:spcBef>
                      </a:pPr>
                      <a:r>
                        <a:rPr sz="1100" spc="20" dirty="0">
                          <a:latin typeface="Constantia"/>
                          <a:cs typeface="Constantia"/>
                        </a:rPr>
                        <a:t>1</a:t>
                      </a:r>
                      <a:r>
                        <a:rPr sz="1100" spc="15" dirty="0">
                          <a:latin typeface="Constantia"/>
                          <a:cs typeface="Constantia"/>
                        </a:rPr>
                        <a:t>.</a:t>
                      </a:r>
                      <a:r>
                        <a:rPr sz="1100" spc="-15" dirty="0">
                          <a:latin typeface="Constantia"/>
                          <a:cs typeface="Constantia"/>
                        </a:rPr>
                        <a:t>5</a:t>
                      </a:r>
                      <a:r>
                        <a:rPr sz="1100" spc="10" dirty="0">
                          <a:latin typeface="Constantia"/>
                          <a:cs typeface="Constantia"/>
                        </a:rPr>
                        <a:t>3</a:t>
                      </a:r>
                      <a:r>
                        <a:rPr sz="1100" spc="-20" dirty="0">
                          <a:latin typeface="Constantia"/>
                          <a:cs typeface="Constantia"/>
                        </a:rPr>
                        <a:t>9</a:t>
                      </a:r>
                      <a:r>
                        <a:rPr sz="1100" dirty="0">
                          <a:latin typeface="Constantia"/>
                          <a:cs typeface="Constantia"/>
                        </a:rPr>
                        <a:t>%</a:t>
                      </a:r>
                    </a:p>
                  </a:txBody>
                  <a:tcPr marL="0" marR="0" marT="0" marB="0">
                    <a:lnL w="12953">
                      <a:solidFill>
                        <a:srgbClr val="000000"/>
                      </a:solidFill>
                      <a:prstDash val="solid"/>
                    </a:lnL>
                    <a:lnR w="10667">
                      <a:solidFill>
                        <a:srgbClr val="000000"/>
                      </a:solidFill>
                      <a:prstDash val="solid"/>
                    </a:lnR>
                    <a:lnT w="12953">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20" dirty="0">
                          <a:latin typeface="Constantia"/>
                          <a:cs typeface="Constantia"/>
                        </a:rPr>
                        <a:t>3</a:t>
                      </a:r>
                      <a:r>
                        <a:rPr sz="1100" spc="5" dirty="0">
                          <a:latin typeface="Constantia"/>
                          <a:cs typeface="Constantia"/>
                        </a:rPr>
                        <a:t>.</a:t>
                      </a:r>
                      <a:r>
                        <a:rPr sz="1100" spc="-20" dirty="0">
                          <a:latin typeface="Constantia"/>
                          <a:cs typeface="Constantia"/>
                        </a:rPr>
                        <a:t>9</a:t>
                      </a:r>
                      <a:r>
                        <a:rPr sz="1100" spc="-15" dirty="0">
                          <a:latin typeface="Constantia"/>
                          <a:cs typeface="Constantia"/>
                        </a:rPr>
                        <a:t>5</a:t>
                      </a:r>
                      <a:r>
                        <a:rPr sz="1100" spc="30" dirty="0">
                          <a:latin typeface="Constantia"/>
                          <a:cs typeface="Constantia"/>
                        </a:rPr>
                        <a:t>1</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spc="-15" dirty="0">
                          <a:latin typeface="Constantia"/>
                          <a:cs typeface="Constantia"/>
                        </a:rPr>
                        <a:t>6</a:t>
                      </a:r>
                      <a:r>
                        <a:rPr sz="1100" spc="15" dirty="0">
                          <a:latin typeface="Constantia"/>
                          <a:cs typeface="Constantia"/>
                        </a:rPr>
                        <a:t>.1</a:t>
                      </a:r>
                      <a:r>
                        <a:rPr sz="1100" spc="-15" dirty="0">
                          <a:latin typeface="Constantia"/>
                          <a:cs typeface="Constantia"/>
                        </a:rPr>
                        <a:t>2</a:t>
                      </a:r>
                      <a:r>
                        <a:rPr sz="1100" spc="10" dirty="0">
                          <a:latin typeface="Constantia"/>
                          <a:cs typeface="Constantia"/>
                        </a:rPr>
                        <a:t>3</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2953">
                      <a:solidFill>
                        <a:srgbClr val="000000"/>
                      </a:solidFill>
                      <a:prstDash val="solid"/>
                    </a:lnT>
                    <a:lnB w="10667">
                      <a:solidFill>
                        <a:srgbClr val="000000"/>
                      </a:solidFill>
                      <a:prstDash val="solid"/>
                    </a:lnB>
                  </a:tcPr>
                </a:tc>
              </a:tr>
              <a:tr h="185569">
                <a:tc>
                  <a:txBody>
                    <a:bodyPr/>
                    <a:lstStyle/>
                    <a:p>
                      <a:pPr marR="4445" algn="r">
                        <a:lnSpc>
                          <a:spcPct val="100000"/>
                        </a:lnSpc>
                        <a:spcBef>
                          <a:spcPts val="60"/>
                        </a:spcBef>
                      </a:pPr>
                      <a:r>
                        <a:rPr sz="1100" spc="-55" dirty="0">
                          <a:latin typeface="Calibri"/>
                          <a:cs typeface="Calibri"/>
                        </a:rPr>
                        <a:t>10</a:t>
                      </a:r>
                      <a:r>
                        <a:rPr sz="1100" spc="-40" dirty="0">
                          <a:latin typeface="Calibri"/>
                          <a:cs typeface="Calibri"/>
                        </a:rPr>
                        <a:t>8</a:t>
                      </a:r>
                      <a:r>
                        <a:rPr sz="1100" spc="-55" dirty="0">
                          <a:latin typeface="Calibri"/>
                          <a:cs typeface="Calibri"/>
                        </a:rPr>
                        <a:t>0</a:t>
                      </a:r>
                      <a:r>
                        <a:rPr sz="1100" dirty="0">
                          <a:latin typeface="Calibri"/>
                          <a:cs typeface="Calibri"/>
                        </a:rPr>
                        <a:t>0</a:t>
                      </a:r>
                    </a:p>
                  </a:txBody>
                  <a:tcPr marL="0" marR="0" marT="0" marB="0">
                    <a:lnL w="10667">
                      <a:solidFill>
                        <a:srgbClr val="000000"/>
                      </a:solidFill>
                      <a:prstDash val="solid"/>
                    </a:lnL>
                    <a:lnR w="12953">
                      <a:solidFill>
                        <a:srgbClr val="000000"/>
                      </a:solidFill>
                      <a:prstDash val="solid"/>
                    </a:lnR>
                    <a:lnT w="10667">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10" dirty="0">
                          <a:latin typeface="Constantia"/>
                          <a:cs typeface="Constantia"/>
                        </a:rPr>
                        <a:t>0</a:t>
                      </a:r>
                      <a:r>
                        <a:rPr sz="1100" spc="15" dirty="0">
                          <a:latin typeface="Constantia"/>
                          <a:cs typeface="Constantia"/>
                        </a:rPr>
                        <a:t>.</a:t>
                      </a:r>
                      <a:r>
                        <a:rPr sz="1100" spc="-15" dirty="0">
                          <a:latin typeface="Constantia"/>
                          <a:cs typeface="Constantia"/>
                        </a:rPr>
                        <a:t>5</a:t>
                      </a:r>
                      <a:r>
                        <a:rPr sz="1100" spc="-25" dirty="0">
                          <a:latin typeface="Constantia"/>
                          <a:cs typeface="Constantia"/>
                        </a:rPr>
                        <a:t>72</a:t>
                      </a:r>
                      <a:r>
                        <a:rPr sz="1100" dirty="0">
                          <a:latin typeface="Constantia"/>
                          <a:cs typeface="Constantia"/>
                        </a:rPr>
                        <a:t>%</a:t>
                      </a:r>
                    </a:p>
                  </a:txBody>
                  <a:tcPr marL="0" marR="0" marT="0" marB="0">
                    <a:lnL w="12953">
                      <a:solidFill>
                        <a:srgbClr val="000000"/>
                      </a:solidFill>
                      <a:prstDash val="solid"/>
                    </a:lnL>
                    <a:lnR w="12953">
                      <a:solidFill>
                        <a:srgbClr val="000000"/>
                      </a:solidFill>
                      <a:prstDash val="solid"/>
                    </a:lnR>
                    <a:lnT w="10667">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spc="-10" dirty="0">
                          <a:latin typeface="Constantia"/>
                          <a:cs typeface="Constantia"/>
                        </a:rPr>
                        <a:t>0</a:t>
                      </a:r>
                      <a:r>
                        <a:rPr sz="1100" spc="5" dirty="0">
                          <a:latin typeface="Constantia"/>
                          <a:cs typeface="Constantia"/>
                        </a:rPr>
                        <a:t>.</a:t>
                      </a:r>
                      <a:r>
                        <a:rPr sz="1100" spc="-15" dirty="0">
                          <a:latin typeface="Constantia"/>
                          <a:cs typeface="Constantia"/>
                        </a:rPr>
                        <a:t>7</a:t>
                      </a:r>
                      <a:r>
                        <a:rPr sz="1100" spc="-5" dirty="0">
                          <a:latin typeface="Constantia"/>
                          <a:cs typeface="Constantia"/>
                        </a:rPr>
                        <a:t>8</a:t>
                      </a:r>
                      <a:r>
                        <a:rPr sz="1100" spc="20" dirty="0">
                          <a:latin typeface="Constantia"/>
                          <a:cs typeface="Constantia"/>
                        </a:rPr>
                        <a:t>1</a:t>
                      </a:r>
                      <a:r>
                        <a:rPr sz="1100" dirty="0">
                          <a:latin typeface="Constantia"/>
                          <a:cs typeface="Constantia"/>
                        </a:rPr>
                        <a:t>%</a:t>
                      </a:r>
                    </a:p>
                  </a:txBody>
                  <a:tcPr marL="0" marR="0" marT="0" marB="0">
                    <a:lnL w="12953">
                      <a:solidFill>
                        <a:srgbClr val="000000"/>
                      </a:solidFill>
                      <a:prstDash val="solid"/>
                    </a:lnL>
                    <a:lnR w="10667">
                      <a:solidFill>
                        <a:srgbClr val="000000"/>
                      </a:solidFill>
                      <a:prstDash val="solid"/>
                    </a:lnR>
                    <a:lnT w="10667">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spc="-10" dirty="0">
                          <a:latin typeface="Constantia"/>
                          <a:cs typeface="Constantia"/>
                        </a:rPr>
                        <a:t>0</a:t>
                      </a:r>
                      <a:r>
                        <a:rPr sz="1100" spc="15" dirty="0">
                          <a:latin typeface="Constantia"/>
                          <a:cs typeface="Constantia"/>
                        </a:rPr>
                        <a:t>.</a:t>
                      </a:r>
                      <a:r>
                        <a:rPr sz="1100" spc="-25" dirty="0">
                          <a:latin typeface="Constantia"/>
                          <a:cs typeface="Constantia"/>
                        </a:rPr>
                        <a:t>7</a:t>
                      </a:r>
                      <a:r>
                        <a:rPr sz="1100" spc="-20" dirty="0">
                          <a:latin typeface="Constantia"/>
                          <a:cs typeface="Constantia"/>
                        </a:rPr>
                        <a:t>9</a:t>
                      </a:r>
                      <a:r>
                        <a:rPr sz="1100" dirty="0">
                          <a:latin typeface="Constantia"/>
                          <a:cs typeface="Constantia"/>
                        </a:rPr>
                        <a:t>4%</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30" dirty="0">
                          <a:latin typeface="Constantia"/>
                          <a:cs typeface="Constantia"/>
                        </a:rPr>
                        <a:t>1</a:t>
                      </a:r>
                      <a:r>
                        <a:rPr sz="1100" spc="5" dirty="0">
                          <a:latin typeface="Constantia"/>
                          <a:cs typeface="Constantia"/>
                        </a:rPr>
                        <a:t>.</a:t>
                      </a:r>
                      <a:r>
                        <a:rPr sz="1100" spc="-5" dirty="0">
                          <a:latin typeface="Constantia"/>
                          <a:cs typeface="Constantia"/>
                        </a:rPr>
                        <a:t>5</a:t>
                      </a:r>
                      <a:r>
                        <a:rPr sz="1100" spc="-10" dirty="0">
                          <a:latin typeface="Constantia"/>
                          <a:cs typeface="Constantia"/>
                        </a:rPr>
                        <a:t>00</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20" dirty="0">
                          <a:latin typeface="Constantia"/>
                          <a:cs typeface="Constantia"/>
                        </a:rPr>
                        <a:t>1</a:t>
                      </a:r>
                      <a:r>
                        <a:rPr sz="1100" spc="15" dirty="0">
                          <a:latin typeface="Constantia"/>
                          <a:cs typeface="Constantia"/>
                        </a:rPr>
                        <a:t>.</a:t>
                      </a:r>
                      <a:r>
                        <a:rPr sz="1100" spc="-15" dirty="0">
                          <a:latin typeface="Constantia"/>
                          <a:cs typeface="Constantia"/>
                        </a:rPr>
                        <a:t>6</a:t>
                      </a:r>
                      <a:r>
                        <a:rPr sz="1100" spc="-25" dirty="0">
                          <a:latin typeface="Constantia"/>
                          <a:cs typeface="Constantia"/>
                        </a:rPr>
                        <a:t>22</a:t>
                      </a:r>
                      <a:r>
                        <a:rPr sz="1100" dirty="0">
                          <a:latin typeface="Constantia"/>
                          <a:cs typeface="Constantia"/>
                        </a:rPr>
                        <a:t>%</a:t>
                      </a:r>
                    </a:p>
                  </a:txBody>
                  <a:tcPr marL="0" marR="0" marT="0" marB="0">
                    <a:lnL w="10667">
                      <a:solidFill>
                        <a:srgbClr val="000000"/>
                      </a:solidFill>
                      <a:prstDash val="solid"/>
                    </a:lnL>
                    <a:lnR w="12953">
                      <a:solidFill>
                        <a:srgbClr val="000000"/>
                      </a:solidFill>
                      <a:prstDash val="solid"/>
                    </a:lnR>
                    <a:lnT w="10667">
                      <a:solidFill>
                        <a:srgbClr val="000000"/>
                      </a:solidFill>
                      <a:prstDash val="solid"/>
                    </a:lnT>
                    <a:lnB w="10667">
                      <a:solidFill>
                        <a:srgbClr val="000000"/>
                      </a:solidFill>
                      <a:prstDash val="solid"/>
                    </a:lnB>
                  </a:tcPr>
                </a:tc>
                <a:tc>
                  <a:txBody>
                    <a:bodyPr/>
                    <a:lstStyle/>
                    <a:p>
                      <a:pPr marR="8255" algn="r">
                        <a:lnSpc>
                          <a:spcPct val="100000"/>
                        </a:lnSpc>
                        <a:spcBef>
                          <a:spcPts val="60"/>
                        </a:spcBef>
                      </a:pPr>
                      <a:r>
                        <a:rPr sz="1100" spc="20" dirty="0">
                          <a:latin typeface="Constantia"/>
                          <a:cs typeface="Constantia"/>
                        </a:rPr>
                        <a:t>1</a:t>
                      </a:r>
                      <a:r>
                        <a:rPr sz="1100" spc="15" dirty="0">
                          <a:latin typeface="Constantia"/>
                          <a:cs typeface="Constantia"/>
                        </a:rPr>
                        <a:t>.</a:t>
                      </a:r>
                      <a:r>
                        <a:rPr sz="1100" spc="-25" dirty="0">
                          <a:latin typeface="Constantia"/>
                          <a:cs typeface="Constantia"/>
                        </a:rPr>
                        <a:t>72</a:t>
                      </a:r>
                      <a:r>
                        <a:rPr sz="1100" dirty="0">
                          <a:latin typeface="Constantia"/>
                          <a:cs typeface="Constantia"/>
                        </a:rPr>
                        <a:t>4%</a:t>
                      </a:r>
                    </a:p>
                  </a:txBody>
                  <a:tcPr marL="0" marR="0" marT="0" marB="0">
                    <a:lnL w="12953">
                      <a:solidFill>
                        <a:srgbClr val="000000"/>
                      </a:solidFill>
                      <a:prstDash val="solid"/>
                    </a:lnL>
                    <a:lnR w="12953">
                      <a:solidFill>
                        <a:srgbClr val="000000"/>
                      </a:solidFill>
                      <a:prstDash val="solid"/>
                    </a:lnR>
                    <a:lnT w="10667">
                      <a:solidFill>
                        <a:srgbClr val="000000"/>
                      </a:solidFill>
                      <a:prstDash val="solid"/>
                    </a:lnT>
                    <a:lnB w="10667">
                      <a:solidFill>
                        <a:srgbClr val="000000"/>
                      </a:solidFill>
                      <a:prstDash val="solid"/>
                    </a:lnB>
                  </a:tcPr>
                </a:tc>
                <a:tc>
                  <a:txBody>
                    <a:bodyPr/>
                    <a:lstStyle/>
                    <a:p>
                      <a:pPr marL="334645">
                        <a:lnSpc>
                          <a:spcPct val="100000"/>
                        </a:lnSpc>
                        <a:spcBef>
                          <a:spcPts val="60"/>
                        </a:spcBef>
                      </a:pPr>
                      <a:r>
                        <a:rPr sz="1100" spc="20" dirty="0">
                          <a:latin typeface="Constantia"/>
                          <a:cs typeface="Constantia"/>
                        </a:rPr>
                        <a:t>1.884%</a:t>
                      </a:r>
                      <a:endParaRPr sz="1100" dirty="0">
                        <a:latin typeface="Constantia"/>
                        <a:cs typeface="Constantia"/>
                      </a:endParaRPr>
                    </a:p>
                  </a:txBody>
                  <a:tcPr marL="0" marR="0" marT="0" marB="0">
                    <a:lnL w="12953">
                      <a:solidFill>
                        <a:srgbClr val="000000"/>
                      </a:solidFill>
                      <a:prstDash val="solid"/>
                    </a:lnL>
                    <a:lnR w="10667">
                      <a:solidFill>
                        <a:srgbClr val="000000"/>
                      </a:solidFill>
                      <a:prstDash val="solid"/>
                    </a:lnR>
                    <a:lnT w="10667">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dirty="0">
                          <a:latin typeface="Constantia"/>
                          <a:cs typeface="Constantia"/>
                        </a:rPr>
                        <a:t>4</a:t>
                      </a:r>
                      <a:r>
                        <a:rPr sz="1100" spc="5" dirty="0">
                          <a:latin typeface="Constantia"/>
                          <a:cs typeface="Constantia"/>
                        </a:rPr>
                        <a:t>.</a:t>
                      </a:r>
                      <a:r>
                        <a:rPr sz="1100" spc="-15" dirty="0">
                          <a:latin typeface="Constantia"/>
                          <a:cs typeface="Constantia"/>
                        </a:rPr>
                        <a:t>2</a:t>
                      </a:r>
                      <a:r>
                        <a:rPr sz="1100" spc="-20" dirty="0">
                          <a:latin typeface="Constantia"/>
                          <a:cs typeface="Constantia"/>
                        </a:rPr>
                        <a:t>9</a:t>
                      </a:r>
                      <a:r>
                        <a:rPr sz="1100" spc="-15" dirty="0">
                          <a:latin typeface="Constantia"/>
                          <a:cs typeface="Constantia"/>
                        </a:rPr>
                        <a:t>5</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0667">
                      <a:solidFill>
                        <a:srgbClr val="000000"/>
                      </a:solidFill>
                      <a:prstDash val="solid"/>
                    </a:lnB>
                  </a:tcPr>
                </a:tc>
                <a:tc>
                  <a:txBody>
                    <a:bodyPr/>
                    <a:lstStyle/>
                    <a:p>
                      <a:pPr marR="8890" algn="r">
                        <a:lnSpc>
                          <a:spcPct val="100000"/>
                        </a:lnSpc>
                        <a:spcBef>
                          <a:spcPts val="60"/>
                        </a:spcBef>
                      </a:pPr>
                      <a:r>
                        <a:rPr sz="1100" dirty="0">
                          <a:latin typeface="Constantia"/>
                          <a:cs typeface="Constantia"/>
                        </a:rPr>
                        <a:t>6</a:t>
                      </a:r>
                      <a:r>
                        <a:rPr sz="1100" spc="5" dirty="0">
                          <a:latin typeface="Constantia"/>
                          <a:cs typeface="Constantia"/>
                        </a:rPr>
                        <a:t>.3</a:t>
                      </a:r>
                      <a:r>
                        <a:rPr sz="1100" spc="-25" dirty="0">
                          <a:latin typeface="Constantia"/>
                          <a:cs typeface="Constantia"/>
                        </a:rPr>
                        <a:t>2</a:t>
                      </a:r>
                      <a:r>
                        <a:rPr sz="1100" spc="20" dirty="0">
                          <a:latin typeface="Constantia"/>
                          <a:cs typeface="Constantia"/>
                        </a:rPr>
                        <a:t>3</a:t>
                      </a:r>
                      <a:r>
                        <a:rPr sz="1100" dirty="0">
                          <a:latin typeface="Constantia"/>
                          <a:cs typeface="Constantia"/>
                        </a:rPr>
                        <a:t>%</a:t>
                      </a:r>
                    </a:p>
                  </a:txBody>
                  <a:tcPr marL="0" marR="0" marT="0" marB="0">
                    <a:lnL w="10667">
                      <a:solidFill>
                        <a:srgbClr val="000000"/>
                      </a:solidFill>
                      <a:prstDash val="solid"/>
                    </a:lnL>
                    <a:lnR w="10667">
                      <a:solidFill>
                        <a:srgbClr val="000000"/>
                      </a:solidFill>
                      <a:prstDash val="solid"/>
                    </a:lnR>
                    <a:lnT w="10667">
                      <a:solidFill>
                        <a:srgbClr val="000000"/>
                      </a:solidFill>
                      <a:prstDash val="solid"/>
                    </a:lnT>
                    <a:lnB w="10667">
                      <a:solidFill>
                        <a:srgbClr val="000000"/>
                      </a:solidFill>
                      <a:prstDash val="solid"/>
                    </a:lnB>
                  </a:tcPr>
                </a:tc>
              </a:tr>
            </a:tbl>
          </a:graphicData>
        </a:graphic>
      </p:graphicFrame>
      <p:sp>
        <p:nvSpPr>
          <p:cNvPr id="8" name="7 Marcador de número de diapositiva"/>
          <p:cNvSpPr>
            <a:spLocks noGrp="1"/>
          </p:cNvSpPr>
          <p:nvPr>
            <p:ph type="sldNum" sz="quarter" idx="12"/>
          </p:nvPr>
        </p:nvSpPr>
        <p:spPr/>
        <p:txBody>
          <a:bodyPr/>
          <a:lstStyle/>
          <a:p>
            <a:fld id="{05E83AA4-A00D-4AA0-8FE8-B93C9F3EC141}" type="slidenum">
              <a:rPr lang="es-ES" altLang="es-MX" smtClean="0"/>
              <a:pPr/>
              <a:t>70</a:t>
            </a:fld>
            <a:endParaRPr lang="es-ES" altLang="es-MX" dirty="0"/>
          </a:p>
        </p:txBody>
      </p:sp>
    </p:spTree>
    <p:extLst>
      <p:ext uri="{BB962C8B-B14F-4D97-AF65-F5344CB8AC3E}">
        <p14:creationId xmlns:p14="http://schemas.microsoft.com/office/powerpoint/2010/main" val="6259992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2"/>
            <a:ext cx="5562600" cy="307777"/>
          </a:xfrm>
          <a:prstGeom prst="rect">
            <a:avLst/>
          </a:prstGeom>
        </p:spPr>
        <p:txBody>
          <a:bodyPr vert="horz" wrap="square" lIns="0" tIns="0" rIns="0" bIns="0" rtlCol="0">
            <a:spAutoFit/>
          </a:bodyPr>
          <a:lstStyle/>
          <a:p>
            <a:pPr marL="11397"/>
            <a:r>
              <a:rPr sz="2000" b="1" spc="-27" dirty="0">
                <a:latin typeface="Century Gothic" panose="020B0502020202020204" pitchFamily="34" charset="0"/>
              </a:rPr>
              <a:t>Anexo. </a:t>
            </a:r>
            <a:r>
              <a:rPr sz="2000" b="1" spc="-13" dirty="0">
                <a:latin typeface="Century Gothic" panose="020B0502020202020204" pitchFamily="34" charset="0"/>
              </a:rPr>
              <a:t>Marco</a:t>
            </a:r>
            <a:r>
              <a:rPr sz="2000" b="1" spc="-9" dirty="0">
                <a:latin typeface="Century Gothic" panose="020B0502020202020204" pitchFamily="34" charset="0"/>
              </a:rPr>
              <a:t> metodológico</a:t>
            </a:r>
          </a:p>
        </p:txBody>
      </p:sp>
      <p:sp>
        <p:nvSpPr>
          <p:cNvPr id="9" name="object 9"/>
          <p:cNvSpPr txBox="1"/>
          <p:nvPr/>
        </p:nvSpPr>
        <p:spPr>
          <a:xfrm>
            <a:off x="676121" y="1443421"/>
            <a:ext cx="8165953" cy="4732065"/>
          </a:xfrm>
          <a:prstGeom prst="rect">
            <a:avLst/>
          </a:prstGeom>
        </p:spPr>
        <p:txBody>
          <a:bodyPr vert="horz" wrap="square" lIns="0" tIns="0" rIns="0" bIns="0" rtlCol="0">
            <a:spAutoFit/>
          </a:bodyPr>
          <a:lstStyle/>
          <a:p>
            <a:pPr marL="113399" marR="21654" algn="just"/>
            <a:r>
              <a:rPr sz="1400" dirty="0">
                <a:solidFill>
                  <a:srgbClr val="252525"/>
                </a:solidFill>
                <a:latin typeface="Century Gothic" panose="020B0502020202020204" pitchFamily="34" charset="0"/>
                <a:cs typeface="Constantia"/>
              </a:rPr>
              <a:t>R = </a:t>
            </a:r>
            <a:r>
              <a:rPr sz="1400" spc="-9" dirty="0">
                <a:solidFill>
                  <a:srgbClr val="252525"/>
                </a:solidFill>
                <a:latin typeface="Century Gothic" panose="020B0502020202020204" pitchFamily="34" charset="0"/>
                <a:cs typeface="Constantia"/>
              </a:rPr>
              <a:t>Porcentaje </a:t>
            </a:r>
            <a:r>
              <a:rPr sz="1400" spc="-4" dirty="0">
                <a:solidFill>
                  <a:srgbClr val="252525"/>
                </a:solidFill>
                <a:latin typeface="Century Gothic" panose="020B0502020202020204" pitchFamily="34" charset="0"/>
                <a:cs typeface="Constantia"/>
              </a:rPr>
              <a:t>de </a:t>
            </a:r>
            <a:r>
              <a:rPr sz="1400" spc="-9" dirty="0">
                <a:solidFill>
                  <a:srgbClr val="252525"/>
                </a:solidFill>
                <a:latin typeface="Century Gothic" panose="020B0502020202020204" pitchFamily="34" charset="0"/>
                <a:cs typeface="Constantia"/>
              </a:rPr>
              <a:t>recuperación. Para </a:t>
            </a:r>
            <a:r>
              <a:rPr sz="1400" dirty="0">
                <a:solidFill>
                  <a:srgbClr val="252525"/>
                </a:solidFill>
                <a:latin typeface="Century Gothic" panose="020B0502020202020204" pitchFamily="34" charset="0"/>
                <a:cs typeface="Constantia"/>
              </a:rPr>
              <a:t>los </a:t>
            </a:r>
            <a:r>
              <a:rPr sz="1400" spc="-9" dirty="0">
                <a:solidFill>
                  <a:srgbClr val="252525"/>
                </a:solidFill>
                <a:latin typeface="Century Gothic" panose="020B0502020202020204" pitchFamily="34" charset="0"/>
                <a:cs typeface="Constantia"/>
              </a:rPr>
              <a:t>propósitos </a:t>
            </a:r>
            <a:r>
              <a:rPr sz="1400" spc="-4" dirty="0">
                <a:solidFill>
                  <a:srgbClr val="252525"/>
                </a:solidFill>
                <a:latin typeface="Century Gothic" panose="020B0502020202020204" pitchFamily="34" charset="0"/>
                <a:cs typeface="Constantia"/>
              </a:rPr>
              <a:t>del análisis se supone </a:t>
            </a:r>
            <a:r>
              <a:rPr sz="1400" dirty="0">
                <a:solidFill>
                  <a:srgbClr val="252525"/>
                </a:solidFill>
                <a:latin typeface="Century Gothic" panose="020B0502020202020204" pitchFamily="34" charset="0"/>
                <a:cs typeface="Constantia"/>
              </a:rPr>
              <a:t>que </a:t>
            </a:r>
            <a:r>
              <a:rPr sz="1400" spc="-4" dirty="0">
                <a:solidFill>
                  <a:srgbClr val="252525"/>
                </a:solidFill>
                <a:latin typeface="Century Gothic" panose="020B0502020202020204" pitchFamily="34" charset="0"/>
                <a:cs typeface="Constantia"/>
              </a:rPr>
              <a:t>el </a:t>
            </a:r>
            <a:r>
              <a:rPr sz="1400" spc="-9" dirty="0">
                <a:solidFill>
                  <a:srgbClr val="252525"/>
                </a:solidFill>
                <a:latin typeface="Century Gothic" panose="020B0502020202020204" pitchFamily="34" charset="0"/>
                <a:cs typeface="Constantia"/>
              </a:rPr>
              <a:t>porcentaje  </a:t>
            </a:r>
            <a:r>
              <a:rPr sz="1400" spc="-4" dirty="0">
                <a:solidFill>
                  <a:srgbClr val="252525"/>
                </a:solidFill>
                <a:latin typeface="Century Gothic" panose="020B0502020202020204" pitchFamily="34" charset="0"/>
                <a:cs typeface="Constantia"/>
              </a:rPr>
              <a:t>de</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recuperación</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a:t>
            </a:r>
            <a:r>
              <a:rPr sz="1400" spc="-6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30.0%.</a:t>
            </a:r>
            <a:r>
              <a:rPr sz="1400" spc="-4"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Porcentaje</a:t>
            </a:r>
            <a:r>
              <a:rPr sz="1400" spc="-49"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que</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a:t>
            </a:r>
            <a:r>
              <a:rPr sz="1400" spc="-6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consistente</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con</a:t>
            </a:r>
            <a:r>
              <a:rPr sz="1400" spc="-27"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la</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información</a:t>
            </a:r>
            <a:r>
              <a:rPr sz="1400" spc="-1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reciente</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1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las  empresas</a:t>
            </a:r>
            <a:r>
              <a:rPr sz="1400" spc="-10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vivienderas</a:t>
            </a:r>
            <a:r>
              <a:rPr sz="1400" spc="-9" dirty="0" smtClean="0">
                <a:solidFill>
                  <a:srgbClr val="252525"/>
                </a:solidFill>
                <a:latin typeface="Century Gothic" panose="020B0502020202020204" pitchFamily="34" charset="0"/>
                <a:cs typeface="Constantia"/>
              </a:rPr>
              <a:t>.</a:t>
            </a:r>
            <a:endParaRPr lang="es-MX" sz="1400" spc="-9" dirty="0" smtClean="0">
              <a:solidFill>
                <a:srgbClr val="252525"/>
              </a:solidFill>
              <a:latin typeface="Century Gothic" panose="020B0502020202020204" pitchFamily="34" charset="0"/>
              <a:cs typeface="Constantia"/>
            </a:endParaRPr>
          </a:p>
          <a:p>
            <a:pPr marL="113399" marR="21654" algn="just"/>
            <a:endParaRPr sz="1400" dirty="0">
              <a:latin typeface="Century Gothic" panose="020B0502020202020204" pitchFamily="34" charset="0"/>
              <a:cs typeface="Constantia"/>
            </a:endParaRPr>
          </a:p>
          <a:p>
            <a:pPr marL="11397" algn="just">
              <a:spcBef>
                <a:spcPts val="359"/>
              </a:spcBef>
            </a:pPr>
            <a:r>
              <a:rPr sz="1400" spc="-4" dirty="0">
                <a:solidFill>
                  <a:srgbClr val="252525"/>
                </a:solidFill>
                <a:latin typeface="Century Gothic" panose="020B0502020202020204" pitchFamily="34" charset="0"/>
                <a:cs typeface="Constantia"/>
              </a:rPr>
              <a:t>Es</a:t>
            </a:r>
            <a:r>
              <a:rPr sz="1400" spc="-67" dirty="0">
                <a:solidFill>
                  <a:srgbClr val="252525"/>
                </a:solidFill>
                <a:latin typeface="Century Gothic" panose="020B0502020202020204" pitchFamily="34" charset="0"/>
                <a:cs typeface="Constantia"/>
              </a:rPr>
              <a:t> </a:t>
            </a:r>
            <a:r>
              <a:rPr sz="1400" spc="-27" dirty="0">
                <a:solidFill>
                  <a:srgbClr val="252525"/>
                </a:solidFill>
                <a:latin typeface="Century Gothic" panose="020B0502020202020204" pitchFamily="34" charset="0"/>
                <a:cs typeface="Constantia"/>
              </a:rPr>
              <a:t>decir,</a:t>
            </a:r>
            <a:r>
              <a:rPr sz="1400" spc="-31"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el</a:t>
            </a:r>
            <a:r>
              <a:rPr sz="1400" spc="-4" dirty="0">
                <a:solidFill>
                  <a:srgbClr val="252525"/>
                </a:solidFill>
                <a:latin typeface="Century Gothic" panose="020B0502020202020204" pitchFamily="34" charset="0"/>
                <a:cs typeface="Constantia"/>
              </a:rPr>
              <a:t> modelo</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8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valuación</a:t>
            </a:r>
            <a:r>
              <a:rPr sz="1400" spc="-1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tiene</a:t>
            </a:r>
            <a:r>
              <a:rPr sz="1400" spc="-6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dos</a:t>
            </a:r>
            <a:r>
              <a:rPr sz="1400" spc="-6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componentes</a:t>
            </a:r>
            <a:r>
              <a:rPr sz="1400" spc="-9" dirty="0" smtClean="0">
                <a:solidFill>
                  <a:srgbClr val="252525"/>
                </a:solidFill>
                <a:latin typeface="Century Gothic" panose="020B0502020202020204" pitchFamily="34" charset="0"/>
                <a:cs typeface="Constantia"/>
              </a:rPr>
              <a:t>:</a:t>
            </a:r>
            <a:endParaRPr lang="es-MX" sz="1400" spc="-9" dirty="0" smtClean="0">
              <a:solidFill>
                <a:srgbClr val="252525"/>
              </a:solidFill>
              <a:latin typeface="Century Gothic" panose="020B0502020202020204" pitchFamily="34" charset="0"/>
              <a:cs typeface="Constantia"/>
            </a:endParaRPr>
          </a:p>
          <a:p>
            <a:pPr marL="11397" algn="just">
              <a:spcBef>
                <a:spcPts val="359"/>
              </a:spcBef>
            </a:pPr>
            <a:endParaRPr sz="1400" dirty="0">
              <a:latin typeface="Century Gothic" panose="020B0502020202020204" pitchFamily="34" charset="0"/>
              <a:cs typeface="Constantia"/>
            </a:endParaRPr>
          </a:p>
          <a:p>
            <a:pPr marL="655012" marR="598341" indent="-285750" algn="just">
              <a:spcBef>
                <a:spcPts val="359"/>
              </a:spcBef>
              <a:buClr>
                <a:srgbClr val="C00000"/>
              </a:buClr>
              <a:buFont typeface="Arial" panose="020B0604020202020204" pitchFamily="34" charset="0"/>
              <a:buChar char="•"/>
            </a:pPr>
            <a:r>
              <a:rPr sz="1400" spc="13" dirty="0">
                <a:solidFill>
                  <a:srgbClr val="252525"/>
                </a:solidFill>
                <a:latin typeface="Century Gothic" panose="020B0502020202020204" pitchFamily="34" charset="0"/>
                <a:cs typeface="Constantia"/>
              </a:rPr>
              <a:t>La</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estimación</a:t>
            </a:r>
            <a:r>
              <a:rPr sz="1400" spc="-6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27"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flujos</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58"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efectivo</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seguros,</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expresados</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fecha</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  valuación.</a:t>
            </a:r>
            <a:endParaRPr sz="1400" dirty="0">
              <a:latin typeface="Century Gothic" panose="020B0502020202020204" pitchFamily="34" charset="0"/>
              <a:cs typeface="Constantia"/>
            </a:endParaRPr>
          </a:p>
          <a:p>
            <a:pPr marL="655012" marR="58694" indent="-285750" algn="just">
              <a:spcBef>
                <a:spcPts val="341"/>
              </a:spcBef>
              <a:buClr>
                <a:srgbClr val="C00000"/>
              </a:buClr>
              <a:buFont typeface="Arial" panose="020B0604020202020204" pitchFamily="34" charset="0"/>
              <a:buChar char="•"/>
            </a:pPr>
            <a:r>
              <a:rPr sz="1400" spc="-4" dirty="0">
                <a:solidFill>
                  <a:srgbClr val="252525"/>
                </a:solidFill>
                <a:latin typeface="Century Gothic" panose="020B0502020202020204" pitchFamily="34" charset="0"/>
                <a:cs typeface="Constantia"/>
              </a:rPr>
              <a:t>El </a:t>
            </a:r>
            <a:r>
              <a:rPr sz="1400" spc="-18" dirty="0">
                <a:solidFill>
                  <a:srgbClr val="252525"/>
                </a:solidFill>
                <a:latin typeface="Century Gothic" panose="020B0502020202020204" pitchFamily="34" charset="0"/>
                <a:cs typeface="Constantia"/>
              </a:rPr>
              <a:t>cargo </a:t>
            </a:r>
            <a:r>
              <a:rPr sz="1400" spc="-9" dirty="0">
                <a:solidFill>
                  <a:srgbClr val="252525"/>
                </a:solidFill>
                <a:latin typeface="Century Gothic" panose="020B0502020202020204" pitchFamily="34" charset="0"/>
                <a:cs typeface="Constantia"/>
              </a:rPr>
              <a:t>de </a:t>
            </a:r>
            <a:r>
              <a:rPr sz="1400" spc="-13" dirty="0">
                <a:solidFill>
                  <a:srgbClr val="252525"/>
                </a:solidFill>
                <a:latin typeface="Century Gothic" panose="020B0502020202020204" pitchFamily="34" charset="0"/>
                <a:cs typeface="Constantia"/>
              </a:rPr>
              <a:t>crédito </a:t>
            </a:r>
            <a:r>
              <a:rPr sz="1400" spc="-9" dirty="0">
                <a:solidFill>
                  <a:srgbClr val="252525"/>
                </a:solidFill>
                <a:latin typeface="Century Gothic" panose="020B0502020202020204" pitchFamily="34" charset="0"/>
                <a:cs typeface="Constantia"/>
              </a:rPr>
              <a:t>de cada </a:t>
            </a:r>
            <a:r>
              <a:rPr sz="1400" spc="-13" dirty="0">
                <a:solidFill>
                  <a:srgbClr val="252525"/>
                </a:solidFill>
                <a:latin typeface="Century Gothic" panose="020B0502020202020204" pitchFamily="34" charset="0"/>
                <a:cs typeface="Constantia"/>
              </a:rPr>
              <a:t>bono, </a:t>
            </a:r>
            <a:r>
              <a:rPr sz="1400" spc="-4" dirty="0">
                <a:solidFill>
                  <a:srgbClr val="252525"/>
                </a:solidFill>
                <a:latin typeface="Century Gothic" panose="020B0502020202020204" pitchFamily="34" charset="0"/>
                <a:cs typeface="Constantia"/>
              </a:rPr>
              <a:t>que </a:t>
            </a:r>
            <a:r>
              <a:rPr sz="1400" spc="-9" dirty="0">
                <a:solidFill>
                  <a:srgbClr val="252525"/>
                </a:solidFill>
                <a:latin typeface="Century Gothic" panose="020B0502020202020204" pitchFamily="34" charset="0"/>
                <a:cs typeface="Constantia"/>
              </a:rPr>
              <a:t>depende de </a:t>
            </a:r>
            <a:r>
              <a:rPr sz="1400" spc="-4" dirty="0">
                <a:solidFill>
                  <a:srgbClr val="252525"/>
                </a:solidFill>
                <a:latin typeface="Century Gothic" panose="020B0502020202020204" pitchFamily="34" charset="0"/>
                <a:cs typeface="Constantia"/>
              </a:rPr>
              <a:t>su </a:t>
            </a:r>
            <a:r>
              <a:rPr sz="1400" spc="-9" dirty="0">
                <a:solidFill>
                  <a:srgbClr val="252525"/>
                </a:solidFill>
                <a:latin typeface="Century Gothic" panose="020B0502020202020204" pitchFamily="34" charset="0"/>
                <a:cs typeface="Constantia"/>
              </a:rPr>
              <a:t>grado de </a:t>
            </a:r>
            <a:r>
              <a:rPr sz="1400" spc="-13" dirty="0">
                <a:solidFill>
                  <a:srgbClr val="252525"/>
                </a:solidFill>
                <a:latin typeface="Century Gothic" panose="020B0502020202020204" pitchFamily="34" charset="0"/>
                <a:cs typeface="Constantia"/>
              </a:rPr>
              <a:t>crédito  </a:t>
            </a:r>
            <a:r>
              <a:rPr sz="1400" spc="-9" dirty="0">
                <a:solidFill>
                  <a:srgbClr val="252525"/>
                </a:solidFill>
                <a:latin typeface="Century Gothic" panose="020B0502020202020204" pitchFamily="34" charset="0"/>
                <a:cs typeface="Constantia"/>
              </a:rPr>
              <a:t>correspondiente.</a:t>
            </a:r>
            <a:r>
              <a:rPr sz="1400" spc="-1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En el caso </a:t>
            </a:r>
            <a:r>
              <a:rPr sz="1400" spc="-9" dirty="0">
                <a:solidFill>
                  <a:srgbClr val="252525"/>
                </a:solidFill>
                <a:latin typeface="Century Gothic" panose="020B0502020202020204" pitchFamily="34" charset="0"/>
                <a:cs typeface="Constantia"/>
              </a:rPr>
              <a:t>de </a:t>
            </a:r>
            <a:r>
              <a:rPr sz="1400" spc="-4" dirty="0">
                <a:solidFill>
                  <a:srgbClr val="252525"/>
                </a:solidFill>
                <a:latin typeface="Century Gothic" panose="020B0502020202020204" pitchFamily="34" charset="0"/>
                <a:cs typeface="Constantia"/>
              </a:rPr>
              <a:t>los bonos </a:t>
            </a:r>
            <a:r>
              <a:rPr sz="1400" spc="-9" dirty="0">
                <a:solidFill>
                  <a:srgbClr val="252525"/>
                </a:solidFill>
                <a:latin typeface="Century Gothic" panose="020B0502020202020204" pitchFamily="34" charset="0"/>
                <a:cs typeface="Constantia"/>
              </a:rPr>
              <a:t>soberanos, este </a:t>
            </a:r>
            <a:r>
              <a:rPr sz="1400" spc="-13" dirty="0">
                <a:solidFill>
                  <a:srgbClr val="252525"/>
                </a:solidFill>
                <a:latin typeface="Century Gothic" panose="020B0502020202020204" pitchFamily="34" charset="0"/>
                <a:cs typeface="Constantia"/>
              </a:rPr>
              <a:t>componente </a:t>
            </a:r>
            <a:r>
              <a:rPr sz="1400" spc="-4" dirty="0">
                <a:solidFill>
                  <a:srgbClr val="252525"/>
                </a:solidFill>
                <a:latin typeface="Century Gothic" panose="020B0502020202020204" pitchFamily="34" charset="0"/>
                <a:cs typeface="Constantia"/>
              </a:rPr>
              <a:t>es </a:t>
            </a:r>
            <a:r>
              <a:rPr sz="1400" spc="-27" dirty="0">
                <a:solidFill>
                  <a:srgbClr val="252525"/>
                </a:solidFill>
                <a:latin typeface="Century Gothic" panose="020B0502020202020204" pitchFamily="34" charset="0"/>
                <a:cs typeface="Constantia"/>
              </a:rPr>
              <a:t>cero</a:t>
            </a:r>
            <a:r>
              <a:rPr sz="1400" spc="-27" dirty="0" smtClean="0">
                <a:solidFill>
                  <a:srgbClr val="252525"/>
                </a:solidFill>
                <a:latin typeface="Century Gothic" panose="020B0502020202020204" pitchFamily="34" charset="0"/>
                <a:cs typeface="Constantia"/>
              </a:rPr>
              <a:t>.</a:t>
            </a:r>
            <a:endParaRPr lang="es-MX" sz="1400" spc="-27" dirty="0" smtClean="0">
              <a:solidFill>
                <a:srgbClr val="252525"/>
              </a:solidFill>
              <a:latin typeface="Century Gothic" panose="020B0502020202020204" pitchFamily="34" charset="0"/>
              <a:cs typeface="Constantia"/>
            </a:endParaRPr>
          </a:p>
          <a:p>
            <a:pPr marL="369262" marR="58694" algn="just">
              <a:spcBef>
                <a:spcPts val="341"/>
              </a:spcBef>
            </a:pPr>
            <a:endParaRPr sz="1400" dirty="0">
              <a:latin typeface="Century Gothic" panose="020B0502020202020204" pitchFamily="34" charset="0"/>
              <a:cs typeface="Constantia"/>
            </a:endParaRPr>
          </a:p>
          <a:p>
            <a:pPr marL="11397" marR="33621" algn="just">
              <a:spcBef>
                <a:spcPts val="367"/>
              </a:spcBef>
            </a:pPr>
            <a:r>
              <a:rPr sz="1400" dirty="0">
                <a:solidFill>
                  <a:srgbClr val="252525"/>
                </a:solidFill>
                <a:latin typeface="Century Gothic" panose="020B0502020202020204" pitchFamily="34" charset="0"/>
                <a:cs typeface="Constantia"/>
              </a:rPr>
              <a:t>Cabe </a:t>
            </a:r>
            <a:r>
              <a:rPr sz="1400" spc="-4" dirty="0">
                <a:solidFill>
                  <a:srgbClr val="252525"/>
                </a:solidFill>
                <a:latin typeface="Century Gothic" panose="020B0502020202020204" pitchFamily="34" charset="0"/>
                <a:cs typeface="Constantia"/>
              </a:rPr>
              <a:t>destacar que </a:t>
            </a:r>
            <a:r>
              <a:rPr sz="1400" spc="-9" dirty="0">
                <a:solidFill>
                  <a:srgbClr val="252525"/>
                </a:solidFill>
                <a:latin typeface="Century Gothic" panose="020B0502020202020204" pitchFamily="34" charset="0"/>
                <a:cs typeface="Constantia"/>
              </a:rPr>
              <a:t>este procedimiento </a:t>
            </a:r>
            <a:r>
              <a:rPr sz="1400" spc="-4" dirty="0">
                <a:solidFill>
                  <a:srgbClr val="252525"/>
                </a:solidFill>
                <a:latin typeface="Century Gothic" panose="020B0502020202020204" pitchFamily="34" charset="0"/>
                <a:cs typeface="Constantia"/>
              </a:rPr>
              <a:t>de </a:t>
            </a:r>
            <a:r>
              <a:rPr sz="1400" spc="-9" dirty="0">
                <a:solidFill>
                  <a:srgbClr val="252525"/>
                </a:solidFill>
                <a:latin typeface="Century Gothic" panose="020B0502020202020204" pitchFamily="34" charset="0"/>
                <a:cs typeface="Constantia"/>
              </a:rPr>
              <a:t>valuación </a:t>
            </a:r>
            <a:r>
              <a:rPr sz="1400" dirty="0">
                <a:solidFill>
                  <a:srgbClr val="252525"/>
                </a:solidFill>
                <a:latin typeface="Century Gothic" panose="020B0502020202020204" pitchFamily="34" charset="0"/>
                <a:cs typeface="Constantia"/>
              </a:rPr>
              <a:t>difiere </a:t>
            </a:r>
            <a:r>
              <a:rPr sz="1400" spc="-4" dirty="0">
                <a:solidFill>
                  <a:srgbClr val="252525"/>
                </a:solidFill>
                <a:latin typeface="Century Gothic" panose="020B0502020202020204" pitchFamily="34" charset="0"/>
                <a:cs typeface="Constantia"/>
              </a:rPr>
              <a:t>de la  metodología </a:t>
            </a:r>
            <a:r>
              <a:rPr sz="1400" spc="-9" dirty="0">
                <a:solidFill>
                  <a:srgbClr val="252525"/>
                </a:solidFill>
                <a:latin typeface="Century Gothic" panose="020B0502020202020204" pitchFamily="34" charset="0"/>
                <a:cs typeface="Constantia"/>
              </a:rPr>
              <a:t>tradicional </a:t>
            </a:r>
            <a:r>
              <a:rPr sz="1400" spc="-4" dirty="0">
                <a:solidFill>
                  <a:srgbClr val="252525"/>
                </a:solidFill>
                <a:latin typeface="Century Gothic" panose="020B0502020202020204" pitchFamily="34" charset="0"/>
                <a:cs typeface="Constantia"/>
              </a:rPr>
              <a:t>que, por </a:t>
            </a:r>
            <a:r>
              <a:rPr sz="1400" spc="-9" dirty="0">
                <a:solidFill>
                  <a:srgbClr val="252525"/>
                </a:solidFill>
                <a:latin typeface="Century Gothic" panose="020B0502020202020204" pitchFamily="34" charset="0"/>
                <a:cs typeface="Constantia"/>
              </a:rPr>
              <a:t>ejemplo, </a:t>
            </a:r>
            <a:r>
              <a:rPr sz="1400" spc="-4" dirty="0">
                <a:solidFill>
                  <a:srgbClr val="252525"/>
                </a:solidFill>
                <a:latin typeface="Century Gothic" panose="020B0502020202020204" pitchFamily="34" charset="0"/>
                <a:cs typeface="Constantia"/>
              </a:rPr>
              <a:t>utilizan los </a:t>
            </a:r>
            <a:r>
              <a:rPr sz="1400" spc="-13" dirty="0">
                <a:solidFill>
                  <a:srgbClr val="252525"/>
                </a:solidFill>
                <a:latin typeface="Century Gothic" panose="020B0502020202020204" pitchFamily="34" charset="0"/>
                <a:cs typeface="Constantia"/>
              </a:rPr>
              <a:t>proveedores </a:t>
            </a:r>
            <a:r>
              <a:rPr sz="1400" spc="-4" dirty="0">
                <a:solidFill>
                  <a:srgbClr val="252525"/>
                </a:solidFill>
                <a:latin typeface="Century Gothic" panose="020B0502020202020204" pitchFamily="34" charset="0"/>
                <a:cs typeface="Constantia"/>
              </a:rPr>
              <a:t>de  </a:t>
            </a:r>
            <a:r>
              <a:rPr sz="1400" spc="-9" dirty="0">
                <a:solidFill>
                  <a:srgbClr val="252525"/>
                </a:solidFill>
                <a:latin typeface="Century Gothic" panose="020B0502020202020204" pitchFamily="34" charset="0"/>
                <a:cs typeface="Constantia"/>
              </a:rPr>
              <a:t>precios.</a:t>
            </a:r>
            <a:r>
              <a:rPr sz="1400" spc="-2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Estos </a:t>
            </a:r>
            <a:r>
              <a:rPr sz="1400" spc="-13" dirty="0">
                <a:solidFill>
                  <a:srgbClr val="252525"/>
                </a:solidFill>
                <a:latin typeface="Century Gothic" panose="020B0502020202020204" pitchFamily="34" charset="0"/>
                <a:cs typeface="Constantia"/>
              </a:rPr>
              <a:t>proveedores </a:t>
            </a:r>
            <a:r>
              <a:rPr sz="1400" spc="-4" dirty="0">
                <a:solidFill>
                  <a:srgbClr val="252525"/>
                </a:solidFill>
                <a:latin typeface="Century Gothic" panose="020B0502020202020204" pitchFamily="34" charset="0"/>
                <a:cs typeface="Constantia"/>
              </a:rPr>
              <a:t>descuentan los </a:t>
            </a:r>
            <a:r>
              <a:rPr sz="1400" spc="18" dirty="0">
                <a:solidFill>
                  <a:srgbClr val="252525"/>
                </a:solidFill>
                <a:latin typeface="Century Gothic" panose="020B0502020202020204" pitchFamily="34" charset="0"/>
                <a:cs typeface="Constantia"/>
              </a:rPr>
              <a:t>flujos </a:t>
            </a:r>
            <a:r>
              <a:rPr sz="1400" spc="-4" dirty="0">
                <a:solidFill>
                  <a:srgbClr val="252525"/>
                </a:solidFill>
                <a:latin typeface="Century Gothic" panose="020B0502020202020204" pitchFamily="34" charset="0"/>
                <a:cs typeface="Constantia"/>
              </a:rPr>
              <a:t>de </a:t>
            </a:r>
            <a:r>
              <a:rPr sz="1400" spc="-13" dirty="0">
                <a:solidFill>
                  <a:srgbClr val="252525"/>
                </a:solidFill>
                <a:latin typeface="Century Gothic" panose="020B0502020202020204" pitchFamily="34" charset="0"/>
                <a:cs typeface="Constantia"/>
              </a:rPr>
              <a:t>efectivo </a:t>
            </a:r>
            <a:r>
              <a:rPr sz="1400" spc="-4" dirty="0">
                <a:solidFill>
                  <a:srgbClr val="252525"/>
                </a:solidFill>
                <a:latin typeface="Century Gothic" panose="020B0502020202020204" pitchFamily="34" charset="0"/>
                <a:cs typeface="Constantia"/>
              </a:rPr>
              <a:t>del </a:t>
            </a:r>
            <a:r>
              <a:rPr sz="1400" dirty="0">
                <a:solidFill>
                  <a:srgbClr val="252525"/>
                </a:solidFill>
                <a:latin typeface="Century Gothic" panose="020B0502020202020204" pitchFamily="34" charset="0"/>
                <a:cs typeface="Constantia"/>
              </a:rPr>
              <a:t>bono </a:t>
            </a:r>
            <a:r>
              <a:rPr sz="1400" spc="-13" dirty="0">
                <a:solidFill>
                  <a:srgbClr val="252525"/>
                </a:solidFill>
                <a:latin typeface="Century Gothic" panose="020B0502020202020204" pitchFamily="34" charset="0"/>
                <a:cs typeface="Constantia"/>
              </a:rPr>
              <a:t>con  </a:t>
            </a:r>
            <a:r>
              <a:rPr sz="1400" dirty="0">
                <a:solidFill>
                  <a:srgbClr val="252525"/>
                </a:solidFill>
                <a:latin typeface="Century Gothic" panose="020B0502020202020204" pitchFamily="34" charset="0"/>
                <a:cs typeface="Constantia"/>
              </a:rPr>
              <a:t>base en </a:t>
            </a:r>
            <a:r>
              <a:rPr sz="1400" spc="-4" dirty="0">
                <a:solidFill>
                  <a:srgbClr val="252525"/>
                </a:solidFill>
                <a:latin typeface="Century Gothic" panose="020B0502020202020204" pitchFamily="34" charset="0"/>
                <a:cs typeface="Constantia"/>
              </a:rPr>
              <a:t>la </a:t>
            </a:r>
            <a:r>
              <a:rPr sz="1400" dirty="0">
                <a:solidFill>
                  <a:srgbClr val="252525"/>
                </a:solidFill>
                <a:latin typeface="Century Gothic" panose="020B0502020202020204" pitchFamily="34" charset="0"/>
                <a:cs typeface="Constantia"/>
              </a:rPr>
              <a:t>tasa </a:t>
            </a:r>
            <a:r>
              <a:rPr sz="1400" spc="-4" dirty="0">
                <a:solidFill>
                  <a:srgbClr val="252525"/>
                </a:solidFill>
                <a:latin typeface="Century Gothic" panose="020B0502020202020204" pitchFamily="34" charset="0"/>
                <a:cs typeface="Constantia"/>
              </a:rPr>
              <a:t>de </a:t>
            </a:r>
            <a:r>
              <a:rPr sz="1400" spc="-9" dirty="0">
                <a:solidFill>
                  <a:srgbClr val="252525"/>
                </a:solidFill>
                <a:latin typeface="Century Gothic" panose="020B0502020202020204" pitchFamily="34" charset="0"/>
                <a:cs typeface="Constantia"/>
              </a:rPr>
              <a:t>rendimiento </a:t>
            </a:r>
            <a:r>
              <a:rPr sz="1400" dirty="0">
                <a:solidFill>
                  <a:srgbClr val="252525"/>
                </a:solidFill>
                <a:latin typeface="Century Gothic" panose="020B0502020202020204" pitchFamily="34" charset="0"/>
                <a:cs typeface="Constantia"/>
              </a:rPr>
              <a:t>al </a:t>
            </a:r>
            <a:r>
              <a:rPr sz="1400" spc="-13" dirty="0">
                <a:solidFill>
                  <a:srgbClr val="252525"/>
                </a:solidFill>
                <a:latin typeface="Century Gothic" panose="020B0502020202020204" pitchFamily="34" charset="0"/>
                <a:cs typeface="Constantia"/>
              </a:rPr>
              <a:t>vencimiento </a:t>
            </a:r>
            <a:r>
              <a:rPr sz="1400" spc="-4" dirty="0">
                <a:solidFill>
                  <a:srgbClr val="252525"/>
                </a:solidFill>
                <a:latin typeface="Century Gothic" panose="020B0502020202020204" pitchFamily="34" charset="0"/>
                <a:cs typeface="Constantia"/>
              </a:rPr>
              <a:t>de cada uno de los </a:t>
            </a:r>
            <a:r>
              <a:rPr sz="1400" dirty="0">
                <a:solidFill>
                  <a:srgbClr val="252525"/>
                </a:solidFill>
                <a:latin typeface="Century Gothic" panose="020B0502020202020204" pitchFamily="34" charset="0"/>
                <a:cs typeface="Constantia"/>
              </a:rPr>
              <a:t>bonos  </a:t>
            </a:r>
            <a:r>
              <a:rPr sz="1400" spc="-4" dirty="0">
                <a:solidFill>
                  <a:srgbClr val="252525"/>
                </a:solidFill>
                <a:latin typeface="Century Gothic" panose="020B0502020202020204" pitchFamily="34" charset="0"/>
                <a:cs typeface="Constantia"/>
              </a:rPr>
              <a:t>(tasa yield).  Esta </a:t>
            </a:r>
            <a:r>
              <a:rPr sz="1400" spc="-9" dirty="0">
                <a:solidFill>
                  <a:srgbClr val="252525"/>
                </a:solidFill>
                <a:latin typeface="Century Gothic" panose="020B0502020202020204" pitchFamily="34" charset="0"/>
                <a:cs typeface="Constantia"/>
              </a:rPr>
              <a:t>alternativa </a:t>
            </a:r>
            <a:r>
              <a:rPr sz="1400" spc="-4" dirty="0">
                <a:solidFill>
                  <a:srgbClr val="252525"/>
                </a:solidFill>
                <a:latin typeface="Century Gothic" panose="020B0502020202020204" pitchFamily="34" charset="0"/>
                <a:cs typeface="Constantia"/>
              </a:rPr>
              <a:t>tiene</a:t>
            </a:r>
            <a:r>
              <a:rPr sz="1400" spc="-29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varios </a:t>
            </a:r>
            <a:r>
              <a:rPr sz="1400" spc="-13" dirty="0">
                <a:solidFill>
                  <a:srgbClr val="252525"/>
                </a:solidFill>
                <a:latin typeface="Century Gothic" panose="020B0502020202020204" pitchFamily="34" charset="0"/>
                <a:cs typeface="Constantia"/>
              </a:rPr>
              <a:t>inconvenientes</a:t>
            </a:r>
            <a:r>
              <a:rPr sz="1400" spc="-13" dirty="0" smtClean="0">
                <a:solidFill>
                  <a:srgbClr val="252525"/>
                </a:solidFill>
                <a:latin typeface="Century Gothic" panose="020B0502020202020204" pitchFamily="34" charset="0"/>
                <a:cs typeface="Constantia"/>
              </a:rPr>
              <a:t>:</a:t>
            </a:r>
            <a:endParaRPr lang="es-MX" sz="1400" spc="-13" dirty="0" smtClean="0">
              <a:solidFill>
                <a:srgbClr val="252525"/>
              </a:solidFill>
              <a:latin typeface="Century Gothic" panose="020B0502020202020204" pitchFamily="34" charset="0"/>
              <a:cs typeface="Constantia"/>
            </a:endParaRPr>
          </a:p>
          <a:p>
            <a:pPr marL="297147" marR="33621" indent="-285750" algn="just">
              <a:spcBef>
                <a:spcPts val="367"/>
              </a:spcBef>
              <a:buFont typeface="Arial" panose="020B0604020202020204" pitchFamily="34" charset="0"/>
              <a:buChar char="•"/>
            </a:pPr>
            <a:endParaRPr sz="1400" dirty="0">
              <a:latin typeface="Century Gothic" panose="020B0502020202020204" pitchFamily="34" charset="0"/>
              <a:cs typeface="Constantia"/>
            </a:endParaRPr>
          </a:p>
          <a:p>
            <a:pPr marL="655012" marR="690087" indent="-285750" algn="just">
              <a:spcBef>
                <a:spcPts val="359"/>
              </a:spcBef>
              <a:buClr>
                <a:srgbClr val="C00000"/>
              </a:buClr>
              <a:buFont typeface="Arial" panose="020B0604020202020204" pitchFamily="34" charset="0"/>
              <a:buChar char="•"/>
            </a:pPr>
            <a:r>
              <a:rPr sz="1400" spc="-13" dirty="0">
                <a:solidFill>
                  <a:srgbClr val="252525"/>
                </a:solidFill>
                <a:latin typeface="Century Gothic" panose="020B0502020202020204" pitchFamily="34" charset="0"/>
                <a:cs typeface="Constantia"/>
              </a:rPr>
              <a:t>No</a:t>
            </a:r>
            <a:r>
              <a:rPr sz="1400" spc="-31" dirty="0">
                <a:solidFill>
                  <a:srgbClr val="252525"/>
                </a:solidFill>
                <a:latin typeface="Century Gothic" panose="020B0502020202020204" pitchFamily="34" charset="0"/>
                <a:cs typeface="Constantia"/>
              </a:rPr>
              <a:t> </a:t>
            </a:r>
            <a:r>
              <a:rPr sz="1400" spc="-18" dirty="0">
                <a:solidFill>
                  <a:srgbClr val="252525"/>
                </a:solidFill>
                <a:latin typeface="Century Gothic" panose="020B0502020202020204" pitchFamily="34" charset="0"/>
                <a:cs typeface="Constantia"/>
              </a:rPr>
              <a:t>hay</a:t>
            </a:r>
            <a:r>
              <a:rPr sz="1400" spc="-2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información</a:t>
            </a:r>
            <a:r>
              <a:rPr sz="1400" spc="-40"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mercado</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permita</a:t>
            </a:r>
            <a:r>
              <a:rPr sz="1400" spc="-7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construir</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una</a:t>
            </a:r>
            <a:r>
              <a:rPr sz="1400" spc="-6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estructura  intertemporal</a:t>
            </a:r>
            <a:r>
              <a:rPr sz="1400" spc="-40"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tasas</a:t>
            </a:r>
            <a:r>
              <a:rPr sz="1400" spc="-7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interés</a:t>
            </a:r>
            <a:r>
              <a:rPr sz="1400" spc="-7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bonos</a:t>
            </a:r>
            <a:r>
              <a:rPr sz="1400" spc="-4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privados.</a:t>
            </a:r>
            <a:endParaRPr sz="1400" dirty="0">
              <a:latin typeface="Century Gothic" panose="020B0502020202020204" pitchFamily="34" charset="0"/>
              <a:cs typeface="Constantia"/>
            </a:endParaRPr>
          </a:p>
          <a:p>
            <a:pPr marL="655012" marR="4559" indent="-285750" algn="just">
              <a:spcBef>
                <a:spcPts val="341"/>
              </a:spcBef>
              <a:buClr>
                <a:srgbClr val="C00000"/>
              </a:buClr>
              <a:buFont typeface="Arial" panose="020B0604020202020204" pitchFamily="34" charset="0"/>
              <a:buChar char="•"/>
            </a:pPr>
            <a:r>
              <a:rPr sz="1400" spc="4" dirty="0">
                <a:solidFill>
                  <a:srgbClr val="252525"/>
                </a:solidFill>
                <a:latin typeface="Century Gothic" panose="020B0502020202020204" pitchFamily="34" charset="0"/>
                <a:cs typeface="Constantia"/>
              </a:rPr>
              <a:t>Los</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bonos</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privados</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se</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negocian</a:t>
            </a:r>
            <a:r>
              <a:rPr sz="1400" spc="-54"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escasamente</a:t>
            </a:r>
            <a:r>
              <a:rPr sz="1400" spc="-6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en</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el</a:t>
            </a:r>
            <a:r>
              <a:rPr sz="1400" spc="-9" dirty="0">
                <a:solidFill>
                  <a:srgbClr val="252525"/>
                </a:solidFill>
                <a:latin typeface="Century Gothic" panose="020B0502020202020204" pitchFamily="34" charset="0"/>
                <a:cs typeface="Constantia"/>
              </a:rPr>
              <a:t> mercado</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secundario,</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el</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cual  se</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puede</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decir</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casi</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a:t>
            </a:r>
            <a:r>
              <a:rPr sz="1400" spc="-2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inexistente</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para</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36"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mayoría</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1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bonos</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privados.</a:t>
            </a:r>
            <a:endParaRPr sz="1400" dirty="0">
              <a:latin typeface="Century Gothic" panose="020B0502020202020204" pitchFamily="34" charset="0"/>
              <a:cs typeface="Constantia"/>
            </a:endParaRPr>
          </a:p>
        </p:txBody>
      </p:sp>
      <p:sp>
        <p:nvSpPr>
          <p:cNvPr id="13" name="12 Marcador de número de diapositiva"/>
          <p:cNvSpPr>
            <a:spLocks noGrp="1"/>
          </p:cNvSpPr>
          <p:nvPr>
            <p:ph type="sldNum" sz="quarter" idx="12"/>
          </p:nvPr>
        </p:nvSpPr>
        <p:spPr/>
        <p:txBody>
          <a:bodyPr/>
          <a:lstStyle/>
          <a:p>
            <a:fld id="{05E83AA4-A00D-4AA0-8FE8-B93C9F3EC141}" type="slidenum">
              <a:rPr lang="es-ES" altLang="es-MX" smtClean="0"/>
              <a:pPr/>
              <a:t>71</a:t>
            </a:fld>
            <a:endParaRPr lang="es-ES" altLang="es-MX" dirty="0"/>
          </a:p>
        </p:txBody>
      </p:sp>
    </p:spTree>
    <p:extLst>
      <p:ext uri="{BB962C8B-B14F-4D97-AF65-F5344CB8AC3E}">
        <p14:creationId xmlns:p14="http://schemas.microsoft.com/office/powerpoint/2010/main" val="16884881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7065034" cy="307777"/>
          </a:xfrm>
          <a:prstGeom prst="rect">
            <a:avLst/>
          </a:prstGeom>
        </p:spPr>
        <p:txBody>
          <a:bodyPr vert="horz" wrap="square" lIns="0" tIns="0" rIns="0" bIns="0" rtlCol="0">
            <a:spAutoFit/>
          </a:bodyPr>
          <a:lstStyle/>
          <a:p>
            <a:pPr marL="11397"/>
            <a:r>
              <a:rPr sz="2000" b="1" spc="-27" dirty="0">
                <a:latin typeface="Century Gothic" panose="020B0502020202020204" pitchFamily="34" charset="0"/>
              </a:rPr>
              <a:t>Anexo. </a:t>
            </a:r>
            <a:r>
              <a:rPr sz="2000" b="1" spc="-13" dirty="0">
                <a:latin typeface="Century Gothic" panose="020B0502020202020204" pitchFamily="34" charset="0"/>
              </a:rPr>
              <a:t>Marco</a:t>
            </a:r>
            <a:r>
              <a:rPr sz="2000" b="1" spc="-9" dirty="0">
                <a:latin typeface="Century Gothic" panose="020B0502020202020204" pitchFamily="34" charset="0"/>
              </a:rPr>
              <a:t> metodológico</a:t>
            </a:r>
          </a:p>
        </p:txBody>
      </p:sp>
      <p:sp>
        <p:nvSpPr>
          <p:cNvPr id="5" name="object 5"/>
          <p:cNvSpPr/>
          <p:nvPr/>
        </p:nvSpPr>
        <p:spPr>
          <a:xfrm>
            <a:off x="3341761" y="4886624"/>
            <a:ext cx="3034145" cy="0"/>
          </a:xfrm>
          <a:custGeom>
            <a:avLst/>
            <a:gdLst/>
            <a:ahLst/>
            <a:cxnLst/>
            <a:rect l="l" t="t" r="r" b="b"/>
            <a:pathLst>
              <a:path w="3337559">
                <a:moveTo>
                  <a:pt x="0" y="0"/>
                </a:moveTo>
                <a:lnTo>
                  <a:pt x="3337559" y="0"/>
                </a:lnTo>
              </a:path>
            </a:pathLst>
          </a:custGeom>
          <a:ln w="9143">
            <a:solidFill>
              <a:srgbClr val="858585"/>
            </a:solidFill>
          </a:ln>
        </p:spPr>
        <p:txBody>
          <a:bodyPr wrap="square" lIns="0" tIns="0" rIns="0" bIns="0" rtlCol="0"/>
          <a:lstStyle/>
          <a:p>
            <a:endParaRPr dirty="0">
              <a:latin typeface="Century Gothic" panose="020B0502020202020204" pitchFamily="34" charset="0"/>
            </a:endParaRPr>
          </a:p>
        </p:txBody>
      </p:sp>
      <p:sp>
        <p:nvSpPr>
          <p:cNvPr id="6" name="object 6"/>
          <p:cNvSpPr/>
          <p:nvPr/>
        </p:nvSpPr>
        <p:spPr>
          <a:xfrm>
            <a:off x="3341761" y="4684246"/>
            <a:ext cx="3034145" cy="0"/>
          </a:xfrm>
          <a:custGeom>
            <a:avLst/>
            <a:gdLst/>
            <a:ahLst/>
            <a:cxnLst/>
            <a:rect l="l" t="t" r="r" b="b"/>
            <a:pathLst>
              <a:path w="3337559">
                <a:moveTo>
                  <a:pt x="0" y="0"/>
                </a:moveTo>
                <a:lnTo>
                  <a:pt x="3337559" y="0"/>
                </a:lnTo>
              </a:path>
            </a:pathLst>
          </a:custGeom>
          <a:ln w="7619">
            <a:solidFill>
              <a:srgbClr val="858585"/>
            </a:solidFill>
          </a:ln>
        </p:spPr>
        <p:txBody>
          <a:bodyPr wrap="square" lIns="0" tIns="0" rIns="0" bIns="0" rtlCol="0"/>
          <a:lstStyle/>
          <a:p>
            <a:endParaRPr dirty="0">
              <a:latin typeface="Century Gothic" panose="020B0502020202020204" pitchFamily="34" charset="0"/>
            </a:endParaRPr>
          </a:p>
        </p:txBody>
      </p:sp>
      <p:sp>
        <p:nvSpPr>
          <p:cNvPr id="7" name="object 7"/>
          <p:cNvSpPr/>
          <p:nvPr/>
        </p:nvSpPr>
        <p:spPr>
          <a:xfrm>
            <a:off x="3341761" y="4483212"/>
            <a:ext cx="3034145" cy="0"/>
          </a:xfrm>
          <a:custGeom>
            <a:avLst/>
            <a:gdLst/>
            <a:ahLst/>
            <a:cxnLst/>
            <a:rect l="l" t="t" r="r" b="b"/>
            <a:pathLst>
              <a:path w="3337559">
                <a:moveTo>
                  <a:pt x="0" y="0"/>
                </a:moveTo>
                <a:lnTo>
                  <a:pt x="3337559" y="0"/>
                </a:lnTo>
              </a:path>
            </a:pathLst>
          </a:custGeom>
          <a:ln w="9143">
            <a:solidFill>
              <a:srgbClr val="858585"/>
            </a:solidFill>
          </a:ln>
        </p:spPr>
        <p:txBody>
          <a:bodyPr wrap="square" lIns="0" tIns="0" rIns="0" bIns="0" rtlCol="0"/>
          <a:lstStyle/>
          <a:p>
            <a:endParaRPr dirty="0">
              <a:latin typeface="Century Gothic" panose="020B0502020202020204" pitchFamily="34" charset="0"/>
            </a:endParaRPr>
          </a:p>
        </p:txBody>
      </p:sp>
      <p:sp>
        <p:nvSpPr>
          <p:cNvPr id="8" name="object 8"/>
          <p:cNvSpPr/>
          <p:nvPr/>
        </p:nvSpPr>
        <p:spPr>
          <a:xfrm>
            <a:off x="3341761" y="4281506"/>
            <a:ext cx="3034145" cy="0"/>
          </a:xfrm>
          <a:custGeom>
            <a:avLst/>
            <a:gdLst/>
            <a:ahLst/>
            <a:cxnLst/>
            <a:rect l="l" t="t" r="r" b="b"/>
            <a:pathLst>
              <a:path w="3337559">
                <a:moveTo>
                  <a:pt x="0" y="0"/>
                </a:moveTo>
                <a:lnTo>
                  <a:pt x="3337559" y="0"/>
                </a:lnTo>
              </a:path>
            </a:pathLst>
          </a:custGeom>
          <a:ln w="9143">
            <a:solidFill>
              <a:srgbClr val="858585"/>
            </a:solidFill>
          </a:ln>
        </p:spPr>
        <p:txBody>
          <a:bodyPr wrap="square" lIns="0" tIns="0" rIns="0" bIns="0" rtlCol="0"/>
          <a:lstStyle/>
          <a:p>
            <a:endParaRPr dirty="0">
              <a:latin typeface="Century Gothic" panose="020B0502020202020204" pitchFamily="34" charset="0"/>
            </a:endParaRPr>
          </a:p>
        </p:txBody>
      </p:sp>
      <p:sp>
        <p:nvSpPr>
          <p:cNvPr id="9" name="object 9"/>
          <p:cNvSpPr/>
          <p:nvPr/>
        </p:nvSpPr>
        <p:spPr>
          <a:xfrm>
            <a:off x="3341761" y="4079129"/>
            <a:ext cx="3034145" cy="0"/>
          </a:xfrm>
          <a:custGeom>
            <a:avLst/>
            <a:gdLst/>
            <a:ahLst/>
            <a:cxnLst/>
            <a:rect l="l" t="t" r="r" b="b"/>
            <a:pathLst>
              <a:path w="3337559">
                <a:moveTo>
                  <a:pt x="0" y="0"/>
                </a:moveTo>
                <a:lnTo>
                  <a:pt x="3337559" y="0"/>
                </a:lnTo>
              </a:path>
            </a:pathLst>
          </a:custGeom>
          <a:ln w="7619">
            <a:solidFill>
              <a:srgbClr val="858585"/>
            </a:solidFill>
          </a:ln>
        </p:spPr>
        <p:txBody>
          <a:bodyPr wrap="square" lIns="0" tIns="0" rIns="0" bIns="0" rtlCol="0"/>
          <a:lstStyle/>
          <a:p>
            <a:endParaRPr dirty="0">
              <a:latin typeface="Century Gothic" panose="020B0502020202020204" pitchFamily="34" charset="0"/>
            </a:endParaRPr>
          </a:p>
        </p:txBody>
      </p:sp>
      <p:sp>
        <p:nvSpPr>
          <p:cNvPr id="10" name="object 10"/>
          <p:cNvSpPr/>
          <p:nvPr/>
        </p:nvSpPr>
        <p:spPr>
          <a:xfrm>
            <a:off x="3341761" y="3878094"/>
            <a:ext cx="3034145" cy="0"/>
          </a:xfrm>
          <a:custGeom>
            <a:avLst/>
            <a:gdLst/>
            <a:ahLst/>
            <a:cxnLst/>
            <a:rect l="l" t="t" r="r" b="b"/>
            <a:pathLst>
              <a:path w="3337559">
                <a:moveTo>
                  <a:pt x="0" y="0"/>
                </a:moveTo>
                <a:lnTo>
                  <a:pt x="3337559" y="0"/>
                </a:lnTo>
              </a:path>
            </a:pathLst>
          </a:custGeom>
          <a:ln w="9143">
            <a:solidFill>
              <a:srgbClr val="858585"/>
            </a:solidFill>
          </a:ln>
        </p:spPr>
        <p:txBody>
          <a:bodyPr wrap="square" lIns="0" tIns="0" rIns="0" bIns="0" rtlCol="0"/>
          <a:lstStyle/>
          <a:p>
            <a:endParaRPr dirty="0">
              <a:latin typeface="Century Gothic" panose="020B0502020202020204" pitchFamily="34" charset="0"/>
            </a:endParaRPr>
          </a:p>
        </p:txBody>
      </p:sp>
      <p:sp>
        <p:nvSpPr>
          <p:cNvPr id="11" name="object 11"/>
          <p:cNvSpPr/>
          <p:nvPr/>
        </p:nvSpPr>
        <p:spPr>
          <a:xfrm>
            <a:off x="3341761" y="3878094"/>
            <a:ext cx="0" cy="1210235"/>
          </a:xfrm>
          <a:custGeom>
            <a:avLst/>
            <a:gdLst/>
            <a:ahLst/>
            <a:cxnLst/>
            <a:rect l="l" t="t" r="r" b="b"/>
            <a:pathLst>
              <a:path h="1371600">
                <a:moveTo>
                  <a:pt x="0" y="0"/>
                </a:moveTo>
                <a:lnTo>
                  <a:pt x="0" y="1371599"/>
                </a:lnTo>
              </a:path>
            </a:pathLst>
          </a:custGeom>
          <a:ln w="9143">
            <a:solidFill>
              <a:srgbClr val="858585"/>
            </a:solidFill>
          </a:ln>
        </p:spPr>
        <p:txBody>
          <a:bodyPr wrap="square" lIns="0" tIns="0" rIns="0" bIns="0" rtlCol="0"/>
          <a:lstStyle/>
          <a:p>
            <a:endParaRPr dirty="0">
              <a:latin typeface="Century Gothic" panose="020B0502020202020204" pitchFamily="34" charset="0"/>
            </a:endParaRPr>
          </a:p>
        </p:txBody>
      </p:sp>
      <p:sp>
        <p:nvSpPr>
          <p:cNvPr id="12" name="object 12"/>
          <p:cNvSpPr/>
          <p:nvPr/>
        </p:nvSpPr>
        <p:spPr>
          <a:xfrm>
            <a:off x="3341761" y="5088330"/>
            <a:ext cx="3034145" cy="0"/>
          </a:xfrm>
          <a:custGeom>
            <a:avLst/>
            <a:gdLst/>
            <a:ahLst/>
            <a:cxnLst/>
            <a:rect l="l" t="t" r="r" b="b"/>
            <a:pathLst>
              <a:path w="3337559">
                <a:moveTo>
                  <a:pt x="0" y="0"/>
                </a:moveTo>
                <a:lnTo>
                  <a:pt x="3337559" y="0"/>
                </a:lnTo>
              </a:path>
            </a:pathLst>
          </a:custGeom>
          <a:ln w="9143">
            <a:solidFill>
              <a:srgbClr val="858585"/>
            </a:solidFill>
          </a:ln>
        </p:spPr>
        <p:txBody>
          <a:bodyPr wrap="square" lIns="0" tIns="0" rIns="0" bIns="0" rtlCol="0"/>
          <a:lstStyle/>
          <a:p>
            <a:endParaRPr dirty="0">
              <a:latin typeface="Century Gothic" panose="020B0502020202020204" pitchFamily="34" charset="0"/>
            </a:endParaRPr>
          </a:p>
        </p:txBody>
      </p:sp>
      <p:sp>
        <p:nvSpPr>
          <p:cNvPr id="13" name="object 13"/>
          <p:cNvSpPr/>
          <p:nvPr/>
        </p:nvSpPr>
        <p:spPr>
          <a:xfrm>
            <a:off x="3341761" y="4141657"/>
            <a:ext cx="2424545" cy="923925"/>
          </a:xfrm>
          <a:custGeom>
            <a:avLst/>
            <a:gdLst/>
            <a:ahLst/>
            <a:cxnLst/>
            <a:rect l="l" t="t" r="r" b="b"/>
            <a:pathLst>
              <a:path w="2667000" h="1047114">
                <a:moveTo>
                  <a:pt x="320039" y="1014983"/>
                </a:moveTo>
                <a:lnTo>
                  <a:pt x="304799" y="1014983"/>
                </a:lnTo>
                <a:lnTo>
                  <a:pt x="304799" y="993647"/>
                </a:lnTo>
                <a:lnTo>
                  <a:pt x="289559" y="1004315"/>
                </a:lnTo>
                <a:lnTo>
                  <a:pt x="274319" y="1016507"/>
                </a:lnTo>
                <a:lnTo>
                  <a:pt x="274319" y="1013459"/>
                </a:lnTo>
                <a:lnTo>
                  <a:pt x="45719" y="1013459"/>
                </a:lnTo>
                <a:lnTo>
                  <a:pt x="45719" y="1014983"/>
                </a:lnTo>
                <a:lnTo>
                  <a:pt x="0" y="1014983"/>
                </a:lnTo>
                <a:lnTo>
                  <a:pt x="0" y="1040891"/>
                </a:lnTo>
                <a:lnTo>
                  <a:pt x="45719" y="1040891"/>
                </a:lnTo>
                <a:lnTo>
                  <a:pt x="60959" y="1039367"/>
                </a:lnTo>
                <a:lnTo>
                  <a:pt x="289559" y="1039367"/>
                </a:lnTo>
                <a:lnTo>
                  <a:pt x="289559" y="1036319"/>
                </a:lnTo>
                <a:lnTo>
                  <a:pt x="304799" y="1024127"/>
                </a:lnTo>
                <a:lnTo>
                  <a:pt x="320039" y="1014983"/>
                </a:lnTo>
                <a:close/>
              </a:path>
              <a:path w="2667000" h="1047114">
                <a:moveTo>
                  <a:pt x="326571" y="998219"/>
                </a:moveTo>
                <a:lnTo>
                  <a:pt x="320039" y="993647"/>
                </a:lnTo>
                <a:lnTo>
                  <a:pt x="304799" y="990599"/>
                </a:lnTo>
                <a:lnTo>
                  <a:pt x="304799" y="1014983"/>
                </a:lnTo>
                <a:lnTo>
                  <a:pt x="320039" y="1014983"/>
                </a:lnTo>
                <a:lnTo>
                  <a:pt x="320039" y="1001267"/>
                </a:lnTo>
                <a:lnTo>
                  <a:pt x="324394" y="1001267"/>
                </a:lnTo>
                <a:lnTo>
                  <a:pt x="326571" y="998219"/>
                </a:lnTo>
                <a:close/>
              </a:path>
              <a:path w="2667000" h="1047114">
                <a:moveTo>
                  <a:pt x="335279" y="1027175"/>
                </a:moveTo>
                <a:lnTo>
                  <a:pt x="335279" y="1004315"/>
                </a:lnTo>
                <a:lnTo>
                  <a:pt x="330199" y="1003299"/>
                </a:lnTo>
                <a:lnTo>
                  <a:pt x="320039" y="1007363"/>
                </a:lnTo>
                <a:lnTo>
                  <a:pt x="320039" y="1014983"/>
                </a:lnTo>
                <a:lnTo>
                  <a:pt x="304799" y="1024127"/>
                </a:lnTo>
                <a:lnTo>
                  <a:pt x="304799" y="1025651"/>
                </a:lnTo>
                <a:lnTo>
                  <a:pt x="320039" y="1027175"/>
                </a:lnTo>
                <a:lnTo>
                  <a:pt x="335279" y="1027175"/>
                </a:lnTo>
                <a:close/>
              </a:path>
              <a:path w="2667000" h="1047114">
                <a:moveTo>
                  <a:pt x="324394" y="1001267"/>
                </a:moveTo>
                <a:lnTo>
                  <a:pt x="320039" y="1001267"/>
                </a:lnTo>
                <a:lnTo>
                  <a:pt x="323849" y="1002029"/>
                </a:lnTo>
                <a:lnTo>
                  <a:pt x="324394" y="1001267"/>
                </a:lnTo>
                <a:close/>
              </a:path>
              <a:path w="2667000" h="1047114">
                <a:moveTo>
                  <a:pt x="323849" y="1002029"/>
                </a:moveTo>
                <a:lnTo>
                  <a:pt x="320039" y="1001267"/>
                </a:lnTo>
                <a:lnTo>
                  <a:pt x="320039" y="1007363"/>
                </a:lnTo>
                <a:lnTo>
                  <a:pt x="323849" y="1002029"/>
                </a:lnTo>
                <a:close/>
              </a:path>
              <a:path w="2667000" h="1047114">
                <a:moveTo>
                  <a:pt x="330199" y="1003299"/>
                </a:moveTo>
                <a:lnTo>
                  <a:pt x="323849" y="1002029"/>
                </a:lnTo>
                <a:lnTo>
                  <a:pt x="320039" y="1007363"/>
                </a:lnTo>
                <a:lnTo>
                  <a:pt x="330199" y="1003299"/>
                </a:lnTo>
                <a:close/>
              </a:path>
              <a:path w="2667000" h="1047114">
                <a:moveTo>
                  <a:pt x="332509" y="1002376"/>
                </a:moveTo>
                <a:lnTo>
                  <a:pt x="330925" y="1001267"/>
                </a:lnTo>
                <a:lnTo>
                  <a:pt x="324394" y="1001267"/>
                </a:lnTo>
                <a:lnTo>
                  <a:pt x="323849" y="1002029"/>
                </a:lnTo>
                <a:lnTo>
                  <a:pt x="330199" y="1003299"/>
                </a:lnTo>
                <a:lnTo>
                  <a:pt x="332509" y="1002376"/>
                </a:lnTo>
                <a:close/>
              </a:path>
              <a:path w="2667000" h="1047114">
                <a:moveTo>
                  <a:pt x="330925" y="1001267"/>
                </a:moveTo>
                <a:lnTo>
                  <a:pt x="326571" y="998219"/>
                </a:lnTo>
                <a:lnTo>
                  <a:pt x="324394" y="1001267"/>
                </a:lnTo>
                <a:lnTo>
                  <a:pt x="330925" y="1001267"/>
                </a:lnTo>
                <a:close/>
              </a:path>
              <a:path w="2667000" h="1047114">
                <a:moveTo>
                  <a:pt x="335279" y="1001267"/>
                </a:moveTo>
                <a:lnTo>
                  <a:pt x="335279" y="986027"/>
                </a:lnTo>
                <a:lnTo>
                  <a:pt x="326571" y="998219"/>
                </a:lnTo>
                <a:lnTo>
                  <a:pt x="330925" y="1001267"/>
                </a:lnTo>
                <a:lnTo>
                  <a:pt x="335279" y="1001267"/>
                </a:lnTo>
                <a:close/>
              </a:path>
              <a:path w="2667000" h="1047114">
                <a:moveTo>
                  <a:pt x="335279" y="1004315"/>
                </a:moveTo>
                <a:lnTo>
                  <a:pt x="332509" y="1002376"/>
                </a:lnTo>
                <a:lnTo>
                  <a:pt x="330199" y="1003299"/>
                </a:lnTo>
                <a:lnTo>
                  <a:pt x="335279" y="1004315"/>
                </a:lnTo>
                <a:close/>
              </a:path>
              <a:path w="2667000" h="1047114">
                <a:moveTo>
                  <a:pt x="335279" y="1001267"/>
                </a:moveTo>
                <a:lnTo>
                  <a:pt x="330925" y="1001267"/>
                </a:lnTo>
                <a:lnTo>
                  <a:pt x="332509" y="1002376"/>
                </a:lnTo>
                <a:lnTo>
                  <a:pt x="335279" y="1001267"/>
                </a:lnTo>
                <a:close/>
              </a:path>
              <a:path w="2667000" h="1047114">
                <a:moveTo>
                  <a:pt x="335279" y="1004315"/>
                </a:moveTo>
                <a:lnTo>
                  <a:pt x="335279" y="1001267"/>
                </a:lnTo>
                <a:lnTo>
                  <a:pt x="332509" y="1002376"/>
                </a:lnTo>
                <a:lnTo>
                  <a:pt x="335279" y="1004315"/>
                </a:lnTo>
                <a:close/>
              </a:path>
              <a:path w="2667000" h="1047114">
                <a:moveTo>
                  <a:pt x="380999" y="1005839"/>
                </a:moveTo>
                <a:lnTo>
                  <a:pt x="380999" y="970787"/>
                </a:lnTo>
                <a:lnTo>
                  <a:pt x="365759" y="982979"/>
                </a:lnTo>
                <a:lnTo>
                  <a:pt x="365759" y="979931"/>
                </a:lnTo>
                <a:lnTo>
                  <a:pt x="335279" y="979931"/>
                </a:lnTo>
                <a:lnTo>
                  <a:pt x="335279" y="1025651"/>
                </a:lnTo>
                <a:lnTo>
                  <a:pt x="350519" y="1021079"/>
                </a:lnTo>
                <a:lnTo>
                  <a:pt x="350519" y="1005839"/>
                </a:lnTo>
                <a:lnTo>
                  <a:pt x="380999" y="1005839"/>
                </a:lnTo>
                <a:close/>
              </a:path>
              <a:path w="2667000" h="1047114">
                <a:moveTo>
                  <a:pt x="465557" y="986372"/>
                </a:moveTo>
                <a:lnTo>
                  <a:pt x="457199" y="973835"/>
                </a:lnTo>
                <a:lnTo>
                  <a:pt x="457199" y="967739"/>
                </a:lnTo>
                <a:lnTo>
                  <a:pt x="441959" y="967739"/>
                </a:lnTo>
                <a:lnTo>
                  <a:pt x="441959" y="970787"/>
                </a:lnTo>
                <a:lnTo>
                  <a:pt x="426719" y="967739"/>
                </a:lnTo>
                <a:lnTo>
                  <a:pt x="380999" y="967739"/>
                </a:lnTo>
                <a:lnTo>
                  <a:pt x="380999" y="993647"/>
                </a:lnTo>
                <a:lnTo>
                  <a:pt x="396239" y="990599"/>
                </a:lnTo>
                <a:lnTo>
                  <a:pt x="396239" y="993647"/>
                </a:lnTo>
                <a:lnTo>
                  <a:pt x="411479" y="993647"/>
                </a:lnTo>
                <a:lnTo>
                  <a:pt x="411479" y="986027"/>
                </a:lnTo>
                <a:lnTo>
                  <a:pt x="426719" y="993647"/>
                </a:lnTo>
                <a:lnTo>
                  <a:pt x="426719" y="1010411"/>
                </a:lnTo>
                <a:lnTo>
                  <a:pt x="441959" y="976883"/>
                </a:lnTo>
                <a:lnTo>
                  <a:pt x="446701" y="987314"/>
                </a:lnTo>
                <a:lnTo>
                  <a:pt x="465557" y="986372"/>
                </a:lnTo>
                <a:close/>
              </a:path>
              <a:path w="2667000" h="1047114">
                <a:moveTo>
                  <a:pt x="396239" y="990599"/>
                </a:moveTo>
                <a:lnTo>
                  <a:pt x="380999" y="993647"/>
                </a:lnTo>
                <a:lnTo>
                  <a:pt x="392429" y="993647"/>
                </a:lnTo>
                <a:lnTo>
                  <a:pt x="396239" y="990599"/>
                </a:lnTo>
                <a:close/>
              </a:path>
              <a:path w="2667000" h="1047114">
                <a:moveTo>
                  <a:pt x="392429" y="993647"/>
                </a:moveTo>
                <a:lnTo>
                  <a:pt x="380999" y="993647"/>
                </a:lnTo>
                <a:lnTo>
                  <a:pt x="380999" y="1002791"/>
                </a:lnTo>
                <a:lnTo>
                  <a:pt x="392429" y="993647"/>
                </a:lnTo>
                <a:close/>
              </a:path>
              <a:path w="2667000" h="1047114">
                <a:moveTo>
                  <a:pt x="396239" y="993647"/>
                </a:moveTo>
                <a:lnTo>
                  <a:pt x="396239" y="990599"/>
                </a:lnTo>
                <a:lnTo>
                  <a:pt x="392429" y="993647"/>
                </a:lnTo>
                <a:lnTo>
                  <a:pt x="396239" y="993647"/>
                </a:lnTo>
                <a:close/>
              </a:path>
              <a:path w="2667000" h="1047114">
                <a:moveTo>
                  <a:pt x="426719" y="993647"/>
                </a:moveTo>
                <a:lnTo>
                  <a:pt x="411479" y="986027"/>
                </a:lnTo>
                <a:lnTo>
                  <a:pt x="414943" y="993647"/>
                </a:lnTo>
                <a:lnTo>
                  <a:pt x="426719" y="993647"/>
                </a:lnTo>
                <a:close/>
              </a:path>
              <a:path w="2667000" h="1047114">
                <a:moveTo>
                  <a:pt x="414943" y="993647"/>
                </a:moveTo>
                <a:lnTo>
                  <a:pt x="411479" y="986027"/>
                </a:lnTo>
                <a:lnTo>
                  <a:pt x="411479" y="993647"/>
                </a:lnTo>
                <a:lnTo>
                  <a:pt x="414943" y="993647"/>
                </a:lnTo>
                <a:close/>
              </a:path>
              <a:path w="2667000" h="1047114">
                <a:moveTo>
                  <a:pt x="426719" y="1019555"/>
                </a:moveTo>
                <a:lnTo>
                  <a:pt x="426719" y="993647"/>
                </a:lnTo>
                <a:lnTo>
                  <a:pt x="414943" y="993647"/>
                </a:lnTo>
                <a:lnTo>
                  <a:pt x="426719" y="1019555"/>
                </a:lnTo>
                <a:close/>
              </a:path>
              <a:path w="2667000" h="1047114">
                <a:moveTo>
                  <a:pt x="457199" y="1010411"/>
                </a:moveTo>
                <a:lnTo>
                  <a:pt x="441959" y="987551"/>
                </a:lnTo>
                <a:lnTo>
                  <a:pt x="441959" y="976883"/>
                </a:lnTo>
                <a:lnTo>
                  <a:pt x="426719" y="1010411"/>
                </a:lnTo>
                <a:lnTo>
                  <a:pt x="441959" y="1010411"/>
                </a:lnTo>
                <a:lnTo>
                  <a:pt x="441959" y="987551"/>
                </a:lnTo>
                <a:lnTo>
                  <a:pt x="446701" y="987314"/>
                </a:lnTo>
                <a:lnTo>
                  <a:pt x="446701" y="1010411"/>
                </a:lnTo>
                <a:lnTo>
                  <a:pt x="457199" y="1010411"/>
                </a:lnTo>
                <a:close/>
              </a:path>
              <a:path w="2667000" h="1047114">
                <a:moveTo>
                  <a:pt x="457199" y="1024127"/>
                </a:moveTo>
                <a:lnTo>
                  <a:pt x="457199" y="1010411"/>
                </a:lnTo>
                <a:lnTo>
                  <a:pt x="426719" y="1010411"/>
                </a:lnTo>
                <a:lnTo>
                  <a:pt x="426719" y="1027175"/>
                </a:lnTo>
                <a:lnTo>
                  <a:pt x="441959" y="1027175"/>
                </a:lnTo>
                <a:lnTo>
                  <a:pt x="457199" y="1024127"/>
                </a:lnTo>
                <a:close/>
              </a:path>
              <a:path w="2667000" h="1047114">
                <a:moveTo>
                  <a:pt x="457199" y="1010411"/>
                </a:moveTo>
                <a:lnTo>
                  <a:pt x="446701" y="987314"/>
                </a:lnTo>
                <a:lnTo>
                  <a:pt x="441959" y="987551"/>
                </a:lnTo>
                <a:lnTo>
                  <a:pt x="457199" y="1010411"/>
                </a:lnTo>
                <a:close/>
              </a:path>
              <a:path w="2667000" h="1047114">
                <a:moveTo>
                  <a:pt x="469556" y="992371"/>
                </a:moveTo>
                <a:lnTo>
                  <a:pt x="465557" y="986372"/>
                </a:lnTo>
                <a:lnTo>
                  <a:pt x="446701" y="987314"/>
                </a:lnTo>
                <a:lnTo>
                  <a:pt x="457199" y="1010411"/>
                </a:lnTo>
                <a:lnTo>
                  <a:pt x="457199" y="1016507"/>
                </a:lnTo>
                <a:lnTo>
                  <a:pt x="458585" y="1016507"/>
                </a:lnTo>
                <a:lnTo>
                  <a:pt x="469556" y="992371"/>
                </a:lnTo>
                <a:close/>
              </a:path>
              <a:path w="2667000" h="1047114">
                <a:moveTo>
                  <a:pt x="458585" y="1016507"/>
                </a:moveTo>
                <a:lnTo>
                  <a:pt x="457199" y="1016507"/>
                </a:lnTo>
                <a:lnTo>
                  <a:pt x="457199" y="1019555"/>
                </a:lnTo>
                <a:lnTo>
                  <a:pt x="458585" y="1016507"/>
                </a:lnTo>
                <a:close/>
              </a:path>
              <a:path w="2667000" h="1047114">
                <a:moveTo>
                  <a:pt x="487679" y="1016507"/>
                </a:moveTo>
                <a:lnTo>
                  <a:pt x="487679" y="973835"/>
                </a:lnTo>
                <a:lnTo>
                  <a:pt x="472439" y="996695"/>
                </a:lnTo>
                <a:lnTo>
                  <a:pt x="469556" y="992371"/>
                </a:lnTo>
                <a:lnTo>
                  <a:pt x="458585" y="1016507"/>
                </a:lnTo>
                <a:lnTo>
                  <a:pt x="487679" y="1016507"/>
                </a:lnTo>
                <a:close/>
              </a:path>
              <a:path w="2667000" h="1047114">
                <a:moveTo>
                  <a:pt x="472439" y="986027"/>
                </a:moveTo>
                <a:lnTo>
                  <a:pt x="465557" y="986372"/>
                </a:lnTo>
                <a:lnTo>
                  <a:pt x="469556" y="992371"/>
                </a:lnTo>
                <a:lnTo>
                  <a:pt x="472439" y="986027"/>
                </a:lnTo>
                <a:close/>
              </a:path>
              <a:path w="2667000" h="1047114">
                <a:moveTo>
                  <a:pt x="502919" y="987551"/>
                </a:moveTo>
                <a:lnTo>
                  <a:pt x="502919" y="967739"/>
                </a:lnTo>
                <a:lnTo>
                  <a:pt x="487679" y="967739"/>
                </a:lnTo>
                <a:lnTo>
                  <a:pt x="487679" y="987551"/>
                </a:lnTo>
                <a:lnTo>
                  <a:pt x="502919" y="987551"/>
                </a:lnTo>
                <a:close/>
              </a:path>
              <a:path w="2667000" h="1047114">
                <a:moveTo>
                  <a:pt x="502919" y="987551"/>
                </a:moveTo>
                <a:lnTo>
                  <a:pt x="487679" y="987551"/>
                </a:lnTo>
                <a:lnTo>
                  <a:pt x="487679" y="1010411"/>
                </a:lnTo>
                <a:lnTo>
                  <a:pt x="502919" y="987551"/>
                </a:lnTo>
                <a:close/>
              </a:path>
              <a:path w="2667000" h="1047114">
                <a:moveTo>
                  <a:pt x="524021" y="1018383"/>
                </a:moveTo>
                <a:lnTo>
                  <a:pt x="518159" y="1011935"/>
                </a:lnTo>
                <a:lnTo>
                  <a:pt x="518159" y="998219"/>
                </a:lnTo>
                <a:lnTo>
                  <a:pt x="502919" y="992123"/>
                </a:lnTo>
                <a:lnTo>
                  <a:pt x="502919" y="987551"/>
                </a:lnTo>
                <a:lnTo>
                  <a:pt x="487679" y="1010411"/>
                </a:lnTo>
                <a:lnTo>
                  <a:pt x="502919" y="1016507"/>
                </a:lnTo>
                <a:lnTo>
                  <a:pt x="518159" y="1019555"/>
                </a:lnTo>
                <a:lnTo>
                  <a:pt x="524021" y="1018383"/>
                </a:lnTo>
                <a:close/>
              </a:path>
              <a:path w="2667000" h="1047114">
                <a:moveTo>
                  <a:pt x="515982" y="994736"/>
                </a:moveTo>
                <a:lnTo>
                  <a:pt x="502919" y="973835"/>
                </a:lnTo>
                <a:lnTo>
                  <a:pt x="502919" y="992123"/>
                </a:lnTo>
                <a:lnTo>
                  <a:pt x="515982" y="994736"/>
                </a:lnTo>
                <a:close/>
              </a:path>
              <a:path w="2667000" h="1047114">
                <a:moveTo>
                  <a:pt x="518159" y="998219"/>
                </a:moveTo>
                <a:lnTo>
                  <a:pt x="515982" y="994736"/>
                </a:lnTo>
                <a:lnTo>
                  <a:pt x="502919" y="992123"/>
                </a:lnTo>
                <a:lnTo>
                  <a:pt x="518159" y="998219"/>
                </a:lnTo>
                <a:close/>
              </a:path>
              <a:path w="2667000" h="1047114">
                <a:moveTo>
                  <a:pt x="518159" y="998219"/>
                </a:moveTo>
                <a:lnTo>
                  <a:pt x="518159" y="995171"/>
                </a:lnTo>
                <a:lnTo>
                  <a:pt x="515982" y="994736"/>
                </a:lnTo>
                <a:lnTo>
                  <a:pt x="518159" y="998219"/>
                </a:lnTo>
                <a:close/>
              </a:path>
              <a:path w="2667000" h="1047114">
                <a:moveTo>
                  <a:pt x="548639" y="1002791"/>
                </a:moveTo>
                <a:lnTo>
                  <a:pt x="548639" y="996695"/>
                </a:lnTo>
                <a:lnTo>
                  <a:pt x="533399" y="992123"/>
                </a:lnTo>
                <a:lnTo>
                  <a:pt x="518159" y="993647"/>
                </a:lnTo>
                <a:lnTo>
                  <a:pt x="518159" y="1011935"/>
                </a:lnTo>
                <a:lnTo>
                  <a:pt x="533399" y="1016507"/>
                </a:lnTo>
                <a:lnTo>
                  <a:pt x="533399" y="1008887"/>
                </a:lnTo>
                <a:lnTo>
                  <a:pt x="548639" y="1002791"/>
                </a:lnTo>
                <a:close/>
              </a:path>
              <a:path w="2667000" h="1047114">
                <a:moveTo>
                  <a:pt x="533399" y="1016507"/>
                </a:moveTo>
                <a:lnTo>
                  <a:pt x="518159" y="1011935"/>
                </a:lnTo>
                <a:lnTo>
                  <a:pt x="524021" y="1018383"/>
                </a:lnTo>
                <a:lnTo>
                  <a:pt x="533399" y="1016507"/>
                </a:lnTo>
                <a:close/>
              </a:path>
              <a:path w="2667000" h="1047114">
                <a:moveTo>
                  <a:pt x="533399" y="1028699"/>
                </a:moveTo>
                <a:lnTo>
                  <a:pt x="533399" y="1016507"/>
                </a:lnTo>
                <a:lnTo>
                  <a:pt x="524021" y="1018383"/>
                </a:lnTo>
                <a:lnTo>
                  <a:pt x="533399" y="1028699"/>
                </a:lnTo>
                <a:close/>
              </a:path>
              <a:path w="2667000" h="1047114">
                <a:moveTo>
                  <a:pt x="548639" y="1011935"/>
                </a:moveTo>
                <a:lnTo>
                  <a:pt x="548639" y="1002791"/>
                </a:lnTo>
                <a:lnTo>
                  <a:pt x="533399" y="1008887"/>
                </a:lnTo>
                <a:lnTo>
                  <a:pt x="548639" y="1011935"/>
                </a:lnTo>
                <a:close/>
              </a:path>
              <a:path w="2667000" h="1047114">
                <a:moveTo>
                  <a:pt x="548639" y="1034795"/>
                </a:moveTo>
                <a:lnTo>
                  <a:pt x="548639" y="1011935"/>
                </a:lnTo>
                <a:lnTo>
                  <a:pt x="533399" y="1008887"/>
                </a:lnTo>
                <a:lnTo>
                  <a:pt x="533399" y="1033271"/>
                </a:lnTo>
                <a:lnTo>
                  <a:pt x="548639" y="1034795"/>
                </a:lnTo>
                <a:close/>
              </a:path>
              <a:path w="2667000" h="1047114">
                <a:moveTo>
                  <a:pt x="643596" y="1007363"/>
                </a:moveTo>
                <a:lnTo>
                  <a:pt x="609599" y="1007363"/>
                </a:lnTo>
                <a:lnTo>
                  <a:pt x="609599" y="1004315"/>
                </a:lnTo>
                <a:lnTo>
                  <a:pt x="594359" y="1002791"/>
                </a:lnTo>
                <a:lnTo>
                  <a:pt x="579119" y="1002791"/>
                </a:lnTo>
                <a:lnTo>
                  <a:pt x="563879" y="1001267"/>
                </a:lnTo>
                <a:lnTo>
                  <a:pt x="548639" y="1001267"/>
                </a:lnTo>
                <a:lnTo>
                  <a:pt x="548639" y="1031747"/>
                </a:lnTo>
                <a:lnTo>
                  <a:pt x="563879" y="1027175"/>
                </a:lnTo>
                <a:lnTo>
                  <a:pt x="563879" y="1028699"/>
                </a:lnTo>
                <a:lnTo>
                  <a:pt x="594359" y="1028699"/>
                </a:lnTo>
                <a:lnTo>
                  <a:pt x="609599" y="1033271"/>
                </a:lnTo>
                <a:lnTo>
                  <a:pt x="640079" y="1033271"/>
                </a:lnTo>
                <a:lnTo>
                  <a:pt x="640079" y="1016507"/>
                </a:lnTo>
                <a:lnTo>
                  <a:pt x="643596" y="1007363"/>
                </a:lnTo>
                <a:close/>
              </a:path>
              <a:path w="2667000" h="1047114">
                <a:moveTo>
                  <a:pt x="655319" y="1007363"/>
                </a:moveTo>
                <a:lnTo>
                  <a:pt x="643596" y="1007363"/>
                </a:lnTo>
                <a:lnTo>
                  <a:pt x="640079" y="1016507"/>
                </a:lnTo>
                <a:lnTo>
                  <a:pt x="655319" y="1007363"/>
                </a:lnTo>
                <a:close/>
              </a:path>
              <a:path w="2667000" h="1047114">
                <a:moveTo>
                  <a:pt x="670559" y="1030223"/>
                </a:moveTo>
                <a:lnTo>
                  <a:pt x="670559" y="1013459"/>
                </a:lnTo>
                <a:lnTo>
                  <a:pt x="655319" y="987551"/>
                </a:lnTo>
                <a:lnTo>
                  <a:pt x="655319" y="1007363"/>
                </a:lnTo>
                <a:lnTo>
                  <a:pt x="640079" y="1016507"/>
                </a:lnTo>
                <a:lnTo>
                  <a:pt x="640079" y="1033271"/>
                </a:lnTo>
                <a:lnTo>
                  <a:pt x="655319" y="1033271"/>
                </a:lnTo>
                <a:lnTo>
                  <a:pt x="670559" y="1030223"/>
                </a:lnTo>
                <a:close/>
              </a:path>
              <a:path w="2667000" h="1047114">
                <a:moveTo>
                  <a:pt x="655319" y="1007363"/>
                </a:moveTo>
                <a:lnTo>
                  <a:pt x="655319" y="976883"/>
                </a:lnTo>
                <a:lnTo>
                  <a:pt x="643596" y="1007363"/>
                </a:lnTo>
                <a:lnTo>
                  <a:pt x="655319" y="1007363"/>
                </a:lnTo>
                <a:close/>
              </a:path>
              <a:path w="2667000" h="1047114">
                <a:moveTo>
                  <a:pt x="670559" y="984503"/>
                </a:moveTo>
                <a:lnTo>
                  <a:pt x="670559" y="967739"/>
                </a:lnTo>
                <a:lnTo>
                  <a:pt x="655319" y="967739"/>
                </a:lnTo>
                <a:lnTo>
                  <a:pt x="655319" y="987551"/>
                </a:lnTo>
                <a:lnTo>
                  <a:pt x="670559" y="984503"/>
                </a:lnTo>
                <a:close/>
              </a:path>
              <a:path w="2667000" h="1047114">
                <a:moveTo>
                  <a:pt x="670559" y="1013459"/>
                </a:moveTo>
                <a:lnTo>
                  <a:pt x="670559" y="984503"/>
                </a:lnTo>
                <a:lnTo>
                  <a:pt x="655319" y="987551"/>
                </a:lnTo>
                <a:lnTo>
                  <a:pt x="670559" y="1013459"/>
                </a:lnTo>
                <a:close/>
              </a:path>
              <a:path w="2667000" h="1047114">
                <a:moveTo>
                  <a:pt x="685799" y="1022603"/>
                </a:moveTo>
                <a:lnTo>
                  <a:pt x="685799" y="1001267"/>
                </a:lnTo>
                <a:lnTo>
                  <a:pt x="670559" y="975359"/>
                </a:lnTo>
                <a:lnTo>
                  <a:pt x="670559" y="1019555"/>
                </a:lnTo>
                <a:lnTo>
                  <a:pt x="685799" y="1022603"/>
                </a:lnTo>
                <a:close/>
              </a:path>
              <a:path w="2667000" h="1047114">
                <a:moveTo>
                  <a:pt x="701039" y="1030223"/>
                </a:moveTo>
                <a:lnTo>
                  <a:pt x="701039" y="996695"/>
                </a:lnTo>
                <a:lnTo>
                  <a:pt x="685799" y="995171"/>
                </a:lnTo>
                <a:lnTo>
                  <a:pt x="685799" y="1021079"/>
                </a:lnTo>
                <a:lnTo>
                  <a:pt x="701039" y="1030223"/>
                </a:lnTo>
                <a:close/>
              </a:path>
              <a:path w="2667000" h="1047114">
                <a:moveTo>
                  <a:pt x="711925" y="1007363"/>
                </a:moveTo>
                <a:lnTo>
                  <a:pt x="701039" y="999743"/>
                </a:lnTo>
                <a:lnTo>
                  <a:pt x="701039" y="1007363"/>
                </a:lnTo>
                <a:lnTo>
                  <a:pt x="711925" y="1007363"/>
                </a:lnTo>
                <a:close/>
              </a:path>
              <a:path w="2667000" h="1047114">
                <a:moveTo>
                  <a:pt x="716279" y="1010411"/>
                </a:moveTo>
                <a:lnTo>
                  <a:pt x="711925" y="1007363"/>
                </a:lnTo>
                <a:lnTo>
                  <a:pt x="701039" y="1007363"/>
                </a:lnTo>
                <a:lnTo>
                  <a:pt x="716279" y="1010411"/>
                </a:lnTo>
                <a:close/>
              </a:path>
              <a:path w="2667000" h="1047114">
                <a:moveTo>
                  <a:pt x="716279" y="1033271"/>
                </a:moveTo>
                <a:lnTo>
                  <a:pt x="716279" y="1010411"/>
                </a:lnTo>
                <a:lnTo>
                  <a:pt x="701039" y="1007363"/>
                </a:lnTo>
                <a:lnTo>
                  <a:pt x="701039" y="1033271"/>
                </a:lnTo>
                <a:lnTo>
                  <a:pt x="716279" y="1033271"/>
                </a:lnTo>
                <a:close/>
              </a:path>
              <a:path w="2667000" h="1047114">
                <a:moveTo>
                  <a:pt x="792479" y="1027175"/>
                </a:moveTo>
                <a:lnTo>
                  <a:pt x="792479" y="1001267"/>
                </a:lnTo>
                <a:lnTo>
                  <a:pt x="777239" y="1002791"/>
                </a:lnTo>
                <a:lnTo>
                  <a:pt x="777239" y="1001267"/>
                </a:lnTo>
                <a:lnTo>
                  <a:pt x="746759" y="1004315"/>
                </a:lnTo>
                <a:lnTo>
                  <a:pt x="731519" y="1002791"/>
                </a:lnTo>
                <a:lnTo>
                  <a:pt x="731519" y="1004315"/>
                </a:lnTo>
                <a:lnTo>
                  <a:pt x="716279" y="1007363"/>
                </a:lnTo>
                <a:lnTo>
                  <a:pt x="711925" y="1007363"/>
                </a:lnTo>
                <a:lnTo>
                  <a:pt x="716279" y="1010411"/>
                </a:lnTo>
                <a:lnTo>
                  <a:pt x="716279" y="1033271"/>
                </a:lnTo>
                <a:lnTo>
                  <a:pt x="731519" y="1028699"/>
                </a:lnTo>
                <a:lnTo>
                  <a:pt x="746759" y="1030223"/>
                </a:lnTo>
                <a:lnTo>
                  <a:pt x="777239" y="1027175"/>
                </a:lnTo>
                <a:lnTo>
                  <a:pt x="777239" y="1002791"/>
                </a:lnTo>
                <a:lnTo>
                  <a:pt x="780287" y="1001267"/>
                </a:lnTo>
                <a:lnTo>
                  <a:pt x="780287" y="1027175"/>
                </a:lnTo>
                <a:lnTo>
                  <a:pt x="792479" y="1027175"/>
                </a:lnTo>
                <a:close/>
              </a:path>
              <a:path w="2667000" h="1047114">
                <a:moveTo>
                  <a:pt x="792479" y="1001267"/>
                </a:moveTo>
                <a:lnTo>
                  <a:pt x="780287" y="1001267"/>
                </a:lnTo>
                <a:lnTo>
                  <a:pt x="777239" y="1002791"/>
                </a:lnTo>
                <a:lnTo>
                  <a:pt x="792479" y="1001267"/>
                </a:lnTo>
                <a:close/>
              </a:path>
              <a:path w="2667000" h="1047114">
                <a:moveTo>
                  <a:pt x="792479" y="1001267"/>
                </a:moveTo>
                <a:lnTo>
                  <a:pt x="792479" y="995171"/>
                </a:lnTo>
                <a:lnTo>
                  <a:pt x="780287" y="1001267"/>
                </a:lnTo>
                <a:lnTo>
                  <a:pt x="792479" y="1001267"/>
                </a:lnTo>
                <a:close/>
              </a:path>
              <a:path w="2667000" h="1047114">
                <a:moveTo>
                  <a:pt x="807719" y="1018031"/>
                </a:moveTo>
                <a:lnTo>
                  <a:pt x="807719" y="993647"/>
                </a:lnTo>
                <a:lnTo>
                  <a:pt x="792479" y="993647"/>
                </a:lnTo>
                <a:lnTo>
                  <a:pt x="792479" y="1016507"/>
                </a:lnTo>
                <a:lnTo>
                  <a:pt x="807719" y="1018031"/>
                </a:lnTo>
                <a:close/>
              </a:path>
              <a:path w="2667000" h="1047114">
                <a:moveTo>
                  <a:pt x="807719" y="1018031"/>
                </a:moveTo>
                <a:lnTo>
                  <a:pt x="792479" y="1016507"/>
                </a:lnTo>
                <a:lnTo>
                  <a:pt x="799513" y="1022135"/>
                </a:lnTo>
                <a:lnTo>
                  <a:pt x="807719" y="1018031"/>
                </a:lnTo>
                <a:close/>
              </a:path>
              <a:path w="2667000" h="1047114">
                <a:moveTo>
                  <a:pt x="799513" y="1022135"/>
                </a:moveTo>
                <a:lnTo>
                  <a:pt x="792479" y="1016507"/>
                </a:lnTo>
                <a:lnTo>
                  <a:pt x="792479" y="1025651"/>
                </a:lnTo>
                <a:lnTo>
                  <a:pt x="799513" y="1022135"/>
                </a:lnTo>
                <a:close/>
              </a:path>
              <a:path w="2667000" h="1047114">
                <a:moveTo>
                  <a:pt x="807719" y="1028699"/>
                </a:moveTo>
                <a:lnTo>
                  <a:pt x="807719" y="1018031"/>
                </a:lnTo>
                <a:lnTo>
                  <a:pt x="799513" y="1022135"/>
                </a:lnTo>
                <a:lnTo>
                  <a:pt x="807719" y="1028699"/>
                </a:lnTo>
                <a:close/>
              </a:path>
              <a:path w="2667000" h="1047114">
                <a:moveTo>
                  <a:pt x="816186" y="1004146"/>
                </a:moveTo>
                <a:lnTo>
                  <a:pt x="807719" y="998219"/>
                </a:lnTo>
                <a:lnTo>
                  <a:pt x="807719" y="1005839"/>
                </a:lnTo>
                <a:lnTo>
                  <a:pt x="816186" y="1004146"/>
                </a:lnTo>
                <a:close/>
              </a:path>
              <a:path w="2667000" h="1047114">
                <a:moveTo>
                  <a:pt x="822959" y="1008887"/>
                </a:moveTo>
                <a:lnTo>
                  <a:pt x="816186" y="1004146"/>
                </a:lnTo>
                <a:lnTo>
                  <a:pt x="807719" y="1005839"/>
                </a:lnTo>
                <a:lnTo>
                  <a:pt x="822959" y="1008887"/>
                </a:lnTo>
                <a:close/>
              </a:path>
              <a:path w="2667000" h="1047114">
                <a:moveTo>
                  <a:pt x="822959" y="1031747"/>
                </a:moveTo>
                <a:lnTo>
                  <a:pt x="822959" y="1008887"/>
                </a:lnTo>
                <a:lnTo>
                  <a:pt x="807719" y="1005839"/>
                </a:lnTo>
                <a:lnTo>
                  <a:pt x="807719" y="1033271"/>
                </a:lnTo>
                <a:lnTo>
                  <a:pt x="822959" y="1031747"/>
                </a:lnTo>
                <a:close/>
              </a:path>
              <a:path w="2667000" h="1047114">
                <a:moveTo>
                  <a:pt x="853439" y="1031747"/>
                </a:moveTo>
                <a:lnTo>
                  <a:pt x="853439" y="1005839"/>
                </a:lnTo>
                <a:lnTo>
                  <a:pt x="838199" y="1005839"/>
                </a:lnTo>
                <a:lnTo>
                  <a:pt x="822959" y="1002791"/>
                </a:lnTo>
                <a:lnTo>
                  <a:pt x="816186" y="1004146"/>
                </a:lnTo>
                <a:lnTo>
                  <a:pt x="822959" y="1008887"/>
                </a:lnTo>
                <a:lnTo>
                  <a:pt x="822959" y="1027175"/>
                </a:lnTo>
                <a:lnTo>
                  <a:pt x="838199" y="1031747"/>
                </a:lnTo>
                <a:lnTo>
                  <a:pt x="838199" y="1030223"/>
                </a:lnTo>
                <a:lnTo>
                  <a:pt x="853439" y="1031747"/>
                </a:lnTo>
                <a:close/>
              </a:path>
              <a:path w="2667000" h="1047114">
                <a:moveTo>
                  <a:pt x="853439" y="1031747"/>
                </a:moveTo>
                <a:lnTo>
                  <a:pt x="838199" y="1030223"/>
                </a:lnTo>
                <a:lnTo>
                  <a:pt x="841247" y="1031747"/>
                </a:lnTo>
                <a:lnTo>
                  <a:pt x="853439" y="1031747"/>
                </a:lnTo>
                <a:close/>
              </a:path>
              <a:path w="2667000" h="1047114">
                <a:moveTo>
                  <a:pt x="841247" y="1031747"/>
                </a:moveTo>
                <a:lnTo>
                  <a:pt x="838199" y="1030223"/>
                </a:lnTo>
                <a:lnTo>
                  <a:pt x="838199" y="1031747"/>
                </a:lnTo>
                <a:lnTo>
                  <a:pt x="841247" y="1031747"/>
                </a:lnTo>
                <a:close/>
              </a:path>
              <a:path w="2667000" h="1047114">
                <a:moveTo>
                  <a:pt x="883919" y="1046987"/>
                </a:moveTo>
                <a:lnTo>
                  <a:pt x="883919" y="1019555"/>
                </a:lnTo>
                <a:lnTo>
                  <a:pt x="868679" y="1022603"/>
                </a:lnTo>
                <a:lnTo>
                  <a:pt x="868679" y="1014983"/>
                </a:lnTo>
                <a:lnTo>
                  <a:pt x="853439" y="1007363"/>
                </a:lnTo>
                <a:lnTo>
                  <a:pt x="853439" y="1031747"/>
                </a:lnTo>
                <a:lnTo>
                  <a:pt x="841247" y="1031747"/>
                </a:lnTo>
                <a:lnTo>
                  <a:pt x="853439" y="1037843"/>
                </a:lnTo>
                <a:lnTo>
                  <a:pt x="868679" y="1043939"/>
                </a:lnTo>
                <a:lnTo>
                  <a:pt x="868679" y="1022603"/>
                </a:lnTo>
                <a:lnTo>
                  <a:pt x="875029" y="1016888"/>
                </a:lnTo>
                <a:lnTo>
                  <a:pt x="875029" y="1045209"/>
                </a:lnTo>
                <a:lnTo>
                  <a:pt x="883919" y="1046987"/>
                </a:lnTo>
                <a:close/>
              </a:path>
              <a:path w="2667000" h="1047114">
                <a:moveTo>
                  <a:pt x="883919" y="1019555"/>
                </a:moveTo>
                <a:lnTo>
                  <a:pt x="875029" y="1016888"/>
                </a:lnTo>
                <a:lnTo>
                  <a:pt x="868679" y="1022603"/>
                </a:lnTo>
                <a:lnTo>
                  <a:pt x="883919" y="1019555"/>
                </a:lnTo>
                <a:close/>
              </a:path>
              <a:path w="2667000" h="1047114">
                <a:moveTo>
                  <a:pt x="975359" y="1016507"/>
                </a:moveTo>
                <a:lnTo>
                  <a:pt x="975359" y="992123"/>
                </a:lnTo>
                <a:lnTo>
                  <a:pt x="960119" y="992123"/>
                </a:lnTo>
                <a:lnTo>
                  <a:pt x="960119" y="995171"/>
                </a:lnTo>
                <a:lnTo>
                  <a:pt x="929639" y="1001267"/>
                </a:lnTo>
                <a:lnTo>
                  <a:pt x="929639" y="998219"/>
                </a:lnTo>
                <a:lnTo>
                  <a:pt x="914399" y="992123"/>
                </a:lnTo>
                <a:lnTo>
                  <a:pt x="899159" y="990599"/>
                </a:lnTo>
                <a:lnTo>
                  <a:pt x="883919" y="1008887"/>
                </a:lnTo>
                <a:lnTo>
                  <a:pt x="875029" y="1016888"/>
                </a:lnTo>
                <a:lnTo>
                  <a:pt x="883919" y="1019555"/>
                </a:lnTo>
                <a:lnTo>
                  <a:pt x="883919" y="1040891"/>
                </a:lnTo>
                <a:lnTo>
                  <a:pt x="899159" y="1025651"/>
                </a:lnTo>
                <a:lnTo>
                  <a:pt x="899159" y="1016507"/>
                </a:lnTo>
                <a:lnTo>
                  <a:pt x="914399" y="1013459"/>
                </a:lnTo>
                <a:lnTo>
                  <a:pt x="914399" y="1022603"/>
                </a:lnTo>
                <a:lnTo>
                  <a:pt x="929639" y="1027175"/>
                </a:lnTo>
                <a:lnTo>
                  <a:pt x="960119" y="1021079"/>
                </a:lnTo>
                <a:lnTo>
                  <a:pt x="975359" y="1016507"/>
                </a:lnTo>
                <a:close/>
              </a:path>
              <a:path w="2667000" h="1047114">
                <a:moveTo>
                  <a:pt x="914399" y="1013459"/>
                </a:moveTo>
                <a:lnTo>
                  <a:pt x="899159" y="1016507"/>
                </a:lnTo>
                <a:lnTo>
                  <a:pt x="906779" y="1019555"/>
                </a:lnTo>
                <a:lnTo>
                  <a:pt x="914399" y="1013459"/>
                </a:lnTo>
                <a:close/>
              </a:path>
              <a:path w="2667000" h="1047114">
                <a:moveTo>
                  <a:pt x="906779" y="1019555"/>
                </a:moveTo>
                <a:lnTo>
                  <a:pt x="899159" y="1016507"/>
                </a:lnTo>
                <a:lnTo>
                  <a:pt x="899159" y="1025651"/>
                </a:lnTo>
                <a:lnTo>
                  <a:pt x="906779" y="1019555"/>
                </a:lnTo>
                <a:close/>
              </a:path>
              <a:path w="2667000" h="1047114">
                <a:moveTo>
                  <a:pt x="914399" y="1022603"/>
                </a:moveTo>
                <a:lnTo>
                  <a:pt x="914399" y="1013459"/>
                </a:lnTo>
                <a:lnTo>
                  <a:pt x="906779" y="1019555"/>
                </a:lnTo>
                <a:lnTo>
                  <a:pt x="914399" y="1022603"/>
                </a:lnTo>
                <a:close/>
              </a:path>
              <a:path w="2667000" h="1047114">
                <a:moveTo>
                  <a:pt x="979423" y="990599"/>
                </a:moveTo>
                <a:lnTo>
                  <a:pt x="975359" y="990599"/>
                </a:lnTo>
                <a:lnTo>
                  <a:pt x="975359" y="996695"/>
                </a:lnTo>
                <a:lnTo>
                  <a:pt x="979423" y="990599"/>
                </a:lnTo>
                <a:close/>
              </a:path>
              <a:path w="2667000" h="1047114">
                <a:moveTo>
                  <a:pt x="990599" y="990599"/>
                </a:moveTo>
                <a:lnTo>
                  <a:pt x="979423" y="990599"/>
                </a:lnTo>
                <a:lnTo>
                  <a:pt x="975359" y="996695"/>
                </a:lnTo>
                <a:lnTo>
                  <a:pt x="990599" y="990599"/>
                </a:lnTo>
                <a:close/>
              </a:path>
              <a:path w="2667000" h="1047114">
                <a:moveTo>
                  <a:pt x="990599" y="1018031"/>
                </a:moveTo>
                <a:lnTo>
                  <a:pt x="990599" y="990599"/>
                </a:lnTo>
                <a:lnTo>
                  <a:pt x="975359" y="996695"/>
                </a:lnTo>
                <a:lnTo>
                  <a:pt x="975359" y="1018031"/>
                </a:lnTo>
                <a:lnTo>
                  <a:pt x="990599" y="1018031"/>
                </a:lnTo>
                <a:close/>
              </a:path>
              <a:path w="2667000" h="1047114">
                <a:moveTo>
                  <a:pt x="990599" y="990599"/>
                </a:moveTo>
                <a:lnTo>
                  <a:pt x="990599" y="973835"/>
                </a:lnTo>
                <a:lnTo>
                  <a:pt x="979423" y="990599"/>
                </a:lnTo>
                <a:lnTo>
                  <a:pt x="990599" y="990599"/>
                </a:lnTo>
                <a:close/>
              </a:path>
              <a:path w="2667000" h="1047114">
                <a:moveTo>
                  <a:pt x="1005839" y="987551"/>
                </a:moveTo>
                <a:lnTo>
                  <a:pt x="1005839" y="967739"/>
                </a:lnTo>
                <a:lnTo>
                  <a:pt x="990599" y="967739"/>
                </a:lnTo>
                <a:lnTo>
                  <a:pt x="990599" y="987551"/>
                </a:lnTo>
                <a:lnTo>
                  <a:pt x="1005839" y="987551"/>
                </a:lnTo>
                <a:close/>
              </a:path>
              <a:path w="2667000" h="1047114">
                <a:moveTo>
                  <a:pt x="1005839" y="987551"/>
                </a:moveTo>
                <a:lnTo>
                  <a:pt x="990599" y="987551"/>
                </a:lnTo>
                <a:lnTo>
                  <a:pt x="998465" y="999350"/>
                </a:lnTo>
                <a:lnTo>
                  <a:pt x="1005839" y="987551"/>
                </a:lnTo>
                <a:close/>
              </a:path>
              <a:path w="2667000" h="1047114">
                <a:moveTo>
                  <a:pt x="998465" y="999350"/>
                </a:moveTo>
                <a:lnTo>
                  <a:pt x="990599" y="987551"/>
                </a:lnTo>
                <a:lnTo>
                  <a:pt x="990599" y="1011935"/>
                </a:lnTo>
                <a:lnTo>
                  <a:pt x="998465" y="999350"/>
                </a:lnTo>
                <a:close/>
              </a:path>
              <a:path w="2667000" h="1047114">
                <a:moveTo>
                  <a:pt x="1005839" y="1010411"/>
                </a:moveTo>
                <a:lnTo>
                  <a:pt x="1005839" y="987551"/>
                </a:lnTo>
                <a:lnTo>
                  <a:pt x="998465" y="999350"/>
                </a:lnTo>
                <a:lnTo>
                  <a:pt x="1005839" y="1010411"/>
                </a:lnTo>
                <a:close/>
              </a:path>
              <a:path w="2667000" h="1047114">
                <a:moveTo>
                  <a:pt x="1016317" y="990599"/>
                </a:moveTo>
                <a:lnTo>
                  <a:pt x="1005839" y="973835"/>
                </a:lnTo>
                <a:lnTo>
                  <a:pt x="1005839" y="990599"/>
                </a:lnTo>
                <a:lnTo>
                  <a:pt x="1016317" y="990599"/>
                </a:lnTo>
                <a:close/>
              </a:path>
              <a:path w="2667000" h="1047114">
                <a:moveTo>
                  <a:pt x="1021079" y="998219"/>
                </a:moveTo>
                <a:lnTo>
                  <a:pt x="1016317" y="990599"/>
                </a:lnTo>
                <a:lnTo>
                  <a:pt x="1005839" y="990599"/>
                </a:lnTo>
                <a:lnTo>
                  <a:pt x="1021079" y="998219"/>
                </a:lnTo>
                <a:close/>
              </a:path>
              <a:path w="2667000" h="1047114">
                <a:moveTo>
                  <a:pt x="1021079" y="1018031"/>
                </a:moveTo>
                <a:lnTo>
                  <a:pt x="1021079" y="998219"/>
                </a:lnTo>
                <a:lnTo>
                  <a:pt x="1005839" y="990599"/>
                </a:lnTo>
                <a:lnTo>
                  <a:pt x="1005839" y="1018031"/>
                </a:lnTo>
                <a:lnTo>
                  <a:pt x="1021079" y="1018031"/>
                </a:lnTo>
                <a:close/>
              </a:path>
              <a:path w="2667000" h="1047114">
                <a:moveTo>
                  <a:pt x="1203959" y="1027175"/>
                </a:moveTo>
                <a:lnTo>
                  <a:pt x="1203959" y="1001267"/>
                </a:lnTo>
                <a:lnTo>
                  <a:pt x="1188719" y="1007363"/>
                </a:lnTo>
                <a:lnTo>
                  <a:pt x="1188719" y="1001267"/>
                </a:lnTo>
                <a:lnTo>
                  <a:pt x="1173479" y="1002791"/>
                </a:lnTo>
                <a:lnTo>
                  <a:pt x="1158239" y="1001267"/>
                </a:lnTo>
                <a:lnTo>
                  <a:pt x="1158239" y="993647"/>
                </a:lnTo>
                <a:lnTo>
                  <a:pt x="1142999" y="990599"/>
                </a:lnTo>
                <a:lnTo>
                  <a:pt x="1016317" y="990599"/>
                </a:lnTo>
                <a:lnTo>
                  <a:pt x="1021079" y="998219"/>
                </a:lnTo>
                <a:lnTo>
                  <a:pt x="1021079" y="1018031"/>
                </a:lnTo>
                <a:lnTo>
                  <a:pt x="1142999" y="1018031"/>
                </a:lnTo>
                <a:lnTo>
                  <a:pt x="1142999" y="1025651"/>
                </a:lnTo>
                <a:lnTo>
                  <a:pt x="1173479" y="1028699"/>
                </a:lnTo>
                <a:lnTo>
                  <a:pt x="1188719" y="1027175"/>
                </a:lnTo>
                <a:lnTo>
                  <a:pt x="1188719" y="1007363"/>
                </a:lnTo>
                <a:lnTo>
                  <a:pt x="1193074" y="1001267"/>
                </a:lnTo>
                <a:lnTo>
                  <a:pt x="1193074" y="1027175"/>
                </a:lnTo>
                <a:lnTo>
                  <a:pt x="1203959" y="1027175"/>
                </a:lnTo>
                <a:close/>
              </a:path>
              <a:path w="2667000" h="1047114">
                <a:moveTo>
                  <a:pt x="1203959" y="1001267"/>
                </a:moveTo>
                <a:lnTo>
                  <a:pt x="1193074" y="1001267"/>
                </a:lnTo>
                <a:lnTo>
                  <a:pt x="1188719" y="1007363"/>
                </a:lnTo>
                <a:lnTo>
                  <a:pt x="1203959" y="1001267"/>
                </a:lnTo>
                <a:close/>
              </a:path>
              <a:path w="2667000" h="1047114">
                <a:moveTo>
                  <a:pt x="1203959" y="1001267"/>
                </a:moveTo>
                <a:lnTo>
                  <a:pt x="1203959" y="986027"/>
                </a:lnTo>
                <a:lnTo>
                  <a:pt x="1193074" y="1001267"/>
                </a:lnTo>
                <a:lnTo>
                  <a:pt x="1203959" y="1001267"/>
                </a:lnTo>
                <a:close/>
              </a:path>
              <a:path w="2667000" h="1047114">
                <a:moveTo>
                  <a:pt x="1234439" y="1016507"/>
                </a:moveTo>
                <a:lnTo>
                  <a:pt x="1234439" y="987551"/>
                </a:lnTo>
                <a:lnTo>
                  <a:pt x="1219199" y="981455"/>
                </a:lnTo>
                <a:lnTo>
                  <a:pt x="1203959" y="978407"/>
                </a:lnTo>
                <a:lnTo>
                  <a:pt x="1203959" y="1004315"/>
                </a:lnTo>
                <a:lnTo>
                  <a:pt x="1219199" y="999743"/>
                </a:lnTo>
                <a:lnTo>
                  <a:pt x="1219199" y="1011935"/>
                </a:lnTo>
                <a:lnTo>
                  <a:pt x="1234439" y="1016507"/>
                </a:lnTo>
                <a:close/>
              </a:path>
              <a:path w="2667000" h="1047114">
                <a:moveTo>
                  <a:pt x="1219199" y="999743"/>
                </a:moveTo>
                <a:lnTo>
                  <a:pt x="1203959" y="1004315"/>
                </a:lnTo>
                <a:lnTo>
                  <a:pt x="1212783" y="1008727"/>
                </a:lnTo>
                <a:lnTo>
                  <a:pt x="1219199" y="999743"/>
                </a:lnTo>
                <a:close/>
              </a:path>
              <a:path w="2667000" h="1047114">
                <a:moveTo>
                  <a:pt x="1212783" y="1008727"/>
                </a:moveTo>
                <a:lnTo>
                  <a:pt x="1203959" y="1004315"/>
                </a:lnTo>
                <a:lnTo>
                  <a:pt x="1203959" y="1021079"/>
                </a:lnTo>
                <a:lnTo>
                  <a:pt x="1212783" y="1008727"/>
                </a:lnTo>
                <a:close/>
              </a:path>
              <a:path w="2667000" h="1047114">
                <a:moveTo>
                  <a:pt x="1219199" y="1011935"/>
                </a:moveTo>
                <a:lnTo>
                  <a:pt x="1219199" y="999743"/>
                </a:lnTo>
                <a:lnTo>
                  <a:pt x="1212783" y="1008727"/>
                </a:lnTo>
                <a:lnTo>
                  <a:pt x="1219199" y="1011935"/>
                </a:lnTo>
                <a:close/>
              </a:path>
              <a:path w="2667000" h="1047114">
                <a:moveTo>
                  <a:pt x="1328763" y="990599"/>
                </a:moveTo>
                <a:lnTo>
                  <a:pt x="1234439" y="990599"/>
                </a:lnTo>
                <a:lnTo>
                  <a:pt x="1234439" y="1018031"/>
                </a:lnTo>
                <a:lnTo>
                  <a:pt x="1325879" y="1018031"/>
                </a:lnTo>
                <a:lnTo>
                  <a:pt x="1325879" y="1001267"/>
                </a:lnTo>
                <a:lnTo>
                  <a:pt x="1328763" y="990599"/>
                </a:lnTo>
                <a:close/>
              </a:path>
              <a:path w="2667000" h="1047114">
                <a:moveTo>
                  <a:pt x="1341119" y="990599"/>
                </a:moveTo>
                <a:lnTo>
                  <a:pt x="1328763" y="990599"/>
                </a:lnTo>
                <a:lnTo>
                  <a:pt x="1325879" y="1001267"/>
                </a:lnTo>
                <a:lnTo>
                  <a:pt x="1341119" y="990599"/>
                </a:lnTo>
                <a:close/>
              </a:path>
              <a:path w="2667000" h="1047114">
                <a:moveTo>
                  <a:pt x="1341119" y="1018031"/>
                </a:moveTo>
                <a:lnTo>
                  <a:pt x="1341119" y="990599"/>
                </a:lnTo>
                <a:lnTo>
                  <a:pt x="1325879" y="1001267"/>
                </a:lnTo>
                <a:lnTo>
                  <a:pt x="1325879" y="1018031"/>
                </a:lnTo>
                <a:lnTo>
                  <a:pt x="1341119" y="1018031"/>
                </a:lnTo>
                <a:close/>
              </a:path>
              <a:path w="2667000" h="1047114">
                <a:moveTo>
                  <a:pt x="1356359" y="1018031"/>
                </a:moveTo>
                <a:lnTo>
                  <a:pt x="1356359" y="888491"/>
                </a:lnTo>
                <a:lnTo>
                  <a:pt x="1328763" y="990599"/>
                </a:lnTo>
                <a:lnTo>
                  <a:pt x="1341119" y="990599"/>
                </a:lnTo>
                <a:lnTo>
                  <a:pt x="1341119" y="1018031"/>
                </a:lnTo>
                <a:lnTo>
                  <a:pt x="1356359" y="1018031"/>
                </a:lnTo>
                <a:close/>
              </a:path>
              <a:path w="2667000" h="1047114">
                <a:moveTo>
                  <a:pt x="1436285" y="901022"/>
                </a:moveTo>
                <a:lnTo>
                  <a:pt x="1432559" y="899159"/>
                </a:lnTo>
                <a:lnTo>
                  <a:pt x="1417319" y="888491"/>
                </a:lnTo>
                <a:lnTo>
                  <a:pt x="1417319" y="885443"/>
                </a:lnTo>
                <a:lnTo>
                  <a:pt x="1386839" y="882395"/>
                </a:lnTo>
                <a:lnTo>
                  <a:pt x="1371599" y="879347"/>
                </a:lnTo>
                <a:lnTo>
                  <a:pt x="1356359" y="879347"/>
                </a:lnTo>
                <a:lnTo>
                  <a:pt x="1356359" y="896111"/>
                </a:lnTo>
                <a:lnTo>
                  <a:pt x="1385485" y="894655"/>
                </a:lnTo>
                <a:lnTo>
                  <a:pt x="1386839" y="891539"/>
                </a:lnTo>
                <a:lnTo>
                  <a:pt x="1386839" y="888491"/>
                </a:lnTo>
                <a:lnTo>
                  <a:pt x="1402079" y="926591"/>
                </a:lnTo>
                <a:lnTo>
                  <a:pt x="1402079" y="908303"/>
                </a:lnTo>
                <a:lnTo>
                  <a:pt x="1432559" y="929639"/>
                </a:lnTo>
                <a:lnTo>
                  <a:pt x="1432559" y="905255"/>
                </a:lnTo>
                <a:lnTo>
                  <a:pt x="1435226" y="905255"/>
                </a:lnTo>
                <a:lnTo>
                  <a:pt x="1436285" y="901022"/>
                </a:lnTo>
                <a:close/>
              </a:path>
              <a:path w="2667000" h="1047114">
                <a:moveTo>
                  <a:pt x="1385485" y="894655"/>
                </a:moveTo>
                <a:lnTo>
                  <a:pt x="1356359" y="896111"/>
                </a:lnTo>
                <a:lnTo>
                  <a:pt x="1371599" y="935735"/>
                </a:lnTo>
                <a:lnTo>
                  <a:pt x="1371599" y="926591"/>
                </a:lnTo>
                <a:lnTo>
                  <a:pt x="1385485" y="894655"/>
                </a:lnTo>
                <a:close/>
              </a:path>
              <a:path w="2667000" h="1047114">
                <a:moveTo>
                  <a:pt x="1373247" y="944879"/>
                </a:moveTo>
                <a:lnTo>
                  <a:pt x="1371599" y="944879"/>
                </a:lnTo>
                <a:lnTo>
                  <a:pt x="1371599" y="935735"/>
                </a:lnTo>
                <a:lnTo>
                  <a:pt x="1356359" y="896111"/>
                </a:lnTo>
                <a:lnTo>
                  <a:pt x="1356359" y="1007363"/>
                </a:lnTo>
                <a:lnTo>
                  <a:pt x="1373247" y="944879"/>
                </a:lnTo>
                <a:close/>
              </a:path>
              <a:path w="2667000" h="1047114">
                <a:moveTo>
                  <a:pt x="1386839" y="894587"/>
                </a:moveTo>
                <a:lnTo>
                  <a:pt x="1385485" y="894655"/>
                </a:lnTo>
                <a:lnTo>
                  <a:pt x="1371599" y="926591"/>
                </a:lnTo>
                <a:lnTo>
                  <a:pt x="1378190" y="926591"/>
                </a:lnTo>
                <a:lnTo>
                  <a:pt x="1386839" y="894587"/>
                </a:lnTo>
                <a:close/>
              </a:path>
              <a:path w="2667000" h="1047114">
                <a:moveTo>
                  <a:pt x="1378190" y="926591"/>
                </a:moveTo>
                <a:lnTo>
                  <a:pt x="1371599" y="926591"/>
                </a:lnTo>
                <a:lnTo>
                  <a:pt x="1371599" y="944879"/>
                </a:lnTo>
                <a:lnTo>
                  <a:pt x="1373247" y="944879"/>
                </a:lnTo>
                <a:lnTo>
                  <a:pt x="1378190" y="926591"/>
                </a:lnTo>
                <a:close/>
              </a:path>
              <a:path w="2667000" h="1047114">
                <a:moveTo>
                  <a:pt x="1402079" y="935735"/>
                </a:moveTo>
                <a:lnTo>
                  <a:pt x="1402079" y="926591"/>
                </a:lnTo>
                <a:lnTo>
                  <a:pt x="1378190" y="926591"/>
                </a:lnTo>
                <a:lnTo>
                  <a:pt x="1373247" y="944879"/>
                </a:lnTo>
                <a:lnTo>
                  <a:pt x="1386839" y="944879"/>
                </a:lnTo>
                <a:lnTo>
                  <a:pt x="1386839" y="941831"/>
                </a:lnTo>
                <a:lnTo>
                  <a:pt x="1402079" y="935735"/>
                </a:lnTo>
                <a:close/>
              </a:path>
              <a:path w="2667000" h="1047114">
                <a:moveTo>
                  <a:pt x="1402079" y="926591"/>
                </a:moveTo>
                <a:lnTo>
                  <a:pt x="1386839" y="888491"/>
                </a:lnTo>
                <a:lnTo>
                  <a:pt x="1386839" y="894587"/>
                </a:lnTo>
                <a:lnTo>
                  <a:pt x="1378190" y="926591"/>
                </a:lnTo>
                <a:lnTo>
                  <a:pt x="1402079" y="926591"/>
                </a:lnTo>
                <a:close/>
              </a:path>
              <a:path w="2667000" h="1047114">
                <a:moveTo>
                  <a:pt x="1386839" y="894587"/>
                </a:moveTo>
                <a:lnTo>
                  <a:pt x="1386839" y="891539"/>
                </a:lnTo>
                <a:lnTo>
                  <a:pt x="1385485" y="894655"/>
                </a:lnTo>
                <a:lnTo>
                  <a:pt x="1386839" y="894587"/>
                </a:lnTo>
                <a:close/>
              </a:path>
              <a:path w="2667000" h="1047114">
                <a:moveTo>
                  <a:pt x="1435226" y="905255"/>
                </a:moveTo>
                <a:lnTo>
                  <a:pt x="1432559" y="905255"/>
                </a:lnTo>
                <a:lnTo>
                  <a:pt x="1435161" y="905516"/>
                </a:lnTo>
                <a:lnTo>
                  <a:pt x="1435226" y="905255"/>
                </a:lnTo>
                <a:close/>
              </a:path>
              <a:path w="2667000" h="1047114">
                <a:moveTo>
                  <a:pt x="1435161" y="905516"/>
                </a:moveTo>
                <a:lnTo>
                  <a:pt x="1432559" y="905255"/>
                </a:lnTo>
                <a:lnTo>
                  <a:pt x="1432559" y="915923"/>
                </a:lnTo>
                <a:lnTo>
                  <a:pt x="1435161" y="905516"/>
                </a:lnTo>
                <a:close/>
              </a:path>
              <a:path w="2667000" h="1047114">
                <a:moveTo>
                  <a:pt x="1445894" y="906589"/>
                </a:moveTo>
                <a:lnTo>
                  <a:pt x="1435161" y="905516"/>
                </a:lnTo>
                <a:lnTo>
                  <a:pt x="1432559" y="915923"/>
                </a:lnTo>
                <a:lnTo>
                  <a:pt x="1445894" y="906589"/>
                </a:lnTo>
                <a:close/>
              </a:path>
              <a:path w="2667000" h="1047114">
                <a:moveTo>
                  <a:pt x="1463039" y="931163"/>
                </a:moveTo>
                <a:lnTo>
                  <a:pt x="1463039" y="835151"/>
                </a:lnTo>
                <a:lnTo>
                  <a:pt x="1447799" y="850391"/>
                </a:lnTo>
                <a:lnTo>
                  <a:pt x="1447799" y="906779"/>
                </a:lnTo>
                <a:lnTo>
                  <a:pt x="1445894" y="906589"/>
                </a:lnTo>
                <a:lnTo>
                  <a:pt x="1432559" y="915923"/>
                </a:lnTo>
                <a:lnTo>
                  <a:pt x="1432559" y="931163"/>
                </a:lnTo>
                <a:lnTo>
                  <a:pt x="1463039" y="931163"/>
                </a:lnTo>
                <a:close/>
              </a:path>
              <a:path w="2667000" h="1047114">
                <a:moveTo>
                  <a:pt x="1446529" y="906144"/>
                </a:moveTo>
                <a:lnTo>
                  <a:pt x="1444751" y="905255"/>
                </a:lnTo>
                <a:lnTo>
                  <a:pt x="1435226" y="905255"/>
                </a:lnTo>
                <a:lnTo>
                  <a:pt x="1435161" y="905516"/>
                </a:lnTo>
                <a:lnTo>
                  <a:pt x="1445894" y="906589"/>
                </a:lnTo>
                <a:lnTo>
                  <a:pt x="1446529" y="906144"/>
                </a:lnTo>
                <a:close/>
              </a:path>
              <a:path w="2667000" h="1047114">
                <a:moveTo>
                  <a:pt x="1444751" y="905255"/>
                </a:moveTo>
                <a:lnTo>
                  <a:pt x="1436285" y="901022"/>
                </a:lnTo>
                <a:lnTo>
                  <a:pt x="1435226" y="905255"/>
                </a:lnTo>
                <a:lnTo>
                  <a:pt x="1444751" y="905255"/>
                </a:lnTo>
                <a:close/>
              </a:path>
              <a:path w="2667000" h="1047114">
                <a:moveTo>
                  <a:pt x="1447799" y="905255"/>
                </a:moveTo>
                <a:lnTo>
                  <a:pt x="1447799" y="854963"/>
                </a:lnTo>
                <a:lnTo>
                  <a:pt x="1436285" y="901022"/>
                </a:lnTo>
                <a:lnTo>
                  <a:pt x="1444751" y="905255"/>
                </a:lnTo>
                <a:lnTo>
                  <a:pt x="1447799" y="905255"/>
                </a:lnTo>
                <a:close/>
              </a:path>
              <a:path w="2667000" h="1047114">
                <a:moveTo>
                  <a:pt x="1447799" y="905255"/>
                </a:moveTo>
                <a:lnTo>
                  <a:pt x="1444751" y="905255"/>
                </a:lnTo>
                <a:lnTo>
                  <a:pt x="1446529" y="906144"/>
                </a:lnTo>
                <a:lnTo>
                  <a:pt x="1447799" y="905255"/>
                </a:lnTo>
                <a:close/>
              </a:path>
              <a:path w="2667000" h="1047114">
                <a:moveTo>
                  <a:pt x="1447799" y="906779"/>
                </a:moveTo>
                <a:lnTo>
                  <a:pt x="1446529" y="906144"/>
                </a:lnTo>
                <a:lnTo>
                  <a:pt x="1445894" y="906589"/>
                </a:lnTo>
                <a:lnTo>
                  <a:pt x="1447799" y="906779"/>
                </a:lnTo>
                <a:close/>
              </a:path>
              <a:path w="2667000" h="1047114">
                <a:moveTo>
                  <a:pt x="1447799" y="906779"/>
                </a:moveTo>
                <a:lnTo>
                  <a:pt x="1447799" y="905255"/>
                </a:lnTo>
                <a:lnTo>
                  <a:pt x="1446529" y="906144"/>
                </a:lnTo>
                <a:lnTo>
                  <a:pt x="1447799" y="906779"/>
                </a:lnTo>
                <a:close/>
              </a:path>
              <a:path w="2667000" h="1047114">
                <a:moveTo>
                  <a:pt x="1508759" y="856487"/>
                </a:moveTo>
                <a:lnTo>
                  <a:pt x="1508759" y="830579"/>
                </a:lnTo>
                <a:lnTo>
                  <a:pt x="1478279" y="830579"/>
                </a:lnTo>
                <a:lnTo>
                  <a:pt x="1463039" y="832103"/>
                </a:lnTo>
                <a:lnTo>
                  <a:pt x="1463039" y="920495"/>
                </a:lnTo>
                <a:lnTo>
                  <a:pt x="1478279" y="861059"/>
                </a:lnTo>
                <a:lnTo>
                  <a:pt x="1478279" y="856487"/>
                </a:lnTo>
                <a:lnTo>
                  <a:pt x="1493519" y="853439"/>
                </a:lnTo>
                <a:lnTo>
                  <a:pt x="1493519" y="845819"/>
                </a:lnTo>
                <a:lnTo>
                  <a:pt x="1508759" y="856487"/>
                </a:lnTo>
                <a:close/>
              </a:path>
              <a:path w="2667000" h="1047114">
                <a:moveTo>
                  <a:pt x="1493519" y="853439"/>
                </a:moveTo>
                <a:lnTo>
                  <a:pt x="1478279" y="856487"/>
                </a:lnTo>
                <a:lnTo>
                  <a:pt x="1490133" y="856487"/>
                </a:lnTo>
                <a:lnTo>
                  <a:pt x="1493519" y="853439"/>
                </a:lnTo>
                <a:close/>
              </a:path>
              <a:path w="2667000" h="1047114">
                <a:moveTo>
                  <a:pt x="1490133" y="856487"/>
                </a:moveTo>
                <a:lnTo>
                  <a:pt x="1478279" y="856487"/>
                </a:lnTo>
                <a:lnTo>
                  <a:pt x="1478279" y="867155"/>
                </a:lnTo>
                <a:lnTo>
                  <a:pt x="1490133" y="856487"/>
                </a:lnTo>
                <a:close/>
              </a:path>
              <a:path w="2667000" h="1047114">
                <a:moveTo>
                  <a:pt x="1494961" y="856487"/>
                </a:moveTo>
                <a:lnTo>
                  <a:pt x="1493519" y="845819"/>
                </a:lnTo>
                <a:lnTo>
                  <a:pt x="1493519" y="853439"/>
                </a:lnTo>
                <a:lnTo>
                  <a:pt x="1490133" y="856487"/>
                </a:lnTo>
                <a:lnTo>
                  <a:pt x="1494961" y="856487"/>
                </a:lnTo>
                <a:close/>
              </a:path>
              <a:path w="2667000" h="1047114">
                <a:moveTo>
                  <a:pt x="1508759" y="856487"/>
                </a:moveTo>
                <a:lnTo>
                  <a:pt x="1493519" y="845819"/>
                </a:lnTo>
                <a:lnTo>
                  <a:pt x="1494961" y="856487"/>
                </a:lnTo>
                <a:lnTo>
                  <a:pt x="1508759" y="856487"/>
                </a:lnTo>
                <a:close/>
              </a:path>
              <a:path w="2667000" h="1047114">
                <a:moveTo>
                  <a:pt x="1508759" y="958595"/>
                </a:moveTo>
                <a:lnTo>
                  <a:pt x="1508759" y="856487"/>
                </a:lnTo>
                <a:lnTo>
                  <a:pt x="1494961" y="856487"/>
                </a:lnTo>
                <a:lnTo>
                  <a:pt x="1508759" y="958595"/>
                </a:lnTo>
                <a:close/>
              </a:path>
              <a:path w="2667000" h="1047114">
                <a:moveTo>
                  <a:pt x="1521055" y="933761"/>
                </a:moveTo>
                <a:lnTo>
                  <a:pt x="1508759" y="842771"/>
                </a:lnTo>
                <a:lnTo>
                  <a:pt x="1508759" y="950975"/>
                </a:lnTo>
                <a:lnTo>
                  <a:pt x="1521055" y="933761"/>
                </a:lnTo>
                <a:close/>
              </a:path>
              <a:path w="2667000" h="1047114">
                <a:moveTo>
                  <a:pt x="1523999" y="955547"/>
                </a:moveTo>
                <a:lnTo>
                  <a:pt x="1521055" y="933761"/>
                </a:lnTo>
                <a:lnTo>
                  <a:pt x="1508759" y="950975"/>
                </a:lnTo>
                <a:lnTo>
                  <a:pt x="1523999" y="955547"/>
                </a:lnTo>
                <a:close/>
              </a:path>
              <a:path w="2667000" h="1047114">
                <a:moveTo>
                  <a:pt x="1523999" y="972311"/>
                </a:moveTo>
                <a:lnTo>
                  <a:pt x="1523999" y="955547"/>
                </a:lnTo>
                <a:lnTo>
                  <a:pt x="1508759" y="950975"/>
                </a:lnTo>
                <a:lnTo>
                  <a:pt x="1508759" y="970787"/>
                </a:lnTo>
                <a:lnTo>
                  <a:pt x="1523999" y="972311"/>
                </a:lnTo>
                <a:close/>
              </a:path>
              <a:path w="2667000" h="1047114">
                <a:moveTo>
                  <a:pt x="1523999" y="955547"/>
                </a:moveTo>
                <a:lnTo>
                  <a:pt x="1523999" y="929639"/>
                </a:lnTo>
                <a:lnTo>
                  <a:pt x="1521055" y="933761"/>
                </a:lnTo>
                <a:lnTo>
                  <a:pt x="1523999" y="955547"/>
                </a:lnTo>
                <a:close/>
              </a:path>
              <a:path w="2667000" h="1047114">
                <a:moveTo>
                  <a:pt x="1649306" y="922019"/>
                </a:moveTo>
                <a:lnTo>
                  <a:pt x="1523999" y="922019"/>
                </a:lnTo>
                <a:lnTo>
                  <a:pt x="1523999" y="949451"/>
                </a:lnTo>
                <a:lnTo>
                  <a:pt x="1539239" y="941831"/>
                </a:lnTo>
                <a:lnTo>
                  <a:pt x="1539239" y="949451"/>
                </a:lnTo>
                <a:lnTo>
                  <a:pt x="1645919" y="949451"/>
                </a:lnTo>
                <a:lnTo>
                  <a:pt x="1645919" y="931163"/>
                </a:lnTo>
                <a:lnTo>
                  <a:pt x="1649306" y="922019"/>
                </a:lnTo>
                <a:close/>
              </a:path>
              <a:path w="2667000" h="1047114">
                <a:moveTo>
                  <a:pt x="1539239" y="941831"/>
                </a:moveTo>
                <a:lnTo>
                  <a:pt x="1523999" y="949451"/>
                </a:lnTo>
                <a:lnTo>
                  <a:pt x="1534159" y="949451"/>
                </a:lnTo>
                <a:lnTo>
                  <a:pt x="1539239" y="941831"/>
                </a:lnTo>
                <a:close/>
              </a:path>
              <a:path w="2667000" h="1047114">
                <a:moveTo>
                  <a:pt x="1534159" y="949451"/>
                </a:moveTo>
                <a:lnTo>
                  <a:pt x="1523999" y="949451"/>
                </a:lnTo>
                <a:lnTo>
                  <a:pt x="1523999" y="964691"/>
                </a:lnTo>
                <a:lnTo>
                  <a:pt x="1534159" y="949451"/>
                </a:lnTo>
                <a:close/>
              </a:path>
              <a:path w="2667000" h="1047114">
                <a:moveTo>
                  <a:pt x="1539239" y="949451"/>
                </a:moveTo>
                <a:lnTo>
                  <a:pt x="1539239" y="941831"/>
                </a:lnTo>
                <a:lnTo>
                  <a:pt x="1534159" y="949451"/>
                </a:lnTo>
                <a:lnTo>
                  <a:pt x="1539239" y="949451"/>
                </a:lnTo>
                <a:close/>
              </a:path>
              <a:path w="2667000" h="1047114">
                <a:moveTo>
                  <a:pt x="1661159" y="922019"/>
                </a:moveTo>
                <a:lnTo>
                  <a:pt x="1649306" y="922019"/>
                </a:lnTo>
                <a:lnTo>
                  <a:pt x="1645919" y="931163"/>
                </a:lnTo>
                <a:lnTo>
                  <a:pt x="1661159" y="922019"/>
                </a:lnTo>
                <a:close/>
              </a:path>
              <a:path w="2667000" h="1047114">
                <a:moveTo>
                  <a:pt x="1661159" y="949451"/>
                </a:moveTo>
                <a:lnTo>
                  <a:pt x="1661159" y="922019"/>
                </a:lnTo>
                <a:lnTo>
                  <a:pt x="1645919" y="931163"/>
                </a:lnTo>
                <a:lnTo>
                  <a:pt x="1645919" y="949451"/>
                </a:lnTo>
                <a:lnTo>
                  <a:pt x="1661159" y="949451"/>
                </a:lnTo>
                <a:close/>
              </a:path>
              <a:path w="2667000" h="1047114">
                <a:moveTo>
                  <a:pt x="1676399" y="944879"/>
                </a:moveTo>
                <a:lnTo>
                  <a:pt x="1676399" y="847343"/>
                </a:lnTo>
                <a:lnTo>
                  <a:pt x="1661159" y="890015"/>
                </a:lnTo>
                <a:lnTo>
                  <a:pt x="1649306" y="922019"/>
                </a:lnTo>
                <a:lnTo>
                  <a:pt x="1661159" y="922019"/>
                </a:lnTo>
                <a:lnTo>
                  <a:pt x="1661159" y="949451"/>
                </a:lnTo>
                <a:lnTo>
                  <a:pt x="1676399" y="944879"/>
                </a:lnTo>
                <a:close/>
              </a:path>
              <a:path w="2667000" h="1047114">
                <a:moveTo>
                  <a:pt x="1703614" y="864107"/>
                </a:moveTo>
                <a:lnTo>
                  <a:pt x="1691639" y="864107"/>
                </a:lnTo>
                <a:lnTo>
                  <a:pt x="1691639" y="838199"/>
                </a:lnTo>
                <a:lnTo>
                  <a:pt x="1676399" y="841247"/>
                </a:lnTo>
                <a:lnTo>
                  <a:pt x="1676399" y="940307"/>
                </a:lnTo>
                <a:lnTo>
                  <a:pt x="1691639" y="897635"/>
                </a:lnTo>
                <a:lnTo>
                  <a:pt x="1691639" y="847343"/>
                </a:lnTo>
                <a:lnTo>
                  <a:pt x="1694905" y="838199"/>
                </a:lnTo>
                <a:lnTo>
                  <a:pt x="1694905" y="888491"/>
                </a:lnTo>
                <a:lnTo>
                  <a:pt x="1703614" y="864107"/>
                </a:lnTo>
                <a:close/>
              </a:path>
              <a:path w="2667000" h="1047114">
                <a:moveTo>
                  <a:pt x="1706879" y="838199"/>
                </a:moveTo>
                <a:lnTo>
                  <a:pt x="1694905" y="838199"/>
                </a:lnTo>
                <a:lnTo>
                  <a:pt x="1691639" y="847343"/>
                </a:lnTo>
                <a:lnTo>
                  <a:pt x="1706879" y="838199"/>
                </a:lnTo>
                <a:close/>
              </a:path>
              <a:path w="2667000" h="1047114">
                <a:moveTo>
                  <a:pt x="1706879" y="854963"/>
                </a:moveTo>
                <a:lnTo>
                  <a:pt x="1706879" y="838199"/>
                </a:lnTo>
                <a:lnTo>
                  <a:pt x="1691639" y="847343"/>
                </a:lnTo>
                <a:lnTo>
                  <a:pt x="1691639" y="864107"/>
                </a:lnTo>
                <a:lnTo>
                  <a:pt x="1706879" y="854963"/>
                </a:lnTo>
                <a:close/>
              </a:path>
              <a:path w="2667000" h="1047114">
                <a:moveTo>
                  <a:pt x="1706879" y="854963"/>
                </a:moveTo>
                <a:lnTo>
                  <a:pt x="1691639" y="864107"/>
                </a:lnTo>
                <a:lnTo>
                  <a:pt x="1703614" y="864107"/>
                </a:lnTo>
                <a:lnTo>
                  <a:pt x="1706879" y="854963"/>
                </a:lnTo>
                <a:close/>
              </a:path>
              <a:path w="2667000" h="1047114">
                <a:moveTo>
                  <a:pt x="1706879" y="838199"/>
                </a:moveTo>
                <a:lnTo>
                  <a:pt x="1706879" y="804671"/>
                </a:lnTo>
                <a:lnTo>
                  <a:pt x="1694905" y="838199"/>
                </a:lnTo>
                <a:lnTo>
                  <a:pt x="1706879" y="838199"/>
                </a:lnTo>
                <a:close/>
              </a:path>
              <a:path w="2667000" h="1047114">
                <a:moveTo>
                  <a:pt x="1706879" y="864107"/>
                </a:moveTo>
                <a:lnTo>
                  <a:pt x="1706879" y="854963"/>
                </a:lnTo>
                <a:lnTo>
                  <a:pt x="1703614" y="864107"/>
                </a:lnTo>
                <a:lnTo>
                  <a:pt x="1706879" y="864107"/>
                </a:lnTo>
                <a:close/>
              </a:path>
              <a:path w="2667000" h="1047114">
                <a:moveTo>
                  <a:pt x="1722119" y="854963"/>
                </a:moveTo>
                <a:lnTo>
                  <a:pt x="1722119" y="777239"/>
                </a:lnTo>
                <a:lnTo>
                  <a:pt x="1706879" y="803147"/>
                </a:lnTo>
                <a:lnTo>
                  <a:pt x="1706879" y="861059"/>
                </a:lnTo>
                <a:lnTo>
                  <a:pt x="1722119" y="854963"/>
                </a:lnTo>
                <a:close/>
              </a:path>
              <a:path w="2667000" h="1047114">
                <a:moveTo>
                  <a:pt x="1771468" y="771143"/>
                </a:moveTo>
                <a:lnTo>
                  <a:pt x="1722119" y="771143"/>
                </a:lnTo>
                <a:lnTo>
                  <a:pt x="1722119" y="797051"/>
                </a:lnTo>
                <a:lnTo>
                  <a:pt x="1737359" y="790955"/>
                </a:lnTo>
                <a:lnTo>
                  <a:pt x="1737359" y="797051"/>
                </a:lnTo>
                <a:lnTo>
                  <a:pt x="1767839" y="797051"/>
                </a:lnTo>
                <a:lnTo>
                  <a:pt x="1767839" y="778763"/>
                </a:lnTo>
                <a:lnTo>
                  <a:pt x="1771468" y="771143"/>
                </a:lnTo>
                <a:close/>
              </a:path>
              <a:path w="2667000" h="1047114">
                <a:moveTo>
                  <a:pt x="1737359" y="790955"/>
                </a:moveTo>
                <a:lnTo>
                  <a:pt x="1722119" y="797051"/>
                </a:lnTo>
                <a:lnTo>
                  <a:pt x="1733549" y="797051"/>
                </a:lnTo>
                <a:lnTo>
                  <a:pt x="1737359" y="790955"/>
                </a:lnTo>
                <a:close/>
              </a:path>
              <a:path w="2667000" h="1047114">
                <a:moveTo>
                  <a:pt x="1733549" y="797051"/>
                </a:moveTo>
                <a:lnTo>
                  <a:pt x="1722119" y="797051"/>
                </a:lnTo>
                <a:lnTo>
                  <a:pt x="1722119" y="815339"/>
                </a:lnTo>
                <a:lnTo>
                  <a:pt x="1733549" y="797051"/>
                </a:lnTo>
                <a:close/>
              </a:path>
              <a:path w="2667000" h="1047114">
                <a:moveTo>
                  <a:pt x="1737359" y="797051"/>
                </a:moveTo>
                <a:lnTo>
                  <a:pt x="1737359" y="790955"/>
                </a:lnTo>
                <a:lnTo>
                  <a:pt x="1733549" y="797051"/>
                </a:lnTo>
                <a:lnTo>
                  <a:pt x="1737359" y="797051"/>
                </a:lnTo>
                <a:close/>
              </a:path>
              <a:path w="2667000" h="1047114">
                <a:moveTo>
                  <a:pt x="1783079" y="771143"/>
                </a:moveTo>
                <a:lnTo>
                  <a:pt x="1771468" y="771143"/>
                </a:lnTo>
                <a:lnTo>
                  <a:pt x="1767839" y="778763"/>
                </a:lnTo>
                <a:lnTo>
                  <a:pt x="1783079" y="771143"/>
                </a:lnTo>
                <a:close/>
              </a:path>
              <a:path w="2667000" h="1047114">
                <a:moveTo>
                  <a:pt x="1783079" y="797051"/>
                </a:moveTo>
                <a:lnTo>
                  <a:pt x="1783079" y="771143"/>
                </a:lnTo>
                <a:lnTo>
                  <a:pt x="1767839" y="778763"/>
                </a:lnTo>
                <a:lnTo>
                  <a:pt x="1767839" y="797051"/>
                </a:lnTo>
                <a:lnTo>
                  <a:pt x="1783079" y="797051"/>
                </a:lnTo>
                <a:close/>
              </a:path>
              <a:path w="2667000" h="1047114">
                <a:moveTo>
                  <a:pt x="1813559" y="757427"/>
                </a:moveTo>
                <a:lnTo>
                  <a:pt x="1813559" y="701039"/>
                </a:lnTo>
                <a:lnTo>
                  <a:pt x="1783079" y="746759"/>
                </a:lnTo>
                <a:lnTo>
                  <a:pt x="1771468" y="771143"/>
                </a:lnTo>
                <a:lnTo>
                  <a:pt x="1783079" y="771143"/>
                </a:lnTo>
                <a:lnTo>
                  <a:pt x="1783079" y="797051"/>
                </a:lnTo>
                <a:lnTo>
                  <a:pt x="1798319" y="794003"/>
                </a:lnTo>
                <a:lnTo>
                  <a:pt x="1798319" y="789431"/>
                </a:lnTo>
                <a:lnTo>
                  <a:pt x="1813559" y="757427"/>
                </a:lnTo>
                <a:close/>
              </a:path>
              <a:path w="2667000" h="1047114">
                <a:moveTo>
                  <a:pt x="1828799" y="713231"/>
                </a:moveTo>
                <a:lnTo>
                  <a:pt x="1828799" y="691895"/>
                </a:lnTo>
                <a:lnTo>
                  <a:pt x="1813559" y="694943"/>
                </a:lnTo>
                <a:lnTo>
                  <a:pt x="1813559" y="719327"/>
                </a:lnTo>
                <a:lnTo>
                  <a:pt x="1828799" y="713231"/>
                </a:lnTo>
                <a:close/>
              </a:path>
              <a:path w="2667000" h="1047114">
                <a:moveTo>
                  <a:pt x="1828799" y="713231"/>
                </a:moveTo>
                <a:lnTo>
                  <a:pt x="1813559" y="719327"/>
                </a:lnTo>
                <a:lnTo>
                  <a:pt x="1823185" y="722215"/>
                </a:lnTo>
                <a:lnTo>
                  <a:pt x="1828799" y="713231"/>
                </a:lnTo>
                <a:close/>
              </a:path>
              <a:path w="2667000" h="1047114">
                <a:moveTo>
                  <a:pt x="1823185" y="722215"/>
                </a:moveTo>
                <a:lnTo>
                  <a:pt x="1813559" y="719327"/>
                </a:lnTo>
                <a:lnTo>
                  <a:pt x="1813559" y="737615"/>
                </a:lnTo>
                <a:lnTo>
                  <a:pt x="1823185" y="722215"/>
                </a:lnTo>
                <a:close/>
              </a:path>
              <a:path w="2667000" h="1047114">
                <a:moveTo>
                  <a:pt x="1828799" y="723899"/>
                </a:moveTo>
                <a:lnTo>
                  <a:pt x="1828799" y="713231"/>
                </a:lnTo>
                <a:lnTo>
                  <a:pt x="1823185" y="722215"/>
                </a:lnTo>
                <a:lnTo>
                  <a:pt x="1828799" y="723899"/>
                </a:lnTo>
                <a:close/>
              </a:path>
              <a:path w="2667000" h="1047114">
                <a:moveTo>
                  <a:pt x="1835573" y="697653"/>
                </a:moveTo>
                <a:lnTo>
                  <a:pt x="1828799" y="694943"/>
                </a:lnTo>
                <a:lnTo>
                  <a:pt x="1828799" y="701039"/>
                </a:lnTo>
                <a:lnTo>
                  <a:pt x="1835573" y="697653"/>
                </a:lnTo>
                <a:close/>
              </a:path>
              <a:path w="2667000" h="1047114">
                <a:moveTo>
                  <a:pt x="1844039" y="701039"/>
                </a:moveTo>
                <a:lnTo>
                  <a:pt x="1835573" y="697653"/>
                </a:lnTo>
                <a:lnTo>
                  <a:pt x="1828799" y="701039"/>
                </a:lnTo>
                <a:lnTo>
                  <a:pt x="1844039" y="701039"/>
                </a:lnTo>
                <a:close/>
              </a:path>
              <a:path w="2667000" h="1047114">
                <a:moveTo>
                  <a:pt x="1844039" y="725423"/>
                </a:moveTo>
                <a:lnTo>
                  <a:pt x="1844039" y="701039"/>
                </a:lnTo>
                <a:lnTo>
                  <a:pt x="1828799" y="701039"/>
                </a:lnTo>
                <a:lnTo>
                  <a:pt x="1828799" y="726947"/>
                </a:lnTo>
                <a:lnTo>
                  <a:pt x="1844039" y="725423"/>
                </a:lnTo>
                <a:close/>
              </a:path>
              <a:path w="2667000" h="1047114">
                <a:moveTo>
                  <a:pt x="1844039" y="701039"/>
                </a:moveTo>
                <a:lnTo>
                  <a:pt x="1844039" y="693419"/>
                </a:lnTo>
                <a:lnTo>
                  <a:pt x="1835573" y="697653"/>
                </a:lnTo>
                <a:lnTo>
                  <a:pt x="1844039" y="701039"/>
                </a:lnTo>
                <a:close/>
              </a:path>
              <a:path w="2667000" h="1047114">
                <a:moveTo>
                  <a:pt x="1846252" y="692117"/>
                </a:moveTo>
                <a:lnTo>
                  <a:pt x="1844039" y="691895"/>
                </a:lnTo>
                <a:lnTo>
                  <a:pt x="1844039" y="705611"/>
                </a:lnTo>
                <a:lnTo>
                  <a:pt x="1846252" y="692117"/>
                </a:lnTo>
                <a:close/>
              </a:path>
              <a:path w="2667000" h="1047114">
                <a:moveTo>
                  <a:pt x="1859279" y="693419"/>
                </a:moveTo>
                <a:lnTo>
                  <a:pt x="1846252" y="692117"/>
                </a:lnTo>
                <a:lnTo>
                  <a:pt x="1844039" y="705611"/>
                </a:lnTo>
                <a:lnTo>
                  <a:pt x="1859279" y="693419"/>
                </a:lnTo>
                <a:close/>
              </a:path>
              <a:path w="2667000" h="1047114">
                <a:moveTo>
                  <a:pt x="1859279" y="716279"/>
                </a:moveTo>
                <a:lnTo>
                  <a:pt x="1859279" y="693419"/>
                </a:lnTo>
                <a:lnTo>
                  <a:pt x="1844039" y="705611"/>
                </a:lnTo>
                <a:lnTo>
                  <a:pt x="1844039" y="717803"/>
                </a:lnTo>
                <a:lnTo>
                  <a:pt x="1859279" y="716279"/>
                </a:lnTo>
                <a:close/>
              </a:path>
              <a:path w="2667000" h="1047114">
                <a:moveTo>
                  <a:pt x="1859279" y="716279"/>
                </a:moveTo>
                <a:lnTo>
                  <a:pt x="1844039" y="717803"/>
                </a:lnTo>
                <a:lnTo>
                  <a:pt x="1854199" y="718819"/>
                </a:lnTo>
                <a:lnTo>
                  <a:pt x="1859279" y="716279"/>
                </a:lnTo>
                <a:close/>
              </a:path>
              <a:path w="2667000" h="1047114">
                <a:moveTo>
                  <a:pt x="1854199" y="718819"/>
                </a:moveTo>
                <a:lnTo>
                  <a:pt x="1844039" y="717803"/>
                </a:lnTo>
                <a:lnTo>
                  <a:pt x="1844039" y="723899"/>
                </a:lnTo>
                <a:lnTo>
                  <a:pt x="1854199" y="718819"/>
                </a:lnTo>
                <a:close/>
              </a:path>
              <a:path w="2667000" h="1047114">
                <a:moveTo>
                  <a:pt x="1859279" y="693419"/>
                </a:moveTo>
                <a:lnTo>
                  <a:pt x="1859279" y="612647"/>
                </a:lnTo>
                <a:lnTo>
                  <a:pt x="1846252" y="692117"/>
                </a:lnTo>
                <a:lnTo>
                  <a:pt x="1859279" y="693419"/>
                </a:lnTo>
                <a:close/>
              </a:path>
              <a:path w="2667000" h="1047114">
                <a:moveTo>
                  <a:pt x="2104561" y="601979"/>
                </a:moveTo>
                <a:lnTo>
                  <a:pt x="1874519" y="601979"/>
                </a:lnTo>
                <a:lnTo>
                  <a:pt x="1859279" y="606551"/>
                </a:lnTo>
                <a:lnTo>
                  <a:pt x="1859279" y="716279"/>
                </a:lnTo>
                <a:lnTo>
                  <a:pt x="1854199" y="718819"/>
                </a:lnTo>
                <a:lnTo>
                  <a:pt x="1874519" y="720851"/>
                </a:lnTo>
                <a:lnTo>
                  <a:pt x="1874519" y="627887"/>
                </a:lnTo>
                <a:lnTo>
                  <a:pt x="1889759" y="617219"/>
                </a:lnTo>
                <a:lnTo>
                  <a:pt x="1889759" y="627887"/>
                </a:lnTo>
                <a:lnTo>
                  <a:pt x="2103119" y="627887"/>
                </a:lnTo>
                <a:lnTo>
                  <a:pt x="2103119" y="612647"/>
                </a:lnTo>
                <a:lnTo>
                  <a:pt x="2104561" y="601979"/>
                </a:lnTo>
                <a:close/>
              </a:path>
              <a:path w="2667000" h="1047114">
                <a:moveTo>
                  <a:pt x="1889759" y="617219"/>
                </a:moveTo>
                <a:lnTo>
                  <a:pt x="1874519" y="627887"/>
                </a:lnTo>
                <a:lnTo>
                  <a:pt x="1887981" y="627887"/>
                </a:lnTo>
                <a:lnTo>
                  <a:pt x="1889759" y="617219"/>
                </a:lnTo>
                <a:close/>
              </a:path>
              <a:path w="2667000" h="1047114">
                <a:moveTo>
                  <a:pt x="1887981" y="627887"/>
                </a:moveTo>
                <a:lnTo>
                  <a:pt x="1874519" y="627887"/>
                </a:lnTo>
                <a:lnTo>
                  <a:pt x="1874519" y="708659"/>
                </a:lnTo>
                <a:lnTo>
                  <a:pt x="1887981" y="627887"/>
                </a:lnTo>
                <a:close/>
              </a:path>
              <a:path w="2667000" h="1047114">
                <a:moveTo>
                  <a:pt x="1889759" y="627887"/>
                </a:moveTo>
                <a:lnTo>
                  <a:pt x="1889759" y="617219"/>
                </a:lnTo>
                <a:lnTo>
                  <a:pt x="1887981" y="627887"/>
                </a:lnTo>
                <a:lnTo>
                  <a:pt x="1889759" y="627887"/>
                </a:lnTo>
                <a:close/>
              </a:path>
              <a:path w="2667000" h="1047114">
                <a:moveTo>
                  <a:pt x="2118359" y="601979"/>
                </a:moveTo>
                <a:lnTo>
                  <a:pt x="2104561" y="601979"/>
                </a:lnTo>
                <a:lnTo>
                  <a:pt x="2103119" y="612647"/>
                </a:lnTo>
                <a:lnTo>
                  <a:pt x="2118359" y="601979"/>
                </a:lnTo>
                <a:close/>
              </a:path>
              <a:path w="2667000" h="1047114">
                <a:moveTo>
                  <a:pt x="2133599" y="623315"/>
                </a:moveTo>
                <a:lnTo>
                  <a:pt x="2133599" y="475487"/>
                </a:lnTo>
                <a:lnTo>
                  <a:pt x="2118359" y="492251"/>
                </a:lnTo>
                <a:lnTo>
                  <a:pt x="2118359" y="601979"/>
                </a:lnTo>
                <a:lnTo>
                  <a:pt x="2103119" y="612647"/>
                </a:lnTo>
                <a:lnTo>
                  <a:pt x="2103119" y="627887"/>
                </a:lnTo>
                <a:lnTo>
                  <a:pt x="2118359" y="627887"/>
                </a:lnTo>
                <a:lnTo>
                  <a:pt x="2133599" y="623315"/>
                </a:lnTo>
                <a:close/>
              </a:path>
              <a:path w="2667000" h="1047114">
                <a:moveTo>
                  <a:pt x="2118359" y="601979"/>
                </a:moveTo>
                <a:lnTo>
                  <a:pt x="2118359" y="499871"/>
                </a:lnTo>
                <a:lnTo>
                  <a:pt x="2104561" y="601979"/>
                </a:lnTo>
                <a:lnTo>
                  <a:pt x="2118359" y="601979"/>
                </a:lnTo>
                <a:close/>
              </a:path>
              <a:path w="2667000" h="1047114">
                <a:moveTo>
                  <a:pt x="2180389" y="470915"/>
                </a:moveTo>
                <a:lnTo>
                  <a:pt x="2133599" y="470915"/>
                </a:lnTo>
                <a:lnTo>
                  <a:pt x="2133599" y="509015"/>
                </a:lnTo>
                <a:lnTo>
                  <a:pt x="2148839" y="492251"/>
                </a:lnTo>
                <a:lnTo>
                  <a:pt x="2148839" y="496823"/>
                </a:lnTo>
                <a:lnTo>
                  <a:pt x="2179319" y="496823"/>
                </a:lnTo>
                <a:lnTo>
                  <a:pt x="2179319" y="483107"/>
                </a:lnTo>
                <a:lnTo>
                  <a:pt x="2180389" y="470915"/>
                </a:lnTo>
                <a:close/>
              </a:path>
              <a:path w="2667000" h="1047114">
                <a:moveTo>
                  <a:pt x="2194559" y="470915"/>
                </a:moveTo>
                <a:lnTo>
                  <a:pt x="2180389" y="470915"/>
                </a:lnTo>
                <a:lnTo>
                  <a:pt x="2179319" y="483107"/>
                </a:lnTo>
                <a:lnTo>
                  <a:pt x="2194559" y="470915"/>
                </a:lnTo>
                <a:close/>
              </a:path>
              <a:path w="2667000" h="1047114">
                <a:moveTo>
                  <a:pt x="2209799" y="490727"/>
                </a:moveTo>
                <a:lnTo>
                  <a:pt x="2194559" y="310895"/>
                </a:lnTo>
                <a:lnTo>
                  <a:pt x="2194559" y="470915"/>
                </a:lnTo>
                <a:lnTo>
                  <a:pt x="2179319" y="483107"/>
                </a:lnTo>
                <a:lnTo>
                  <a:pt x="2179319" y="496823"/>
                </a:lnTo>
                <a:lnTo>
                  <a:pt x="2194559" y="496823"/>
                </a:lnTo>
                <a:lnTo>
                  <a:pt x="2209799" y="490727"/>
                </a:lnTo>
                <a:close/>
              </a:path>
              <a:path w="2667000" h="1047114">
                <a:moveTo>
                  <a:pt x="2194559" y="470915"/>
                </a:moveTo>
                <a:lnTo>
                  <a:pt x="2194559" y="309371"/>
                </a:lnTo>
                <a:lnTo>
                  <a:pt x="2180389" y="470915"/>
                </a:lnTo>
                <a:lnTo>
                  <a:pt x="2194559" y="470915"/>
                </a:lnTo>
                <a:close/>
              </a:path>
              <a:path w="2667000" h="1047114">
                <a:moveTo>
                  <a:pt x="2225039" y="310895"/>
                </a:moveTo>
                <a:lnTo>
                  <a:pt x="2225039" y="301751"/>
                </a:lnTo>
                <a:lnTo>
                  <a:pt x="2209799" y="297179"/>
                </a:lnTo>
                <a:lnTo>
                  <a:pt x="2194559" y="297179"/>
                </a:lnTo>
                <a:lnTo>
                  <a:pt x="2194559" y="310895"/>
                </a:lnTo>
                <a:lnTo>
                  <a:pt x="2225039" y="310895"/>
                </a:lnTo>
                <a:close/>
              </a:path>
              <a:path w="2667000" h="1047114">
                <a:moveTo>
                  <a:pt x="2225039" y="310895"/>
                </a:moveTo>
                <a:lnTo>
                  <a:pt x="2194559" y="310895"/>
                </a:lnTo>
                <a:lnTo>
                  <a:pt x="2209799" y="490727"/>
                </a:lnTo>
                <a:lnTo>
                  <a:pt x="2209799" y="484631"/>
                </a:lnTo>
                <a:lnTo>
                  <a:pt x="2225039" y="310895"/>
                </a:lnTo>
                <a:close/>
              </a:path>
              <a:path w="2667000" h="1047114">
                <a:moveTo>
                  <a:pt x="2225039" y="509015"/>
                </a:moveTo>
                <a:lnTo>
                  <a:pt x="2225039" y="310895"/>
                </a:lnTo>
                <a:lnTo>
                  <a:pt x="2209799" y="484631"/>
                </a:lnTo>
                <a:lnTo>
                  <a:pt x="2209799" y="499871"/>
                </a:lnTo>
                <a:lnTo>
                  <a:pt x="2225039" y="509015"/>
                </a:lnTo>
                <a:close/>
              </a:path>
              <a:path w="2667000" h="1047114">
                <a:moveTo>
                  <a:pt x="2240143" y="487598"/>
                </a:moveTo>
                <a:lnTo>
                  <a:pt x="2225039" y="309371"/>
                </a:lnTo>
                <a:lnTo>
                  <a:pt x="2225039" y="478535"/>
                </a:lnTo>
                <a:lnTo>
                  <a:pt x="2240143" y="487598"/>
                </a:lnTo>
                <a:close/>
              </a:path>
              <a:path w="2667000" h="1047114">
                <a:moveTo>
                  <a:pt x="2240279" y="489203"/>
                </a:moveTo>
                <a:lnTo>
                  <a:pt x="2240143" y="487598"/>
                </a:lnTo>
                <a:lnTo>
                  <a:pt x="2225039" y="478535"/>
                </a:lnTo>
                <a:lnTo>
                  <a:pt x="2240279" y="489203"/>
                </a:lnTo>
                <a:close/>
              </a:path>
              <a:path w="2667000" h="1047114">
                <a:moveTo>
                  <a:pt x="2270759" y="510539"/>
                </a:moveTo>
                <a:lnTo>
                  <a:pt x="2270759" y="483107"/>
                </a:lnTo>
                <a:lnTo>
                  <a:pt x="2255519" y="495299"/>
                </a:lnTo>
                <a:lnTo>
                  <a:pt x="2255519" y="483107"/>
                </a:lnTo>
                <a:lnTo>
                  <a:pt x="2240279" y="484631"/>
                </a:lnTo>
                <a:lnTo>
                  <a:pt x="2240279" y="489203"/>
                </a:lnTo>
                <a:lnTo>
                  <a:pt x="2225039" y="478535"/>
                </a:lnTo>
                <a:lnTo>
                  <a:pt x="2225039" y="512063"/>
                </a:lnTo>
                <a:lnTo>
                  <a:pt x="2240279" y="512063"/>
                </a:lnTo>
                <a:lnTo>
                  <a:pt x="2255519" y="510539"/>
                </a:lnTo>
                <a:lnTo>
                  <a:pt x="2255519" y="495299"/>
                </a:lnTo>
                <a:lnTo>
                  <a:pt x="2257213" y="483107"/>
                </a:lnTo>
                <a:lnTo>
                  <a:pt x="2257213" y="510539"/>
                </a:lnTo>
                <a:lnTo>
                  <a:pt x="2270759" y="510539"/>
                </a:lnTo>
                <a:close/>
              </a:path>
              <a:path w="2667000" h="1047114">
                <a:moveTo>
                  <a:pt x="2240279" y="489203"/>
                </a:moveTo>
                <a:lnTo>
                  <a:pt x="2240279" y="487679"/>
                </a:lnTo>
                <a:lnTo>
                  <a:pt x="2240143" y="487598"/>
                </a:lnTo>
                <a:lnTo>
                  <a:pt x="2240279" y="489203"/>
                </a:lnTo>
                <a:close/>
              </a:path>
              <a:path w="2667000" h="1047114">
                <a:moveTo>
                  <a:pt x="2270759" y="483107"/>
                </a:moveTo>
                <a:lnTo>
                  <a:pt x="2257213" y="483107"/>
                </a:lnTo>
                <a:lnTo>
                  <a:pt x="2255519" y="495299"/>
                </a:lnTo>
                <a:lnTo>
                  <a:pt x="2270759" y="483107"/>
                </a:lnTo>
                <a:close/>
              </a:path>
              <a:path w="2667000" h="1047114">
                <a:moveTo>
                  <a:pt x="2285999" y="510539"/>
                </a:moveTo>
                <a:lnTo>
                  <a:pt x="2285999" y="333755"/>
                </a:lnTo>
                <a:lnTo>
                  <a:pt x="2270759" y="385571"/>
                </a:lnTo>
                <a:lnTo>
                  <a:pt x="2257213" y="483107"/>
                </a:lnTo>
                <a:lnTo>
                  <a:pt x="2270759" y="483107"/>
                </a:lnTo>
                <a:lnTo>
                  <a:pt x="2270759" y="510539"/>
                </a:lnTo>
                <a:lnTo>
                  <a:pt x="2285999" y="510539"/>
                </a:lnTo>
                <a:close/>
              </a:path>
              <a:path w="2667000" h="1047114">
                <a:moveTo>
                  <a:pt x="2316221" y="330604"/>
                </a:moveTo>
                <a:lnTo>
                  <a:pt x="2301239" y="324611"/>
                </a:lnTo>
                <a:lnTo>
                  <a:pt x="2285999" y="327659"/>
                </a:lnTo>
                <a:lnTo>
                  <a:pt x="2285999" y="338327"/>
                </a:lnTo>
                <a:lnTo>
                  <a:pt x="2315287" y="341256"/>
                </a:lnTo>
                <a:lnTo>
                  <a:pt x="2316221" y="330604"/>
                </a:lnTo>
                <a:close/>
              </a:path>
              <a:path w="2667000" h="1047114">
                <a:moveTo>
                  <a:pt x="2315287" y="341256"/>
                </a:moveTo>
                <a:lnTo>
                  <a:pt x="2285999" y="338327"/>
                </a:lnTo>
                <a:lnTo>
                  <a:pt x="2294889" y="434339"/>
                </a:lnTo>
                <a:lnTo>
                  <a:pt x="2301239" y="388619"/>
                </a:lnTo>
                <a:lnTo>
                  <a:pt x="2314827" y="346498"/>
                </a:lnTo>
                <a:lnTo>
                  <a:pt x="2315287" y="341256"/>
                </a:lnTo>
                <a:close/>
              </a:path>
              <a:path w="2667000" h="1047114">
                <a:moveTo>
                  <a:pt x="2294889" y="434339"/>
                </a:moveTo>
                <a:lnTo>
                  <a:pt x="2285999" y="338327"/>
                </a:lnTo>
                <a:lnTo>
                  <a:pt x="2285999" y="498347"/>
                </a:lnTo>
                <a:lnTo>
                  <a:pt x="2294889" y="434339"/>
                </a:lnTo>
                <a:close/>
              </a:path>
              <a:path w="2667000" h="1047114">
                <a:moveTo>
                  <a:pt x="2314827" y="346498"/>
                </a:moveTo>
                <a:lnTo>
                  <a:pt x="2301239" y="388619"/>
                </a:lnTo>
                <a:lnTo>
                  <a:pt x="2294889" y="434339"/>
                </a:lnTo>
                <a:lnTo>
                  <a:pt x="2301239" y="502919"/>
                </a:lnTo>
                <a:lnTo>
                  <a:pt x="2301239" y="501395"/>
                </a:lnTo>
                <a:lnTo>
                  <a:pt x="2314827" y="346498"/>
                </a:lnTo>
                <a:close/>
              </a:path>
              <a:path w="2667000" h="1047114">
                <a:moveTo>
                  <a:pt x="2331719" y="501395"/>
                </a:moveTo>
                <a:lnTo>
                  <a:pt x="2316479" y="336803"/>
                </a:lnTo>
                <a:lnTo>
                  <a:pt x="2316479" y="341375"/>
                </a:lnTo>
                <a:lnTo>
                  <a:pt x="2314827" y="346498"/>
                </a:lnTo>
                <a:lnTo>
                  <a:pt x="2301239" y="501395"/>
                </a:lnTo>
                <a:lnTo>
                  <a:pt x="2331719" y="501395"/>
                </a:lnTo>
                <a:close/>
              </a:path>
              <a:path w="2667000" h="1047114">
                <a:moveTo>
                  <a:pt x="2331719" y="510539"/>
                </a:moveTo>
                <a:lnTo>
                  <a:pt x="2331719" y="501395"/>
                </a:lnTo>
                <a:lnTo>
                  <a:pt x="2301239" y="501395"/>
                </a:lnTo>
                <a:lnTo>
                  <a:pt x="2301239" y="515111"/>
                </a:lnTo>
                <a:lnTo>
                  <a:pt x="2316479" y="515111"/>
                </a:lnTo>
                <a:lnTo>
                  <a:pt x="2331719" y="510539"/>
                </a:lnTo>
                <a:close/>
              </a:path>
              <a:path w="2667000" h="1047114">
                <a:moveTo>
                  <a:pt x="2316479" y="341375"/>
                </a:moveTo>
                <a:lnTo>
                  <a:pt x="2315287" y="341256"/>
                </a:lnTo>
                <a:lnTo>
                  <a:pt x="2314827" y="346498"/>
                </a:lnTo>
                <a:lnTo>
                  <a:pt x="2316479" y="341375"/>
                </a:lnTo>
                <a:close/>
              </a:path>
              <a:path w="2667000" h="1047114">
                <a:moveTo>
                  <a:pt x="2316479" y="341375"/>
                </a:moveTo>
                <a:lnTo>
                  <a:pt x="2316479" y="330707"/>
                </a:lnTo>
                <a:lnTo>
                  <a:pt x="2316221" y="330604"/>
                </a:lnTo>
                <a:lnTo>
                  <a:pt x="2315287" y="341256"/>
                </a:lnTo>
                <a:lnTo>
                  <a:pt x="2316479" y="341375"/>
                </a:lnTo>
                <a:close/>
              </a:path>
              <a:path w="2667000" h="1047114">
                <a:moveTo>
                  <a:pt x="2316479" y="330707"/>
                </a:moveTo>
                <a:lnTo>
                  <a:pt x="2316479" y="327659"/>
                </a:lnTo>
                <a:lnTo>
                  <a:pt x="2316221" y="330604"/>
                </a:lnTo>
                <a:lnTo>
                  <a:pt x="2316479" y="330707"/>
                </a:lnTo>
                <a:close/>
              </a:path>
              <a:path w="2667000" h="1047114">
                <a:moveTo>
                  <a:pt x="2331719" y="501395"/>
                </a:moveTo>
                <a:lnTo>
                  <a:pt x="2331719" y="307847"/>
                </a:lnTo>
                <a:lnTo>
                  <a:pt x="2316479" y="318515"/>
                </a:lnTo>
                <a:lnTo>
                  <a:pt x="2316479" y="336803"/>
                </a:lnTo>
                <a:lnTo>
                  <a:pt x="2331719" y="501395"/>
                </a:lnTo>
                <a:close/>
              </a:path>
              <a:path w="2667000" h="1047114">
                <a:moveTo>
                  <a:pt x="2346959" y="329183"/>
                </a:moveTo>
                <a:lnTo>
                  <a:pt x="2346959" y="306323"/>
                </a:lnTo>
                <a:lnTo>
                  <a:pt x="2331719" y="306323"/>
                </a:lnTo>
                <a:lnTo>
                  <a:pt x="2331719" y="339851"/>
                </a:lnTo>
                <a:lnTo>
                  <a:pt x="2346959" y="329183"/>
                </a:lnTo>
                <a:close/>
              </a:path>
              <a:path w="2667000" h="1047114">
                <a:moveTo>
                  <a:pt x="2346959" y="330707"/>
                </a:moveTo>
                <a:lnTo>
                  <a:pt x="2331719" y="339851"/>
                </a:lnTo>
                <a:lnTo>
                  <a:pt x="2331719" y="502919"/>
                </a:lnTo>
                <a:lnTo>
                  <a:pt x="2346959" y="330707"/>
                </a:lnTo>
                <a:close/>
              </a:path>
              <a:path w="2667000" h="1047114">
                <a:moveTo>
                  <a:pt x="2362199" y="332231"/>
                </a:moveTo>
                <a:lnTo>
                  <a:pt x="2362199" y="265175"/>
                </a:lnTo>
                <a:lnTo>
                  <a:pt x="2346959" y="268223"/>
                </a:lnTo>
                <a:lnTo>
                  <a:pt x="2346959" y="332231"/>
                </a:lnTo>
                <a:lnTo>
                  <a:pt x="2362199" y="332231"/>
                </a:lnTo>
                <a:close/>
              </a:path>
              <a:path w="2667000" h="1047114">
                <a:moveTo>
                  <a:pt x="2392679" y="271271"/>
                </a:moveTo>
                <a:lnTo>
                  <a:pt x="2392679" y="170687"/>
                </a:lnTo>
                <a:lnTo>
                  <a:pt x="2377439" y="211835"/>
                </a:lnTo>
                <a:lnTo>
                  <a:pt x="2362199" y="256031"/>
                </a:lnTo>
                <a:lnTo>
                  <a:pt x="2377439" y="249935"/>
                </a:lnTo>
                <a:lnTo>
                  <a:pt x="2377439" y="281939"/>
                </a:lnTo>
                <a:lnTo>
                  <a:pt x="2392679" y="271271"/>
                </a:lnTo>
                <a:close/>
              </a:path>
              <a:path w="2667000" h="1047114">
                <a:moveTo>
                  <a:pt x="2377439" y="275843"/>
                </a:moveTo>
                <a:lnTo>
                  <a:pt x="2377439" y="249935"/>
                </a:lnTo>
                <a:lnTo>
                  <a:pt x="2362199" y="262127"/>
                </a:lnTo>
                <a:lnTo>
                  <a:pt x="2362199" y="323087"/>
                </a:lnTo>
                <a:lnTo>
                  <a:pt x="2377439" y="275843"/>
                </a:lnTo>
                <a:close/>
              </a:path>
              <a:path w="2667000" h="1047114">
                <a:moveTo>
                  <a:pt x="2423159" y="178307"/>
                </a:moveTo>
                <a:lnTo>
                  <a:pt x="2423159" y="10667"/>
                </a:lnTo>
                <a:lnTo>
                  <a:pt x="2407919" y="156971"/>
                </a:lnTo>
                <a:lnTo>
                  <a:pt x="2407919" y="149351"/>
                </a:lnTo>
                <a:lnTo>
                  <a:pt x="2392679" y="166115"/>
                </a:lnTo>
                <a:lnTo>
                  <a:pt x="2392679" y="263651"/>
                </a:lnTo>
                <a:lnTo>
                  <a:pt x="2407919" y="219455"/>
                </a:lnTo>
                <a:lnTo>
                  <a:pt x="2423159" y="178307"/>
                </a:lnTo>
                <a:close/>
              </a:path>
              <a:path w="2667000" h="1047114">
                <a:moveTo>
                  <a:pt x="2468879" y="53339"/>
                </a:moveTo>
                <a:lnTo>
                  <a:pt x="2468879" y="0"/>
                </a:lnTo>
                <a:lnTo>
                  <a:pt x="2423159" y="0"/>
                </a:lnTo>
                <a:lnTo>
                  <a:pt x="2423159" y="182879"/>
                </a:lnTo>
                <a:lnTo>
                  <a:pt x="2438399" y="166115"/>
                </a:lnTo>
                <a:lnTo>
                  <a:pt x="2438399" y="25907"/>
                </a:lnTo>
                <a:lnTo>
                  <a:pt x="2453639" y="13715"/>
                </a:lnTo>
                <a:lnTo>
                  <a:pt x="2453639" y="48767"/>
                </a:lnTo>
                <a:lnTo>
                  <a:pt x="2468879" y="53339"/>
                </a:lnTo>
                <a:close/>
              </a:path>
              <a:path w="2667000" h="1047114">
                <a:moveTo>
                  <a:pt x="2453639" y="13715"/>
                </a:moveTo>
                <a:lnTo>
                  <a:pt x="2438399" y="25907"/>
                </a:lnTo>
                <a:lnTo>
                  <a:pt x="2452369" y="25907"/>
                </a:lnTo>
                <a:lnTo>
                  <a:pt x="2453639" y="13715"/>
                </a:lnTo>
                <a:close/>
              </a:path>
              <a:path w="2667000" h="1047114">
                <a:moveTo>
                  <a:pt x="2452369" y="25907"/>
                </a:moveTo>
                <a:lnTo>
                  <a:pt x="2438399" y="25907"/>
                </a:lnTo>
                <a:lnTo>
                  <a:pt x="2438399" y="160019"/>
                </a:lnTo>
                <a:lnTo>
                  <a:pt x="2452369" y="25907"/>
                </a:lnTo>
                <a:close/>
              </a:path>
              <a:path w="2667000" h="1047114">
                <a:moveTo>
                  <a:pt x="2453639" y="25907"/>
                </a:moveTo>
                <a:lnTo>
                  <a:pt x="2453639" y="13715"/>
                </a:lnTo>
                <a:lnTo>
                  <a:pt x="2452369" y="25907"/>
                </a:lnTo>
                <a:lnTo>
                  <a:pt x="2453639" y="25907"/>
                </a:lnTo>
                <a:close/>
              </a:path>
              <a:path w="2667000" h="1047114">
                <a:moveTo>
                  <a:pt x="2480309" y="30479"/>
                </a:moveTo>
                <a:lnTo>
                  <a:pt x="2468879" y="7619"/>
                </a:lnTo>
                <a:lnTo>
                  <a:pt x="2468879" y="30479"/>
                </a:lnTo>
                <a:lnTo>
                  <a:pt x="2480309" y="30479"/>
                </a:lnTo>
                <a:close/>
              </a:path>
              <a:path w="2667000" h="1047114">
                <a:moveTo>
                  <a:pt x="2484119" y="38099"/>
                </a:moveTo>
                <a:lnTo>
                  <a:pt x="2480309" y="30479"/>
                </a:lnTo>
                <a:lnTo>
                  <a:pt x="2468879" y="30479"/>
                </a:lnTo>
                <a:lnTo>
                  <a:pt x="2484119" y="38099"/>
                </a:lnTo>
                <a:close/>
              </a:path>
              <a:path w="2667000" h="1047114">
                <a:moveTo>
                  <a:pt x="2484119" y="56387"/>
                </a:moveTo>
                <a:lnTo>
                  <a:pt x="2484119" y="38099"/>
                </a:lnTo>
                <a:lnTo>
                  <a:pt x="2468879" y="30479"/>
                </a:lnTo>
                <a:lnTo>
                  <a:pt x="2468879" y="56387"/>
                </a:lnTo>
                <a:lnTo>
                  <a:pt x="2484119" y="56387"/>
                </a:lnTo>
                <a:close/>
              </a:path>
              <a:path w="2667000" h="1047114">
                <a:moveTo>
                  <a:pt x="2490215" y="30479"/>
                </a:moveTo>
                <a:lnTo>
                  <a:pt x="2480309" y="30479"/>
                </a:lnTo>
                <a:lnTo>
                  <a:pt x="2484119" y="38099"/>
                </a:lnTo>
                <a:lnTo>
                  <a:pt x="2484119" y="42671"/>
                </a:lnTo>
                <a:lnTo>
                  <a:pt x="2490215" y="30479"/>
                </a:lnTo>
                <a:close/>
              </a:path>
              <a:path w="2667000" h="1047114">
                <a:moveTo>
                  <a:pt x="2499359" y="35051"/>
                </a:moveTo>
                <a:lnTo>
                  <a:pt x="2499359" y="30479"/>
                </a:lnTo>
                <a:lnTo>
                  <a:pt x="2490215" y="30479"/>
                </a:lnTo>
                <a:lnTo>
                  <a:pt x="2484119" y="42671"/>
                </a:lnTo>
                <a:lnTo>
                  <a:pt x="2499359" y="35051"/>
                </a:lnTo>
                <a:close/>
              </a:path>
              <a:path w="2667000" h="1047114">
                <a:moveTo>
                  <a:pt x="2499359" y="59435"/>
                </a:moveTo>
                <a:lnTo>
                  <a:pt x="2499359" y="35051"/>
                </a:lnTo>
                <a:lnTo>
                  <a:pt x="2484119" y="42671"/>
                </a:lnTo>
                <a:lnTo>
                  <a:pt x="2484119" y="54863"/>
                </a:lnTo>
                <a:lnTo>
                  <a:pt x="2499359" y="59435"/>
                </a:lnTo>
                <a:close/>
              </a:path>
              <a:path w="2667000" h="1047114">
                <a:moveTo>
                  <a:pt x="2499359" y="30479"/>
                </a:moveTo>
                <a:lnTo>
                  <a:pt x="2499359" y="12191"/>
                </a:lnTo>
                <a:lnTo>
                  <a:pt x="2490215" y="30479"/>
                </a:lnTo>
                <a:lnTo>
                  <a:pt x="2499359" y="30479"/>
                </a:lnTo>
                <a:close/>
              </a:path>
              <a:path w="2667000" h="1047114">
                <a:moveTo>
                  <a:pt x="2575559" y="30479"/>
                </a:moveTo>
                <a:lnTo>
                  <a:pt x="2575559" y="3047"/>
                </a:lnTo>
                <a:lnTo>
                  <a:pt x="2514599" y="3047"/>
                </a:lnTo>
                <a:lnTo>
                  <a:pt x="2499359" y="6095"/>
                </a:lnTo>
                <a:lnTo>
                  <a:pt x="2499359" y="62483"/>
                </a:lnTo>
                <a:lnTo>
                  <a:pt x="2514599" y="59435"/>
                </a:lnTo>
                <a:lnTo>
                  <a:pt x="2514599" y="30479"/>
                </a:lnTo>
                <a:lnTo>
                  <a:pt x="2529839" y="21335"/>
                </a:lnTo>
                <a:lnTo>
                  <a:pt x="2529839" y="30479"/>
                </a:lnTo>
                <a:lnTo>
                  <a:pt x="2575559" y="30479"/>
                </a:lnTo>
                <a:close/>
              </a:path>
              <a:path w="2667000" h="1047114">
                <a:moveTo>
                  <a:pt x="2529839" y="21335"/>
                </a:moveTo>
                <a:lnTo>
                  <a:pt x="2514599" y="30479"/>
                </a:lnTo>
                <a:lnTo>
                  <a:pt x="2525485" y="30479"/>
                </a:lnTo>
                <a:lnTo>
                  <a:pt x="2529839" y="21335"/>
                </a:lnTo>
                <a:close/>
              </a:path>
              <a:path w="2667000" h="1047114">
                <a:moveTo>
                  <a:pt x="2525485" y="30479"/>
                </a:moveTo>
                <a:lnTo>
                  <a:pt x="2514599" y="30479"/>
                </a:lnTo>
                <a:lnTo>
                  <a:pt x="2514599" y="53339"/>
                </a:lnTo>
                <a:lnTo>
                  <a:pt x="2525485" y="30479"/>
                </a:lnTo>
                <a:close/>
              </a:path>
              <a:path w="2667000" h="1047114">
                <a:moveTo>
                  <a:pt x="2529839" y="30479"/>
                </a:moveTo>
                <a:lnTo>
                  <a:pt x="2529839" y="21335"/>
                </a:lnTo>
                <a:lnTo>
                  <a:pt x="2525485" y="30479"/>
                </a:lnTo>
                <a:lnTo>
                  <a:pt x="2529839" y="30479"/>
                </a:lnTo>
                <a:close/>
              </a:path>
              <a:path w="2667000" h="1047114">
                <a:moveTo>
                  <a:pt x="2590799" y="33527"/>
                </a:moveTo>
                <a:lnTo>
                  <a:pt x="2590799" y="4571"/>
                </a:lnTo>
                <a:lnTo>
                  <a:pt x="2575559" y="4571"/>
                </a:lnTo>
                <a:lnTo>
                  <a:pt x="2575559" y="28955"/>
                </a:lnTo>
                <a:lnTo>
                  <a:pt x="2590799" y="33527"/>
                </a:lnTo>
                <a:close/>
              </a:path>
              <a:path w="2667000" h="1047114">
                <a:moveTo>
                  <a:pt x="2666999" y="35051"/>
                </a:moveTo>
                <a:lnTo>
                  <a:pt x="2666999" y="7619"/>
                </a:lnTo>
                <a:lnTo>
                  <a:pt x="2590799" y="7619"/>
                </a:lnTo>
                <a:lnTo>
                  <a:pt x="2590799" y="35051"/>
                </a:lnTo>
                <a:lnTo>
                  <a:pt x="2666999" y="35051"/>
                </a:lnTo>
                <a:close/>
              </a:path>
            </a:pathLst>
          </a:custGeom>
          <a:solidFill>
            <a:srgbClr val="497EBA"/>
          </a:solidFill>
        </p:spPr>
        <p:txBody>
          <a:bodyPr wrap="square" lIns="0" tIns="0" rIns="0" bIns="0" rtlCol="0"/>
          <a:lstStyle/>
          <a:p>
            <a:endParaRPr dirty="0">
              <a:latin typeface="Century Gothic" panose="020B0502020202020204" pitchFamily="34" charset="0"/>
            </a:endParaRPr>
          </a:p>
        </p:txBody>
      </p:sp>
      <p:sp>
        <p:nvSpPr>
          <p:cNvPr id="14" name="object 14"/>
          <p:cNvSpPr/>
          <p:nvPr/>
        </p:nvSpPr>
        <p:spPr>
          <a:xfrm>
            <a:off x="5753837" y="4067698"/>
            <a:ext cx="629227" cy="409015"/>
          </a:xfrm>
          <a:custGeom>
            <a:avLst/>
            <a:gdLst/>
            <a:ahLst/>
            <a:cxnLst/>
            <a:rect l="l" t="t" r="r" b="b"/>
            <a:pathLst>
              <a:path w="692150" h="463550">
                <a:moveTo>
                  <a:pt x="72724" y="285700"/>
                </a:moveTo>
                <a:lnTo>
                  <a:pt x="65531" y="106679"/>
                </a:lnTo>
                <a:lnTo>
                  <a:pt x="65531" y="99059"/>
                </a:lnTo>
                <a:lnTo>
                  <a:pt x="59435" y="92963"/>
                </a:lnTo>
                <a:lnTo>
                  <a:pt x="27431" y="92963"/>
                </a:lnTo>
                <a:lnTo>
                  <a:pt x="15239" y="91439"/>
                </a:lnTo>
                <a:lnTo>
                  <a:pt x="7619" y="91439"/>
                </a:lnTo>
                <a:lnTo>
                  <a:pt x="1523" y="96011"/>
                </a:lnTo>
                <a:lnTo>
                  <a:pt x="0" y="103631"/>
                </a:lnTo>
                <a:lnTo>
                  <a:pt x="0" y="111251"/>
                </a:lnTo>
                <a:lnTo>
                  <a:pt x="4571" y="117347"/>
                </a:lnTo>
                <a:lnTo>
                  <a:pt x="12191" y="117347"/>
                </a:lnTo>
                <a:lnTo>
                  <a:pt x="25907" y="118871"/>
                </a:lnTo>
                <a:lnTo>
                  <a:pt x="39623" y="118871"/>
                </a:lnTo>
                <a:lnTo>
                  <a:pt x="39623" y="106679"/>
                </a:lnTo>
                <a:lnTo>
                  <a:pt x="53339" y="118871"/>
                </a:lnTo>
                <a:lnTo>
                  <a:pt x="53339" y="448055"/>
                </a:lnTo>
                <a:lnTo>
                  <a:pt x="67055" y="297179"/>
                </a:lnTo>
                <a:lnTo>
                  <a:pt x="67055" y="295655"/>
                </a:lnTo>
                <a:lnTo>
                  <a:pt x="68579" y="294131"/>
                </a:lnTo>
                <a:lnTo>
                  <a:pt x="68579" y="292607"/>
                </a:lnTo>
                <a:lnTo>
                  <a:pt x="72724" y="285700"/>
                </a:lnTo>
                <a:close/>
              </a:path>
              <a:path w="692150" h="463550">
                <a:moveTo>
                  <a:pt x="53339" y="118871"/>
                </a:moveTo>
                <a:lnTo>
                  <a:pt x="39623" y="106679"/>
                </a:lnTo>
                <a:lnTo>
                  <a:pt x="40111" y="118871"/>
                </a:lnTo>
                <a:lnTo>
                  <a:pt x="53339" y="118871"/>
                </a:lnTo>
                <a:close/>
              </a:path>
              <a:path w="692150" h="463550">
                <a:moveTo>
                  <a:pt x="40111" y="118871"/>
                </a:moveTo>
                <a:lnTo>
                  <a:pt x="39623" y="106679"/>
                </a:lnTo>
                <a:lnTo>
                  <a:pt x="39623" y="118871"/>
                </a:lnTo>
                <a:lnTo>
                  <a:pt x="40111" y="118871"/>
                </a:lnTo>
                <a:close/>
              </a:path>
              <a:path w="692150" h="463550">
                <a:moveTo>
                  <a:pt x="53339" y="449579"/>
                </a:moveTo>
                <a:lnTo>
                  <a:pt x="53339" y="118871"/>
                </a:lnTo>
                <a:lnTo>
                  <a:pt x="40111" y="118871"/>
                </a:lnTo>
                <a:lnTo>
                  <a:pt x="53339" y="449579"/>
                </a:lnTo>
                <a:close/>
              </a:path>
              <a:path w="692150" h="463550">
                <a:moveTo>
                  <a:pt x="79247" y="448055"/>
                </a:moveTo>
                <a:lnTo>
                  <a:pt x="72724" y="285700"/>
                </a:lnTo>
                <a:lnTo>
                  <a:pt x="68579" y="292607"/>
                </a:lnTo>
                <a:lnTo>
                  <a:pt x="68579" y="294131"/>
                </a:lnTo>
                <a:lnTo>
                  <a:pt x="67055" y="295655"/>
                </a:lnTo>
                <a:lnTo>
                  <a:pt x="67055" y="297179"/>
                </a:lnTo>
                <a:lnTo>
                  <a:pt x="53339" y="448055"/>
                </a:lnTo>
                <a:lnTo>
                  <a:pt x="79247" y="448055"/>
                </a:lnTo>
                <a:close/>
              </a:path>
              <a:path w="692150" h="463550">
                <a:moveTo>
                  <a:pt x="79247" y="451103"/>
                </a:moveTo>
                <a:lnTo>
                  <a:pt x="79247" y="448055"/>
                </a:lnTo>
                <a:lnTo>
                  <a:pt x="53339" y="448055"/>
                </a:lnTo>
                <a:lnTo>
                  <a:pt x="53339" y="457199"/>
                </a:lnTo>
                <a:lnTo>
                  <a:pt x="59435" y="461771"/>
                </a:lnTo>
                <a:lnTo>
                  <a:pt x="65531" y="461771"/>
                </a:lnTo>
                <a:lnTo>
                  <a:pt x="73151" y="463295"/>
                </a:lnTo>
                <a:lnTo>
                  <a:pt x="77723" y="457199"/>
                </a:lnTo>
                <a:lnTo>
                  <a:pt x="79247" y="451103"/>
                </a:lnTo>
                <a:close/>
              </a:path>
              <a:path w="692150" h="463550">
                <a:moveTo>
                  <a:pt x="200699" y="252983"/>
                </a:moveTo>
                <a:lnTo>
                  <a:pt x="188975" y="252983"/>
                </a:lnTo>
                <a:lnTo>
                  <a:pt x="173735" y="251459"/>
                </a:lnTo>
                <a:lnTo>
                  <a:pt x="170687" y="251459"/>
                </a:lnTo>
                <a:lnTo>
                  <a:pt x="160019" y="252983"/>
                </a:lnTo>
                <a:lnTo>
                  <a:pt x="100583" y="252983"/>
                </a:lnTo>
                <a:lnTo>
                  <a:pt x="99059" y="254507"/>
                </a:lnTo>
                <a:lnTo>
                  <a:pt x="85343" y="265175"/>
                </a:lnTo>
                <a:lnTo>
                  <a:pt x="83819" y="266699"/>
                </a:lnTo>
                <a:lnTo>
                  <a:pt x="83819" y="268223"/>
                </a:lnTo>
                <a:lnTo>
                  <a:pt x="82295" y="269747"/>
                </a:lnTo>
                <a:lnTo>
                  <a:pt x="72724" y="285700"/>
                </a:lnTo>
                <a:lnTo>
                  <a:pt x="79247" y="448055"/>
                </a:lnTo>
                <a:lnTo>
                  <a:pt x="79247" y="451103"/>
                </a:lnTo>
                <a:lnTo>
                  <a:pt x="91439" y="330403"/>
                </a:lnTo>
                <a:lnTo>
                  <a:pt x="91439" y="304799"/>
                </a:lnTo>
                <a:lnTo>
                  <a:pt x="102107" y="287019"/>
                </a:lnTo>
                <a:lnTo>
                  <a:pt x="102107" y="286511"/>
                </a:lnTo>
                <a:lnTo>
                  <a:pt x="105155" y="281939"/>
                </a:lnTo>
                <a:lnTo>
                  <a:pt x="105155" y="283844"/>
                </a:lnTo>
                <a:lnTo>
                  <a:pt x="106679" y="282511"/>
                </a:lnTo>
                <a:lnTo>
                  <a:pt x="106679" y="278891"/>
                </a:lnTo>
                <a:lnTo>
                  <a:pt x="114299" y="275843"/>
                </a:lnTo>
                <a:lnTo>
                  <a:pt x="114299" y="278891"/>
                </a:lnTo>
                <a:lnTo>
                  <a:pt x="160019" y="278891"/>
                </a:lnTo>
                <a:lnTo>
                  <a:pt x="170687" y="277706"/>
                </a:lnTo>
                <a:lnTo>
                  <a:pt x="170687" y="277367"/>
                </a:lnTo>
                <a:lnTo>
                  <a:pt x="173735" y="277367"/>
                </a:lnTo>
                <a:lnTo>
                  <a:pt x="173735" y="277672"/>
                </a:lnTo>
                <a:lnTo>
                  <a:pt x="185927" y="278891"/>
                </a:lnTo>
                <a:lnTo>
                  <a:pt x="199643" y="278891"/>
                </a:lnTo>
                <a:lnTo>
                  <a:pt x="199643" y="263651"/>
                </a:lnTo>
                <a:lnTo>
                  <a:pt x="200699" y="252983"/>
                </a:lnTo>
                <a:close/>
              </a:path>
              <a:path w="692150" h="463550">
                <a:moveTo>
                  <a:pt x="94487" y="300227"/>
                </a:moveTo>
                <a:lnTo>
                  <a:pt x="91439" y="304799"/>
                </a:lnTo>
                <a:lnTo>
                  <a:pt x="91439" y="330403"/>
                </a:lnTo>
                <a:lnTo>
                  <a:pt x="94487" y="300227"/>
                </a:lnTo>
                <a:close/>
              </a:path>
              <a:path w="692150" h="463550">
                <a:moveTo>
                  <a:pt x="105155" y="281939"/>
                </a:moveTo>
                <a:lnTo>
                  <a:pt x="102107" y="286511"/>
                </a:lnTo>
                <a:lnTo>
                  <a:pt x="102749" y="285950"/>
                </a:lnTo>
                <a:lnTo>
                  <a:pt x="105155" y="281939"/>
                </a:lnTo>
                <a:close/>
              </a:path>
              <a:path w="692150" h="463550">
                <a:moveTo>
                  <a:pt x="102749" y="285950"/>
                </a:moveTo>
                <a:lnTo>
                  <a:pt x="102107" y="286511"/>
                </a:lnTo>
                <a:lnTo>
                  <a:pt x="102107" y="287019"/>
                </a:lnTo>
                <a:lnTo>
                  <a:pt x="102749" y="285950"/>
                </a:lnTo>
                <a:close/>
              </a:path>
              <a:path w="692150" h="463550">
                <a:moveTo>
                  <a:pt x="105155" y="283844"/>
                </a:moveTo>
                <a:lnTo>
                  <a:pt x="105155" y="281939"/>
                </a:lnTo>
                <a:lnTo>
                  <a:pt x="102749" y="285950"/>
                </a:lnTo>
                <a:lnTo>
                  <a:pt x="105155" y="283844"/>
                </a:lnTo>
                <a:close/>
              </a:path>
              <a:path w="692150" h="463550">
                <a:moveTo>
                  <a:pt x="114299" y="275843"/>
                </a:moveTo>
                <a:lnTo>
                  <a:pt x="106679" y="278891"/>
                </a:lnTo>
                <a:lnTo>
                  <a:pt x="110816" y="278891"/>
                </a:lnTo>
                <a:lnTo>
                  <a:pt x="114299" y="275843"/>
                </a:lnTo>
                <a:close/>
              </a:path>
              <a:path w="692150" h="463550">
                <a:moveTo>
                  <a:pt x="110816" y="278891"/>
                </a:moveTo>
                <a:lnTo>
                  <a:pt x="106679" y="278891"/>
                </a:lnTo>
                <a:lnTo>
                  <a:pt x="106679" y="282511"/>
                </a:lnTo>
                <a:lnTo>
                  <a:pt x="110816" y="278891"/>
                </a:lnTo>
                <a:close/>
              </a:path>
              <a:path w="692150" h="463550">
                <a:moveTo>
                  <a:pt x="114299" y="278891"/>
                </a:moveTo>
                <a:lnTo>
                  <a:pt x="114299" y="275843"/>
                </a:lnTo>
                <a:lnTo>
                  <a:pt x="110816" y="278891"/>
                </a:lnTo>
                <a:lnTo>
                  <a:pt x="114299" y="278891"/>
                </a:lnTo>
                <a:close/>
              </a:path>
              <a:path w="692150" h="463550">
                <a:moveTo>
                  <a:pt x="173735" y="277367"/>
                </a:moveTo>
                <a:lnTo>
                  <a:pt x="170687" y="277367"/>
                </a:lnTo>
                <a:lnTo>
                  <a:pt x="172292" y="277528"/>
                </a:lnTo>
                <a:lnTo>
                  <a:pt x="173735" y="277367"/>
                </a:lnTo>
                <a:close/>
              </a:path>
              <a:path w="692150" h="463550">
                <a:moveTo>
                  <a:pt x="172292" y="277528"/>
                </a:moveTo>
                <a:lnTo>
                  <a:pt x="170687" y="277367"/>
                </a:lnTo>
                <a:lnTo>
                  <a:pt x="170687" y="277706"/>
                </a:lnTo>
                <a:lnTo>
                  <a:pt x="172292" y="277528"/>
                </a:lnTo>
                <a:close/>
              </a:path>
              <a:path w="692150" h="463550">
                <a:moveTo>
                  <a:pt x="173735" y="277672"/>
                </a:moveTo>
                <a:lnTo>
                  <a:pt x="173735" y="277367"/>
                </a:lnTo>
                <a:lnTo>
                  <a:pt x="172292" y="277528"/>
                </a:lnTo>
                <a:lnTo>
                  <a:pt x="173735" y="277672"/>
                </a:lnTo>
                <a:close/>
              </a:path>
              <a:path w="692150" h="463550">
                <a:moveTo>
                  <a:pt x="213359" y="252983"/>
                </a:moveTo>
                <a:lnTo>
                  <a:pt x="200699" y="252983"/>
                </a:lnTo>
                <a:lnTo>
                  <a:pt x="199643" y="263651"/>
                </a:lnTo>
                <a:lnTo>
                  <a:pt x="213359" y="252983"/>
                </a:lnTo>
                <a:close/>
              </a:path>
              <a:path w="692150" h="463550">
                <a:moveTo>
                  <a:pt x="242098" y="56387"/>
                </a:moveTo>
                <a:lnTo>
                  <a:pt x="231647" y="65531"/>
                </a:lnTo>
                <a:lnTo>
                  <a:pt x="228599" y="67055"/>
                </a:lnTo>
                <a:lnTo>
                  <a:pt x="227075" y="70103"/>
                </a:lnTo>
                <a:lnTo>
                  <a:pt x="227075" y="73151"/>
                </a:lnTo>
                <a:lnTo>
                  <a:pt x="213359" y="123443"/>
                </a:lnTo>
                <a:lnTo>
                  <a:pt x="213359" y="252983"/>
                </a:lnTo>
                <a:lnTo>
                  <a:pt x="199643" y="263651"/>
                </a:lnTo>
                <a:lnTo>
                  <a:pt x="199643" y="278891"/>
                </a:lnTo>
                <a:lnTo>
                  <a:pt x="219455" y="278891"/>
                </a:lnTo>
                <a:lnTo>
                  <a:pt x="225551" y="272795"/>
                </a:lnTo>
                <a:lnTo>
                  <a:pt x="227075" y="266699"/>
                </a:lnTo>
                <a:lnTo>
                  <a:pt x="239267" y="128015"/>
                </a:lnTo>
                <a:lnTo>
                  <a:pt x="239267" y="129539"/>
                </a:lnTo>
                <a:lnTo>
                  <a:pt x="240791" y="123951"/>
                </a:lnTo>
                <a:lnTo>
                  <a:pt x="240791" y="59435"/>
                </a:lnTo>
                <a:lnTo>
                  <a:pt x="242098" y="56387"/>
                </a:lnTo>
                <a:close/>
              </a:path>
              <a:path w="692150" h="463550">
                <a:moveTo>
                  <a:pt x="213359" y="252983"/>
                </a:moveTo>
                <a:lnTo>
                  <a:pt x="213359" y="124967"/>
                </a:lnTo>
                <a:lnTo>
                  <a:pt x="200699" y="252983"/>
                </a:lnTo>
                <a:lnTo>
                  <a:pt x="213359" y="252983"/>
                </a:lnTo>
                <a:close/>
              </a:path>
              <a:path w="692150" h="463550">
                <a:moveTo>
                  <a:pt x="243839" y="54863"/>
                </a:moveTo>
                <a:lnTo>
                  <a:pt x="242098" y="56387"/>
                </a:lnTo>
                <a:lnTo>
                  <a:pt x="240791" y="59435"/>
                </a:lnTo>
                <a:lnTo>
                  <a:pt x="243839" y="54863"/>
                </a:lnTo>
                <a:close/>
              </a:path>
              <a:path w="692150" h="463550">
                <a:moveTo>
                  <a:pt x="243839" y="112775"/>
                </a:moveTo>
                <a:lnTo>
                  <a:pt x="243839" y="54863"/>
                </a:lnTo>
                <a:lnTo>
                  <a:pt x="240791" y="59435"/>
                </a:lnTo>
                <a:lnTo>
                  <a:pt x="240791" y="123951"/>
                </a:lnTo>
                <a:lnTo>
                  <a:pt x="243839" y="112775"/>
                </a:lnTo>
                <a:close/>
              </a:path>
              <a:path w="692150" h="463550">
                <a:moveTo>
                  <a:pt x="296309" y="28955"/>
                </a:moveTo>
                <a:lnTo>
                  <a:pt x="286511" y="21335"/>
                </a:lnTo>
                <a:lnTo>
                  <a:pt x="284987" y="19811"/>
                </a:lnTo>
                <a:lnTo>
                  <a:pt x="281939" y="18287"/>
                </a:lnTo>
                <a:lnTo>
                  <a:pt x="260603" y="18287"/>
                </a:lnTo>
                <a:lnTo>
                  <a:pt x="256031" y="22859"/>
                </a:lnTo>
                <a:lnTo>
                  <a:pt x="254507" y="27431"/>
                </a:lnTo>
                <a:lnTo>
                  <a:pt x="242098" y="56387"/>
                </a:lnTo>
                <a:lnTo>
                  <a:pt x="243839" y="54863"/>
                </a:lnTo>
                <a:lnTo>
                  <a:pt x="243839" y="112775"/>
                </a:lnTo>
                <a:lnTo>
                  <a:pt x="248411" y="96011"/>
                </a:lnTo>
                <a:lnTo>
                  <a:pt x="248411" y="85343"/>
                </a:lnTo>
                <a:lnTo>
                  <a:pt x="252983" y="79247"/>
                </a:lnTo>
                <a:lnTo>
                  <a:pt x="252983" y="81787"/>
                </a:lnTo>
                <a:lnTo>
                  <a:pt x="262127" y="74675"/>
                </a:lnTo>
                <a:lnTo>
                  <a:pt x="263651" y="73151"/>
                </a:lnTo>
                <a:lnTo>
                  <a:pt x="263651" y="71627"/>
                </a:lnTo>
                <a:lnTo>
                  <a:pt x="265175" y="68579"/>
                </a:lnTo>
                <a:lnTo>
                  <a:pt x="266699" y="64579"/>
                </a:lnTo>
                <a:lnTo>
                  <a:pt x="266699" y="45719"/>
                </a:lnTo>
                <a:lnTo>
                  <a:pt x="277367" y="36575"/>
                </a:lnTo>
                <a:lnTo>
                  <a:pt x="277367" y="45110"/>
                </a:lnTo>
                <a:lnTo>
                  <a:pt x="278891" y="45719"/>
                </a:lnTo>
                <a:lnTo>
                  <a:pt x="278891" y="49339"/>
                </a:lnTo>
                <a:lnTo>
                  <a:pt x="283463" y="53339"/>
                </a:lnTo>
                <a:lnTo>
                  <a:pt x="286511" y="54863"/>
                </a:lnTo>
                <a:lnTo>
                  <a:pt x="292607" y="54863"/>
                </a:lnTo>
                <a:lnTo>
                  <a:pt x="292607" y="28955"/>
                </a:lnTo>
                <a:lnTo>
                  <a:pt x="296309" y="28955"/>
                </a:lnTo>
                <a:close/>
              </a:path>
              <a:path w="692150" h="463550">
                <a:moveTo>
                  <a:pt x="252983" y="79247"/>
                </a:moveTo>
                <a:lnTo>
                  <a:pt x="248411" y="85343"/>
                </a:lnTo>
                <a:lnTo>
                  <a:pt x="252104" y="82471"/>
                </a:lnTo>
                <a:lnTo>
                  <a:pt x="252983" y="79247"/>
                </a:lnTo>
                <a:close/>
              </a:path>
              <a:path w="692150" h="463550">
                <a:moveTo>
                  <a:pt x="252104" y="82471"/>
                </a:moveTo>
                <a:lnTo>
                  <a:pt x="248411" y="85343"/>
                </a:lnTo>
                <a:lnTo>
                  <a:pt x="248411" y="96011"/>
                </a:lnTo>
                <a:lnTo>
                  <a:pt x="252104" y="82471"/>
                </a:lnTo>
                <a:close/>
              </a:path>
              <a:path w="692150" h="463550">
                <a:moveTo>
                  <a:pt x="252983" y="81787"/>
                </a:moveTo>
                <a:lnTo>
                  <a:pt x="252983" y="79247"/>
                </a:lnTo>
                <a:lnTo>
                  <a:pt x="252104" y="82471"/>
                </a:lnTo>
                <a:lnTo>
                  <a:pt x="252983" y="81787"/>
                </a:lnTo>
                <a:close/>
              </a:path>
              <a:path w="692150" h="463550">
                <a:moveTo>
                  <a:pt x="277367" y="36575"/>
                </a:moveTo>
                <a:lnTo>
                  <a:pt x="266699" y="45719"/>
                </a:lnTo>
                <a:lnTo>
                  <a:pt x="271271" y="45719"/>
                </a:lnTo>
                <a:lnTo>
                  <a:pt x="271271" y="42671"/>
                </a:lnTo>
                <a:lnTo>
                  <a:pt x="274546" y="43981"/>
                </a:lnTo>
                <a:lnTo>
                  <a:pt x="277367" y="36575"/>
                </a:lnTo>
                <a:close/>
              </a:path>
              <a:path w="692150" h="463550">
                <a:moveTo>
                  <a:pt x="273884" y="45719"/>
                </a:moveTo>
                <a:lnTo>
                  <a:pt x="266699" y="45719"/>
                </a:lnTo>
                <a:lnTo>
                  <a:pt x="266699" y="64579"/>
                </a:lnTo>
                <a:lnTo>
                  <a:pt x="273884" y="45719"/>
                </a:lnTo>
                <a:close/>
              </a:path>
              <a:path w="692150" h="463550">
                <a:moveTo>
                  <a:pt x="274546" y="43981"/>
                </a:moveTo>
                <a:lnTo>
                  <a:pt x="271271" y="42671"/>
                </a:lnTo>
                <a:lnTo>
                  <a:pt x="274102" y="45148"/>
                </a:lnTo>
                <a:lnTo>
                  <a:pt x="274546" y="43981"/>
                </a:lnTo>
                <a:close/>
              </a:path>
              <a:path w="692150" h="463550">
                <a:moveTo>
                  <a:pt x="274102" y="45148"/>
                </a:moveTo>
                <a:lnTo>
                  <a:pt x="271271" y="42671"/>
                </a:lnTo>
                <a:lnTo>
                  <a:pt x="271271" y="45719"/>
                </a:lnTo>
                <a:lnTo>
                  <a:pt x="273884" y="45719"/>
                </a:lnTo>
                <a:lnTo>
                  <a:pt x="274102" y="45148"/>
                </a:lnTo>
                <a:close/>
              </a:path>
              <a:path w="692150" h="463550">
                <a:moveTo>
                  <a:pt x="274755" y="45719"/>
                </a:moveTo>
                <a:lnTo>
                  <a:pt x="274102" y="45148"/>
                </a:lnTo>
                <a:lnTo>
                  <a:pt x="273884" y="45719"/>
                </a:lnTo>
                <a:lnTo>
                  <a:pt x="274755" y="45719"/>
                </a:lnTo>
                <a:close/>
              </a:path>
              <a:path w="692150" h="463550">
                <a:moveTo>
                  <a:pt x="278891" y="45719"/>
                </a:moveTo>
                <a:lnTo>
                  <a:pt x="274546" y="43981"/>
                </a:lnTo>
                <a:lnTo>
                  <a:pt x="274102" y="45148"/>
                </a:lnTo>
                <a:lnTo>
                  <a:pt x="274755" y="45719"/>
                </a:lnTo>
                <a:lnTo>
                  <a:pt x="278891" y="45719"/>
                </a:lnTo>
                <a:close/>
              </a:path>
              <a:path w="692150" h="463550">
                <a:moveTo>
                  <a:pt x="277367" y="45110"/>
                </a:moveTo>
                <a:lnTo>
                  <a:pt x="277367" y="36575"/>
                </a:lnTo>
                <a:lnTo>
                  <a:pt x="274546" y="43981"/>
                </a:lnTo>
                <a:lnTo>
                  <a:pt x="277367" y="45110"/>
                </a:lnTo>
                <a:close/>
              </a:path>
              <a:path w="692150" h="463550">
                <a:moveTo>
                  <a:pt x="278891" y="49339"/>
                </a:moveTo>
                <a:lnTo>
                  <a:pt x="278891" y="45719"/>
                </a:lnTo>
                <a:lnTo>
                  <a:pt x="274755" y="45719"/>
                </a:lnTo>
                <a:lnTo>
                  <a:pt x="278891" y="49339"/>
                </a:lnTo>
                <a:close/>
              </a:path>
              <a:path w="692150" h="463550">
                <a:moveTo>
                  <a:pt x="300227" y="32003"/>
                </a:moveTo>
                <a:lnTo>
                  <a:pt x="296309" y="28955"/>
                </a:lnTo>
                <a:lnTo>
                  <a:pt x="292607" y="28955"/>
                </a:lnTo>
                <a:lnTo>
                  <a:pt x="300227" y="32003"/>
                </a:lnTo>
                <a:close/>
              </a:path>
              <a:path w="692150" h="463550">
                <a:moveTo>
                  <a:pt x="300227" y="54863"/>
                </a:moveTo>
                <a:lnTo>
                  <a:pt x="300227" y="32003"/>
                </a:lnTo>
                <a:lnTo>
                  <a:pt x="292607" y="28955"/>
                </a:lnTo>
                <a:lnTo>
                  <a:pt x="292607" y="54863"/>
                </a:lnTo>
                <a:lnTo>
                  <a:pt x="300227" y="54863"/>
                </a:lnTo>
                <a:close/>
              </a:path>
              <a:path w="692150" h="463550">
                <a:moveTo>
                  <a:pt x="354329" y="56387"/>
                </a:moveTo>
                <a:lnTo>
                  <a:pt x="344423" y="36575"/>
                </a:lnTo>
                <a:lnTo>
                  <a:pt x="342899" y="32003"/>
                </a:lnTo>
                <a:lnTo>
                  <a:pt x="338327" y="28955"/>
                </a:lnTo>
                <a:lnTo>
                  <a:pt x="296309" y="28955"/>
                </a:lnTo>
                <a:lnTo>
                  <a:pt x="300227" y="32003"/>
                </a:lnTo>
                <a:lnTo>
                  <a:pt x="300227" y="54863"/>
                </a:lnTo>
                <a:lnTo>
                  <a:pt x="321563" y="54863"/>
                </a:lnTo>
                <a:lnTo>
                  <a:pt x="321563" y="47243"/>
                </a:lnTo>
                <a:lnTo>
                  <a:pt x="333755" y="54863"/>
                </a:lnTo>
                <a:lnTo>
                  <a:pt x="333755" y="76199"/>
                </a:lnTo>
                <a:lnTo>
                  <a:pt x="336803" y="80771"/>
                </a:lnTo>
                <a:lnTo>
                  <a:pt x="341375" y="83819"/>
                </a:lnTo>
                <a:lnTo>
                  <a:pt x="345947" y="83819"/>
                </a:lnTo>
                <a:lnTo>
                  <a:pt x="345947" y="56387"/>
                </a:lnTo>
                <a:lnTo>
                  <a:pt x="354329" y="56387"/>
                </a:lnTo>
                <a:close/>
              </a:path>
              <a:path w="692150" h="463550">
                <a:moveTo>
                  <a:pt x="333755" y="54863"/>
                </a:moveTo>
                <a:lnTo>
                  <a:pt x="321563" y="47243"/>
                </a:lnTo>
                <a:lnTo>
                  <a:pt x="324772" y="54863"/>
                </a:lnTo>
                <a:lnTo>
                  <a:pt x="333755" y="54863"/>
                </a:lnTo>
                <a:close/>
              </a:path>
              <a:path w="692150" h="463550">
                <a:moveTo>
                  <a:pt x="324772" y="54863"/>
                </a:moveTo>
                <a:lnTo>
                  <a:pt x="321563" y="47243"/>
                </a:lnTo>
                <a:lnTo>
                  <a:pt x="321563" y="54863"/>
                </a:lnTo>
                <a:lnTo>
                  <a:pt x="324772" y="54863"/>
                </a:lnTo>
                <a:close/>
              </a:path>
              <a:path w="692150" h="463550">
                <a:moveTo>
                  <a:pt x="333755" y="76199"/>
                </a:moveTo>
                <a:lnTo>
                  <a:pt x="333755" y="54863"/>
                </a:lnTo>
                <a:lnTo>
                  <a:pt x="324772" y="54863"/>
                </a:lnTo>
                <a:lnTo>
                  <a:pt x="333755" y="76199"/>
                </a:lnTo>
                <a:close/>
              </a:path>
              <a:path w="692150" h="463550">
                <a:moveTo>
                  <a:pt x="358139" y="64007"/>
                </a:moveTo>
                <a:lnTo>
                  <a:pt x="354329" y="56387"/>
                </a:lnTo>
                <a:lnTo>
                  <a:pt x="345947" y="56387"/>
                </a:lnTo>
                <a:lnTo>
                  <a:pt x="358139" y="64007"/>
                </a:lnTo>
                <a:close/>
              </a:path>
              <a:path w="692150" h="463550">
                <a:moveTo>
                  <a:pt x="358139" y="83819"/>
                </a:moveTo>
                <a:lnTo>
                  <a:pt x="358139" y="64007"/>
                </a:lnTo>
                <a:lnTo>
                  <a:pt x="345947" y="56387"/>
                </a:lnTo>
                <a:lnTo>
                  <a:pt x="345947" y="83819"/>
                </a:lnTo>
                <a:lnTo>
                  <a:pt x="358139" y="83819"/>
                </a:lnTo>
                <a:close/>
              </a:path>
              <a:path w="692150" h="463550">
                <a:moveTo>
                  <a:pt x="587810" y="56387"/>
                </a:moveTo>
                <a:lnTo>
                  <a:pt x="354329" y="56387"/>
                </a:lnTo>
                <a:lnTo>
                  <a:pt x="358139" y="64007"/>
                </a:lnTo>
                <a:lnTo>
                  <a:pt x="358139" y="83819"/>
                </a:lnTo>
                <a:lnTo>
                  <a:pt x="585215" y="83819"/>
                </a:lnTo>
                <a:lnTo>
                  <a:pt x="585215" y="67055"/>
                </a:lnTo>
                <a:lnTo>
                  <a:pt x="587810" y="56387"/>
                </a:lnTo>
                <a:close/>
              </a:path>
              <a:path w="692150" h="463550">
                <a:moveTo>
                  <a:pt x="598931" y="56387"/>
                </a:moveTo>
                <a:lnTo>
                  <a:pt x="587810" y="56387"/>
                </a:lnTo>
                <a:lnTo>
                  <a:pt x="585215" y="67055"/>
                </a:lnTo>
                <a:lnTo>
                  <a:pt x="598931" y="56387"/>
                </a:lnTo>
                <a:close/>
              </a:path>
              <a:path w="692150" h="463550">
                <a:moveTo>
                  <a:pt x="614739" y="58290"/>
                </a:moveTo>
                <a:lnTo>
                  <a:pt x="614171" y="57911"/>
                </a:lnTo>
                <a:lnTo>
                  <a:pt x="612647" y="53339"/>
                </a:lnTo>
                <a:lnTo>
                  <a:pt x="598931" y="18287"/>
                </a:lnTo>
                <a:lnTo>
                  <a:pt x="598931" y="56387"/>
                </a:lnTo>
                <a:lnTo>
                  <a:pt x="585215" y="67055"/>
                </a:lnTo>
                <a:lnTo>
                  <a:pt x="585215" y="83819"/>
                </a:lnTo>
                <a:lnTo>
                  <a:pt x="605027" y="83819"/>
                </a:lnTo>
                <a:lnTo>
                  <a:pt x="609599" y="79247"/>
                </a:lnTo>
                <a:lnTo>
                  <a:pt x="614739" y="58290"/>
                </a:lnTo>
                <a:close/>
              </a:path>
              <a:path w="692150" h="463550">
                <a:moveTo>
                  <a:pt x="633453" y="35051"/>
                </a:moveTo>
                <a:lnTo>
                  <a:pt x="623315" y="9143"/>
                </a:lnTo>
                <a:lnTo>
                  <a:pt x="621791" y="3047"/>
                </a:lnTo>
                <a:lnTo>
                  <a:pt x="617219" y="0"/>
                </a:lnTo>
                <a:lnTo>
                  <a:pt x="605027" y="0"/>
                </a:lnTo>
                <a:lnTo>
                  <a:pt x="600455" y="4571"/>
                </a:lnTo>
                <a:lnTo>
                  <a:pt x="587810" y="56387"/>
                </a:lnTo>
                <a:lnTo>
                  <a:pt x="598931" y="56387"/>
                </a:lnTo>
                <a:lnTo>
                  <a:pt x="598931" y="18287"/>
                </a:lnTo>
                <a:lnTo>
                  <a:pt x="624839" y="16763"/>
                </a:lnTo>
                <a:lnTo>
                  <a:pt x="624839" y="35051"/>
                </a:lnTo>
                <a:lnTo>
                  <a:pt x="633453" y="35051"/>
                </a:lnTo>
                <a:close/>
              </a:path>
              <a:path w="692150" h="463550">
                <a:moveTo>
                  <a:pt x="624839" y="16763"/>
                </a:moveTo>
                <a:lnTo>
                  <a:pt x="598931" y="18287"/>
                </a:lnTo>
                <a:lnTo>
                  <a:pt x="612647" y="53339"/>
                </a:lnTo>
                <a:lnTo>
                  <a:pt x="614171" y="57911"/>
                </a:lnTo>
                <a:lnTo>
                  <a:pt x="614739" y="58290"/>
                </a:lnTo>
                <a:lnTo>
                  <a:pt x="624839" y="16763"/>
                </a:lnTo>
                <a:close/>
              </a:path>
              <a:path w="692150" h="463550">
                <a:moveTo>
                  <a:pt x="637031" y="60959"/>
                </a:moveTo>
                <a:lnTo>
                  <a:pt x="637031" y="44195"/>
                </a:lnTo>
                <a:lnTo>
                  <a:pt x="624839" y="35051"/>
                </a:lnTo>
                <a:lnTo>
                  <a:pt x="624839" y="16763"/>
                </a:lnTo>
                <a:lnTo>
                  <a:pt x="614739" y="58290"/>
                </a:lnTo>
                <a:lnTo>
                  <a:pt x="618743" y="60959"/>
                </a:lnTo>
                <a:lnTo>
                  <a:pt x="637031" y="60959"/>
                </a:lnTo>
                <a:close/>
              </a:path>
              <a:path w="692150" h="463550">
                <a:moveTo>
                  <a:pt x="637031" y="44195"/>
                </a:moveTo>
                <a:lnTo>
                  <a:pt x="633453" y="35051"/>
                </a:lnTo>
                <a:lnTo>
                  <a:pt x="624839" y="35051"/>
                </a:lnTo>
                <a:lnTo>
                  <a:pt x="637031" y="44195"/>
                </a:lnTo>
                <a:close/>
              </a:path>
              <a:path w="692150" h="463550">
                <a:moveTo>
                  <a:pt x="678179" y="152399"/>
                </a:moveTo>
                <a:lnTo>
                  <a:pt x="678179" y="137159"/>
                </a:lnTo>
                <a:lnTo>
                  <a:pt x="665987" y="124967"/>
                </a:lnTo>
                <a:lnTo>
                  <a:pt x="665987" y="45719"/>
                </a:lnTo>
                <a:lnTo>
                  <a:pt x="664463" y="39623"/>
                </a:lnTo>
                <a:lnTo>
                  <a:pt x="658367" y="35051"/>
                </a:lnTo>
                <a:lnTo>
                  <a:pt x="633453" y="35051"/>
                </a:lnTo>
                <a:lnTo>
                  <a:pt x="637031" y="44195"/>
                </a:lnTo>
                <a:lnTo>
                  <a:pt x="637031" y="60959"/>
                </a:lnTo>
                <a:lnTo>
                  <a:pt x="640079" y="60959"/>
                </a:lnTo>
                <a:lnTo>
                  <a:pt x="640079" y="50291"/>
                </a:lnTo>
                <a:lnTo>
                  <a:pt x="652271" y="60959"/>
                </a:lnTo>
                <a:lnTo>
                  <a:pt x="652271" y="140207"/>
                </a:lnTo>
                <a:lnTo>
                  <a:pt x="653795" y="146303"/>
                </a:lnTo>
                <a:lnTo>
                  <a:pt x="659891" y="152399"/>
                </a:lnTo>
                <a:lnTo>
                  <a:pt x="665987" y="152399"/>
                </a:lnTo>
                <a:lnTo>
                  <a:pt x="665987" y="124967"/>
                </a:lnTo>
                <a:lnTo>
                  <a:pt x="676554" y="124967"/>
                </a:lnTo>
                <a:lnTo>
                  <a:pt x="676554" y="152399"/>
                </a:lnTo>
                <a:lnTo>
                  <a:pt x="678179" y="152399"/>
                </a:lnTo>
                <a:close/>
              </a:path>
              <a:path w="692150" h="463550">
                <a:moveTo>
                  <a:pt x="652271" y="60959"/>
                </a:moveTo>
                <a:lnTo>
                  <a:pt x="640079" y="50291"/>
                </a:lnTo>
                <a:lnTo>
                  <a:pt x="641526" y="60959"/>
                </a:lnTo>
                <a:lnTo>
                  <a:pt x="652271" y="60959"/>
                </a:lnTo>
                <a:close/>
              </a:path>
              <a:path w="692150" h="463550">
                <a:moveTo>
                  <a:pt x="641526" y="60959"/>
                </a:moveTo>
                <a:lnTo>
                  <a:pt x="640079" y="50291"/>
                </a:lnTo>
                <a:lnTo>
                  <a:pt x="640079" y="60959"/>
                </a:lnTo>
                <a:lnTo>
                  <a:pt x="641526" y="60959"/>
                </a:lnTo>
                <a:close/>
              </a:path>
              <a:path w="692150" h="463550">
                <a:moveTo>
                  <a:pt x="652271" y="140207"/>
                </a:moveTo>
                <a:lnTo>
                  <a:pt x="652271" y="60959"/>
                </a:lnTo>
                <a:lnTo>
                  <a:pt x="641526" y="60959"/>
                </a:lnTo>
                <a:lnTo>
                  <a:pt x="652271" y="140207"/>
                </a:lnTo>
                <a:close/>
              </a:path>
              <a:path w="692150" h="463550">
                <a:moveTo>
                  <a:pt x="678179" y="137159"/>
                </a:moveTo>
                <a:lnTo>
                  <a:pt x="676554" y="124967"/>
                </a:lnTo>
                <a:lnTo>
                  <a:pt x="665987" y="124967"/>
                </a:lnTo>
                <a:lnTo>
                  <a:pt x="678179" y="137159"/>
                </a:lnTo>
                <a:close/>
              </a:path>
              <a:path w="692150" h="463550">
                <a:moveTo>
                  <a:pt x="691895" y="146303"/>
                </a:moveTo>
                <a:lnTo>
                  <a:pt x="691895" y="131063"/>
                </a:lnTo>
                <a:lnTo>
                  <a:pt x="685799" y="124967"/>
                </a:lnTo>
                <a:lnTo>
                  <a:pt x="676554" y="124967"/>
                </a:lnTo>
                <a:lnTo>
                  <a:pt x="678179" y="137159"/>
                </a:lnTo>
                <a:lnTo>
                  <a:pt x="678179" y="152399"/>
                </a:lnTo>
                <a:lnTo>
                  <a:pt x="685799" y="152399"/>
                </a:lnTo>
                <a:lnTo>
                  <a:pt x="691895" y="146303"/>
                </a:lnTo>
                <a:close/>
              </a:path>
            </a:pathLst>
          </a:custGeom>
          <a:solidFill>
            <a:srgbClr val="497EBA"/>
          </a:solidFill>
        </p:spPr>
        <p:txBody>
          <a:bodyPr wrap="square" lIns="0" tIns="0" rIns="0" bIns="0" rtlCol="0"/>
          <a:lstStyle/>
          <a:p>
            <a:endParaRPr dirty="0">
              <a:latin typeface="Century Gothic" panose="020B0502020202020204" pitchFamily="34" charset="0"/>
            </a:endParaRPr>
          </a:p>
        </p:txBody>
      </p:sp>
      <p:sp>
        <p:nvSpPr>
          <p:cNvPr id="15" name="object 15"/>
          <p:cNvSpPr txBox="1"/>
          <p:nvPr/>
        </p:nvSpPr>
        <p:spPr>
          <a:xfrm>
            <a:off x="2839755" y="3803910"/>
            <a:ext cx="386773" cy="1431161"/>
          </a:xfrm>
          <a:prstGeom prst="rect">
            <a:avLst/>
          </a:prstGeom>
        </p:spPr>
        <p:txBody>
          <a:bodyPr vert="horz" wrap="square" lIns="0" tIns="0" rIns="0" bIns="0" rtlCol="0">
            <a:spAutoFit/>
          </a:bodyPr>
          <a:lstStyle/>
          <a:p>
            <a:pPr marL="11397"/>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1</a:t>
            </a:r>
            <a:r>
              <a:rPr sz="900" spc="-4" dirty="0" smtClean="0">
                <a:latin typeface="Century Gothic" panose="020B0502020202020204" pitchFamily="34" charset="0"/>
                <a:cs typeface="Calibri"/>
              </a:rPr>
              <a:t>20</a:t>
            </a:r>
            <a:endParaRPr sz="900" dirty="0">
              <a:latin typeface="Century Gothic" panose="020B0502020202020204" pitchFamily="34" charset="0"/>
              <a:cs typeface="Calibri"/>
            </a:endParaRPr>
          </a:p>
          <a:p>
            <a:pPr marL="11397">
              <a:spcBef>
                <a:spcPts val="579"/>
              </a:spcBef>
            </a:pP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1</a:t>
            </a:r>
            <a:r>
              <a:rPr sz="900" spc="-4" dirty="0" smtClean="0">
                <a:latin typeface="Century Gothic" panose="020B0502020202020204" pitchFamily="34" charset="0"/>
                <a:cs typeface="Calibri"/>
              </a:rPr>
              <a:t>00</a:t>
            </a:r>
            <a:endParaRPr sz="900" dirty="0">
              <a:latin typeface="Century Gothic" panose="020B0502020202020204" pitchFamily="34" charset="0"/>
              <a:cs typeface="Calibri"/>
            </a:endParaRPr>
          </a:p>
          <a:p>
            <a:pPr marL="11397">
              <a:spcBef>
                <a:spcPts val="592"/>
              </a:spcBef>
            </a:pP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80</a:t>
            </a:r>
            <a:endParaRPr sz="900" dirty="0">
              <a:latin typeface="Century Gothic" panose="020B0502020202020204" pitchFamily="34" charset="0"/>
              <a:cs typeface="Calibri"/>
            </a:endParaRPr>
          </a:p>
          <a:p>
            <a:pPr marL="11397">
              <a:spcBef>
                <a:spcPts val="592"/>
              </a:spcBef>
            </a:pP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60</a:t>
            </a:r>
            <a:endParaRPr sz="900" dirty="0">
              <a:latin typeface="Century Gothic" panose="020B0502020202020204" pitchFamily="34" charset="0"/>
              <a:cs typeface="Calibri"/>
            </a:endParaRPr>
          </a:p>
          <a:p>
            <a:pPr marL="11397">
              <a:spcBef>
                <a:spcPts val="592"/>
              </a:spcBef>
            </a:pP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40</a:t>
            </a:r>
            <a:endParaRPr sz="900" dirty="0">
              <a:latin typeface="Century Gothic" panose="020B0502020202020204" pitchFamily="34" charset="0"/>
              <a:cs typeface="Calibri"/>
            </a:endParaRPr>
          </a:p>
          <a:p>
            <a:pPr marL="11397">
              <a:spcBef>
                <a:spcPts val="592"/>
              </a:spcBef>
            </a:pP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0</a:t>
            </a:r>
            <a:r>
              <a:rPr sz="900" spc="-4" dirty="0" smtClean="0">
                <a:latin typeface="Century Gothic" panose="020B0502020202020204" pitchFamily="34" charset="0"/>
                <a:cs typeface="Calibri"/>
              </a:rPr>
              <a:t>20</a:t>
            </a:r>
            <a:endParaRPr sz="900" dirty="0">
              <a:latin typeface="Century Gothic" panose="020B0502020202020204" pitchFamily="34" charset="0"/>
              <a:cs typeface="Calibri"/>
            </a:endParaRPr>
          </a:p>
          <a:p>
            <a:pPr marR="51856" algn="r">
              <a:spcBef>
                <a:spcPts val="592"/>
              </a:spcBef>
            </a:pPr>
            <a:r>
              <a:rPr sz="900" dirty="0">
                <a:latin typeface="Century Gothic" panose="020B0502020202020204" pitchFamily="34" charset="0"/>
                <a:cs typeface="Calibri"/>
              </a:rPr>
              <a:t>-</a:t>
            </a:r>
          </a:p>
        </p:txBody>
      </p:sp>
      <p:sp>
        <p:nvSpPr>
          <p:cNvPr id="16" name="object 16"/>
          <p:cNvSpPr txBox="1"/>
          <p:nvPr/>
        </p:nvSpPr>
        <p:spPr>
          <a:xfrm>
            <a:off x="3518722" y="5146605"/>
            <a:ext cx="2680221" cy="540684"/>
          </a:xfrm>
          <a:prstGeom prst="rect">
            <a:avLst/>
          </a:prstGeom>
        </p:spPr>
        <p:txBody>
          <a:bodyPr vert="vert270" wrap="square" lIns="0" tIns="0" rIns="0" bIns="0" rtlCol="0">
            <a:spAutoFit/>
          </a:bodyPr>
          <a:lstStyle/>
          <a:p>
            <a:pPr marL="11397">
              <a:lnSpc>
                <a:spcPts val="902"/>
              </a:lnSpc>
            </a:pPr>
            <a:r>
              <a:rPr sz="750" spc="4" dirty="0">
                <a:latin typeface="Century Gothic" panose="020B0502020202020204" pitchFamily="34" charset="0"/>
                <a:cs typeface="Calibri"/>
              </a:rPr>
              <a:t>25</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8</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5</a:t>
            </a:r>
          </a:p>
          <a:p>
            <a:pPr marL="11397">
              <a:spcBef>
                <a:spcPts val="108"/>
              </a:spcBef>
            </a:pPr>
            <a:r>
              <a:rPr sz="750" spc="4" dirty="0">
                <a:latin typeface="Century Gothic" panose="020B0502020202020204" pitchFamily="34" charset="0"/>
                <a:cs typeface="Calibri"/>
              </a:rPr>
              <a:t>10</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9</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5</a:t>
            </a:r>
          </a:p>
          <a:p>
            <a:pPr marL="11397">
              <a:spcBef>
                <a:spcPts val="108"/>
              </a:spcBef>
            </a:pPr>
            <a:r>
              <a:rPr sz="750" spc="4" dirty="0">
                <a:latin typeface="Century Gothic" panose="020B0502020202020204" pitchFamily="34" charset="0"/>
                <a:cs typeface="Calibri"/>
              </a:rPr>
              <a:t>30</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9</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5</a:t>
            </a:r>
          </a:p>
          <a:p>
            <a:pPr marL="11397">
              <a:spcBef>
                <a:spcPts val="108"/>
              </a:spcBef>
            </a:pPr>
            <a:r>
              <a:rPr sz="750" spc="4" dirty="0">
                <a:latin typeface="Century Gothic" panose="020B0502020202020204" pitchFamily="34" charset="0"/>
                <a:cs typeface="Calibri"/>
              </a:rPr>
              <a:t>16</a:t>
            </a:r>
            <a:r>
              <a:rPr sz="750" spc="-9" dirty="0">
                <a:latin typeface="Century Gothic" panose="020B0502020202020204" pitchFamily="34" charset="0"/>
                <a:cs typeface="Calibri"/>
              </a:rPr>
              <a:t>/</a:t>
            </a:r>
            <a:r>
              <a:rPr sz="750" spc="4" dirty="0">
                <a:latin typeface="Century Gothic" panose="020B0502020202020204" pitchFamily="34" charset="0"/>
                <a:cs typeface="Calibri"/>
              </a:rPr>
              <a:t>1</a:t>
            </a:r>
            <a:r>
              <a:rPr sz="750" spc="-4" dirty="0">
                <a:latin typeface="Century Gothic" panose="020B0502020202020204" pitchFamily="34" charset="0"/>
                <a:cs typeface="Calibri"/>
              </a:rPr>
              <a:t>0</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5</a:t>
            </a:r>
          </a:p>
          <a:p>
            <a:pPr marL="11397">
              <a:spcBef>
                <a:spcPts val="94"/>
              </a:spcBef>
            </a:pPr>
            <a:r>
              <a:rPr sz="750" spc="4" dirty="0">
                <a:latin typeface="Century Gothic" panose="020B0502020202020204" pitchFamily="34" charset="0"/>
                <a:cs typeface="Calibri"/>
              </a:rPr>
              <a:t>04</a:t>
            </a:r>
            <a:r>
              <a:rPr sz="750" spc="-9" dirty="0">
                <a:latin typeface="Century Gothic" panose="020B0502020202020204" pitchFamily="34" charset="0"/>
                <a:cs typeface="Calibri"/>
              </a:rPr>
              <a:t>/</a:t>
            </a:r>
            <a:r>
              <a:rPr sz="750" spc="4" dirty="0">
                <a:latin typeface="Century Gothic" panose="020B0502020202020204" pitchFamily="34" charset="0"/>
                <a:cs typeface="Calibri"/>
              </a:rPr>
              <a:t>1</a:t>
            </a:r>
            <a:r>
              <a:rPr sz="750" spc="-4" dirty="0">
                <a:latin typeface="Century Gothic" panose="020B0502020202020204" pitchFamily="34" charset="0"/>
                <a:cs typeface="Calibri"/>
              </a:rPr>
              <a:t>1</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5</a:t>
            </a:r>
          </a:p>
          <a:p>
            <a:pPr marL="11397">
              <a:spcBef>
                <a:spcPts val="108"/>
              </a:spcBef>
            </a:pPr>
            <a:r>
              <a:rPr sz="750" spc="4" dirty="0">
                <a:latin typeface="Century Gothic" panose="020B0502020202020204" pitchFamily="34" charset="0"/>
                <a:cs typeface="Calibri"/>
              </a:rPr>
              <a:t>23</a:t>
            </a:r>
            <a:r>
              <a:rPr sz="750" spc="-9" dirty="0">
                <a:latin typeface="Century Gothic" panose="020B0502020202020204" pitchFamily="34" charset="0"/>
                <a:cs typeface="Calibri"/>
              </a:rPr>
              <a:t>/</a:t>
            </a:r>
            <a:r>
              <a:rPr sz="750" spc="4" dirty="0">
                <a:latin typeface="Century Gothic" panose="020B0502020202020204" pitchFamily="34" charset="0"/>
                <a:cs typeface="Calibri"/>
              </a:rPr>
              <a:t>1</a:t>
            </a:r>
            <a:r>
              <a:rPr sz="750" spc="-4" dirty="0">
                <a:latin typeface="Century Gothic" panose="020B0502020202020204" pitchFamily="34" charset="0"/>
                <a:cs typeface="Calibri"/>
              </a:rPr>
              <a:t>1</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5</a:t>
            </a:r>
          </a:p>
          <a:p>
            <a:pPr marL="11397">
              <a:spcBef>
                <a:spcPts val="108"/>
              </a:spcBef>
            </a:pPr>
            <a:r>
              <a:rPr sz="750" spc="4" dirty="0">
                <a:latin typeface="Century Gothic" panose="020B0502020202020204" pitchFamily="34" charset="0"/>
                <a:cs typeface="Calibri"/>
              </a:rPr>
              <a:t>09</a:t>
            </a:r>
            <a:r>
              <a:rPr sz="750" spc="-9" dirty="0">
                <a:latin typeface="Century Gothic" panose="020B0502020202020204" pitchFamily="34" charset="0"/>
                <a:cs typeface="Calibri"/>
              </a:rPr>
              <a:t>/</a:t>
            </a:r>
            <a:r>
              <a:rPr sz="750" spc="4" dirty="0">
                <a:latin typeface="Century Gothic" panose="020B0502020202020204" pitchFamily="34" charset="0"/>
                <a:cs typeface="Calibri"/>
              </a:rPr>
              <a:t>1</a:t>
            </a:r>
            <a:r>
              <a:rPr sz="750" spc="-4" dirty="0">
                <a:latin typeface="Century Gothic" panose="020B0502020202020204" pitchFamily="34" charset="0"/>
                <a:cs typeface="Calibri"/>
              </a:rPr>
              <a:t>2</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5</a:t>
            </a:r>
          </a:p>
          <a:p>
            <a:pPr marL="11397">
              <a:spcBef>
                <a:spcPts val="94"/>
              </a:spcBef>
            </a:pPr>
            <a:r>
              <a:rPr sz="750" spc="4" dirty="0">
                <a:latin typeface="Century Gothic" panose="020B0502020202020204" pitchFamily="34" charset="0"/>
                <a:cs typeface="Calibri"/>
              </a:rPr>
              <a:t>28</a:t>
            </a:r>
            <a:r>
              <a:rPr sz="750" spc="-9" dirty="0">
                <a:latin typeface="Century Gothic" panose="020B0502020202020204" pitchFamily="34" charset="0"/>
                <a:cs typeface="Calibri"/>
              </a:rPr>
              <a:t>/</a:t>
            </a:r>
            <a:r>
              <a:rPr sz="750" spc="4" dirty="0">
                <a:latin typeface="Century Gothic" panose="020B0502020202020204" pitchFamily="34" charset="0"/>
                <a:cs typeface="Calibri"/>
              </a:rPr>
              <a:t>1</a:t>
            </a:r>
            <a:r>
              <a:rPr sz="750" spc="-4" dirty="0">
                <a:latin typeface="Century Gothic" panose="020B0502020202020204" pitchFamily="34" charset="0"/>
                <a:cs typeface="Calibri"/>
              </a:rPr>
              <a:t>2</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5</a:t>
            </a:r>
          </a:p>
          <a:p>
            <a:pPr marL="11397">
              <a:spcBef>
                <a:spcPts val="108"/>
              </a:spcBef>
            </a:pPr>
            <a:r>
              <a:rPr sz="750" spc="4" dirty="0">
                <a:latin typeface="Century Gothic" panose="020B0502020202020204" pitchFamily="34" charset="0"/>
                <a:cs typeface="Calibri"/>
              </a:rPr>
              <a:t>14</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1</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108"/>
              </a:spcBef>
            </a:pPr>
            <a:r>
              <a:rPr sz="750" spc="4" dirty="0">
                <a:latin typeface="Century Gothic" panose="020B0502020202020204" pitchFamily="34" charset="0"/>
                <a:cs typeface="Calibri"/>
              </a:rPr>
              <a:t>02</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2</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108"/>
              </a:spcBef>
            </a:pPr>
            <a:r>
              <a:rPr sz="750" spc="4" dirty="0">
                <a:latin typeface="Century Gothic" panose="020B0502020202020204" pitchFamily="34" charset="0"/>
                <a:cs typeface="Calibri"/>
              </a:rPr>
              <a:t>18</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2</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94"/>
              </a:spcBef>
            </a:pPr>
            <a:r>
              <a:rPr sz="750" spc="4" dirty="0">
                <a:latin typeface="Century Gothic" panose="020B0502020202020204" pitchFamily="34" charset="0"/>
                <a:cs typeface="Calibri"/>
              </a:rPr>
              <a:t>07</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3</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108"/>
              </a:spcBef>
            </a:pPr>
            <a:r>
              <a:rPr sz="750" spc="4" dirty="0">
                <a:latin typeface="Century Gothic" panose="020B0502020202020204" pitchFamily="34" charset="0"/>
                <a:cs typeface="Calibri"/>
              </a:rPr>
              <a:t>28</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3</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108"/>
              </a:spcBef>
            </a:pPr>
            <a:r>
              <a:rPr sz="750" spc="4" dirty="0">
                <a:latin typeface="Century Gothic" panose="020B0502020202020204" pitchFamily="34" charset="0"/>
                <a:cs typeface="Calibri"/>
              </a:rPr>
              <a:t>13</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4</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108"/>
              </a:spcBef>
            </a:pPr>
            <a:r>
              <a:rPr sz="750" spc="4" dirty="0">
                <a:latin typeface="Century Gothic" panose="020B0502020202020204" pitchFamily="34" charset="0"/>
                <a:cs typeface="Calibri"/>
              </a:rPr>
              <a:t>29</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4</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94"/>
              </a:spcBef>
            </a:pPr>
            <a:r>
              <a:rPr sz="750" spc="4" dirty="0">
                <a:latin typeface="Century Gothic" panose="020B0502020202020204" pitchFamily="34" charset="0"/>
                <a:cs typeface="Calibri"/>
              </a:rPr>
              <a:t>17</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5</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108"/>
              </a:spcBef>
            </a:pPr>
            <a:r>
              <a:rPr sz="750" spc="4" dirty="0">
                <a:latin typeface="Century Gothic" panose="020B0502020202020204" pitchFamily="34" charset="0"/>
                <a:cs typeface="Calibri"/>
              </a:rPr>
              <a:t>02</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6</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108"/>
              </a:spcBef>
            </a:pPr>
            <a:r>
              <a:rPr sz="750" spc="4" dirty="0">
                <a:latin typeface="Century Gothic" panose="020B0502020202020204" pitchFamily="34" charset="0"/>
                <a:cs typeface="Calibri"/>
              </a:rPr>
              <a:t>20</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6</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94"/>
              </a:spcBef>
            </a:pPr>
            <a:r>
              <a:rPr sz="750" spc="4" dirty="0">
                <a:latin typeface="Century Gothic" panose="020B0502020202020204" pitchFamily="34" charset="0"/>
                <a:cs typeface="Calibri"/>
              </a:rPr>
              <a:t>06</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7</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108"/>
              </a:spcBef>
            </a:pPr>
            <a:r>
              <a:rPr sz="750" spc="4" dirty="0">
                <a:latin typeface="Century Gothic" panose="020B0502020202020204" pitchFamily="34" charset="0"/>
                <a:cs typeface="Calibri"/>
              </a:rPr>
              <a:t>22</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7</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a:p>
            <a:pPr marL="11397">
              <a:spcBef>
                <a:spcPts val="108"/>
              </a:spcBef>
            </a:pPr>
            <a:r>
              <a:rPr sz="750" spc="4" dirty="0">
                <a:latin typeface="Century Gothic" panose="020B0502020202020204" pitchFamily="34" charset="0"/>
                <a:cs typeface="Calibri"/>
              </a:rPr>
              <a:t>09</a:t>
            </a:r>
            <a:r>
              <a:rPr sz="750" spc="-9" dirty="0">
                <a:latin typeface="Century Gothic" panose="020B0502020202020204" pitchFamily="34" charset="0"/>
                <a:cs typeface="Calibri"/>
              </a:rPr>
              <a:t>/</a:t>
            </a:r>
            <a:r>
              <a:rPr sz="750" spc="4" dirty="0">
                <a:latin typeface="Century Gothic" panose="020B0502020202020204" pitchFamily="34" charset="0"/>
                <a:cs typeface="Calibri"/>
              </a:rPr>
              <a:t>0</a:t>
            </a:r>
            <a:r>
              <a:rPr sz="750" spc="-4" dirty="0">
                <a:latin typeface="Century Gothic" panose="020B0502020202020204" pitchFamily="34" charset="0"/>
                <a:cs typeface="Calibri"/>
              </a:rPr>
              <a:t>8</a:t>
            </a:r>
            <a:r>
              <a:rPr sz="750" spc="-9" dirty="0">
                <a:latin typeface="Century Gothic" panose="020B0502020202020204" pitchFamily="34" charset="0"/>
                <a:cs typeface="Calibri"/>
              </a:rPr>
              <a:t>/</a:t>
            </a:r>
            <a:r>
              <a:rPr sz="750" spc="18" dirty="0">
                <a:latin typeface="Century Gothic" panose="020B0502020202020204" pitchFamily="34" charset="0"/>
                <a:cs typeface="Calibri"/>
              </a:rPr>
              <a:t>2</a:t>
            </a:r>
            <a:r>
              <a:rPr sz="750" spc="-4" dirty="0">
                <a:latin typeface="Century Gothic" panose="020B0502020202020204" pitchFamily="34" charset="0"/>
                <a:cs typeface="Calibri"/>
              </a:rPr>
              <a:t>01</a:t>
            </a:r>
            <a:r>
              <a:rPr sz="750" dirty="0">
                <a:latin typeface="Century Gothic" panose="020B0502020202020204" pitchFamily="34" charset="0"/>
                <a:cs typeface="Calibri"/>
              </a:rPr>
              <a:t>6</a:t>
            </a:r>
          </a:p>
        </p:txBody>
      </p:sp>
      <p:sp>
        <p:nvSpPr>
          <p:cNvPr id="17" name="object 17"/>
          <p:cNvSpPr txBox="1"/>
          <p:nvPr/>
        </p:nvSpPr>
        <p:spPr>
          <a:xfrm>
            <a:off x="2516031" y="3999796"/>
            <a:ext cx="230832" cy="937932"/>
          </a:xfrm>
          <a:prstGeom prst="rect">
            <a:avLst/>
          </a:prstGeom>
        </p:spPr>
        <p:txBody>
          <a:bodyPr vert="vert270" wrap="square" lIns="0" tIns="0" rIns="0" bIns="0" rtlCol="0">
            <a:spAutoFit/>
          </a:bodyPr>
          <a:lstStyle/>
          <a:p>
            <a:pPr marL="11397">
              <a:lnSpc>
                <a:spcPts val="902"/>
              </a:lnSpc>
            </a:pPr>
            <a:r>
              <a:rPr sz="900" b="1" spc="-4" dirty="0">
                <a:latin typeface="Century Gothic" panose="020B0502020202020204" pitchFamily="34" charset="0"/>
                <a:cs typeface="Calibri"/>
              </a:rPr>
              <a:t>P</a:t>
            </a:r>
            <a:r>
              <a:rPr sz="900" b="1" dirty="0">
                <a:latin typeface="Century Gothic" panose="020B0502020202020204" pitchFamily="34" charset="0"/>
                <a:cs typeface="Calibri"/>
              </a:rPr>
              <a:t>u</a:t>
            </a:r>
            <a:r>
              <a:rPr sz="900" b="1" spc="13" dirty="0">
                <a:latin typeface="Century Gothic" panose="020B0502020202020204" pitchFamily="34" charset="0"/>
                <a:cs typeface="Calibri"/>
              </a:rPr>
              <a:t>n</a:t>
            </a:r>
            <a:r>
              <a:rPr sz="900" b="1" spc="-9" dirty="0">
                <a:latin typeface="Century Gothic" panose="020B0502020202020204" pitchFamily="34" charset="0"/>
                <a:cs typeface="Calibri"/>
              </a:rPr>
              <a:t>t</a:t>
            </a:r>
            <a:r>
              <a:rPr sz="900" b="1" dirty="0">
                <a:latin typeface="Century Gothic" panose="020B0502020202020204" pitchFamily="34" charset="0"/>
                <a:cs typeface="Calibri"/>
              </a:rPr>
              <a:t>os</a:t>
            </a:r>
            <a:r>
              <a:rPr sz="900" b="1" spc="-9" dirty="0">
                <a:latin typeface="Century Gothic" panose="020B0502020202020204" pitchFamily="34" charset="0"/>
                <a:cs typeface="Calibri"/>
              </a:rPr>
              <a:t> </a:t>
            </a:r>
            <a:r>
              <a:rPr sz="900" b="1" dirty="0">
                <a:latin typeface="Century Gothic" panose="020B0502020202020204" pitchFamily="34" charset="0"/>
                <a:cs typeface="Calibri"/>
              </a:rPr>
              <a:t>po</a:t>
            </a:r>
            <a:r>
              <a:rPr sz="900" b="1" spc="4" dirty="0">
                <a:latin typeface="Century Gothic" panose="020B0502020202020204" pitchFamily="34" charset="0"/>
                <a:cs typeface="Calibri"/>
              </a:rPr>
              <a:t>rc</a:t>
            </a:r>
            <a:r>
              <a:rPr sz="900" b="1" spc="-4" dirty="0">
                <a:latin typeface="Century Gothic" panose="020B0502020202020204" pitchFamily="34" charset="0"/>
                <a:cs typeface="Calibri"/>
              </a:rPr>
              <a:t>e</a:t>
            </a:r>
            <a:r>
              <a:rPr sz="900" b="1" dirty="0">
                <a:latin typeface="Century Gothic" panose="020B0502020202020204" pitchFamily="34" charset="0"/>
                <a:cs typeface="Calibri"/>
              </a:rPr>
              <a:t>n</a:t>
            </a:r>
            <a:r>
              <a:rPr sz="900" b="1" spc="4" dirty="0">
                <a:latin typeface="Century Gothic" panose="020B0502020202020204" pitchFamily="34" charset="0"/>
                <a:cs typeface="Calibri"/>
              </a:rPr>
              <a:t>t</a:t>
            </a:r>
            <a:r>
              <a:rPr sz="900" b="1" dirty="0">
                <a:latin typeface="Century Gothic" panose="020B0502020202020204" pitchFamily="34" charset="0"/>
                <a:cs typeface="Calibri"/>
              </a:rPr>
              <a:t>u</a:t>
            </a:r>
            <a:r>
              <a:rPr sz="900" b="1" spc="-4" dirty="0">
                <a:latin typeface="Century Gothic" panose="020B0502020202020204" pitchFamily="34" charset="0"/>
                <a:cs typeface="Calibri"/>
              </a:rPr>
              <a:t>a</a:t>
            </a:r>
            <a:r>
              <a:rPr sz="900" b="1" spc="-9" dirty="0">
                <a:latin typeface="Century Gothic" panose="020B0502020202020204" pitchFamily="34" charset="0"/>
                <a:cs typeface="Calibri"/>
              </a:rPr>
              <a:t>l</a:t>
            </a:r>
            <a:r>
              <a:rPr sz="900" b="1" spc="-4" dirty="0">
                <a:latin typeface="Century Gothic" panose="020B0502020202020204" pitchFamily="34" charset="0"/>
                <a:cs typeface="Calibri"/>
              </a:rPr>
              <a:t>es</a:t>
            </a:r>
            <a:endParaRPr sz="900" dirty="0">
              <a:latin typeface="Century Gothic" panose="020B0502020202020204" pitchFamily="34" charset="0"/>
              <a:cs typeface="Calibri"/>
            </a:endParaRPr>
          </a:p>
        </p:txBody>
      </p:sp>
      <p:sp>
        <p:nvSpPr>
          <p:cNvPr id="18" name="object 18"/>
          <p:cNvSpPr txBox="1"/>
          <p:nvPr/>
        </p:nvSpPr>
        <p:spPr>
          <a:xfrm>
            <a:off x="578343" y="1243643"/>
            <a:ext cx="8032258" cy="1992853"/>
          </a:xfrm>
          <a:prstGeom prst="rect">
            <a:avLst/>
          </a:prstGeom>
        </p:spPr>
        <p:txBody>
          <a:bodyPr vert="horz" wrap="square" lIns="0" tIns="0" rIns="0" bIns="0" rtlCol="0">
            <a:spAutoFit/>
          </a:bodyPr>
          <a:lstStyle/>
          <a:p>
            <a:pPr marL="297147" marR="4559" indent="-285750" algn="just">
              <a:buClr>
                <a:srgbClr val="C00000"/>
              </a:buClr>
              <a:buFont typeface="Arial" panose="020B0604020202020204" pitchFamily="34" charset="0"/>
              <a:buChar char="•"/>
            </a:pPr>
            <a:r>
              <a:rPr sz="1400" spc="9" dirty="0">
                <a:solidFill>
                  <a:srgbClr val="252525"/>
                </a:solidFill>
                <a:latin typeface="Century Gothic" panose="020B0502020202020204" pitchFamily="34" charset="0"/>
                <a:cs typeface="Constantia"/>
              </a:rPr>
              <a:t>Lo</a:t>
            </a:r>
            <a:r>
              <a:rPr sz="1400" spc="-8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anterior</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implica</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las</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tasas</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yield</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49"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proveedores</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asignan</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a:t>
            </a:r>
            <a:r>
              <a:rPr sz="1400" spc="-8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cada</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bono </a:t>
            </a:r>
            <a:r>
              <a:rPr sz="1400" spc="-13" dirty="0" smtClean="0">
                <a:solidFill>
                  <a:srgbClr val="252525"/>
                </a:solidFill>
                <a:latin typeface="Century Gothic" panose="020B0502020202020204" pitchFamily="34" charset="0"/>
                <a:cs typeface="Constantia"/>
              </a:rPr>
              <a:t>raramente </a:t>
            </a:r>
            <a:r>
              <a:rPr sz="1400" spc="-4" dirty="0">
                <a:solidFill>
                  <a:srgbClr val="252525"/>
                </a:solidFill>
                <a:latin typeface="Century Gothic" panose="020B0502020202020204" pitchFamily="34" charset="0"/>
                <a:cs typeface="Constantia"/>
              </a:rPr>
              <a:t>se basan en </a:t>
            </a:r>
            <a:r>
              <a:rPr sz="1400" spc="-9" dirty="0">
                <a:solidFill>
                  <a:srgbClr val="252525"/>
                </a:solidFill>
                <a:latin typeface="Century Gothic" panose="020B0502020202020204" pitchFamily="34" charset="0"/>
                <a:cs typeface="Constantia"/>
              </a:rPr>
              <a:t>hechos de </a:t>
            </a:r>
            <a:r>
              <a:rPr sz="1400" spc="-18" dirty="0">
                <a:solidFill>
                  <a:srgbClr val="252525"/>
                </a:solidFill>
                <a:latin typeface="Century Gothic" panose="020B0502020202020204" pitchFamily="34" charset="0"/>
                <a:cs typeface="Constantia"/>
              </a:rPr>
              <a:t>mercado. </a:t>
            </a:r>
            <a:r>
              <a:rPr sz="1400" spc="-22" dirty="0">
                <a:solidFill>
                  <a:srgbClr val="252525"/>
                </a:solidFill>
                <a:latin typeface="Century Gothic" panose="020B0502020202020204" pitchFamily="34" charset="0"/>
                <a:cs typeface="Constantia"/>
              </a:rPr>
              <a:t>Por </a:t>
            </a:r>
            <a:r>
              <a:rPr sz="1400" spc="-4" dirty="0">
                <a:solidFill>
                  <a:srgbClr val="252525"/>
                </a:solidFill>
                <a:latin typeface="Century Gothic" panose="020B0502020202020204" pitchFamily="34" charset="0"/>
                <a:cs typeface="Constantia"/>
              </a:rPr>
              <a:t>la </a:t>
            </a:r>
            <a:r>
              <a:rPr sz="1400" spc="-9" dirty="0">
                <a:solidFill>
                  <a:srgbClr val="252525"/>
                </a:solidFill>
                <a:latin typeface="Century Gothic" panose="020B0502020202020204" pitchFamily="34" charset="0"/>
                <a:cs typeface="Constantia"/>
              </a:rPr>
              <a:t>forma </a:t>
            </a:r>
            <a:r>
              <a:rPr sz="1400" spc="-4" dirty="0">
                <a:solidFill>
                  <a:srgbClr val="252525"/>
                </a:solidFill>
                <a:latin typeface="Century Gothic" panose="020B0502020202020204" pitchFamily="34" charset="0"/>
                <a:cs typeface="Constantia"/>
              </a:rPr>
              <a:t>en que se maneja el  </a:t>
            </a:r>
            <a:r>
              <a:rPr sz="1400" spc="-9" dirty="0">
                <a:solidFill>
                  <a:srgbClr val="252525"/>
                </a:solidFill>
                <a:latin typeface="Century Gothic" panose="020B0502020202020204" pitchFamily="34" charset="0"/>
                <a:cs typeface="Constantia"/>
              </a:rPr>
              <a:t>mercado </a:t>
            </a:r>
            <a:r>
              <a:rPr sz="1400" spc="-4" dirty="0">
                <a:solidFill>
                  <a:srgbClr val="252525"/>
                </a:solidFill>
                <a:latin typeface="Century Gothic" panose="020B0502020202020204" pitchFamily="34" charset="0"/>
                <a:cs typeface="Constantia"/>
              </a:rPr>
              <a:t>en </a:t>
            </a:r>
            <a:r>
              <a:rPr sz="1400" spc="-18" dirty="0">
                <a:solidFill>
                  <a:srgbClr val="252525"/>
                </a:solidFill>
                <a:latin typeface="Century Gothic" panose="020B0502020202020204" pitchFamily="34" charset="0"/>
                <a:cs typeface="Constantia"/>
              </a:rPr>
              <a:t>México, </a:t>
            </a:r>
            <a:r>
              <a:rPr sz="1400" spc="-4" dirty="0">
                <a:solidFill>
                  <a:srgbClr val="252525"/>
                </a:solidFill>
                <a:latin typeface="Century Gothic" panose="020B0502020202020204" pitchFamily="34" charset="0"/>
                <a:cs typeface="Constantia"/>
              </a:rPr>
              <a:t>las tasas yields se </a:t>
            </a:r>
            <a:r>
              <a:rPr sz="1400" spc="-13" dirty="0">
                <a:solidFill>
                  <a:srgbClr val="252525"/>
                </a:solidFill>
                <a:latin typeface="Century Gothic" panose="020B0502020202020204" pitchFamily="34" charset="0"/>
                <a:cs typeface="Constantia"/>
              </a:rPr>
              <a:t>construyen </a:t>
            </a:r>
            <a:r>
              <a:rPr sz="1400" spc="-4" dirty="0">
                <a:solidFill>
                  <a:srgbClr val="252525"/>
                </a:solidFill>
                <a:latin typeface="Century Gothic" panose="020B0502020202020204" pitchFamily="34" charset="0"/>
                <a:cs typeface="Constantia"/>
              </a:rPr>
              <a:t>a partir </a:t>
            </a:r>
            <a:r>
              <a:rPr sz="1400" spc="-9" dirty="0">
                <a:solidFill>
                  <a:srgbClr val="252525"/>
                </a:solidFill>
                <a:latin typeface="Century Gothic" panose="020B0502020202020204" pitchFamily="34" charset="0"/>
                <a:cs typeface="Constantia"/>
              </a:rPr>
              <a:t>de </a:t>
            </a:r>
            <a:r>
              <a:rPr sz="1400" spc="-4" dirty="0">
                <a:solidFill>
                  <a:srgbClr val="252525"/>
                </a:solidFill>
                <a:latin typeface="Century Gothic" panose="020B0502020202020204" pitchFamily="34" charset="0"/>
                <a:cs typeface="Constantia"/>
              </a:rPr>
              <a:t>la </a:t>
            </a:r>
            <a:r>
              <a:rPr sz="1400" spc="-9" dirty="0">
                <a:solidFill>
                  <a:srgbClr val="252525"/>
                </a:solidFill>
                <a:latin typeface="Century Gothic" panose="020B0502020202020204" pitchFamily="34" charset="0"/>
                <a:cs typeface="Constantia"/>
              </a:rPr>
              <a:t>información de  </a:t>
            </a:r>
            <a:r>
              <a:rPr sz="1400" spc="-4" dirty="0">
                <a:solidFill>
                  <a:srgbClr val="252525"/>
                </a:solidFill>
                <a:latin typeface="Century Gothic" panose="020B0502020202020204" pitchFamily="34" charset="0"/>
                <a:cs typeface="Constantia"/>
              </a:rPr>
              <a:t>las </a:t>
            </a:r>
            <a:r>
              <a:rPr sz="1400" spc="-9" dirty="0">
                <a:solidFill>
                  <a:srgbClr val="252525"/>
                </a:solidFill>
                <a:latin typeface="Century Gothic" panose="020B0502020202020204" pitchFamily="34" charset="0"/>
                <a:cs typeface="Constantia"/>
              </a:rPr>
              <a:t>cotizaciones de </a:t>
            </a:r>
            <a:r>
              <a:rPr sz="1400" spc="-4" dirty="0">
                <a:solidFill>
                  <a:srgbClr val="252525"/>
                </a:solidFill>
                <a:latin typeface="Century Gothic" panose="020B0502020202020204" pitchFamily="34" charset="0"/>
                <a:cs typeface="Constantia"/>
              </a:rPr>
              <a:t>las </a:t>
            </a:r>
            <a:r>
              <a:rPr sz="1400" spc="-9" dirty="0">
                <a:solidFill>
                  <a:srgbClr val="252525"/>
                </a:solidFill>
                <a:latin typeface="Century Gothic" panose="020B0502020202020204" pitchFamily="34" charset="0"/>
                <a:cs typeface="Constantia"/>
              </a:rPr>
              <a:t>sobre </a:t>
            </a:r>
            <a:r>
              <a:rPr sz="1400" spc="-4" dirty="0">
                <a:solidFill>
                  <a:srgbClr val="252525"/>
                </a:solidFill>
                <a:latin typeface="Century Gothic" panose="020B0502020202020204" pitchFamily="34" charset="0"/>
                <a:cs typeface="Constantia"/>
              </a:rPr>
              <a:t>tasas</a:t>
            </a:r>
            <a:r>
              <a:rPr sz="1400" spc="81" dirty="0">
                <a:solidFill>
                  <a:srgbClr val="252525"/>
                </a:solidFill>
                <a:latin typeface="Century Gothic" panose="020B0502020202020204" pitchFamily="34" charset="0"/>
                <a:cs typeface="Constantia"/>
              </a:rPr>
              <a:t> </a:t>
            </a:r>
            <a:r>
              <a:rPr sz="1400" spc="-4" dirty="0" smtClean="0">
                <a:solidFill>
                  <a:srgbClr val="252525"/>
                </a:solidFill>
                <a:latin typeface="Century Gothic" panose="020B0502020202020204" pitchFamily="34" charset="0"/>
                <a:cs typeface="Constantia"/>
              </a:rPr>
              <a:t>.</a:t>
            </a:r>
            <a:endParaRPr lang="es-MX" sz="1400" spc="-4" dirty="0" smtClean="0">
              <a:solidFill>
                <a:srgbClr val="252525"/>
              </a:solidFill>
              <a:latin typeface="Century Gothic" panose="020B0502020202020204" pitchFamily="34" charset="0"/>
              <a:cs typeface="Constantia"/>
            </a:endParaRPr>
          </a:p>
          <a:p>
            <a:pPr marL="297147" marR="4559" indent="-285750" algn="just">
              <a:buClr>
                <a:srgbClr val="C00000"/>
              </a:buClr>
              <a:buFont typeface="Arial" panose="020B0604020202020204" pitchFamily="34" charset="0"/>
              <a:buChar char="•"/>
            </a:pPr>
            <a:endParaRPr sz="1400" dirty="0">
              <a:latin typeface="Century Gothic" panose="020B0502020202020204" pitchFamily="34" charset="0"/>
              <a:cs typeface="Constantia"/>
            </a:endParaRPr>
          </a:p>
          <a:p>
            <a:pPr marL="297147" marR="22794" indent="-285750" algn="just">
              <a:spcBef>
                <a:spcPts val="341"/>
              </a:spcBef>
              <a:buClr>
                <a:srgbClr val="C00000"/>
              </a:buClr>
              <a:buFont typeface="Arial" panose="020B0604020202020204" pitchFamily="34" charset="0"/>
              <a:buChar char="•"/>
            </a:pPr>
            <a:r>
              <a:rPr sz="1400" spc="-4" dirty="0">
                <a:solidFill>
                  <a:srgbClr val="252525"/>
                </a:solidFill>
                <a:latin typeface="Century Gothic" panose="020B0502020202020204" pitchFamily="34" charset="0"/>
                <a:cs typeface="Constantia"/>
              </a:rPr>
              <a:t>En </a:t>
            </a:r>
            <a:r>
              <a:rPr sz="1400" spc="-9" dirty="0">
                <a:solidFill>
                  <a:srgbClr val="252525"/>
                </a:solidFill>
                <a:latin typeface="Century Gothic" panose="020B0502020202020204" pitchFamily="34" charset="0"/>
                <a:cs typeface="Constantia"/>
              </a:rPr>
              <a:t>muchos </a:t>
            </a:r>
            <a:r>
              <a:rPr sz="1400" spc="-4" dirty="0">
                <a:solidFill>
                  <a:srgbClr val="252525"/>
                </a:solidFill>
                <a:latin typeface="Century Gothic" panose="020B0502020202020204" pitchFamily="34" charset="0"/>
                <a:cs typeface="Constantia"/>
              </a:rPr>
              <a:t>casos, </a:t>
            </a:r>
            <a:r>
              <a:rPr sz="1400" spc="-13" dirty="0">
                <a:solidFill>
                  <a:srgbClr val="252525"/>
                </a:solidFill>
                <a:latin typeface="Century Gothic" panose="020B0502020202020204" pitchFamily="34" charset="0"/>
                <a:cs typeface="Constantia"/>
              </a:rPr>
              <a:t>como </a:t>
            </a:r>
            <a:r>
              <a:rPr sz="1400" spc="-4" dirty="0">
                <a:solidFill>
                  <a:srgbClr val="252525"/>
                </a:solidFill>
                <a:latin typeface="Century Gothic" panose="020B0502020202020204" pitchFamily="34" charset="0"/>
                <a:cs typeface="Constantia"/>
              </a:rPr>
              <a:t>por ejemplo las </a:t>
            </a:r>
            <a:r>
              <a:rPr sz="1400" spc="-9" dirty="0">
                <a:solidFill>
                  <a:srgbClr val="252525"/>
                </a:solidFill>
                <a:latin typeface="Century Gothic" panose="020B0502020202020204" pitchFamily="34" charset="0"/>
                <a:cs typeface="Constantia"/>
              </a:rPr>
              <a:t>sobre </a:t>
            </a:r>
            <a:r>
              <a:rPr sz="1400" spc="-4" dirty="0">
                <a:solidFill>
                  <a:srgbClr val="252525"/>
                </a:solidFill>
                <a:latin typeface="Century Gothic" panose="020B0502020202020204" pitchFamily="34" charset="0"/>
                <a:cs typeface="Constantia"/>
              </a:rPr>
              <a:t>tasas </a:t>
            </a:r>
            <a:r>
              <a:rPr sz="1400" spc="-9" dirty="0">
                <a:solidFill>
                  <a:srgbClr val="252525"/>
                </a:solidFill>
                <a:latin typeface="Century Gothic" panose="020B0502020202020204" pitchFamily="34" charset="0"/>
                <a:cs typeface="Constantia"/>
              </a:rPr>
              <a:t>del </a:t>
            </a:r>
            <a:r>
              <a:rPr sz="1400" spc="-4" dirty="0">
                <a:solidFill>
                  <a:srgbClr val="252525"/>
                </a:solidFill>
                <a:latin typeface="Century Gothic" panose="020B0502020202020204" pitchFamily="34" charset="0"/>
                <a:cs typeface="Constantia"/>
              </a:rPr>
              <a:t>bono CFE 16 240816 </a:t>
            </a:r>
            <a:r>
              <a:rPr sz="1400" spc="-9" dirty="0">
                <a:solidFill>
                  <a:srgbClr val="252525"/>
                </a:solidFill>
                <a:latin typeface="Century Gothic" panose="020B0502020202020204" pitchFamily="34" charset="0"/>
                <a:cs typeface="Constantia"/>
              </a:rPr>
              <a:t>de  </a:t>
            </a:r>
            <a:r>
              <a:rPr sz="1400" spc="-4" dirty="0">
                <a:solidFill>
                  <a:srgbClr val="252525"/>
                </a:solidFill>
                <a:latin typeface="Century Gothic" panose="020B0502020202020204" pitchFamily="34" charset="0"/>
                <a:cs typeface="Constantia"/>
              </a:rPr>
              <a:t>la </a:t>
            </a:r>
            <a:r>
              <a:rPr sz="1400" spc="-9" dirty="0">
                <a:solidFill>
                  <a:srgbClr val="252525"/>
                </a:solidFill>
                <a:latin typeface="Century Gothic" panose="020B0502020202020204" pitchFamily="34" charset="0"/>
                <a:cs typeface="Constantia"/>
              </a:rPr>
              <a:t>Comisión </a:t>
            </a:r>
            <a:r>
              <a:rPr sz="1400" spc="-18" dirty="0">
                <a:solidFill>
                  <a:srgbClr val="252525"/>
                </a:solidFill>
                <a:latin typeface="Century Gothic" panose="020B0502020202020204" pitchFamily="34" charset="0"/>
                <a:cs typeface="Constantia"/>
              </a:rPr>
              <a:t>Federal </a:t>
            </a:r>
            <a:r>
              <a:rPr sz="1400" spc="-9" dirty="0">
                <a:solidFill>
                  <a:srgbClr val="252525"/>
                </a:solidFill>
                <a:latin typeface="Century Gothic" panose="020B0502020202020204" pitchFamily="34" charset="0"/>
                <a:cs typeface="Constantia"/>
              </a:rPr>
              <a:t>de Electricidad, </a:t>
            </a:r>
            <a:r>
              <a:rPr sz="1400" spc="-4" dirty="0">
                <a:solidFill>
                  <a:srgbClr val="252525"/>
                </a:solidFill>
                <a:latin typeface="Century Gothic" panose="020B0502020202020204" pitchFamily="34" charset="0"/>
                <a:cs typeface="Constantia"/>
              </a:rPr>
              <a:t>las </a:t>
            </a:r>
            <a:r>
              <a:rPr sz="1400" spc="-9" dirty="0">
                <a:solidFill>
                  <a:srgbClr val="252525"/>
                </a:solidFill>
                <a:latin typeface="Century Gothic" panose="020B0502020202020204" pitchFamily="34" charset="0"/>
                <a:cs typeface="Constantia"/>
              </a:rPr>
              <a:t>sobre </a:t>
            </a:r>
            <a:r>
              <a:rPr sz="1400" spc="-4" dirty="0">
                <a:solidFill>
                  <a:srgbClr val="252525"/>
                </a:solidFill>
                <a:latin typeface="Century Gothic" panose="020B0502020202020204" pitchFamily="34" charset="0"/>
                <a:cs typeface="Constantia"/>
              </a:rPr>
              <a:t>tasas </a:t>
            </a:r>
            <a:r>
              <a:rPr sz="1400" spc="-9" dirty="0">
                <a:solidFill>
                  <a:srgbClr val="252525"/>
                </a:solidFill>
                <a:latin typeface="Century Gothic" panose="020B0502020202020204" pitchFamily="34" charset="0"/>
                <a:cs typeface="Constantia"/>
              </a:rPr>
              <a:t>muestran volatilidades  </a:t>
            </a:r>
            <a:r>
              <a:rPr sz="1400" spc="-4" dirty="0">
                <a:solidFill>
                  <a:srgbClr val="252525"/>
                </a:solidFill>
                <a:latin typeface="Century Gothic" panose="020B0502020202020204" pitchFamily="34" charset="0"/>
                <a:cs typeface="Constantia"/>
              </a:rPr>
              <a:t>anuales</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200%,</a:t>
            </a:r>
            <a:r>
              <a:rPr sz="1400" spc="-2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cuando</a:t>
            </a:r>
            <a:r>
              <a:rPr sz="1400" spc="-1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8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volatilidad</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TIIE</a:t>
            </a:r>
            <a:r>
              <a:rPr sz="1400" spc="-1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6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alrededor</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10%</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anual.</a:t>
            </a:r>
            <a:endParaRPr sz="1400" dirty="0">
              <a:latin typeface="Century Gothic" panose="020B0502020202020204" pitchFamily="34" charset="0"/>
              <a:cs typeface="Constantia"/>
            </a:endParaRPr>
          </a:p>
          <a:p>
            <a:pPr algn="just">
              <a:spcBef>
                <a:spcPts val="27"/>
              </a:spcBef>
            </a:pPr>
            <a:endParaRPr sz="1500" dirty="0">
              <a:latin typeface="Century Gothic" panose="020B0502020202020204" pitchFamily="34" charset="0"/>
              <a:cs typeface="Times New Roman"/>
            </a:endParaRPr>
          </a:p>
        </p:txBody>
      </p:sp>
      <p:sp>
        <p:nvSpPr>
          <p:cNvPr id="19" name="object 19"/>
          <p:cNvSpPr/>
          <p:nvPr/>
        </p:nvSpPr>
        <p:spPr>
          <a:xfrm>
            <a:off x="2516031" y="3423585"/>
            <a:ext cx="3986068" cy="2324100"/>
          </a:xfrm>
          <a:custGeom>
            <a:avLst/>
            <a:gdLst/>
            <a:ahLst/>
            <a:cxnLst/>
            <a:rect l="l" t="t" r="r" b="b"/>
            <a:pathLst>
              <a:path w="4384675" h="2633979">
                <a:moveTo>
                  <a:pt x="4384547" y="2628899"/>
                </a:moveTo>
                <a:lnTo>
                  <a:pt x="4384547" y="3047"/>
                </a:lnTo>
                <a:lnTo>
                  <a:pt x="4383023" y="0"/>
                </a:lnTo>
                <a:lnTo>
                  <a:pt x="0" y="0"/>
                </a:lnTo>
                <a:lnTo>
                  <a:pt x="0" y="2631947"/>
                </a:lnTo>
                <a:lnTo>
                  <a:pt x="3047" y="2633471"/>
                </a:lnTo>
                <a:lnTo>
                  <a:pt x="3047" y="7619"/>
                </a:lnTo>
                <a:lnTo>
                  <a:pt x="7619" y="3047"/>
                </a:lnTo>
                <a:lnTo>
                  <a:pt x="7619" y="7619"/>
                </a:lnTo>
                <a:lnTo>
                  <a:pt x="4375403" y="7619"/>
                </a:lnTo>
                <a:lnTo>
                  <a:pt x="4375403" y="3047"/>
                </a:lnTo>
                <a:lnTo>
                  <a:pt x="4379975" y="7619"/>
                </a:lnTo>
                <a:lnTo>
                  <a:pt x="4379975" y="2633471"/>
                </a:lnTo>
                <a:lnTo>
                  <a:pt x="4383023" y="2631947"/>
                </a:lnTo>
                <a:lnTo>
                  <a:pt x="4384547" y="2628899"/>
                </a:lnTo>
                <a:close/>
              </a:path>
              <a:path w="4384675" h="2633979">
                <a:moveTo>
                  <a:pt x="7619" y="7619"/>
                </a:moveTo>
                <a:lnTo>
                  <a:pt x="7619" y="3047"/>
                </a:lnTo>
                <a:lnTo>
                  <a:pt x="3047" y="7619"/>
                </a:lnTo>
                <a:lnTo>
                  <a:pt x="7619" y="7619"/>
                </a:lnTo>
                <a:close/>
              </a:path>
              <a:path w="4384675" h="2633979">
                <a:moveTo>
                  <a:pt x="7619" y="2624327"/>
                </a:moveTo>
                <a:lnTo>
                  <a:pt x="7619" y="7619"/>
                </a:lnTo>
                <a:lnTo>
                  <a:pt x="3047" y="7619"/>
                </a:lnTo>
                <a:lnTo>
                  <a:pt x="3047" y="2624327"/>
                </a:lnTo>
                <a:lnTo>
                  <a:pt x="7619" y="2624327"/>
                </a:lnTo>
                <a:close/>
              </a:path>
              <a:path w="4384675" h="2633979">
                <a:moveTo>
                  <a:pt x="4379975" y="2624327"/>
                </a:moveTo>
                <a:lnTo>
                  <a:pt x="3047" y="2624327"/>
                </a:lnTo>
                <a:lnTo>
                  <a:pt x="7619" y="2628899"/>
                </a:lnTo>
                <a:lnTo>
                  <a:pt x="7619" y="2633471"/>
                </a:lnTo>
                <a:lnTo>
                  <a:pt x="4375403" y="2633471"/>
                </a:lnTo>
                <a:lnTo>
                  <a:pt x="4375403" y="2628899"/>
                </a:lnTo>
                <a:lnTo>
                  <a:pt x="4379975" y="2624327"/>
                </a:lnTo>
                <a:close/>
              </a:path>
              <a:path w="4384675" h="2633979">
                <a:moveTo>
                  <a:pt x="7619" y="2633471"/>
                </a:moveTo>
                <a:lnTo>
                  <a:pt x="7619" y="2628899"/>
                </a:lnTo>
                <a:lnTo>
                  <a:pt x="3047" y="2624327"/>
                </a:lnTo>
                <a:lnTo>
                  <a:pt x="3047" y="2633471"/>
                </a:lnTo>
                <a:lnTo>
                  <a:pt x="7619" y="2633471"/>
                </a:lnTo>
                <a:close/>
              </a:path>
              <a:path w="4384675" h="2633979">
                <a:moveTo>
                  <a:pt x="4379975" y="7619"/>
                </a:moveTo>
                <a:lnTo>
                  <a:pt x="4375403" y="3047"/>
                </a:lnTo>
                <a:lnTo>
                  <a:pt x="4375403" y="7619"/>
                </a:lnTo>
                <a:lnTo>
                  <a:pt x="4379975" y="7619"/>
                </a:lnTo>
                <a:close/>
              </a:path>
              <a:path w="4384675" h="2633979">
                <a:moveTo>
                  <a:pt x="4379975" y="2624327"/>
                </a:moveTo>
                <a:lnTo>
                  <a:pt x="4379975" y="7619"/>
                </a:lnTo>
                <a:lnTo>
                  <a:pt x="4375403" y="7619"/>
                </a:lnTo>
                <a:lnTo>
                  <a:pt x="4375403" y="2624327"/>
                </a:lnTo>
                <a:lnTo>
                  <a:pt x="4379975" y="2624327"/>
                </a:lnTo>
                <a:close/>
              </a:path>
              <a:path w="4384675" h="2633979">
                <a:moveTo>
                  <a:pt x="4379975" y="2633471"/>
                </a:moveTo>
                <a:lnTo>
                  <a:pt x="4379975" y="2624327"/>
                </a:lnTo>
                <a:lnTo>
                  <a:pt x="4375403" y="2628899"/>
                </a:lnTo>
                <a:lnTo>
                  <a:pt x="4375403" y="2633471"/>
                </a:lnTo>
                <a:lnTo>
                  <a:pt x="4379975" y="2633471"/>
                </a:lnTo>
                <a:close/>
              </a:path>
            </a:pathLst>
          </a:custGeom>
          <a:solidFill>
            <a:srgbClr val="858585"/>
          </a:solidFill>
        </p:spPr>
        <p:txBody>
          <a:bodyPr wrap="square" lIns="0" tIns="0" rIns="0" bIns="0" rtlCol="0"/>
          <a:lstStyle/>
          <a:p>
            <a:endParaRPr dirty="0">
              <a:latin typeface="Century Gothic" panose="020B0502020202020204" pitchFamily="34" charset="0"/>
            </a:endParaRPr>
          </a:p>
        </p:txBody>
      </p:sp>
      <p:sp>
        <p:nvSpPr>
          <p:cNvPr id="23" name="22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72</a:t>
            </a:fld>
            <a:endParaRPr lang="es-ES" altLang="es-MX" dirty="0">
              <a:latin typeface="Century Gothic" panose="020B0502020202020204" pitchFamily="34" charset="0"/>
            </a:endParaRPr>
          </a:p>
        </p:txBody>
      </p:sp>
      <p:sp>
        <p:nvSpPr>
          <p:cNvPr id="20" name="19 Rectángulo"/>
          <p:cNvSpPr/>
          <p:nvPr/>
        </p:nvSpPr>
        <p:spPr>
          <a:xfrm>
            <a:off x="1248969" y="3008087"/>
            <a:ext cx="5072332" cy="369332"/>
          </a:xfrm>
          <a:prstGeom prst="rect">
            <a:avLst/>
          </a:prstGeom>
        </p:spPr>
        <p:txBody>
          <a:bodyPr wrap="square">
            <a:spAutoFit/>
          </a:bodyPr>
          <a:lstStyle/>
          <a:p>
            <a:pPr marL="1571644"/>
            <a:r>
              <a:rPr lang="es-MX" b="1" spc="4" dirty="0">
                <a:latin typeface="Century Gothic" panose="020B0502020202020204" pitchFamily="34" charset="0"/>
                <a:cs typeface="Calibri"/>
              </a:rPr>
              <a:t>Sobre tasas </a:t>
            </a:r>
            <a:r>
              <a:rPr lang="es-MX" b="1" spc="13" dirty="0">
                <a:latin typeface="Century Gothic" panose="020B0502020202020204" pitchFamily="34" charset="0"/>
                <a:cs typeface="Calibri"/>
              </a:rPr>
              <a:t>Bono </a:t>
            </a:r>
            <a:r>
              <a:rPr lang="es-MX" b="1" spc="4" dirty="0">
                <a:latin typeface="Century Gothic" panose="020B0502020202020204" pitchFamily="34" charset="0"/>
                <a:cs typeface="Calibri"/>
              </a:rPr>
              <a:t>CFE</a:t>
            </a:r>
            <a:r>
              <a:rPr lang="es-MX" b="1" spc="-108" dirty="0">
                <a:latin typeface="Century Gothic" panose="020B0502020202020204" pitchFamily="34" charset="0"/>
                <a:cs typeface="Calibri"/>
              </a:rPr>
              <a:t> </a:t>
            </a:r>
            <a:r>
              <a:rPr lang="es-MX" b="1" spc="9" dirty="0">
                <a:latin typeface="Century Gothic" panose="020B0502020202020204" pitchFamily="34" charset="0"/>
                <a:cs typeface="Calibri"/>
              </a:rPr>
              <a:t>240816</a:t>
            </a:r>
            <a:endParaRPr lang="es-MX" dirty="0">
              <a:latin typeface="Century Gothic" panose="020B0502020202020204" pitchFamily="34" charset="0"/>
              <a:cs typeface="Calibri"/>
            </a:endParaRPr>
          </a:p>
        </p:txBody>
      </p:sp>
    </p:spTree>
    <p:extLst>
      <p:ext uri="{BB962C8B-B14F-4D97-AF65-F5344CB8AC3E}">
        <p14:creationId xmlns:p14="http://schemas.microsoft.com/office/powerpoint/2010/main" val="37226445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7" dirty="0">
                <a:latin typeface="Century Gothic" panose="020B0502020202020204" pitchFamily="34" charset="0"/>
              </a:rPr>
              <a:t>Anexo. </a:t>
            </a:r>
            <a:r>
              <a:rPr sz="2000" b="1" spc="-13" dirty="0">
                <a:latin typeface="Century Gothic" panose="020B0502020202020204" pitchFamily="34" charset="0"/>
              </a:rPr>
              <a:t>Marco</a:t>
            </a:r>
            <a:r>
              <a:rPr sz="2000" b="1" spc="-9" dirty="0">
                <a:latin typeface="Century Gothic" panose="020B0502020202020204" pitchFamily="34" charset="0"/>
              </a:rPr>
              <a:t> metodológico</a:t>
            </a:r>
          </a:p>
        </p:txBody>
      </p:sp>
      <p:sp>
        <p:nvSpPr>
          <p:cNvPr id="9" name="object 9"/>
          <p:cNvSpPr txBox="1"/>
          <p:nvPr/>
        </p:nvSpPr>
        <p:spPr>
          <a:xfrm>
            <a:off x="632116" y="1359139"/>
            <a:ext cx="8054684" cy="4539704"/>
          </a:xfrm>
          <a:prstGeom prst="rect">
            <a:avLst/>
          </a:prstGeom>
        </p:spPr>
        <p:txBody>
          <a:bodyPr vert="horz" wrap="square" lIns="0" tIns="0" rIns="0" bIns="0" rtlCol="0">
            <a:spAutoFit/>
          </a:bodyPr>
          <a:lstStyle/>
          <a:p>
            <a:pPr marL="11397" marR="4559" algn="just"/>
            <a:r>
              <a:rPr sz="1400" spc="-18" dirty="0">
                <a:solidFill>
                  <a:srgbClr val="252525"/>
                </a:solidFill>
                <a:latin typeface="Century Gothic" panose="020B0502020202020204" pitchFamily="34" charset="0"/>
                <a:cs typeface="Constantia"/>
              </a:rPr>
              <a:t>Una</a:t>
            </a:r>
            <a:r>
              <a:rPr sz="1400" spc="-54"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alternativa</a:t>
            </a:r>
            <a:r>
              <a:rPr sz="1400" spc="-7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falta</a:t>
            </a:r>
            <a:r>
              <a:rPr sz="1400" spc="-6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información</a:t>
            </a:r>
            <a:r>
              <a:rPr sz="1400" spc="-40"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mercado</a:t>
            </a:r>
            <a:r>
              <a:rPr sz="1400" spc="-54"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consiste</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en</a:t>
            </a:r>
            <a:r>
              <a:rPr sz="1400" spc="-6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construir</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una  </a:t>
            </a:r>
            <a:r>
              <a:rPr sz="1400" spc="-9" dirty="0">
                <a:solidFill>
                  <a:srgbClr val="252525"/>
                </a:solidFill>
                <a:latin typeface="Century Gothic" panose="020B0502020202020204" pitchFamily="34" charset="0"/>
                <a:cs typeface="Constantia"/>
              </a:rPr>
              <a:t>estructura intertemporal teórica. </a:t>
            </a:r>
            <a:r>
              <a:rPr sz="1400" spc="-4" dirty="0">
                <a:solidFill>
                  <a:srgbClr val="252525"/>
                </a:solidFill>
                <a:latin typeface="Century Gothic" panose="020B0502020202020204" pitchFamily="34" charset="0"/>
                <a:cs typeface="Constantia"/>
              </a:rPr>
              <a:t>Sin </a:t>
            </a:r>
            <a:r>
              <a:rPr sz="1400" spc="-18" dirty="0">
                <a:solidFill>
                  <a:srgbClr val="252525"/>
                </a:solidFill>
                <a:latin typeface="Century Gothic" panose="020B0502020202020204" pitchFamily="34" charset="0"/>
                <a:cs typeface="Constantia"/>
              </a:rPr>
              <a:t>embargo, </a:t>
            </a:r>
            <a:r>
              <a:rPr sz="1400" spc="-4" dirty="0">
                <a:solidFill>
                  <a:srgbClr val="252525"/>
                </a:solidFill>
                <a:latin typeface="Century Gothic" panose="020B0502020202020204" pitchFamily="34" charset="0"/>
                <a:cs typeface="Constantia"/>
              </a:rPr>
              <a:t>ese </a:t>
            </a:r>
            <a:r>
              <a:rPr sz="1400" spc="-9" dirty="0">
                <a:solidFill>
                  <a:srgbClr val="252525"/>
                </a:solidFill>
                <a:latin typeface="Century Gothic" panose="020B0502020202020204" pitchFamily="34" charset="0"/>
                <a:cs typeface="Constantia"/>
              </a:rPr>
              <a:t>tampoco </a:t>
            </a:r>
            <a:r>
              <a:rPr sz="1400" spc="-4" dirty="0">
                <a:solidFill>
                  <a:srgbClr val="252525"/>
                </a:solidFill>
                <a:latin typeface="Century Gothic" panose="020B0502020202020204" pitchFamily="34" charset="0"/>
                <a:cs typeface="Constantia"/>
              </a:rPr>
              <a:t>es el caso </a:t>
            </a:r>
            <a:r>
              <a:rPr sz="1400" spc="-18" dirty="0">
                <a:solidFill>
                  <a:srgbClr val="252525"/>
                </a:solidFill>
                <a:latin typeface="Century Gothic" panose="020B0502020202020204" pitchFamily="34" charset="0"/>
                <a:cs typeface="Constantia"/>
              </a:rPr>
              <a:t>con </a:t>
            </a:r>
            <a:r>
              <a:rPr sz="1400" spc="-4" dirty="0">
                <a:solidFill>
                  <a:srgbClr val="252525"/>
                </a:solidFill>
                <a:latin typeface="Century Gothic" panose="020B0502020202020204" pitchFamily="34" charset="0"/>
                <a:cs typeface="Constantia"/>
              </a:rPr>
              <a:t>los </a:t>
            </a:r>
            <a:r>
              <a:rPr sz="1400" spc="-4" dirty="0" smtClean="0">
                <a:solidFill>
                  <a:srgbClr val="252525"/>
                </a:solidFill>
                <a:latin typeface="Century Gothic" panose="020B0502020202020204" pitchFamily="34" charset="0"/>
                <a:cs typeface="Constantia"/>
              </a:rPr>
              <a:t>bonos</a:t>
            </a:r>
            <a:r>
              <a:rPr sz="1400" spc="-121" dirty="0" smtClean="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privados.</a:t>
            </a:r>
            <a:endParaRPr sz="1400" dirty="0">
              <a:latin typeface="Century Gothic" panose="020B0502020202020204" pitchFamily="34" charset="0"/>
              <a:cs typeface="Constantia"/>
            </a:endParaRPr>
          </a:p>
          <a:p>
            <a:pPr marL="11397" marR="158988" algn="just">
              <a:spcBef>
                <a:spcPts val="345"/>
              </a:spcBef>
            </a:pPr>
            <a:r>
              <a:rPr sz="1400" spc="-4" dirty="0">
                <a:solidFill>
                  <a:srgbClr val="252525"/>
                </a:solidFill>
                <a:latin typeface="Century Gothic" panose="020B0502020202020204" pitchFamily="34" charset="0"/>
                <a:cs typeface="Constantia"/>
              </a:rPr>
              <a:t>Si</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se</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analiza</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31"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información</a:t>
            </a:r>
            <a:r>
              <a:rPr sz="1400" spc="-40"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las</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tasas</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yield</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utilizan</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45"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proveedores</a:t>
            </a:r>
            <a:r>
              <a:rPr sz="1400" spc="-4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de  precios para </a:t>
            </a:r>
            <a:r>
              <a:rPr sz="1400" spc="-4" dirty="0">
                <a:solidFill>
                  <a:srgbClr val="252525"/>
                </a:solidFill>
                <a:latin typeface="Century Gothic" panose="020B0502020202020204" pitchFamily="34" charset="0"/>
                <a:cs typeface="Constantia"/>
              </a:rPr>
              <a:t>la </a:t>
            </a:r>
            <a:r>
              <a:rPr sz="1400" spc="-9" dirty="0">
                <a:solidFill>
                  <a:srgbClr val="252525"/>
                </a:solidFill>
                <a:latin typeface="Century Gothic" panose="020B0502020202020204" pitchFamily="34" charset="0"/>
                <a:cs typeface="Constantia"/>
              </a:rPr>
              <a:t>valuación de </a:t>
            </a:r>
            <a:r>
              <a:rPr sz="1400" spc="-4" dirty="0">
                <a:solidFill>
                  <a:srgbClr val="252525"/>
                </a:solidFill>
                <a:latin typeface="Century Gothic" panose="020B0502020202020204" pitchFamily="34" charset="0"/>
                <a:cs typeface="Constantia"/>
              </a:rPr>
              <a:t>los </a:t>
            </a:r>
            <a:r>
              <a:rPr sz="1400" spc="-9" dirty="0">
                <a:solidFill>
                  <a:srgbClr val="252525"/>
                </a:solidFill>
                <a:latin typeface="Century Gothic" panose="020B0502020202020204" pitchFamily="34" charset="0"/>
                <a:cs typeface="Constantia"/>
              </a:rPr>
              <a:t>bonos,</a:t>
            </a:r>
            <a:r>
              <a:rPr sz="1400" spc="-23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destaca</a:t>
            </a:r>
            <a:r>
              <a:rPr sz="1400" spc="-4" dirty="0" smtClean="0">
                <a:solidFill>
                  <a:srgbClr val="252525"/>
                </a:solidFill>
                <a:latin typeface="Century Gothic" panose="020B0502020202020204" pitchFamily="34" charset="0"/>
                <a:cs typeface="Constantia"/>
              </a:rPr>
              <a:t>:</a:t>
            </a:r>
            <a:endParaRPr lang="es-MX" sz="1400" spc="-4" dirty="0" smtClean="0">
              <a:solidFill>
                <a:srgbClr val="252525"/>
              </a:solidFill>
              <a:latin typeface="Century Gothic" panose="020B0502020202020204" pitchFamily="34" charset="0"/>
              <a:cs typeface="Constantia"/>
            </a:endParaRPr>
          </a:p>
          <a:p>
            <a:pPr marL="11397" marR="158988" algn="just">
              <a:spcBef>
                <a:spcPts val="345"/>
              </a:spcBef>
            </a:pPr>
            <a:endParaRPr sz="1400" dirty="0">
              <a:latin typeface="Century Gothic" panose="020B0502020202020204" pitchFamily="34" charset="0"/>
              <a:cs typeface="Constantia"/>
            </a:endParaRPr>
          </a:p>
          <a:p>
            <a:pPr marL="706868" marR="15956" indent="-285750" algn="just">
              <a:spcBef>
                <a:spcPts val="305"/>
              </a:spcBef>
              <a:buClr>
                <a:srgbClr val="C00000"/>
              </a:buClr>
              <a:buFont typeface="Arial" panose="020B0604020202020204" pitchFamily="34" charset="0"/>
              <a:buChar char="•"/>
              <a:tabLst>
                <a:tab pos="1253098" algn="l"/>
              </a:tabLst>
            </a:pPr>
            <a:r>
              <a:rPr sz="1400" spc="4" dirty="0">
                <a:solidFill>
                  <a:srgbClr val="252525"/>
                </a:solidFill>
                <a:latin typeface="Century Gothic" panose="020B0502020202020204" pitchFamily="34" charset="0"/>
                <a:cs typeface="Constantia"/>
              </a:rPr>
              <a:t>Las </a:t>
            </a:r>
            <a:r>
              <a:rPr sz="1400" spc="-4" dirty="0">
                <a:solidFill>
                  <a:srgbClr val="252525"/>
                </a:solidFill>
                <a:latin typeface="Century Gothic" panose="020B0502020202020204" pitchFamily="34" charset="0"/>
                <a:cs typeface="Constantia"/>
              </a:rPr>
              <a:t>tasas yields de </a:t>
            </a:r>
            <a:r>
              <a:rPr sz="1400" dirty="0">
                <a:solidFill>
                  <a:srgbClr val="252525"/>
                </a:solidFill>
                <a:latin typeface="Century Gothic" panose="020B0502020202020204" pitchFamily="34" charset="0"/>
                <a:cs typeface="Constantia"/>
              </a:rPr>
              <a:t>los </a:t>
            </a:r>
            <a:r>
              <a:rPr sz="1400" spc="-4" dirty="0">
                <a:solidFill>
                  <a:srgbClr val="252525"/>
                </a:solidFill>
                <a:latin typeface="Century Gothic" panose="020B0502020202020204" pitchFamily="34" charset="0"/>
                <a:cs typeface="Constantia"/>
              </a:rPr>
              <a:t>bonos </a:t>
            </a:r>
            <a:r>
              <a:rPr sz="1400" dirty="0">
                <a:solidFill>
                  <a:srgbClr val="252525"/>
                </a:solidFill>
                <a:latin typeface="Century Gothic" panose="020B0502020202020204" pitchFamily="34" charset="0"/>
                <a:cs typeface="Constantia"/>
              </a:rPr>
              <a:t>que </a:t>
            </a:r>
            <a:r>
              <a:rPr sz="1400" spc="-4" dirty="0">
                <a:solidFill>
                  <a:srgbClr val="252525"/>
                </a:solidFill>
                <a:latin typeface="Century Gothic" panose="020B0502020202020204" pitchFamily="34" charset="0"/>
                <a:cs typeface="Constantia"/>
              </a:rPr>
              <a:t>pagan tasas </a:t>
            </a:r>
            <a:r>
              <a:rPr sz="1400" spc="4" dirty="0">
                <a:solidFill>
                  <a:srgbClr val="252525"/>
                </a:solidFill>
                <a:latin typeface="Century Gothic" panose="020B0502020202020204" pitchFamily="34" charset="0"/>
                <a:cs typeface="Constantia"/>
              </a:rPr>
              <a:t>fijas </a:t>
            </a:r>
            <a:r>
              <a:rPr sz="1400" spc="-4" dirty="0">
                <a:solidFill>
                  <a:srgbClr val="252525"/>
                </a:solidFill>
                <a:latin typeface="Century Gothic" panose="020B0502020202020204" pitchFamily="34" charset="0"/>
                <a:cs typeface="Constantia"/>
              </a:rPr>
              <a:t>en pesos, no </a:t>
            </a:r>
            <a:r>
              <a:rPr sz="1400" spc="-9" dirty="0">
                <a:solidFill>
                  <a:srgbClr val="252525"/>
                </a:solidFill>
                <a:latin typeface="Century Gothic" panose="020B0502020202020204" pitchFamily="34" charset="0"/>
                <a:cs typeface="Constantia"/>
              </a:rPr>
              <a:t>parecen </a:t>
            </a:r>
            <a:r>
              <a:rPr sz="1400" spc="-4" dirty="0">
                <a:solidFill>
                  <a:srgbClr val="252525"/>
                </a:solidFill>
                <a:latin typeface="Century Gothic" panose="020B0502020202020204" pitchFamily="34" charset="0"/>
                <a:cs typeface="Constantia"/>
              </a:rPr>
              <a:t>ser muy  </a:t>
            </a:r>
            <a:r>
              <a:rPr sz="1400" spc="-9" dirty="0">
                <a:solidFill>
                  <a:srgbClr val="252525"/>
                </a:solidFill>
                <a:latin typeface="Century Gothic" panose="020B0502020202020204" pitchFamily="34" charset="0"/>
                <a:cs typeface="Constantia"/>
              </a:rPr>
              <a:t>consistentes </a:t>
            </a:r>
            <a:r>
              <a:rPr sz="1400" spc="-4" dirty="0">
                <a:solidFill>
                  <a:srgbClr val="252525"/>
                </a:solidFill>
                <a:latin typeface="Century Gothic" panose="020B0502020202020204" pitchFamily="34" charset="0"/>
                <a:cs typeface="Constantia"/>
              </a:rPr>
              <a:t>si se </a:t>
            </a:r>
            <a:r>
              <a:rPr sz="1400" spc="-9" dirty="0">
                <a:solidFill>
                  <a:srgbClr val="252525"/>
                </a:solidFill>
                <a:latin typeface="Century Gothic" panose="020B0502020202020204" pitchFamily="34" charset="0"/>
                <a:cs typeface="Constantia"/>
              </a:rPr>
              <a:t>comparan contra </a:t>
            </a:r>
            <a:r>
              <a:rPr sz="1400" spc="-4" dirty="0">
                <a:solidFill>
                  <a:srgbClr val="252525"/>
                </a:solidFill>
                <a:latin typeface="Century Gothic" panose="020B0502020202020204" pitchFamily="34" charset="0"/>
                <a:cs typeface="Constantia"/>
              </a:rPr>
              <a:t>las tasas yields de </a:t>
            </a:r>
            <a:r>
              <a:rPr sz="1400" dirty="0">
                <a:solidFill>
                  <a:srgbClr val="252525"/>
                </a:solidFill>
                <a:latin typeface="Century Gothic" panose="020B0502020202020204" pitchFamily="34" charset="0"/>
                <a:cs typeface="Constantia"/>
              </a:rPr>
              <a:t>los </a:t>
            </a:r>
            <a:r>
              <a:rPr sz="1400" spc="-4" dirty="0">
                <a:solidFill>
                  <a:srgbClr val="252525"/>
                </a:solidFill>
                <a:latin typeface="Century Gothic" panose="020B0502020202020204" pitchFamily="34" charset="0"/>
                <a:cs typeface="Constantia"/>
              </a:rPr>
              <a:t>bonos </a:t>
            </a:r>
            <a:r>
              <a:rPr sz="1400" dirty="0">
                <a:solidFill>
                  <a:srgbClr val="252525"/>
                </a:solidFill>
                <a:latin typeface="Century Gothic" panose="020B0502020202020204" pitchFamily="34" charset="0"/>
                <a:cs typeface="Constantia"/>
              </a:rPr>
              <a:t>que </a:t>
            </a:r>
            <a:r>
              <a:rPr sz="1400" spc="-9" dirty="0">
                <a:solidFill>
                  <a:srgbClr val="252525"/>
                </a:solidFill>
                <a:latin typeface="Century Gothic" panose="020B0502020202020204" pitchFamily="34" charset="0"/>
                <a:cs typeface="Constantia"/>
              </a:rPr>
              <a:t>ofrecen </a:t>
            </a:r>
            <a:r>
              <a:rPr sz="1400" spc="-4" dirty="0">
                <a:solidFill>
                  <a:srgbClr val="252525"/>
                </a:solidFill>
                <a:latin typeface="Century Gothic" panose="020B0502020202020204" pitchFamily="34" charset="0"/>
                <a:cs typeface="Constantia"/>
              </a:rPr>
              <a:t>tasas  </a:t>
            </a:r>
            <a:r>
              <a:rPr sz="1400" spc="-9" dirty="0">
                <a:solidFill>
                  <a:srgbClr val="252525"/>
                </a:solidFill>
                <a:latin typeface="Century Gothic" panose="020B0502020202020204" pitchFamily="34" charset="0"/>
                <a:cs typeface="Constantia"/>
              </a:rPr>
              <a:t>revisables.	</a:t>
            </a:r>
            <a:r>
              <a:rPr sz="1400" dirty="0">
                <a:solidFill>
                  <a:srgbClr val="252525"/>
                </a:solidFill>
                <a:latin typeface="Century Gothic" panose="020B0502020202020204" pitchFamily="34" charset="0"/>
                <a:cs typeface="Constantia"/>
              </a:rPr>
              <a:t>De</a:t>
            </a:r>
            <a:r>
              <a:rPr sz="1400" spc="-7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acuerdo</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con</a:t>
            </a:r>
            <a:r>
              <a:rPr sz="1400" spc="-18"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la</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información</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al</a:t>
            </a:r>
            <a:r>
              <a:rPr sz="1400" spc="-1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15</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junio</a:t>
            </a:r>
            <a:r>
              <a:rPr sz="1400" spc="-6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2106,</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destaca</a:t>
            </a:r>
            <a:r>
              <a:rPr sz="1400" spc="-40"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qua</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las </a:t>
            </a:r>
            <a:r>
              <a:rPr sz="140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tasas yields de </a:t>
            </a:r>
            <a:r>
              <a:rPr sz="1400" dirty="0">
                <a:solidFill>
                  <a:srgbClr val="252525"/>
                </a:solidFill>
                <a:latin typeface="Century Gothic" panose="020B0502020202020204" pitchFamily="34" charset="0"/>
                <a:cs typeface="Constantia"/>
              </a:rPr>
              <a:t>los </a:t>
            </a:r>
            <a:r>
              <a:rPr sz="1400" spc="-4" dirty="0">
                <a:solidFill>
                  <a:srgbClr val="252525"/>
                </a:solidFill>
                <a:latin typeface="Century Gothic" panose="020B0502020202020204" pitchFamily="34" charset="0"/>
                <a:cs typeface="Constantia"/>
              </a:rPr>
              <a:t>banos de tasa </a:t>
            </a:r>
            <a:r>
              <a:rPr sz="1400" spc="4" dirty="0">
                <a:solidFill>
                  <a:srgbClr val="252525"/>
                </a:solidFill>
                <a:latin typeface="Century Gothic" panose="020B0502020202020204" pitchFamily="34" charset="0"/>
                <a:cs typeface="Constantia"/>
              </a:rPr>
              <a:t>fija </a:t>
            </a:r>
            <a:r>
              <a:rPr sz="1400" spc="-4" dirty="0">
                <a:solidFill>
                  <a:srgbClr val="252525"/>
                </a:solidFill>
                <a:latin typeface="Century Gothic" panose="020B0502020202020204" pitchFamily="34" charset="0"/>
                <a:cs typeface="Constantia"/>
              </a:rPr>
              <a:t>es </a:t>
            </a:r>
            <a:r>
              <a:rPr sz="1400" dirty="0">
                <a:solidFill>
                  <a:srgbClr val="252525"/>
                </a:solidFill>
                <a:latin typeface="Century Gothic" panose="020B0502020202020204" pitchFamily="34" charset="0"/>
                <a:cs typeface="Constantia"/>
              </a:rPr>
              <a:t>1.86 </a:t>
            </a:r>
            <a:r>
              <a:rPr sz="1400" spc="-9" dirty="0">
                <a:solidFill>
                  <a:srgbClr val="252525"/>
                </a:solidFill>
                <a:latin typeface="Century Gothic" panose="020B0502020202020204" pitchFamily="34" charset="0"/>
                <a:cs typeface="Constantia"/>
              </a:rPr>
              <a:t>puntos porcentuales </a:t>
            </a:r>
            <a:r>
              <a:rPr sz="1400" spc="-13" dirty="0">
                <a:solidFill>
                  <a:srgbClr val="252525"/>
                </a:solidFill>
                <a:latin typeface="Century Gothic" panose="020B0502020202020204" pitchFamily="34" charset="0"/>
                <a:cs typeface="Constantia"/>
              </a:rPr>
              <a:t>mayor </a:t>
            </a:r>
            <a:r>
              <a:rPr sz="1400" dirty="0">
                <a:solidFill>
                  <a:srgbClr val="252525"/>
                </a:solidFill>
                <a:latin typeface="Century Gothic" panose="020B0502020202020204" pitchFamily="34" charset="0"/>
                <a:cs typeface="Constantia"/>
              </a:rPr>
              <a:t>que </a:t>
            </a:r>
            <a:r>
              <a:rPr sz="1400" spc="-4" dirty="0">
                <a:solidFill>
                  <a:srgbClr val="252525"/>
                </a:solidFill>
                <a:latin typeface="Century Gothic" panose="020B0502020202020204" pitchFamily="34" charset="0"/>
                <a:cs typeface="Constantia"/>
              </a:rPr>
              <a:t>las tasa  yields</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27"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los</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bonos</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flotantes</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al mismo</a:t>
            </a:r>
            <a:r>
              <a:rPr sz="1400" spc="-49"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plazo.</a:t>
            </a:r>
            <a:endParaRPr sz="1400" dirty="0">
              <a:latin typeface="Century Gothic" panose="020B0502020202020204" pitchFamily="34" charset="0"/>
              <a:cs typeface="Constantia"/>
            </a:endParaRPr>
          </a:p>
          <a:p>
            <a:pPr marL="706868" marR="59264" indent="-285750" algn="just">
              <a:spcBef>
                <a:spcPts val="301"/>
              </a:spcBef>
              <a:buClr>
                <a:srgbClr val="C00000"/>
              </a:buClr>
              <a:buFont typeface="Arial" panose="020B0604020202020204" pitchFamily="34" charset="0"/>
              <a:buChar char="•"/>
            </a:pPr>
            <a:r>
              <a:rPr sz="1400" spc="-9" dirty="0">
                <a:solidFill>
                  <a:srgbClr val="252525"/>
                </a:solidFill>
                <a:latin typeface="Century Gothic" panose="020B0502020202020204" pitchFamily="34" charset="0"/>
                <a:cs typeface="Constantia"/>
              </a:rPr>
              <a:t>No</a:t>
            </a:r>
            <a:r>
              <a:rPr sz="1400" spc="-6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existe</a:t>
            </a:r>
            <a:r>
              <a:rPr sz="1400" spc="-31"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una</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relación</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estable</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entre</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las</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tasas</a:t>
            </a:r>
            <a:r>
              <a:rPr sz="1400" spc="-6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yields</a:t>
            </a:r>
            <a:r>
              <a:rPr sz="1400" spc="-49"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y</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el</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plazo</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al</a:t>
            </a:r>
            <a:r>
              <a:rPr sz="1400" spc="-40"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vencimiento</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13"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los  </a:t>
            </a:r>
            <a:r>
              <a:rPr sz="1400" spc="-4" dirty="0">
                <a:solidFill>
                  <a:srgbClr val="252525"/>
                </a:solidFill>
                <a:latin typeface="Century Gothic" panose="020B0502020202020204" pitchFamily="34" charset="0"/>
                <a:cs typeface="Constantia"/>
              </a:rPr>
              <a:t>bonos revisables </a:t>
            </a:r>
            <a:r>
              <a:rPr sz="1400" dirty="0">
                <a:solidFill>
                  <a:srgbClr val="252525"/>
                </a:solidFill>
                <a:latin typeface="Century Gothic" panose="020B0502020202020204" pitchFamily="34" charset="0"/>
                <a:cs typeface="Constantia"/>
              </a:rPr>
              <a:t>que </a:t>
            </a:r>
            <a:r>
              <a:rPr sz="1400" spc="-9" dirty="0">
                <a:solidFill>
                  <a:srgbClr val="252525"/>
                </a:solidFill>
                <a:latin typeface="Century Gothic" panose="020B0502020202020204" pitchFamily="34" charset="0"/>
                <a:cs typeface="Constantia"/>
              </a:rPr>
              <a:t>emiten </a:t>
            </a:r>
            <a:r>
              <a:rPr sz="1400" spc="-4" dirty="0">
                <a:solidFill>
                  <a:srgbClr val="252525"/>
                </a:solidFill>
                <a:latin typeface="Century Gothic" panose="020B0502020202020204" pitchFamily="34" charset="0"/>
                <a:cs typeface="Constantia"/>
              </a:rPr>
              <a:t>las empresas privadas </a:t>
            </a:r>
            <a:r>
              <a:rPr sz="1400" spc="-9" dirty="0">
                <a:solidFill>
                  <a:srgbClr val="252525"/>
                </a:solidFill>
                <a:latin typeface="Century Gothic" panose="020B0502020202020204" pitchFamily="34" charset="0"/>
                <a:cs typeface="Constantia"/>
              </a:rPr>
              <a:t>con </a:t>
            </a:r>
            <a:r>
              <a:rPr sz="1400" dirty="0">
                <a:solidFill>
                  <a:srgbClr val="252525"/>
                </a:solidFill>
                <a:latin typeface="Century Gothic" panose="020B0502020202020204" pitchFamily="34" charset="0"/>
                <a:cs typeface="Constantia"/>
              </a:rPr>
              <a:t>la </a:t>
            </a:r>
            <a:r>
              <a:rPr sz="1400" spc="-4" dirty="0">
                <a:solidFill>
                  <a:srgbClr val="252525"/>
                </a:solidFill>
                <a:latin typeface="Century Gothic" panose="020B0502020202020204" pitchFamily="34" charset="0"/>
                <a:cs typeface="Constantia"/>
              </a:rPr>
              <a:t>misma </a:t>
            </a:r>
            <a:r>
              <a:rPr sz="1400" dirty="0">
                <a:solidFill>
                  <a:srgbClr val="252525"/>
                </a:solidFill>
                <a:latin typeface="Century Gothic" panose="020B0502020202020204" pitchFamily="34" charset="0"/>
                <a:cs typeface="Constantia"/>
              </a:rPr>
              <a:t>calificación </a:t>
            </a:r>
            <a:r>
              <a:rPr sz="1400" spc="-4" dirty="0">
                <a:solidFill>
                  <a:srgbClr val="252525"/>
                </a:solidFill>
                <a:latin typeface="Century Gothic" panose="020B0502020202020204" pitchFamily="34" charset="0"/>
                <a:cs typeface="Constantia"/>
              </a:rPr>
              <a:t>de  </a:t>
            </a:r>
            <a:r>
              <a:rPr sz="1400" spc="-9" dirty="0">
                <a:solidFill>
                  <a:srgbClr val="252525"/>
                </a:solidFill>
                <a:latin typeface="Century Gothic" panose="020B0502020202020204" pitchFamily="34" charset="0"/>
                <a:cs typeface="Constantia"/>
              </a:rPr>
              <a:t>crédito </a:t>
            </a:r>
            <a:r>
              <a:rPr sz="1400" spc="-18" dirty="0">
                <a:solidFill>
                  <a:srgbClr val="252525"/>
                </a:solidFill>
                <a:latin typeface="Century Gothic" panose="020B0502020202020204" pitchFamily="34" charset="0"/>
                <a:cs typeface="Constantia"/>
              </a:rPr>
              <a:t>(Véase </a:t>
            </a:r>
            <a:r>
              <a:rPr sz="1400" dirty="0">
                <a:solidFill>
                  <a:srgbClr val="252525"/>
                </a:solidFill>
                <a:latin typeface="Century Gothic" panose="020B0502020202020204" pitchFamily="34" charset="0"/>
                <a:cs typeface="Constantia"/>
              </a:rPr>
              <a:t>la </a:t>
            </a:r>
            <a:r>
              <a:rPr sz="1400" spc="-4" dirty="0">
                <a:solidFill>
                  <a:srgbClr val="252525"/>
                </a:solidFill>
                <a:latin typeface="Century Gothic" panose="020B0502020202020204" pitchFamily="34" charset="0"/>
                <a:cs typeface="Constantia"/>
              </a:rPr>
              <a:t>gráfica</a:t>
            </a:r>
            <a:r>
              <a:rPr sz="1400" spc="-17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siguiente).</a:t>
            </a:r>
            <a:endParaRPr sz="1400" dirty="0">
              <a:latin typeface="Century Gothic" panose="020B0502020202020204" pitchFamily="34" charset="0"/>
              <a:cs typeface="Constantia"/>
            </a:endParaRPr>
          </a:p>
          <a:p>
            <a:pPr marL="706868" marR="156708" indent="-285750" algn="just">
              <a:spcBef>
                <a:spcPts val="301"/>
              </a:spcBef>
              <a:buClr>
                <a:srgbClr val="C00000"/>
              </a:buClr>
              <a:buFont typeface="Arial" panose="020B0604020202020204" pitchFamily="34" charset="0"/>
              <a:buChar char="•"/>
            </a:pPr>
            <a:r>
              <a:rPr sz="1400" spc="-4" dirty="0">
                <a:solidFill>
                  <a:srgbClr val="252525"/>
                </a:solidFill>
                <a:latin typeface="Century Gothic" panose="020B0502020202020204" pitchFamily="34" charset="0"/>
                <a:cs typeface="Constantia"/>
              </a:rPr>
              <a:t>Como</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ya</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se</a:t>
            </a:r>
            <a:r>
              <a:rPr sz="1400" spc="-54"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destacó,</a:t>
            </a:r>
            <a:r>
              <a:rPr sz="1400"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con</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el</a:t>
            </a:r>
            <a:r>
              <a:rPr sz="140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bono</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22"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la</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CFE,</a:t>
            </a:r>
            <a:r>
              <a:rPr sz="1400" spc="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las</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sobre</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tasas</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asociadas</a:t>
            </a:r>
            <a:r>
              <a:rPr sz="1400" spc="-27"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a</a:t>
            </a:r>
            <a:r>
              <a:rPr sz="1400" spc="-6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estas</a:t>
            </a:r>
            <a:r>
              <a:rPr sz="1400" spc="-2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tasas  yields</a:t>
            </a:r>
            <a:r>
              <a:rPr sz="1400" spc="-1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muestran</a:t>
            </a:r>
            <a:r>
              <a:rPr sz="1400" spc="-40"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una</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volatilidad</a:t>
            </a:r>
            <a:r>
              <a:rPr sz="1400" spc="-22"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excesiva</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para</a:t>
            </a:r>
            <a:r>
              <a:rPr sz="1400" spc="-40"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un</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instrumento</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deuda.</a:t>
            </a:r>
            <a:endParaRPr sz="1400" dirty="0">
              <a:latin typeface="Century Gothic" panose="020B0502020202020204" pitchFamily="34" charset="0"/>
              <a:cs typeface="Constantia"/>
            </a:endParaRPr>
          </a:p>
          <a:p>
            <a:pPr marL="706868" marR="10257" indent="-285750" algn="just">
              <a:spcBef>
                <a:spcPts val="301"/>
              </a:spcBef>
              <a:buClr>
                <a:srgbClr val="C00000"/>
              </a:buClr>
              <a:buFont typeface="Arial" panose="020B0604020202020204" pitchFamily="34" charset="0"/>
              <a:buChar char="•"/>
            </a:pPr>
            <a:r>
              <a:rPr sz="1400" spc="-13" dirty="0">
                <a:solidFill>
                  <a:srgbClr val="252525"/>
                </a:solidFill>
                <a:latin typeface="Century Gothic" panose="020B0502020202020204" pitchFamily="34" charset="0"/>
                <a:cs typeface="Constantia"/>
              </a:rPr>
              <a:t>Por</a:t>
            </a:r>
            <a:r>
              <a:rPr sz="1400" spc="-7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estas</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razones,</a:t>
            </a:r>
            <a:r>
              <a:rPr sz="1400" spc="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las</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estimación</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del</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valor</a:t>
            </a:r>
            <a:r>
              <a:rPr sz="1400" spc="-6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razonable</a:t>
            </a:r>
            <a:r>
              <a:rPr sz="1400" spc="-6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4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algunos</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bonos</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22"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la</a:t>
            </a:r>
            <a:r>
              <a:rPr sz="1400" spc="-6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cartera  </a:t>
            </a:r>
            <a:r>
              <a:rPr sz="1400" spc="-4" dirty="0">
                <a:solidFill>
                  <a:srgbClr val="252525"/>
                </a:solidFill>
                <a:latin typeface="Century Gothic" panose="020B0502020202020204" pitchFamily="34" charset="0"/>
                <a:cs typeface="Constantia"/>
              </a:rPr>
              <a:t>del </a:t>
            </a:r>
            <a:r>
              <a:rPr sz="1400" spc="-13" dirty="0">
                <a:solidFill>
                  <a:srgbClr val="252525"/>
                </a:solidFill>
                <a:latin typeface="Century Gothic" panose="020B0502020202020204" pitchFamily="34" charset="0"/>
                <a:cs typeface="Constantia"/>
              </a:rPr>
              <a:t>Fanvit </a:t>
            </a:r>
            <a:r>
              <a:rPr sz="1400" dirty="0">
                <a:solidFill>
                  <a:srgbClr val="252525"/>
                </a:solidFill>
                <a:latin typeface="Century Gothic" panose="020B0502020202020204" pitchFamily="34" charset="0"/>
                <a:cs typeface="Constantia"/>
              </a:rPr>
              <a:t>que </a:t>
            </a:r>
            <a:r>
              <a:rPr sz="1400" spc="-4" dirty="0">
                <a:solidFill>
                  <a:srgbClr val="252525"/>
                </a:solidFill>
                <a:latin typeface="Century Gothic" panose="020B0502020202020204" pitchFamily="34" charset="0"/>
                <a:cs typeface="Constantia"/>
              </a:rPr>
              <a:t>se presenta en </a:t>
            </a:r>
            <a:r>
              <a:rPr sz="1400" spc="-9" dirty="0">
                <a:solidFill>
                  <a:srgbClr val="252525"/>
                </a:solidFill>
                <a:latin typeface="Century Gothic" panose="020B0502020202020204" pitchFamily="34" charset="0"/>
                <a:cs typeface="Constantia"/>
              </a:rPr>
              <a:t>este documento, </a:t>
            </a:r>
            <a:r>
              <a:rPr sz="1400" spc="-4" dirty="0">
                <a:solidFill>
                  <a:srgbClr val="252525"/>
                </a:solidFill>
                <a:latin typeface="Century Gothic" panose="020B0502020202020204" pitchFamily="34" charset="0"/>
                <a:cs typeface="Constantia"/>
              </a:rPr>
              <a:t>en especial el de </a:t>
            </a:r>
            <a:r>
              <a:rPr sz="1400" dirty="0">
                <a:solidFill>
                  <a:srgbClr val="252525"/>
                </a:solidFill>
                <a:latin typeface="Century Gothic" panose="020B0502020202020204" pitchFamily="34" charset="0"/>
                <a:cs typeface="Constantia"/>
              </a:rPr>
              <a:t>los </a:t>
            </a:r>
            <a:r>
              <a:rPr sz="1400" spc="-4" dirty="0">
                <a:solidFill>
                  <a:srgbClr val="252525"/>
                </a:solidFill>
                <a:latin typeface="Century Gothic" panose="020B0502020202020204" pitchFamily="34" charset="0"/>
                <a:cs typeface="Constantia"/>
              </a:rPr>
              <a:t>bonos </a:t>
            </a:r>
            <a:r>
              <a:rPr sz="1400" spc="-9" dirty="0">
                <a:solidFill>
                  <a:srgbClr val="252525"/>
                </a:solidFill>
                <a:latin typeface="Century Gothic" panose="020B0502020202020204" pitchFamily="34" charset="0"/>
                <a:cs typeface="Constantia"/>
              </a:rPr>
              <a:t>con </a:t>
            </a:r>
            <a:r>
              <a:rPr sz="1400" spc="-4" dirty="0">
                <a:solidFill>
                  <a:srgbClr val="252525"/>
                </a:solidFill>
                <a:latin typeface="Century Gothic" panose="020B0502020202020204" pitchFamily="34" charset="0"/>
                <a:cs typeface="Constantia"/>
              </a:rPr>
              <a:t>tasa  </a:t>
            </a:r>
            <a:r>
              <a:rPr sz="1400" spc="4" dirty="0">
                <a:solidFill>
                  <a:srgbClr val="252525"/>
                </a:solidFill>
                <a:latin typeface="Century Gothic" panose="020B0502020202020204" pitchFamily="34" charset="0"/>
                <a:cs typeface="Constantia"/>
              </a:rPr>
              <a:t>fija, </a:t>
            </a:r>
            <a:r>
              <a:rPr sz="1400" spc="-9" dirty="0">
                <a:solidFill>
                  <a:srgbClr val="252525"/>
                </a:solidFill>
                <a:latin typeface="Century Gothic" panose="020B0502020202020204" pitchFamily="34" charset="0"/>
                <a:cs typeface="Constantia"/>
              </a:rPr>
              <a:t>discrepa </a:t>
            </a:r>
            <a:r>
              <a:rPr sz="1400" spc="-4" dirty="0">
                <a:solidFill>
                  <a:srgbClr val="252525"/>
                </a:solidFill>
                <a:latin typeface="Century Gothic" panose="020B0502020202020204" pitchFamily="34" charset="0"/>
                <a:cs typeface="Constantia"/>
              </a:rPr>
              <a:t>de </a:t>
            </a:r>
            <a:r>
              <a:rPr sz="1400" spc="-9" dirty="0">
                <a:solidFill>
                  <a:srgbClr val="252525"/>
                </a:solidFill>
                <a:latin typeface="Century Gothic" panose="020B0502020202020204" pitchFamily="34" charset="0"/>
                <a:cs typeface="Constantia"/>
              </a:rPr>
              <a:t>manera </a:t>
            </a:r>
            <a:r>
              <a:rPr sz="1400" spc="-4" dirty="0">
                <a:solidFill>
                  <a:srgbClr val="252525"/>
                </a:solidFill>
                <a:latin typeface="Century Gothic" panose="020B0502020202020204" pitchFamily="34" charset="0"/>
                <a:cs typeface="Constantia"/>
              </a:rPr>
              <a:t>importante de </a:t>
            </a:r>
            <a:r>
              <a:rPr sz="1400" dirty="0">
                <a:solidFill>
                  <a:srgbClr val="252525"/>
                </a:solidFill>
                <a:latin typeface="Century Gothic" panose="020B0502020202020204" pitchFamily="34" charset="0"/>
                <a:cs typeface="Constantia"/>
              </a:rPr>
              <a:t>la que </a:t>
            </a:r>
            <a:r>
              <a:rPr sz="1400" spc="-4" dirty="0">
                <a:solidFill>
                  <a:srgbClr val="252525"/>
                </a:solidFill>
                <a:latin typeface="Century Gothic" panose="020B0502020202020204" pitchFamily="34" charset="0"/>
                <a:cs typeface="Constantia"/>
              </a:rPr>
              <a:t>publican </a:t>
            </a:r>
            <a:r>
              <a:rPr sz="1400" dirty="0">
                <a:solidFill>
                  <a:srgbClr val="252525"/>
                </a:solidFill>
                <a:latin typeface="Century Gothic" panose="020B0502020202020204" pitchFamily="34" charset="0"/>
                <a:cs typeface="Constantia"/>
              </a:rPr>
              <a:t>los </a:t>
            </a:r>
            <a:r>
              <a:rPr sz="1400" spc="-13" dirty="0">
                <a:solidFill>
                  <a:srgbClr val="252525"/>
                </a:solidFill>
                <a:latin typeface="Century Gothic" panose="020B0502020202020204" pitchFamily="34" charset="0"/>
                <a:cs typeface="Constantia"/>
              </a:rPr>
              <a:t>proveedores </a:t>
            </a:r>
            <a:r>
              <a:rPr sz="1400" spc="-4" dirty="0">
                <a:solidFill>
                  <a:srgbClr val="252525"/>
                </a:solidFill>
                <a:latin typeface="Century Gothic" panose="020B0502020202020204" pitchFamily="34" charset="0"/>
                <a:cs typeface="Constantia"/>
              </a:rPr>
              <a:t>de </a:t>
            </a:r>
            <a:r>
              <a:rPr sz="1400" spc="-9" dirty="0">
                <a:solidFill>
                  <a:srgbClr val="252525"/>
                </a:solidFill>
                <a:latin typeface="Century Gothic" panose="020B0502020202020204" pitchFamily="34" charset="0"/>
                <a:cs typeface="Constantia"/>
              </a:rPr>
              <a:t>precios.  </a:t>
            </a:r>
            <a:r>
              <a:rPr sz="1400" dirty="0">
                <a:solidFill>
                  <a:srgbClr val="252525"/>
                </a:solidFill>
                <a:latin typeface="Century Gothic" panose="020B0502020202020204" pitchFamily="34" charset="0"/>
                <a:cs typeface="Constantia"/>
              </a:rPr>
              <a:t>Sin</a:t>
            </a:r>
            <a:r>
              <a:rPr sz="1400" spc="-58"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embargo, </a:t>
            </a:r>
            <a:r>
              <a:rPr sz="1400" spc="-4" dirty="0">
                <a:solidFill>
                  <a:srgbClr val="252525"/>
                </a:solidFill>
                <a:latin typeface="Century Gothic" panose="020B0502020202020204" pitchFamily="34" charset="0"/>
                <a:cs typeface="Constantia"/>
              </a:rPr>
              <a:t>esta</a:t>
            </a:r>
            <a:r>
              <a:rPr sz="1400" spc="-6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valuación,</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es</a:t>
            </a:r>
            <a:r>
              <a:rPr sz="1400" spc="-6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consistente</a:t>
            </a:r>
            <a:r>
              <a:rPr sz="1400" spc="-3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con</a:t>
            </a:r>
            <a:r>
              <a:rPr sz="1400" spc="-27"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los</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plazos</a:t>
            </a:r>
            <a:r>
              <a:rPr sz="1400" spc="-54"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y</a:t>
            </a:r>
            <a:r>
              <a:rPr sz="1400" spc="-40"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la</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calidad</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crédito</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  </a:t>
            </a:r>
            <a:r>
              <a:rPr sz="1400" dirty="0">
                <a:solidFill>
                  <a:srgbClr val="252525"/>
                </a:solidFill>
                <a:latin typeface="Century Gothic" panose="020B0502020202020204" pitchFamily="34" charset="0"/>
                <a:cs typeface="Constantia"/>
              </a:rPr>
              <a:t>los</a:t>
            </a:r>
            <a:r>
              <a:rPr sz="1400" spc="-13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emisores.</a:t>
            </a:r>
            <a:endParaRPr sz="1400" dirty="0">
              <a:latin typeface="Century Gothic" panose="020B0502020202020204" pitchFamily="34" charset="0"/>
              <a:cs typeface="Constantia"/>
            </a:endParaRPr>
          </a:p>
        </p:txBody>
      </p:sp>
      <p:sp>
        <p:nvSpPr>
          <p:cNvPr id="13" name="12 Marcador de número de diapositiva"/>
          <p:cNvSpPr>
            <a:spLocks noGrp="1"/>
          </p:cNvSpPr>
          <p:nvPr>
            <p:ph type="sldNum" sz="quarter" idx="12"/>
          </p:nvPr>
        </p:nvSpPr>
        <p:spPr/>
        <p:txBody>
          <a:bodyPr/>
          <a:lstStyle/>
          <a:p>
            <a:fld id="{05E83AA4-A00D-4AA0-8FE8-B93C9F3EC141}" type="slidenum">
              <a:rPr lang="es-ES" altLang="es-MX" smtClean="0"/>
              <a:pPr/>
              <a:t>73</a:t>
            </a:fld>
            <a:endParaRPr lang="es-ES" altLang="es-MX" dirty="0"/>
          </a:p>
        </p:txBody>
      </p:sp>
    </p:spTree>
    <p:extLst>
      <p:ext uri="{BB962C8B-B14F-4D97-AF65-F5344CB8AC3E}">
        <p14:creationId xmlns:p14="http://schemas.microsoft.com/office/powerpoint/2010/main" val="9961747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436661"/>
            <a:ext cx="5562600" cy="307777"/>
          </a:xfrm>
          <a:prstGeom prst="rect">
            <a:avLst/>
          </a:prstGeom>
        </p:spPr>
        <p:txBody>
          <a:bodyPr vert="horz" wrap="square" lIns="0" tIns="0" rIns="0" bIns="0" rtlCol="0">
            <a:spAutoFit/>
          </a:bodyPr>
          <a:lstStyle/>
          <a:p>
            <a:pPr marL="11397"/>
            <a:r>
              <a:rPr sz="2000" b="1" spc="-27" dirty="0">
                <a:latin typeface="Century Gothic" panose="020B0502020202020204" pitchFamily="34" charset="0"/>
              </a:rPr>
              <a:t>Anexo. </a:t>
            </a:r>
            <a:r>
              <a:rPr sz="2000" b="1" spc="-13" dirty="0">
                <a:latin typeface="Century Gothic" panose="020B0502020202020204" pitchFamily="34" charset="0"/>
              </a:rPr>
              <a:t>Marco</a:t>
            </a:r>
            <a:r>
              <a:rPr sz="2000" b="1" spc="-9" dirty="0">
                <a:latin typeface="Century Gothic" panose="020B0502020202020204" pitchFamily="34" charset="0"/>
              </a:rPr>
              <a:t> metodológico</a:t>
            </a:r>
          </a:p>
        </p:txBody>
      </p:sp>
      <p:sp>
        <p:nvSpPr>
          <p:cNvPr id="3" name="object 3"/>
          <p:cNvSpPr/>
          <p:nvPr/>
        </p:nvSpPr>
        <p:spPr>
          <a:xfrm>
            <a:off x="2391294" y="4122195"/>
            <a:ext cx="4770582" cy="0"/>
          </a:xfrm>
          <a:custGeom>
            <a:avLst/>
            <a:gdLst/>
            <a:ahLst/>
            <a:cxnLst/>
            <a:rect l="l" t="t" r="r" b="b"/>
            <a:pathLst>
              <a:path w="5247640">
                <a:moveTo>
                  <a:pt x="0" y="0"/>
                </a:moveTo>
                <a:lnTo>
                  <a:pt x="5247131" y="0"/>
                </a:lnTo>
              </a:path>
            </a:pathLst>
          </a:custGeom>
          <a:ln w="13715">
            <a:solidFill>
              <a:srgbClr val="858585"/>
            </a:solidFill>
          </a:ln>
        </p:spPr>
        <p:txBody>
          <a:bodyPr wrap="square" lIns="0" tIns="0" rIns="0" bIns="0" rtlCol="0"/>
          <a:lstStyle/>
          <a:p>
            <a:endParaRPr dirty="0"/>
          </a:p>
        </p:txBody>
      </p:sp>
      <p:sp>
        <p:nvSpPr>
          <p:cNvPr id="4" name="object 4"/>
          <p:cNvSpPr/>
          <p:nvPr/>
        </p:nvSpPr>
        <p:spPr>
          <a:xfrm>
            <a:off x="2391294" y="3779968"/>
            <a:ext cx="4770582" cy="0"/>
          </a:xfrm>
          <a:custGeom>
            <a:avLst/>
            <a:gdLst/>
            <a:ahLst/>
            <a:cxnLst/>
            <a:rect l="l" t="t" r="r" b="b"/>
            <a:pathLst>
              <a:path w="5247640">
                <a:moveTo>
                  <a:pt x="0" y="0"/>
                </a:moveTo>
                <a:lnTo>
                  <a:pt x="5247131" y="0"/>
                </a:lnTo>
              </a:path>
            </a:pathLst>
          </a:custGeom>
          <a:ln w="12191">
            <a:solidFill>
              <a:srgbClr val="858585"/>
            </a:solidFill>
          </a:ln>
        </p:spPr>
        <p:txBody>
          <a:bodyPr wrap="square" lIns="0" tIns="0" rIns="0" bIns="0" rtlCol="0"/>
          <a:lstStyle/>
          <a:p>
            <a:endParaRPr dirty="0"/>
          </a:p>
        </p:txBody>
      </p:sp>
      <p:sp>
        <p:nvSpPr>
          <p:cNvPr id="5" name="object 5"/>
          <p:cNvSpPr/>
          <p:nvPr/>
        </p:nvSpPr>
        <p:spPr>
          <a:xfrm>
            <a:off x="2391294" y="3437740"/>
            <a:ext cx="4770582" cy="0"/>
          </a:xfrm>
          <a:custGeom>
            <a:avLst/>
            <a:gdLst/>
            <a:ahLst/>
            <a:cxnLst/>
            <a:rect l="l" t="t" r="r" b="b"/>
            <a:pathLst>
              <a:path w="5247640">
                <a:moveTo>
                  <a:pt x="0" y="0"/>
                </a:moveTo>
                <a:lnTo>
                  <a:pt x="5247131" y="0"/>
                </a:lnTo>
              </a:path>
            </a:pathLst>
          </a:custGeom>
          <a:ln w="13715">
            <a:solidFill>
              <a:srgbClr val="858585"/>
            </a:solidFill>
          </a:ln>
        </p:spPr>
        <p:txBody>
          <a:bodyPr wrap="square" lIns="0" tIns="0" rIns="0" bIns="0" rtlCol="0"/>
          <a:lstStyle/>
          <a:p>
            <a:endParaRPr dirty="0"/>
          </a:p>
        </p:txBody>
      </p:sp>
      <p:sp>
        <p:nvSpPr>
          <p:cNvPr id="6" name="object 6"/>
          <p:cNvSpPr/>
          <p:nvPr/>
        </p:nvSpPr>
        <p:spPr>
          <a:xfrm>
            <a:off x="2391294" y="3092824"/>
            <a:ext cx="4770582" cy="0"/>
          </a:xfrm>
          <a:custGeom>
            <a:avLst/>
            <a:gdLst/>
            <a:ahLst/>
            <a:cxnLst/>
            <a:rect l="l" t="t" r="r" b="b"/>
            <a:pathLst>
              <a:path w="5247640">
                <a:moveTo>
                  <a:pt x="0" y="0"/>
                </a:moveTo>
                <a:lnTo>
                  <a:pt x="5247131" y="0"/>
                </a:lnTo>
              </a:path>
            </a:pathLst>
          </a:custGeom>
          <a:ln w="12191">
            <a:solidFill>
              <a:srgbClr val="858585"/>
            </a:solidFill>
          </a:ln>
        </p:spPr>
        <p:txBody>
          <a:bodyPr wrap="square" lIns="0" tIns="0" rIns="0" bIns="0" rtlCol="0"/>
          <a:lstStyle/>
          <a:p>
            <a:endParaRPr dirty="0"/>
          </a:p>
        </p:txBody>
      </p:sp>
      <p:sp>
        <p:nvSpPr>
          <p:cNvPr id="7" name="object 7"/>
          <p:cNvSpPr/>
          <p:nvPr/>
        </p:nvSpPr>
        <p:spPr>
          <a:xfrm>
            <a:off x="2391294" y="2750595"/>
            <a:ext cx="4770582" cy="0"/>
          </a:xfrm>
          <a:custGeom>
            <a:avLst/>
            <a:gdLst/>
            <a:ahLst/>
            <a:cxnLst/>
            <a:rect l="l" t="t" r="r" b="b"/>
            <a:pathLst>
              <a:path w="5247640">
                <a:moveTo>
                  <a:pt x="0" y="0"/>
                </a:moveTo>
                <a:lnTo>
                  <a:pt x="5247131" y="0"/>
                </a:lnTo>
              </a:path>
            </a:pathLst>
          </a:custGeom>
          <a:ln w="13715">
            <a:solidFill>
              <a:srgbClr val="858585"/>
            </a:solidFill>
          </a:ln>
        </p:spPr>
        <p:txBody>
          <a:bodyPr wrap="square" lIns="0" tIns="0" rIns="0" bIns="0" rtlCol="0"/>
          <a:lstStyle/>
          <a:p>
            <a:endParaRPr dirty="0"/>
          </a:p>
        </p:txBody>
      </p:sp>
      <p:sp>
        <p:nvSpPr>
          <p:cNvPr id="8" name="object 8"/>
          <p:cNvSpPr/>
          <p:nvPr/>
        </p:nvSpPr>
        <p:spPr>
          <a:xfrm>
            <a:off x="2391294" y="2407696"/>
            <a:ext cx="4770582" cy="0"/>
          </a:xfrm>
          <a:custGeom>
            <a:avLst/>
            <a:gdLst/>
            <a:ahLst/>
            <a:cxnLst/>
            <a:rect l="l" t="t" r="r" b="b"/>
            <a:pathLst>
              <a:path w="5247640">
                <a:moveTo>
                  <a:pt x="0" y="0"/>
                </a:moveTo>
                <a:lnTo>
                  <a:pt x="5247131" y="0"/>
                </a:lnTo>
              </a:path>
            </a:pathLst>
          </a:custGeom>
          <a:ln w="13715">
            <a:solidFill>
              <a:srgbClr val="858585"/>
            </a:solidFill>
          </a:ln>
        </p:spPr>
        <p:txBody>
          <a:bodyPr wrap="square" lIns="0" tIns="0" rIns="0" bIns="0" rtlCol="0"/>
          <a:lstStyle/>
          <a:p>
            <a:endParaRPr dirty="0"/>
          </a:p>
        </p:txBody>
      </p:sp>
      <p:sp>
        <p:nvSpPr>
          <p:cNvPr id="9" name="object 9"/>
          <p:cNvSpPr/>
          <p:nvPr/>
        </p:nvSpPr>
        <p:spPr>
          <a:xfrm>
            <a:off x="2391986" y="2408368"/>
            <a:ext cx="0" cy="2059081"/>
          </a:xfrm>
          <a:custGeom>
            <a:avLst/>
            <a:gdLst/>
            <a:ahLst/>
            <a:cxnLst/>
            <a:rect l="l" t="t" r="r" b="b"/>
            <a:pathLst>
              <a:path h="2333625">
                <a:moveTo>
                  <a:pt x="0" y="0"/>
                </a:moveTo>
                <a:lnTo>
                  <a:pt x="0" y="2333243"/>
                </a:lnTo>
              </a:path>
            </a:pathLst>
          </a:custGeom>
          <a:ln w="13715">
            <a:solidFill>
              <a:srgbClr val="858585"/>
            </a:solidFill>
          </a:ln>
        </p:spPr>
        <p:txBody>
          <a:bodyPr wrap="square" lIns="0" tIns="0" rIns="0" bIns="0" rtlCol="0"/>
          <a:lstStyle/>
          <a:p>
            <a:endParaRPr dirty="0"/>
          </a:p>
        </p:txBody>
      </p:sp>
      <p:sp>
        <p:nvSpPr>
          <p:cNvPr id="10" name="object 10"/>
          <p:cNvSpPr/>
          <p:nvPr/>
        </p:nvSpPr>
        <p:spPr>
          <a:xfrm>
            <a:off x="2391294" y="4467112"/>
            <a:ext cx="4770582" cy="0"/>
          </a:xfrm>
          <a:custGeom>
            <a:avLst/>
            <a:gdLst/>
            <a:ahLst/>
            <a:cxnLst/>
            <a:rect l="l" t="t" r="r" b="b"/>
            <a:pathLst>
              <a:path w="5247640">
                <a:moveTo>
                  <a:pt x="0" y="0"/>
                </a:moveTo>
                <a:lnTo>
                  <a:pt x="5247131" y="0"/>
                </a:lnTo>
              </a:path>
            </a:pathLst>
          </a:custGeom>
          <a:ln w="12191">
            <a:solidFill>
              <a:srgbClr val="858585"/>
            </a:solidFill>
          </a:ln>
        </p:spPr>
        <p:txBody>
          <a:bodyPr wrap="square" lIns="0" tIns="0" rIns="0" bIns="0" rtlCol="0"/>
          <a:lstStyle/>
          <a:p>
            <a:endParaRPr dirty="0"/>
          </a:p>
        </p:txBody>
      </p:sp>
      <p:sp>
        <p:nvSpPr>
          <p:cNvPr id="11" name="object 11"/>
          <p:cNvSpPr/>
          <p:nvPr/>
        </p:nvSpPr>
        <p:spPr>
          <a:xfrm>
            <a:off x="2532611" y="3184264"/>
            <a:ext cx="944879" cy="584946"/>
          </a:xfrm>
          <a:prstGeom prst="rect">
            <a:avLst/>
          </a:prstGeom>
          <a:blipFill>
            <a:blip r:embed="rId2" cstate="print"/>
            <a:stretch>
              <a:fillRect/>
            </a:stretch>
          </a:blipFill>
        </p:spPr>
        <p:txBody>
          <a:bodyPr wrap="square" lIns="0" tIns="0" rIns="0" bIns="0" rtlCol="0"/>
          <a:lstStyle/>
          <a:p>
            <a:endParaRPr dirty="0"/>
          </a:p>
        </p:txBody>
      </p:sp>
      <p:sp>
        <p:nvSpPr>
          <p:cNvPr id="12" name="object 12"/>
          <p:cNvSpPr/>
          <p:nvPr/>
        </p:nvSpPr>
        <p:spPr>
          <a:xfrm>
            <a:off x="5584767" y="2986591"/>
            <a:ext cx="115455" cy="112059"/>
          </a:xfrm>
          <a:custGeom>
            <a:avLst/>
            <a:gdLst/>
            <a:ahLst/>
            <a:cxnLst/>
            <a:rect l="l" t="t" r="r" b="b"/>
            <a:pathLst>
              <a:path w="127000" h="127000">
                <a:moveTo>
                  <a:pt x="126491" y="64007"/>
                </a:moveTo>
                <a:lnTo>
                  <a:pt x="62483" y="0"/>
                </a:lnTo>
                <a:lnTo>
                  <a:pt x="0" y="64007"/>
                </a:lnTo>
                <a:lnTo>
                  <a:pt x="62483" y="126491"/>
                </a:lnTo>
                <a:lnTo>
                  <a:pt x="126491" y="64007"/>
                </a:lnTo>
                <a:close/>
              </a:path>
            </a:pathLst>
          </a:custGeom>
          <a:solidFill>
            <a:srgbClr val="4F80BC"/>
          </a:solidFill>
        </p:spPr>
        <p:txBody>
          <a:bodyPr wrap="square" lIns="0" tIns="0" rIns="0" bIns="0" rtlCol="0"/>
          <a:lstStyle/>
          <a:p>
            <a:endParaRPr dirty="0"/>
          </a:p>
        </p:txBody>
      </p:sp>
      <p:sp>
        <p:nvSpPr>
          <p:cNvPr id="13" name="object 13"/>
          <p:cNvSpPr/>
          <p:nvPr/>
        </p:nvSpPr>
        <p:spPr>
          <a:xfrm>
            <a:off x="5577839" y="2981213"/>
            <a:ext cx="129309" cy="123825"/>
          </a:xfrm>
          <a:custGeom>
            <a:avLst/>
            <a:gdLst/>
            <a:ahLst/>
            <a:cxnLst/>
            <a:rect l="l" t="t" r="r" b="b"/>
            <a:pathLst>
              <a:path w="142239" h="140335">
                <a:moveTo>
                  <a:pt x="1523" y="73151"/>
                </a:moveTo>
                <a:lnTo>
                  <a:pt x="1523" y="67055"/>
                </a:lnTo>
                <a:lnTo>
                  <a:pt x="0" y="68579"/>
                </a:lnTo>
                <a:lnTo>
                  <a:pt x="0" y="71627"/>
                </a:lnTo>
                <a:lnTo>
                  <a:pt x="1523" y="73151"/>
                </a:lnTo>
                <a:close/>
              </a:path>
              <a:path w="142239" h="140335">
                <a:moveTo>
                  <a:pt x="141731" y="71627"/>
                </a:moveTo>
                <a:lnTo>
                  <a:pt x="141731" y="68579"/>
                </a:lnTo>
                <a:lnTo>
                  <a:pt x="138683" y="65531"/>
                </a:lnTo>
                <a:lnTo>
                  <a:pt x="76199" y="1523"/>
                </a:lnTo>
                <a:lnTo>
                  <a:pt x="74675" y="0"/>
                </a:lnTo>
                <a:lnTo>
                  <a:pt x="67055" y="0"/>
                </a:lnTo>
                <a:lnTo>
                  <a:pt x="1523" y="65531"/>
                </a:lnTo>
                <a:lnTo>
                  <a:pt x="1523" y="74675"/>
                </a:lnTo>
                <a:lnTo>
                  <a:pt x="12191" y="85089"/>
                </a:lnTo>
                <a:lnTo>
                  <a:pt x="12191" y="65531"/>
                </a:lnTo>
                <a:lnTo>
                  <a:pt x="16819" y="70048"/>
                </a:lnTo>
                <a:lnTo>
                  <a:pt x="65531" y="21335"/>
                </a:lnTo>
                <a:lnTo>
                  <a:pt x="65531" y="10667"/>
                </a:lnTo>
                <a:lnTo>
                  <a:pt x="76199" y="10667"/>
                </a:lnTo>
                <a:lnTo>
                  <a:pt x="76199" y="21335"/>
                </a:lnTo>
                <a:lnTo>
                  <a:pt x="124912" y="70048"/>
                </a:lnTo>
                <a:lnTo>
                  <a:pt x="129539" y="65531"/>
                </a:lnTo>
                <a:lnTo>
                  <a:pt x="129539" y="83819"/>
                </a:lnTo>
                <a:lnTo>
                  <a:pt x="141731" y="71627"/>
                </a:lnTo>
                <a:close/>
              </a:path>
              <a:path w="142239" h="140335">
                <a:moveTo>
                  <a:pt x="16819" y="70048"/>
                </a:moveTo>
                <a:lnTo>
                  <a:pt x="12191" y="65531"/>
                </a:lnTo>
                <a:lnTo>
                  <a:pt x="12191" y="74675"/>
                </a:lnTo>
                <a:lnTo>
                  <a:pt x="16819" y="70048"/>
                </a:lnTo>
                <a:close/>
              </a:path>
              <a:path w="142239" h="140335">
                <a:moveTo>
                  <a:pt x="70865" y="122808"/>
                </a:moveTo>
                <a:lnTo>
                  <a:pt x="16819" y="70048"/>
                </a:lnTo>
                <a:lnTo>
                  <a:pt x="12191" y="74675"/>
                </a:lnTo>
                <a:lnTo>
                  <a:pt x="12191" y="85089"/>
                </a:lnTo>
                <a:lnTo>
                  <a:pt x="65531" y="137159"/>
                </a:lnTo>
                <a:lnTo>
                  <a:pt x="65531" y="128015"/>
                </a:lnTo>
                <a:lnTo>
                  <a:pt x="70865" y="122808"/>
                </a:lnTo>
                <a:close/>
              </a:path>
              <a:path w="142239" h="140335">
                <a:moveTo>
                  <a:pt x="76199" y="10667"/>
                </a:moveTo>
                <a:lnTo>
                  <a:pt x="65531" y="10667"/>
                </a:lnTo>
                <a:lnTo>
                  <a:pt x="70865" y="16001"/>
                </a:lnTo>
                <a:lnTo>
                  <a:pt x="76199" y="10667"/>
                </a:lnTo>
                <a:close/>
              </a:path>
              <a:path w="142239" h="140335">
                <a:moveTo>
                  <a:pt x="70865" y="16001"/>
                </a:moveTo>
                <a:lnTo>
                  <a:pt x="65531" y="10667"/>
                </a:lnTo>
                <a:lnTo>
                  <a:pt x="65531" y="21335"/>
                </a:lnTo>
                <a:lnTo>
                  <a:pt x="70865" y="16001"/>
                </a:lnTo>
                <a:close/>
              </a:path>
              <a:path w="142239" h="140335">
                <a:moveTo>
                  <a:pt x="76199" y="128015"/>
                </a:moveTo>
                <a:lnTo>
                  <a:pt x="70865" y="122808"/>
                </a:lnTo>
                <a:lnTo>
                  <a:pt x="65531" y="128015"/>
                </a:lnTo>
                <a:lnTo>
                  <a:pt x="76199" y="128015"/>
                </a:lnTo>
                <a:close/>
              </a:path>
              <a:path w="142239" h="140335">
                <a:moveTo>
                  <a:pt x="76199" y="137159"/>
                </a:moveTo>
                <a:lnTo>
                  <a:pt x="76199" y="128015"/>
                </a:lnTo>
                <a:lnTo>
                  <a:pt x="65531" y="128015"/>
                </a:lnTo>
                <a:lnTo>
                  <a:pt x="65531" y="137159"/>
                </a:lnTo>
                <a:lnTo>
                  <a:pt x="68579" y="140207"/>
                </a:lnTo>
                <a:lnTo>
                  <a:pt x="73151" y="140207"/>
                </a:lnTo>
                <a:lnTo>
                  <a:pt x="76199" y="137159"/>
                </a:lnTo>
                <a:close/>
              </a:path>
              <a:path w="142239" h="140335">
                <a:moveTo>
                  <a:pt x="76199" y="21335"/>
                </a:moveTo>
                <a:lnTo>
                  <a:pt x="76199" y="10667"/>
                </a:lnTo>
                <a:lnTo>
                  <a:pt x="70865" y="16001"/>
                </a:lnTo>
                <a:lnTo>
                  <a:pt x="76199" y="21335"/>
                </a:lnTo>
                <a:close/>
              </a:path>
              <a:path w="142239" h="140335">
                <a:moveTo>
                  <a:pt x="129539" y="83819"/>
                </a:moveTo>
                <a:lnTo>
                  <a:pt x="129539" y="74675"/>
                </a:lnTo>
                <a:lnTo>
                  <a:pt x="124912" y="70048"/>
                </a:lnTo>
                <a:lnTo>
                  <a:pt x="70865" y="122808"/>
                </a:lnTo>
                <a:lnTo>
                  <a:pt x="76199" y="128015"/>
                </a:lnTo>
                <a:lnTo>
                  <a:pt x="76199" y="137159"/>
                </a:lnTo>
                <a:lnTo>
                  <a:pt x="129539" y="83819"/>
                </a:lnTo>
                <a:close/>
              </a:path>
              <a:path w="142239" h="140335">
                <a:moveTo>
                  <a:pt x="129539" y="74675"/>
                </a:moveTo>
                <a:lnTo>
                  <a:pt x="129539" y="65531"/>
                </a:lnTo>
                <a:lnTo>
                  <a:pt x="124912" y="70048"/>
                </a:lnTo>
                <a:lnTo>
                  <a:pt x="129539" y="74675"/>
                </a:lnTo>
                <a:close/>
              </a:path>
            </a:pathLst>
          </a:custGeom>
          <a:solidFill>
            <a:srgbClr val="497EBA"/>
          </a:solidFill>
        </p:spPr>
        <p:txBody>
          <a:bodyPr wrap="square" lIns="0" tIns="0" rIns="0" bIns="0" rtlCol="0"/>
          <a:lstStyle/>
          <a:p>
            <a:endParaRPr dirty="0"/>
          </a:p>
        </p:txBody>
      </p:sp>
      <p:sp>
        <p:nvSpPr>
          <p:cNvPr id="14" name="object 14"/>
          <p:cNvSpPr/>
          <p:nvPr/>
        </p:nvSpPr>
        <p:spPr>
          <a:xfrm>
            <a:off x="6084915" y="3615913"/>
            <a:ext cx="115455" cy="112059"/>
          </a:xfrm>
          <a:custGeom>
            <a:avLst/>
            <a:gdLst/>
            <a:ahLst/>
            <a:cxnLst/>
            <a:rect l="l" t="t" r="r" b="b"/>
            <a:pathLst>
              <a:path w="127000" h="127000">
                <a:moveTo>
                  <a:pt x="126491" y="64007"/>
                </a:moveTo>
                <a:lnTo>
                  <a:pt x="64007" y="0"/>
                </a:lnTo>
                <a:lnTo>
                  <a:pt x="0" y="64007"/>
                </a:lnTo>
                <a:lnTo>
                  <a:pt x="64007" y="126491"/>
                </a:lnTo>
                <a:lnTo>
                  <a:pt x="126491" y="64007"/>
                </a:lnTo>
                <a:close/>
              </a:path>
            </a:pathLst>
          </a:custGeom>
          <a:solidFill>
            <a:srgbClr val="4F80BC"/>
          </a:solidFill>
        </p:spPr>
        <p:txBody>
          <a:bodyPr wrap="square" lIns="0" tIns="0" rIns="0" bIns="0" rtlCol="0"/>
          <a:lstStyle/>
          <a:p>
            <a:endParaRPr dirty="0"/>
          </a:p>
        </p:txBody>
      </p:sp>
      <p:sp>
        <p:nvSpPr>
          <p:cNvPr id="15" name="object 15"/>
          <p:cNvSpPr/>
          <p:nvPr/>
        </p:nvSpPr>
        <p:spPr>
          <a:xfrm>
            <a:off x="6077989" y="3609190"/>
            <a:ext cx="129309" cy="125506"/>
          </a:xfrm>
          <a:custGeom>
            <a:avLst/>
            <a:gdLst/>
            <a:ahLst/>
            <a:cxnLst/>
            <a:rect l="l" t="t" r="r" b="b"/>
            <a:pathLst>
              <a:path w="142240" h="142239">
                <a:moveTo>
                  <a:pt x="141731" y="73151"/>
                </a:moveTo>
                <a:lnTo>
                  <a:pt x="141731" y="68579"/>
                </a:lnTo>
                <a:lnTo>
                  <a:pt x="138683" y="67055"/>
                </a:lnTo>
                <a:lnTo>
                  <a:pt x="76199" y="3047"/>
                </a:lnTo>
                <a:lnTo>
                  <a:pt x="73151" y="0"/>
                </a:lnTo>
                <a:lnTo>
                  <a:pt x="70103" y="0"/>
                </a:lnTo>
                <a:lnTo>
                  <a:pt x="3047" y="67055"/>
                </a:lnTo>
                <a:lnTo>
                  <a:pt x="1523" y="67055"/>
                </a:lnTo>
                <a:lnTo>
                  <a:pt x="0" y="70103"/>
                </a:lnTo>
                <a:lnTo>
                  <a:pt x="0" y="73151"/>
                </a:lnTo>
                <a:lnTo>
                  <a:pt x="3047" y="76199"/>
                </a:lnTo>
                <a:lnTo>
                  <a:pt x="12191" y="85126"/>
                </a:lnTo>
                <a:lnTo>
                  <a:pt x="12191" y="67055"/>
                </a:lnTo>
                <a:lnTo>
                  <a:pt x="16819" y="71572"/>
                </a:lnTo>
                <a:lnTo>
                  <a:pt x="67055" y="21335"/>
                </a:lnTo>
                <a:lnTo>
                  <a:pt x="67055" y="12191"/>
                </a:lnTo>
                <a:lnTo>
                  <a:pt x="76199" y="12191"/>
                </a:lnTo>
                <a:lnTo>
                  <a:pt x="76199" y="21559"/>
                </a:lnTo>
                <a:lnTo>
                  <a:pt x="125023" y="71572"/>
                </a:lnTo>
                <a:lnTo>
                  <a:pt x="129539" y="67055"/>
                </a:lnTo>
                <a:lnTo>
                  <a:pt x="129539" y="85343"/>
                </a:lnTo>
                <a:lnTo>
                  <a:pt x="141731" y="73151"/>
                </a:lnTo>
                <a:close/>
              </a:path>
              <a:path w="142240" h="142239">
                <a:moveTo>
                  <a:pt x="16819" y="71572"/>
                </a:moveTo>
                <a:lnTo>
                  <a:pt x="12191" y="67055"/>
                </a:lnTo>
                <a:lnTo>
                  <a:pt x="12191" y="76199"/>
                </a:lnTo>
                <a:lnTo>
                  <a:pt x="16819" y="71572"/>
                </a:lnTo>
                <a:close/>
              </a:path>
              <a:path w="142240" h="142239">
                <a:moveTo>
                  <a:pt x="71572" y="125023"/>
                </a:moveTo>
                <a:lnTo>
                  <a:pt x="16819" y="71572"/>
                </a:lnTo>
                <a:lnTo>
                  <a:pt x="12191" y="76199"/>
                </a:lnTo>
                <a:lnTo>
                  <a:pt x="12191" y="85126"/>
                </a:lnTo>
                <a:lnTo>
                  <a:pt x="67055" y="138683"/>
                </a:lnTo>
                <a:lnTo>
                  <a:pt x="67055" y="129539"/>
                </a:lnTo>
                <a:lnTo>
                  <a:pt x="71572" y="125023"/>
                </a:lnTo>
                <a:close/>
              </a:path>
              <a:path w="142240" h="142239">
                <a:moveTo>
                  <a:pt x="76199" y="12191"/>
                </a:moveTo>
                <a:lnTo>
                  <a:pt x="67055" y="12191"/>
                </a:lnTo>
                <a:lnTo>
                  <a:pt x="71572" y="16819"/>
                </a:lnTo>
                <a:lnTo>
                  <a:pt x="76199" y="12191"/>
                </a:lnTo>
                <a:close/>
              </a:path>
              <a:path w="142240" h="142239">
                <a:moveTo>
                  <a:pt x="71572" y="16819"/>
                </a:moveTo>
                <a:lnTo>
                  <a:pt x="67055" y="12191"/>
                </a:lnTo>
                <a:lnTo>
                  <a:pt x="67055" y="21335"/>
                </a:lnTo>
                <a:lnTo>
                  <a:pt x="71572" y="16819"/>
                </a:lnTo>
                <a:close/>
              </a:path>
              <a:path w="142240" h="142239">
                <a:moveTo>
                  <a:pt x="76199" y="129539"/>
                </a:moveTo>
                <a:lnTo>
                  <a:pt x="71572" y="125023"/>
                </a:lnTo>
                <a:lnTo>
                  <a:pt x="67055" y="129539"/>
                </a:lnTo>
                <a:lnTo>
                  <a:pt x="76199" y="129539"/>
                </a:lnTo>
                <a:close/>
              </a:path>
              <a:path w="142240" h="142239">
                <a:moveTo>
                  <a:pt x="76199" y="138683"/>
                </a:moveTo>
                <a:lnTo>
                  <a:pt x="76199" y="129539"/>
                </a:lnTo>
                <a:lnTo>
                  <a:pt x="67055" y="129539"/>
                </a:lnTo>
                <a:lnTo>
                  <a:pt x="67055" y="138683"/>
                </a:lnTo>
                <a:lnTo>
                  <a:pt x="68579" y="141731"/>
                </a:lnTo>
                <a:lnTo>
                  <a:pt x="73151" y="141731"/>
                </a:lnTo>
                <a:lnTo>
                  <a:pt x="76199" y="138683"/>
                </a:lnTo>
                <a:close/>
              </a:path>
              <a:path w="142240" h="142239">
                <a:moveTo>
                  <a:pt x="76199" y="21559"/>
                </a:moveTo>
                <a:lnTo>
                  <a:pt x="76199" y="12191"/>
                </a:lnTo>
                <a:lnTo>
                  <a:pt x="71572" y="16819"/>
                </a:lnTo>
                <a:lnTo>
                  <a:pt x="76199" y="21559"/>
                </a:lnTo>
                <a:close/>
              </a:path>
              <a:path w="142240" h="142239">
                <a:moveTo>
                  <a:pt x="129539" y="85343"/>
                </a:moveTo>
                <a:lnTo>
                  <a:pt x="129539" y="76199"/>
                </a:lnTo>
                <a:lnTo>
                  <a:pt x="125023" y="71572"/>
                </a:lnTo>
                <a:lnTo>
                  <a:pt x="71572" y="125023"/>
                </a:lnTo>
                <a:lnTo>
                  <a:pt x="76199" y="129539"/>
                </a:lnTo>
                <a:lnTo>
                  <a:pt x="76199" y="138683"/>
                </a:lnTo>
                <a:lnTo>
                  <a:pt x="129539" y="85343"/>
                </a:lnTo>
                <a:close/>
              </a:path>
              <a:path w="142240" h="142239">
                <a:moveTo>
                  <a:pt x="129539" y="76199"/>
                </a:moveTo>
                <a:lnTo>
                  <a:pt x="129539" y="67055"/>
                </a:lnTo>
                <a:lnTo>
                  <a:pt x="125023" y="71572"/>
                </a:lnTo>
                <a:lnTo>
                  <a:pt x="129539" y="76199"/>
                </a:lnTo>
                <a:close/>
              </a:path>
            </a:pathLst>
          </a:custGeom>
          <a:solidFill>
            <a:srgbClr val="497EBA"/>
          </a:solidFill>
        </p:spPr>
        <p:txBody>
          <a:bodyPr wrap="square" lIns="0" tIns="0" rIns="0" bIns="0" rtlCol="0"/>
          <a:lstStyle/>
          <a:p>
            <a:endParaRPr dirty="0"/>
          </a:p>
        </p:txBody>
      </p:sp>
      <p:sp>
        <p:nvSpPr>
          <p:cNvPr id="16" name="object 16"/>
          <p:cNvSpPr/>
          <p:nvPr/>
        </p:nvSpPr>
        <p:spPr>
          <a:xfrm>
            <a:off x="4497185" y="3111649"/>
            <a:ext cx="116609" cy="113179"/>
          </a:xfrm>
          <a:custGeom>
            <a:avLst/>
            <a:gdLst/>
            <a:ahLst/>
            <a:cxnLst/>
            <a:rect l="l" t="t" r="r" b="b"/>
            <a:pathLst>
              <a:path w="128270" h="128270">
                <a:moveTo>
                  <a:pt x="128015" y="64007"/>
                </a:moveTo>
                <a:lnTo>
                  <a:pt x="64007" y="0"/>
                </a:lnTo>
                <a:lnTo>
                  <a:pt x="0" y="64007"/>
                </a:lnTo>
                <a:lnTo>
                  <a:pt x="64007" y="128015"/>
                </a:lnTo>
                <a:lnTo>
                  <a:pt x="128015" y="64007"/>
                </a:lnTo>
                <a:close/>
              </a:path>
            </a:pathLst>
          </a:custGeom>
          <a:solidFill>
            <a:srgbClr val="4F80BC"/>
          </a:solidFill>
        </p:spPr>
        <p:txBody>
          <a:bodyPr wrap="square" lIns="0" tIns="0" rIns="0" bIns="0" rtlCol="0"/>
          <a:lstStyle/>
          <a:p>
            <a:endParaRPr dirty="0"/>
          </a:p>
        </p:txBody>
      </p:sp>
      <p:sp>
        <p:nvSpPr>
          <p:cNvPr id="17" name="object 17"/>
          <p:cNvSpPr/>
          <p:nvPr/>
        </p:nvSpPr>
        <p:spPr>
          <a:xfrm>
            <a:off x="4491643" y="3106270"/>
            <a:ext cx="127577" cy="125506"/>
          </a:xfrm>
          <a:custGeom>
            <a:avLst/>
            <a:gdLst/>
            <a:ahLst/>
            <a:cxnLst/>
            <a:rect l="l" t="t" r="r" b="b"/>
            <a:pathLst>
              <a:path w="140335" h="142239">
                <a:moveTo>
                  <a:pt x="140207" y="73151"/>
                </a:moveTo>
                <a:lnTo>
                  <a:pt x="140207" y="68579"/>
                </a:lnTo>
                <a:lnTo>
                  <a:pt x="138683" y="65531"/>
                </a:lnTo>
                <a:lnTo>
                  <a:pt x="74675" y="1523"/>
                </a:lnTo>
                <a:lnTo>
                  <a:pt x="73151" y="1523"/>
                </a:lnTo>
                <a:lnTo>
                  <a:pt x="71627" y="0"/>
                </a:lnTo>
                <a:lnTo>
                  <a:pt x="68579" y="0"/>
                </a:lnTo>
                <a:lnTo>
                  <a:pt x="67055" y="1523"/>
                </a:lnTo>
                <a:lnTo>
                  <a:pt x="65531" y="1523"/>
                </a:lnTo>
                <a:lnTo>
                  <a:pt x="0" y="67055"/>
                </a:lnTo>
                <a:lnTo>
                  <a:pt x="0" y="74675"/>
                </a:lnTo>
                <a:lnTo>
                  <a:pt x="1523" y="76199"/>
                </a:lnTo>
                <a:lnTo>
                  <a:pt x="10667" y="85126"/>
                </a:lnTo>
                <a:lnTo>
                  <a:pt x="10667" y="65531"/>
                </a:lnTo>
                <a:lnTo>
                  <a:pt x="16001" y="70865"/>
                </a:lnTo>
                <a:lnTo>
                  <a:pt x="65531" y="21335"/>
                </a:lnTo>
                <a:lnTo>
                  <a:pt x="65531" y="12191"/>
                </a:lnTo>
                <a:lnTo>
                  <a:pt x="74675" y="12191"/>
                </a:lnTo>
                <a:lnTo>
                  <a:pt x="74675" y="21118"/>
                </a:lnTo>
                <a:lnTo>
                  <a:pt x="124912" y="70159"/>
                </a:lnTo>
                <a:lnTo>
                  <a:pt x="129539" y="65531"/>
                </a:lnTo>
                <a:lnTo>
                  <a:pt x="129539" y="85126"/>
                </a:lnTo>
                <a:lnTo>
                  <a:pt x="138683" y="76199"/>
                </a:lnTo>
                <a:lnTo>
                  <a:pt x="140207" y="73151"/>
                </a:lnTo>
                <a:close/>
              </a:path>
              <a:path w="140335" h="142239">
                <a:moveTo>
                  <a:pt x="16001" y="70865"/>
                </a:moveTo>
                <a:lnTo>
                  <a:pt x="10667" y="65531"/>
                </a:lnTo>
                <a:lnTo>
                  <a:pt x="10667" y="76199"/>
                </a:lnTo>
                <a:lnTo>
                  <a:pt x="16001" y="70865"/>
                </a:lnTo>
                <a:close/>
              </a:path>
              <a:path w="140335" h="142239">
                <a:moveTo>
                  <a:pt x="70103" y="124967"/>
                </a:moveTo>
                <a:lnTo>
                  <a:pt x="16001" y="70865"/>
                </a:lnTo>
                <a:lnTo>
                  <a:pt x="10667" y="76199"/>
                </a:lnTo>
                <a:lnTo>
                  <a:pt x="10667" y="85126"/>
                </a:lnTo>
                <a:lnTo>
                  <a:pt x="65531" y="138683"/>
                </a:lnTo>
                <a:lnTo>
                  <a:pt x="65531" y="129539"/>
                </a:lnTo>
                <a:lnTo>
                  <a:pt x="70103" y="124967"/>
                </a:lnTo>
                <a:close/>
              </a:path>
              <a:path w="140335" h="142239">
                <a:moveTo>
                  <a:pt x="74675" y="12191"/>
                </a:moveTo>
                <a:lnTo>
                  <a:pt x="65531" y="12191"/>
                </a:lnTo>
                <a:lnTo>
                  <a:pt x="70159" y="16708"/>
                </a:lnTo>
                <a:lnTo>
                  <a:pt x="74675" y="12191"/>
                </a:lnTo>
                <a:close/>
              </a:path>
              <a:path w="140335" h="142239">
                <a:moveTo>
                  <a:pt x="70159" y="16708"/>
                </a:moveTo>
                <a:lnTo>
                  <a:pt x="65531" y="12191"/>
                </a:lnTo>
                <a:lnTo>
                  <a:pt x="65531" y="21335"/>
                </a:lnTo>
                <a:lnTo>
                  <a:pt x="70159" y="16708"/>
                </a:lnTo>
                <a:close/>
              </a:path>
              <a:path w="140335" h="142239">
                <a:moveTo>
                  <a:pt x="74675" y="129539"/>
                </a:moveTo>
                <a:lnTo>
                  <a:pt x="70103" y="124967"/>
                </a:lnTo>
                <a:lnTo>
                  <a:pt x="65531" y="129539"/>
                </a:lnTo>
                <a:lnTo>
                  <a:pt x="74675" y="129539"/>
                </a:lnTo>
                <a:close/>
              </a:path>
              <a:path w="140335" h="142239">
                <a:moveTo>
                  <a:pt x="74675" y="138683"/>
                </a:moveTo>
                <a:lnTo>
                  <a:pt x="74675" y="129539"/>
                </a:lnTo>
                <a:lnTo>
                  <a:pt x="65531" y="129539"/>
                </a:lnTo>
                <a:lnTo>
                  <a:pt x="65531" y="138683"/>
                </a:lnTo>
                <a:lnTo>
                  <a:pt x="68579" y="141731"/>
                </a:lnTo>
                <a:lnTo>
                  <a:pt x="71627" y="141731"/>
                </a:lnTo>
                <a:lnTo>
                  <a:pt x="74675" y="138683"/>
                </a:lnTo>
                <a:close/>
              </a:path>
              <a:path w="140335" h="142239">
                <a:moveTo>
                  <a:pt x="129539" y="85126"/>
                </a:moveTo>
                <a:lnTo>
                  <a:pt x="129539" y="74675"/>
                </a:lnTo>
                <a:lnTo>
                  <a:pt x="124912" y="70159"/>
                </a:lnTo>
                <a:lnTo>
                  <a:pt x="70103" y="124967"/>
                </a:lnTo>
                <a:lnTo>
                  <a:pt x="74675" y="129539"/>
                </a:lnTo>
                <a:lnTo>
                  <a:pt x="74675" y="138683"/>
                </a:lnTo>
                <a:lnTo>
                  <a:pt x="129539" y="85126"/>
                </a:lnTo>
                <a:close/>
              </a:path>
              <a:path w="140335" h="142239">
                <a:moveTo>
                  <a:pt x="74675" y="21118"/>
                </a:moveTo>
                <a:lnTo>
                  <a:pt x="74675" y="12191"/>
                </a:lnTo>
                <a:lnTo>
                  <a:pt x="70159" y="16708"/>
                </a:lnTo>
                <a:lnTo>
                  <a:pt x="74675" y="21118"/>
                </a:lnTo>
                <a:close/>
              </a:path>
              <a:path w="140335" h="142239">
                <a:moveTo>
                  <a:pt x="129539" y="74675"/>
                </a:moveTo>
                <a:lnTo>
                  <a:pt x="129539" y="65531"/>
                </a:lnTo>
                <a:lnTo>
                  <a:pt x="124912" y="70159"/>
                </a:lnTo>
                <a:lnTo>
                  <a:pt x="129539" y="74675"/>
                </a:lnTo>
                <a:close/>
              </a:path>
            </a:pathLst>
          </a:custGeom>
          <a:solidFill>
            <a:srgbClr val="497EBA"/>
          </a:solidFill>
        </p:spPr>
        <p:txBody>
          <a:bodyPr wrap="square" lIns="0" tIns="0" rIns="0" bIns="0" rtlCol="0"/>
          <a:lstStyle/>
          <a:p>
            <a:endParaRPr dirty="0"/>
          </a:p>
        </p:txBody>
      </p:sp>
      <p:sp>
        <p:nvSpPr>
          <p:cNvPr id="18" name="object 18"/>
          <p:cNvSpPr/>
          <p:nvPr/>
        </p:nvSpPr>
        <p:spPr>
          <a:xfrm>
            <a:off x="3631276" y="3063239"/>
            <a:ext cx="116609" cy="113179"/>
          </a:xfrm>
          <a:custGeom>
            <a:avLst/>
            <a:gdLst/>
            <a:ahLst/>
            <a:cxnLst/>
            <a:rect l="l" t="t" r="r" b="b"/>
            <a:pathLst>
              <a:path w="128270" h="128270">
                <a:moveTo>
                  <a:pt x="128015" y="64007"/>
                </a:moveTo>
                <a:lnTo>
                  <a:pt x="64007" y="0"/>
                </a:lnTo>
                <a:lnTo>
                  <a:pt x="0" y="64007"/>
                </a:lnTo>
                <a:lnTo>
                  <a:pt x="64007" y="128015"/>
                </a:lnTo>
                <a:lnTo>
                  <a:pt x="128015" y="64007"/>
                </a:lnTo>
                <a:close/>
              </a:path>
            </a:pathLst>
          </a:custGeom>
          <a:solidFill>
            <a:srgbClr val="4F80BC"/>
          </a:solidFill>
        </p:spPr>
        <p:txBody>
          <a:bodyPr wrap="square" lIns="0" tIns="0" rIns="0" bIns="0" rtlCol="0"/>
          <a:lstStyle/>
          <a:p>
            <a:endParaRPr dirty="0"/>
          </a:p>
        </p:txBody>
      </p:sp>
      <p:sp>
        <p:nvSpPr>
          <p:cNvPr id="19" name="object 19"/>
          <p:cNvSpPr/>
          <p:nvPr/>
        </p:nvSpPr>
        <p:spPr>
          <a:xfrm>
            <a:off x="3625734" y="3057861"/>
            <a:ext cx="129309" cy="125506"/>
          </a:xfrm>
          <a:custGeom>
            <a:avLst/>
            <a:gdLst/>
            <a:ahLst/>
            <a:cxnLst/>
            <a:rect l="l" t="t" r="r" b="b"/>
            <a:pathLst>
              <a:path w="142239" h="142239">
                <a:moveTo>
                  <a:pt x="1523" y="74675"/>
                </a:moveTo>
                <a:lnTo>
                  <a:pt x="1523" y="67055"/>
                </a:lnTo>
                <a:lnTo>
                  <a:pt x="0" y="68579"/>
                </a:lnTo>
                <a:lnTo>
                  <a:pt x="0" y="73151"/>
                </a:lnTo>
                <a:lnTo>
                  <a:pt x="1523" y="74675"/>
                </a:lnTo>
                <a:close/>
              </a:path>
              <a:path w="142239" h="142239">
                <a:moveTo>
                  <a:pt x="141731" y="73151"/>
                </a:moveTo>
                <a:lnTo>
                  <a:pt x="141731" y="68579"/>
                </a:lnTo>
                <a:lnTo>
                  <a:pt x="138683" y="65531"/>
                </a:lnTo>
                <a:lnTo>
                  <a:pt x="76199" y="1523"/>
                </a:lnTo>
                <a:lnTo>
                  <a:pt x="74675" y="1523"/>
                </a:lnTo>
                <a:lnTo>
                  <a:pt x="73151" y="0"/>
                </a:lnTo>
                <a:lnTo>
                  <a:pt x="68579" y="0"/>
                </a:lnTo>
                <a:lnTo>
                  <a:pt x="67055" y="1523"/>
                </a:lnTo>
                <a:lnTo>
                  <a:pt x="65531" y="1523"/>
                </a:lnTo>
                <a:lnTo>
                  <a:pt x="1523" y="65531"/>
                </a:lnTo>
                <a:lnTo>
                  <a:pt x="1523" y="76199"/>
                </a:lnTo>
                <a:lnTo>
                  <a:pt x="10667" y="85126"/>
                </a:lnTo>
                <a:lnTo>
                  <a:pt x="10667" y="65531"/>
                </a:lnTo>
                <a:lnTo>
                  <a:pt x="16708" y="71572"/>
                </a:lnTo>
                <a:lnTo>
                  <a:pt x="65531" y="21559"/>
                </a:lnTo>
                <a:lnTo>
                  <a:pt x="65531" y="12191"/>
                </a:lnTo>
                <a:lnTo>
                  <a:pt x="74675" y="12191"/>
                </a:lnTo>
                <a:lnTo>
                  <a:pt x="74675" y="21335"/>
                </a:lnTo>
                <a:lnTo>
                  <a:pt x="124205" y="70865"/>
                </a:lnTo>
                <a:lnTo>
                  <a:pt x="129539" y="65531"/>
                </a:lnTo>
                <a:lnTo>
                  <a:pt x="129539" y="85126"/>
                </a:lnTo>
                <a:lnTo>
                  <a:pt x="138683" y="76199"/>
                </a:lnTo>
                <a:lnTo>
                  <a:pt x="141731" y="73151"/>
                </a:lnTo>
                <a:close/>
              </a:path>
              <a:path w="142239" h="142239">
                <a:moveTo>
                  <a:pt x="16708" y="71572"/>
                </a:moveTo>
                <a:lnTo>
                  <a:pt x="10667" y="65531"/>
                </a:lnTo>
                <a:lnTo>
                  <a:pt x="12191" y="76199"/>
                </a:lnTo>
                <a:lnTo>
                  <a:pt x="16708" y="71572"/>
                </a:lnTo>
                <a:close/>
              </a:path>
              <a:path w="142239" h="142239">
                <a:moveTo>
                  <a:pt x="70103" y="124967"/>
                </a:moveTo>
                <a:lnTo>
                  <a:pt x="16708" y="71572"/>
                </a:lnTo>
                <a:lnTo>
                  <a:pt x="12191" y="76199"/>
                </a:lnTo>
                <a:lnTo>
                  <a:pt x="10667" y="65531"/>
                </a:lnTo>
                <a:lnTo>
                  <a:pt x="10667" y="85126"/>
                </a:lnTo>
                <a:lnTo>
                  <a:pt x="65531" y="138683"/>
                </a:lnTo>
                <a:lnTo>
                  <a:pt x="65531" y="129539"/>
                </a:lnTo>
                <a:lnTo>
                  <a:pt x="70103" y="124967"/>
                </a:lnTo>
                <a:close/>
              </a:path>
              <a:path w="142239" h="142239">
                <a:moveTo>
                  <a:pt x="74675" y="12191"/>
                </a:moveTo>
                <a:lnTo>
                  <a:pt x="65531" y="12191"/>
                </a:lnTo>
                <a:lnTo>
                  <a:pt x="70159" y="16819"/>
                </a:lnTo>
                <a:lnTo>
                  <a:pt x="74675" y="12191"/>
                </a:lnTo>
                <a:close/>
              </a:path>
              <a:path w="142239" h="142239">
                <a:moveTo>
                  <a:pt x="70159" y="16819"/>
                </a:moveTo>
                <a:lnTo>
                  <a:pt x="65531" y="12191"/>
                </a:lnTo>
                <a:lnTo>
                  <a:pt x="65531" y="21559"/>
                </a:lnTo>
                <a:lnTo>
                  <a:pt x="70159" y="16819"/>
                </a:lnTo>
                <a:close/>
              </a:path>
              <a:path w="142239" h="142239">
                <a:moveTo>
                  <a:pt x="74675" y="129539"/>
                </a:moveTo>
                <a:lnTo>
                  <a:pt x="70103" y="124967"/>
                </a:lnTo>
                <a:lnTo>
                  <a:pt x="65531" y="129539"/>
                </a:lnTo>
                <a:lnTo>
                  <a:pt x="74675" y="129539"/>
                </a:lnTo>
                <a:close/>
              </a:path>
              <a:path w="142239" h="142239">
                <a:moveTo>
                  <a:pt x="74675" y="138683"/>
                </a:moveTo>
                <a:lnTo>
                  <a:pt x="74675" y="129539"/>
                </a:lnTo>
                <a:lnTo>
                  <a:pt x="65531" y="129539"/>
                </a:lnTo>
                <a:lnTo>
                  <a:pt x="65531" y="138683"/>
                </a:lnTo>
                <a:lnTo>
                  <a:pt x="68579" y="141731"/>
                </a:lnTo>
                <a:lnTo>
                  <a:pt x="73151" y="141731"/>
                </a:lnTo>
                <a:lnTo>
                  <a:pt x="74675" y="138683"/>
                </a:lnTo>
                <a:close/>
              </a:path>
              <a:path w="142239" h="142239">
                <a:moveTo>
                  <a:pt x="129539" y="85126"/>
                </a:moveTo>
                <a:lnTo>
                  <a:pt x="129539" y="76199"/>
                </a:lnTo>
                <a:lnTo>
                  <a:pt x="124205" y="70865"/>
                </a:lnTo>
                <a:lnTo>
                  <a:pt x="70103" y="124967"/>
                </a:lnTo>
                <a:lnTo>
                  <a:pt x="74675" y="129539"/>
                </a:lnTo>
                <a:lnTo>
                  <a:pt x="74675" y="138683"/>
                </a:lnTo>
                <a:lnTo>
                  <a:pt x="129539" y="85126"/>
                </a:lnTo>
                <a:close/>
              </a:path>
              <a:path w="142239" h="142239">
                <a:moveTo>
                  <a:pt x="74675" y="21335"/>
                </a:moveTo>
                <a:lnTo>
                  <a:pt x="74675" y="12191"/>
                </a:lnTo>
                <a:lnTo>
                  <a:pt x="70159" y="16819"/>
                </a:lnTo>
                <a:lnTo>
                  <a:pt x="74675" y="21335"/>
                </a:lnTo>
                <a:close/>
              </a:path>
              <a:path w="142239" h="142239">
                <a:moveTo>
                  <a:pt x="129539" y="76199"/>
                </a:moveTo>
                <a:lnTo>
                  <a:pt x="129539" y="65531"/>
                </a:lnTo>
                <a:lnTo>
                  <a:pt x="124205" y="70865"/>
                </a:lnTo>
                <a:lnTo>
                  <a:pt x="129539" y="76199"/>
                </a:lnTo>
                <a:close/>
              </a:path>
            </a:pathLst>
          </a:custGeom>
          <a:solidFill>
            <a:srgbClr val="497EBA"/>
          </a:solidFill>
        </p:spPr>
        <p:txBody>
          <a:bodyPr wrap="square" lIns="0" tIns="0" rIns="0" bIns="0" rtlCol="0"/>
          <a:lstStyle/>
          <a:p>
            <a:endParaRPr dirty="0"/>
          </a:p>
        </p:txBody>
      </p:sp>
      <p:sp>
        <p:nvSpPr>
          <p:cNvPr id="20" name="object 20"/>
          <p:cNvSpPr/>
          <p:nvPr/>
        </p:nvSpPr>
        <p:spPr>
          <a:xfrm>
            <a:off x="3906981" y="3106270"/>
            <a:ext cx="116609" cy="113179"/>
          </a:xfrm>
          <a:custGeom>
            <a:avLst/>
            <a:gdLst/>
            <a:ahLst/>
            <a:cxnLst/>
            <a:rect l="l" t="t" r="r" b="b"/>
            <a:pathLst>
              <a:path w="128270" h="128270">
                <a:moveTo>
                  <a:pt x="128015" y="64007"/>
                </a:moveTo>
                <a:lnTo>
                  <a:pt x="64007" y="0"/>
                </a:lnTo>
                <a:lnTo>
                  <a:pt x="0" y="64007"/>
                </a:lnTo>
                <a:lnTo>
                  <a:pt x="64007" y="128015"/>
                </a:lnTo>
                <a:lnTo>
                  <a:pt x="128015" y="64007"/>
                </a:lnTo>
                <a:close/>
              </a:path>
            </a:pathLst>
          </a:custGeom>
          <a:solidFill>
            <a:srgbClr val="4F80BC"/>
          </a:solidFill>
        </p:spPr>
        <p:txBody>
          <a:bodyPr wrap="square" lIns="0" tIns="0" rIns="0" bIns="0" rtlCol="0"/>
          <a:lstStyle/>
          <a:p>
            <a:endParaRPr dirty="0"/>
          </a:p>
        </p:txBody>
      </p:sp>
      <p:sp>
        <p:nvSpPr>
          <p:cNvPr id="21" name="object 21"/>
          <p:cNvSpPr/>
          <p:nvPr/>
        </p:nvSpPr>
        <p:spPr>
          <a:xfrm>
            <a:off x="3901440" y="3100892"/>
            <a:ext cx="127577" cy="123825"/>
          </a:xfrm>
          <a:custGeom>
            <a:avLst/>
            <a:gdLst/>
            <a:ahLst/>
            <a:cxnLst/>
            <a:rect l="l" t="t" r="r" b="b"/>
            <a:pathLst>
              <a:path w="140335" h="140335">
                <a:moveTo>
                  <a:pt x="140207" y="73151"/>
                </a:moveTo>
                <a:lnTo>
                  <a:pt x="140207" y="68579"/>
                </a:lnTo>
                <a:lnTo>
                  <a:pt x="138683" y="65531"/>
                </a:lnTo>
                <a:lnTo>
                  <a:pt x="73151" y="0"/>
                </a:lnTo>
                <a:lnTo>
                  <a:pt x="67055" y="0"/>
                </a:lnTo>
                <a:lnTo>
                  <a:pt x="0" y="67055"/>
                </a:lnTo>
                <a:lnTo>
                  <a:pt x="0" y="73151"/>
                </a:lnTo>
                <a:lnTo>
                  <a:pt x="10667" y="83819"/>
                </a:lnTo>
                <a:lnTo>
                  <a:pt x="10667" y="65531"/>
                </a:lnTo>
                <a:lnTo>
                  <a:pt x="15239" y="70103"/>
                </a:lnTo>
                <a:lnTo>
                  <a:pt x="65531" y="19811"/>
                </a:lnTo>
                <a:lnTo>
                  <a:pt x="65531" y="10667"/>
                </a:lnTo>
                <a:lnTo>
                  <a:pt x="74675" y="10667"/>
                </a:lnTo>
                <a:lnTo>
                  <a:pt x="74675" y="20035"/>
                </a:lnTo>
                <a:lnTo>
                  <a:pt x="124251" y="70820"/>
                </a:lnTo>
                <a:lnTo>
                  <a:pt x="129539" y="65531"/>
                </a:lnTo>
                <a:lnTo>
                  <a:pt x="129539" y="83819"/>
                </a:lnTo>
                <a:lnTo>
                  <a:pt x="140207" y="73151"/>
                </a:lnTo>
                <a:close/>
              </a:path>
              <a:path w="140335" h="140335">
                <a:moveTo>
                  <a:pt x="15239" y="70103"/>
                </a:moveTo>
                <a:lnTo>
                  <a:pt x="10667" y="65531"/>
                </a:lnTo>
                <a:lnTo>
                  <a:pt x="10667" y="74675"/>
                </a:lnTo>
                <a:lnTo>
                  <a:pt x="15239" y="70103"/>
                </a:lnTo>
                <a:close/>
              </a:path>
              <a:path w="140335" h="140335">
                <a:moveTo>
                  <a:pt x="70103" y="124967"/>
                </a:moveTo>
                <a:lnTo>
                  <a:pt x="15239" y="70103"/>
                </a:lnTo>
                <a:lnTo>
                  <a:pt x="10667" y="74675"/>
                </a:lnTo>
                <a:lnTo>
                  <a:pt x="10667" y="83819"/>
                </a:lnTo>
                <a:lnTo>
                  <a:pt x="65531" y="138683"/>
                </a:lnTo>
                <a:lnTo>
                  <a:pt x="65531" y="129539"/>
                </a:lnTo>
                <a:lnTo>
                  <a:pt x="70103" y="124967"/>
                </a:lnTo>
                <a:close/>
              </a:path>
              <a:path w="140335" h="140335">
                <a:moveTo>
                  <a:pt x="74675" y="10667"/>
                </a:moveTo>
                <a:lnTo>
                  <a:pt x="65531" y="10667"/>
                </a:lnTo>
                <a:lnTo>
                  <a:pt x="70048" y="15295"/>
                </a:lnTo>
                <a:lnTo>
                  <a:pt x="74675" y="10667"/>
                </a:lnTo>
                <a:close/>
              </a:path>
              <a:path w="140335" h="140335">
                <a:moveTo>
                  <a:pt x="70048" y="15295"/>
                </a:moveTo>
                <a:lnTo>
                  <a:pt x="65531" y="10667"/>
                </a:lnTo>
                <a:lnTo>
                  <a:pt x="65531" y="19811"/>
                </a:lnTo>
                <a:lnTo>
                  <a:pt x="70048" y="15295"/>
                </a:lnTo>
                <a:close/>
              </a:path>
              <a:path w="140335" h="140335">
                <a:moveTo>
                  <a:pt x="74675" y="129539"/>
                </a:moveTo>
                <a:lnTo>
                  <a:pt x="70103" y="124967"/>
                </a:lnTo>
                <a:lnTo>
                  <a:pt x="65531" y="129539"/>
                </a:lnTo>
                <a:lnTo>
                  <a:pt x="74675" y="129539"/>
                </a:lnTo>
                <a:close/>
              </a:path>
              <a:path w="140335" h="140335">
                <a:moveTo>
                  <a:pt x="74675" y="138683"/>
                </a:moveTo>
                <a:lnTo>
                  <a:pt x="74675" y="129539"/>
                </a:lnTo>
                <a:lnTo>
                  <a:pt x="65531" y="129539"/>
                </a:lnTo>
                <a:lnTo>
                  <a:pt x="65531" y="138683"/>
                </a:lnTo>
                <a:lnTo>
                  <a:pt x="68579" y="140207"/>
                </a:lnTo>
                <a:lnTo>
                  <a:pt x="71627" y="140207"/>
                </a:lnTo>
                <a:lnTo>
                  <a:pt x="74675" y="138683"/>
                </a:lnTo>
                <a:close/>
              </a:path>
              <a:path w="140335" h="140335">
                <a:moveTo>
                  <a:pt x="74675" y="20035"/>
                </a:moveTo>
                <a:lnTo>
                  <a:pt x="74675" y="10667"/>
                </a:lnTo>
                <a:lnTo>
                  <a:pt x="70048" y="15295"/>
                </a:lnTo>
                <a:lnTo>
                  <a:pt x="74675" y="20035"/>
                </a:lnTo>
                <a:close/>
              </a:path>
              <a:path w="140335" h="140335">
                <a:moveTo>
                  <a:pt x="129539" y="83819"/>
                </a:moveTo>
                <a:lnTo>
                  <a:pt x="129539" y="65531"/>
                </a:lnTo>
                <a:lnTo>
                  <a:pt x="128015" y="74675"/>
                </a:lnTo>
                <a:lnTo>
                  <a:pt x="124251" y="70820"/>
                </a:lnTo>
                <a:lnTo>
                  <a:pt x="70103" y="124967"/>
                </a:lnTo>
                <a:lnTo>
                  <a:pt x="74675" y="129539"/>
                </a:lnTo>
                <a:lnTo>
                  <a:pt x="74675" y="138683"/>
                </a:lnTo>
                <a:lnTo>
                  <a:pt x="129539" y="83819"/>
                </a:lnTo>
                <a:close/>
              </a:path>
              <a:path w="140335" h="140335">
                <a:moveTo>
                  <a:pt x="129539" y="65531"/>
                </a:moveTo>
                <a:lnTo>
                  <a:pt x="124251" y="70820"/>
                </a:lnTo>
                <a:lnTo>
                  <a:pt x="128015" y="74675"/>
                </a:lnTo>
                <a:lnTo>
                  <a:pt x="129539" y="65531"/>
                </a:lnTo>
                <a:close/>
              </a:path>
            </a:pathLst>
          </a:custGeom>
          <a:solidFill>
            <a:srgbClr val="497EBA"/>
          </a:solidFill>
        </p:spPr>
        <p:txBody>
          <a:bodyPr wrap="square" lIns="0" tIns="0" rIns="0" bIns="0" rtlCol="0"/>
          <a:lstStyle/>
          <a:p>
            <a:endParaRPr dirty="0"/>
          </a:p>
        </p:txBody>
      </p:sp>
      <p:sp>
        <p:nvSpPr>
          <p:cNvPr id="22" name="object 22"/>
          <p:cNvSpPr/>
          <p:nvPr/>
        </p:nvSpPr>
        <p:spPr>
          <a:xfrm>
            <a:off x="4616334" y="2748578"/>
            <a:ext cx="116609" cy="112059"/>
          </a:xfrm>
          <a:custGeom>
            <a:avLst/>
            <a:gdLst/>
            <a:ahLst/>
            <a:cxnLst/>
            <a:rect l="l" t="t" r="r" b="b"/>
            <a:pathLst>
              <a:path w="128270" h="127000">
                <a:moveTo>
                  <a:pt x="128015" y="64007"/>
                </a:moveTo>
                <a:lnTo>
                  <a:pt x="64007" y="0"/>
                </a:lnTo>
                <a:lnTo>
                  <a:pt x="0" y="64007"/>
                </a:lnTo>
                <a:lnTo>
                  <a:pt x="64007" y="126491"/>
                </a:lnTo>
                <a:lnTo>
                  <a:pt x="128015" y="64007"/>
                </a:lnTo>
                <a:close/>
              </a:path>
            </a:pathLst>
          </a:custGeom>
          <a:solidFill>
            <a:srgbClr val="4F80BC"/>
          </a:solidFill>
        </p:spPr>
        <p:txBody>
          <a:bodyPr wrap="square" lIns="0" tIns="0" rIns="0" bIns="0" rtlCol="0"/>
          <a:lstStyle/>
          <a:p>
            <a:endParaRPr dirty="0"/>
          </a:p>
        </p:txBody>
      </p:sp>
      <p:sp>
        <p:nvSpPr>
          <p:cNvPr id="23" name="object 23"/>
          <p:cNvSpPr/>
          <p:nvPr/>
        </p:nvSpPr>
        <p:spPr>
          <a:xfrm>
            <a:off x="4610792" y="2743200"/>
            <a:ext cx="129309" cy="123825"/>
          </a:xfrm>
          <a:custGeom>
            <a:avLst/>
            <a:gdLst/>
            <a:ahLst/>
            <a:cxnLst/>
            <a:rect l="l" t="t" r="r" b="b"/>
            <a:pathLst>
              <a:path w="142239" h="140335">
                <a:moveTo>
                  <a:pt x="1523" y="73151"/>
                </a:moveTo>
                <a:lnTo>
                  <a:pt x="1523" y="67055"/>
                </a:lnTo>
                <a:lnTo>
                  <a:pt x="0" y="68579"/>
                </a:lnTo>
                <a:lnTo>
                  <a:pt x="0" y="71627"/>
                </a:lnTo>
                <a:lnTo>
                  <a:pt x="1523" y="73151"/>
                </a:lnTo>
                <a:close/>
              </a:path>
              <a:path w="142239" h="140335">
                <a:moveTo>
                  <a:pt x="141731" y="71627"/>
                </a:moveTo>
                <a:lnTo>
                  <a:pt x="141731" y="68579"/>
                </a:lnTo>
                <a:lnTo>
                  <a:pt x="138683" y="65531"/>
                </a:lnTo>
                <a:lnTo>
                  <a:pt x="76199" y="1523"/>
                </a:lnTo>
                <a:lnTo>
                  <a:pt x="74675" y="0"/>
                </a:lnTo>
                <a:lnTo>
                  <a:pt x="67055" y="0"/>
                </a:lnTo>
                <a:lnTo>
                  <a:pt x="1523" y="65531"/>
                </a:lnTo>
                <a:lnTo>
                  <a:pt x="1523" y="74675"/>
                </a:lnTo>
                <a:lnTo>
                  <a:pt x="10667" y="83602"/>
                </a:lnTo>
                <a:lnTo>
                  <a:pt x="10667" y="65531"/>
                </a:lnTo>
                <a:lnTo>
                  <a:pt x="16019" y="70755"/>
                </a:lnTo>
                <a:lnTo>
                  <a:pt x="65531" y="20035"/>
                </a:lnTo>
                <a:lnTo>
                  <a:pt x="65531" y="10667"/>
                </a:lnTo>
                <a:lnTo>
                  <a:pt x="74675" y="10667"/>
                </a:lnTo>
                <a:lnTo>
                  <a:pt x="74675" y="19811"/>
                </a:lnTo>
                <a:lnTo>
                  <a:pt x="124912" y="70048"/>
                </a:lnTo>
                <a:lnTo>
                  <a:pt x="129539" y="65531"/>
                </a:lnTo>
                <a:lnTo>
                  <a:pt x="129539" y="83602"/>
                </a:lnTo>
                <a:lnTo>
                  <a:pt x="138683" y="74675"/>
                </a:lnTo>
                <a:lnTo>
                  <a:pt x="141731" y="71627"/>
                </a:lnTo>
                <a:close/>
              </a:path>
              <a:path w="142239" h="140335">
                <a:moveTo>
                  <a:pt x="16019" y="70755"/>
                </a:moveTo>
                <a:lnTo>
                  <a:pt x="10667" y="65531"/>
                </a:lnTo>
                <a:lnTo>
                  <a:pt x="12191" y="74675"/>
                </a:lnTo>
                <a:lnTo>
                  <a:pt x="16019" y="70755"/>
                </a:lnTo>
                <a:close/>
              </a:path>
              <a:path w="142239" h="140335">
                <a:moveTo>
                  <a:pt x="70103" y="123552"/>
                </a:moveTo>
                <a:lnTo>
                  <a:pt x="16019" y="70755"/>
                </a:lnTo>
                <a:lnTo>
                  <a:pt x="12191" y="74675"/>
                </a:lnTo>
                <a:lnTo>
                  <a:pt x="10667" y="65531"/>
                </a:lnTo>
                <a:lnTo>
                  <a:pt x="10667" y="83602"/>
                </a:lnTo>
                <a:lnTo>
                  <a:pt x="65531" y="137159"/>
                </a:lnTo>
                <a:lnTo>
                  <a:pt x="65531" y="128015"/>
                </a:lnTo>
                <a:lnTo>
                  <a:pt x="70103" y="123552"/>
                </a:lnTo>
                <a:close/>
              </a:path>
              <a:path w="142239" h="140335">
                <a:moveTo>
                  <a:pt x="74675" y="10667"/>
                </a:moveTo>
                <a:lnTo>
                  <a:pt x="65531" y="10667"/>
                </a:lnTo>
                <a:lnTo>
                  <a:pt x="70159" y="15295"/>
                </a:lnTo>
                <a:lnTo>
                  <a:pt x="74675" y="10667"/>
                </a:lnTo>
                <a:close/>
              </a:path>
              <a:path w="142239" h="140335">
                <a:moveTo>
                  <a:pt x="70159" y="15295"/>
                </a:moveTo>
                <a:lnTo>
                  <a:pt x="65531" y="10667"/>
                </a:lnTo>
                <a:lnTo>
                  <a:pt x="65531" y="20035"/>
                </a:lnTo>
                <a:lnTo>
                  <a:pt x="70159" y="15295"/>
                </a:lnTo>
                <a:close/>
              </a:path>
              <a:path w="142239" h="140335">
                <a:moveTo>
                  <a:pt x="74675" y="128015"/>
                </a:moveTo>
                <a:lnTo>
                  <a:pt x="70103" y="123552"/>
                </a:lnTo>
                <a:lnTo>
                  <a:pt x="65531" y="128015"/>
                </a:lnTo>
                <a:lnTo>
                  <a:pt x="74675" y="128015"/>
                </a:lnTo>
                <a:close/>
              </a:path>
              <a:path w="142239" h="140335">
                <a:moveTo>
                  <a:pt x="74675" y="137159"/>
                </a:moveTo>
                <a:lnTo>
                  <a:pt x="74675" y="128015"/>
                </a:lnTo>
                <a:lnTo>
                  <a:pt x="65531" y="128015"/>
                </a:lnTo>
                <a:lnTo>
                  <a:pt x="65531" y="137159"/>
                </a:lnTo>
                <a:lnTo>
                  <a:pt x="68579" y="140207"/>
                </a:lnTo>
                <a:lnTo>
                  <a:pt x="73151" y="140207"/>
                </a:lnTo>
                <a:lnTo>
                  <a:pt x="74675" y="137159"/>
                </a:lnTo>
                <a:close/>
              </a:path>
              <a:path w="142239" h="140335">
                <a:moveTo>
                  <a:pt x="129539" y="83602"/>
                </a:moveTo>
                <a:lnTo>
                  <a:pt x="129539" y="74675"/>
                </a:lnTo>
                <a:lnTo>
                  <a:pt x="124912" y="70048"/>
                </a:lnTo>
                <a:lnTo>
                  <a:pt x="70103" y="123552"/>
                </a:lnTo>
                <a:lnTo>
                  <a:pt x="74675" y="128015"/>
                </a:lnTo>
                <a:lnTo>
                  <a:pt x="74675" y="137159"/>
                </a:lnTo>
                <a:lnTo>
                  <a:pt x="129539" y="83602"/>
                </a:lnTo>
                <a:close/>
              </a:path>
              <a:path w="142239" h="140335">
                <a:moveTo>
                  <a:pt x="74675" y="19811"/>
                </a:moveTo>
                <a:lnTo>
                  <a:pt x="74675" y="10667"/>
                </a:lnTo>
                <a:lnTo>
                  <a:pt x="70159" y="15295"/>
                </a:lnTo>
                <a:lnTo>
                  <a:pt x="74675" y="19811"/>
                </a:lnTo>
                <a:close/>
              </a:path>
              <a:path w="142239" h="140335">
                <a:moveTo>
                  <a:pt x="129539" y="74675"/>
                </a:moveTo>
                <a:lnTo>
                  <a:pt x="129539" y="65531"/>
                </a:lnTo>
                <a:lnTo>
                  <a:pt x="124912" y="70048"/>
                </a:lnTo>
                <a:lnTo>
                  <a:pt x="129539" y="74675"/>
                </a:lnTo>
                <a:close/>
              </a:path>
            </a:pathLst>
          </a:custGeom>
          <a:solidFill>
            <a:srgbClr val="497EBA"/>
          </a:solidFill>
        </p:spPr>
        <p:txBody>
          <a:bodyPr wrap="square" lIns="0" tIns="0" rIns="0" bIns="0" rtlCol="0"/>
          <a:lstStyle/>
          <a:p>
            <a:endParaRPr dirty="0"/>
          </a:p>
        </p:txBody>
      </p:sp>
      <p:sp>
        <p:nvSpPr>
          <p:cNvPr id="24" name="object 24"/>
          <p:cNvSpPr/>
          <p:nvPr/>
        </p:nvSpPr>
        <p:spPr>
          <a:xfrm>
            <a:off x="3617422" y="3118372"/>
            <a:ext cx="116609" cy="112059"/>
          </a:xfrm>
          <a:custGeom>
            <a:avLst/>
            <a:gdLst/>
            <a:ahLst/>
            <a:cxnLst/>
            <a:rect l="l" t="t" r="r" b="b"/>
            <a:pathLst>
              <a:path w="128270" h="127000">
                <a:moveTo>
                  <a:pt x="128015" y="64007"/>
                </a:moveTo>
                <a:lnTo>
                  <a:pt x="64007" y="0"/>
                </a:lnTo>
                <a:lnTo>
                  <a:pt x="0" y="64007"/>
                </a:lnTo>
                <a:lnTo>
                  <a:pt x="64007" y="126491"/>
                </a:lnTo>
                <a:lnTo>
                  <a:pt x="128015" y="64007"/>
                </a:lnTo>
                <a:close/>
              </a:path>
            </a:pathLst>
          </a:custGeom>
          <a:solidFill>
            <a:srgbClr val="4F80BC"/>
          </a:solidFill>
        </p:spPr>
        <p:txBody>
          <a:bodyPr wrap="square" lIns="0" tIns="0" rIns="0" bIns="0" rtlCol="0"/>
          <a:lstStyle/>
          <a:p>
            <a:endParaRPr dirty="0"/>
          </a:p>
        </p:txBody>
      </p:sp>
      <p:sp>
        <p:nvSpPr>
          <p:cNvPr id="25" name="object 25"/>
          <p:cNvSpPr/>
          <p:nvPr/>
        </p:nvSpPr>
        <p:spPr>
          <a:xfrm>
            <a:off x="3611879" y="3111648"/>
            <a:ext cx="129309" cy="125506"/>
          </a:xfrm>
          <a:custGeom>
            <a:avLst/>
            <a:gdLst/>
            <a:ahLst/>
            <a:cxnLst/>
            <a:rect l="l" t="t" r="r" b="b"/>
            <a:pathLst>
              <a:path w="142239" h="142239">
                <a:moveTo>
                  <a:pt x="1523" y="74675"/>
                </a:moveTo>
                <a:lnTo>
                  <a:pt x="1523" y="68579"/>
                </a:lnTo>
                <a:lnTo>
                  <a:pt x="0" y="70103"/>
                </a:lnTo>
                <a:lnTo>
                  <a:pt x="0" y="73151"/>
                </a:lnTo>
                <a:lnTo>
                  <a:pt x="1523" y="74675"/>
                </a:lnTo>
                <a:close/>
              </a:path>
              <a:path w="142239" h="142239">
                <a:moveTo>
                  <a:pt x="74675" y="12191"/>
                </a:moveTo>
                <a:lnTo>
                  <a:pt x="74675" y="1523"/>
                </a:lnTo>
                <a:lnTo>
                  <a:pt x="73151" y="0"/>
                </a:lnTo>
                <a:lnTo>
                  <a:pt x="68579" y="0"/>
                </a:lnTo>
                <a:lnTo>
                  <a:pt x="1523" y="67055"/>
                </a:lnTo>
                <a:lnTo>
                  <a:pt x="1523" y="76199"/>
                </a:lnTo>
                <a:lnTo>
                  <a:pt x="10667" y="85126"/>
                </a:lnTo>
                <a:lnTo>
                  <a:pt x="10667" y="67055"/>
                </a:lnTo>
                <a:lnTo>
                  <a:pt x="15295" y="71572"/>
                </a:lnTo>
                <a:lnTo>
                  <a:pt x="65531" y="21335"/>
                </a:lnTo>
                <a:lnTo>
                  <a:pt x="65531" y="12191"/>
                </a:lnTo>
                <a:lnTo>
                  <a:pt x="74675" y="12191"/>
                </a:lnTo>
                <a:close/>
              </a:path>
              <a:path w="142239" h="142239">
                <a:moveTo>
                  <a:pt x="15295" y="71572"/>
                </a:moveTo>
                <a:lnTo>
                  <a:pt x="10667" y="67055"/>
                </a:lnTo>
                <a:lnTo>
                  <a:pt x="10667" y="76199"/>
                </a:lnTo>
                <a:lnTo>
                  <a:pt x="15295" y="71572"/>
                </a:lnTo>
                <a:close/>
              </a:path>
              <a:path w="142239" h="142239">
                <a:moveTo>
                  <a:pt x="70103" y="125076"/>
                </a:moveTo>
                <a:lnTo>
                  <a:pt x="15295" y="71572"/>
                </a:lnTo>
                <a:lnTo>
                  <a:pt x="10667" y="76199"/>
                </a:lnTo>
                <a:lnTo>
                  <a:pt x="10667" y="85126"/>
                </a:lnTo>
                <a:lnTo>
                  <a:pt x="65531" y="138683"/>
                </a:lnTo>
                <a:lnTo>
                  <a:pt x="65531" y="129539"/>
                </a:lnTo>
                <a:lnTo>
                  <a:pt x="70103" y="125076"/>
                </a:lnTo>
                <a:close/>
              </a:path>
              <a:path w="142239" h="142239">
                <a:moveTo>
                  <a:pt x="74675" y="12191"/>
                </a:moveTo>
                <a:lnTo>
                  <a:pt x="65531" y="12191"/>
                </a:lnTo>
                <a:lnTo>
                  <a:pt x="70103" y="16763"/>
                </a:lnTo>
                <a:lnTo>
                  <a:pt x="74675" y="12191"/>
                </a:lnTo>
                <a:close/>
              </a:path>
              <a:path w="142239" h="142239">
                <a:moveTo>
                  <a:pt x="70103" y="16763"/>
                </a:moveTo>
                <a:lnTo>
                  <a:pt x="65531" y="12191"/>
                </a:lnTo>
                <a:lnTo>
                  <a:pt x="65531" y="21335"/>
                </a:lnTo>
                <a:lnTo>
                  <a:pt x="70103" y="16763"/>
                </a:lnTo>
                <a:close/>
              </a:path>
              <a:path w="142239" h="142239">
                <a:moveTo>
                  <a:pt x="74675" y="129539"/>
                </a:moveTo>
                <a:lnTo>
                  <a:pt x="70103" y="125076"/>
                </a:lnTo>
                <a:lnTo>
                  <a:pt x="65531" y="129539"/>
                </a:lnTo>
                <a:lnTo>
                  <a:pt x="74675" y="129539"/>
                </a:lnTo>
                <a:close/>
              </a:path>
              <a:path w="142239" h="142239">
                <a:moveTo>
                  <a:pt x="74675" y="138683"/>
                </a:moveTo>
                <a:lnTo>
                  <a:pt x="74675" y="129539"/>
                </a:lnTo>
                <a:lnTo>
                  <a:pt x="65531" y="129539"/>
                </a:lnTo>
                <a:lnTo>
                  <a:pt x="65531" y="138683"/>
                </a:lnTo>
                <a:lnTo>
                  <a:pt x="68579" y="141731"/>
                </a:lnTo>
                <a:lnTo>
                  <a:pt x="73151" y="141731"/>
                </a:lnTo>
                <a:lnTo>
                  <a:pt x="74675" y="138683"/>
                </a:lnTo>
                <a:close/>
              </a:path>
              <a:path w="142239" h="142239">
                <a:moveTo>
                  <a:pt x="141731" y="73151"/>
                </a:moveTo>
                <a:lnTo>
                  <a:pt x="141731" y="68579"/>
                </a:lnTo>
                <a:lnTo>
                  <a:pt x="138683" y="67055"/>
                </a:lnTo>
                <a:lnTo>
                  <a:pt x="74675" y="3047"/>
                </a:lnTo>
                <a:lnTo>
                  <a:pt x="74675" y="12191"/>
                </a:lnTo>
                <a:lnTo>
                  <a:pt x="70103" y="16763"/>
                </a:lnTo>
                <a:lnTo>
                  <a:pt x="124912" y="71572"/>
                </a:lnTo>
                <a:lnTo>
                  <a:pt x="129539" y="67055"/>
                </a:lnTo>
                <a:lnTo>
                  <a:pt x="129539" y="85126"/>
                </a:lnTo>
                <a:lnTo>
                  <a:pt x="138683" y="76199"/>
                </a:lnTo>
                <a:lnTo>
                  <a:pt x="141731" y="73151"/>
                </a:lnTo>
                <a:close/>
              </a:path>
              <a:path w="142239" h="142239">
                <a:moveTo>
                  <a:pt x="129539" y="85126"/>
                </a:moveTo>
                <a:lnTo>
                  <a:pt x="129539" y="76199"/>
                </a:lnTo>
                <a:lnTo>
                  <a:pt x="124912" y="71572"/>
                </a:lnTo>
                <a:lnTo>
                  <a:pt x="70103" y="125076"/>
                </a:lnTo>
                <a:lnTo>
                  <a:pt x="74675" y="129539"/>
                </a:lnTo>
                <a:lnTo>
                  <a:pt x="74675" y="138683"/>
                </a:lnTo>
                <a:lnTo>
                  <a:pt x="129539" y="85126"/>
                </a:lnTo>
                <a:close/>
              </a:path>
              <a:path w="142239" h="142239">
                <a:moveTo>
                  <a:pt x="129539" y="76199"/>
                </a:moveTo>
                <a:lnTo>
                  <a:pt x="129539" y="67055"/>
                </a:lnTo>
                <a:lnTo>
                  <a:pt x="124912" y="71572"/>
                </a:lnTo>
                <a:lnTo>
                  <a:pt x="129539" y="76199"/>
                </a:lnTo>
                <a:close/>
              </a:path>
            </a:pathLst>
          </a:custGeom>
          <a:solidFill>
            <a:srgbClr val="497EBA"/>
          </a:solidFill>
        </p:spPr>
        <p:txBody>
          <a:bodyPr wrap="square" lIns="0" tIns="0" rIns="0" bIns="0" rtlCol="0"/>
          <a:lstStyle/>
          <a:p>
            <a:endParaRPr dirty="0"/>
          </a:p>
        </p:txBody>
      </p:sp>
      <p:sp>
        <p:nvSpPr>
          <p:cNvPr id="26" name="object 26"/>
          <p:cNvSpPr/>
          <p:nvPr/>
        </p:nvSpPr>
        <p:spPr>
          <a:xfrm>
            <a:off x="3924992" y="3067274"/>
            <a:ext cx="116609" cy="113179"/>
          </a:xfrm>
          <a:custGeom>
            <a:avLst/>
            <a:gdLst/>
            <a:ahLst/>
            <a:cxnLst/>
            <a:rect l="l" t="t" r="r" b="b"/>
            <a:pathLst>
              <a:path w="128270" h="128270">
                <a:moveTo>
                  <a:pt x="128015" y="64007"/>
                </a:moveTo>
                <a:lnTo>
                  <a:pt x="64007" y="0"/>
                </a:lnTo>
                <a:lnTo>
                  <a:pt x="0" y="64007"/>
                </a:lnTo>
                <a:lnTo>
                  <a:pt x="64007" y="128015"/>
                </a:lnTo>
                <a:lnTo>
                  <a:pt x="128015" y="64007"/>
                </a:lnTo>
                <a:close/>
              </a:path>
            </a:pathLst>
          </a:custGeom>
          <a:solidFill>
            <a:srgbClr val="4F80BC"/>
          </a:solidFill>
        </p:spPr>
        <p:txBody>
          <a:bodyPr wrap="square" lIns="0" tIns="0" rIns="0" bIns="0" rtlCol="0"/>
          <a:lstStyle/>
          <a:p>
            <a:endParaRPr dirty="0"/>
          </a:p>
        </p:txBody>
      </p:sp>
      <p:sp>
        <p:nvSpPr>
          <p:cNvPr id="27" name="object 27"/>
          <p:cNvSpPr/>
          <p:nvPr/>
        </p:nvSpPr>
        <p:spPr>
          <a:xfrm>
            <a:off x="3919451" y="3061894"/>
            <a:ext cx="127577" cy="125506"/>
          </a:xfrm>
          <a:custGeom>
            <a:avLst/>
            <a:gdLst/>
            <a:ahLst/>
            <a:cxnLst/>
            <a:rect l="l" t="t" r="r" b="b"/>
            <a:pathLst>
              <a:path w="140335" h="142239">
                <a:moveTo>
                  <a:pt x="140207" y="73151"/>
                </a:moveTo>
                <a:lnTo>
                  <a:pt x="140207" y="68579"/>
                </a:lnTo>
                <a:lnTo>
                  <a:pt x="138683" y="65531"/>
                </a:lnTo>
                <a:lnTo>
                  <a:pt x="74675" y="1523"/>
                </a:lnTo>
                <a:lnTo>
                  <a:pt x="73151" y="1523"/>
                </a:lnTo>
                <a:lnTo>
                  <a:pt x="71627" y="0"/>
                </a:lnTo>
                <a:lnTo>
                  <a:pt x="68579" y="0"/>
                </a:lnTo>
                <a:lnTo>
                  <a:pt x="67055" y="1523"/>
                </a:lnTo>
                <a:lnTo>
                  <a:pt x="65531" y="1523"/>
                </a:lnTo>
                <a:lnTo>
                  <a:pt x="0" y="67055"/>
                </a:lnTo>
                <a:lnTo>
                  <a:pt x="0" y="74675"/>
                </a:lnTo>
                <a:lnTo>
                  <a:pt x="1523" y="74675"/>
                </a:lnTo>
                <a:lnTo>
                  <a:pt x="10667" y="83819"/>
                </a:lnTo>
                <a:lnTo>
                  <a:pt x="10667" y="65531"/>
                </a:lnTo>
                <a:lnTo>
                  <a:pt x="15239" y="70103"/>
                </a:lnTo>
                <a:lnTo>
                  <a:pt x="65531" y="19811"/>
                </a:lnTo>
                <a:lnTo>
                  <a:pt x="65531" y="10667"/>
                </a:lnTo>
                <a:lnTo>
                  <a:pt x="74675" y="10667"/>
                </a:lnTo>
                <a:lnTo>
                  <a:pt x="74675" y="20035"/>
                </a:lnTo>
                <a:lnTo>
                  <a:pt x="123552" y="70103"/>
                </a:lnTo>
                <a:lnTo>
                  <a:pt x="128015" y="65531"/>
                </a:lnTo>
                <a:lnTo>
                  <a:pt x="128015" y="85343"/>
                </a:lnTo>
                <a:lnTo>
                  <a:pt x="140207" y="73151"/>
                </a:lnTo>
                <a:close/>
              </a:path>
              <a:path w="140335" h="142239">
                <a:moveTo>
                  <a:pt x="15239" y="70103"/>
                </a:moveTo>
                <a:lnTo>
                  <a:pt x="10667" y="65531"/>
                </a:lnTo>
                <a:lnTo>
                  <a:pt x="10667" y="74675"/>
                </a:lnTo>
                <a:lnTo>
                  <a:pt x="15239" y="70103"/>
                </a:lnTo>
                <a:close/>
              </a:path>
              <a:path w="140335" h="142239">
                <a:moveTo>
                  <a:pt x="70048" y="124912"/>
                </a:moveTo>
                <a:lnTo>
                  <a:pt x="15239" y="70103"/>
                </a:lnTo>
                <a:lnTo>
                  <a:pt x="10667" y="74675"/>
                </a:lnTo>
                <a:lnTo>
                  <a:pt x="10667" y="83819"/>
                </a:lnTo>
                <a:lnTo>
                  <a:pt x="65531" y="138683"/>
                </a:lnTo>
                <a:lnTo>
                  <a:pt x="65531" y="129539"/>
                </a:lnTo>
                <a:lnTo>
                  <a:pt x="70048" y="124912"/>
                </a:lnTo>
                <a:close/>
              </a:path>
              <a:path w="140335" h="142239">
                <a:moveTo>
                  <a:pt x="74675" y="10667"/>
                </a:moveTo>
                <a:lnTo>
                  <a:pt x="65531" y="10667"/>
                </a:lnTo>
                <a:lnTo>
                  <a:pt x="70048" y="15295"/>
                </a:lnTo>
                <a:lnTo>
                  <a:pt x="74675" y="10667"/>
                </a:lnTo>
                <a:close/>
              </a:path>
              <a:path w="140335" h="142239">
                <a:moveTo>
                  <a:pt x="70048" y="15295"/>
                </a:moveTo>
                <a:lnTo>
                  <a:pt x="65531" y="10667"/>
                </a:lnTo>
                <a:lnTo>
                  <a:pt x="65531" y="19811"/>
                </a:lnTo>
                <a:lnTo>
                  <a:pt x="70048" y="15295"/>
                </a:lnTo>
                <a:close/>
              </a:path>
              <a:path w="140335" h="142239">
                <a:moveTo>
                  <a:pt x="74675" y="129539"/>
                </a:moveTo>
                <a:lnTo>
                  <a:pt x="70048" y="124912"/>
                </a:lnTo>
                <a:lnTo>
                  <a:pt x="65531" y="129539"/>
                </a:lnTo>
                <a:lnTo>
                  <a:pt x="74675" y="129539"/>
                </a:lnTo>
                <a:close/>
              </a:path>
              <a:path w="140335" h="142239">
                <a:moveTo>
                  <a:pt x="74675" y="138683"/>
                </a:moveTo>
                <a:lnTo>
                  <a:pt x="74675" y="129539"/>
                </a:lnTo>
                <a:lnTo>
                  <a:pt x="65531" y="129539"/>
                </a:lnTo>
                <a:lnTo>
                  <a:pt x="65531" y="138683"/>
                </a:lnTo>
                <a:lnTo>
                  <a:pt x="68579" y="141731"/>
                </a:lnTo>
                <a:lnTo>
                  <a:pt x="71627" y="141731"/>
                </a:lnTo>
                <a:lnTo>
                  <a:pt x="74675" y="138683"/>
                </a:lnTo>
                <a:close/>
              </a:path>
              <a:path w="140335" h="142239">
                <a:moveTo>
                  <a:pt x="74675" y="20035"/>
                </a:moveTo>
                <a:lnTo>
                  <a:pt x="74675" y="10667"/>
                </a:lnTo>
                <a:lnTo>
                  <a:pt x="70048" y="15295"/>
                </a:lnTo>
                <a:lnTo>
                  <a:pt x="74675" y="20035"/>
                </a:lnTo>
                <a:close/>
              </a:path>
              <a:path w="140335" h="142239">
                <a:moveTo>
                  <a:pt x="128015" y="85343"/>
                </a:moveTo>
                <a:lnTo>
                  <a:pt x="128015" y="74675"/>
                </a:lnTo>
                <a:lnTo>
                  <a:pt x="123552" y="70103"/>
                </a:lnTo>
                <a:lnTo>
                  <a:pt x="70048" y="124912"/>
                </a:lnTo>
                <a:lnTo>
                  <a:pt x="74675" y="129539"/>
                </a:lnTo>
                <a:lnTo>
                  <a:pt x="74675" y="138683"/>
                </a:lnTo>
                <a:lnTo>
                  <a:pt x="128015" y="85343"/>
                </a:lnTo>
                <a:close/>
              </a:path>
              <a:path w="140335" h="142239">
                <a:moveTo>
                  <a:pt x="128015" y="74675"/>
                </a:moveTo>
                <a:lnTo>
                  <a:pt x="128015" y="65531"/>
                </a:lnTo>
                <a:lnTo>
                  <a:pt x="123552" y="70103"/>
                </a:lnTo>
                <a:lnTo>
                  <a:pt x="128015" y="74675"/>
                </a:lnTo>
                <a:close/>
              </a:path>
            </a:pathLst>
          </a:custGeom>
          <a:solidFill>
            <a:srgbClr val="497EBA"/>
          </a:solidFill>
        </p:spPr>
        <p:txBody>
          <a:bodyPr wrap="square" lIns="0" tIns="0" rIns="0" bIns="0" rtlCol="0"/>
          <a:lstStyle/>
          <a:p>
            <a:endParaRPr dirty="0"/>
          </a:p>
        </p:txBody>
      </p:sp>
      <p:sp>
        <p:nvSpPr>
          <p:cNvPr id="28" name="object 28"/>
          <p:cNvSpPr/>
          <p:nvPr/>
        </p:nvSpPr>
        <p:spPr>
          <a:xfrm>
            <a:off x="3534293" y="3207123"/>
            <a:ext cx="115455" cy="112059"/>
          </a:xfrm>
          <a:custGeom>
            <a:avLst/>
            <a:gdLst/>
            <a:ahLst/>
            <a:cxnLst/>
            <a:rect l="l" t="t" r="r" b="b"/>
            <a:pathLst>
              <a:path w="127000" h="127000">
                <a:moveTo>
                  <a:pt x="126491" y="64007"/>
                </a:moveTo>
                <a:lnTo>
                  <a:pt x="64007" y="0"/>
                </a:lnTo>
                <a:lnTo>
                  <a:pt x="0" y="64007"/>
                </a:lnTo>
                <a:lnTo>
                  <a:pt x="64007" y="126491"/>
                </a:lnTo>
                <a:lnTo>
                  <a:pt x="126491" y="64007"/>
                </a:lnTo>
                <a:close/>
              </a:path>
            </a:pathLst>
          </a:custGeom>
          <a:solidFill>
            <a:srgbClr val="4F80BC"/>
          </a:solidFill>
        </p:spPr>
        <p:txBody>
          <a:bodyPr wrap="square" lIns="0" tIns="0" rIns="0" bIns="0" rtlCol="0"/>
          <a:lstStyle/>
          <a:p>
            <a:endParaRPr dirty="0"/>
          </a:p>
        </p:txBody>
      </p:sp>
      <p:sp>
        <p:nvSpPr>
          <p:cNvPr id="29" name="object 29"/>
          <p:cNvSpPr/>
          <p:nvPr/>
        </p:nvSpPr>
        <p:spPr>
          <a:xfrm>
            <a:off x="3528752" y="3201745"/>
            <a:ext cx="127577" cy="123825"/>
          </a:xfrm>
          <a:custGeom>
            <a:avLst/>
            <a:gdLst/>
            <a:ahLst/>
            <a:cxnLst/>
            <a:rect l="l" t="t" r="r" b="b"/>
            <a:pathLst>
              <a:path w="140335" h="140335">
                <a:moveTo>
                  <a:pt x="140207" y="71627"/>
                </a:moveTo>
                <a:lnTo>
                  <a:pt x="140207" y="68579"/>
                </a:lnTo>
                <a:lnTo>
                  <a:pt x="137159" y="65531"/>
                </a:lnTo>
                <a:lnTo>
                  <a:pt x="74675" y="1523"/>
                </a:lnTo>
                <a:lnTo>
                  <a:pt x="73151" y="0"/>
                </a:lnTo>
                <a:lnTo>
                  <a:pt x="67055" y="0"/>
                </a:lnTo>
                <a:lnTo>
                  <a:pt x="0" y="67055"/>
                </a:lnTo>
                <a:lnTo>
                  <a:pt x="0" y="73151"/>
                </a:lnTo>
                <a:lnTo>
                  <a:pt x="10667" y="83819"/>
                </a:lnTo>
                <a:lnTo>
                  <a:pt x="10667" y="65531"/>
                </a:lnTo>
                <a:lnTo>
                  <a:pt x="15295" y="70048"/>
                </a:lnTo>
                <a:lnTo>
                  <a:pt x="65531" y="19811"/>
                </a:lnTo>
                <a:lnTo>
                  <a:pt x="65531" y="10667"/>
                </a:lnTo>
                <a:lnTo>
                  <a:pt x="74675" y="10667"/>
                </a:lnTo>
                <a:lnTo>
                  <a:pt x="74675" y="20035"/>
                </a:lnTo>
                <a:lnTo>
                  <a:pt x="123499" y="70048"/>
                </a:lnTo>
                <a:lnTo>
                  <a:pt x="128015" y="65531"/>
                </a:lnTo>
                <a:lnTo>
                  <a:pt x="128015" y="84043"/>
                </a:lnTo>
                <a:lnTo>
                  <a:pt x="137159" y="74675"/>
                </a:lnTo>
                <a:lnTo>
                  <a:pt x="140207" y="71627"/>
                </a:lnTo>
                <a:close/>
              </a:path>
              <a:path w="140335" h="140335">
                <a:moveTo>
                  <a:pt x="15295" y="70048"/>
                </a:moveTo>
                <a:lnTo>
                  <a:pt x="10667" y="65531"/>
                </a:lnTo>
                <a:lnTo>
                  <a:pt x="10667" y="74675"/>
                </a:lnTo>
                <a:lnTo>
                  <a:pt x="15295" y="70048"/>
                </a:lnTo>
                <a:close/>
              </a:path>
              <a:path w="140335" h="140335">
                <a:moveTo>
                  <a:pt x="70048" y="123499"/>
                </a:moveTo>
                <a:lnTo>
                  <a:pt x="15295" y="70048"/>
                </a:lnTo>
                <a:lnTo>
                  <a:pt x="10667" y="74675"/>
                </a:lnTo>
                <a:lnTo>
                  <a:pt x="10667" y="83819"/>
                </a:lnTo>
                <a:lnTo>
                  <a:pt x="65531" y="138683"/>
                </a:lnTo>
                <a:lnTo>
                  <a:pt x="65531" y="128015"/>
                </a:lnTo>
                <a:lnTo>
                  <a:pt x="70048" y="123499"/>
                </a:lnTo>
                <a:close/>
              </a:path>
              <a:path w="140335" h="140335">
                <a:moveTo>
                  <a:pt x="74675" y="10667"/>
                </a:moveTo>
                <a:lnTo>
                  <a:pt x="65531" y="10667"/>
                </a:lnTo>
                <a:lnTo>
                  <a:pt x="70048" y="15295"/>
                </a:lnTo>
                <a:lnTo>
                  <a:pt x="74675" y="10667"/>
                </a:lnTo>
                <a:close/>
              </a:path>
              <a:path w="140335" h="140335">
                <a:moveTo>
                  <a:pt x="70048" y="15295"/>
                </a:moveTo>
                <a:lnTo>
                  <a:pt x="65531" y="10667"/>
                </a:lnTo>
                <a:lnTo>
                  <a:pt x="65531" y="19811"/>
                </a:lnTo>
                <a:lnTo>
                  <a:pt x="70048" y="15295"/>
                </a:lnTo>
                <a:close/>
              </a:path>
              <a:path w="140335" h="140335">
                <a:moveTo>
                  <a:pt x="74675" y="128015"/>
                </a:moveTo>
                <a:lnTo>
                  <a:pt x="70048" y="123499"/>
                </a:lnTo>
                <a:lnTo>
                  <a:pt x="65531" y="128015"/>
                </a:lnTo>
                <a:lnTo>
                  <a:pt x="74675" y="128015"/>
                </a:lnTo>
                <a:close/>
              </a:path>
              <a:path w="140335" h="140335">
                <a:moveTo>
                  <a:pt x="74675" y="138683"/>
                </a:moveTo>
                <a:lnTo>
                  <a:pt x="74675" y="128015"/>
                </a:lnTo>
                <a:lnTo>
                  <a:pt x="65531" y="128015"/>
                </a:lnTo>
                <a:lnTo>
                  <a:pt x="65531" y="138683"/>
                </a:lnTo>
                <a:lnTo>
                  <a:pt x="68579" y="140207"/>
                </a:lnTo>
                <a:lnTo>
                  <a:pt x="71627" y="140207"/>
                </a:lnTo>
                <a:lnTo>
                  <a:pt x="74675" y="138683"/>
                </a:lnTo>
                <a:close/>
              </a:path>
              <a:path w="140335" h="140335">
                <a:moveTo>
                  <a:pt x="74675" y="20035"/>
                </a:moveTo>
                <a:lnTo>
                  <a:pt x="74675" y="10667"/>
                </a:lnTo>
                <a:lnTo>
                  <a:pt x="70048" y="15295"/>
                </a:lnTo>
                <a:lnTo>
                  <a:pt x="74675" y="20035"/>
                </a:lnTo>
                <a:close/>
              </a:path>
              <a:path w="140335" h="140335">
                <a:moveTo>
                  <a:pt x="128015" y="84043"/>
                </a:moveTo>
                <a:lnTo>
                  <a:pt x="128015" y="74675"/>
                </a:lnTo>
                <a:lnTo>
                  <a:pt x="123499" y="70048"/>
                </a:lnTo>
                <a:lnTo>
                  <a:pt x="70048" y="123499"/>
                </a:lnTo>
                <a:lnTo>
                  <a:pt x="74675" y="128015"/>
                </a:lnTo>
                <a:lnTo>
                  <a:pt x="74675" y="138683"/>
                </a:lnTo>
                <a:lnTo>
                  <a:pt x="128015" y="84043"/>
                </a:lnTo>
                <a:close/>
              </a:path>
              <a:path w="140335" h="140335">
                <a:moveTo>
                  <a:pt x="128015" y="74675"/>
                </a:moveTo>
                <a:lnTo>
                  <a:pt x="128015" y="65531"/>
                </a:lnTo>
                <a:lnTo>
                  <a:pt x="123499" y="70048"/>
                </a:lnTo>
                <a:lnTo>
                  <a:pt x="128015" y="74675"/>
                </a:lnTo>
                <a:close/>
              </a:path>
            </a:pathLst>
          </a:custGeom>
          <a:solidFill>
            <a:srgbClr val="497EBA"/>
          </a:solidFill>
        </p:spPr>
        <p:txBody>
          <a:bodyPr wrap="square" lIns="0" tIns="0" rIns="0" bIns="0" rtlCol="0"/>
          <a:lstStyle/>
          <a:p>
            <a:endParaRPr dirty="0"/>
          </a:p>
        </p:txBody>
      </p:sp>
      <p:sp>
        <p:nvSpPr>
          <p:cNvPr id="30" name="object 30"/>
          <p:cNvSpPr/>
          <p:nvPr/>
        </p:nvSpPr>
        <p:spPr>
          <a:xfrm>
            <a:off x="5598621" y="3309321"/>
            <a:ext cx="115455" cy="113179"/>
          </a:xfrm>
          <a:custGeom>
            <a:avLst/>
            <a:gdLst/>
            <a:ahLst/>
            <a:cxnLst/>
            <a:rect l="l" t="t" r="r" b="b"/>
            <a:pathLst>
              <a:path w="127000" h="128270">
                <a:moveTo>
                  <a:pt x="126491" y="64007"/>
                </a:moveTo>
                <a:lnTo>
                  <a:pt x="64007" y="0"/>
                </a:lnTo>
                <a:lnTo>
                  <a:pt x="0" y="64007"/>
                </a:lnTo>
                <a:lnTo>
                  <a:pt x="64007" y="128015"/>
                </a:lnTo>
                <a:lnTo>
                  <a:pt x="126491" y="64007"/>
                </a:lnTo>
                <a:close/>
              </a:path>
            </a:pathLst>
          </a:custGeom>
          <a:solidFill>
            <a:srgbClr val="4F80BC"/>
          </a:solidFill>
        </p:spPr>
        <p:txBody>
          <a:bodyPr wrap="square" lIns="0" tIns="0" rIns="0" bIns="0" rtlCol="0"/>
          <a:lstStyle/>
          <a:p>
            <a:endParaRPr dirty="0"/>
          </a:p>
        </p:txBody>
      </p:sp>
      <p:sp>
        <p:nvSpPr>
          <p:cNvPr id="31" name="object 31"/>
          <p:cNvSpPr/>
          <p:nvPr/>
        </p:nvSpPr>
        <p:spPr>
          <a:xfrm>
            <a:off x="5591694" y="3303942"/>
            <a:ext cx="129309" cy="123825"/>
          </a:xfrm>
          <a:custGeom>
            <a:avLst/>
            <a:gdLst/>
            <a:ahLst/>
            <a:cxnLst/>
            <a:rect l="l" t="t" r="r" b="b"/>
            <a:pathLst>
              <a:path w="142239" h="140335">
                <a:moveTo>
                  <a:pt x="71572" y="15295"/>
                </a:moveTo>
                <a:lnTo>
                  <a:pt x="67055" y="10667"/>
                </a:lnTo>
                <a:lnTo>
                  <a:pt x="67055" y="1523"/>
                </a:lnTo>
                <a:lnTo>
                  <a:pt x="0" y="68579"/>
                </a:lnTo>
                <a:lnTo>
                  <a:pt x="0" y="71627"/>
                </a:lnTo>
                <a:lnTo>
                  <a:pt x="1523" y="74675"/>
                </a:lnTo>
                <a:lnTo>
                  <a:pt x="3047" y="74675"/>
                </a:lnTo>
                <a:lnTo>
                  <a:pt x="12191" y="83819"/>
                </a:lnTo>
                <a:lnTo>
                  <a:pt x="12191" y="65531"/>
                </a:lnTo>
                <a:lnTo>
                  <a:pt x="16763" y="70103"/>
                </a:lnTo>
                <a:lnTo>
                  <a:pt x="71572" y="15295"/>
                </a:lnTo>
                <a:close/>
              </a:path>
              <a:path w="142239" h="140335">
                <a:moveTo>
                  <a:pt x="16763" y="70103"/>
                </a:moveTo>
                <a:lnTo>
                  <a:pt x="12191" y="65531"/>
                </a:lnTo>
                <a:lnTo>
                  <a:pt x="12191" y="74675"/>
                </a:lnTo>
                <a:lnTo>
                  <a:pt x="16763" y="70103"/>
                </a:lnTo>
                <a:close/>
              </a:path>
              <a:path w="142239" h="140335">
                <a:moveTo>
                  <a:pt x="71572" y="124912"/>
                </a:moveTo>
                <a:lnTo>
                  <a:pt x="16763" y="70103"/>
                </a:lnTo>
                <a:lnTo>
                  <a:pt x="12191" y="74675"/>
                </a:lnTo>
                <a:lnTo>
                  <a:pt x="12191" y="83819"/>
                </a:lnTo>
                <a:lnTo>
                  <a:pt x="67055" y="138683"/>
                </a:lnTo>
                <a:lnTo>
                  <a:pt x="67055" y="129539"/>
                </a:lnTo>
                <a:lnTo>
                  <a:pt x="71572" y="124912"/>
                </a:lnTo>
                <a:close/>
              </a:path>
              <a:path w="142239" h="140335">
                <a:moveTo>
                  <a:pt x="141731" y="73151"/>
                </a:moveTo>
                <a:lnTo>
                  <a:pt x="141731" y="68579"/>
                </a:lnTo>
                <a:lnTo>
                  <a:pt x="138683" y="65531"/>
                </a:lnTo>
                <a:lnTo>
                  <a:pt x="76199" y="1523"/>
                </a:lnTo>
                <a:lnTo>
                  <a:pt x="74675" y="0"/>
                </a:lnTo>
                <a:lnTo>
                  <a:pt x="67055" y="0"/>
                </a:lnTo>
                <a:lnTo>
                  <a:pt x="67055" y="10667"/>
                </a:lnTo>
                <a:lnTo>
                  <a:pt x="76199" y="10667"/>
                </a:lnTo>
                <a:lnTo>
                  <a:pt x="76199" y="20035"/>
                </a:lnTo>
                <a:lnTo>
                  <a:pt x="125076" y="70103"/>
                </a:lnTo>
                <a:lnTo>
                  <a:pt x="129539" y="65531"/>
                </a:lnTo>
                <a:lnTo>
                  <a:pt x="129539" y="84043"/>
                </a:lnTo>
                <a:lnTo>
                  <a:pt x="138683" y="74675"/>
                </a:lnTo>
                <a:lnTo>
                  <a:pt x="141731" y="73151"/>
                </a:lnTo>
                <a:close/>
              </a:path>
              <a:path w="142239" h="140335">
                <a:moveTo>
                  <a:pt x="76199" y="10667"/>
                </a:moveTo>
                <a:lnTo>
                  <a:pt x="67055" y="10667"/>
                </a:lnTo>
                <a:lnTo>
                  <a:pt x="71572" y="15295"/>
                </a:lnTo>
                <a:lnTo>
                  <a:pt x="76199" y="10667"/>
                </a:lnTo>
                <a:close/>
              </a:path>
              <a:path w="142239" h="140335">
                <a:moveTo>
                  <a:pt x="76199" y="129539"/>
                </a:moveTo>
                <a:lnTo>
                  <a:pt x="71572" y="124912"/>
                </a:lnTo>
                <a:lnTo>
                  <a:pt x="67055" y="129539"/>
                </a:lnTo>
                <a:lnTo>
                  <a:pt x="76199" y="129539"/>
                </a:lnTo>
                <a:close/>
              </a:path>
              <a:path w="142239" h="140335">
                <a:moveTo>
                  <a:pt x="76199" y="138683"/>
                </a:moveTo>
                <a:lnTo>
                  <a:pt x="76199" y="129539"/>
                </a:lnTo>
                <a:lnTo>
                  <a:pt x="67055" y="129539"/>
                </a:lnTo>
                <a:lnTo>
                  <a:pt x="67055" y="138683"/>
                </a:lnTo>
                <a:lnTo>
                  <a:pt x="68579" y="140207"/>
                </a:lnTo>
                <a:lnTo>
                  <a:pt x="73151" y="140207"/>
                </a:lnTo>
                <a:lnTo>
                  <a:pt x="76199" y="138683"/>
                </a:lnTo>
                <a:close/>
              </a:path>
              <a:path w="142239" h="140335">
                <a:moveTo>
                  <a:pt x="76199" y="20035"/>
                </a:moveTo>
                <a:lnTo>
                  <a:pt x="76199" y="10667"/>
                </a:lnTo>
                <a:lnTo>
                  <a:pt x="71572" y="15295"/>
                </a:lnTo>
                <a:lnTo>
                  <a:pt x="76199" y="20035"/>
                </a:lnTo>
                <a:close/>
              </a:path>
              <a:path w="142239" h="140335">
                <a:moveTo>
                  <a:pt x="129539" y="84043"/>
                </a:moveTo>
                <a:lnTo>
                  <a:pt x="129539" y="74675"/>
                </a:lnTo>
                <a:lnTo>
                  <a:pt x="125076" y="70103"/>
                </a:lnTo>
                <a:lnTo>
                  <a:pt x="71572" y="124912"/>
                </a:lnTo>
                <a:lnTo>
                  <a:pt x="76199" y="129539"/>
                </a:lnTo>
                <a:lnTo>
                  <a:pt x="76199" y="138683"/>
                </a:lnTo>
                <a:lnTo>
                  <a:pt x="129539" y="84043"/>
                </a:lnTo>
                <a:close/>
              </a:path>
              <a:path w="142239" h="140335">
                <a:moveTo>
                  <a:pt x="129539" y="74675"/>
                </a:moveTo>
                <a:lnTo>
                  <a:pt x="129539" y="65531"/>
                </a:lnTo>
                <a:lnTo>
                  <a:pt x="125076" y="70103"/>
                </a:lnTo>
                <a:lnTo>
                  <a:pt x="129539" y="74675"/>
                </a:lnTo>
                <a:close/>
              </a:path>
            </a:pathLst>
          </a:custGeom>
          <a:solidFill>
            <a:srgbClr val="497EBA"/>
          </a:solidFill>
        </p:spPr>
        <p:txBody>
          <a:bodyPr wrap="square" lIns="0" tIns="0" rIns="0" bIns="0" rtlCol="0"/>
          <a:lstStyle/>
          <a:p>
            <a:endParaRPr dirty="0"/>
          </a:p>
        </p:txBody>
      </p:sp>
      <p:sp>
        <p:nvSpPr>
          <p:cNvPr id="32" name="object 32"/>
          <p:cNvSpPr/>
          <p:nvPr/>
        </p:nvSpPr>
        <p:spPr>
          <a:xfrm>
            <a:off x="3916679" y="3036345"/>
            <a:ext cx="116609" cy="113179"/>
          </a:xfrm>
          <a:custGeom>
            <a:avLst/>
            <a:gdLst/>
            <a:ahLst/>
            <a:cxnLst/>
            <a:rect l="l" t="t" r="r" b="b"/>
            <a:pathLst>
              <a:path w="128270" h="128270">
                <a:moveTo>
                  <a:pt x="128015" y="64007"/>
                </a:moveTo>
                <a:lnTo>
                  <a:pt x="64007" y="0"/>
                </a:lnTo>
                <a:lnTo>
                  <a:pt x="0" y="64007"/>
                </a:lnTo>
                <a:lnTo>
                  <a:pt x="64007" y="128015"/>
                </a:lnTo>
                <a:lnTo>
                  <a:pt x="128015" y="64007"/>
                </a:lnTo>
                <a:close/>
              </a:path>
            </a:pathLst>
          </a:custGeom>
          <a:solidFill>
            <a:srgbClr val="4F80BC"/>
          </a:solidFill>
        </p:spPr>
        <p:txBody>
          <a:bodyPr wrap="square" lIns="0" tIns="0" rIns="0" bIns="0" rtlCol="0"/>
          <a:lstStyle/>
          <a:p>
            <a:endParaRPr dirty="0"/>
          </a:p>
        </p:txBody>
      </p:sp>
      <p:sp>
        <p:nvSpPr>
          <p:cNvPr id="33" name="object 33"/>
          <p:cNvSpPr/>
          <p:nvPr/>
        </p:nvSpPr>
        <p:spPr>
          <a:xfrm>
            <a:off x="3911138" y="3030966"/>
            <a:ext cx="127577" cy="125506"/>
          </a:xfrm>
          <a:custGeom>
            <a:avLst/>
            <a:gdLst/>
            <a:ahLst/>
            <a:cxnLst/>
            <a:rect l="l" t="t" r="r" b="b"/>
            <a:pathLst>
              <a:path w="140335" h="142239">
                <a:moveTo>
                  <a:pt x="74675" y="10667"/>
                </a:moveTo>
                <a:lnTo>
                  <a:pt x="74675" y="0"/>
                </a:lnTo>
                <a:lnTo>
                  <a:pt x="67055" y="0"/>
                </a:lnTo>
                <a:lnTo>
                  <a:pt x="0" y="67055"/>
                </a:lnTo>
                <a:lnTo>
                  <a:pt x="0" y="74675"/>
                </a:lnTo>
                <a:lnTo>
                  <a:pt x="1523" y="74675"/>
                </a:lnTo>
                <a:lnTo>
                  <a:pt x="10667" y="83819"/>
                </a:lnTo>
                <a:lnTo>
                  <a:pt x="10667" y="65531"/>
                </a:lnTo>
                <a:lnTo>
                  <a:pt x="15239" y="70103"/>
                </a:lnTo>
                <a:lnTo>
                  <a:pt x="65531" y="19811"/>
                </a:lnTo>
                <a:lnTo>
                  <a:pt x="65531" y="10667"/>
                </a:lnTo>
                <a:lnTo>
                  <a:pt x="74675" y="10667"/>
                </a:lnTo>
                <a:close/>
              </a:path>
              <a:path w="140335" h="142239">
                <a:moveTo>
                  <a:pt x="15239" y="70103"/>
                </a:moveTo>
                <a:lnTo>
                  <a:pt x="10667" y="65531"/>
                </a:lnTo>
                <a:lnTo>
                  <a:pt x="10667" y="74675"/>
                </a:lnTo>
                <a:lnTo>
                  <a:pt x="15239" y="70103"/>
                </a:lnTo>
                <a:close/>
              </a:path>
              <a:path w="140335" h="142239">
                <a:moveTo>
                  <a:pt x="70103" y="124967"/>
                </a:moveTo>
                <a:lnTo>
                  <a:pt x="15239" y="70103"/>
                </a:lnTo>
                <a:lnTo>
                  <a:pt x="10667" y="74675"/>
                </a:lnTo>
                <a:lnTo>
                  <a:pt x="10667" y="83819"/>
                </a:lnTo>
                <a:lnTo>
                  <a:pt x="65531" y="138683"/>
                </a:lnTo>
                <a:lnTo>
                  <a:pt x="65531" y="129539"/>
                </a:lnTo>
                <a:lnTo>
                  <a:pt x="70103" y="124967"/>
                </a:lnTo>
                <a:close/>
              </a:path>
              <a:path w="140335" h="142239">
                <a:moveTo>
                  <a:pt x="74675" y="10667"/>
                </a:moveTo>
                <a:lnTo>
                  <a:pt x="65531" y="10667"/>
                </a:lnTo>
                <a:lnTo>
                  <a:pt x="70103" y="15239"/>
                </a:lnTo>
                <a:lnTo>
                  <a:pt x="74675" y="10667"/>
                </a:lnTo>
                <a:close/>
              </a:path>
              <a:path w="140335" h="142239">
                <a:moveTo>
                  <a:pt x="70103" y="15239"/>
                </a:moveTo>
                <a:lnTo>
                  <a:pt x="65531" y="10667"/>
                </a:lnTo>
                <a:lnTo>
                  <a:pt x="65531" y="19811"/>
                </a:lnTo>
                <a:lnTo>
                  <a:pt x="70103" y="15239"/>
                </a:lnTo>
                <a:close/>
              </a:path>
              <a:path w="140335" h="142239">
                <a:moveTo>
                  <a:pt x="74675" y="129539"/>
                </a:moveTo>
                <a:lnTo>
                  <a:pt x="70103" y="124967"/>
                </a:lnTo>
                <a:lnTo>
                  <a:pt x="65531" y="129539"/>
                </a:lnTo>
                <a:lnTo>
                  <a:pt x="74675" y="129539"/>
                </a:lnTo>
                <a:close/>
              </a:path>
              <a:path w="140335" h="142239">
                <a:moveTo>
                  <a:pt x="74675" y="138683"/>
                </a:moveTo>
                <a:lnTo>
                  <a:pt x="74675" y="129539"/>
                </a:lnTo>
                <a:lnTo>
                  <a:pt x="65531" y="129539"/>
                </a:lnTo>
                <a:lnTo>
                  <a:pt x="65531" y="138683"/>
                </a:lnTo>
                <a:lnTo>
                  <a:pt x="68579" y="141731"/>
                </a:lnTo>
                <a:lnTo>
                  <a:pt x="73151" y="141731"/>
                </a:lnTo>
                <a:lnTo>
                  <a:pt x="74675" y="138683"/>
                </a:lnTo>
                <a:close/>
              </a:path>
              <a:path w="140335" h="142239">
                <a:moveTo>
                  <a:pt x="140207" y="73151"/>
                </a:moveTo>
                <a:lnTo>
                  <a:pt x="140207" y="68579"/>
                </a:lnTo>
                <a:lnTo>
                  <a:pt x="138683" y="65531"/>
                </a:lnTo>
                <a:lnTo>
                  <a:pt x="74675" y="1523"/>
                </a:lnTo>
                <a:lnTo>
                  <a:pt x="74675" y="10667"/>
                </a:lnTo>
                <a:lnTo>
                  <a:pt x="70103" y="15239"/>
                </a:lnTo>
                <a:lnTo>
                  <a:pt x="124967" y="70103"/>
                </a:lnTo>
                <a:lnTo>
                  <a:pt x="129539" y="65531"/>
                </a:lnTo>
                <a:lnTo>
                  <a:pt x="129539" y="83819"/>
                </a:lnTo>
                <a:lnTo>
                  <a:pt x="140207" y="73151"/>
                </a:lnTo>
                <a:close/>
              </a:path>
              <a:path w="140335" h="142239">
                <a:moveTo>
                  <a:pt x="129539" y="83819"/>
                </a:moveTo>
                <a:lnTo>
                  <a:pt x="129539" y="74675"/>
                </a:lnTo>
                <a:lnTo>
                  <a:pt x="124967" y="70103"/>
                </a:lnTo>
                <a:lnTo>
                  <a:pt x="70103" y="124967"/>
                </a:lnTo>
                <a:lnTo>
                  <a:pt x="74675" y="129539"/>
                </a:lnTo>
                <a:lnTo>
                  <a:pt x="74675" y="138683"/>
                </a:lnTo>
                <a:lnTo>
                  <a:pt x="129539" y="83819"/>
                </a:lnTo>
                <a:close/>
              </a:path>
              <a:path w="140335" h="142239">
                <a:moveTo>
                  <a:pt x="129539" y="74675"/>
                </a:moveTo>
                <a:lnTo>
                  <a:pt x="129539" y="65531"/>
                </a:lnTo>
                <a:lnTo>
                  <a:pt x="124967" y="70103"/>
                </a:lnTo>
                <a:lnTo>
                  <a:pt x="129539" y="74675"/>
                </a:lnTo>
                <a:close/>
              </a:path>
            </a:pathLst>
          </a:custGeom>
          <a:solidFill>
            <a:srgbClr val="497EBA"/>
          </a:solidFill>
        </p:spPr>
        <p:txBody>
          <a:bodyPr wrap="square" lIns="0" tIns="0" rIns="0" bIns="0" rtlCol="0"/>
          <a:lstStyle/>
          <a:p>
            <a:endParaRPr dirty="0"/>
          </a:p>
        </p:txBody>
      </p:sp>
      <p:sp>
        <p:nvSpPr>
          <p:cNvPr id="34" name="object 34"/>
          <p:cNvSpPr/>
          <p:nvPr/>
        </p:nvSpPr>
        <p:spPr>
          <a:xfrm>
            <a:off x="5097086" y="3022898"/>
            <a:ext cx="116609" cy="113179"/>
          </a:xfrm>
          <a:custGeom>
            <a:avLst/>
            <a:gdLst/>
            <a:ahLst/>
            <a:cxnLst/>
            <a:rect l="l" t="t" r="r" b="b"/>
            <a:pathLst>
              <a:path w="128270" h="128270">
                <a:moveTo>
                  <a:pt x="128015" y="64007"/>
                </a:moveTo>
                <a:lnTo>
                  <a:pt x="64007" y="0"/>
                </a:lnTo>
                <a:lnTo>
                  <a:pt x="0" y="64007"/>
                </a:lnTo>
                <a:lnTo>
                  <a:pt x="64007" y="128015"/>
                </a:lnTo>
                <a:lnTo>
                  <a:pt x="128015" y="64007"/>
                </a:lnTo>
                <a:close/>
              </a:path>
            </a:pathLst>
          </a:custGeom>
          <a:solidFill>
            <a:srgbClr val="4F80BC"/>
          </a:solidFill>
        </p:spPr>
        <p:txBody>
          <a:bodyPr wrap="square" lIns="0" tIns="0" rIns="0" bIns="0" rtlCol="0"/>
          <a:lstStyle/>
          <a:p>
            <a:endParaRPr dirty="0"/>
          </a:p>
        </p:txBody>
      </p:sp>
      <p:sp>
        <p:nvSpPr>
          <p:cNvPr id="35" name="object 35"/>
          <p:cNvSpPr/>
          <p:nvPr/>
        </p:nvSpPr>
        <p:spPr>
          <a:xfrm>
            <a:off x="5091546" y="3017520"/>
            <a:ext cx="129309" cy="123825"/>
          </a:xfrm>
          <a:custGeom>
            <a:avLst/>
            <a:gdLst/>
            <a:ahLst/>
            <a:cxnLst/>
            <a:rect l="l" t="t" r="r" b="b"/>
            <a:pathLst>
              <a:path w="142239" h="140335">
                <a:moveTo>
                  <a:pt x="74675" y="10667"/>
                </a:moveTo>
                <a:lnTo>
                  <a:pt x="74675" y="0"/>
                </a:lnTo>
                <a:lnTo>
                  <a:pt x="67055" y="0"/>
                </a:lnTo>
                <a:lnTo>
                  <a:pt x="0" y="67055"/>
                </a:lnTo>
                <a:lnTo>
                  <a:pt x="0" y="74675"/>
                </a:lnTo>
                <a:lnTo>
                  <a:pt x="1523" y="74675"/>
                </a:lnTo>
                <a:lnTo>
                  <a:pt x="10667" y="83819"/>
                </a:lnTo>
                <a:lnTo>
                  <a:pt x="10667" y="65531"/>
                </a:lnTo>
                <a:lnTo>
                  <a:pt x="15239" y="70103"/>
                </a:lnTo>
                <a:lnTo>
                  <a:pt x="65531" y="19811"/>
                </a:lnTo>
                <a:lnTo>
                  <a:pt x="65531" y="10667"/>
                </a:lnTo>
                <a:lnTo>
                  <a:pt x="74675" y="10667"/>
                </a:lnTo>
                <a:close/>
              </a:path>
              <a:path w="142239" h="140335">
                <a:moveTo>
                  <a:pt x="15239" y="70103"/>
                </a:moveTo>
                <a:lnTo>
                  <a:pt x="10667" y="65531"/>
                </a:lnTo>
                <a:lnTo>
                  <a:pt x="10667" y="74675"/>
                </a:lnTo>
                <a:lnTo>
                  <a:pt x="15239" y="70103"/>
                </a:lnTo>
                <a:close/>
              </a:path>
              <a:path w="142239" h="140335">
                <a:moveTo>
                  <a:pt x="70103" y="124967"/>
                </a:moveTo>
                <a:lnTo>
                  <a:pt x="15239" y="70103"/>
                </a:lnTo>
                <a:lnTo>
                  <a:pt x="10667" y="74675"/>
                </a:lnTo>
                <a:lnTo>
                  <a:pt x="10667" y="83819"/>
                </a:lnTo>
                <a:lnTo>
                  <a:pt x="65531" y="138683"/>
                </a:lnTo>
                <a:lnTo>
                  <a:pt x="65531" y="129539"/>
                </a:lnTo>
                <a:lnTo>
                  <a:pt x="70103" y="124967"/>
                </a:lnTo>
                <a:close/>
              </a:path>
              <a:path w="142239" h="140335">
                <a:moveTo>
                  <a:pt x="74675" y="10667"/>
                </a:moveTo>
                <a:lnTo>
                  <a:pt x="65531" y="10667"/>
                </a:lnTo>
                <a:lnTo>
                  <a:pt x="70103" y="15239"/>
                </a:lnTo>
                <a:lnTo>
                  <a:pt x="74675" y="10667"/>
                </a:lnTo>
                <a:close/>
              </a:path>
              <a:path w="142239" h="140335">
                <a:moveTo>
                  <a:pt x="70103" y="15239"/>
                </a:moveTo>
                <a:lnTo>
                  <a:pt x="65531" y="10667"/>
                </a:lnTo>
                <a:lnTo>
                  <a:pt x="65531" y="19811"/>
                </a:lnTo>
                <a:lnTo>
                  <a:pt x="70103" y="15239"/>
                </a:lnTo>
                <a:close/>
              </a:path>
              <a:path w="142239" h="140335">
                <a:moveTo>
                  <a:pt x="74675" y="129539"/>
                </a:moveTo>
                <a:lnTo>
                  <a:pt x="70103" y="124967"/>
                </a:lnTo>
                <a:lnTo>
                  <a:pt x="65531" y="129539"/>
                </a:lnTo>
                <a:lnTo>
                  <a:pt x="74675" y="129539"/>
                </a:lnTo>
                <a:close/>
              </a:path>
              <a:path w="142239" h="140335">
                <a:moveTo>
                  <a:pt x="74675" y="138683"/>
                </a:moveTo>
                <a:lnTo>
                  <a:pt x="74675" y="129539"/>
                </a:lnTo>
                <a:lnTo>
                  <a:pt x="65531" y="129539"/>
                </a:lnTo>
                <a:lnTo>
                  <a:pt x="65531" y="138683"/>
                </a:lnTo>
                <a:lnTo>
                  <a:pt x="68579" y="140207"/>
                </a:lnTo>
                <a:lnTo>
                  <a:pt x="73151" y="140207"/>
                </a:lnTo>
                <a:lnTo>
                  <a:pt x="74675" y="138683"/>
                </a:lnTo>
                <a:close/>
              </a:path>
              <a:path w="142239" h="140335">
                <a:moveTo>
                  <a:pt x="141731" y="73151"/>
                </a:moveTo>
                <a:lnTo>
                  <a:pt x="141731" y="68579"/>
                </a:lnTo>
                <a:lnTo>
                  <a:pt x="74675" y="1523"/>
                </a:lnTo>
                <a:lnTo>
                  <a:pt x="74675" y="10667"/>
                </a:lnTo>
                <a:lnTo>
                  <a:pt x="70103" y="15239"/>
                </a:lnTo>
                <a:lnTo>
                  <a:pt x="124967" y="70103"/>
                </a:lnTo>
                <a:lnTo>
                  <a:pt x="129539" y="65531"/>
                </a:lnTo>
                <a:lnTo>
                  <a:pt x="129539" y="83819"/>
                </a:lnTo>
                <a:lnTo>
                  <a:pt x="138683" y="74675"/>
                </a:lnTo>
                <a:lnTo>
                  <a:pt x="141731" y="73151"/>
                </a:lnTo>
                <a:close/>
              </a:path>
              <a:path w="142239" h="140335">
                <a:moveTo>
                  <a:pt x="129539" y="83819"/>
                </a:moveTo>
                <a:lnTo>
                  <a:pt x="129539" y="74675"/>
                </a:lnTo>
                <a:lnTo>
                  <a:pt x="124967" y="70103"/>
                </a:lnTo>
                <a:lnTo>
                  <a:pt x="70103" y="124967"/>
                </a:lnTo>
                <a:lnTo>
                  <a:pt x="74675" y="129539"/>
                </a:lnTo>
                <a:lnTo>
                  <a:pt x="74675" y="138683"/>
                </a:lnTo>
                <a:lnTo>
                  <a:pt x="129539" y="83819"/>
                </a:lnTo>
                <a:close/>
              </a:path>
              <a:path w="142239" h="140335">
                <a:moveTo>
                  <a:pt x="129539" y="74675"/>
                </a:moveTo>
                <a:lnTo>
                  <a:pt x="129539" y="65531"/>
                </a:lnTo>
                <a:lnTo>
                  <a:pt x="124967" y="70103"/>
                </a:lnTo>
                <a:lnTo>
                  <a:pt x="129539" y="74675"/>
                </a:lnTo>
                <a:close/>
              </a:path>
            </a:pathLst>
          </a:custGeom>
          <a:solidFill>
            <a:srgbClr val="497EBA"/>
          </a:solidFill>
        </p:spPr>
        <p:txBody>
          <a:bodyPr wrap="square" lIns="0" tIns="0" rIns="0" bIns="0" rtlCol="0"/>
          <a:lstStyle/>
          <a:p>
            <a:endParaRPr dirty="0"/>
          </a:p>
        </p:txBody>
      </p:sp>
      <p:sp>
        <p:nvSpPr>
          <p:cNvPr id="36" name="object 36"/>
          <p:cNvSpPr/>
          <p:nvPr/>
        </p:nvSpPr>
        <p:spPr>
          <a:xfrm>
            <a:off x="4806141" y="3177539"/>
            <a:ext cx="116609" cy="113179"/>
          </a:xfrm>
          <a:custGeom>
            <a:avLst/>
            <a:gdLst/>
            <a:ahLst/>
            <a:cxnLst/>
            <a:rect l="l" t="t" r="r" b="b"/>
            <a:pathLst>
              <a:path w="128270" h="128270">
                <a:moveTo>
                  <a:pt x="128015" y="64007"/>
                </a:moveTo>
                <a:lnTo>
                  <a:pt x="64007" y="0"/>
                </a:lnTo>
                <a:lnTo>
                  <a:pt x="0" y="64007"/>
                </a:lnTo>
                <a:lnTo>
                  <a:pt x="64007" y="128015"/>
                </a:lnTo>
                <a:lnTo>
                  <a:pt x="128015" y="64007"/>
                </a:lnTo>
                <a:close/>
              </a:path>
            </a:pathLst>
          </a:custGeom>
          <a:solidFill>
            <a:srgbClr val="4F80BC"/>
          </a:solidFill>
        </p:spPr>
        <p:txBody>
          <a:bodyPr wrap="square" lIns="0" tIns="0" rIns="0" bIns="0" rtlCol="0"/>
          <a:lstStyle/>
          <a:p>
            <a:endParaRPr dirty="0"/>
          </a:p>
        </p:txBody>
      </p:sp>
      <p:sp>
        <p:nvSpPr>
          <p:cNvPr id="37" name="object 37"/>
          <p:cNvSpPr/>
          <p:nvPr/>
        </p:nvSpPr>
        <p:spPr>
          <a:xfrm>
            <a:off x="4800600" y="3172160"/>
            <a:ext cx="127577" cy="125506"/>
          </a:xfrm>
          <a:custGeom>
            <a:avLst/>
            <a:gdLst/>
            <a:ahLst/>
            <a:cxnLst/>
            <a:rect l="l" t="t" r="r" b="b"/>
            <a:pathLst>
              <a:path w="140335" h="142239">
                <a:moveTo>
                  <a:pt x="140207" y="73151"/>
                </a:moveTo>
                <a:lnTo>
                  <a:pt x="140207" y="68579"/>
                </a:lnTo>
                <a:lnTo>
                  <a:pt x="138683" y="65531"/>
                </a:lnTo>
                <a:lnTo>
                  <a:pt x="74675" y="1523"/>
                </a:lnTo>
                <a:lnTo>
                  <a:pt x="73151" y="1523"/>
                </a:lnTo>
                <a:lnTo>
                  <a:pt x="71627" y="0"/>
                </a:lnTo>
                <a:lnTo>
                  <a:pt x="68579" y="0"/>
                </a:lnTo>
                <a:lnTo>
                  <a:pt x="67055" y="1523"/>
                </a:lnTo>
                <a:lnTo>
                  <a:pt x="65531" y="1523"/>
                </a:lnTo>
                <a:lnTo>
                  <a:pt x="0" y="67055"/>
                </a:lnTo>
                <a:lnTo>
                  <a:pt x="0" y="74675"/>
                </a:lnTo>
                <a:lnTo>
                  <a:pt x="1523" y="74675"/>
                </a:lnTo>
                <a:lnTo>
                  <a:pt x="10667" y="83819"/>
                </a:lnTo>
                <a:lnTo>
                  <a:pt x="10667" y="65531"/>
                </a:lnTo>
                <a:lnTo>
                  <a:pt x="15239" y="70103"/>
                </a:lnTo>
                <a:lnTo>
                  <a:pt x="65531" y="19811"/>
                </a:lnTo>
                <a:lnTo>
                  <a:pt x="65531" y="10667"/>
                </a:lnTo>
                <a:lnTo>
                  <a:pt x="74675" y="10667"/>
                </a:lnTo>
                <a:lnTo>
                  <a:pt x="74675" y="19811"/>
                </a:lnTo>
                <a:lnTo>
                  <a:pt x="124967" y="70103"/>
                </a:lnTo>
                <a:lnTo>
                  <a:pt x="129539" y="65531"/>
                </a:lnTo>
                <a:lnTo>
                  <a:pt x="129539" y="83819"/>
                </a:lnTo>
                <a:lnTo>
                  <a:pt x="140207" y="73151"/>
                </a:lnTo>
                <a:close/>
              </a:path>
              <a:path w="140335" h="142239">
                <a:moveTo>
                  <a:pt x="15239" y="70103"/>
                </a:moveTo>
                <a:lnTo>
                  <a:pt x="10667" y="65531"/>
                </a:lnTo>
                <a:lnTo>
                  <a:pt x="10667" y="74675"/>
                </a:lnTo>
                <a:lnTo>
                  <a:pt x="15239" y="70103"/>
                </a:lnTo>
                <a:close/>
              </a:path>
              <a:path w="140335" h="142239">
                <a:moveTo>
                  <a:pt x="70103" y="124967"/>
                </a:moveTo>
                <a:lnTo>
                  <a:pt x="15239" y="70103"/>
                </a:lnTo>
                <a:lnTo>
                  <a:pt x="10667" y="74675"/>
                </a:lnTo>
                <a:lnTo>
                  <a:pt x="10667" y="83819"/>
                </a:lnTo>
                <a:lnTo>
                  <a:pt x="65531" y="138683"/>
                </a:lnTo>
                <a:lnTo>
                  <a:pt x="65531" y="129539"/>
                </a:lnTo>
                <a:lnTo>
                  <a:pt x="70103" y="124967"/>
                </a:lnTo>
                <a:close/>
              </a:path>
              <a:path w="140335" h="142239">
                <a:moveTo>
                  <a:pt x="74675" y="10667"/>
                </a:moveTo>
                <a:lnTo>
                  <a:pt x="65531" y="10667"/>
                </a:lnTo>
                <a:lnTo>
                  <a:pt x="70103" y="15239"/>
                </a:lnTo>
                <a:lnTo>
                  <a:pt x="74675" y="10667"/>
                </a:lnTo>
                <a:close/>
              </a:path>
              <a:path w="140335" h="142239">
                <a:moveTo>
                  <a:pt x="70103" y="15239"/>
                </a:moveTo>
                <a:lnTo>
                  <a:pt x="65531" y="10667"/>
                </a:lnTo>
                <a:lnTo>
                  <a:pt x="65531" y="19811"/>
                </a:lnTo>
                <a:lnTo>
                  <a:pt x="70103" y="15239"/>
                </a:lnTo>
                <a:close/>
              </a:path>
              <a:path w="140335" h="142239">
                <a:moveTo>
                  <a:pt x="74675" y="129539"/>
                </a:moveTo>
                <a:lnTo>
                  <a:pt x="70103" y="124967"/>
                </a:lnTo>
                <a:lnTo>
                  <a:pt x="65531" y="129539"/>
                </a:lnTo>
                <a:lnTo>
                  <a:pt x="74675" y="129539"/>
                </a:lnTo>
                <a:close/>
              </a:path>
              <a:path w="140335" h="142239">
                <a:moveTo>
                  <a:pt x="74675" y="138683"/>
                </a:moveTo>
                <a:lnTo>
                  <a:pt x="74675" y="129539"/>
                </a:lnTo>
                <a:lnTo>
                  <a:pt x="65531" y="129539"/>
                </a:lnTo>
                <a:lnTo>
                  <a:pt x="65531" y="138683"/>
                </a:lnTo>
                <a:lnTo>
                  <a:pt x="68579" y="141731"/>
                </a:lnTo>
                <a:lnTo>
                  <a:pt x="73151" y="141731"/>
                </a:lnTo>
                <a:lnTo>
                  <a:pt x="74675" y="138683"/>
                </a:lnTo>
                <a:close/>
              </a:path>
              <a:path w="140335" h="142239">
                <a:moveTo>
                  <a:pt x="74675" y="19811"/>
                </a:moveTo>
                <a:lnTo>
                  <a:pt x="74675" y="10667"/>
                </a:lnTo>
                <a:lnTo>
                  <a:pt x="70103" y="15239"/>
                </a:lnTo>
                <a:lnTo>
                  <a:pt x="74675" y="19811"/>
                </a:lnTo>
                <a:close/>
              </a:path>
              <a:path w="140335" h="142239">
                <a:moveTo>
                  <a:pt x="129539" y="83819"/>
                </a:moveTo>
                <a:lnTo>
                  <a:pt x="129539" y="74675"/>
                </a:lnTo>
                <a:lnTo>
                  <a:pt x="124967" y="70103"/>
                </a:lnTo>
                <a:lnTo>
                  <a:pt x="70103" y="124967"/>
                </a:lnTo>
                <a:lnTo>
                  <a:pt x="74675" y="129539"/>
                </a:lnTo>
                <a:lnTo>
                  <a:pt x="74675" y="138683"/>
                </a:lnTo>
                <a:lnTo>
                  <a:pt x="129539" y="83819"/>
                </a:lnTo>
                <a:close/>
              </a:path>
              <a:path w="140335" h="142239">
                <a:moveTo>
                  <a:pt x="129539" y="74675"/>
                </a:moveTo>
                <a:lnTo>
                  <a:pt x="129539" y="65531"/>
                </a:lnTo>
                <a:lnTo>
                  <a:pt x="124967" y="70103"/>
                </a:lnTo>
                <a:lnTo>
                  <a:pt x="129539" y="74675"/>
                </a:lnTo>
                <a:close/>
              </a:path>
            </a:pathLst>
          </a:custGeom>
          <a:solidFill>
            <a:srgbClr val="497EBA"/>
          </a:solidFill>
        </p:spPr>
        <p:txBody>
          <a:bodyPr wrap="square" lIns="0" tIns="0" rIns="0" bIns="0" rtlCol="0"/>
          <a:lstStyle/>
          <a:p>
            <a:endParaRPr dirty="0"/>
          </a:p>
        </p:txBody>
      </p:sp>
      <p:sp>
        <p:nvSpPr>
          <p:cNvPr id="38" name="object 38"/>
          <p:cNvSpPr/>
          <p:nvPr/>
        </p:nvSpPr>
        <p:spPr>
          <a:xfrm>
            <a:off x="5109555" y="3781313"/>
            <a:ext cx="115455" cy="113179"/>
          </a:xfrm>
          <a:custGeom>
            <a:avLst/>
            <a:gdLst/>
            <a:ahLst/>
            <a:cxnLst/>
            <a:rect l="l" t="t" r="r" b="b"/>
            <a:pathLst>
              <a:path w="127000" h="128270">
                <a:moveTo>
                  <a:pt x="126491" y="64007"/>
                </a:moveTo>
                <a:lnTo>
                  <a:pt x="64007" y="0"/>
                </a:lnTo>
                <a:lnTo>
                  <a:pt x="0" y="64007"/>
                </a:lnTo>
                <a:lnTo>
                  <a:pt x="64007" y="128015"/>
                </a:lnTo>
                <a:lnTo>
                  <a:pt x="126491" y="64007"/>
                </a:lnTo>
                <a:close/>
              </a:path>
            </a:pathLst>
          </a:custGeom>
          <a:solidFill>
            <a:srgbClr val="4F80BC"/>
          </a:solidFill>
        </p:spPr>
        <p:txBody>
          <a:bodyPr wrap="square" lIns="0" tIns="0" rIns="0" bIns="0" rtlCol="0"/>
          <a:lstStyle/>
          <a:p>
            <a:endParaRPr dirty="0"/>
          </a:p>
        </p:txBody>
      </p:sp>
      <p:sp>
        <p:nvSpPr>
          <p:cNvPr id="39" name="object 39"/>
          <p:cNvSpPr/>
          <p:nvPr/>
        </p:nvSpPr>
        <p:spPr>
          <a:xfrm>
            <a:off x="5104014" y="3775933"/>
            <a:ext cx="127577" cy="125506"/>
          </a:xfrm>
          <a:custGeom>
            <a:avLst/>
            <a:gdLst/>
            <a:ahLst/>
            <a:cxnLst/>
            <a:rect l="l" t="t" r="r" b="b"/>
            <a:pathLst>
              <a:path w="140335" h="142239">
                <a:moveTo>
                  <a:pt x="140207" y="73151"/>
                </a:moveTo>
                <a:lnTo>
                  <a:pt x="140207" y="68579"/>
                </a:lnTo>
                <a:lnTo>
                  <a:pt x="138683" y="65531"/>
                </a:lnTo>
                <a:lnTo>
                  <a:pt x="74675" y="1523"/>
                </a:lnTo>
                <a:lnTo>
                  <a:pt x="73151" y="1523"/>
                </a:lnTo>
                <a:lnTo>
                  <a:pt x="71627" y="0"/>
                </a:lnTo>
                <a:lnTo>
                  <a:pt x="68579" y="0"/>
                </a:lnTo>
                <a:lnTo>
                  <a:pt x="67055" y="1523"/>
                </a:lnTo>
                <a:lnTo>
                  <a:pt x="65531" y="1523"/>
                </a:lnTo>
                <a:lnTo>
                  <a:pt x="0" y="67055"/>
                </a:lnTo>
                <a:lnTo>
                  <a:pt x="0" y="74675"/>
                </a:lnTo>
                <a:lnTo>
                  <a:pt x="1523" y="74675"/>
                </a:lnTo>
                <a:lnTo>
                  <a:pt x="10667" y="83819"/>
                </a:lnTo>
                <a:lnTo>
                  <a:pt x="10667" y="65531"/>
                </a:lnTo>
                <a:lnTo>
                  <a:pt x="15239" y="70103"/>
                </a:lnTo>
                <a:lnTo>
                  <a:pt x="65531" y="19811"/>
                </a:lnTo>
                <a:lnTo>
                  <a:pt x="65531" y="10667"/>
                </a:lnTo>
                <a:lnTo>
                  <a:pt x="74675" y="10667"/>
                </a:lnTo>
                <a:lnTo>
                  <a:pt x="74675" y="20035"/>
                </a:lnTo>
                <a:lnTo>
                  <a:pt x="123552" y="70103"/>
                </a:lnTo>
                <a:lnTo>
                  <a:pt x="128015" y="65531"/>
                </a:lnTo>
                <a:lnTo>
                  <a:pt x="128015" y="84043"/>
                </a:lnTo>
                <a:lnTo>
                  <a:pt x="137159" y="74675"/>
                </a:lnTo>
                <a:lnTo>
                  <a:pt x="140207" y="73151"/>
                </a:lnTo>
                <a:close/>
              </a:path>
              <a:path w="140335" h="142239">
                <a:moveTo>
                  <a:pt x="15239" y="70103"/>
                </a:moveTo>
                <a:lnTo>
                  <a:pt x="10667" y="65531"/>
                </a:lnTo>
                <a:lnTo>
                  <a:pt x="10667" y="74675"/>
                </a:lnTo>
                <a:lnTo>
                  <a:pt x="15239" y="70103"/>
                </a:lnTo>
                <a:close/>
              </a:path>
              <a:path w="140335" h="142239">
                <a:moveTo>
                  <a:pt x="70048" y="124912"/>
                </a:moveTo>
                <a:lnTo>
                  <a:pt x="15239" y="70103"/>
                </a:lnTo>
                <a:lnTo>
                  <a:pt x="10667" y="74675"/>
                </a:lnTo>
                <a:lnTo>
                  <a:pt x="10667" y="83819"/>
                </a:lnTo>
                <a:lnTo>
                  <a:pt x="65531" y="138683"/>
                </a:lnTo>
                <a:lnTo>
                  <a:pt x="65531" y="129539"/>
                </a:lnTo>
                <a:lnTo>
                  <a:pt x="70048" y="124912"/>
                </a:lnTo>
                <a:close/>
              </a:path>
              <a:path w="140335" h="142239">
                <a:moveTo>
                  <a:pt x="74675" y="10667"/>
                </a:moveTo>
                <a:lnTo>
                  <a:pt x="65531" y="10667"/>
                </a:lnTo>
                <a:lnTo>
                  <a:pt x="70048" y="15295"/>
                </a:lnTo>
                <a:lnTo>
                  <a:pt x="74675" y="10667"/>
                </a:lnTo>
                <a:close/>
              </a:path>
              <a:path w="140335" h="142239">
                <a:moveTo>
                  <a:pt x="70048" y="15295"/>
                </a:moveTo>
                <a:lnTo>
                  <a:pt x="65531" y="10667"/>
                </a:lnTo>
                <a:lnTo>
                  <a:pt x="65531" y="19811"/>
                </a:lnTo>
                <a:lnTo>
                  <a:pt x="70048" y="15295"/>
                </a:lnTo>
                <a:close/>
              </a:path>
              <a:path w="140335" h="142239">
                <a:moveTo>
                  <a:pt x="74675" y="129539"/>
                </a:moveTo>
                <a:lnTo>
                  <a:pt x="70048" y="124912"/>
                </a:lnTo>
                <a:lnTo>
                  <a:pt x="65531" y="129539"/>
                </a:lnTo>
                <a:lnTo>
                  <a:pt x="74675" y="129539"/>
                </a:lnTo>
                <a:close/>
              </a:path>
              <a:path w="140335" h="142239">
                <a:moveTo>
                  <a:pt x="74675" y="138683"/>
                </a:moveTo>
                <a:lnTo>
                  <a:pt x="74675" y="129539"/>
                </a:lnTo>
                <a:lnTo>
                  <a:pt x="65531" y="129539"/>
                </a:lnTo>
                <a:lnTo>
                  <a:pt x="65531" y="138683"/>
                </a:lnTo>
                <a:lnTo>
                  <a:pt x="68579" y="141731"/>
                </a:lnTo>
                <a:lnTo>
                  <a:pt x="71627" y="141731"/>
                </a:lnTo>
                <a:lnTo>
                  <a:pt x="74675" y="138683"/>
                </a:lnTo>
                <a:close/>
              </a:path>
              <a:path w="140335" h="142239">
                <a:moveTo>
                  <a:pt x="74675" y="20035"/>
                </a:moveTo>
                <a:lnTo>
                  <a:pt x="74675" y="10667"/>
                </a:lnTo>
                <a:lnTo>
                  <a:pt x="70048" y="15295"/>
                </a:lnTo>
                <a:lnTo>
                  <a:pt x="74675" y="20035"/>
                </a:lnTo>
                <a:close/>
              </a:path>
              <a:path w="140335" h="142239">
                <a:moveTo>
                  <a:pt x="128015" y="84043"/>
                </a:moveTo>
                <a:lnTo>
                  <a:pt x="128015" y="74675"/>
                </a:lnTo>
                <a:lnTo>
                  <a:pt x="123552" y="70103"/>
                </a:lnTo>
                <a:lnTo>
                  <a:pt x="70048" y="124912"/>
                </a:lnTo>
                <a:lnTo>
                  <a:pt x="74675" y="129539"/>
                </a:lnTo>
                <a:lnTo>
                  <a:pt x="74675" y="138683"/>
                </a:lnTo>
                <a:lnTo>
                  <a:pt x="128015" y="84043"/>
                </a:lnTo>
                <a:close/>
              </a:path>
              <a:path w="140335" h="142239">
                <a:moveTo>
                  <a:pt x="128015" y="74675"/>
                </a:moveTo>
                <a:lnTo>
                  <a:pt x="128015" y="65531"/>
                </a:lnTo>
                <a:lnTo>
                  <a:pt x="123552" y="70103"/>
                </a:lnTo>
                <a:lnTo>
                  <a:pt x="128015" y="74675"/>
                </a:lnTo>
                <a:close/>
              </a:path>
            </a:pathLst>
          </a:custGeom>
          <a:solidFill>
            <a:srgbClr val="497EBA"/>
          </a:solidFill>
        </p:spPr>
        <p:txBody>
          <a:bodyPr wrap="square" lIns="0" tIns="0" rIns="0" bIns="0" rtlCol="0"/>
          <a:lstStyle/>
          <a:p>
            <a:endParaRPr dirty="0"/>
          </a:p>
        </p:txBody>
      </p:sp>
      <p:sp>
        <p:nvSpPr>
          <p:cNvPr id="40" name="object 40"/>
          <p:cNvSpPr/>
          <p:nvPr/>
        </p:nvSpPr>
        <p:spPr>
          <a:xfrm>
            <a:off x="4797828" y="2916666"/>
            <a:ext cx="116609" cy="113179"/>
          </a:xfrm>
          <a:custGeom>
            <a:avLst/>
            <a:gdLst/>
            <a:ahLst/>
            <a:cxnLst/>
            <a:rect l="l" t="t" r="r" b="b"/>
            <a:pathLst>
              <a:path w="128270" h="128270">
                <a:moveTo>
                  <a:pt x="128015" y="64007"/>
                </a:moveTo>
                <a:lnTo>
                  <a:pt x="64007" y="0"/>
                </a:lnTo>
                <a:lnTo>
                  <a:pt x="0" y="64007"/>
                </a:lnTo>
                <a:lnTo>
                  <a:pt x="64007" y="128015"/>
                </a:lnTo>
                <a:lnTo>
                  <a:pt x="128015" y="64007"/>
                </a:lnTo>
                <a:close/>
              </a:path>
            </a:pathLst>
          </a:custGeom>
          <a:solidFill>
            <a:srgbClr val="4F80BC"/>
          </a:solidFill>
        </p:spPr>
        <p:txBody>
          <a:bodyPr wrap="square" lIns="0" tIns="0" rIns="0" bIns="0" rtlCol="0"/>
          <a:lstStyle/>
          <a:p>
            <a:endParaRPr dirty="0"/>
          </a:p>
        </p:txBody>
      </p:sp>
      <p:sp>
        <p:nvSpPr>
          <p:cNvPr id="41" name="object 41"/>
          <p:cNvSpPr/>
          <p:nvPr/>
        </p:nvSpPr>
        <p:spPr>
          <a:xfrm>
            <a:off x="4792286" y="2911288"/>
            <a:ext cx="129309" cy="123825"/>
          </a:xfrm>
          <a:custGeom>
            <a:avLst/>
            <a:gdLst/>
            <a:ahLst/>
            <a:cxnLst/>
            <a:rect l="l" t="t" r="r" b="b"/>
            <a:pathLst>
              <a:path w="142239" h="140335">
                <a:moveTo>
                  <a:pt x="1523" y="73151"/>
                </a:moveTo>
                <a:lnTo>
                  <a:pt x="1523" y="67055"/>
                </a:lnTo>
                <a:lnTo>
                  <a:pt x="0" y="68579"/>
                </a:lnTo>
                <a:lnTo>
                  <a:pt x="0" y="71627"/>
                </a:lnTo>
                <a:lnTo>
                  <a:pt x="1523" y="73151"/>
                </a:lnTo>
                <a:close/>
              </a:path>
              <a:path w="142239" h="140335">
                <a:moveTo>
                  <a:pt x="74675" y="10667"/>
                </a:moveTo>
                <a:lnTo>
                  <a:pt x="74675" y="0"/>
                </a:lnTo>
                <a:lnTo>
                  <a:pt x="67055" y="0"/>
                </a:lnTo>
                <a:lnTo>
                  <a:pt x="1523" y="65531"/>
                </a:lnTo>
                <a:lnTo>
                  <a:pt x="1523" y="74675"/>
                </a:lnTo>
                <a:lnTo>
                  <a:pt x="10667" y="83819"/>
                </a:lnTo>
                <a:lnTo>
                  <a:pt x="10667" y="65531"/>
                </a:lnTo>
                <a:lnTo>
                  <a:pt x="15239" y="70103"/>
                </a:lnTo>
                <a:lnTo>
                  <a:pt x="65531" y="19811"/>
                </a:lnTo>
                <a:lnTo>
                  <a:pt x="65531" y="10667"/>
                </a:lnTo>
                <a:lnTo>
                  <a:pt x="74675" y="10667"/>
                </a:lnTo>
                <a:close/>
              </a:path>
              <a:path w="142239" h="140335">
                <a:moveTo>
                  <a:pt x="15239" y="70103"/>
                </a:moveTo>
                <a:lnTo>
                  <a:pt x="10667" y="65531"/>
                </a:lnTo>
                <a:lnTo>
                  <a:pt x="10667" y="74675"/>
                </a:lnTo>
                <a:lnTo>
                  <a:pt x="15239" y="70103"/>
                </a:lnTo>
                <a:close/>
              </a:path>
              <a:path w="142239" h="140335">
                <a:moveTo>
                  <a:pt x="70103" y="124967"/>
                </a:moveTo>
                <a:lnTo>
                  <a:pt x="15239" y="70103"/>
                </a:lnTo>
                <a:lnTo>
                  <a:pt x="10667" y="74675"/>
                </a:lnTo>
                <a:lnTo>
                  <a:pt x="10667" y="83819"/>
                </a:lnTo>
                <a:lnTo>
                  <a:pt x="65531" y="138683"/>
                </a:lnTo>
                <a:lnTo>
                  <a:pt x="65531" y="129539"/>
                </a:lnTo>
                <a:lnTo>
                  <a:pt x="70103" y="124967"/>
                </a:lnTo>
                <a:close/>
              </a:path>
              <a:path w="142239" h="140335">
                <a:moveTo>
                  <a:pt x="74675" y="10667"/>
                </a:moveTo>
                <a:lnTo>
                  <a:pt x="65531" y="10667"/>
                </a:lnTo>
                <a:lnTo>
                  <a:pt x="70103" y="15239"/>
                </a:lnTo>
                <a:lnTo>
                  <a:pt x="74675" y="10667"/>
                </a:lnTo>
                <a:close/>
              </a:path>
              <a:path w="142239" h="140335">
                <a:moveTo>
                  <a:pt x="70103" y="15239"/>
                </a:moveTo>
                <a:lnTo>
                  <a:pt x="65531" y="10667"/>
                </a:lnTo>
                <a:lnTo>
                  <a:pt x="65531" y="19811"/>
                </a:lnTo>
                <a:lnTo>
                  <a:pt x="70103" y="15239"/>
                </a:lnTo>
                <a:close/>
              </a:path>
              <a:path w="142239" h="140335">
                <a:moveTo>
                  <a:pt x="74675" y="129539"/>
                </a:moveTo>
                <a:lnTo>
                  <a:pt x="70103" y="124967"/>
                </a:lnTo>
                <a:lnTo>
                  <a:pt x="65531" y="129539"/>
                </a:lnTo>
                <a:lnTo>
                  <a:pt x="74675" y="129539"/>
                </a:lnTo>
                <a:close/>
              </a:path>
              <a:path w="142239" h="140335">
                <a:moveTo>
                  <a:pt x="74675" y="138683"/>
                </a:moveTo>
                <a:lnTo>
                  <a:pt x="74675" y="129539"/>
                </a:lnTo>
                <a:lnTo>
                  <a:pt x="65531" y="129539"/>
                </a:lnTo>
                <a:lnTo>
                  <a:pt x="65531" y="138683"/>
                </a:lnTo>
                <a:lnTo>
                  <a:pt x="68579" y="140207"/>
                </a:lnTo>
                <a:lnTo>
                  <a:pt x="73151" y="140207"/>
                </a:lnTo>
                <a:lnTo>
                  <a:pt x="74675" y="138683"/>
                </a:lnTo>
                <a:close/>
              </a:path>
              <a:path w="142239" h="140335">
                <a:moveTo>
                  <a:pt x="141731" y="71627"/>
                </a:moveTo>
                <a:lnTo>
                  <a:pt x="141731" y="68579"/>
                </a:lnTo>
                <a:lnTo>
                  <a:pt x="74675" y="1523"/>
                </a:lnTo>
                <a:lnTo>
                  <a:pt x="74675" y="10667"/>
                </a:lnTo>
                <a:lnTo>
                  <a:pt x="70103" y="15239"/>
                </a:lnTo>
                <a:lnTo>
                  <a:pt x="124967" y="70103"/>
                </a:lnTo>
                <a:lnTo>
                  <a:pt x="129539" y="65531"/>
                </a:lnTo>
                <a:lnTo>
                  <a:pt x="129539" y="83819"/>
                </a:lnTo>
                <a:lnTo>
                  <a:pt x="141731" y="71627"/>
                </a:lnTo>
                <a:close/>
              </a:path>
              <a:path w="142239" h="140335">
                <a:moveTo>
                  <a:pt x="129539" y="83819"/>
                </a:moveTo>
                <a:lnTo>
                  <a:pt x="129539" y="74675"/>
                </a:lnTo>
                <a:lnTo>
                  <a:pt x="124967" y="70103"/>
                </a:lnTo>
                <a:lnTo>
                  <a:pt x="70103" y="124967"/>
                </a:lnTo>
                <a:lnTo>
                  <a:pt x="74675" y="129539"/>
                </a:lnTo>
                <a:lnTo>
                  <a:pt x="74675" y="138683"/>
                </a:lnTo>
                <a:lnTo>
                  <a:pt x="129539" y="83819"/>
                </a:lnTo>
                <a:close/>
              </a:path>
              <a:path w="142239" h="140335">
                <a:moveTo>
                  <a:pt x="129539" y="74675"/>
                </a:moveTo>
                <a:lnTo>
                  <a:pt x="129539" y="65531"/>
                </a:lnTo>
                <a:lnTo>
                  <a:pt x="124967" y="70103"/>
                </a:lnTo>
                <a:lnTo>
                  <a:pt x="129539" y="74675"/>
                </a:lnTo>
                <a:close/>
              </a:path>
            </a:pathLst>
          </a:custGeom>
          <a:solidFill>
            <a:srgbClr val="497EBA"/>
          </a:solidFill>
        </p:spPr>
        <p:txBody>
          <a:bodyPr wrap="square" lIns="0" tIns="0" rIns="0" bIns="0" rtlCol="0"/>
          <a:lstStyle/>
          <a:p>
            <a:endParaRPr dirty="0"/>
          </a:p>
        </p:txBody>
      </p:sp>
      <p:sp>
        <p:nvSpPr>
          <p:cNvPr id="42" name="object 42"/>
          <p:cNvSpPr/>
          <p:nvPr/>
        </p:nvSpPr>
        <p:spPr>
          <a:xfrm>
            <a:off x="5946370" y="2983902"/>
            <a:ext cx="116609" cy="113179"/>
          </a:xfrm>
          <a:custGeom>
            <a:avLst/>
            <a:gdLst/>
            <a:ahLst/>
            <a:cxnLst/>
            <a:rect l="l" t="t" r="r" b="b"/>
            <a:pathLst>
              <a:path w="128270" h="128270">
                <a:moveTo>
                  <a:pt x="128015" y="64007"/>
                </a:moveTo>
                <a:lnTo>
                  <a:pt x="64007" y="0"/>
                </a:lnTo>
                <a:lnTo>
                  <a:pt x="0" y="64007"/>
                </a:lnTo>
                <a:lnTo>
                  <a:pt x="64007" y="128015"/>
                </a:lnTo>
                <a:lnTo>
                  <a:pt x="128015" y="64007"/>
                </a:lnTo>
                <a:close/>
              </a:path>
            </a:pathLst>
          </a:custGeom>
          <a:solidFill>
            <a:srgbClr val="4F80BC"/>
          </a:solidFill>
        </p:spPr>
        <p:txBody>
          <a:bodyPr wrap="square" lIns="0" tIns="0" rIns="0" bIns="0" rtlCol="0"/>
          <a:lstStyle/>
          <a:p>
            <a:endParaRPr dirty="0"/>
          </a:p>
        </p:txBody>
      </p:sp>
      <p:sp>
        <p:nvSpPr>
          <p:cNvPr id="43" name="object 43"/>
          <p:cNvSpPr/>
          <p:nvPr/>
        </p:nvSpPr>
        <p:spPr>
          <a:xfrm>
            <a:off x="5940828" y="2978523"/>
            <a:ext cx="129309" cy="125506"/>
          </a:xfrm>
          <a:custGeom>
            <a:avLst/>
            <a:gdLst/>
            <a:ahLst/>
            <a:cxnLst/>
            <a:rect l="l" t="t" r="r" b="b"/>
            <a:pathLst>
              <a:path w="142240" h="142239">
                <a:moveTo>
                  <a:pt x="1523" y="74675"/>
                </a:moveTo>
                <a:lnTo>
                  <a:pt x="1523" y="67055"/>
                </a:lnTo>
                <a:lnTo>
                  <a:pt x="0" y="68579"/>
                </a:lnTo>
                <a:lnTo>
                  <a:pt x="0" y="73151"/>
                </a:lnTo>
                <a:lnTo>
                  <a:pt x="1523" y="74675"/>
                </a:lnTo>
                <a:close/>
              </a:path>
              <a:path w="142240" h="142239">
                <a:moveTo>
                  <a:pt x="141731" y="73151"/>
                </a:moveTo>
                <a:lnTo>
                  <a:pt x="141731" y="68579"/>
                </a:lnTo>
                <a:lnTo>
                  <a:pt x="138683" y="65531"/>
                </a:lnTo>
                <a:lnTo>
                  <a:pt x="76199" y="1523"/>
                </a:lnTo>
                <a:lnTo>
                  <a:pt x="74675" y="1523"/>
                </a:lnTo>
                <a:lnTo>
                  <a:pt x="73151" y="0"/>
                </a:lnTo>
                <a:lnTo>
                  <a:pt x="68579" y="0"/>
                </a:lnTo>
                <a:lnTo>
                  <a:pt x="67055" y="1523"/>
                </a:lnTo>
                <a:lnTo>
                  <a:pt x="65531" y="1523"/>
                </a:lnTo>
                <a:lnTo>
                  <a:pt x="1523" y="65531"/>
                </a:lnTo>
                <a:lnTo>
                  <a:pt x="1523" y="76199"/>
                </a:lnTo>
                <a:lnTo>
                  <a:pt x="12191" y="86613"/>
                </a:lnTo>
                <a:lnTo>
                  <a:pt x="12191" y="65531"/>
                </a:lnTo>
                <a:lnTo>
                  <a:pt x="17461" y="70930"/>
                </a:lnTo>
                <a:lnTo>
                  <a:pt x="65531" y="22859"/>
                </a:lnTo>
                <a:lnTo>
                  <a:pt x="65531" y="12191"/>
                </a:lnTo>
                <a:lnTo>
                  <a:pt x="76199" y="12191"/>
                </a:lnTo>
                <a:lnTo>
                  <a:pt x="76199" y="22605"/>
                </a:lnTo>
                <a:lnTo>
                  <a:pt x="124912" y="70159"/>
                </a:lnTo>
                <a:lnTo>
                  <a:pt x="129539" y="65531"/>
                </a:lnTo>
                <a:lnTo>
                  <a:pt x="129539" y="85343"/>
                </a:lnTo>
                <a:lnTo>
                  <a:pt x="141731" y="73151"/>
                </a:lnTo>
                <a:close/>
              </a:path>
              <a:path w="142240" h="142239">
                <a:moveTo>
                  <a:pt x="17461" y="70930"/>
                </a:moveTo>
                <a:lnTo>
                  <a:pt x="12191" y="65531"/>
                </a:lnTo>
                <a:lnTo>
                  <a:pt x="12191" y="76199"/>
                </a:lnTo>
                <a:lnTo>
                  <a:pt x="17461" y="70930"/>
                </a:lnTo>
                <a:close/>
              </a:path>
              <a:path w="142240" h="142239">
                <a:moveTo>
                  <a:pt x="70159" y="124912"/>
                </a:moveTo>
                <a:lnTo>
                  <a:pt x="17461" y="70930"/>
                </a:lnTo>
                <a:lnTo>
                  <a:pt x="12191" y="76199"/>
                </a:lnTo>
                <a:lnTo>
                  <a:pt x="12191" y="86613"/>
                </a:lnTo>
                <a:lnTo>
                  <a:pt x="65531" y="138683"/>
                </a:lnTo>
                <a:lnTo>
                  <a:pt x="65531" y="129539"/>
                </a:lnTo>
                <a:lnTo>
                  <a:pt x="70159" y="124912"/>
                </a:lnTo>
                <a:close/>
              </a:path>
              <a:path w="142240" h="142239">
                <a:moveTo>
                  <a:pt x="76199" y="12191"/>
                </a:moveTo>
                <a:lnTo>
                  <a:pt x="65531" y="12191"/>
                </a:lnTo>
                <a:lnTo>
                  <a:pt x="70930" y="17461"/>
                </a:lnTo>
                <a:lnTo>
                  <a:pt x="76199" y="12191"/>
                </a:lnTo>
                <a:close/>
              </a:path>
              <a:path w="142240" h="142239">
                <a:moveTo>
                  <a:pt x="70930" y="17461"/>
                </a:moveTo>
                <a:lnTo>
                  <a:pt x="65531" y="12191"/>
                </a:lnTo>
                <a:lnTo>
                  <a:pt x="65531" y="22859"/>
                </a:lnTo>
                <a:lnTo>
                  <a:pt x="70930" y="17461"/>
                </a:lnTo>
                <a:close/>
              </a:path>
              <a:path w="142240" h="142239">
                <a:moveTo>
                  <a:pt x="74675" y="129539"/>
                </a:moveTo>
                <a:lnTo>
                  <a:pt x="70159" y="124912"/>
                </a:lnTo>
                <a:lnTo>
                  <a:pt x="65531" y="129539"/>
                </a:lnTo>
                <a:lnTo>
                  <a:pt x="74675" y="129539"/>
                </a:lnTo>
                <a:close/>
              </a:path>
              <a:path w="142240" h="142239">
                <a:moveTo>
                  <a:pt x="74675" y="140207"/>
                </a:moveTo>
                <a:lnTo>
                  <a:pt x="74675" y="129539"/>
                </a:lnTo>
                <a:lnTo>
                  <a:pt x="65531" y="129539"/>
                </a:lnTo>
                <a:lnTo>
                  <a:pt x="65531" y="138683"/>
                </a:lnTo>
                <a:lnTo>
                  <a:pt x="68579" y="141731"/>
                </a:lnTo>
                <a:lnTo>
                  <a:pt x="73151" y="141731"/>
                </a:lnTo>
                <a:lnTo>
                  <a:pt x="74675" y="140207"/>
                </a:lnTo>
                <a:close/>
              </a:path>
              <a:path w="142240" h="142239">
                <a:moveTo>
                  <a:pt x="129539" y="85343"/>
                </a:moveTo>
                <a:lnTo>
                  <a:pt x="129539" y="74675"/>
                </a:lnTo>
                <a:lnTo>
                  <a:pt x="124912" y="70159"/>
                </a:lnTo>
                <a:lnTo>
                  <a:pt x="70159" y="124912"/>
                </a:lnTo>
                <a:lnTo>
                  <a:pt x="74675" y="129539"/>
                </a:lnTo>
                <a:lnTo>
                  <a:pt x="74675" y="140207"/>
                </a:lnTo>
                <a:lnTo>
                  <a:pt x="129539" y="85343"/>
                </a:lnTo>
                <a:close/>
              </a:path>
              <a:path w="142240" h="142239">
                <a:moveTo>
                  <a:pt x="76199" y="22605"/>
                </a:moveTo>
                <a:lnTo>
                  <a:pt x="76199" y="12191"/>
                </a:lnTo>
                <a:lnTo>
                  <a:pt x="70930" y="17461"/>
                </a:lnTo>
                <a:lnTo>
                  <a:pt x="76199" y="22605"/>
                </a:lnTo>
                <a:close/>
              </a:path>
              <a:path w="142240" h="142239">
                <a:moveTo>
                  <a:pt x="129539" y="74675"/>
                </a:moveTo>
                <a:lnTo>
                  <a:pt x="129539" y="65531"/>
                </a:lnTo>
                <a:lnTo>
                  <a:pt x="124912" y="70159"/>
                </a:lnTo>
                <a:lnTo>
                  <a:pt x="129539" y="74675"/>
                </a:lnTo>
                <a:close/>
              </a:path>
            </a:pathLst>
          </a:custGeom>
          <a:solidFill>
            <a:srgbClr val="497EBA"/>
          </a:solidFill>
        </p:spPr>
        <p:txBody>
          <a:bodyPr wrap="square" lIns="0" tIns="0" rIns="0" bIns="0" rtlCol="0"/>
          <a:lstStyle/>
          <a:p>
            <a:endParaRPr dirty="0"/>
          </a:p>
        </p:txBody>
      </p:sp>
      <p:sp>
        <p:nvSpPr>
          <p:cNvPr id="44" name="object 44"/>
          <p:cNvSpPr txBox="1"/>
          <p:nvPr/>
        </p:nvSpPr>
        <p:spPr>
          <a:xfrm>
            <a:off x="1728585" y="2297205"/>
            <a:ext cx="520123" cy="2416046"/>
          </a:xfrm>
          <a:prstGeom prst="rect">
            <a:avLst/>
          </a:prstGeom>
        </p:spPr>
        <p:txBody>
          <a:bodyPr vert="horz" wrap="square" lIns="0" tIns="0" rIns="0" bIns="0" rtlCol="0">
            <a:spAutoFit/>
          </a:bodyPr>
          <a:lstStyle/>
          <a:p>
            <a:pPr algn="ctr">
              <a:lnSpc>
                <a:spcPct val="100000"/>
              </a:lnSpc>
            </a:pPr>
            <a:r>
              <a:rPr sz="1300" spc="4" dirty="0">
                <a:latin typeface="Calibri"/>
                <a:cs typeface="Calibri"/>
              </a:rPr>
              <a:t>1</a:t>
            </a:r>
            <a:r>
              <a:rPr sz="1300" spc="22" dirty="0">
                <a:latin typeface="Calibri"/>
                <a:cs typeface="Calibri"/>
              </a:rPr>
              <a:t>2</a:t>
            </a:r>
            <a:r>
              <a:rPr sz="1300" dirty="0">
                <a:latin typeface="Calibri"/>
                <a:cs typeface="Calibri"/>
              </a:rPr>
              <a:t>.</a:t>
            </a:r>
            <a:r>
              <a:rPr sz="1300" spc="18" dirty="0">
                <a:latin typeface="Calibri"/>
                <a:cs typeface="Calibri"/>
              </a:rPr>
              <a:t>0</a:t>
            </a:r>
            <a:r>
              <a:rPr sz="1300" spc="4" dirty="0">
                <a:latin typeface="Calibri"/>
                <a:cs typeface="Calibri"/>
              </a:rPr>
              <a:t>0</a:t>
            </a:r>
            <a:r>
              <a:rPr sz="1300" spc="18" dirty="0">
                <a:latin typeface="Calibri"/>
                <a:cs typeface="Calibri"/>
              </a:rPr>
              <a:t>%</a:t>
            </a:r>
            <a:endParaRPr sz="1300" dirty="0">
              <a:latin typeface="Calibri"/>
              <a:cs typeface="Calibri"/>
            </a:endParaRPr>
          </a:p>
          <a:p>
            <a:pPr>
              <a:spcBef>
                <a:spcPts val="9"/>
              </a:spcBef>
            </a:pPr>
            <a:endParaRPr sz="1100" dirty="0">
              <a:latin typeface="Times New Roman"/>
              <a:cs typeface="Times New Roman"/>
            </a:endParaRPr>
          </a:p>
          <a:p>
            <a:pPr algn="ctr">
              <a:lnSpc>
                <a:spcPct val="100000"/>
              </a:lnSpc>
            </a:pPr>
            <a:r>
              <a:rPr sz="1300" spc="4" dirty="0">
                <a:latin typeface="Calibri"/>
                <a:cs typeface="Calibri"/>
              </a:rPr>
              <a:t>1</a:t>
            </a:r>
            <a:r>
              <a:rPr sz="1300" spc="22" dirty="0">
                <a:latin typeface="Calibri"/>
                <a:cs typeface="Calibri"/>
              </a:rPr>
              <a:t>0</a:t>
            </a:r>
            <a:r>
              <a:rPr sz="1300" dirty="0">
                <a:latin typeface="Calibri"/>
                <a:cs typeface="Calibri"/>
              </a:rPr>
              <a:t>.</a:t>
            </a:r>
            <a:r>
              <a:rPr sz="1300" spc="18" dirty="0">
                <a:latin typeface="Calibri"/>
                <a:cs typeface="Calibri"/>
              </a:rPr>
              <a:t>0</a:t>
            </a:r>
            <a:r>
              <a:rPr sz="1300" spc="4" dirty="0">
                <a:latin typeface="Calibri"/>
                <a:cs typeface="Calibri"/>
              </a:rPr>
              <a:t>0</a:t>
            </a:r>
            <a:r>
              <a:rPr sz="1300" spc="18" dirty="0">
                <a:latin typeface="Calibri"/>
                <a:cs typeface="Calibri"/>
              </a:rPr>
              <a:t>%</a:t>
            </a:r>
            <a:endParaRPr sz="1300" dirty="0">
              <a:latin typeface="Calibri"/>
              <a:cs typeface="Calibri"/>
            </a:endParaRPr>
          </a:p>
          <a:p>
            <a:pPr>
              <a:lnSpc>
                <a:spcPct val="100000"/>
              </a:lnSpc>
            </a:pPr>
            <a:endParaRPr sz="1100" dirty="0">
              <a:latin typeface="Times New Roman"/>
              <a:cs typeface="Times New Roman"/>
            </a:endParaRPr>
          </a:p>
          <a:p>
            <a:pPr marL="81488" algn="ctr"/>
            <a:r>
              <a:rPr sz="1300" spc="18" dirty="0">
                <a:latin typeface="Calibri"/>
                <a:cs typeface="Calibri"/>
              </a:rPr>
              <a:t>8</a:t>
            </a:r>
            <a:r>
              <a:rPr sz="1300" dirty="0">
                <a:latin typeface="Calibri"/>
                <a:cs typeface="Calibri"/>
              </a:rPr>
              <a:t>.</a:t>
            </a:r>
            <a:r>
              <a:rPr sz="1300" spc="22" dirty="0">
                <a:latin typeface="Calibri"/>
                <a:cs typeface="Calibri"/>
              </a:rPr>
              <a:t>0</a:t>
            </a:r>
            <a:r>
              <a:rPr sz="1300" spc="4" dirty="0">
                <a:latin typeface="Calibri"/>
                <a:cs typeface="Calibri"/>
              </a:rPr>
              <a:t>0</a:t>
            </a:r>
            <a:r>
              <a:rPr sz="1300" spc="18" dirty="0">
                <a:latin typeface="Calibri"/>
                <a:cs typeface="Calibri"/>
              </a:rPr>
              <a:t>%</a:t>
            </a:r>
            <a:endParaRPr sz="1300" dirty="0">
              <a:latin typeface="Calibri"/>
              <a:cs typeface="Calibri"/>
            </a:endParaRPr>
          </a:p>
          <a:p>
            <a:pPr>
              <a:lnSpc>
                <a:spcPct val="100000"/>
              </a:lnSpc>
            </a:pPr>
            <a:endParaRPr sz="1100" dirty="0">
              <a:latin typeface="Times New Roman"/>
              <a:cs typeface="Times New Roman"/>
            </a:endParaRPr>
          </a:p>
          <a:p>
            <a:pPr marL="81488" algn="ctr"/>
            <a:r>
              <a:rPr sz="1300" spc="18" dirty="0">
                <a:latin typeface="Calibri"/>
                <a:cs typeface="Calibri"/>
              </a:rPr>
              <a:t>6</a:t>
            </a:r>
            <a:r>
              <a:rPr sz="1300" dirty="0">
                <a:latin typeface="Calibri"/>
                <a:cs typeface="Calibri"/>
              </a:rPr>
              <a:t>.</a:t>
            </a:r>
            <a:r>
              <a:rPr sz="1300" spc="22" dirty="0">
                <a:latin typeface="Calibri"/>
                <a:cs typeface="Calibri"/>
              </a:rPr>
              <a:t>0</a:t>
            </a:r>
            <a:r>
              <a:rPr sz="1300" spc="4" dirty="0">
                <a:latin typeface="Calibri"/>
                <a:cs typeface="Calibri"/>
              </a:rPr>
              <a:t>0</a:t>
            </a:r>
            <a:r>
              <a:rPr sz="1300" spc="18" dirty="0">
                <a:latin typeface="Calibri"/>
                <a:cs typeface="Calibri"/>
              </a:rPr>
              <a:t>%</a:t>
            </a:r>
            <a:endParaRPr sz="1300" dirty="0">
              <a:latin typeface="Calibri"/>
              <a:cs typeface="Calibri"/>
            </a:endParaRPr>
          </a:p>
          <a:p>
            <a:pPr>
              <a:lnSpc>
                <a:spcPct val="100000"/>
              </a:lnSpc>
            </a:pPr>
            <a:endParaRPr sz="1100" dirty="0">
              <a:latin typeface="Times New Roman"/>
              <a:cs typeface="Times New Roman"/>
            </a:endParaRPr>
          </a:p>
          <a:p>
            <a:pPr marL="81488" algn="ctr"/>
            <a:r>
              <a:rPr sz="1300" spc="18" dirty="0">
                <a:latin typeface="Calibri"/>
                <a:cs typeface="Calibri"/>
              </a:rPr>
              <a:t>4</a:t>
            </a:r>
            <a:r>
              <a:rPr sz="1300" dirty="0">
                <a:latin typeface="Calibri"/>
                <a:cs typeface="Calibri"/>
              </a:rPr>
              <a:t>.</a:t>
            </a:r>
            <a:r>
              <a:rPr sz="1300" spc="22" dirty="0">
                <a:latin typeface="Calibri"/>
                <a:cs typeface="Calibri"/>
              </a:rPr>
              <a:t>0</a:t>
            </a:r>
            <a:r>
              <a:rPr sz="1300" spc="4" dirty="0">
                <a:latin typeface="Calibri"/>
                <a:cs typeface="Calibri"/>
              </a:rPr>
              <a:t>0</a:t>
            </a:r>
            <a:r>
              <a:rPr sz="1300" spc="18" dirty="0">
                <a:latin typeface="Calibri"/>
                <a:cs typeface="Calibri"/>
              </a:rPr>
              <a:t>%</a:t>
            </a:r>
            <a:endParaRPr sz="1300" dirty="0">
              <a:latin typeface="Calibri"/>
              <a:cs typeface="Calibri"/>
            </a:endParaRPr>
          </a:p>
          <a:p>
            <a:pPr>
              <a:spcBef>
                <a:spcPts val="9"/>
              </a:spcBef>
            </a:pPr>
            <a:endParaRPr sz="1100" dirty="0">
              <a:latin typeface="Times New Roman"/>
              <a:cs typeface="Times New Roman"/>
            </a:endParaRPr>
          </a:p>
          <a:p>
            <a:pPr marL="81488" algn="ctr"/>
            <a:r>
              <a:rPr sz="1300" spc="18" dirty="0">
                <a:latin typeface="Calibri"/>
                <a:cs typeface="Calibri"/>
              </a:rPr>
              <a:t>2</a:t>
            </a:r>
            <a:r>
              <a:rPr sz="1300" dirty="0">
                <a:latin typeface="Calibri"/>
                <a:cs typeface="Calibri"/>
              </a:rPr>
              <a:t>.</a:t>
            </a:r>
            <a:r>
              <a:rPr sz="1300" spc="22" dirty="0">
                <a:latin typeface="Calibri"/>
                <a:cs typeface="Calibri"/>
              </a:rPr>
              <a:t>0</a:t>
            </a:r>
            <a:r>
              <a:rPr sz="1300" spc="4" dirty="0">
                <a:latin typeface="Calibri"/>
                <a:cs typeface="Calibri"/>
              </a:rPr>
              <a:t>0</a:t>
            </a:r>
            <a:r>
              <a:rPr sz="1300" spc="18" dirty="0">
                <a:latin typeface="Calibri"/>
                <a:cs typeface="Calibri"/>
              </a:rPr>
              <a:t>%</a:t>
            </a:r>
            <a:endParaRPr sz="1300" dirty="0">
              <a:latin typeface="Calibri"/>
              <a:cs typeface="Calibri"/>
            </a:endParaRPr>
          </a:p>
          <a:p>
            <a:pPr>
              <a:lnSpc>
                <a:spcPct val="100000"/>
              </a:lnSpc>
            </a:pPr>
            <a:endParaRPr sz="1100" dirty="0">
              <a:latin typeface="Times New Roman"/>
              <a:cs typeface="Times New Roman"/>
            </a:endParaRPr>
          </a:p>
          <a:p>
            <a:pPr marL="81488" algn="ctr"/>
            <a:r>
              <a:rPr sz="1300" spc="18" dirty="0">
                <a:latin typeface="Calibri"/>
                <a:cs typeface="Calibri"/>
              </a:rPr>
              <a:t>0</a:t>
            </a:r>
            <a:r>
              <a:rPr sz="1300" dirty="0">
                <a:latin typeface="Calibri"/>
                <a:cs typeface="Calibri"/>
              </a:rPr>
              <a:t>.</a:t>
            </a:r>
            <a:r>
              <a:rPr sz="1300" spc="22" dirty="0">
                <a:latin typeface="Calibri"/>
                <a:cs typeface="Calibri"/>
              </a:rPr>
              <a:t>0</a:t>
            </a:r>
            <a:r>
              <a:rPr sz="1300" spc="4" dirty="0">
                <a:latin typeface="Calibri"/>
                <a:cs typeface="Calibri"/>
              </a:rPr>
              <a:t>0</a:t>
            </a:r>
            <a:r>
              <a:rPr sz="1300" spc="18" dirty="0">
                <a:latin typeface="Calibri"/>
                <a:cs typeface="Calibri"/>
              </a:rPr>
              <a:t>%</a:t>
            </a:r>
            <a:endParaRPr sz="1300" dirty="0">
              <a:latin typeface="Calibri"/>
              <a:cs typeface="Calibri"/>
            </a:endParaRPr>
          </a:p>
        </p:txBody>
      </p:sp>
      <p:sp>
        <p:nvSpPr>
          <p:cNvPr id="45" name="object 45"/>
          <p:cNvSpPr txBox="1"/>
          <p:nvPr/>
        </p:nvSpPr>
        <p:spPr>
          <a:xfrm>
            <a:off x="2317390" y="4567067"/>
            <a:ext cx="73891" cy="200055"/>
          </a:xfrm>
          <a:prstGeom prst="rect">
            <a:avLst/>
          </a:prstGeom>
        </p:spPr>
        <p:txBody>
          <a:bodyPr vert="horz" wrap="square" lIns="0" tIns="0" rIns="0" bIns="0" rtlCol="0">
            <a:spAutoFit/>
          </a:bodyPr>
          <a:lstStyle/>
          <a:p>
            <a:pPr marL="11397"/>
            <a:r>
              <a:rPr sz="1300" spc="9" dirty="0">
                <a:latin typeface="Calibri"/>
                <a:cs typeface="Calibri"/>
              </a:rPr>
              <a:t>-</a:t>
            </a:r>
            <a:endParaRPr sz="1300" dirty="0">
              <a:latin typeface="Calibri"/>
              <a:cs typeface="Calibri"/>
            </a:endParaRPr>
          </a:p>
        </p:txBody>
      </p:sp>
      <p:sp>
        <p:nvSpPr>
          <p:cNvPr id="46" name="object 46"/>
          <p:cNvSpPr txBox="1"/>
          <p:nvPr/>
        </p:nvSpPr>
        <p:spPr>
          <a:xfrm>
            <a:off x="3145851" y="4567067"/>
            <a:ext cx="399473" cy="200055"/>
          </a:xfrm>
          <a:prstGeom prst="rect">
            <a:avLst/>
          </a:prstGeom>
        </p:spPr>
        <p:txBody>
          <a:bodyPr vert="horz" wrap="square" lIns="0" tIns="0" rIns="0" bIns="0" rtlCol="0">
            <a:spAutoFit/>
          </a:bodyPr>
          <a:lstStyle/>
          <a:p>
            <a:pPr marL="11397"/>
            <a:r>
              <a:rPr sz="1300" spc="4" dirty="0">
                <a:latin typeface="Calibri"/>
                <a:cs typeface="Calibri"/>
              </a:rPr>
              <a:t>2,</a:t>
            </a:r>
            <a:r>
              <a:rPr sz="1300" spc="18" dirty="0">
                <a:latin typeface="Calibri"/>
                <a:cs typeface="Calibri"/>
              </a:rPr>
              <a:t>0</a:t>
            </a:r>
            <a:r>
              <a:rPr sz="1300" spc="4" dirty="0">
                <a:latin typeface="Calibri"/>
                <a:cs typeface="Calibri"/>
              </a:rPr>
              <a:t>0</a:t>
            </a:r>
            <a:r>
              <a:rPr sz="1300" spc="13" dirty="0">
                <a:latin typeface="Calibri"/>
                <a:cs typeface="Calibri"/>
              </a:rPr>
              <a:t>0</a:t>
            </a:r>
            <a:endParaRPr sz="1300" dirty="0">
              <a:latin typeface="Calibri"/>
              <a:cs typeface="Calibri"/>
            </a:endParaRPr>
          </a:p>
        </p:txBody>
      </p:sp>
      <p:sp>
        <p:nvSpPr>
          <p:cNvPr id="47" name="object 47"/>
          <p:cNvSpPr txBox="1"/>
          <p:nvPr/>
        </p:nvSpPr>
        <p:spPr>
          <a:xfrm>
            <a:off x="4099218" y="4567067"/>
            <a:ext cx="401205" cy="200055"/>
          </a:xfrm>
          <a:prstGeom prst="rect">
            <a:avLst/>
          </a:prstGeom>
        </p:spPr>
        <p:txBody>
          <a:bodyPr vert="horz" wrap="square" lIns="0" tIns="0" rIns="0" bIns="0" rtlCol="0">
            <a:spAutoFit/>
          </a:bodyPr>
          <a:lstStyle/>
          <a:p>
            <a:pPr marL="11397"/>
            <a:r>
              <a:rPr sz="1300" spc="18" dirty="0">
                <a:latin typeface="Calibri"/>
                <a:cs typeface="Calibri"/>
              </a:rPr>
              <a:t>4</a:t>
            </a:r>
            <a:r>
              <a:rPr sz="1300" spc="4" dirty="0">
                <a:latin typeface="Calibri"/>
                <a:cs typeface="Calibri"/>
              </a:rPr>
              <a:t>,0</a:t>
            </a:r>
            <a:r>
              <a:rPr sz="1300" spc="18" dirty="0">
                <a:latin typeface="Calibri"/>
                <a:cs typeface="Calibri"/>
              </a:rPr>
              <a:t>0</a:t>
            </a:r>
            <a:r>
              <a:rPr sz="1300" spc="13" dirty="0">
                <a:latin typeface="Calibri"/>
                <a:cs typeface="Calibri"/>
              </a:rPr>
              <a:t>0</a:t>
            </a:r>
            <a:endParaRPr sz="1300" dirty="0">
              <a:latin typeface="Calibri"/>
              <a:cs typeface="Calibri"/>
            </a:endParaRPr>
          </a:p>
        </p:txBody>
      </p:sp>
      <p:sp>
        <p:nvSpPr>
          <p:cNvPr id="48" name="object 48"/>
          <p:cNvSpPr txBox="1"/>
          <p:nvPr/>
        </p:nvSpPr>
        <p:spPr>
          <a:xfrm>
            <a:off x="5053968" y="4567067"/>
            <a:ext cx="401205" cy="200055"/>
          </a:xfrm>
          <a:prstGeom prst="rect">
            <a:avLst/>
          </a:prstGeom>
        </p:spPr>
        <p:txBody>
          <a:bodyPr vert="horz" wrap="square" lIns="0" tIns="0" rIns="0" bIns="0" rtlCol="0">
            <a:spAutoFit/>
          </a:bodyPr>
          <a:lstStyle/>
          <a:p>
            <a:pPr marL="11397"/>
            <a:r>
              <a:rPr sz="1300" spc="4" dirty="0">
                <a:latin typeface="Calibri"/>
                <a:cs typeface="Calibri"/>
              </a:rPr>
              <a:t>6</a:t>
            </a:r>
            <a:r>
              <a:rPr sz="1300" spc="18" dirty="0">
                <a:latin typeface="Calibri"/>
                <a:cs typeface="Calibri"/>
              </a:rPr>
              <a:t>,</a:t>
            </a:r>
            <a:r>
              <a:rPr sz="1300" spc="4" dirty="0">
                <a:latin typeface="Calibri"/>
                <a:cs typeface="Calibri"/>
              </a:rPr>
              <a:t>0</a:t>
            </a:r>
            <a:r>
              <a:rPr sz="1300" spc="18" dirty="0">
                <a:latin typeface="Calibri"/>
                <a:cs typeface="Calibri"/>
              </a:rPr>
              <a:t>0</a:t>
            </a:r>
            <a:r>
              <a:rPr sz="1300" spc="13" dirty="0">
                <a:latin typeface="Calibri"/>
                <a:cs typeface="Calibri"/>
              </a:rPr>
              <a:t>0</a:t>
            </a:r>
            <a:endParaRPr sz="1300" dirty="0">
              <a:latin typeface="Calibri"/>
              <a:cs typeface="Calibri"/>
            </a:endParaRPr>
          </a:p>
        </p:txBody>
      </p:sp>
      <p:sp>
        <p:nvSpPr>
          <p:cNvPr id="49" name="object 49"/>
          <p:cNvSpPr txBox="1"/>
          <p:nvPr/>
        </p:nvSpPr>
        <p:spPr>
          <a:xfrm>
            <a:off x="6008719" y="4567067"/>
            <a:ext cx="399473" cy="200055"/>
          </a:xfrm>
          <a:prstGeom prst="rect">
            <a:avLst/>
          </a:prstGeom>
        </p:spPr>
        <p:txBody>
          <a:bodyPr vert="horz" wrap="square" lIns="0" tIns="0" rIns="0" bIns="0" rtlCol="0">
            <a:spAutoFit/>
          </a:bodyPr>
          <a:lstStyle/>
          <a:p>
            <a:pPr marL="11397"/>
            <a:r>
              <a:rPr sz="1300" spc="4" dirty="0">
                <a:latin typeface="Calibri"/>
                <a:cs typeface="Calibri"/>
              </a:rPr>
              <a:t>8,</a:t>
            </a:r>
            <a:r>
              <a:rPr sz="1300" spc="18" dirty="0">
                <a:latin typeface="Calibri"/>
                <a:cs typeface="Calibri"/>
              </a:rPr>
              <a:t>0</a:t>
            </a:r>
            <a:r>
              <a:rPr sz="1300" spc="4" dirty="0">
                <a:latin typeface="Calibri"/>
                <a:cs typeface="Calibri"/>
              </a:rPr>
              <a:t>0</a:t>
            </a:r>
            <a:r>
              <a:rPr sz="1300" spc="13" dirty="0">
                <a:latin typeface="Calibri"/>
                <a:cs typeface="Calibri"/>
              </a:rPr>
              <a:t>0</a:t>
            </a:r>
            <a:endParaRPr sz="1300" dirty="0">
              <a:latin typeface="Calibri"/>
              <a:cs typeface="Calibri"/>
            </a:endParaRPr>
          </a:p>
        </p:txBody>
      </p:sp>
      <p:sp>
        <p:nvSpPr>
          <p:cNvPr id="50" name="object 50"/>
          <p:cNvSpPr txBox="1"/>
          <p:nvPr/>
        </p:nvSpPr>
        <p:spPr>
          <a:xfrm>
            <a:off x="6920522" y="4567067"/>
            <a:ext cx="485486" cy="200055"/>
          </a:xfrm>
          <a:prstGeom prst="rect">
            <a:avLst/>
          </a:prstGeom>
        </p:spPr>
        <p:txBody>
          <a:bodyPr vert="horz" wrap="square" lIns="0" tIns="0" rIns="0" bIns="0" rtlCol="0">
            <a:spAutoFit/>
          </a:bodyPr>
          <a:lstStyle/>
          <a:p>
            <a:pPr marL="11397"/>
            <a:r>
              <a:rPr sz="1300" spc="4" dirty="0">
                <a:latin typeface="Calibri"/>
                <a:cs typeface="Calibri"/>
              </a:rPr>
              <a:t>1</a:t>
            </a:r>
            <a:r>
              <a:rPr sz="1300" spc="18" dirty="0">
                <a:latin typeface="Calibri"/>
                <a:cs typeface="Calibri"/>
              </a:rPr>
              <a:t>0</a:t>
            </a:r>
            <a:r>
              <a:rPr sz="1300" spc="4" dirty="0">
                <a:latin typeface="Calibri"/>
                <a:cs typeface="Calibri"/>
              </a:rPr>
              <a:t>,</a:t>
            </a:r>
            <a:r>
              <a:rPr sz="1300" spc="18" dirty="0">
                <a:latin typeface="Calibri"/>
                <a:cs typeface="Calibri"/>
              </a:rPr>
              <a:t>00</a:t>
            </a:r>
            <a:r>
              <a:rPr sz="1300" spc="13" dirty="0">
                <a:latin typeface="Calibri"/>
                <a:cs typeface="Calibri"/>
              </a:rPr>
              <a:t>0</a:t>
            </a:r>
            <a:endParaRPr sz="1300" dirty="0">
              <a:latin typeface="Calibri"/>
              <a:cs typeface="Calibri"/>
            </a:endParaRPr>
          </a:p>
        </p:txBody>
      </p:sp>
      <p:sp>
        <p:nvSpPr>
          <p:cNvPr id="51" name="object 51"/>
          <p:cNvSpPr txBox="1"/>
          <p:nvPr/>
        </p:nvSpPr>
        <p:spPr>
          <a:xfrm>
            <a:off x="4372020" y="4811803"/>
            <a:ext cx="809335" cy="200055"/>
          </a:xfrm>
          <a:prstGeom prst="rect">
            <a:avLst/>
          </a:prstGeom>
        </p:spPr>
        <p:txBody>
          <a:bodyPr vert="horz" wrap="square" lIns="0" tIns="0" rIns="0" bIns="0" rtlCol="0">
            <a:spAutoFit/>
          </a:bodyPr>
          <a:lstStyle/>
          <a:p>
            <a:pPr marL="11397"/>
            <a:r>
              <a:rPr sz="1300" b="1" spc="9" dirty="0">
                <a:latin typeface="Calibri"/>
                <a:cs typeface="Calibri"/>
              </a:rPr>
              <a:t>Plazo</a:t>
            </a:r>
            <a:r>
              <a:rPr sz="1300" b="1" spc="-40" dirty="0">
                <a:latin typeface="Calibri"/>
                <a:cs typeface="Calibri"/>
              </a:rPr>
              <a:t> </a:t>
            </a:r>
            <a:r>
              <a:rPr sz="1300" b="1" spc="9" dirty="0">
                <a:latin typeface="Calibri"/>
                <a:cs typeface="Calibri"/>
              </a:rPr>
              <a:t>(días)</a:t>
            </a:r>
            <a:endParaRPr sz="1300" dirty="0">
              <a:latin typeface="Calibri"/>
              <a:cs typeface="Calibri"/>
            </a:endParaRPr>
          </a:p>
        </p:txBody>
      </p:sp>
      <p:sp>
        <p:nvSpPr>
          <p:cNvPr id="52" name="object 52"/>
          <p:cNvSpPr txBox="1"/>
          <p:nvPr/>
        </p:nvSpPr>
        <p:spPr>
          <a:xfrm>
            <a:off x="3722253" y="1837316"/>
            <a:ext cx="1801091" cy="353943"/>
          </a:xfrm>
          <a:prstGeom prst="rect">
            <a:avLst/>
          </a:prstGeom>
        </p:spPr>
        <p:txBody>
          <a:bodyPr vert="horz" wrap="square" lIns="0" tIns="0" rIns="0" bIns="0" rtlCol="0">
            <a:spAutoFit/>
          </a:bodyPr>
          <a:lstStyle/>
          <a:p>
            <a:pPr marL="11397"/>
            <a:r>
              <a:rPr sz="2300" b="1" spc="-9" dirty="0">
                <a:latin typeface="Calibri"/>
                <a:cs typeface="Calibri"/>
              </a:rPr>
              <a:t>Yields </a:t>
            </a:r>
            <a:r>
              <a:rPr sz="2300" b="1" spc="-4" dirty="0">
                <a:latin typeface="Calibri"/>
                <a:cs typeface="Calibri"/>
              </a:rPr>
              <a:t>vs</a:t>
            </a:r>
            <a:r>
              <a:rPr sz="2300" b="1" spc="-94" dirty="0">
                <a:latin typeface="Calibri"/>
                <a:cs typeface="Calibri"/>
              </a:rPr>
              <a:t> </a:t>
            </a:r>
            <a:r>
              <a:rPr sz="2300" b="1" spc="-13" dirty="0">
                <a:latin typeface="Calibri"/>
                <a:cs typeface="Calibri"/>
              </a:rPr>
              <a:t>Plazo</a:t>
            </a:r>
            <a:endParaRPr sz="2300" dirty="0">
              <a:latin typeface="Calibri"/>
              <a:cs typeface="Calibri"/>
            </a:endParaRPr>
          </a:p>
        </p:txBody>
      </p:sp>
      <p:sp>
        <p:nvSpPr>
          <p:cNvPr id="53" name="object 53"/>
          <p:cNvSpPr/>
          <p:nvPr/>
        </p:nvSpPr>
        <p:spPr>
          <a:xfrm>
            <a:off x="1626523" y="1722569"/>
            <a:ext cx="5992091" cy="3495114"/>
          </a:xfrm>
          <a:custGeom>
            <a:avLst/>
            <a:gdLst/>
            <a:ahLst/>
            <a:cxnLst/>
            <a:rect l="l" t="t" r="r" b="b"/>
            <a:pathLst>
              <a:path w="6591300" h="3961129">
                <a:moveTo>
                  <a:pt x="6591299" y="3957827"/>
                </a:moveTo>
                <a:lnTo>
                  <a:pt x="6591299" y="3047"/>
                </a:lnTo>
                <a:lnTo>
                  <a:pt x="6588251" y="0"/>
                </a:lnTo>
                <a:lnTo>
                  <a:pt x="1523" y="0"/>
                </a:lnTo>
                <a:lnTo>
                  <a:pt x="0" y="3047"/>
                </a:lnTo>
                <a:lnTo>
                  <a:pt x="0" y="3957827"/>
                </a:lnTo>
                <a:lnTo>
                  <a:pt x="1523" y="3960875"/>
                </a:lnTo>
                <a:lnTo>
                  <a:pt x="6095" y="3960875"/>
                </a:lnTo>
                <a:lnTo>
                  <a:pt x="6095" y="13715"/>
                </a:lnTo>
                <a:lnTo>
                  <a:pt x="12191" y="6095"/>
                </a:lnTo>
                <a:lnTo>
                  <a:pt x="12191" y="13715"/>
                </a:lnTo>
                <a:lnTo>
                  <a:pt x="6577583" y="13715"/>
                </a:lnTo>
                <a:lnTo>
                  <a:pt x="6577583" y="6095"/>
                </a:lnTo>
                <a:lnTo>
                  <a:pt x="6583679" y="13715"/>
                </a:lnTo>
                <a:lnTo>
                  <a:pt x="6583679" y="3960875"/>
                </a:lnTo>
                <a:lnTo>
                  <a:pt x="6588251" y="3960875"/>
                </a:lnTo>
                <a:lnTo>
                  <a:pt x="6591299" y="3957827"/>
                </a:lnTo>
                <a:close/>
              </a:path>
              <a:path w="6591300" h="3961129">
                <a:moveTo>
                  <a:pt x="12191" y="13715"/>
                </a:moveTo>
                <a:lnTo>
                  <a:pt x="12191" y="6095"/>
                </a:lnTo>
                <a:lnTo>
                  <a:pt x="6095" y="13715"/>
                </a:lnTo>
                <a:lnTo>
                  <a:pt x="12191" y="13715"/>
                </a:lnTo>
                <a:close/>
              </a:path>
              <a:path w="6591300" h="3961129">
                <a:moveTo>
                  <a:pt x="12191" y="3948683"/>
                </a:moveTo>
                <a:lnTo>
                  <a:pt x="12191" y="13715"/>
                </a:lnTo>
                <a:lnTo>
                  <a:pt x="6095" y="13715"/>
                </a:lnTo>
                <a:lnTo>
                  <a:pt x="6095" y="3948683"/>
                </a:lnTo>
                <a:lnTo>
                  <a:pt x="12191" y="3948683"/>
                </a:lnTo>
                <a:close/>
              </a:path>
              <a:path w="6591300" h="3961129">
                <a:moveTo>
                  <a:pt x="6583679" y="3948683"/>
                </a:moveTo>
                <a:lnTo>
                  <a:pt x="6095" y="3948683"/>
                </a:lnTo>
                <a:lnTo>
                  <a:pt x="12191" y="3954779"/>
                </a:lnTo>
                <a:lnTo>
                  <a:pt x="12191" y="3960875"/>
                </a:lnTo>
                <a:lnTo>
                  <a:pt x="6577583" y="3960875"/>
                </a:lnTo>
                <a:lnTo>
                  <a:pt x="6577583" y="3954779"/>
                </a:lnTo>
                <a:lnTo>
                  <a:pt x="6583679" y="3948683"/>
                </a:lnTo>
                <a:close/>
              </a:path>
              <a:path w="6591300" h="3961129">
                <a:moveTo>
                  <a:pt x="12191" y="3960875"/>
                </a:moveTo>
                <a:lnTo>
                  <a:pt x="12191" y="3954779"/>
                </a:lnTo>
                <a:lnTo>
                  <a:pt x="6095" y="3948683"/>
                </a:lnTo>
                <a:lnTo>
                  <a:pt x="6095" y="3960875"/>
                </a:lnTo>
                <a:lnTo>
                  <a:pt x="12191" y="3960875"/>
                </a:lnTo>
                <a:close/>
              </a:path>
              <a:path w="6591300" h="3961129">
                <a:moveTo>
                  <a:pt x="6583679" y="13715"/>
                </a:moveTo>
                <a:lnTo>
                  <a:pt x="6577583" y="6095"/>
                </a:lnTo>
                <a:lnTo>
                  <a:pt x="6577583" y="13715"/>
                </a:lnTo>
                <a:lnTo>
                  <a:pt x="6583679" y="13715"/>
                </a:lnTo>
                <a:close/>
              </a:path>
              <a:path w="6591300" h="3961129">
                <a:moveTo>
                  <a:pt x="6583679" y="3948683"/>
                </a:moveTo>
                <a:lnTo>
                  <a:pt x="6583679" y="13715"/>
                </a:lnTo>
                <a:lnTo>
                  <a:pt x="6577583" y="13715"/>
                </a:lnTo>
                <a:lnTo>
                  <a:pt x="6577583" y="3948683"/>
                </a:lnTo>
                <a:lnTo>
                  <a:pt x="6583679" y="3948683"/>
                </a:lnTo>
                <a:close/>
              </a:path>
              <a:path w="6591300" h="3961129">
                <a:moveTo>
                  <a:pt x="6583679" y="3960875"/>
                </a:moveTo>
                <a:lnTo>
                  <a:pt x="6583679" y="3948683"/>
                </a:lnTo>
                <a:lnTo>
                  <a:pt x="6577583" y="3954779"/>
                </a:lnTo>
                <a:lnTo>
                  <a:pt x="6577583" y="3960875"/>
                </a:lnTo>
                <a:lnTo>
                  <a:pt x="6583679" y="3960875"/>
                </a:lnTo>
                <a:close/>
              </a:path>
            </a:pathLst>
          </a:custGeom>
          <a:solidFill>
            <a:srgbClr val="858585"/>
          </a:solidFill>
        </p:spPr>
        <p:txBody>
          <a:bodyPr wrap="square" lIns="0" tIns="0" rIns="0" bIns="0" rtlCol="0"/>
          <a:lstStyle/>
          <a:p>
            <a:endParaRPr dirty="0"/>
          </a:p>
        </p:txBody>
      </p:sp>
      <p:sp>
        <p:nvSpPr>
          <p:cNvPr id="57" name="56 Marcador de número de diapositiva"/>
          <p:cNvSpPr>
            <a:spLocks noGrp="1"/>
          </p:cNvSpPr>
          <p:nvPr>
            <p:ph type="sldNum" sz="quarter" idx="12"/>
          </p:nvPr>
        </p:nvSpPr>
        <p:spPr/>
        <p:txBody>
          <a:bodyPr/>
          <a:lstStyle/>
          <a:p>
            <a:fld id="{05E83AA4-A00D-4AA0-8FE8-B93C9F3EC141}" type="slidenum">
              <a:rPr lang="es-ES" altLang="es-MX" smtClean="0"/>
              <a:pPr/>
              <a:t>74</a:t>
            </a:fld>
            <a:endParaRPr lang="es-ES" altLang="es-MX" dirty="0"/>
          </a:p>
        </p:txBody>
      </p:sp>
    </p:spTree>
    <p:extLst>
      <p:ext uri="{BB962C8B-B14F-4D97-AF65-F5344CB8AC3E}">
        <p14:creationId xmlns:p14="http://schemas.microsoft.com/office/powerpoint/2010/main" val="16783048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802258" y="1501503"/>
            <a:ext cx="7069694" cy="2523768"/>
          </a:xfrm>
          <a:prstGeom prst="rect">
            <a:avLst/>
          </a:prstGeom>
        </p:spPr>
        <p:txBody>
          <a:bodyPr vert="horz" wrap="square" lIns="0" tIns="0" rIns="0" bIns="0" rtlCol="0">
            <a:spAutoFit/>
          </a:bodyPr>
          <a:lstStyle/>
          <a:p>
            <a:pPr marL="297147" marR="4559" indent="-285750" algn="just">
              <a:buClr>
                <a:srgbClr val="C00000"/>
              </a:buClr>
              <a:buFont typeface="Arial" panose="020B0604020202020204" pitchFamily="34" charset="0"/>
              <a:buChar char="•"/>
            </a:pPr>
            <a:r>
              <a:rPr sz="1400" spc="-18" dirty="0">
                <a:solidFill>
                  <a:srgbClr val="252525"/>
                </a:solidFill>
                <a:latin typeface="Century Gothic" panose="020B0502020202020204" pitchFamily="34" charset="0"/>
                <a:cs typeface="Constantia"/>
              </a:rPr>
              <a:t>Para</a:t>
            </a:r>
            <a:r>
              <a:rPr sz="1400" spc="-7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garantizar</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3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a:t>
            </a:r>
            <a:r>
              <a:rPr sz="1400" spc="-8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valuación</a:t>
            </a:r>
            <a:r>
              <a:rPr sz="1400" spc="-45"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es</a:t>
            </a:r>
            <a:r>
              <a:rPr sz="1400" spc="-27"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libre</a:t>
            </a:r>
            <a:r>
              <a:rPr sz="1400" spc="-85"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6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arbitraje,</a:t>
            </a:r>
            <a:r>
              <a:rPr sz="1400" spc="-45"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se</a:t>
            </a:r>
            <a:r>
              <a:rPr sz="1400" spc="-58"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utilizaron</a:t>
            </a:r>
            <a:r>
              <a:rPr sz="1400" spc="-58"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curvas  </a:t>
            </a:r>
            <a:r>
              <a:rPr sz="1400" spc="-4" dirty="0">
                <a:solidFill>
                  <a:srgbClr val="252525"/>
                </a:solidFill>
                <a:latin typeface="Century Gothic" panose="020B0502020202020204" pitchFamily="34" charset="0"/>
                <a:cs typeface="Constantia"/>
              </a:rPr>
              <a:t>de </a:t>
            </a:r>
            <a:r>
              <a:rPr sz="1400" spc="-9" dirty="0">
                <a:solidFill>
                  <a:srgbClr val="252525"/>
                </a:solidFill>
                <a:latin typeface="Century Gothic" panose="020B0502020202020204" pitchFamily="34" charset="0"/>
                <a:cs typeface="Constantia"/>
              </a:rPr>
              <a:t>rendimiento </a:t>
            </a:r>
            <a:r>
              <a:rPr sz="1400" spc="-4" dirty="0">
                <a:solidFill>
                  <a:srgbClr val="252525"/>
                </a:solidFill>
                <a:latin typeface="Century Gothic" panose="020B0502020202020204" pitchFamily="34" charset="0"/>
                <a:cs typeface="Constantia"/>
              </a:rPr>
              <a:t>bien comportadas, </a:t>
            </a:r>
            <a:r>
              <a:rPr sz="1400" dirty="0">
                <a:solidFill>
                  <a:srgbClr val="252525"/>
                </a:solidFill>
                <a:latin typeface="Century Gothic" panose="020B0502020202020204" pitchFamily="34" charset="0"/>
                <a:cs typeface="Constantia"/>
              </a:rPr>
              <a:t>es </a:t>
            </a:r>
            <a:r>
              <a:rPr sz="1400" spc="-27" dirty="0">
                <a:solidFill>
                  <a:srgbClr val="252525"/>
                </a:solidFill>
                <a:latin typeface="Century Gothic" panose="020B0502020202020204" pitchFamily="34" charset="0"/>
                <a:cs typeface="Constantia"/>
              </a:rPr>
              <a:t>decir, </a:t>
            </a:r>
            <a:r>
              <a:rPr sz="1400" dirty="0">
                <a:solidFill>
                  <a:srgbClr val="252525"/>
                </a:solidFill>
                <a:latin typeface="Century Gothic" panose="020B0502020202020204" pitchFamily="34" charset="0"/>
                <a:cs typeface="Constantia"/>
              </a:rPr>
              <a:t>curvas </a:t>
            </a:r>
            <a:r>
              <a:rPr sz="1400" spc="-4" dirty="0">
                <a:solidFill>
                  <a:srgbClr val="252525"/>
                </a:solidFill>
                <a:latin typeface="Century Gothic" panose="020B0502020202020204" pitchFamily="34" charset="0"/>
                <a:cs typeface="Constantia"/>
              </a:rPr>
              <a:t>que suponen que las  </a:t>
            </a:r>
            <a:r>
              <a:rPr sz="1400" dirty="0">
                <a:solidFill>
                  <a:srgbClr val="252525"/>
                </a:solidFill>
                <a:latin typeface="Century Gothic" panose="020B0502020202020204" pitchFamily="34" charset="0"/>
                <a:cs typeface="Constantia"/>
              </a:rPr>
              <a:t>tasas</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40"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interés</a:t>
            </a:r>
            <a:r>
              <a:rPr sz="1400" spc="-49"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forwards</a:t>
            </a:r>
            <a:r>
              <a:rPr sz="1400" spc="-81"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son</a:t>
            </a:r>
            <a:r>
              <a:rPr sz="1400" spc="-7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consistentes</a:t>
            </a:r>
            <a:r>
              <a:rPr sz="1400" spc="-72"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con</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36"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niveles</a:t>
            </a:r>
            <a:r>
              <a:rPr sz="1400" spc="-5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40"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mercado</a:t>
            </a:r>
            <a:r>
              <a:rPr sz="1400" spc="-13" dirty="0" smtClean="0">
                <a:solidFill>
                  <a:srgbClr val="252525"/>
                </a:solidFill>
                <a:latin typeface="Century Gothic" panose="020B0502020202020204" pitchFamily="34" charset="0"/>
                <a:cs typeface="Constantia"/>
              </a:rPr>
              <a:t>.</a:t>
            </a:r>
            <a:endParaRPr lang="es-MX" sz="1400" spc="-13" dirty="0" smtClean="0">
              <a:solidFill>
                <a:srgbClr val="252525"/>
              </a:solidFill>
              <a:latin typeface="Century Gothic" panose="020B0502020202020204" pitchFamily="34" charset="0"/>
              <a:cs typeface="Constantia"/>
            </a:endParaRPr>
          </a:p>
          <a:p>
            <a:pPr marL="297147" marR="4559" indent="-285750" algn="just">
              <a:buClr>
                <a:srgbClr val="C00000"/>
              </a:buClr>
              <a:buFont typeface="Arial" panose="020B0604020202020204" pitchFamily="34" charset="0"/>
              <a:buChar char="•"/>
            </a:pPr>
            <a:endParaRPr sz="1400" dirty="0">
              <a:latin typeface="Century Gothic" panose="020B0502020202020204" pitchFamily="34" charset="0"/>
              <a:cs typeface="Constantia"/>
            </a:endParaRPr>
          </a:p>
          <a:p>
            <a:pPr marL="297147" marR="26783" indent="-285750" algn="just">
              <a:spcBef>
                <a:spcPts val="386"/>
              </a:spcBef>
              <a:buClr>
                <a:srgbClr val="C00000"/>
              </a:buClr>
              <a:buFont typeface="Arial" panose="020B0604020202020204" pitchFamily="34" charset="0"/>
              <a:buChar char="•"/>
            </a:pPr>
            <a:r>
              <a:rPr sz="1400" spc="-9" dirty="0">
                <a:solidFill>
                  <a:srgbClr val="252525"/>
                </a:solidFill>
                <a:latin typeface="Century Gothic" panose="020B0502020202020204" pitchFamily="34" charset="0"/>
                <a:cs typeface="Constantia"/>
              </a:rPr>
              <a:t>Esto</a:t>
            </a:r>
            <a:r>
              <a:rPr sz="1400" spc="-4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no</a:t>
            </a:r>
            <a:r>
              <a:rPr sz="1400" spc="-6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siempre</a:t>
            </a:r>
            <a:r>
              <a:rPr sz="1400" spc="-94"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es</a:t>
            </a:r>
            <a:r>
              <a:rPr sz="1400" spc="-72"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el</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caso</a:t>
            </a:r>
            <a:r>
              <a:rPr sz="1400" spc="-94"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con</a:t>
            </a:r>
            <a:r>
              <a:rPr sz="1400" spc="-2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las</a:t>
            </a:r>
            <a:r>
              <a:rPr sz="1400" spc="-81"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curvas</a:t>
            </a:r>
            <a:r>
              <a:rPr sz="1400" spc="-81"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que</a:t>
            </a:r>
            <a:r>
              <a:rPr sz="1400" spc="-6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utilizan</a:t>
            </a:r>
            <a:r>
              <a:rPr sz="1400"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72" dirty="0">
                <a:solidFill>
                  <a:srgbClr val="252525"/>
                </a:solidFill>
                <a:latin typeface="Century Gothic" panose="020B0502020202020204" pitchFamily="34" charset="0"/>
                <a:cs typeface="Constantia"/>
              </a:rPr>
              <a:t> </a:t>
            </a:r>
            <a:r>
              <a:rPr sz="1400" spc="-13" dirty="0">
                <a:solidFill>
                  <a:srgbClr val="252525"/>
                </a:solidFill>
                <a:latin typeface="Century Gothic" panose="020B0502020202020204" pitchFamily="34" charset="0"/>
                <a:cs typeface="Constantia"/>
              </a:rPr>
              <a:t>proveedores</a:t>
            </a:r>
            <a:r>
              <a:rPr sz="1400" spc="-72"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  </a:t>
            </a:r>
            <a:r>
              <a:rPr sz="1400" spc="-9" dirty="0">
                <a:solidFill>
                  <a:srgbClr val="252525"/>
                </a:solidFill>
                <a:latin typeface="Century Gothic" panose="020B0502020202020204" pitchFamily="34" charset="0"/>
                <a:cs typeface="Constantia"/>
              </a:rPr>
              <a:t>precios, como </a:t>
            </a:r>
            <a:r>
              <a:rPr sz="1400" dirty="0">
                <a:solidFill>
                  <a:srgbClr val="252525"/>
                </a:solidFill>
                <a:latin typeface="Century Gothic" panose="020B0502020202020204" pitchFamily="34" charset="0"/>
                <a:cs typeface="Constantia"/>
              </a:rPr>
              <a:t>se </a:t>
            </a:r>
            <a:r>
              <a:rPr sz="1400" spc="-9" dirty="0">
                <a:solidFill>
                  <a:srgbClr val="252525"/>
                </a:solidFill>
                <a:latin typeface="Century Gothic" panose="020B0502020202020204" pitchFamily="34" charset="0"/>
                <a:cs typeface="Constantia"/>
              </a:rPr>
              <a:t>muestra </a:t>
            </a:r>
            <a:r>
              <a:rPr sz="1400" dirty="0">
                <a:solidFill>
                  <a:srgbClr val="252525"/>
                </a:solidFill>
                <a:latin typeface="Century Gothic" panose="020B0502020202020204" pitchFamily="34" charset="0"/>
                <a:cs typeface="Constantia"/>
              </a:rPr>
              <a:t>a </a:t>
            </a:r>
            <a:r>
              <a:rPr sz="1400" spc="-9" dirty="0">
                <a:solidFill>
                  <a:srgbClr val="252525"/>
                </a:solidFill>
                <a:latin typeface="Century Gothic" panose="020B0502020202020204" pitchFamily="34" charset="0"/>
                <a:cs typeface="Constantia"/>
              </a:rPr>
              <a:t>continuación, </a:t>
            </a:r>
            <a:r>
              <a:rPr sz="1400" spc="-4" dirty="0">
                <a:solidFill>
                  <a:srgbClr val="252525"/>
                </a:solidFill>
                <a:latin typeface="Century Gothic" panose="020B0502020202020204" pitchFamily="34" charset="0"/>
                <a:cs typeface="Constantia"/>
              </a:rPr>
              <a:t>donde las </a:t>
            </a:r>
            <a:r>
              <a:rPr sz="1400" dirty="0">
                <a:solidFill>
                  <a:srgbClr val="252525"/>
                </a:solidFill>
                <a:latin typeface="Century Gothic" panose="020B0502020202020204" pitchFamily="34" charset="0"/>
                <a:cs typeface="Constantia"/>
              </a:rPr>
              <a:t>tasas </a:t>
            </a:r>
            <a:r>
              <a:rPr sz="1400" spc="-9" dirty="0">
                <a:solidFill>
                  <a:srgbClr val="252525"/>
                </a:solidFill>
                <a:latin typeface="Century Gothic" panose="020B0502020202020204" pitchFamily="34" charset="0"/>
                <a:cs typeface="Constantia"/>
              </a:rPr>
              <a:t>forward  muestran comportamiento </a:t>
            </a:r>
            <a:r>
              <a:rPr sz="1400" spc="-4" dirty="0">
                <a:solidFill>
                  <a:srgbClr val="252525"/>
                </a:solidFill>
                <a:latin typeface="Century Gothic" panose="020B0502020202020204" pitchFamily="34" charset="0"/>
                <a:cs typeface="Constantia"/>
              </a:rPr>
              <a:t>inestables </a:t>
            </a:r>
            <a:r>
              <a:rPr sz="1400" dirty="0">
                <a:solidFill>
                  <a:srgbClr val="252525"/>
                </a:solidFill>
                <a:latin typeface="Century Gothic" panose="020B0502020202020204" pitchFamily="34" charset="0"/>
                <a:cs typeface="Constantia"/>
              </a:rPr>
              <a:t>a </a:t>
            </a:r>
            <a:r>
              <a:rPr sz="1400" spc="-4" dirty="0">
                <a:solidFill>
                  <a:srgbClr val="252525"/>
                </a:solidFill>
                <a:latin typeface="Century Gothic" panose="020B0502020202020204" pitchFamily="34" charset="0"/>
                <a:cs typeface="Constantia"/>
              </a:rPr>
              <a:t>lo </a:t>
            </a:r>
            <a:r>
              <a:rPr sz="1400" spc="-13" dirty="0">
                <a:solidFill>
                  <a:srgbClr val="252525"/>
                </a:solidFill>
                <a:latin typeface="Century Gothic" panose="020B0502020202020204" pitchFamily="34" charset="0"/>
                <a:cs typeface="Constantia"/>
              </a:rPr>
              <a:t>largo </a:t>
            </a:r>
            <a:r>
              <a:rPr sz="1400" spc="-4" dirty="0">
                <a:solidFill>
                  <a:srgbClr val="252525"/>
                </a:solidFill>
                <a:latin typeface="Century Gothic" panose="020B0502020202020204" pitchFamily="34" charset="0"/>
                <a:cs typeface="Constantia"/>
              </a:rPr>
              <a:t>de la </a:t>
            </a:r>
            <a:r>
              <a:rPr sz="1400" dirty="0">
                <a:solidFill>
                  <a:srgbClr val="252525"/>
                </a:solidFill>
                <a:latin typeface="Century Gothic" panose="020B0502020202020204" pitchFamily="34" charset="0"/>
                <a:cs typeface="Constantia"/>
              </a:rPr>
              <a:t>curva </a:t>
            </a:r>
            <a:r>
              <a:rPr sz="1400" spc="-4" dirty="0">
                <a:solidFill>
                  <a:srgbClr val="252525"/>
                </a:solidFill>
                <a:latin typeface="Century Gothic" panose="020B0502020202020204" pitchFamily="34" charset="0"/>
                <a:cs typeface="Constantia"/>
              </a:rPr>
              <a:t>de  </a:t>
            </a:r>
            <a:r>
              <a:rPr sz="1400" spc="-13" dirty="0">
                <a:solidFill>
                  <a:srgbClr val="252525"/>
                </a:solidFill>
                <a:latin typeface="Century Gothic" panose="020B0502020202020204" pitchFamily="34" charset="0"/>
                <a:cs typeface="Constantia"/>
              </a:rPr>
              <a:t>rendimiento</a:t>
            </a:r>
            <a:r>
              <a:rPr sz="1400" spc="-13" dirty="0" smtClean="0">
                <a:solidFill>
                  <a:srgbClr val="252525"/>
                </a:solidFill>
                <a:latin typeface="Century Gothic" panose="020B0502020202020204" pitchFamily="34" charset="0"/>
                <a:cs typeface="Constantia"/>
              </a:rPr>
              <a:t>.</a:t>
            </a:r>
            <a:endParaRPr lang="es-MX" sz="1400" spc="-13" dirty="0" smtClean="0">
              <a:solidFill>
                <a:srgbClr val="252525"/>
              </a:solidFill>
              <a:latin typeface="Century Gothic" panose="020B0502020202020204" pitchFamily="34" charset="0"/>
              <a:cs typeface="Constantia"/>
            </a:endParaRPr>
          </a:p>
          <a:p>
            <a:pPr marL="297147" marR="26783" indent="-285750" algn="just">
              <a:spcBef>
                <a:spcPts val="386"/>
              </a:spcBef>
              <a:buClr>
                <a:srgbClr val="C00000"/>
              </a:buClr>
              <a:buFont typeface="Arial" panose="020B0604020202020204" pitchFamily="34" charset="0"/>
              <a:buChar char="•"/>
            </a:pPr>
            <a:endParaRPr sz="1400" dirty="0">
              <a:latin typeface="Century Gothic" panose="020B0502020202020204" pitchFamily="34" charset="0"/>
              <a:cs typeface="Constantia"/>
            </a:endParaRPr>
          </a:p>
          <a:p>
            <a:pPr marL="297147" marR="287204" indent="-285750" algn="just">
              <a:spcBef>
                <a:spcPts val="386"/>
              </a:spcBef>
              <a:buClr>
                <a:srgbClr val="C00000"/>
              </a:buClr>
              <a:buFont typeface="Arial" panose="020B0604020202020204" pitchFamily="34" charset="0"/>
              <a:buChar char="•"/>
            </a:pPr>
            <a:r>
              <a:rPr sz="1400" spc="4" dirty="0">
                <a:solidFill>
                  <a:srgbClr val="252525"/>
                </a:solidFill>
                <a:latin typeface="Century Gothic" panose="020B0502020202020204" pitchFamily="34" charset="0"/>
                <a:cs typeface="Constantia"/>
              </a:rPr>
              <a:t>Los </a:t>
            </a:r>
            <a:r>
              <a:rPr sz="1400" spc="-4" dirty="0">
                <a:solidFill>
                  <a:srgbClr val="252525"/>
                </a:solidFill>
                <a:latin typeface="Century Gothic" panose="020B0502020202020204" pitchFamily="34" charset="0"/>
                <a:cs typeface="Constantia"/>
              </a:rPr>
              <a:t>comentarios </a:t>
            </a:r>
            <a:r>
              <a:rPr sz="1400" spc="-9" dirty="0">
                <a:solidFill>
                  <a:srgbClr val="252525"/>
                </a:solidFill>
                <a:latin typeface="Century Gothic" panose="020B0502020202020204" pitchFamily="34" charset="0"/>
                <a:cs typeface="Constantia"/>
              </a:rPr>
              <a:t>anteriores </a:t>
            </a:r>
            <a:r>
              <a:rPr sz="1400" spc="-4" dirty="0">
                <a:solidFill>
                  <a:srgbClr val="252525"/>
                </a:solidFill>
                <a:latin typeface="Century Gothic" panose="020B0502020202020204" pitchFamily="34" charset="0"/>
                <a:cs typeface="Constantia"/>
              </a:rPr>
              <a:t>explican </a:t>
            </a:r>
            <a:r>
              <a:rPr sz="1400" spc="-9" dirty="0">
                <a:solidFill>
                  <a:srgbClr val="252525"/>
                </a:solidFill>
                <a:latin typeface="Century Gothic" panose="020B0502020202020204" pitchFamily="34" charset="0"/>
                <a:cs typeface="Constantia"/>
              </a:rPr>
              <a:t>porque </a:t>
            </a:r>
            <a:r>
              <a:rPr sz="1400" spc="-4" dirty="0">
                <a:solidFill>
                  <a:srgbClr val="252525"/>
                </a:solidFill>
                <a:latin typeface="Century Gothic" panose="020B0502020202020204" pitchFamily="34" charset="0"/>
                <a:cs typeface="Constantia"/>
              </a:rPr>
              <a:t>las valuaciones que </a:t>
            </a:r>
            <a:r>
              <a:rPr sz="1400" dirty="0">
                <a:solidFill>
                  <a:srgbClr val="252525"/>
                </a:solidFill>
                <a:latin typeface="Century Gothic" panose="020B0502020202020204" pitchFamily="34" charset="0"/>
                <a:cs typeface="Constantia"/>
              </a:rPr>
              <a:t>se  </a:t>
            </a:r>
            <a:r>
              <a:rPr sz="1400" spc="-4" dirty="0">
                <a:solidFill>
                  <a:srgbClr val="252525"/>
                </a:solidFill>
                <a:latin typeface="Century Gothic" panose="020B0502020202020204" pitchFamily="34" charset="0"/>
                <a:cs typeface="Constantia"/>
              </a:rPr>
              <a:t>obtienen</a:t>
            </a:r>
            <a:r>
              <a:rPr sz="1400" spc="-49"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en</a:t>
            </a:r>
            <a:r>
              <a:rPr sz="1400" spc="-63"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este</a:t>
            </a:r>
            <a:r>
              <a:rPr sz="1400" spc="-90"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documento</a:t>
            </a:r>
            <a:r>
              <a:rPr sz="1400" spc="-58" dirty="0">
                <a:solidFill>
                  <a:srgbClr val="252525"/>
                </a:solidFill>
                <a:latin typeface="Century Gothic" panose="020B0502020202020204" pitchFamily="34" charset="0"/>
                <a:cs typeface="Constantia"/>
              </a:rPr>
              <a:t> </a:t>
            </a:r>
            <a:r>
              <a:rPr sz="1400" dirty="0">
                <a:solidFill>
                  <a:srgbClr val="252525"/>
                </a:solidFill>
                <a:latin typeface="Century Gothic" panose="020B0502020202020204" pitchFamily="34" charset="0"/>
                <a:cs typeface="Constantia"/>
              </a:rPr>
              <a:t>en</a:t>
            </a:r>
            <a:r>
              <a:rPr sz="1400" spc="-63"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algunos</a:t>
            </a:r>
            <a:r>
              <a:rPr sz="1400" spc="-67"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casos,</a:t>
            </a:r>
            <a:r>
              <a:rPr sz="1400" spc="-49"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difieren</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de</a:t>
            </a:r>
            <a:r>
              <a:rPr sz="1400" spc="-36"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los</a:t>
            </a:r>
            <a:r>
              <a:rPr sz="1400" spc="-54"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precios  publicados </a:t>
            </a:r>
            <a:r>
              <a:rPr sz="1400" dirty="0">
                <a:solidFill>
                  <a:srgbClr val="252525"/>
                </a:solidFill>
                <a:latin typeface="Century Gothic" panose="020B0502020202020204" pitchFamily="34" charset="0"/>
                <a:cs typeface="Constantia"/>
              </a:rPr>
              <a:t>por </a:t>
            </a:r>
            <a:r>
              <a:rPr sz="1400" spc="-4" dirty="0">
                <a:solidFill>
                  <a:srgbClr val="252525"/>
                </a:solidFill>
                <a:latin typeface="Century Gothic" panose="020B0502020202020204" pitchFamily="34" charset="0"/>
                <a:cs typeface="Constantia"/>
              </a:rPr>
              <a:t>los </a:t>
            </a:r>
            <a:r>
              <a:rPr sz="1400" spc="-13" dirty="0">
                <a:solidFill>
                  <a:srgbClr val="252525"/>
                </a:solidFill>
                <a:latin typeface="Century Gothic" panose="020B0502020202020204" pitchFamily="34" charset="0"/>
                <a:cs typeface="Constantia"/>
              </a:rPr>
              <a:t>proveedores </a:t>
            </a:r>
            <a:r>
              <a:rPr sz="1400" spc="-4" dirty="0">
                <a:solidFill>
                  <a:srgbClr val="252525"/>
                </a:solidFill>
                <a:latin typeface="Century Gothic" panose="020B0502020202020204" pitchFamily="34" charset="0"/>
                <a:cs typeface="Constantia"/>
              </a:rPr>
              <a:t>de</a:t>
            </a:r>
            <a:r>
              <a:rPr sz="1400" spc="-292"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precios.</a:t>
            </a:r>
            <a:endParaRPr sz="1400" dirty="0">
              <a:latin typeface="Century Gothic" panose="020B0502020202020204" pitchFamily="34" charset="0"/>
              <a:cs typeface="Constantia"/>
            </a:endParaRPr>
          </a:p>
        </p:txBody>
      </p:sp>
      <p:sp>
        <p:nvSpPr>
          <p:cNvPr id="10" name="9 Marcador de número de diapositiva"/>
          <p:cNvSpPr>
            <a:spLocks noGrp="1"/>
          </p:cNvSpPr>
          <p:nvPr>
            <p:ph type="sldNum" sz="quarter" idx="12"/>
          </p:nvPr>
        </p:nvSpPr>
        <p:spPr/>
        <p:txBody>
          <a:bodyPr/>
          <a:lstStyle/>
          <a:p>
            <a:fld id="{05E83AA4-A00D-4AA0-8FE8-B93C9F3EC141}" type="slidenum">
              <a:rPr lang="es-ES" altLang="es-MX" smtClean="0"/>
              <a:pPr/>
              <a:t>75</a:t>
            </a:fld>
            <a:endParaRPr lang="es-ES" altLang="es-MX" dirty="0"/>
          </a:p>
        </p:txBody>
      </p:sp>
      <p:sp>
        <p:nvSpPr>
          <p:cNvPr id="8" name="object 2"/>
          <p:cNvSpPr txBox="1">
            <a:spLocks/>
          </p:cNvSpPr>
          <p:nvPr/>
        </p:nvSpPr>
        <p:spPr bwMode="auto">
          <a:xfrm>
            <a:off x="457200" y="682883"/>
            <a:ext cx="5562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1397" eaLnBrk="1" hangingPunct="1"/>
            <a:r>
              <a:rPr lang="es-MX" sz="2000" b="1" spc="-27" dirty="0" smtClean="0">
                <a:latin typeface="Century Gothic" panose="020B0502020202020204" pitchFamily="34" charset="0"/>
              </a:rPr>
              <a:t>Anexo. </a:t>
            </a:r>
            <a:r>
              <a:rPr lang="es-MX" sz="2000" b="1" spc="-13" dirty="0" smtClean="0">
                <a:latin typeface="Century Gothic" panose="020B0502020202020204" pitchFamily="34" charset="0"/>
              </a:rPr>
              <a:t>Marco</a:t>
            </a:r>
            <a:r>
              <a:rPr lang="es-MX" sz="2000" b="1" spc="-9" dirty="0" smtClean="0">
                <a:latin typeface="Century Gothic" panose="020B0502020202020204" pitchFamily="34" charset="0"/>
              </a:rPr>
              <a:t> metodológico</a:t>
            </a:r>
            <a:endParaRPr lang="es-MX" sz="2000" b="1" spc="-9" dirty="0">
              <a:latin typeface="Century Gothic" panose="020B0502020202020204" pitchFamily="34" charset="0"/>
            </a:endParaRPr>
          </a:p>
        </p:txBody>
      </p:sp>
    </p:spTree>
    <p:extLst>
      <p:ext uri="{BB962C8B-B14F-4D97-AF65-F5344CB8AC3E}">
        <p14:creationId xmlns:p14="http://schemas.microsoft.com/office/powerpoint/2010/main" val="37382040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606040" y="4100008"/>
            <a:ext cx="4632036" cy="0"/>
          </a:xfrm>
          <a:custGeom>
            <a:avLst/>
            <a:gdLst/>
            <a:ahLst/>
            <a:cxnLst/>
            <a:rect l="l" t="t" r="r" b="b"/>
            <a:pathLst>
              <a:path w="5095240">
                <a:moveTo>
                  <a:pt x="0" y="0"/>
                </a:moveTo>
                <a:lnTo>
                  <a:pt x="5094731" y="0"/>
                </a:lnTo>
              </a:path>
            </a:pathLst>
          </a:custGeom>
          <a:ln w="12191">
            <a:solidFill>
              <a:srgbClr val="858585"/>
            </a:solidFill>
          </a:ln>
        </p:spPr>
        <p:txBody>
          <a:bodyPr wrap="square" lIns="0" tIns="0" rIns="0" bIns="0" rtlCol="0"/>
          <a:lstStyle/>
          <a:p>
            <a:endParaRPr dirty="0"/>
          </a:p>
        </p:txBody>
      </p:sp>
      <p:sp>
        <p:nvSpPr>
          <p:cNvPr id="4" name="object 4"/>
          <p:cNvSpPr/>
          <p:nvPr/>
        </p:nvSpPr>
        <p:spPr>
          <a:xfrm>
            <a:off x="2606040" y="3770554"/>
            <a:ext cx="4632036" cy="0"/>
          </a:xfrm>
          <a:custGeom>
            <a:avLst/>
            <a:gdLst/>
            <a:ahLst/>
            <a:cxnLst/>
            <a:rect l="l" t="t" r="r" b="b"/>
            <a:pathLst>
              <a:path w="5095240">
                <a:moveTo>
                  <a:pt x="0" y="0"/>
                </a:moveTo>
                <a:lnTo>
                  <a:pt x="5094731" y="0"/>
                </a:lnTo>
              </a:path>
            </a:pathLst>
          </a:custGeom>
          <a:ln w="12191">
            <a:solidFill>
              <a:srgbClr val="858585"/>
            </a:solidFill>
          </a:ln>
        </p:spPr>
        <p:txBody>
          <a:bodyPr wrap="square" lIns="0" tIns="0" rIns="0" bIns="0" rtlCol="0"/>
          <a:lstStyle/>
          <a:p>
            <a:endParaRPr dirty="0"/>
          </a:p>
        </p:txBody>
      </p:sp>
      <p:sp>
        <p:nvSpPr>
          <p:cNvPr id="5" name="object 5"/>
          <p:cNvSpPr/>
          <p:nvPr/>
        </p:nvSpPr>
        <p:spPr>
          <a:xfrm>
            <a:off x="2606040" y="3441101"/>
            <a:ext cx="4632036" cy="0"/>
          </a:xfrm>
          <a:custGeom>
            <a:avLst/>
            <a:gdLst/>
            <a:ahLst/>
            <a:cxnLst/>
            <a:rect l="l" t="t" r="r" b="b"/>
            <a:pathLst>
              <a:path w="5095240">
                <a:moveTo>
                  <a:pt x="0" y="0"/>
                </a:moveTo>
                <a:lnTo>
                  <a:pt x="5094731" y="0"/>
                </a:lnTo>
              </a:path>
            </a:pathLst>
          </a:custGeom>
          <a:ln w="12191">
            <a:solidFill>
              <a:srgbClr val="858585"/>
            </a:solidFill>
          </a:ln>
        </p:spPr>
        <p:txBody>
          <a:bodyPr wrap="square" lIns="0" tIns="0" rIns="0" bIns="0" rtlCol="0"/>
          <a:lstStyle/>
          <a:p>
            <a:endParaRPr dirty="0"/>
          </a:p>
        </p:txBody>
      </p:sp>
      <p:sp>
        <p:nvSpPr>
          <p:cNvPr id="6" name="object 6"/>
          <p:cNvSpPr/>
          <p:nvPr/>
        </p:nvSpPr>
        <p:spPr>
          <a:xfrm>
            <a:off x="2606040" y="3111649"/>
            <a:ext cx="4632036" cy="0"/>
          </a:xfrm>
          <a:custGeom>
            <a:avLst/>
            <a:gdLst/>
            <a:ahLst/>
            <a:cxnLst/>
            <a:rect l="l" t="t" r="r" b="b"/>
            <a:pathLst>
              <a:path w="5095240">
                <a:moveTo>
                  <a:pt x="0" y="0"/>
                </a:moveTo>
                <a:lnTo>
                  <a:pt x="5094731" y="0"/>
                </a:lnTo>
              </a:path>
            </a:pathLst>
          </a:custGeom>
          <a:ln w="12191">
            <a:solidFill>
              <a:srgbClr val="858585"/>
            </a:solidFill>
          </a:ln>
        </p:spPr>
        <p:txBody>
          <a:bodyPr wrap="square" lIns="0" tIns="0" rIns="0" bIns="0" rtlCol="0"/>
          <a:lstStyle/>
          <a:p>
            <a:endParaRPr dirty="0"/>
          </a:p>
        </p:txBody>
      </p:sp>
      <p:sp>
        <p:nvSpPr>
          <p:cNvPr id="7" name="object 7"/>
          <p:cNvSpPr/>
          <p:nvPr/>
        </p:nvSpPr>
        <p:spPr>
          <a:xfrm>
            <a:off x="2606040" y="2782196"/>
            <a:ext cx="4632036" cy="0"/>
          </a:xfrm>
          <a:custGeom>
            <a:avLst/>
            <a:gdLst/>
            <a:ahLst/>
            <a:cxnLst/>
            <a:rect l="l" t="t" r="r" b="b"/>
            <a:pathLst>
              <a:path w="5095240">
                <a:moveTo>
                  <a:pt x="0" y="0"/>
                </a:moveTo>
                <a:lnTo>
                  <a:pt x="5094731" y="0"/>
                </a:lnTo>
              </a:path>
            </a:pathLst>
          </a:custGeom>
          <a:ln w="12191">
            <a:solidFill>
              <a:srgbClr val="858585"/>
            </a:solidFill>
          </a:ln>
        </p:spPr>
        <p:txBody>
          <a:bodyPr wrap="square" lIns="0" tIns="0" rIns="0" bIns="0" rtlCol="0"/>
          <a:lstStyle/>
          <a:p>
            <a:endParaRPr dirty="0"/>
          </a:p>
        </p:txBody>
      </p:sp>
      <p:sp>
        <p:nvSpPr>
          <p:cNvPr id="8" name="object 8"/>
          <p:cNvSpPr/>
          <p:nvPr/>
        </p:nvSpPr>
        <p:spPr>
          <a:xfrm>
            <a:off x="2606040" y="2782196"/>
            <a:ext cx="0" cy="1650066"/>
          </a:xfrm>
          <a:custGeom>
            <a:avLst/>
            <a:gdLst/>
            <a:ahLst/>
            <a:cxnLst/>
            <a:rect l="l" t="t" r="r" b="b"/>
            <a:pathLst>
              <a:path h="1870075">
                <a:moveTo>
                  <a:pt x="0" y="0"/>
                </a:moveTo>
                <a:lnTo>
                  <a:pt x="0" y="1869947"/>
                </a:lnTo>
              </a:path>
            </a:pathLst>
          </a:custGeom>
          <a:ln w="12191">
            <a:solidFill>
              <a:srgbClr val="858585"/>
            </a:solidFill>
          </a:ln>
        </p:spPr>
        <p:txBody>
          <a:bodyPr wrap="square" lIns="0" tIns="0" rIns="0" bIns="0" rtlCol="0"/>
          <a:lstStyle/>
          <a:p>
            <a:endParaRPr dirty="0"/>
          </a:p>
        </p:txBody>
      </p:sp>
      <p:sp>
        <p:nvSpPr>
          <p:cNvPr id="9" name="object 9"/>
          <p:cNvSpPr/>
          <p:nvPr/>
        </p:nvSpPr>
        <p:spPr>
          <a:xfrm>
            <a:off x="2606040" y="4431477"/>
            <a:ext cx="4632036" cy="0"/>
          </a:xfrm>
          <a:custGeom>
            <a:avLst/>
            <a:gdLst/>
            <a:ahLst/>
            <a:cxnLst/>
            <a:rect l="l" t="t" r="r" b="b"/>
            <a:pathLst>
              <a:path w="5095240">
                <a:moveTo>
                  <a:pt x="0" y="0"/>
                </a:moveTo>
                <a:lnTo>
                  <a:pt x="5094731" y="0"/>
                </a:lnTo>
              </a:path>
            </a:pathLst>
          </a:custGeom>
          <a:ln w="13715">
            <a:solidFill>
              <a:srgbClr val="858585"/>
            </a:solidFill>
          </a:ln>
        </p:spPr>
        <p:txBody>
          <a:bodyPr wrap="square" lIns="0" tIns="0" rIns="0" bIns="0" rtlCol="0"/>
          <a:lstStyle/>
          <a:p>
            <a:endParaRPr dirty="0"/>
          </a:p>
        </p:txBody>
      </p:sp>
      <p:sp>
        <p:nvSpPr>
          <p:cNvPr id="10" name="object 10"/>
          <p:cNvSpPr/>
          <p:nvPr/>
        </p:nvSpPr>
        <p:spPr>
          <a:xfrm>
            <a:off x="2685010" y="3001383"/>
            <a:ext cx="3778134" cy="835061"/>
          </a:xfrm>
          <a:prstGeom prst="rect">
            <a:avLst/>
          </a:prstGeom>
          <a:blipFill>
            <a:blip r:embed="rId2" cstate="print"/>
            <a:stretch>
              <a:fillRect/>
            </a:stretch>
          </a:blipFill>
        </p:spPr>
        <p:txBody>
          <a:bodyPr wrap="square" lIns="0" tIns="0" rIns="0" bIns="0" rtlCol="0"/>
          <a:lstStyle/>
          <a:p>
            <a:endParaRPr dirty="0"/>
          </a:p>
        </p:txBody>
      </p:sp>
      <p:sp>
        <p:nvSpPr>
          <p:cNvPr id="11" name="object 11"/>
          <p:cNvSpPr txBox="1"/>
          <p:nvPr/>
        </p:nvSpPr>
        <p:spPr>
          <a:xfrm>
            <a:off x="1885141" y="2676635"/>
            <a:ext cx="585355" cy="1877437"/>
          </a:xfrm>
          <a:prstGeom prst="rect">
            <a:avLst/>
          </a:prstGeom>
        </p:spPr>
        <p:txBody>
          <a:bodyPr vert="horz" wrap="square" lIns="0" tIns="0" rIns="0" bIns="0" rtlCol="0">
            <a:spAutoFit/>
          </a:bodyPr>
          <a:lstStyle/>
          <a:p>
            <a:pPr algn="ctr">
              <a:lnSpc>
                <a:spcPct val="100000"/>
              </a:lnSpc>
            </a:pPr>
            <a:r>
              <a:rPr sz="1200" spc="4" dirty="0">
                <a:latin typeface="Calibri"/>
                <a:cs typeface="Calibri"/>
              </a:rPr>
              <a:t>1</a:t>
            </a:r>
            <a:r>
              <a:rPr sz="1200" spc="22" dirty="0">
                <a:latin typeface="Calibri"/>
                <a:cs typeface="Calibri"/>
              </a:rPr>
              <a:t>0</a:t>
            </a:r>
            <a:r>
              <a:rPr sz="1200" spc="9" dirty="0">
                <a:latin typeface="Calibri"/>
                <a:cs typeface="Calibri"/>
              </a:rPr>
              <a:t>.</a:t>
            </a:r>
            <a:r>
              <a:rPr sz="1200" spc="4" dirty="0">
                <a:latin typeface="Calibri"/>
                <a:cs typeface="Calibri"/>
              </a:rPr>
              <a:t>0</a:t>
            </a:r>
            <a:r>
              <a:rPr sz="1200" spc="18" dirty="0">
                <a:latin typeface="Calibri"/>
                <a:cs typeface="Calibri"/>
              </a:rPr>
              <a:t>0</a:t>
            </a:r>
            <a:r>
              <a:rPr sz="1200" spc="4" dirty="0">
                <a:latin typeface="Calibri"/>
                <a:cs typeface="Calibri"/>
              </a:rPr>
              <a:t>0</a:t>
            </a:r>
            <a:r>
              <a:rPr sz="1200" spc="22" dirty="0">
                <a:latin typeface="Calibri"/>
                <a:cs typeface="Calibri"/>
              </a:rPr>
              <a:t>%</a:t>
            </a:r>
            <a:endParaRPr sz="1200" dirty="0">
              <a:latin typeface="Calibri"/>
              <a:cs typeface="Calibri"/>
            </a:endParaRPr>
          </a:p>
          <a:p>
            <a:pPr>
              <a:spcBef>
                <a:spcPts val="49"/>
              </a:spcBef>
            </a:pPr>
            <a:endParaRPr sz="1000" dirty="0">
              <a:latin typeface="Times New Roman"/>
              <a:cs typeface="Times New Roman"/>
            </a:endParaRPr>
          </a:p>
          <a:p>
            <a:pPr marL="80349" algn="ctr"/>
            <a:r>
              <a:rPr sz="1200" spc="4" dirty="0">
                <a:latin typeface="Calibri"/>
                <a:cs typeface="Calibri"/>
              </a:rPr>
              <a:t>8</a:t>
            </a:r>
            <a:r>
              <a:rPr sz="1200" dirty="0">
                <a:latin typeface="Calibri"/>
                <a:cs typeface="Calibri"/>
              </a:rPr>
              <a:t>.</a:t>
            </a:r>
            <a:r>
              <a:rPr sz="1200" spc="22" dirty="0">
                <a:latin typeface="Calibri"/>
                <a:cs typeface="Calibri"/>
              </a:rPr>
              <a:t>0</a:t>
            </a:r>
            <a:r>
              <a:rPr sz="1200" spc="18" dirty="0">
                <a:latin typeface="Calibri"/>
                <a:cs typeface="Calibri"/>
              </a:rPr>
              <a:t>0</a:t>
            </a:r>
            <a:r>
              <a:rPr sz="1200" spc="4" dirty="0">
                <a:latin typeface="Calibri"/>
                <a:cs typeface="Calibri"/>
              </a:rPr>
              <a:t>0</a:t>
            </a:r>
            <a:r>
              <a:rPr sz="1200" spc="22" dirty="0">
                <a:latin typeface="Calibri"/>
                <a:cs typeface="Calibri"/>
              </a:rPr>
              <a:t>%</a:t>
            </a:r>
            <a:endParaRPr sz="1200" dirty="0">
              <a:latin typeface="Calibri"/>
              <a:cs typeface="Calibri"/>
            </a:endParaRPr>
          </a:p>
          <a:p>
            <a:pPr>
              <a:spcBef>
                <a:spcPts val="49"/>
              </a:spcBef>
            </a:pPr>
            <a:endParaRPr sz="1000" dirty="0">
              <a:latin typeface="Times New Roman"/>
              <a:cs typeface="Times New Roman"/>
            </a:endParaRPr>
          </a:p>
          <a:p>
            <a:pPr marL="80349" algn="ctr"/>
            <a:r>
              <a:rPr sz="1200" spc="4" dirty="0">
                <a:latin typeface="Calibri"/>
                <a:cs typeface="Calibri"/>
              </a:rPr>
              <a:t>6</a:t>
            </a:r>
            <a:r>
              <a:rPr sz="1200" dirty="0">
                <a:latin typeface="Calibri"/>
                <a:cs typeface="Calibri"/>
              </a:rPr>
              <a:t>.</a:t>
            </a:r>
            <a:r>
              <a:rPr sz="1200" spc="22" dirty="0">
                <a:latin typeface="Calibri"/>
                <a:cs typeface="Calibri"/>
              </a:rPr>
              <a:t>0</a:t>
            </a:r>
            <a:r>
              <a:rPr sz="1200" spc="18" dirty="0">
                <a:latin typeface="Calibri"/>
                <a:cs typeface="Calibri"/>
              </a:rPr>
              <a:t>0</a:t>
            </a:r>
            <a:r>
              <a:rPr sz="1200" spc="4" dirty="0">
                <a:latin typeface="Calibri"/>
                <a:cs typeface="Calibri"/>
              </a:rPr>
              <a:t>0</a:t>
            </a:r>
            <a:r>
              <a:rPr sz="1200" spc="22" dirty="0">
                <a:latin typeface="Calibri"/>
                <a:cs typeface="Calibri"/>
              </a:rPr>
              <a:t>%</a:t>
            </a:r>
            <a:endParaRPr sz="1200" dirty="0">
              <a:latin typeface="Calibri"/>
              <a:cs typeface="Calibri"/>
            </a:endParaRPr>
          </a:p>
          <a:p>
            <a:pPr>
              <a:spcBef>
                <a:spcPts val="49"/>
              </a:spcBef>
            </a:pPr>
            <a:endParaRPr sz="1000" dirty="0">
              <a:latin typeface="Times New Roman"/>
              <a:cs typeface="Times New Roman"/>
            </a:endParaRPr>
          </a:p>
          <a:p>
            <a:pPr marL="80349" algn="ctr"/>
            <a:r>
              <a:rPr sz="1200" spc="4" dirty="0">
                <a:latin typeface="Calibri"/>
                <a:cs typeface="Calibri"/>
              </a:rPr>
              <a:t>4</a:t>
            </a:r>
            <a:r>
              <a:rPr sz="1200" dirty="0">
                <a:latin typeface="Calibri"/>
                <a:cs typeface="Calibri"/>
              </a:rPr>
              <a:t>.</a:t>
            </a:r>
            <a:r>
              <a:rPr sz="1200" spc="22" dirty="0">
                <a:latin typeface="Calibri"/>
                <a:cs typeface="Calibri"/>
              </a:rPr>
              <a:t>0</a:t>
            </a:r>
            <a:r>
              <a:rPr sz="1200" spc="18" dirty="0">
                <a:latin typeface="Calibri"/>
                <a:cs typeface="Calibri"/>
              </a:rPr>
              <a:t>0</a:t>
            </a:r>
            <a:r>
              <a:rPr sz="1200" spc="4" dirty="0">
                <a:latin typeface="Calibri"/>
                <a:cs typeface="Calibri"/>
              </a:rPr>
              <a:t>0</a:t>
            </a:r>
            <a:r>
              <a:rPr sz="1200" spc="22" dirty="0">
                <a:latin typeface="Calibri"/>
                <a:cs typeface="Calibri"/>
              </a:rPr>
              <a:t>%</a:t>
            </a:r>
            <a:endParaRPr sz="1200" dirty="0">
              <a:latin typeface="Calibri"/>
              <a:cs typeface="Calibri"/>
            </a:endParaRPr>
          </a:p>
          <a:p>
            <a:pPr>
              <a:spcBef>
                <a:spcPts val="4"/>
              </a:spcBef>
            </a:pPr>
            <a:endParaRPr sz="1000" dirty="0">
              <a:latin typeface="Times New Roman"/>
              <a:cs typeface="Times New Roman"/>
            </a:endParaRPr>
          </a:p>
          <a:p>
            <a:pPr marL="80349" algn="ctr">
              <a:spcBef>
                <a:spcPts val="4"/>
              </a:spcBef>
            </a:pPr>
            <a:r>
              <a:rPr sz="1200" spc="4" dirty="0">
                <a:latin typeface="Calibri"/>
                <a:cs typeface="Calibri"/>
              </a:rPr>
              <a:t>2</a:t>
            </a:r>
            <a:r>
              <a:rPr sz="1200" dirty="0">
                <a:latin typeface="Calibri"/>
                <a:cs typeface="Calibri"/>
              </a:rPr>
              <a:t>.</a:t>
            </a:r>
            <a:r>
              <a:rPr sz="1200" spc="22" dirty="0">
                <a:latin typeface="Calibri"/>
                <a:cs typeface="Calibri"/>
              </a:rPr>
              <a:t>0</a:t>
            </a:r>
            <a:r>
              <a:rPr sz="1200" spc="18" dirty="0">
                <a:latin typeface="Calibri"/>
                <a:cs typeface="Calibri"/>
              </a:rPr>
              <a:t>0</a:t>
            </a:r>
            <a:r>
              <a:rPr sz="1200" spc="4" dirty="0">
                <a:latin typeface="Calibri"/>
                <a:cs typeface="Calibri"/>
              </a:rPr>
              <a:t>0</a:t>
            </a:r>
            <a:r>
              <a:rPr sz="1200" spc="22" dirty="0">
                <a:latin typeface="Calibri"/>
                <a:cs typeface="Calibri"/>
              </a:rPr>
              <a:t>%</a:t>
            </a:r>
            <a:endParaRPr sz="1200" dirty="0">
              <a:latin typeface="Calibri"/>
              <a:cs typeface="Calibri"/>
            </a:endParaRPr>
          </a:p>
          <a:p>
            <a:pPr>
              <a:spcBef>
                <a:spcPts val="49"/>
              </a:spcBef>
            </a:pPr>
            <a:endParaRPr sz="1000" dirty="0">
              <a:latin typeface="Times New Roman"/>
              <a:cs typeface="Times New Roman"/>
            </a:endParaRPr>
          </a:p>
          <a:p>
            <a:pPr marL="80349" algn="ctr"/>
            <a:r>
              <a:rPr sz="1200" spc="4" dirty="0">
                <a:latin typeface="Calibri"/>
                <a:cs typeface="Calibri"/>
              </a:rPr>
              <a:t>0</a:t>
            </a:r>
            <a:r>
              <a:rPr sz="1200" dirty="0">
                <a:latin typeface="Calibri"/>
                <a:cs typeface="Calibri"/>
              </a:rPr>
              <a:t>.</a:t>
            </a:r>
            <a:r>
              <a:rPr sz="1200" spc="22" dirty="0">
                <a:latin typeface="Calibri"/>
                <a:cs typeface="Calibri"/>
              </a:rPr>
              <a:t>0</a:t>
            </a:r>
            <a:r>
              <a:rPr sz="1200" spc="18" dirty="0">
                <a:latin typeface="Calibri"/>
                <a:cs typeface="Calibri"/>
              </a:rPr>
              <a:t>0</a:t>
            </a:r>
            <a:r>
              <a:rPr sz="1200" spc="4" dirty="0">
                <a:latin typeface="Calibri"/>
                <a:cs typeface="Calibri"/>
              </a:rPr>
              <a:t>0</a:t>
            </a:r>
            <a:r>
              <a:rPr sz="1200" spc="22" dirty="0">
                <a:latin typeface="Calibri"/>
                <a:cs typeface="Calibri"/>
              </a:rPr>
              <a:t>%</a:t>
            </a:r>
            <a:endParaRPr sz="1200" dirty="0">
              <a:latin typeface="Calibri"/>
              <a:cs typeface="Calibri"/>
            </a:endParaRPr>
          </a:p>
        </p:txBody>
      </p:sp>
      <p:sp>
        <p:nvSpPr>
          <p:cNvPr id="12" name="object 12"/>
          <p:cNvSpPr txBox="1"/>
          <p:nvPr/>
        </p:nvSpPr>
        <p:spPr>
          <a:xfrm>
            <a:off x="2557086" y="4528295"/>
            <a:ext cx="104486" cy="184666"/>
          </a:xfrm>
          <a:prstGeom prst="rect">
            <a:avLst/>
          </a:prstGeom>
        </p:spPr>
        <p:txBody>
          <a:bodyPr vert="horz" wrap="square" lIns="0" tIns="0" rIns="0" bIns="0" rtlCol="0">
            <a:spAutoFit/>
          </a:bodyPr>
          <a:lstStyle/>
          <a:p>
            <a:pPr marL="11397"/>
            <a:r>
              <a:rPr sz="1200" spc="13" dirty="0">
                <a:latin typeface="Calibri"/>
                <a:cs typeface="Calibri"/>
              </a:rPr>
              <a:t>0</a:t>
            </a:r>
            <a:endParaRPr sz="1200" dirty="0">
              <a:latin typeface="Calibri"/>
              <a:cs typeface="Calibri"/>
            </a:endParaRPr>
          </a:p>
        </p:txBody>
      </p:sp>
      <p:sp>
        <p:nvSpPr>
          <p:cNvPr id="13" name="object 13"/>
          <p:cNvSpPr txBox="1"/>
          <p:nvPr/>
        </p:nvSpPr>
        <p:spPr>
          <a:xfrm>
            <a:off x="3247065" y="4528295"/>
            <a:ext cx="267855" cy="184666"/>
          </a:xfrm>
          <a:prstGeom prst="rect">
            <a:avLst/>
          </a:prstGeom>
        </p:spPr>
        <p:txBody>
          <a:bodyPr vert="horz" wrap="square" lIns="0" tIns="0" rIns="0" bIns="0" rtlCol="0">
            <a:spAutoFit/>
          </a:bodyPr>
          <a:lstStyle/>
          <a:p>
            <a:pPr marL="11397"/>
            <a:r>
              <a:rPr sz="1200" spc="4" dirty="0">
                <a:latin typeface="Calibri"/>
                <a:cs typeface="Calibri"/>
              </a:rPr>
              <a:t>5</a:t>
            </a:r>
            <a:r>
              <a:rPr sz="1200" spc="22" dirty="0">
                <a:latin typeface="Calibri"/>
                <a:cs typeface="Calibri"/>
              </a:rPr>
              <a:t>0</a:t>
            </a:r>
            <a:r>
              <a:rPr sz="1200" spc="13" dirty="0">
                <a:latin typeface="Calibri"/>
                <a:cs typeface="Calibri"/>
              </a:rPr>
              <a:t>0</a:t>
            </a:r>
            <a:endParaRPr sz="1200" dirty="0">
              <a:latin typeface="Calibri"/>
              <a:cs typeface="Calibri"/>
            </a:endParaRPr>
          </a:p>
        </p:txBody>
      </p:sp>
      <p:sp>
        <p:nvSpPr>
          <p:cNvPr id="14" name="object 14"/>
          <p:cNvSpPr txBox="1"/>
          <p:nvPr/>
        </p:nvSpPr>
        <p:spPr>
          <a:xfrm>
            <a:off x="3977277" y="4528295"/>
            <a:ext cx="349827" cy="184666"/>
          </a:xfrm>
          <a:prstGeom prst="rect">
            <a:avLst/>
          </a:prstGeom>
        </p:spPr>
        <p:txBody>
          <a:bodyPr vert="horz" wrap="square" lIns="0" tIns="0" rIns="0" bIns="0" rtlCol="0">
            <a:spAutoFit/>
          </a:bodyPr>
          <a:lstStyle/>
          <a:p>
            <a:pPr marL="11397"/>
            <a:r>
              <a:rPr sz="1200" spc="18" dirty="0">
                <a:latin typeface="Calibri"/>
                <a:cs typeface="Calibri"/>
              </a:rPr>
              <a:t>1</a:t>
            </a:r>
            <a:r>
              <a:rPr sz="1200" spc="22" dirty="0">
                <a:latin typeface="Calibri"/>
                <a:cs typeface="Calibri"/>
              </a:rPr>
              <a:t>0</a:t>
            </a:r>
            <a:r>
              <a:rPr sz="1200" spc="4" dirty="0">
                <a:latin typeface="Calibri"/>
                <a:cs typeface="Calibri"/>
              </a:rPr>
              <a:t>0</a:t>
            </a:r>
            <a:r>
              <a:rPr sz="1200" spc="13" dirty="0">
                <a:latin typeface="Calibri"/>
                <a:cs typeface="Calibri"/>
              </a:rPr>
              <a:t>0</a:t>
            </a:r>
            <a:endParaRPr sz="1200" dirty="0">
              <a:latin typeface="Calibri"/>
              <a:cs typeface="Calibri"/>
            </a:endParaRPr>
          </a:p>
        </p:txBody>
      </p:sp>
      <p:sp>
        <p:nvSpPr>
          <p:cNvPr id="15" name="object 15"/>
          <p:cNvSpPr txBox="1"/>
          <p:nvPr/>
        </p:nvSpPr>
        <p:spPr>
          <a:xfrm>
            <a:off x="5522263" y="4528295"/>
            <a:ext cx="348673" cy="184666"/>
          </a:xfrm>
          <a:prstGeom prst="rect">
            <a:avLst/>
          </a:prstGeom>
        </p:spPr>
        <p:txBody>
          <a:bodyPr vert="horz" wrap="square" lIns="0" tIns="0" rIns="0" bIns="0" rtlCol="0">
            <a:spAutoFit/>
          </a:bodyPr>
          <a:lstStyle/>
          <a:p>
            <a:pPr marL="11397"/>
            <a:r>
              <a:rPr sz="1200" spc="4" dirty="0">
                <a:latin typeface="Calibri"/>
                <a:cs typeface="Calibri"/>
              </a:rPr>
              <a:t>2</a:t>
            </a:r>
            <a:r>
              <a:rPr sz="1200" spc="22" dirty="0">
                <a:latin typeface="Calibri"/>
                <a:cs typeface="Calibri"/>
              </a:rPr>
              <a:t>0</a:t>
            </a:r>
            <a:r>
              <a:rPr sz="1200" spc="4" dirty="0">
                <a:latin typeface="Calibri"/>
                <a:cs typeface="Calibri"/>
              </a:rPr>
              <a:t>0</a:t>
            </a:r>
            <a:r>
              <a:rPr sz="1200" spc="13" dirty="0">
                <a:latin typeface="Calibri"/>
                <a:cs typeface="Calibri"/>
              </a:rPr>
              <a:t>0</a:t>
            </a:r>
            <a:endParaRPr sz="1200" dirty="0">
              <a:latin typeface="Calibri"/>
              <a:cs typeface="Calibri"/>
            </a:endParaRPr>
          </a:p>
        </p:txBody>
      </p:sp>
      <p:sp>
        <p:nvSpPr>
          <p:cNvPr id="16" name="object 16"/>
          <p:cNvSpPr txBox="1"/>
          <p:nvPr/>
        </p:nvSpPr>
        <p:spPr>
          <a:xfrm>
            <a:off x="6294064" y="4528295"/>
            <a:ext cx="348673" cy="184666"/>
          </a:xfrm>
          <a:prstGeom prst="rect">
            <a:avLst/>
          </a:prstGeom>
        </p:spPr>
        <p:txBody>
          <a:bodyPr vert="horz" wrap="square" lIns="0" tIns="0" rIns="0" bIns="0" rtlCol="0">
            <a:spAutoFit/>
          </a:bodyPr>
          <a:lstStyle/>
          <a:p>
            <a:pPr marL="11397"/>
            <a:r>
              <a:rPr sz="1200" spc="4" dirty="0">
                <a:latin typeface="Calibri"/>
                <a:cs typeface="Calibri"/>
              </a:rPr>
              <a:t>2</a:t>
            </a:r>
            <a:r>
              <a:rPr sz="1200" spc="22" dirty="0">
                <a:latin typeface="Calibri"/>
                <a:cs typeface="Calibri"/>
              </a:rPr>
              <a:t>5</a:t>
            </a:r>
            <a:r>
              <a:rPr sz="1200" spc="4" dirty="0">
                <a:latin typeface="Calibri"/>
                <a:cs typeface="Calibri"/>
              </a:rPr>
              <a:t>0</a:t>
            </a:r>
            <a:r>
              <a:rPr sz="1200" spc="13" dirty="0">
                <a:latin typeface="Calibri"/>
                <a:cs typeface="Calibri"/>
              </a:rPr>
              <a:t>0</a:t>
            </a:r>
            <a:endParaRPr sz="1200" dirty="0">
              <a:latin typeface="Calibri"/>
              <a:cs typeface="Calibri"/>
            </a:endParaRPr>
          </a:p>
        </p:txBody>
      </p:sp>
      <p:sp>
        <p:nvSpPr>
          <p:cNvPr id="17" name="object 17"/>
          <p:cNvSpPr txBox="1"/>
          <p:nvPr/>
        </p:nvSpPr>
        <p:spPr>
          <a:xfrm>
            <a:off x="7065866" y="4528295"/>
            <a:ext cx="348673" cy="184666"/>
          </a:xfrm>
          <a:prstGeom prst="rect">
            <a:avLst/>
          </a:prstGeom>
        </p:spPr>
        <p:txBody>
          <a:bodyPr vert="horz" wrap="square" lIns="0" tIns="0" rIns="0" bIns="0" rtlCol="0">
            <a:spAutoFit/>
          </a:bodyPr>
          <a:lstStyle/>
          <a:p>
            <a:pPr marL="11397"/>
            <a:r>
              <a:rPr sz="1200" spc="4" dirty="0">
                <a:latin typeface="Calibri"/>
                <a:cs typeface="Calibri"/>
              </a:rPr>
              <a:t>3</a:t>
            </a:r>
            <a:r>
              <a:rPr sz="1200" spc="22" dirty="0">
                <a:latin typeface="Calibri"/>
                <a:cs typeface="Calibri"/>
              </a:rPr>
              <a:t>0</a:t>
            </a:r>
            <a:r>
              <a:rPr sz="1200" spc="4" dirty="0">
                <a:latin typeface="Calibri"/>
                <a:cs typeface="Calibri"/>
              </a:rPr>
              <a:t>0</a:t>
            </a:r>
            <a:r>
              <a:rPr sz="1200" spc="13" dirty="0">
                <a:latin typeface="Calibri"/>
                <a:cs typeface="Calibri"/>
              </a:rPr>
              <a:t>0</a:t>
            </a:r>
            <a:endParaRPr sz="1200" dirty="0">
              <a:latin typeface="Calibri"/>
              <a:cs typeface="Calibri"/>
            </a:endParaRPr>
          </a:p>
        </p:txBody>
      </p:sp>
      <p:sp>
        <p:nvSpPr>
          <p:cNvPr id="18" name="object 18"/>
          <p:cNvSpPr txBox="1"/>
          <p:nvPr/>
        </p:nvSpPr>
        <p:spPr>
          <a:xfrm>
            <a:off x="4532732" y="4528295"/>
            <a:ext cx="782782" cy="420628"/>
          </a:xfrm>
          <a:prstGeom prst="rect">
            <a:avLst/>
          </a:prstGeom>
        </p:spPr>
        <p:txBody>
          <a:bodyPr vert="horz" wrap="square" lIns="0" tIns="0" rIns="0" bIns="0" rtlCol="0">
            <a:spAutoFit/>
          </a:bodyPr>
          <a:lstStyle/>
          <a:p>
            <a:pPr marL="570" algn="ctr"/>
            <a:r>
              <a:rPr sz="1200" spc="13" dirty="0">
                <a:latin typeface="Calibri"/>
                <a:cs typeface="Calibri"/>
              </a:rPr>
              <a:t>1500</a:t>
            </a:r>
            <a:endParaRPr sz="1200" dirty="0">
              <a:latin typeface="Calibri"/>
              <a:cs typeface="Calibri"/>
            </a:endParaRPr>
          </a:p>
          <a:p>
            <a:pPr algn="ctr">
              <a:spcBef>
                <a:spcPts val="440"/>
              </a:spcBef>
            </a:pPr>
            <a:r>
              <a:rPr sz="1200" b="1" spc="9" dirty="0">
                <a:latin typeface="Calibri"/>
                <a:cs typeface="Calibri"/>
              </a:rPr>
              <a:t>Plazo</a:t>
            </a:r>
            <a:r>
              <a:rPr sz="1200" b="1" spc="-27" dirty="0">
                <a:latin typeface="Calibri"/>
                <a:cs typeface="Calibri"/>
              </a:rPr>
              <a:t> </a:t>
            </a:r>
            <a:r>
              <a:rPr sz="1200" b="1" spc="9" dirty="0">
                <a:latin typeface="Calibri"/>
                <a:cs typeface="Calibri"/>
              </a:rPr>
              <a:t>(días)</a:t>
            </a:r>
            <a:endParaRPr sz="1200" dirty="0">
              <a:latin typeface="Calibri"/>
              <a:cs typeface="Calibri"/>
            </a:endParaRPr>
          </a:p>
        </p:txBody>
      </p:sp>
      <p:sp>
        <p:nvSpPr>
          <p:cNvPr id="19" name="object 19"/>
          <p:cNvSpPr txBox="1"/>
          <p:nvPr/>
        </p:nvSpPr>
        <p:spPr>
          <a:xfrm>
            <a:off x="2460104" y="1882139"/>
            <a:ext cx="4451350" cy="711574"/>
          </a:xfrm>
          <a:prstGeom prst="rect">
            <a:avLst/>
          </a:prstGeom>
        </p:spPr>
        <p:txBody>
          <a:bodyPr vert="horz" wrap="square" lIns="0" tIns="0" rIns="0" bIns="0" rtlCol="0">
            <a:spAutoFit/>
          </a:bodyPr>
          <a:lstStyle/>
          <a:p>
            <a:pPr marL="1768241" marR="4559" indent="-1757413">
              <a:lnSpc>
                <a:spcPct val="102000"/>
              </a:lnSpc>
            </a:pPr>
            <a:r>
              <a:rPr sz="2200" b="1" spc="-36" dirty="0">
                <a:latin typeface="Calibri"/>
                <a:cs typeface="Calibri"/>
              </a:rPr>
              <a:t>Tasas </a:t>
            </a:r>
            <a:r>
              <a:rPr sz="2200" b="1" spc="-13" dirty="0">
                <a:latin typeface="Calibri"/>
                <a:cs typeface="Calibri"/>
              </a:rPr>
              <a:t>forward </a:t>
            </a:r>
            <a:r>
              <a:rPr sz="2200" b="1" spc="4" dirty="0">
                <a:latin typeface="Calibri"/>
                <a:cs typeface="Calibri"/>
              </a:rPr>
              <a:t>de </a:t>
            </a:r>
            <a:r>
              <a:rPr sz="2200" b="1" spc="-9" dirty="0">
                <a:latin typeface="Calibri"/>
                <a:cs typeface="Calibri"/>
              </a:rPr>
              <a:t>Cetes </a:t>
            </a:r>
            <a:r>
              <a:rPr sz="2200" b="1" spc="-4" dirty="0">
                <a:latin typeface="Calibri"/>
                <a:cs typeface="Calibri"/>
              </a:rPr>
              <a:t>proveedor </a:t>
            </a:r>
            <a:r>
              <a:rPr sz="2200" b="1" spc="4" dirty="0">
                <a:latin typeface="Calibri"/>
                <a:cs typeface="Calibri"/>
              </a:rPr>
              <a:t>de  </a:t>
            </a:r>
            <a:r>
              <a:rPr sz="2200" b="1" spc="-4" dirty="0">
                <a:latin typeface="Calibri"/>
                <a:cs typeface="Calibri"/>
              </a:rPr>
              <a:t>precios</a:t>
            </a:r>
            <a:endParaRPr sz="2200" dirty="0">
              <a:latin typeface="Calibri"/>
              <a:cs typeface="Calibri"/>
            </a:endParaRPr>
          </a:p>
        </p:txBody>
      </p:sp>
      <p:sp>
        <p:nvSpPr>
          <p:cNvPr id="20" name="object 20"/>
          <p:cNvSpPr/>
          <p:nvPr/>
        </p:nvSpPr>
        <p:spPr>
          <a:xfrm>
            <a:off x="1784465" y="1776356"/>
            <a:ext cx="5799859" cy="3381935"/>
          </a:xfrm>
          <a:custGeom>
            <a:avLst/>
            <a:gdLst/>
            <a:ahLst/>
            <a:cxnLst/>
            <a:rect l="l" t="t" r="r" b="b"/>
            <a:pathLst>
              <a:path w="6379845" h="3832860">
                <a:moveTo>
                  <a:pt x="6379463" y="3829811"/>
                </a:moveTo>
                <a:lnTo>
                  <a:pt x="6379463" y="3047"/>
                </a:lnTo>
                <a:lnTo>
                  <a:pt x="6376415" y="0"/>
                </a:lnTo>
                <a:lnTo>
                  <a:pt x="3047" y="0"/>
                </a:lnTo>
                <a:lnTo>
                  <a:pt x="0" y="3047"/>
                </a:lnTo>
                <a:lnTo>
                  <a:pt x="0" y="3829811"/>
                </a:lnTo>
                <a:lnTo>
                  <a:pt x="3047" y="3832859"/>
                </a:lnTo>
                <a:lnTo>
                  <a:pt x="6095" y="3832859"/>
                </a:lnTo>
                <a:lnTo>
                  <a:pt x="6095" y="13715"/>
                </a:lnTo>
                <a:lnTo>
                  <a:pt x="12191" y="6095"/>
                </a:lnTo>
                <a:lnTo>
                  <a:pt x="12191" y="13715"/>
                </a:lnTo>
                <a:lnTo>
                  <a:pt x="6365747" y="13715"/>
                </a:lnTo>
                <a:lnTo>
                  <a:pt x="6365747" y="6095"/>
                </a:lnTo>
                <a:lnTo>
                  <a:pt x="6371843" y="13715"/>
                </a:lnTo>
                <a:lnTo>
                  <a:pt x="6371843" y="3832859"/>
                </a:lnTo>
                <a:lnTo>
                  <a:pt x="6376415" y="3832859"/>
                </a:lnTo>
                <a:lnTo>
                  <a:pt x="6379463" y="3829811"/>
                </a:lnTo>
                <a:close/>
              </a:path>
              <a:path w="6379845" h="3832860">
                <a:moveTo>
                  <a:pt x="12191" y="13715"/>
                </a:moveTo>
                <a:lnTo>
                  <a:pt x="12191" y="6095"/>
                </a:lnTo>
                <a:lnTo>
                  <a:pt x="6095" y="13715"/>
                </a:lnTo>
                <a:lnTo>
                  <a:pt x="12191" y="13715"/>
                </a:lnTo>
                <a:close/>
              </a:path>
              <a:path w="6379845" h="3832860">
                <a:moveTo>
                  <a:pt x="12191" y="3819143"/>
                </a:moveTo>
                <a:lnTo>
                  <a:pt x="12191" y="13715"/>
                </a:lnTo>
                <a:lnTo>
                  <a:pt x="6095" y="13715"/>
                </a:lnTo>
                <a:lnTo>
                  <a:pt x="6095" y="3819143"/>
                </a:lnTo>
                <a:lnTo>
                  <a:pt x="12191" y="3819143"/>
                </a:lnTo>
                <a:close/>
              </a:path>
              <a:path w="6379845" h="3832860">
                <a:moveTo>
                  <a:pt x="6371843" y="3819143"/>
                </a:moveTo>
                <a:lnTo>
                  <a:pt x="6095" y="3819143"/>
                </a:lnTo>
                <a:lnTo>
                  <a:pt x="12191" y="3826763"/>
                </a:lnTo>
                <a:lnTo>
                  <a:pt x="12191" y="3832859"/>
                </a:lnTo>
                <a:lnTo>
                  <a:pt x="6365747" y="3832859"/>
                </a:lnTo>
                <a:lnTo>
                  <a:pt x="6365747" y="3826763"/>
                </a:lnTo>
                <a:lnTo>
                  <a:pt x="6371843" y="3819143"/>
                </a:lnTo>
                <a:close/>
              </a:path>
              <a:path w="6379845" h="3832860">
                <a:moveTo>
                  <a:pt x="12191" y="3832859"/>
                </a:moveTo>
                <a:lnTo>
                  <a:pt x="12191" y="3826763"/>
                </a:lnTo>
                <a:lnTo>
                  <a:pt x="6095" y="3819143"/>
                </a:lnTo>
                <a:lnTo>
                  <a:pt x="6095" y="3832859"/>
                </a:lnTo>
                <a:lnTo>
                  <a:pt x="12191" y="3832859"/>
                </a:lnTo>
                <a:close/>
              </a:path>
              <a:path w="6379845" h="3832860">
                <a:moveTo>
                  <a:pt x="6371843" y="13715"/>
                </a:moveTo>
                <a:lnTo>
                  <a:pt x="6365747" y="6095"/>
                </a:lnTo>
                <a:lnTo>
                  <a:pt x="6365747" y="13715"/>
                </a:lnTo>
                <a:lnTo>
                  <a:pt x="6371843" y="13715"/>
                </a:lnTo>
                <a:close/>
              </a:path>
              <a:path w="6379845" h="3832860">
                <a:moveTo>
                  <a:pt x="6371843" y="3819143"/>
                </a:moveTo>
                <a:lnTo>
                  <a:pt x="6371843" y="13715"/>
                </a:lnTo>
                <a:lnTo>
                  <a:pt x="6365747" y="13715"/>
                </a:lnTo>
                <a:lnTo>
                  <a:pt x="6365747" y="3819143"/>
                </a:lnTo>
                <a:lnTo>
                  <a:pt x="6371843" y="3819143"/>
                </a:lnTo>
                <a:close/>
              </a:path>
              <a:path w="6379845" h="3832860">
                <a:moveTo>
                  <a:pt x="6371843" y="3832859"/>
                </a:moveTo>
                <a:lnTo>
                  <a:pt x="6371843" y="3819143"/>
                </a:lnTo>
                <a:lnTo>
                  <a:pt x="6365747" y="3826763"/>
                </a:lnTo>
                <a:lnTo>
                  <a:pt x="6365747" y="3832859"/>
                </a:lnTo>
                <a:lnTo>
                  <a:pt x="6371843" y="3832859"/>
                </a:lnTo>
                <a:close/>
              </a:path>
            </a:pathLst>
          </a:custGeom>
          <a:solidFill>
            <a:srgbClr val="858585"/>
          </a:solidFill>
        </p:spPr>
        <p:txBody>
          <a:bodyPr wrap="square" lIns="0" tIns="0" rIns="0" bIns="0" rtlCol="0"/>
          <a:lstStyle/>
          <a:p>
            <a:endParaRPr dirty="0"/>
          </a:p>
        </p:txBody>
      </p:sp>
      <p:sp>
        <p:nvSpPr>
          <p:cNvPr id="24" name="23 Marcador de número de diapositiva"/>
          <p:cNvSpPr>
            <a:spLocks noGrp="1"/>
          </p:cNvSpPr>
          <p:nvPr>
            <p:ph type="sldNum" sz="quarter" idx="12"/>
          </p:nvPr>
        </p:nvSpPr>
        <p:spPr/>
        <p:txBody>
          <a:bodyPr/>
          <a:lstStyle/>
          <a:p>
            <a:fld id="{05E83AA4-A00D-4AA0-8FE8-B93C9F3EC141}" type="slidenum">
              <a:rPr lang="es-ES" altLang="es-MX" smtClean="0"/>
              <a:pPr/>
              <a:t>76</a:t>
            </a:fld>
            <a:endParaRPr lang="es-ES" altLang="es-MX" dirty="0"/>
          </a:p>
        </p:txBody>
      </p:sp>
      <p:sp>
        <p:nvSpPr>
          <p:cNvPr id="23" name="object 2"/>
          <p:cNvSpPr txBox="1">
            <a:spLocks/>
          </p:cNvSpPr>
          <p:nvPr/>
        </p:nvSpPr>
        <p:spPr bwMode="auto">
          <a:xfrm>
            <a:off x="457200" y="682883"/>
            <a:ext cx="5562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1397" eaLnBrk="1" hangingPunct="1"/>
            <a:r>
              <a:rPr lang="es-MX" sz="2000" b="1" spc="-27" dirty="0" smtClean="0">
                <a:latin typeface="Century Gothic" panose="020B0502020202020204" pitchFamily="34" charset="0"/>
              </a:rPr>
              <a:t>Anexo. </a:t>
            </a:r>
            <a:r>
              <a:rPr lang="es-MX" sz="2000" b="1" spc="-13" dirty="0" smtClean="0">
                <a:latin typeface="Century Gothic" panose="020B0502020202020204" pitchFamily="34" charset="0"/>
              </a:rPr>
              <a:t>Marco</a:t>
            </a:r>
            <a:r>
              <a:rPr lang="es-MX" sz="2000" b="1" spc="-9" dirty="0" smtClean="0">
                <a:latin typeface="Century Gothic" panose="020B0502020202020204" pitchFamily="34" charset="0"/>
              </a:rPr>
              <a:t> metodológico</a:t>
            </a:r>
            <a:endParaRPr lang="es-MX" sz="2000" b="1" spc="-9" dirty="0">
              <a:latin typeface="Century Gothic" panose="020B0502020202020204" pitchFamily="34" charset="0"/>
            </a:endParaRPr>
          </a:p>
        </p:txBody>
      </p:sp>
    </p:spTree>
    <p:extLst>
      <p:ext uri="{BB962C8B-B14F-4D97-AF65-F5344CB8AC3E}">
        <p14:creationId xmlns:p14="http://schemas.microsoft.com/office/powerpoint/2010/main" val="8026570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body" idx="1"/>
          </p:nvPr>
        </p:nvSpPr>
        <p:spPr>
          <a:xfrm>
            <a:off x="313227" y="1285257"/>
            <a:ext cx="8229600" cy="3508653"/>
          </a:xfrm>
          <a:prstGeom prst="rect">
            <a:avLst/>
          </a:prstGeom>
        </p:spPr>
        <p:txBody>
          <a:bodyPr vert="horz" wrap="square" lIns="0" tIns="0" rIns="0" bIns="0" rtlCol="0">
            <a:spAutoFit/>
          </a:bodyPr>
          <a:lstStyle/>
          <a:p>
            <a:pPr marL="642790" marR="218822" algn="just">
              <a:buClr>
                <a:srgbClr val="C00000"/>
              </a:buClr>
            </a:pPr>
            <a:r>
              <a:rPr sz="1600" spc="-4" dirty="0">
                <a:latin typeface="Century Gothic" panose="020B0502020202020204" pitchFamily="34" charset="0"/>
              </a:rPr>
              <a:t>En</a:t>
            </a:r>
            <a:r>
              <a:rPr sz="1600" spc="-22" dirty="0">
                <a:latin typeface="Century Gothic" panose="020B0502020202020204" pitchFamily="34" charset="0"/>
              </a:rPr>
              <a:t> </a:t>
            </a:r>
            <a:r>
              <a:rPr sz="1600" spc="-4" dirty="0">
                <a:latin typeface="Century Gothic" panose="020B0502020202020204" pitchFamily="34" charset="0"/>
              </a:rPr>
              <a:t>lo</a:t>
            </a:r>
            <a:r>
              <a:rPr sz="1600" spc="-85" dirty="0">
                <a:latin typeface="Century Gothic" panose="020B0502020202020204" pitchFamily="34" charset="0"/>
              </a:rPr>
              <a:t> </a:t>
            </a:r>
            <a:r>
              <a:rPr sz="1600" spc="-4" dirty="0">
                <a:latin typeface="Century Gothic" panose="020B0502020202020204" pitchFamily="34" charset="0"/>
              </a:rPr>
              <a:t>que</a:t>
            </a:r>
            <a:r>
              <a:rPr sz="1600" spc="-63" dirty="0">
                <a:latin typeface="Century Gothic" panose="020B0502020202020204" pitchFamily="34" charset="0"/>
              </a:rPr>
              <a:t> </a:t>
            </a:r>
            <a:r>
              <a:rPr sz="1600" dirty="0">
                <a:latin typeface="Century Gothic" panose="020B0502020202020204" pitchFamily="34" charset="0"/>
              </a:rPr>
              <a:t>se</a:t>
            </a:r>
            <a:r>
              <a:rPr sz="1600" spc="-72" dirty="0">
                <a:latin typeface="Century Gothic" panose="020B0502020202020204" pitchFamily="34" charset="0"/>
              </a:rPr>
              <a:t> </a:t>
            </a:r>
            <a:r>
              <a:rPr sz="1600" spc="-4" dirty="0">
                <a:latin typeface="Century Gothic" panose="020B0502020202020204" pitchFamily="34" charset="0"/>
              </a:rPr>
              <a:t>refiere</a:t>
            </a:r>
            <a:r>
              <a:rPr sz="1600" spc="-94" dirty="0">
                <a:latin typeface="Century Gothic" panose="020B0502020202020204" pitchFamily="34" charset="0"/>
              </a:rPr>
              <a:t> </a:t>
            </a:r>
            <a:r>
              <a:rPr sz="1600" dirty="0">
                <a:latin typeface="Century Gothic" panose="020B0502020202020204" pitchFamily="34" charset="0"/>
              </a:rPr>
              <a:t>a</a:t>
            </a:r>
            <a:r>
              <a:rPr sz="1600" spc="-40" dirty="0">
                <a:latin typeface="Century Gothic" panose="020B0502020202020204" pitchFamily="34" charset="0"/>
              </a:rPr>
              <a:t> </a:t>
            </a:r>
            <a:r>
              <a:rPr sz="1600" spc="-4" dirty="0">
                <a:latin typeface="Century Gothic" panose="020B0502020202020204" pitchFamily="34" charset="0"/>
              </a:rPr>
              <a:t>las</a:t>
            </a:r>
            <a:r>
              <a:rPr sz="1600" spc="-49" dirty="0">
                <a:latin typeface="Century Gothic" panose="020B0502020202020204" pitchFamily="34" charset="0"/>
              </a:rPr>
              <a:t> </a:t>
            </a:r>
            <a:r>
              <a:rPr sz="1600" spc="-4" dirty="0">
                <a:latin typeface="Century Gothic" panose="020B0502020202020204" pitchFamily="34" charset="0"/>
              </a:rPr>
              <a:t>notas</a:t>
            </a:r>
            <a:r>
              <a:rPr sz="1600" spc="-72" dirty="0">
                <a:latin typeface="Century Gothic" panose="020B0502020202020204" pitchFamily="34" charset="0"/>
              </a:rPr>
              <a:t> </a:t>
            </a:r>
            <a:r>
              <a:rPr sz="1600" spc="-4" dirty="0">
                <a:latin typeface="Century Gothic" panose="020B0502020202020204" pitchFamily="34" charset="0"/>
              </a:rPr>
              <a:t>estructuradas,</a:t>
            </a:r>
            <a:r>
              <a:rPr sz="1600" spc="-13" dirty="0">
                <a:latin typeface="Century Gothic" panose="020B0502020202020204" pitchFamily="34" charset="0"/>
              </a:rPr>
              <a:t> </a:t>
            </a:r>
            <a:r>
              <a:rPr sz="1600" spc="-4" dirty="0">
                <a:latin typeface="Century Gothic" panose="020B0502020202020204" pitchFamily="34" charset="0"/>
              </a:rPr>
              <a:t>la</a:t>
            </a:r>
            <a:r>
              <a:rPr sz="1600" spc="-94" dirty="0">
                <a:latin typeface="Century Gothic" panose="020B0502020202020204" pitchFamily="34" charset="0"/>
              </a:rPr>
              <a:t> </a:t>
            </a:r>
            <a:r>
              <a:rPr sz="1600" spc="-9" dirty="0">
                <a:latin typeface="Century Gothic" panose="020B0502020202020204" pitchFamily="34" charset="0"/>
              </a:rPr>
              <a:t>cartera</a:t>
            </a:r>
            <a:r>
              <a:rPr sz="1600" spc="-94" dirty="0">
                <a:latin typeface="Century Gothic" panose="020B0502020202020204" pitchFamily="34" charset="0"/>
              </a:rPr>
              <a:t> </a:t>
            </a:r>
            <a:r>
              <a:rPr sz="1600" spc="-4" dirty="0">
                <a:latin typeface="Century Gothic" panose="020B0502020202020204" pitchFamily="34" charset="0"/>
              </a:rPr>
              <a:t>de</a:t>
            </a:r>
            <a:r>
              <a:rPr sz="1600" spc="-40" dirty="0">
                <a:latin typeface="Century Gothic" panose="020B0502020202020204" pitchFamily="34" charset="0"/>
              </a:rPr>
              <a:t> </a:t>
            </a:r>
            <a:r>
              <a:rPr sz="1600" spc="-13" dirty="0">
                <a:latin typeface="Century Gothic" panose="020B0502020202020204" pitchFamily="34" charset="0"/>
              </a:rPr>
              <a:t>inversión</a:t>
            </a:r>
            <a:r>
              <a:rPr sz="1600" spc="-45" dirty="0">
                <a:latin typeface="Century Gothic" panose="020B0502020202020204" pitchFamily="34" charset="0"/>
              </a:rPr>
              <a:t> </a:t>
            </a:r>
            <a:r>
              <a:rPr sz="1600" spc="-4" dirty="0">
                <a:latin typeface="Century Gothic" panose="020B0502020202020204" pitchFamily="34" charset="0"/>
              </a:rPr>
              <a:t>del  </a:t>
            </a:r>
            <a:r>
              <a:rPr sz="1600" spc="-22" dirty="0">
                <a:latin typeface="Century Gothic" panose="020B0502020202020204" pitchFamily="34" charset="0"/>
              </a:rPr>
              <a:t>Fanvit</a:t>
            </a:r>
            <a:r>
              <a:rPr sz="1600" spc="-67" dirty="0">
                <a:latin typeface="Century Gothic" panose="020B0502020202020204" pitchFamily="34" charset="0"/>
              </a:rPr>
              <a:t> </a:t>
            </a:r>
            <a:r>
              <a:rPr sz="1600" spc="-4" dirty="0">
                <a:latin typeface="Century Gothic" panose="020B0502020202020204" pitchFamily="34" charset="0"/>
              </a:rPr>
              <a:t>cuenta</a:t>
            </a:r>
            <a:r>
              <a:rPr sz="1600" spc="-76" dirty="0">
                <a:latin typeface="Century Gothic" panose="020B0502020202020204" pitchFamily="34" charset="0"/>
              </a:rPr>
              <a:t> </a:t>
            </a:r>
            <a:r>
              <a:rPr sz="1600" spc="-13" dirty="0">
                <a:latin typeface="Century Gothic" panose="020B0502020202020204" pitchFamily="34" charset="0"/>
              </a:rPr>
              <a:t>con</a:t>
            </a:r>
            <a:r>
              <a:rPr sz="1600" spc="-72" dirty="0">
                <a:latin typeface="Century Gothic" panose="020B0502020202020204" pitchFamily="34" charset="0"/>
              </a:rPr>
              <a:t> </a:t>
            </a:r>
            <a:r>
              <a:rPr sz="1600" spc="-9" dirty="0">
                <a:latin typeface="Century Gothic" panose="020B0502020202020204" pitchFamily="34" charset="0"/>
              </a:rPr>
              <a:t>cuatro</a:t>
            </a:r>
            <a:r>
              <a:rPr sz="1600" spc="-67" dirty="0">
                <a:latin typeface="Century Gothic" panose="020B0502020202020204" pitchFamily="34" charset="0"/>
              </a:rPr>
              <a:t> </a:t>
            </a:r>
            <a:r>
              <a:rPr sz="1600" spc="-4" dirty="0">
                <a:latin typeface="Century Gothic" panose="020B0502020202020204" pitchFamily="34" charset="0"/>
              </a:rPr>
              <a:t>tipo</a:t>
            </a:r>
            <a:r>
              <a:rPr sz="1600" spc="-67" dirty="0">
                <a:latin typeface="Century Gothic" panose="020B0502020202020204" pitchFamily="34" charset="0"/>
              </a:rPr>
              <a:t> </a:t>
            </a:r>
            <a:r>
              <a:rPr sz="1600" spc="-4" dirty="0">
                <a:latin typeface="Century Gothic" panose="020B0502020202020204" pitchFamily="34" charset="0"/>
              </a:rPr>
              <a:t>de</a:t>
            </a:r>
            <a:r>
              <a:rPr sz="1600" spc="-85" dirty="0">
                <a:latin typeface="Century Gothic" panose="020B0502020202020204" pitchFamily="34" charset="0"/>
              </a:rPr>
              <a:t> </a:t>
            </a:r>
            <a:r>
              <a:rPr sz="1600" spc="-4" dirty="0">
                <a:latin typeface="Century Gothic" panose="020B0502020202020204" pitchFamily="34" charset="0"/>
              </a:rPr>
              <a:t>estos</a:t>
            </a:r>
            <a:r>
              <a:rPr sz="1600" spc="-40" dirty="0">
                <a:latin typeface="Century Gothic" panose="020B0502020202020204" pitchFamily="34" charset="0"/>
              </a:rPr>
              <a:t> </a:t>
            </a:r>
            <a:r>
              <a:rPr sz="1600" spc="-4" dirty="0">
                <a:latin typeface="Century Gothic" panose="020B0502020202020204" pitchFamily="34" charset="0"/>
              </a:rPr>
              <a:t>instrumentos:</a:t>
            </a:r>
          </a:p>
          <a:p>
            <a:pPr marL="1000655" algn="just">
              <a:spcBef>
                <a:spcPts val="363"/>
              </a:spcBef>
              <a:buClr>
                <a:srgbClr val="C00000"/>
              </a:buClr>
              <a:buFont typeface="Courier New" panose="02070309020205020404" pitchFamily="49" charset="0"/>
              <a:buChar char="o"/>
            </a:pPr>
            <a:r>
              <a:rPr sz="1600" spc="-4" dirty="0">
                <a:latin typeface="Century Gothic" panose="020B0502020202020204" pitchFamily="34" charset="0"/>
              </a:rPr>
              <a:t>Calls </a:t>
            </a:r>
            <a:r>
              <a:rPr sz="1600" spc="-9" dirty="0">
                <a:latin typeface="Century Gothic" panose="020B0502020202020204" pitchFamily="34" charset="0"/>
              </a:rPr>
              <a:t>spreads </a:t>
            </a:r>
            <a:r>
              <a:rPr sz="1600" spc="-4" dirty="0">
                <a:latin typeface="Century Gothic" panose="020B0502020202020204" pitchFamily="34" charset="0"/>
              </a:rPr>
              <a:t>(plain </a:t>
            </a:r>
            <a:r>
              <a:rPr sz="1600" spc="-9" dirty="0">
                <a:latin typeface="Century Gothic" panose="020B0502020202020204" pitchFamily="34" charset="0"/>
              </a:rPr>
              <a:t>vanilla)  sobre </a:t>
            </a:r>
            <a:r>
              <a:rPr sz="1600" spc="-4" dirty="0">
                <a:latin typeface="Century Gothic" panose="020B0502020202020204" pitchFamily="34" charset="0"/>
              </a:rPr>
              <a:t>el</a:t>
            </a:r>
            <a:r>
              <a:rPr sz="1600" spc="-197" dirty="0">
                <a:latin typeface="Century Gothic" panose="020B0502020202020204" pitchFamily="34" charset="0"/>
              </a:rPr>
              <a:t> </a:t>
            </a:r>
            <a:r>
              <a:rPr sz="1600" spc="-4" dirty="0">
                <a:latin typeface="Century Gothic" panose="020B0502020202020204" pitchFamily="34" charset="0"/>
              </a:rPr>
              <a:t>IPC.</a:t>
            </a:r>
            <a:endParaRPr sz="1600" dirty="0">
              <a:latin typeface="Century Gothic" panose="020B0502020202020204" pitchFamily="34" charset="0"/>
            </a:endParaRPr>
          </a:p>
          <a:p>
            <a:pPr marL="1000655" marR="70661" algn="just">
              <a:spcBef>
                <a:spcPts val="341"/>
              </a:spcBef>
              <a:buClr>
                <a:srgbClr val="C00000"/>
              </a:buClr>
              <a:buFont typeface="Courier New" panose="02070309020205020404" pitchFamily="49" charset="0"/>
              <a:buChar char="o"/>
            </a:pPr>
            <a:r>
              <a:rPr sz="1600" spc="-4" dirty="0">
                <a:latin typeface="Century Gothic" panose="020B0502020202020204" pitchFamily="34" charset="0"/>
              </a:rPr>
              <a:t>Calls</a:t>
            </a:r>
            <a:r>
              <a:rPr sz="1600" spc="-49" dirty="0">
                <a:latin typeface="Century Gothic" panose="020B0502020202020204" pitchFamily="34" charset="0"/>
              </a:rPr>
              <a:t> </a:t>
            </a:r>
            <a:r>
              <a:rPr sz="1600" spc="-9" dirty="0">
                <a:latin typeface="Century Gothic" panose="020B0502020202020204" pitchFamily="34" charset="0"/>
              </a:rPr>
              <a:t>spreads (quantos) sobre</a:t>
            </a:r>
            <a:r>
              <a:rPr sz="1600" spc="-36" dirty="0">
                <a:latin typeface="Century Gothic" panose="020B0502020202020204" pitchFamily="34" charset="0"/>
              </a:rPr>
              <a:t> </a:t>
            </a:r>
            <a:r>
              <a:rPr sz="1600" spc="-13" dirty="0">
                <a:latin typeface="Century Gothic" panose="020B0502020202020204" pitchFamily="34" charset="0"/>
              </a:rPr>
              <a:t>índices</a:t>
            </a:r>
            <a:r>
              <a:rPr sz="1600" spc="4" dirty="0">
                <a:latin typeface="Century Gothic" panose="020B0502020202020204" pitchFamily="34" charset="0"/>
              </a:rPr>
              <a:t> </a:t>
            </a:r>
            <a:r>
              <a:rPr sz="1600" spc="-4" dirty="0">
                <a:latin typeface="Century Gothic" panose="020B0502020202020204" pitchFamily="34" charset="0"/>
              </a:rPr>
              <a:t>bursátiles</a:t>
            </a:r>
            <a:r>
              <a:rPr sz="1600" spc="-67" dirty="0">
                <a:latin typeface="Century Gothic" panose="020B0502020202020204" pitchFamily="34" charset="0"/>
              </a:rPr>
              <a:t> </a:t>
            </a:r>
            <a:r>
              <a:rPr sz="1600" spc="-9" dirty="0">
                <a:latin typeface="Century Gothic" panose="020B0502020202020204" pitchFamily="34" charset="0"/>
              </a:rPr>
              <a:t>denominados</a:t>
            </a:r>
            <a:r>
              <a:rPr sz="1600" spc="-18" dirty="0">
                <a:latin typeface="Century Gothic" panose="020B0502020202020204" pitchFamily="34" charset="0"/>
              </a:rPr>
              <a:t> </a:t>
            </a:r>
            <a:r>
              <a:rPr sz="1600" spc="-4" dirty="0">
                <a:latin typeface="Century Gothic" panose="020B0502020202020204" pitchFamily="34" charset="0"/>
              </a:rPr>
              <a:t>en</a:t>
            </a:r>
            <a:r>
              <a:rPr sz="1600" spc="-63" dirty="0">
                <a:latin typeface="Century Gothic" panose="020B0502020202020204" pitchFamily="34" charset="0"/>
              </a:rPr>
              <a:t> </a:t>
            </a:r>
            <a:r>
              <a:rPr sz="1600" spc="-9" dirty="0">
                <a:latin typeface="Century Gothic" panose="020B0502020202020204" pitchFamily="34" charset="0"/>
              </a:rPr>
              <a:t>dólares</a:t>
            </a:r>
            <a:r>
              <a:rPr sz="1600" spc="-49" dirty="0">
                <a:latin typeface="Century Gothic" panose="020B0502020202020204" pitchFamily="34" charset="0"/>
              </a:rPr>
              <a:t> </a:t>
            </a:r>
            <a:r>
              <a:rPr sz="1600" spc="-4" dirty="0">
                <a:latin typeface="Century Gothic" panose="020B0502020202020204" pitchFamily="34" charset="0"/>
              </a:rPr>
              <a:t>y</a:t>
            </a:r>
            <a:r>
              <a:rPr sz="1600" spc="-67" dirty="0">
                <a:latin typeface="Century Gothic" panose="020B0502020202020204" pitchFamily="34" charset="0"/>
              </a:rPr>
              <a:t> </a:t>
            </a:r>
            <a:r>
              <a:rPr sz="1600" spc="-4" dirty="0">
                <a:latin typeface="Century Gothic" panose="020B0502020202020204" pitchFamily="34" charset="0"/>
              </a:rPr>
              <a:t>en  </a:t>
            </a:r>
            <a:r>
              <a:rPr sz="1600" spc="-9" dirty="0">
                <a:latin typeface="Century Gothic" panose="020B0502020202020204" pitchFamily="34" charset="0"/>
              </a:rPr>
              <a:t>euros.</a:t>
            </a:r>
            <a:endParaRPr sz="1600" dirty="0">
              <a:latin typeface="Century Gothic" panose="020B0502020202020204" pitchFamily="34" charset="0"/>
            </a:endParaRPr>
          </a:p>
          <a:p>
            <a:pPr marL="1000655" marR="4559" algn="just">
              <a:spcBef>
                <a:spcPts val="345"/>
              </a:spcBef>
              <a:buClr>
                <a:srgbClr val="C00000"/>
              </a:buClr>
              <a:buFont typeface="Courier New" panose="02070309020205020404" pitchFamily="49" charset="0"/>
              <a:buChar char="o"/>
            </a:pPr>
            <a:r>
              <a:rPr sz="1600" spc="-9" dirty="0">
                <a:latin typeface="Century Gothic" panose="020B0502020202020204" pitchFamily="34" charset="0"/>
              </a:rPr>
              <a:t>Estructuras particulares, </a:t>
            </a:r>
            <a:r>
              <a:rPr sz="1600" spc="-13" dirty="0">
                <a:latin typeface="Century Gothic" panose="020B0502020202020204" pitchFamily="34" charset="0"/>
              </a:rPr>
              <a:t>como </a:t>
            </a:r>
            <a:r>
              <a:rPr sz="1600" spc="-4" dirty="0">
                <a:latin typeface="Century Gothic" panose="020B0502020202020204" pitchFamily="34" charset="0"/>
              </a:rPr>
              <a:t>la </a:t>
            </a:r>
            <a:r>
              <a:rPr sz="1600" spc="-9" dirty="0">
                <a:latin typeface="Century Gothic" panose="020B0502020202020204" pitchFamily="34" charset="0"/>
              </a:rPr>
              <a:t>denominada </a:t>
            </a:r>
            <a:r>
              <a:rPr sz="1600" spc="-13" dirty="0">
                <a:latin typeface="Century Gothic" panose="020B0502020202020204" pitchFamily="34" charset="0"/>
              </a:rPr>
              <a:t>Market </a:t>
            </a:r>
            <a:r>
              <a:rPr sz="1600" spc="-9" dirty="0">
                <a:latin typeface="Century Gothic" panose="020B0502020202020204" pitchFamily="34" charset="0"/>
              </a:rPr>
              <a:t>Plus, </a:t>
            </a:r>
            <a:r>
              <a:rPr sz="1600" spc="-4" dirty="0">
                <a:latin typeface="Century Gothic" panose="020B0502020202020204" pitchFamily="34" charset="0"/>
              </a:rPr>
              <a:t>que </a:t>
            </a:r>
            <a:r>
              <a:rPr sz="1600" spc="-13" dirty="0">
                <a:latin typeface="Century Gothic" panose="020B0502020202020204" pitchFamily="34" charset="0"/>
              </a:rPr>
              <a:t>incluye </a:t>
            </a:r>
            <a:r>
              <a:rPr sz="1600" spc="-9" dirty="0">
                <a:latin typeface="Century Gothic" panose="020B0502020202020204" pitchFamily="34" charset="0"/>
              </a:rPr>
              <a:t>calls</a:t>
            </a:r>
            <a:r>
              <a:rPr sz="1600" spc="-220" dirty="0">
                <a:latin typeface="Century Gothic" panose="020B0502020202020204" pitchFamily="34" charset="0"/>
              </a:rPr>
              <a:t> </a:t>
            </a:r>
            <a:r>
              <a:rPr sz="1600" spc="-4" dirty="0">
                <a:latin typeface="Century Gothic" panose="020B0502020202020204" pitchFamily="34" charset="0"/>
              </a:rPr>
              <a:t>y  puts</a:t>
            </a:r>
            <a:r>
              <a:rPr sz="1600" spc="-45" dirty="0">
                <a:latin typeface="Century Gothic" panose="020B0502020202020204" pitchFamily="34" charset="0"/>
              </a:rPr>
              <a:t> </a:t>
            </a:r>
            <a:r>
              <a:rPr sz="1600" spc="-4" dirty="0">
                <a:latin typeface="Century Gothic" panose="020B0502020202020204" pitchFamily="34" charset="0"/>
              </a:rPr>
              <a:t>plain</a:t>
            </a:r>
            <a:r>
              <a:rPr sz="1600" spc="-63" dirty="0">
                <a:latin typeface="Century Gothic" panose="020B0502020202020204" pitchFamily="34" charset="0"/>
              </a:rPr>
              <a:t> </a:t>
            </a:r>
            <a:r>
              <a:rPr sz="1600" spc="-9" dirty="0">
                <a:latin typeface="Century Gothic" panose="020B0502020202020204" pitchFamily="34" charset="0"/>
              </a:rPr>
              <a:t>vanilla</a:t>
            </a:r>
            <a:r>
              <a:rPr sz="1600" spc="-81" dirty="0">
                <a:latin typeface="Century Gothic" panose="020B0502020202020204" pitchFamily="34" charset="0"/>
              </a:rPr>
              <a:t> </a:t>
            </a:r>
            <a:r>
              <a:rPr sz="1600" spc="-4" dirty="0">
                <a:latin typeface="Century Gothic" panose="020B0502020202020204" pitchFamily="34" charset="0"/>
              </a:rPr>
              <a:t>y</a:t>
            </a:r>
            <a:r>
              <a:rPr sz="1600" spc="-72" dirty="0">
                <a:latin typeface="Century Gothic" panose="020B0502020202020204" pitchFamily="34" charset="0"/>
              </a:rPr>
              <a:t> </a:t>
            </a:r>
            <a:r>
              <a:rPr sz="1600" spc="-4" dirty="0">
                <a:latin typeface="Century Gothic" panose="020B0502020202020204" pitchFamily="34" charset="0"/>
              </a:rPr>
              <a:t>digitales</a:t>
            </a:r>
            <a:r>
              <a:rPr sz="1600" spc="-90" dirty="0">
                <a:latin typeface="Century Gothic" panose="020B0502020202020204" pitchFamily="34" charset="0"/>
              </a:rPr>
              <a:t> </a:t>
            </a:r>
            <a:r>
              <a:rPr sz="1600" spc="-9" dirty="0">
                <a:latin typeface="Century Gothic" panose="020B0502020202020204" pitchFamily="34" charset="0"/>
              </a:rPr>
              <a:t>cuantos.</a:t>
            </a:r>
            <a:endParaRPr sz="1600" dirty="0">
              <a:latin typeface="Century Gothic" panose="020B0502020202020204" pitchFamily="34" charset="0"/>
            </a:endParaRPr>
          </a:p>
          <a:p>
            <a:pPr marL="1000655" algn="just">
              <a:spcBef>
                <a:spcPts val="345"/>
              </a:spcBef>
              <a:buClr>
                <a:srgbClr val="C00000"/>
              </a:buClr>
              <a:buFont typeface="Courier New" panose="02070309020205020404" pitchFamily="49" charset="0"/>
              <a:buChar char="o"/>
            </a:pPr>
            <a:r>
              <a:rPr sz="1600" spc="-9" dirty="0">
                <a:latin typeface="Century Gothic" panose="020B0502020202020204" pitchFamily="34" charset="0"/>
              </a:rPr>
              <a:t>Rangos sobre </a:t>
            </a:r>
            <a:r>
              <a:rPr sz="1600" spc="-4" dirty="0">
                <a:latin typeface="Century Gothic" panose="020B0502020202020204" pitchFamily="34" charset="0"/>
              </a:rPr>
              <a:t>la</a:t>
            </a:r>
            <a:r>
              <a:rPr sz="1600" spc="-211" dirty="0">
                <a:latin typeface="Century Gothic" panose="020B0502020202020204" pitchFamily="34" charset="0"/>
              </a:rPr>
              <a:t> </a:t>
            </a:r>
            <a:r>
              <a:rPr sz="1600" spc="-4" dirty="0">
                <a:latin typeface="Century Gothic" panose="020B0502020202020204" pitchFamily="34" charset="0"/>
              </a:rPr>
              <a:t>TIIE.</a:t>
            </a:r>
            <a:endParaRPr sz="1600" dirty="0">
              <a:latin typeface="Century Gothic" panose="020B0502020202020204" pitchFamily="34" charset="0"/>
            </a:endParaRPr>
          </a:p>
          <a:p>
            <a:pPr marL="642790" algn="just">
              <a:spcBef>
                <a:spcPts val="367"/>
              </a:spcBef>
              <a:buClr>
                <a:srgbClr val="C00000"/>
              </a:buClr>
            </a:pPr>
            <a:r>
              <a:rPr sz="1600" spc="4" dirty="0">
                <a:latin typeface="Century Gothic" panose="020B0502020202020204" pitchFamily="34" charset="0"/>
              </a:rPr>
              <a:t>Los</a:t>
            </a:r>
            <a:r>
              <a:rPr sz="1600" spc="-36" dirty="0">
                <a:latin typeface="Century Gothic" panose="020B0502020202020204" pitchFamily="34" charset="0"/>
              </a:rPr>
              <a:t> </a:t>
            </a:r>
            <a:r>
              <a:rPr sz="1600" spc="-4" dirty="0">
                <a:latin typeface="Century Gothic" panose="020B0502020202020204" pitchFamily="34" charset="0"/>
              </a:rPr>
              <a:t>modelos</a:t>
            </a:r>
            <a:r>
              <a:rPr sz="1600" spc="-72" dirty="0">
                <a:latin typeface="Century Gothic" panose="020B0502020202020204" pitchFamily="34" charset="0"/>
              </a:rPr>
              <a:t> </a:t>
            </a:r>
            <a:r>
              <a:rPr sz="1600" spc="-4" dirty="0">
                <a:latin typeface="Century Gothic" panose="020B0502020202020204" pitchFamily="34" charset="0"/>
              </a:rPr>
              <a:t>de</a:t>
            </a:r>
            <a:r>
              <a:rPr sz="1600" spc="-85" dirty="0">
                <a:latin typeface="Century Gothic" panose="020B0502020202020204" pitchFamily="34" charset="0"/>
              </a:rPr>
              <a:t> </a:t>
            </a:r>
            <a:r>
              <a:rPr sz="1600" spc="-9" dirty="0">
                <a:latin typeface="Century Gothic" panose="020B0502020202020204" pitchFamily="34" charset="0"/>
              </a:rPr>
              <a:t>valuación</a:t>
            </a:r>
            <a:r>
              <a:rPr sz="1600" spc="-54" dirty="0">
                <a:latin typeface="Century Gothic" panose="020B0502020202020204" pitchFamily="34" charset="0"/>
              </a:rPr>
              <a:t> </a:t>
            </a:r>
            <a:r>
              <a:rPr sz="1600" spc="-4" dirty="0">
                <a:latin typeface="Century Gothic" panose="020B0502020202020204" pitchFamily="34" charset="0"/>
              </a:rPr>
              <a:t>que</a:t>
            </a:r>
            <a:r>
              <a:rPr sz="1600" spc="-63" dirty="0">
                <a:latin typeface="Century Gothic" panose="020B0502020202020204" pitchFamily="34" charset="0"/>
              </a:rPr>
              <a:t> </a:t>
            </a:r>
            <a:r>
              <a:rPr sz="1600" dirty="0">
                <a:latin typeface="Century Gothic" panose="020B0502020202020204" pitchFamily="34" charset="0"/>
              </a:rPr>
              <a:t>se</a:t>
            </a:r>
            <a:r>
              <a:rPr sz="1600" spc="-72" dirty="0">
                <a:latin typeface="Century Gothic" panose="020B0502020202020204" pitchFamily="34" charset="0"/>
              </a:rPr>
              <a:t> </a:t>
            </a:r>
            <a:r>
              <a:rPr sz="1600" spc="-4" dirty="0">
                <a:latin typeface="Century Gothic" panose="020B0502020202020204" pitchFamily="34" charset="0"/>
              </a:rPr>
              <a:t>utilizan</a:t>
            </a:r>
            <a:r>
              <a:rPr sz="1600" spc="-45" dirty="0">
                <a:latin typeface="Century Gothic" panose="020B0502020202020204" pitchFamily="34" charset="0"/>
              </a:rPr>
              <a:t> </a:t>
            </a:r>
            <a:r>
              <a:rPr sz="1600" dirty="0">
                <a:latin typeface="Century Gothic" panose="020B0502020202020204" pitchFamily="34" charset="0"/>
              </a:rPr>
              <a:t>son</a:t>
            </a:r>
            <a:r>
              <a:rPr sz="1600" spc="-36" dirty="0">
                <a:latin typeface="Century Gothic" panose="020B0502020202020204" pitchFamily="34" charset="0"/>
              </a:rPr>
              <a:t> </a:t>
            </a:r>
            <a:r>
              <a:rPr sz="1600" spc="-4" dirty="0">
                <a:latin typeface="Century Gothic" panose="020B0502020202020204" pitchFamily="34" charset="0"/>
              </a:rPr>
              <a:t>los</a:t>
            </a:r>
            <a:r>
              <a:rPr sz="1600" spc="-72" dirty="0">
                <a:latin typeface="Century Gothic" panose="020B0502020202020204" pitchFamily="34" charset="0"/>
              </a:rPr>
              <a:t> </a:t>
            </a:r>
            <a:r>
              <a:rPr sz="1600" spc="-9" dirty="0">
                <a:latin typeface="Century Gothic" panose="020B0502020202020204" pitchFamily="34" charset="0"/>
              </a:rPr>
              <a:t>siguientes:</a:t>
            </a:r>
          </a:p>
          <a:p>
            <a:pPr marL="1000655" marR="566430" algn="just">
              <a:spcBef>
                <a:spcPts val="359"/>
              </a:spcBef>
              <a:buClr>
                <a:srgbClr val="C00000"/>
              </a:buClr>
              <a:buFont typeface="Courier New" panose="02070309020205020404" pitchFamily="49" charset="0"/>
              <a:buChar char="o"/>
            </a:pPr>
            <a:r>
              <a:rPr sz="1600" spc="-4" dirty="0">
                <a:latin typeface="Century Gothic" panose="020B0502020202020204" pitchFamily="34" charset="0"/>
              </a:rPr>
              <a:t>Calls </a:t>
            </a:r>
            <a:r>
              <a:rPr sz="1600" spc="-9" dirty="0">
                <a:latin typeface="Century Gothic" panose="020B0502020202020204" pitchFamily="34" charset="0"/>
              </a:rPr>
              <a:t>spread </a:t>
            </a:r>
            <a:r>
              <a:rPr sz="1600" spc="-4" dirty="0">
                <a:latin typeface="Century Gothic" panose="020B0502020202020204" pitchFamily="34" charset="0"/>
              </a:rPr>
              <a:t>plain </a:t>
            </a:r>
            <a:r>
              <a:rPr sz="1600" spc="-9" dirty="0">
                <a:latin typeface="Century Gothic" panose="020B0502020202020204" pitchFamily="34" charset="0"/>
              </a:rPr>
              <a:t>vanilla. </a:t>
            </a:r>
            <a:r>
              <a:rPr sz="1600" spc="13" dirty="0">
                <a:latin typeface="Century Gothic" panose="020B0502020202020204" pitchFamily="34" charset="0"/>
              </a:rPr>
              <a:t>La </a:t>
            </a:r>
            <a:r>
              <a:rPr sz="1600" spc="-9" dirty="0">
                <a:latin typeface="Century Gothic" panose="020B0502020202020204" pitchFamily="34" charset="0"/>
              </a:rPr>
              <a:t>valuación de </a:t>
            </a:r>
            <a:r>
              <a:rPr sz="1600" spc="-4" dirty="0">
                <a:latin typeface="Century Gothic" panose="020B0502020202020204" pitchFamily="34" charset="0"/>
              </a:rPr>
              <a:t>los </a:t>
            </a:r>
            <a:r>
              <a:rPr sz="1600" spc="-13" dirty="0">
                <a:latin typeface="Century Gothic" panose="020B0502020202020204" pitchFamily="34" charset="0"/>
              </a:rPr>
              <a:t>componentes </a:t>
            </a:r>
            <a:r>
              <a:rPr sz="1600" spc="-9" dirty="0">
                <a:latin typeface="Century Gothic" panose="020B0502020202020204" pitchFamily="34" charset="0"/>
              </a:rPr>
              <a:t>de </a:t>
            </a:r>
            <a:r>
              <a:rPr sz="1600" spc="-4" dirty="0">
                <a:latin typeface="Century Gothic" panose="020B0502020202020204" pitchFamily="34" charset="0"/>
              </a:rPr>
              <a:t>la nota  </a:t>
            </a:r>
            <a:r>
              <a:rPr sz="1600" spc="-9" dirty="0">
                <a:latin typeface="Century Gothic" panose="020B0502020202020204" pitchFamily="34" charset="0"/>
              </a:rPr>
              <a:t>estructurada</a:t>
            </a:r>
            <a:r>
              <a:rPr sz="1600" spc="-72" dirty="0">
                <a:latin typeface="Century Gothic" panose="020B0502020202020204" pitchFamily="34" charset="0"/>
              </a:rPr>
              <a:t> </a:t>
            </a:r>
            <a:r>
              <a:rPr sz="1600" spc="-4" dirty="0">
                <a:latin typeface="Century Gothic" panose="020B0502020202020204" pitchFamily="34" charset="0"/>
              </a:rPr>
              <a:t>se</a:t>
            </a:r>
            <a:r>
              <a:rPr sz="1600" spc="-58" dirty="0">
                <a:latin typeface="Century Gothic" panose="020B0502020202020204" pitchFamily="34" charset="0"/>
              </a:rPr>
              <a:t> </a:t>
            </a:r>
            <a:r>
              <a:rPr sz="1600" spc="-9" dirty="0">
                <a:latin typeface="Century Gothic" panose="020B0502020202020204" pitchFamily="34" charset="0"/>
              </a:rPr>
              <a:t>realizan</a:t>
            </a:r>
            <a:r>
              <a:rPr sz="1600" spc="-67" dirty="0">
                <a:latin typeface="Century Gothic" panose="020B0502020202020204" pitchFamily="34" charset="0"/>
              </a:rPr>
              <a:t> </a:t>
            </a:r>
            <a:r>
              <a:rPr sz="1600" spc="-18" dirty="0">
                <a:latin typeface="Century Gothic" panose="020B0502020202020204" pitchFamily="34" charset="0"/>
              </a:rPr>
              <a:t>con</a:t>
            </a:r>
            <a:r>
              <a:rPr sz="1600" spc="-13" dirty="0">
                <a:latin typeface="Century Gothic" panose="020B0502020202020204" pitchFamily="34" charset="0"/>
              </a:rPr>
              <a:t> </a:t>
            </a:r>
            <a:r>
              <a:rPr sz="1600" spc="-4" dirty="0">
                <a:latin typeface="Century Gothic" panose="020B0502020202020204" pitchFamily="34" charset="0"/>
              </a:rPr>
              <a:t>base</a:t>
            </a:r>
            <a:r>
              <a:rPr sz="1600" spc="-81" dirty="0">
                <a:latin typeface="Century Gothic" panose="020B0502020202020204" pitchFamily="34" charset="0"/>
              </a:rPr>
              <a:t> </a:t>
            </a:r>
            <a:r>
              <a:rPr sz="1600" spc="-4" dirty="0">
                <a:latin typeface="Century Gothic" panose="020B0502020202020204" pitchFamily="34" charset="0"/>
              </a:rPr>
              <a:t>en</a:t>
            </a:r>
            <a:r>
              <a:rPr sz="1600" spc="-22" dirty="0">
                <a:latin typeface="Century Gothic" panose="020B0502020202020204" pitchFamily="34" charset="0"/>
              </a:rPr>
              <a:t> </a:t>
            </a:r>
            <a:r>
              <a:rPr sz="1600" spc="-4" dirty="0">
                <a:latin typeface="Century Gothic" panose="020B0502020202020204" pitchFamily="34" charset="0"/>
              </a:rPr>
              <a:t>los</a:t>
            </a:r>
            <a:r>
              <a:rPr sz="1600" spc="-49" dirty="0">
                <a:latin typeface="Century Gothic" panose="020B0502020202020204" pitchFamily="34" charset="0"/>
              </a:rPr>
              <a:t> </a:t>
            </a:r>
            <a:r>
              <a:rPr sz="1600" spc="-4" dirty="0">
                <a:latin typeface="Century Gothic" panose="020B0502020202020204" pitchFamily="34" charset="0"/>
              </a:rPr>
              <a:t>siguientes</a:t>
            </a:r>
            <a:r>
              <a:rPr sz="1600" spc="-36" dirty="0">
                <a:latin typeface="Century Gothic" panose="020B0502020202020204" pitchFamily="34" charset="0"/>
              </a:rPr>
              <a:t> </a:t>
            </a:r>
            <a:r>
              <a:rPr sz="1600" spc="-4" dirty="0">
                <a:latin typeface="Century Gothic" panose="020B0502020202020204" pitchFamily="34" charset="0"/>
              </a:rPr>
              <a:t>modelos:</a:t>
            </a:r>
            <a:endParaRPr sz="1600" dirty="0">
              <a:latin typeface="Century Gothic" panose="020B0502020202020204" pitchFamily="34" charset="0"/>
            </a:endParaRPr>
          </a:p>
          <a:p>
            <a:pPr marL="1696126" marR="650768" indent="-285750" algn="just">
              <a:spcBef>
                <a:spcPts val="305"/>
              </a:spcBef>
              <a:buClr>
                <a:srgbClr val="C00000"/>
              </a:buClr>
              <a:buFont typeface="Wingdings" panose="05000000000000000000" pitchFamily="2" charset="2"/>
              <a:buChar char="§"/>
            </a:pPr>
            <a:r>
              <a:rPr sz="1600" spc="-13" dirty="0">
                <a:latin typeface="Century Gothic" panose="020B0502020202020204" pitchFamily="34" charset="0"/>
              </a:rPr>
              <a:t>Valuación</a:t>
            </a:r>
            <a:r>
              <a:rPr sz="1600" spc="-58" dirty="0">
                <a:latin typeface="Century Gothic" panose="020B0502020202020204" pitchFamily="34" charset="0"/>
              </a:rPr>
              <a:t> </a:t>
            </a:r>
            <a:r>
              <a:rPr sz="1600" spc="-4" dirty="0">
                <a:latin typeface="Century Gothic" panose="020B0502020202020204" pitchFamily="34" charset="0"/>
              </a:rPr>
              <a:t>del</a:t>
            </a:r>
            <a:r>
              <a:rPr sz="1600" dirty="0">
                <a:latin typeface="Century Gothic" panose="020B0502020202020204" pitchFamily="34" charset="0"/>
              </a:rPr>
              <a:t> </a:t>
            </a:r>
            <a:r>
              <a:rPr sz="1600" spc="-4" dirty="0">
                <a:latin typeface="Century Gothic" panose="020B0502020202020204" pitchFamily="34" charset="0"/>
              </a:rPr>
              <a:t>bono</a:t>
            </a:r>
            <a:r>
              <a:rPr sz="1600" spc="-63" dirty="0">
                <a:latin typeface="Century Gothic" panose="020B0502020202020204" pitchFamily="34" charset="0"/>
              </a:rPr>
              <a:t> </a:t>
            </a:r>
            <a:r>
              <a:rPr sz="1600" spc="-4" dirty="0">
                <a:latin typeface="Century Gothic" panose="020B0502020202020204" pitchFamily="34" charset="0"/>
              </a:rPr>
              <a:t>cupón</a:t>
            </a:r>
            <a:r>
              <a:rPr sz="1600" spc="-40" dirty="0">
                <a:latin typeface="Century Gothic" panose="020B0502020202020204" pitchFamily="34" charset="0"/>
              </a:rPr>
              <a:t> </a:t>
            </a:r>
            <a:r>
              <a:rPr sz="1600" spc="-13" dirty="0">
                <a:latin typeface="Century Gothic" panose="020B0502020202020204" pitchFamily="34" charset="0"/>
              </a:rPr>
              <a:t>cero</a:t>
            </a:r>
            <a:r>
              <a:rPr sz="1600" spc="-63" dirty="0">
                <a:latin typeface="Century Gothic" panose="020B0502020202020204" pitchFamily="34" charset="0"/>
              </a:rPr>
              <a:t> </a:t>
            </a:r>
            <a:r>
              <a:rPr sz="1600" dirty="0">
                <a:latin typeface="Century Gothic" panose="020B0502020202020204" pitchFamily="34" charset="0"/>
              </a:rPr>
              <a:t>que</a:t>
            </a:r>
            <a:r>
              <a:rPr sz="1600" spc="-72" dirty="0">
                <a:latin typeface="Century Gothic" panose="020B0502020202020204" pitchFamily="34" charset="0"/>
              </a:rPr>
              <a:t> </a:t>
            </a:r>
            <a:r>
              <a:rPr sz="1600" spc="-4" dirty="0">
                <a:latin typeface="Century Gothic" panose="020B0502020202020204" pitchFamily="34" charset="0"/>
              </a:rPr>
              <a:t>garantiza,</a:t>
            </a:r>
            <a:r>
              <a:rPr sz="1600" spc="-13" dirty="0">
                <a:latin typeface="Century Gothic" panose="020B0502020202020204" pitchFamily="34" charset="0"/>
              </a:rPr>
              <a:t> </a:t>
            </a:r>
            <a:r>
              <a:rPr sz="1600" spc="-4" dirty="0" smtClean="0">
                <a:latin typeface="Century Gothic" panose="020B0502020202020204" pitchFamily="34" charset="0"/>
              </a:rPr>
              <a:t>al</a:t>
            </a:r>
            <a:r>
              <a:rPr lang="es-MX" sz="1600" spc="-36" dirty="0">
                <a:latin typeface="Century Gothic" panose="020B0502020202020204" pitchFamily="34" charset="0"/>
              </a:rPr>
              <a:t> </a:t>
            </a:r>
            <a:r>
              <a:rPr sz="1600" spc="-9" dirty="0" smtClean="0">
                <a:latin typeface="Century Gothic" panose="020B0502020202020204" pitchFamily="34" charset="0"/>
              </a:rPr>
              <a:t>vencimiento</a:t>
            </a:r>
            <a:r>
              <a:rPr sz="1600" spc="-49" dirty="0" smtClean="0">
                <a:latin typeface="Century Gothic" panose="020B0502020202020204" pitchFamily="34" charset="0"/>
              </a:rPr>
              <a:t> </a:t>
            </a:r>
            <a:r>
              <a:rPr sz="1600" spc="-4" dirty="0">
                <a:latin typeface="Century Gothic" panose="020B0502020202020204" pitchFamily="34" charset="0"/>
              </a:rPr>
              <a:t>del</a:t>
            </a:r>
            <a:r>
              <a:rPr sz="1600" dirty="0">
                <a:latin typeface="Century Gothic" panose="020B0502020202020204" pitchFamily="34" charset="0"/>
              </a:rPr>
              <a:t> </a:t>
            </a:r>
            <a:r>
              <a:rPr sz="1600" spc="-9" dirty="0">
                <a:latin typeface="Century Gothic" panose="020B0502020202020204" pitchFamily="34" charset="0"/>
              </a:rPr>
              <a:t>bono,</a:t>
            </a:r>
            <a:r>
              <a:rPr sz="1600" spc="9" dirty="0">
                <a:latin typeface="Century Gothic" panose="020B0502020202020204" pitchFamily="34" charset="0"/>
              </a:rPr>
              <a:t> </a:t>
            </a:r>
            <a:r>
              <a:rPr sz="1600" dirty="0">
                <a:latin typeface="Century Gothic" panose="020B0502020202020204" pitchFamily="34" charset="0"/>
              </a:rPr>
              <a:t>la  </a:t>
            </a:r>
            <a:r>
              <a:rPr sz="1600" spc="-4" dirty="0">
                <a:latin typeface="Century Gothic" panose="020B0502020202020204" pitchFamily="34" charset="0"/>
              </a:rPr>
              <a:t>devolución del</a:t>
            </a:r>
            <a:r>
              <a:rPr sz="1600" spc="-112" dirty="0">
                <a:latin typeface="Century Gothic" panose="020B0502020202020204" pitchFamily="34" charset="0"/>
              </a:rPr>
              <a:t> </a:t>
            </a:r>
            <a:r>
              <a:rPr sz="1600" spc="-4" dirty="0">
                <a:latin typeface="Century Gothic" panose="020B0502020202020204" pitchFamily="34" charset="0"/>
              </a:rPr>
              <a:t>principal:</a:t>
            </a:r>
            <a:endParaRPr sz="1600" dirty="0">
              <a:latin typeface="Century Gothic" panose="020B0502020202020204" pitchFamily="34" charset="0"/>
            </a:endParaRPr>
          </a:p>
        </p:txBody>
      </p:sp>
      <p:sp>
        <p:nvSpPr>
          <p:cNvPr id="12" name="object 12"/>
          <p:cNvSpPr txBox="1"/>
          <p:nvPr/>
        </p:nvSpPr>
        <p:spPr>
          <a:xfrm>
            <a:off x="2931159" y="4921621"/>
            <a:ext cx="732559" cy="241487"/>
          </a:xfrm>
          <a:prstGeom prst="rect">
            <a:avLst/>
          </a:prstGeom>
        </p:spPr>
        <p:txBody>
          <a:bodyPr vert="horz" wrap="square" lIns="0" tIns="0" rIns="0" bIns="0" rtlCol="0">
            <a:spAutoFit/>
          </a:bodyPr>
          <a:lstStyle/>
          <a:p>
            <a:pPr marL="11397">
              <a:lnSpc>
                <a:spcPts val="1929"/>
              </a:lnSpc>
            </a:pPr>
            <a:r>
              <a:rPr sz="2400" spc="74" baseline="10802" dirty="0">
                <a:solidFill>
                  <a:srgbClr val="252525"/>
                </a:solidFill>
                <a:latin typeface="Cambria Math"/>
                <a:cs typeface="Cambria Math"/>
              </a:rPr>
              <a:t>P</a:t>
            </a:r>
            <a:r>
              <a:rPr sz="1200" spc="49" dirty="0">
                <a:solidFill>
                  <a:srgbClr val="252525"/>
                </a:solidFill>
                <a:latin typeface="Cambria Math"/>
                <a:cs typeface="Cambria Math"/>
              </a:rPr>
              <a:t>Bono</a:t>
            </a:r>
            <a:r>
              <a:rPr sz="1200" spc="179" dirty="0">
                <a:solidFill>
                  <a:srgbClr val="252525"/>
                </a:solidFill>
                <a:latin typeface="Cambria Math"/>
                <a:cs typeface="Cambria Math"/>
              </a:rPr>
              <a:t> </a:t>
            </a:r>
            <a:r>
              <a:rPr sz="2400" baseline="10802" dirty="0">
                <a:solidFill>
                  <a:srgbClr val="252525"/>
                </a:solidFill>
                <a:latin typeface="Cambria Math"/>
                <a:cs typeface="Cambria Math"/>
              </a:rPr>
              <a:t>=</a:t>
            </a:r>
            <a:endParaRPr sz="2400" baseline="10802" dirty="0">
              <a:latin typeface="Cambria Math"/>
              <a:cs typeface="Cambria Math"/>
            </a:endParaRPr>
          </a:p>
        </p:txBody>
      </p:sp>
      <p:sp>
        <p:nvSpPr>
          <p:cNvPr id="13" name="object 13"/>
          <p:cNvSpPr txBox="1"/>
          <p:nvPr/>
        </p:nvSpPr>
        <p:spPr>
          <a:xfrm>
            <a:off x="3943926" y="4817631"/>
            <a:ext cx="238414" cy="185457"/>
          </a:xfrm>
          <a:prstGeom prst="rect">
            <a:avLst/>
          </a:prstGeom>
        </p:spPr>
        <p:txBody>
          <a:bodyPr vert="horz" wrap="square" lIns="0" tIns="0" rIns="0" bIns="0" rtlCol="0">
            <a:spAutoFit/>
          </a:bodyPr>
          <a:lstStyle/>
          <a:p>
            <a:pPr marL="11397"/>
            <a:r>
              <a:rPr sz="1200" spc="67" dirty="0">
                <a:solidFill>
                  <a:srgbClr val="252525"/>
                </a:solidFill>
                <a:latin typeface="Cambria Math"/>
                <a:cs typeface="Cambria Math"/>
              </a:rPr>
              <a:t>V</a:t>
            </a:r>
            <a:r>
              <a:rPr sz="1200" spc="99" dirty="0">
                <a:solidFill>
                  <a:srgbClr val="252525"/>
                </a:solidFill>
                <a:latin typeface="Cambria Math"/>
                <a:cs typeface="Cambria Math"/>
              </a:rPr>
              <a:t>N</a:t>
            </a:r>
            <a:endParaRPr sz="1200" dirty="0">
              <a:latin typeface="Cambria Math"/>
              <a:cs typeface="Cambria Math"/>
            </a:endParaRPr>
          </a:p>
        </p:txBody>
      </p:sp>
      <p:sp>
        <p:nvSpPr>
          <p:cNvPr id="14" name="object 14"/>
          <p:cNvSpPr txBox="1"/>
          <p:nvPr/>
        </p:nvSpPr>
        <p:spPr>
          <a:xfrm>
            <a:off x="4118495" y="5007010"/>
            <a:ext cx="177800" cy="138499"/>
          </a:xfrm>
          <a:prstGeom prst="rect">
            <a:avLst/>
          </a:prstGeom>
        </p:spPr>
        <p:txBody>
          <a:bodyPr vert="horz" wrap="square" lIns="0" tIns="0" rIns="0" bIns="0" rtlCol="0">
            <a:spAutoFit/>
          </a:bodyPr>
          <a:lstStyle/>
          <a:p>
            <a:pPr marL="11397"/>
            <a:r>
              <a:rPr sz="900" u="sng" spc="4" dirty="0">
                <a:solidFill>
                  <a:srgbClr val="252525"/>
                </a:solidFill>
                <a:latin typeface="Times New Roman"/>
                <a:cs typeface="Times New Roman"/>
              </a:rPr>
              <a:t> </a:t>
            </a:r>
            <a:r>
              <a:rPr sz="900" u="sng" spc="58" dirty="0">
                <a:solidFill>
                  <a:srgbClr val="252525"/>
                </a:solidFill>
                <a:latin typeface="Times New Roman"/>
                <a:cs typeface="Times New Roman"/>
              </a:rPr>
              <a:t> </a:t>
            </a:r>
            <a:r>
              <a:rPr sz="900" u="sng" spc="99" dirty="0">
                <a:solidFill>
                  <a:srgbClr val="252525"/>
                </a:solidFill>
                <a:latin typeface="Cambria Math"/>
                <a:cs typeface="Cambria Math"/>
              </a:rPr>
              <a:t>T</a:t>
            </a:r>
            <a:endParaRPr sz="900" dirty="0">
              <a:latin typeface="Cambria Math"/>
              <a:cs typeface="Cambria Math"/>
            </a:endParaRPr>
          </a:p>
        </p:txBody>
      </p:sp>
      <p:sp>
        <p:nvSpPr>
          <p:cNvPr id="15" name="object 15"/>
          <p:cNvSpPr txBox="1"/>
          <p:nvPr/>
        </p:nvSpPr>
        <p:spPr>
          <a:xfrm>
            <a:off x="4119878" y="5167030"/>
            <a:ext cx="245918" cy="138499"/>
          </a:xfrm>
          <a:prstGeom prst="rect">
            <a:avLst/>
          </a:prstGeom>
        </p:spPr>
        <p:txBody>
          <a:bodyPr vert="horz" wrap="square" lIns="0" tIns="0" rIns="0" bIns="0" rtlCol="0">
            <a:spAutoFit/>
          </a:bodyPr>
          <a:lstStyle/>
          <a:p>
            <a:pPr marL="11397"/>
            <a:r>
              <a:rPr sz="900" spc="58" dirty="0">
                <a:solidFill>
                  <a:srgbClr val="252525"/>
                </a:solidFill>
                <a:latin typeface="Cambria Math"/>
                <a:cs typeface="Cambria Math"/>
              </a:rPr>
              <a:t>3</a:t>
            </a:r>
            <a:r>
              <a:rPr sz="900" spc="45" dirty="0">
                <a:solidFill>
                  <a:srgbClr val="252525"/>
                </a:solidFill>
                <a:latin typeface="Cambria Math"/>
                <a:cs typeface="Cambria Math"/>
              </a:rPr>
              <a:t>6</a:t>
            </a:r>
            <a:r>
              <a:rPr sz="900" spc="54" dirty="0">
                <a:solidFill>
                  <a:srgbClr val="252525"/>
                </a:solidFill>
                <a:latin typeface="Cambria Math"/>
                <a:cs typeface="Cambria Math"/>
              </a:rPr>
              <a:t>0</a:t>
            </a:r>
            <a:endParaRPr sz="900" dirty="0">
              <a:latin typeface="Cambria Math"/>
              <a:cs typeface="Cambria Math"/>
            </a:endParaRPr>
          </a:p>
        </p:txBody>
      </p:sp>
      <p:sp>
        <p:nvSpPr>
          <p:cNvPr id="16" name="object 16"/>
          <p:cNvSpPr txBox="1"/>
          <p:nvPr/>
        </p:nvSpPr>
        <p:spPr>
          <a:xfrm>
            <a:off x="3700086" y="5065057"/>
            <a:ext cx="727941" cy="185457"/>
          </a:xfrm>
          <a:prstGeom prst="rect">
            <a:avLst/>
          </a:prstGeom>
        </p:spPr>
        <p:txBody>
          <a:bodyPr vert="horz" wrap="square" lIns="0" tIns="0" rIns="0" bIns="0" rtlCol="0">
            <a:spAutoFit/>
          </a:bodyPr>
          <a:lstStyle/>
          <a:p>
            <a:pPr marL="11397">
              <a:tabLst>
                <a:tab pos="644499" algn="l"/>
              </a:tabLst>
            </a:pPr>
            <a:r>
              <a:rPr sz="1200" spc="4" dirty="0">
                <a:solidFill>
                  <a:srgbClr val="252525"/>
                </a:solidFill>
                <a:latin typeface="Cambria Math"/>
                <a:cs typeface="Cambria Math"/>
              </a:rPr>
              <a:t>(</a:t>
            </a:r>
            <a:r>
              <a:rPr sz="1200" spc="36" dirty="0">
                <a:solidFill>
                  <a:srgbClr val="252525"/>
                </a:solidFill>
                <a:latin typeface="Cambria Math"/>
                <a:cs typeface="Cambria Math"/>
              </a:rPr>
              <a:t>1</a:t>
            </a:r>
            <a:r>
              <a:rPr sz="1200" spc="-27" dirty="0">
                <a:solidFill>
                  <a:srgbClr val="252525"/>
                </a:solidFill>
                <a:latin typeface="Cambria Math"/>
                <a:cs typeface="Cambria Math"/>
              </a:rPr>
              <a:t>+</a:t>
            </a:r>
            <a:r>
              <a:rPr sz="1200" spc="171" dirty="0">
                <a:solidFill>
                  <a:srgbClr val="252525"/>
                </a:solidFill>
                <a:latin typeface="Cambria Math"/>
                <a:cs typeface="Cambria Math"/>
              </a:rPr>
              <a:t>r</a:t>
            </a:r>
            <a:r>
              <a:rPr sz="1200" spc="4" dirty="0">
                <a:solidFill>
                  <a:srgbClr val="252525"/>
                </a:solidFill>
                <a:latin typeface="Cambria Math"/>
                <a:cs typeface="Cambria Math"/>
              </a:rPr>
              <a:t>∗</a:t>
            </a:r>
            <a:r>
              <a:rPr sz="1200" dirty="0">
                <a:solidFill>
                  <a:srgbClr val="252525"/>
                </a:solidFill>
                <a:latin typeface="Cambria Math"/>
                <a:cs typeface="Cambria Math"/>
              </a:rPr>
              <a:t>	</a:t>
            </a:r>
            <a:r>
              <a:rPr sz="1200" spc="4" dirty="0">
                <a:solidFill>
                  <a:srgbClr val="252525"/>
                </a:solidFill>
                <a:latin typeface="Cambria Math"/>
                <a:cs typeface="Cambria Math"/>
              </a:rPr>
              <a:t>)</a:t>
            </a:r>
            <a:endParaRPr sz="1200" dirty="0">
              <a:latin typeface="Cambria Math"/>
              <a:cs typeface="Cambria Math"/>
            </a:endParaRPr>
          </a:p>
        </p:txBody>
      </p:sp>
      <p:sp>
        <p:nvSpPr>
          <p:cNvPr id="17" name="object 17"/>
          <p:cNvSpPr/>
          <p:nvPr/>
        </p:nvSpPr>
        <p:spPr>
          <a:xfrm>
            <a:off x="3710247" y="5025166"/>
            <a:ext cx="705427" cy="0"/>
          </a:xfrm>
          <a:custGeom>
            <a:avLst/>
            <a:gdLst/>
            <a:ahLst/>
            <a:cxnLst/>
            <a:rect l="l" t="t" r="r" b="b"/>
            <a:pathLst>
              <a:path w="775970">
                <a:moveTo>
                  <a:pt x="0" y="0"/>
                </a:moveTo>
                <a:lnTo>
                  <a:pt x="775715" y="0"/>
                </a:lnTo>
              </a:path>
            </a:pathLst>
          </a:custGeom>
          <a:ln w="15239">
            <a:solidFill>
              <a:srgbClr val="252525"/>
            </a:solidFill>
          </a:ln>
        </p:spPr>
        <p:txBody>
          <a:bodyPr wrap="square" lIns="0" tIns="0" rIns="0" bIns="0" rtlCol="0"/>
          <a:lstStyle/>
          <a:p>
            <a:endParaRPr dirty="0"/>
          </a:p>
        </p:txBody>
      </p:sp>
      <p:sp>
        <p:nvSpPr>
          <p:cNvPr id="18" name="object 18"/>
          <p:cNvSpPr txBox="1"/>
          <p:nvPr/>
        </p:nvSpPr>
        <p:spPr>
          <a:xfrm>
            <a:off x="4560453" y="4879935"/>
            <a:ext cx="270741" cy="246221"/>
          </a:xfrm>
          <a:prstGeom prst="rect">
            <a:avLst/>
          </a:prstGeom>
        </p:spPr>
        <p:txBody>
          <a:bodyPr vert="horz" wrap="square" lIns="0" tIns="0" rIns="0" bIns="0" rtlCol="0">
            <a:spAutoFit/>
          </a:bodyPr>
          <a:lstStyle/>
          <a:p>
            <a:pPr marL="11397"/>
            <a:r>
              <a:rPr sz="1600" spc="-4" dirty="0">
                <a:solidFill>
                  <a:srgbClr val="252525"/>
                </a:solidFill>
                <a:latin typeface="Constantia"/>
                <a:cs typeface="Constantia"/>
              </a:rPr>
              <a:t>(3</a:t>
            </a:r>
            <a:r>
              <a:rPr sz="1600" dirty="0">
                <a:solidFill>
                  <a:srgbClr val="252525"/>
                </a:solidFill>
                <a:latin typeface="Constantia"/>
                <a:cs typeface="Constantia"/>
              </a:rPr>
              <a:t>)</a:t>
            </a:r>
            <a:endParaRPr sz="1600" dirty="0">
              <a:latin typeface="Constantia"/>
              <a:cs typeface="Constantia"/>
            </a:endParaRPr>
          </a:p>
        </p:txBody>
      </p:sp>
      <p:sp>
        <p:nvSpPr>
          <p:cNvPr id="19" name="object 19"/>
          <p:cNvSpPr txBox="1"/>
          <p:nvPr/>
        </p:nvSpPr>
        <p:spPr>
          <a:xfrm>
            <a:off x="961274" y="5567528"/>
            <a:ext cx="1138613" cy="215444"/>
          </a:xfrm>
          <a:prstGeom prst="rect">
            <a:avLst/>
          </a:prstGeom>
        </p:spPr>
        <p:txBody>
          <a:bodyPr vert="horz" wrap="square" lIns="0" tIns="0" rIns="0" bIns="0" rtlCol="0">
            <a:spAutoFit/>
          </a:bodyPr>
          <a:lstStyle/>
          <a:p>
            <a:pPr marL="11397"/>
            <a:r>
              <a:rPr sz="1400" dirty="0">
                <a:solidFill>
                  <a:srgbClr val="252525"/>
                </a:solidFill>
                <a:latin typeface="Century Gothic" panose="020B0502020202020204" pitchFamily="34" charset="0"/>
                <a:cs typeface="Constantia"/>
              </a:rPr>
              <a:t>D</a:t>
            </a:r>
            <a:r>
              <a:rPr sz="1400" spc="-4" dirty="0">
                <a:solidFill>
                  <a:srgbClr val="252525"/>
                </a:solidFill>
                <a:latin typeface="Century Gothic" panose="020B0502020202020204" pitchFamily="34" charset="0"/>
                <a:cs typeface="Constantia"/>
              </a:rPr>
              <a:t>on</a:t>
            </a:r>
            <a:r>
              <a:rPr sz="1400" spc="-9" dirty="0">
                <a:solidFill>
                  <a:srgbClr val="252525"/>
                </a:solidFill>
                <a:latin typeface="Century Gothic" panose="020B0502020202020204" pitchFamily="34" charset="0"/>
                <a:cs typeface="Constantia"/>
              </a:rPr>
              <a:t>d</a:t>
            </a:r>
            <a:r>
              <a:rPr sz="1400" spc="-4" dirty="0">
                <a:solidFill>
                  <a:srgbClr val="252525"/>
                </a:solidFill>
                <a:latin typeface="Century Gothic" panose="020B0502020202020204" pitchFamily="34" charset="0"/>
                <a:cs typeface="Constantia"/>
              </a:rPr>
              <a:t>e</a:t>
            </a:r>
            <a:r>
              <a:rPr sz="1400" dirty="0">
                <a:solidFill>
                  <a:srgbClr val="252525"/>
                </a:solidFill>
                <a:latin typeface="Century Gothic" panose="020B0502020202020204" pitchFamily="34" charset="0"/>
                <a:cs typeface="Constantia"/>
              </a:rPr>
              <a:t>:</a:t>
            </a:r>
            <a:endParaRPr sz="1400" dirty="0">
              <a:latin typeface="Century Gothic" panose="020B0502020202020204" pitchFamily="34" charset="0"/>
              <a:cs typeface="Constantia"/>
            </a:endParaRPr>
          </a:p>
        </p:txBody>
      </p:sp>
      <p:sp>
        <p:nvSpPr>
          <p:cNvPr id="23" name="22 Marcador de número de diapositiva"/>
          <p:cNvSpPr>
            <a:spLocks noGrp="1"/>
          </p:cNvSpPr>
          <p:nvPr>
            <p:ph type="sldNum" sz="quarter" idx="12"/>
          </p:nvPr>
        </p:nvSpPr>
        <p:spPr/>
        <p:txBody>
          <a:bodyPr/>
          <a:lstStyle/>
          <a:p>
            <a:fld id="{05E83AA4-A00D-4AA0-8FE8-B93C9F3EC141}" type="slidenum">
              <a:rPr lang="es-ES" altLang="es-MX" smtClean="0"/>
              <a:pPr/>
              <a:t>77</a:t>
            </a:fld>
            <a:endParaRPr lang="es-ES" altLang="es-MX" dirty="0"/>
          </a:p>
        </p:txBody>
      </p:sp>
      <p:sp>
        <p:nvSpPr>
          <p:cNvPr id="22" name="object 2"/>
          <p:cNvSpPr txBox="1">
            <a:spLocks/>
          </p:cNvSpPr>
          <p:nvPr/>
        </p:nvSpPr>
        <p:spPr bwMode="auto">
          <a:xfrm>
            <a:off x="457200" y="682883"/>
            <a:ext cx="5562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1397" eaLnBrk="1" hangingPunct="1"/>
            <a:r>
              <a:rPr lang="es-MX" sz="2000" b="1" spc="-27" dirty="0" smtClean="0">
                <a:latin typeface="Century Gothic" panose="020B0502020202020204" pitchFamily="34" charset="0"/>
              </a:rPr>
              <a:t>Anexo. </a:t>
            </a:r>
            <a:r>
              <a:rPr lang="es-MX" sz="2000" b="1" spc="-13" dirty="0" smtClean="0">
                <a:latin typeface="Century Gothic" panose="020B0502020202020204" pitchFamily="34" charset="0"/>
              </a:rPr>
              <a:t>Marco</a:t>
            </a:r>
            <a:r>
              <a:rPr lang="es-MX" sz="2000" b="1" spc="-9" dirty="0" smtClean="0">
                <a:latin typeface="Century Gothic" panose="020B0502020202020204" pitchFamily="34" charset="0"/>
              </a:rPr>
              <a:t> metodológico</a:t>
            </a:r>
            <a:endParaRPr lang="es-MX" sz="2000" b="1" spc="-9" dirty="0">
              <a:latin typeface="Century Gothic" panose="020B0502020202020204" pitchFamily="34" charset="0"/>
            </a:endParaRPr>
          </a:p>
        </p:txBody>
      </p:sp>
    </p:spTree>
    <p:extLst>
      <p:ext uri="{BB962C8B-B14F-4D97-AF65-F5344CB8AC3E}">
        <p14:creationId xmlns:p14="http://schemas.microsoft.com/office/powerpoint/2010/main" val="5497778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105922" y="1334445"/>
            <a:ext cx="6942703" cy="4191532"/>
          </a:xfrm>
          <a:prstGeom prst="rect">
            <a:avLst/>
          </a:prstGeom>
        </p:spPr>
        <p:txBody>
          <a:bodyPr vert="horz" wrap="square" lIns="0" tIns="0" rIns="0" bIns="0" rtlCol="0">
            <a:spAutoFit/>
          </a:bodyPr>
          <a:lstStyle/>
          <a:p>
            <a:pPr marL="421118" marR="2243496" algn="just">
              <a:lnSpc>
                <a:spcPct val="109300"/>
              </a:lnSpc>
            </a:pPr>
            <a:r>
              <a:rPr sz="1300" spc="40" dirty="0">
                <a:solidFill>
                  <a:srgbClr val="252525"/>
                </a:solidFill>
                <a:latin typeface="Century Gothic" panose="020B0502020202020204" pitchFamily="34" charset="0"/>
                <a:cs typeface="Cambria Math"/>
              </a:rPr>
              <a:t>P</a:t>
            </a:r>
            <a:r>
              <a:rPr sz="1300" spc="60" baseline="-16666" dirty="0">
                <a:solidFill>
                  <a:srgbClr val="252525"/>
                </a:solidFill>
                <a:latin typeface="Century Gothic" panose="020B0502020202020204" pitchFamily="34" charset="0"/>
                <a:cs typeface="Cambria Math"/>
              </a:rPr>
              <a:t>Bono </a:t>
            </a:r>
            <a:r>
              <a:rPr sz="1300" dirty="0">
                <a:solidFill>
                  <a:srgbClr val="252525"/>
                </a:solidFill>
                <a:latin typeface="Century Gothic" panose="020B0502020202020204" pitchFamily="34" charset="0"/>
                <a:cs typeface="Cambria Math"/>
              </a:rPr>
              <a:t>= </a:t>
            </a:r>
            <a:r>
              <a:rPr sz="1300" spc="-4" dirty="0">
                <a:solidFill>
                  <a:srgbClr val="252525"/>
                </a:solidFill>
                <a:latin typeface="Century Gothic" panose="020B0502020202020204" pitchFamily="34" charset="0"/>
                <a:cs typeface="Constantia"/>
              </a:rPr>
              <a:t>Precio de </a:t>
            </a:r>
            <a:r>
              <a:rPr sz="1300" spc="-9" dirty="0">
                <a:solidFill>
                  <a:srgbClr val="252525"/>
                </a:solidFill>
                <a:latin typeface="Century Gothic" panose="020B0502020202020204" pitchFamily="34" charset="0"/>
                <a:cs typeface="Constantia"/>
              </a:rPr>
              <a:t>mercado </a:t>
            </a:r>
            <a:r>
              <a:rPr sz="1300" spc="-4" dirty="0">
                <a:solidFill>
                  <a:srgbClr val="252525"/>
                </a:solidFill>
                <a:latin typeface="Century Gothic" panose="020B0502020202020204" pitchFamily="34" charset="0"/>
                <a:cs typeface="Constantia"/>
              </a:rPr>
              <a:t>del bono cupón </a:t>
            </a:r>
            <a:r>
              <a:rPr sz="1300" spc="-13" dirty="0">
                <a:solidFill>
                  <a:srgbClr val="252525"/>
                </a:solidFill>
                <a:latin typeface="Century Gothic" panose="020B0502020202020204" pitchFamily="34" charset="0"/>
                <a:cs typeface="Constantia"/>
              </a:rPr>
              <a:t>cero  </a:t>
            </a:r>
            <a:r>
              <a:rPr sz="1300" spc="4" dirty="0">
                <a:solidFill>
                  <a:srgbClr val="252525"/>
                </a:solidFill>
                <a:latin typeface="Century Gothic" panose="020B0502020202020204" pitchFamily="34" charset="0"/>
                <a:cs typeface="Constantia"/>
              </a:rPr>
              <a:t>VN </a:t>
            </a:r>
            <a:r>
              <a:rPr sz="1300" dirty="0">
                <a:solidFill>
                  <a:srgbClr val="252525"/>
                </a:solidFill>
                <a:latin typeface="Century Gothic" panose="020B0502020202020204" pitchFamily="34" charset="0"/>
                <a:cs typeface="Constantia"/>
              </a:rPr>
              <a:t>= </a:t>
            </a:r>
            <a:r>
              <a:rPr sz="1300" spc="-18" dirty="0">
                <a:solidFill>
                  <a:srgbClr val="252525"/>
                </a:solidFill>
                <a:latin typeface="Century Gothic" panose="020B0502020202020204" pitchFamily="34" charset="0"/>
                <a:cs typeface="Constantia"/>
              </a:rPr>
              <a:t>Valor </a:t>
            </a:r>
            <a:r>
              <a:rPr sz="1300" spc="-4" dirty="0">
                <a:solidFill>
                  <a:srgbClr val="252525"/>
                </a:solidFill>
                <a:latin typeface="Century Gothic" panose="020B0502020202020204" pitchFamily="34" charset="0"/>
                <a:cs typeface="Constantia"/>
              </a:rPr>
              <a:t>nominal del</a:t>
            </a:r>
            <a:r>
              <a:rPr sz="1300" spc="-15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bono</a:t>
            </a:r>
            <a:endParaRPr sz="1300" dirty="0">
              <a:latin typeface="Century Gothic" panose="020B0502020202020204" pitchFamily="34" charset="0"/>
              <a:cs typeface="Constantia"/>
            </a:endParaRPr>
          </a:p>
          <a:p>
            <a:pPr marL="421118" marR="4559" algn="just">
              <a:lnSpc>
                <a:spcPts val="1355"/>
              </a:lnSpc>
              <a:spcBef>
                <a:spcPts val="322"/>
              </a:spcBef>
            </a:pPr>
            <a:r>
              <a:rPr sz="1300" dirty="0">
                <a:solidFill>
                  <a:srgbClr val="252525"/>
                </a:solidFill>
                <a:latin typeface="Century Gothic" panose="020B0502020202020204" pitchFamily="34" charset="0"/>
                <a:cs typeface="Constantia"/>
              </a:rPr>
              <a:t>r</a:t>
            </a:r>
            <a:r>
              <a:rPr sz="1300" spc="-45"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r>
              <a:rPr sz="1300" spc="-31" dirty="0">
                <a:solidFill>
                  <a:srgbClr val="252525"/>
                </a:solidFill>
                <a:latin typeface="Century Gothic" panose="020B0502020202020204" pitchFamily="34" charset="0"/>
                <a:cs typeface="Constantia"/>
              </a:rPr>
              <a:t> </a:t>
            </a:r>
            <a:r>
              <a:rPr sz="1300" spc="-22" dirty="0">
                <a:solidFill>
                  <a:srgbClr val="252525"/>
                </a:solidFill>
                <a:latin typeface="Century Gothic" panose="020B0502020202020204" pitchFamily="34" charset="0"/>
                <a:cs typeface="Constantia"/>
              </a:rPr>
              <a:t>Tasa</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27"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interés libre</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49"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riesgo</a:t>
            </a:r>
            <a:r>
              <a:rPr sz="1300" spc="-4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al</a:t>
            </a:r>
            <a:r>
              <a:rPr sz="1300" spc="-2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plazo</a:t>
            </a:r>
            <a:r>
              <a:rPr sz="1300" spc="-4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del </a:t>
            </a:r>
            <a:r>
              <a:rPr sz="1300" spc="-13" dirty="0">
                <a:solidFill>
                  <a:srgbClr val="252525"/>
                </a:solidFill>
                <a:latin typeface="Century Gothic" panose="020B0502020202020204" pitchFamily="34" charset="0"/>
                <a:cs typeface="Constantia"/>
              </a:rPr>
              <a:t>bono.</a:t>
            </a:r>
            <a:r>
              <a:rPr sz="1300" spc="18"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El</a:t>
            </a:r>
            <a:r>
              <a:rPr sz="1300" spc="-45"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cargo</a:t>
            </a:r>
            <a:r>
              <a:rPr sz="1300" spc="-2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por</a:t>
            </a:r>
            <a:r>
              <a:rPr sz="1300" spc="-58"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riesgo</a:t>
            </a:r>
            <a:r>
              <a:rPr sz="1300" spc="-4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58"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crédito  </a:t>
            </a:r>
            <a:r>
              <a:rPr sz="1300" spc="-4" dirty="0">
                <a:solidFill>
                  <a:srgbClr val="252525"/>
                </a:solidFill>
                <a:latin typeface="Century Gothic" panose="020B0502020202020204" pitchFamily="34" charset="0"/>
                <a:cs typeface="Constantia"/>
              </a:rPr>
              <a:t>se ajusta</a:t>
            </a:r>
            <a:r>
              <a:rPr sz="1300" spc="-10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posteriormente.</a:t>
            </a:r>
            <a:endParaRPr sz="1300" dirty="0">
              <a:latin typeface="Century Gothic" panose="020B0502020202020204" pitchFamily="34" charset="0"/>
              <a:cs typeface="Constantia"/>
            </a:endParaRPr>
          </a:p>
          <a:p>
            <a:pPr marL="421118" algn="just">
              <a:spcBef>
                <a:spcPts val="130"/>
              </a:spcBef>
            </a:pPr>
            <a:r>
              <a:rPr sz="1300" dirty="0">
                <a:solidFill>
                  <a:srgbClr val="252525"/>
                </a:solidFill>
                <a:latin typeface="Century Gothic" panose="020B0502020202020204" pitchFamily="34" charset="0"/>
                <a:cs typeface="Constantia"/>
              </a:rPr>
              <a:t>T = </a:t>
            </a:r>
            <a:r>
              <a:rPr sz="1300" spc="-4" dirty="0">
                <a:solidFill>
                  <a:srgbClr val="252525"/>
                </a:solidFill>
                <a:latin typeface="Century Gothic" panose="020B0502020202020204" pitchFamily="34" charset="0"/>
                <a:cs typeface="Constantia"/>
              </a:rPr>
              <a:t>Plazo al</a:t>
            </a:r>
            <a:r>
              <a:rPr sz="1300" spc="-157" dirty="0">
                <a:solidFill>
                  <a:srgbClr val="252525"/>
                </a:solidFill>
                <a:latin typeface="Century Gothic" panose="020B0502020202020204" pitchFamily="34" charset="0"/>
                <a:cs typeface="Constantia"/>
              </a:rPr>
              <a:t> </a:t>
            </a:r>
            <a:r>
              <a:rPr sz="1300" spc="-13" dirty="0" smtClean="0">
                <a:solidFill>
                  <a:srgbClr val="252525"/>
                </a:solidFill>
                <a:latin typeface="Century Gothic" panose="020B0502020202020204" pitchFamily="34" charset="0"/>
                <a:cs typeface="Constantia"/>
              </a:rPr>
              <a:t>vencimiento.</a:t>
            </a:r>
            <a:endParaRPr lang="es-MX" sz="1300" dirty="0">
              <a:latin typeface="Century Gothic" panose="020B0502020202020204" pitchFamily="34" charset="0"/>
              <a:cs typeface="Constantia"/>
            </a:endParaRPr>
          </a:p>
          <a:p>
            <a:pPr marL="421118" algn="just">
              <a:spcBef>
                <a:spcPts val="130"/>
              </a:spcBef>
            </a:pPr>
            <a:r>
              <a:rPr sz="1300" spc="-13" dirty="0" smtClean="0">
                <a:solidFill>
                  <a:srgbClr val="252525"/>
                </a:solidFill>
                <a:latin typeface="Century Gothic" panose="020B0502020202020204" pitchFamily="34" charset="0"/>
                <a:cs typeface="Constantia"/>
              </a:rPr>
              <a:t>Valuación </a:t>
            </a:r>
            <a:r>
              <a:rPr sz="1300" spc="-4" dirty="0">
                <a:solidFill>
                  <a:srgbClr val="252525"/>
                </a:solidFill>
                <a:latin typeface="Century Gothic" panose="020B0502020202020204" pitchFamily="34" charset="0"/>
                <a:cs typeface="Constantia"/>
              </a:rPr>
              <a:t>del paquete de </a:t>
            </a:r>
            <a:r>
              <a:rPr sz="1300" spc="-9" dirty="0">
                <a:solidFill>
                  <a:srgbClr val="252525"/>
                </a:solidFill>
                <a:latin typeface="Century Gothic" panose="020B0502020202020204" pitchFamily="34" charset="0"/>
                <a:cs typeface="Constantia"/>
              </a:rPr>
              <a:t>opciones. </a:t>
            </a:r>
            <a:r>
              <a:rPr sz="1300" spc="9" dirty="0">
                <a:solidFill>
                  <a:srgbClr val="252525"/>
                </a:solidFill>
                <a:latin typeface="Century Gothic" panose="020B0502020202020204" pitchFamily="34" charset="0"/>
                <a:cs typeface="Constantia"/>
              </a:rPr>
              <a:t>La </a:t>
            </a:r>
            <a:r>
              <a:rPr sz="1300" spc="-4" dirty="0">
                <a:solidFill>
                  <a:srgbClr val="252525"/>
                </a:solidFill>
                <a:latin typeface="Century Gothic" panose="020B0502020202020204" pitchFamily="34" charset="0"/>
                <a:cs typeface="Constantia"/>
              </a:rPr>
              <a:t>estructura se </a:t>
            </a:r>
            <a:r>
              <a:rPr sz="1300" spc="-9" dirty="0">
                <a:solidFill>
                  <a:srgbClr val="252525"/>
                </a:solidFill>
                <a:latin typeface="Century Gothic" panose="020B0502020202020204" pitchFamily="34" charset="0"/>
                <a:cs typeface="Constantia"/>
              </a:rPr>
              <a:t>conforma con </a:t>
            </a:r>
            <a:r>
              <a:rPr sz="1300" spc="-4" dirty="0">
                <a:solidFill>
                  <a:srgbClr val="252525"/>
                </a:solidFill>
                <a:latin typeface="Century Gothic" panose="020B0502020202020204" pitchFamily="34" charset="0"/>
                <a:cs typeface="Constantia"/>
              </a:rPr>
              <a:t>dos opciones  plain</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vanilla</a:t>
            </a:r>
            <a:r>
              <a:rPr sz="1300" spc="-81"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europeas</a:t>
            </a:r>
            <a:r>
              <a:rPr sz="1300" spc="-40"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sobre</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el </a:t>
            </a:r>
            <a:r>
              <a:rPr sz="1300" dirty="0">
                <a:solidFill>
                  <a:srgbClr val="252525"/>
                </a:solidFill>
                <a:latin typeface="Century Gothic" panose="020B0502020202020204" pitchFamily="34" charset="0"/>
                <a:cs typeface="Constantia"/>
              </a:rPr>
              <a:t>IPC,</a:t>
            </a:r>
            <a:r>
              <a:rPr sz="1300" spc="292"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un</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call</a:t>
            </a:r>
            <a:r>
              <a:rPr sz="1300" spc="-13" dirty="0">
                <a:solidFill>
                  <a:srgbClr val="252525"/>
                </a:solidFill>
                <a:latin typeface="Century Gothic" panose="020B0502020202020204" pitchFamily="34" charset="0"/>
                <a:cs typeface="Constantia"/>
              </a:rPr>
              <a:t> largo</a:t>
            </a:r>
            <a:r>
              <a:rPr sz="1300" spc="-63"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y</a:t>
            </a:r>
            <a:r>
              <a:rPr sz="1300" spc="-54"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un</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call</a:t>
            </a:r>
            <a:r>
              <a:rPr sz="1300" spc="-45"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corto, </a:t>
            </a:r>
            <a:r>
              <a:rPr sz="1300" spc="-4" dirty="0">
                <a:solidFill>
                  <a:srgbClr val="252525"/>
                </a:solidFill>
                <a:latin typeface="Century Gothic" panose="020B0502020202020204" pitchFamily="34" charset="0"/>
                <a:cs typeface="Constantia"/>
              </a:rPr>
              <a:t>donde</a:t>
            </a:r>
            <a:r>
              <a:rPr sz="1300" spc="-3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el</a:t>
            </a:r>
            <a:r>
              <a:rPr sz="1300" spc="-36"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strike</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del  call</a:t>
            </a:r>
            <a:r>
              <a:rPr sz="1300" spc="-9"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largo</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es</a:t>
            </a:r>
            <a:r>
              <a:rPr sz="1300" spc="-2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menor</a:t>
            </a:r>
            <a:r>
              <a:rPr sz="1300" spc="-63"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que</a:t>
            </a:r>
            <a:r>
              <a:rPr sz="1300" spc="-6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el</a:t>
            </a:r>
            <a:r>
              <a:rPr sz="1300" spc="-31"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strike</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del</a:t>
            </a:r>
            <a:r>
              <a:rPr sz="1300" spc="-31"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call</a:t>
            </a:r>
            <a:r>
              <a:rPr sz="1300" spc="-31" dirty="0">
                <a:solidFill>
                  <a:srgbClr val="252525"/>
                </a:solidFill>
                <a:latin typeface="Century Gothic" panose="020B0502020202020204" pitchFamily="34" charset="0"/>
                <a:cs typeface="Constantia"/>
              </a:rPr>
              <a:t> </a:t>
            </a:r>
            <a:r>
              <a:rPr sz="1300" spc="-18" dirty="0">
                <a:solidFill>
                  <a:srgbClr val="252525"/>
                </a:solidFill>
                <a:latin typeface="Century Gothic" panose="020B0502020202020204" pitchFamily="34" charset="0"/>
                <a:cs typeface="Constantia"/>
              </a:rPr>
              <a:t>corto.</a:t>
            </a:r>
            <a:r>
              <a:rPr sz="1300" spc="2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Para</a:t>
            </a:r>
            <a:r>
              <a:rPr sz="1300" spc="-7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valuar</a:t>
            </a:r>
            <a:r>
              <a:rPr sz="1300" spc="-54"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los</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calls</a:t>
            </a:r>
            <a:r>
              <a:rPr sz="1300" spc="-6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se</a:t>
            </a:r>
            <a:r>
              <a:rPr sz="1300" spc="-45"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usa</a:t>
            </a:r>
            <a:r>
              <a:rPr sz="1300" spc="-6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el</a:t>
            </a:r>
            <a:r>
              <a:rPr sz="130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modelo  de</a:t>
            </a:r>
            <a:r>
              <a:rPr sz="1300" spc="-7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Black&amp;Scholes.</a:t>
            </a:r>
            <a:endParaRPr sz="1300" dirty="0">
              <a:latin typeface="Century Gothic" panose="020B0502020202020204" pitchFamily="34" charset="0"/>
              <a:cs typeface="Constantia"/>
            </a:endParaRPr>
          </a:p>
          <a:p>
            <a:pPr marR="1071886" algn="ctr">
              <a:spcBef>
                <a:spcPts val="597"/>
              </a:spcBef>
              <a:tabLst>
                <a:tab pos="3232752" algn="l"/>
              </a:tabLst>
            </a:pPr>
            <a:r>
              <a:rPr sz="1600" i="1" dirty="0">
                <a:latin typeface="Century Gothic" panose="020B0502020202020204" pitchFamily="34" charset="0"/>
                <a:cs typeface="Constantia"/>
              </a:rPr>
              <a:t>C= e </a:t>
            </a:r>
            <a:r>
              <a:rPr sz="1600" i="1" baseline="25462" dirty="0">
                <a:latin typeface="Century Gothic" panose="020B0502020202020204" pitchFamily="34" charset="0"/>
                <a:cs typeface="Constantia"/>
              </a:rPr>
              <a:t>-r T </a:t>
            </a:r>
            <a:r>
              <a:rPr sz="1600" i="1" spc="-4" dirty="0">
                <a:latin typeface="Century Gothic" panose="020B0502020202020204" pitchFamily="34" charset="0"/>
                <a:cs typeface="Constantia"/>
              </a:rPr>
              <a:t>(S</a:t>
            </a:r>
            <a:r>
              <a:rPr sz="1600" i="1" spc="-6" baseline="-20833" dirty="0">
                <a:latin typeface="Century Gothic" panose="020B0502020202020204" pitchFamily="34" charset="0"/>
                <a:cs typeface="Constantia"/>
              </a:rPr>
              <a:t>0  </a:t>
            </a:r>
            <a:r>
              <a:rPr sz="1600" i="1" dirty="0">
                <a:latin typeface="Century Gothic" panose="020B0502020202020204" pitchFamily="34" charset="0"/>
                <a:cs typeface="Constantia"/>
              </a:rPr>
              <a:t>* e </a:t>
            </a:r>
            <a:r>
              <a:rPr sz="1600" i="1" spc="-6" baseline="25462" dirty="0">
                <a:latin typeface="Century Gothic" panose="020B0502020202020204" pitchFamily="34" charset="0"/>
                <a:cs typeface="Constantia"/>
              </a:rPr>
              <a:t>rd </a:t>
            </a:r>
            <a:r>
              <a:rPr sz="1600" i="1" baseline="25462" dirty="0">
                <a:latin typeface="Century Gothic" panose="020B0502020202020204" pitchFamily="34" charset="0"/>
                <a:cs typeface="Constantia"/>
              </a:rPr>
              <a:t>T </a:t>
            </a:r>
            <a:r>
              <a:rPr sz="1600" i="1" dirty="0">
                <a:latin typeface="Century Gothic" panose="020B0502020202020204" pitchFamily="34" charset="0"/>
                <a:cs typeface="Constantia"/>
              </a:rPr>
              <a:t>* </a:t>
            </a:r>
            <a:r>
              <a:rPr sz="1600" i="1" spc="-4" dirty="0">
                <a:latin typeface="Century Gothic" panose="020B0502020202020204" pitchFamily="34" charset="0"/>
                <a:cs typeface="Constantia"/>
              </a:rPr>
              <a:t>N(d</a:t>
            </a:r>
            <a:r>
              <a:rPr sz="1600" i="1" spc="-6" baseline="-20833" dirty="0">
                <a:latin typeface="Century Gothic" panose="020B0502020202020204" pitchFamily="34" charset="0"/>
                <a:cs typeface="Constantia"/>
              </a:rPr>
              <a:t>+</a:t>
            </a:r>
            <a:r>
              <a:rPr sz="1600" i="1" spc="-4" dirty="0">
                <a:latin typeface="Century Gothic" panose="020B0502020202020204" pitchFamily="34" charset="0"/>
                <a:cs typeface="Constantia"/>
              </a:rPr>
              <a:t>)</a:t>
            </a:r>
            <a:r>
              <a:rPr sz="1600" i="1" spc="54" dirty="0">
                <a:latin typeface="Century Gothic" panose="020B0502020202020204" pitchFamily="34" charset="0"/>
                <a:cs typeface="Constantia"/>
              </a:rPr>
              <a:t> </a:t>
            </a:r>
            <a:r>
              <a:rPr sz="1600" i="1" dirty="0">
                <a:latin typeface="Century Gothic" panose="020B0502020202020204" pitchFamily="34" charset="0"/>
                <a:cs typeface="Constantia"/>
              </a:rPr>
              <a:t>-</a:t>
            </a:r>
            <a:r>
              <a:rPr sz="1600" i="1" spc="-4" dirty="0">
                <a:latin typeface="Century Gothic" panose="020B0502020202020204" pitchFamily="34" charset="0"/>
                <a:cs typeface="Constantia"/>
              </a:rPr>
              <a:t> K*N(d</a:t>
            </a:r>
            <a:r>
              <a:rPr sz="1600" i="1" spc="-6" baseline="-20833" dirty="0">
                <a:latin typeface="Century Gothic" panose="020B0502020202020204" pitchFamily="34" charset="0"/>
                <a:cs typeface="Constantia"/>
              </a:rPr>
              <a:t>-</a:t>
            </a:r>
            <a:r>
              <a:rPr sz="1600" i="1" spc="-4" dirty="0">
                <a:latin typeface="Century Gothic" panose="020B0502020202020204" pitchFamily="34" charset="0"/>
                <a:cs typeface="Constantia"/>
              </a:rPr>
              <a:t>))	</a:t>
            </a:r>
            <a:r>
              <a:rPr sz="1600" i="1" dirty="0">
                <a:latin typeface="Century Gothic" panose="020B0502020202020204" pitchFamily="34" charset="0"/>
                <a:cs typeface="Constantia"/>
              </a:rPr>
              <a:t>(4)</a:t>
            </a:r>
            <a:endParaRPr sz="1600" dirty="0">
              <a:latin typeface="Century Gothic" panose="020B0502020202020204" pitchFamily="34" charset="0"/>
              <a:cs typeface="Constantia"/>
            </a:endParaRPr>
          </a:p>
          <a:p>
            <a:pPr marL="11397">
              <a:spcBef>
                <a:spcPts val="476"/>
              </a:spcBef>
            </a:pPr>
            <a:r>
              <a:rPr sz="1300" spc="-4" dirty="0">
                <a:solidFill>
                  <a:srgbClr val="252525"/>
                </a:solidFill>
                <a:latin typeface="Century Gothic" panose="020B0502020202020204" pitchFamily="34" charset="0"/>
                <a:cs typeface="Constantia"/>
              </a:rPr>
              <a:t>Donde:</a:t>
            </a:r>
            <a:endParaRPr sz="1300" dirty="0">
              <a:latin typeface="Century Gothic" panose="020B0502020202020204" pitchFamily="34" charset="0"/>
              <a:cs typeface="Constantia"/>
            </a:endParaRPr>
          </a:p>
          <a:p>
            <a:pPr marL="421118" marR="3673817" algn="just">
              <a:lnSpc>
                <a:spcPct val="110000"/>
              </a:lnSpc>
            </a:pPr>
            <a:r>
              <a:rPr sz="1300" dirty="0">
                <a:solidFill>
                  <a:srgbClr val="252525"/>
                </a:solidFill>
                <a:latin typeface="Century Gothic" panose="020B0502020202020204" pitchFamily="34" charset="0"/>
                <a:cs typeface="Constantia"/>
              </a:rPr>
              <a:t>C= </a:t>
            </a:r>
            <a:r>
              <a:rPr sz="1300" spc="-4" dirty="0">
                <a:solidFill>
                  <a:srgbClr val="252525"/>
                </a:solidFill>
                <a:latin typeface="Century Gothic" panose="020B0502020202020204" pitchFamily="34" charset="0"/>
                <a:cs typeface="Constantia"/>
              </a:rPr>
              <a:t>Precio de </a:t>
            </a:r>
            <a:r>
              <a:rPr sz="1300" dirty="0">
                <a:solidFill>
                  <a:srgbClr val="252525"/>
                </a:solidFill>
                <a:latin typeface="Century Gothic" panose="020B0502020202020204" pitchFamily="34" charset="0"/>
                <a:cs typeface="Constantia"/>
              </a:rPr>
              <a:t>la </a:t>
            </a:r>
            <a:r>
              <a:rPr sz="1300" spc="-4" dirty="0">
                <a:solidFill>
                  <a:srgbClr val="252525"/>
                </a:solidFill>
                <a:latin typeface="Century Gothic" panose="020B0502020202020204" pitchFamily="34" charset="0"/>
                <a:cs typeface="Constantia"/>
              </a:rPr>
              <a:t>opción call  </a:t>
            </a:r>
            <a:r>
              <a:rPr sz="1300" dirty="0">
                <a:solidFill>
                  <a:srgbClr val="252525"/>
                </a:solidFill>
                <a:latin typeface="Century Gothic" panose="020B0502020202020204" pitchFamily="34" charset="0"/>
                <a:cs typeface="Constantia"/>
              </a:rPr>
              <a:t>S0 =  </a:t>
            </a:r>
            <a:r>
              <a:rPr sz="1300" spc="-4" dirty="0">
                <a:solidFill>
                  <a:srgbClr val="252525"/>
                </a:solidFill>
                <a:latin typeface="Century Gothic" panose="020B0502020202020204" pitchFamily="34" charset="0"/>
                <a:cs typeface="Constantia"/>
              </a:rPr>
              <a:t>Precio del</a:t>
            </a:r>
            <a:r>
              <a:rPr sz="1300" spc="-16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subyacente</a:t>
            </a:r>
            <a:endParaRPr sz="1300" dirty="0">
              <a:latin typeface="Century Gothic" panose="020B0502020202020204" pitchFamily="34" charset="0"/>
              <a:cs typeface="Constantia"/>
            </a:endParaRPr>
          </a:p>
          <a:p>
            <a:pPr marL="421118" algn="just">
              <a:spcBef>
                <a:spcPts val="148"/>
              </a:spcBef>
            </a:pPr>
            <a:r>
              <a:rPr sz="1300" dirty="0">
                <a:solidFill>
                  <a:srgbClr val="252525"/>
                </a:solidFill>
                <a:latin typeface="Century Gothic" panose="020B0502020202020204" pitchFamily="34" charset="0"/>
                <a:cs typeface="Constantia"/>
              </a:rPr>
              <a:t>N(.) = </a:t>
            </a:r>
            <a:r>
              <a:rPr sz="1300" spc="-4" dirty="0">
                <a:solidFill>
                  <a:srgbClr val="252525"/>
                </a:solidFill>
                <a:latin typeface="Century Gothic" panose="020B0502020202020204" pitchFamily="34" charset="0"/>
                <a:cs typeface="Constantia"/>
              </a:rPr>
              <a:t>Función de </a:t>
            </a:r>
            <a:r>
              <a:rPr sz="1300" dirty="0">
                <a:solidFill>
                  <a:srgbClr val="252525"/>
                </a:solidFill>
                <a:latin typeface="Century Gothic" panose="020B0502020202020204" pitchFamily="34" charset="0"/>
                <a:cs typeface="Constantia"/>
              </a:rPr>
              <a:t>una </a:t>
            </a:r>
            <a:r>
              <a:rPr sz="1300" spc="-4" dirty="0">
                <a:solidFill>
                  <a:srgbClr val="252525"/>
                </a:solidFill>
                <a:latin typeface="Century Gothic" panose="020B0502020202020204" pitchFamily="34" charset="0"/>
                <a:cs typeface="Constantia"/>
              </a:rPr>
              <a:t>distribución</a:t>
            </a:r>
            <a:r>
              <a:rPr sz="1300" spc="-21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normal</a:t>
            </a:r>
            <a:endParaRPr sz="1300" dirty="0">
              <a:latin typeface="Century Gothic" panose="020B0502020202020204" pitchFamily="34" charset="0"/>
              <a:cs typeface="Constantia"/>
            </a:endParaRPr>
          </a:p>
          <a:p>
            <a:pPr marL="421118" algn="just">
              <a:spcBef>
                <a:spcPts val="148"/>
              </a:spcBef>
            </a:pPr>
            <a:r>
              <a:rPr sz="1300" dirty="0">
                <a:solidFill>
                  <a:srgbClr val="252525"/>
                </a:solidFill>
                <a:latin typeface="Century Gothic" panose="020B0502020202020204" pitchFamily="34" charset="0"/>
                <a:cs typeface="Constantia"/>
              </a:rPr>
              <a:t>r</a:t>
            </a:r>
            <a:r>
              <a:rPr sz="1300" spc="-45"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r>
              <a:rPr sz="1300" spc="-31" dirty="0">
                <a:solidFill>
                  <a:srgbClr val="252525"/>
                </a:solidFill>
                <a:latin typeface="Century Gothic" panose="020B0502020202020204" pitchFamily="34" charset="0"/>
                <a:cs typeface="Constantia"/>
              </a:rPr>
              <a:t> </a:t>
            </a:r>
            <a:r>
              <a:rPr sz="1300" spc="-22" dirty="0">
                <a:solidFill>
                  <a:srgbClr val="252525"/>
                </a:solidFill>
                <a:latin typeface="Century Gothic" panose="020B0502020202020204" pitchFamily="34" charset="0"/>
                <a:cs typeface="Constantia"/>
              </a:rPr>
              <a:t>Tasa</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27"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interés libre</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49"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riesgo</a:t>
            </a:r>
            <a:r>
              <a:rPr sz="1300" spc="-4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compuesta</a:t>
            </a:r>
            <a:r>
              <a:rPr sz="1300" spc="-40"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continuamente</a:t>
            </a:r>
            <a:endParaRPr sz="1300" dirty="0">
              <a:latin typeface="Century Gothic" panose="020B0502020202020204" pitchFamily="34" charset="0"/>
              <a:cs typeface="Constantia"/>
            </a:endParaRPr>
          </a:p>
          <a:p>
            <a:pPr marL="421118" marR="683249" algn="just">
              <a:lnSpc>
                <a:spcPct val="110000"/>
              </a:lnSpc>
            </a:pPr>
            <a:r>
              <a:rPr sz="1300" spc="-13" dirty="0">
                <a:solidFill>
                  <a:srgbClr val="252525"/>
                </a:solidFill>
                <a:latin typeface="Century Gothic" panose="020B0502020202020204" pitchFamily="34" charset="0"/>
                <a:cs typeface="Constantia"/>
              </a:rPr>
              <a:t>rd</a:t>
            </a:r>
            <a:r>
              <a:rPr sz="1300" dirty="0">
                <a:solidFill>
                  <a:srgbClr val="252525"/>
                </a:solidFill>
                <a:latin typeface="Century Gothic" panose="020B0502020202020204" pitchFamily="34" charset="0"/>
                <a:cs typeface="Constantia"/>
              </a:rPr>
              <a:t> =</a:t>
            </a:r>
            <a:r>
              <a:rPr sz="1300" spc="-31" dirty="0">
                <a:solidFill>
                  <a:srgbClr val="252525"/>
                </a:solidFill>
                <a:latin typeface="Century Gothic" panose="020B0502020202020204" pitchFamily="34" charset="0"/>
                <a:cs typeface="Constantia"/>
              </a:rPr>
              <a:t> </a:t>
            </a:r>
            <a:r>
              <a:rPr sz="1300" spc="-22" dirty="0">
                <a:solidFill>
                  <a:srgbClr val="252525"/>
                </a:solidFill>
                <a:latin typeface="Century Gothic" panose="020B0502020202020204" pitchFamily="34" charset="0"/>
                <a:cs typeface="Constantia"/>
              </a:rPr>
              <a:t>Tasa</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36"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rendimiento</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27"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los</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dividendos</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compuesta</a:t>
            </a:r>
            <a:r>
              <a:rPr sz="1300" spc="-40"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continuamente.  </a:t>
            </a:r>
            <a:r>
              <a:rPr sz="1300" dirty="0">
                <a:solidFill>
                  <a:srgbClr val="252525"/>
                </a:solidFill>
                <a:latin typeface="Century Gothic" panose="020B0502020202020204" pitchFamily="34" charset="0"/>
                <a:cs typeface="Constantia"/>
              </a:rPr>
              <a:t>T = </a:t>
            </a:r>
            <a:r>
              <a:rPr sz="1300" spc="-4" dirty="0">
                <a:solidFill>
                  <a:srgbClr val="252525"/>
                </a:solidFill>
                <a:latin typeface="Century Gothic" panose="020B0502020202020204" pitchFamily="34" charset="0"/>
                <a:cs typeface="Constantia"/>
              </a:rPr>
              <a:t>Plazo al</a:t>
            </a:r>
            <a:r>
              <a:rPr sz="1300" spc="-175"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vencimiento</a:t>
            </a:r>
            <a:endParaRPr sz="1300" dirty="0">
              <a:latin typeface="Century Gothic" panose="020B0502020202020204" pitchFamily="34" charset="0"/>
              <a:cs typeface="Constantia"/>
            </a:endParaRPr>
          </a:p>
          <a:p>
            <a:pPr marL="421118" algn="just">
              <a:spcBef>
                <a:spcPts val="162"/>
              </a:spcBef>
            </a:pPr>
            <a:r>
              <a:rPr sz="1300" dirty="0">
                <a:solidFill>
                  <a:srgbClr val="252525"/>
                </a:solidFill>
                <a:latin typeface="Century Gothic" panose="020B0502020202020204" pitchFamily="34" charset="0"/>
                <a:cs typeface="Constantia"/>
              </a:rPr>
              <a:t>D+/- = [ Ln(S0 </a:t>
            </a:r>
            <a:r>
              <a:rPr sz="1300" spc="-4" dirty="0">
                <a:solidFill>
                  <a:srgbClr val="252525"/>
                </a:solidFill>
                <a:latin typeface="Century Gothic" panose="020B0502020202020204" pitchFamily="34" charset="0"/>
                <a:cs typeface="Constantia"/>
              </a:rPr>
              <a:t>/K) +(r-rd+/- </a:t>
            </a:r>
            <a:r>
              <a:rPr sz="1300" dirty="0" smtClean="0">
                <a:solidFill>
                  <a:srgbClr val="252525"/>
                </a:solidFill>
                <a:latin typeface="Century Gothic" panose="020B0502020202020204" pitchFamily="34" charset="0"/>
                <a:cs typeface="Constantia"/>
              </a:rPr>
              <a:t>1/2*</a:t>
            </a:r>
            <a:r>
              <a:rPr sz="1300" dirty="0" smtClean="0">
                <a:solidFill>
                  <a:srgbClr val="252525"/>
                </a:solidFill>
                <a:latin typeface="Century Gothic" panose="020B0502020202020204" pitchFamily="34" charset="0"/>
                <a:cs typeface="Symbol"/>
              </a:rPr>
              <a:t></a:t>
            </a:r>
            <a:r>
              <a:rPr sz="1300" dirty="0" smtClean="0">
                <a:solidFill>
                  <a:srgbClr val="252525"/>
                </a:solidFill>
                <a:latin typeface="Century Gothic" panose="020B0502020202020204" pitchFamily="34" charset="0"/>
                <a:cs typeface="Constantia"/>
              </a:rPr>
              <a:t>2T </a:t>
            </a:r>
            <a:r>
              <a:rPr sz="1300" dirty="0">
                <a:solidFill>
                  <a:srgbClr val="252525"/>
                </a:solidFill>
                <a:latin typeface="Century Gothic" panose="020B0502020202020204" pitchFamily="34" charset="0"/>
                <a:cs typeface="Constantia"/>
              </a:rPr>
              <a:t>] / </a:t>
            </a:r>
            <a:r>
              <a:rPr sz="1300" spc="-4" dirty="0" smtClean="0">
                <a:solidFill>
                  <a:srgbClr val="252525"/>
                </a:solidFill>
                <a:latin typeface="Century Gothic" panose="020B0502020202020204" pitchFamily="34" charset="0"/>
                <a:cs typeface="Constantia"/>
              </a:rPr>
              <a:t>[</a:t>
            </a:r>
            <a:r>
              <a:rPr sz="1300" spc="-4" dirty="0" smtClean="0">
                <a:solidFill>
                  <a:srgbClr val="252525"/>
                </a:solidFill>
                <a:latin typeface="Century Gothic" panose="020B0502020202020204" pitchFamily="34" charset="0"/>
                <a:cs typeface="Symbol"/>
              </a:rPr>
              <a:t></a:t>
            </a:r>
            <a:r>
              <a:rPr sz="1300" spc="-4" dirty="0" smtClean="0">
                <a:solidFill>
                  <a:srgbClr val="252525"/>
                </a:solidFill>
                <a:latin typeface="Century Gothic" panose="020B0502020202020204" pitchFamily="34" charset="0"/>
                <a:cs typeface="Times New Roman"/>
              </a:rPr>
              <a:t> </a:t>
            </a:r>
            <a:r>
              <a:rPr sz="1300" spc="-4" dirty="0" smtClean="0">
                <a:solidFill>
                  <a:srgbClr val="252525"/>
                </a:solidFill>
                <a:latin typeface="Century Gothic" panose="020B0502020202020204" pitchFamily="34" charset="0"/>
                <a:cs typeface="Symbol"/>
              </a:rPr>
              <a:t></a:t>
            </a:r>
            <a:r>
              <a:rPr sz="1300" spc="-4" dirty="0" smtClean="0">
                <a:solidFill>
                  <a:srgbClr val="252525"/>
                </a:solidFill>
                <a:latin typeface="Century Gothic" panose="020B0502020202020204" pitchFamily="34" charset="0"/>
                <a:cs typeface="Constantia"/>
              </a:rPr>
              <a:t>T</a:t>
            </a:r>
            <a:r>
              <a:rPr sz="1300" spc="-166" dirty="0" smtClean="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endParaRPr sz="1300" dirty="0">
              <a:latin typeface="Century Gothic" panose="020B0502020202020204" pitchFamily="34" charset="0"/>
              <a:cs typeface="Constantia"/>
            </a:endParaRPr>
          </a:p>
          <a:p>
            <a:pPr marL="421118" algn="just">
              <a:spcBef>
                <a:spcPts val="148"/>
              </a:spcBef>
            </a:pPr>
            <a:r>
              <a:rPr sz="1300" dirty="0">
                <a:solidFill>
                  <a:srgbClr val="252525"/>
                </a:solidFill>
                <a:latin typeface="Century Gothic" panose="020B0502020202020204" pitchFamily="34" charset="0"/>
                <a:cs typeface="Symbol"/>
              </a:rPr>
              <a:t></a:t>
            </a:r>
            <a:r>
              <a:rPr sz="1300" dirty="0">
                <a:solidFill>
                  <a:srgbClr val="252525"/>
                </a:solidFill>
                <a:latin typeface="Century Gothic" panose="020B0502020202020204" pitchFamily="34" charset="0"/>
                <a:cs typeface="Times New Roman"/>
              </a:rPr>
              <a:t> </a:t>
            </a:r>
            <a:r>
              <a:rPr sz="1300"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Volatilidad </a:t>
            </a:r>
            <a:r>
              <a:rPr sz="1300" spc="-4" dirty="0">
                <a:solidFill>
                  <a:srgbClr val="252525"/>
                </a:solidFill>
                <a:latin typeface="Century Gothic" panose="020B0502020202020204" pitchFamily="34" charset="0"/>
                <a:cs typeface="Constantia"/>
              </a:rPr>
              <a:t>del</a:t>
            </a:r>
            <a:r>
              <a:rPr sz="1300" spc="-108"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subyacente</a:t>
            </a:r>
            <a:endParaRPr sz="1300" dirty="0">
              <a:latin typeface="Century Gothic" panose="020B0502020202020204" pitchFamily="34" charset="0"/>
              <a:cs typeface="Constantia"/>
            </a:endParaRPr>
          </a:p>
        </p:txBody>
      </p:sp>
      <p:sp>
        <p:nvSpPr>
          <p:cNvPr id="8" name="7 Marcador de número de diapositiva"/>
          <p:cNvSpPr>
            <a:spLocks noGrp="1"/>
          </p:cNvSpPr>
          <p:nvPr>
            <p:ph type="sldNum" sz="quarter" idx="12"/>
          </p:nvPr>
        </p:nvSpPr>
        <p:spPr/>
        <p:txBody>
          <a:bodyPr/>
          <a:lstStyle/>
          <a:p>
            <a:fld id="{05E83AA4-A00D-4AA0-8FE8-B93C9F3EC141}" type="slidenum">
              <a:rPr lang="es-ES" altLang="es-MX" smtClean="0"/>
              <a:pPr/>
              <a:t>78</a:t>
            </a:fld>
            <a:endParaRPr lang="es-ES" altLang="es-MX" dirty="0"/>
          </a:p>
        </p:txBody>
      </p:sp>
      <p:sp>
        <p:nvSpPr>
          <p:cNvPr id="7" name="object 2"/>
          <p:cNvSpPr txBox="1">
            <a:spLocks/>
          </p:cNvSpPr>
          <p:nvPr/>
        </p:nvSpPr>
        <p:spPr bwMode="auto">
          <a:xfrm>
            <a:off x="457200" y="682883"/>
            <a:ext cx="5562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1397" eaLnBrk="1" hangingPunct="1"/>
            <a:r>
              <a:rPr lang="es-MX" sz="2000" b="1" spc="-27" dirty="0" smtClean="0">
                <a:latin typeface="Century Gothic" panose="020B0502020202020204" pitchFamily="34" charset="0"/>
              </a:rPr>
              <a:t>Anexo. </a:t>
            </a:r>
            <a:r>
              <a:rPr lang="es-MX" sz="2000" b="1" spc="-13" dirty="0" smtClean="0">
                <a:latin typeface="Century Gothic" panose="020B0502020202020204" pitchFamily="34" charset="0"/>
              </a:rPr>
              <a:t>Marco</a:t>
            </a:r>
            <a:r>
              <a:rPr lang="es-MX" sz="2000" b="1" spc="-9" dirty="0" smtClean="0">
                <a:latin typeface="Century Gothic" panose="020B0502020202020204" pitchFamily="34" charset="0"/>
              </a:rPr>
              <a:t> metodológico</a:t>
            </a:r>
            <a:endParaRPr lang="es-MX" sz="2000" b="1" spc="-9" dirty="0">
              <a:latin typeface="Century Gothic" panose="020B0502020202020204" pitchFamily="34" charset="0"/>
            </a:endParaRPr>
          </a:p>
        </p:txBody>
      </p:sp>
    </p:spTree>
    <p:extLst>
      <p:ext uri="{BB962C8B-B14F-4D97-AF65-F5344CB8AC3E}">
        <p14:creationId xmlns:p14="http://schemas.microsoft.com/office/powerpoint/2010/main" val="41377982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764418" y="1438446"/>
            <a:ext cx="7861997" cy="4270849"/>
          </a:xfrm>
          <a:prstGeom prst="rect">
            <a:avLst/>
          </a:prstGeom>
        </p:spPr>
        <p:txBody>
          <a:bodyPr vert="horz" wrap="square" lIns="0" tIns="0" rIns="0" bIns="0" rtlCol="0">
            <a:spAutoFit/>
          </a:bodyPr>
          <a:lstStyle/>
          <a:p>
            <a:pPr marL="421118" marR="193179"/>
            <a:r>
              <a:rPr sz="1300" dirty="0">
                <a:solidFill>
                  <a:srgbClr val="252525"/>
                </a:solidFill>
                <a:latin typeface="Century Gothic" panose="020B0502020202020204" pitchFamily="34" charset="0"/>
                <a:cs typeface="Constantia"/>
              </a:rPr>
              <a:t>El</a:t>
            </a:r>
            <a:r>
              <a:rPr sz="1300" spc="-31"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precio</a:t>
            </a:r>
            <a:r>
              <a:rPr sz="1300" spc="-3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2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mercado</a:t>
            </a:r>
            <a:r>
              <a:rPr sz="1300" spc="-3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del</a:t>
            </a:r>
            <a:r>
              <a:rPr sz="130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bono</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estructurado</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es</a:t>
            </a:r>
            <a:r>
              <a:rPr sz="1300" spc="-2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igual</a:t>
            </a:r>
            <a:r>
              <a:rPr sz="1300" spc="-1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al</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valor</a:t>
            </a:r>
            <a:r>
              <a:rPr sz="1300" spc="-8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13"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mercado</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del</a:t>
            </a:r>
            <a:r>
              <a:rPr sz="130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bono  cupón</a:t>
            </a:r>
            <a:r>
              <a:rPr sz="1300" spc="-45"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cero</a:t>
            </a:r>
            <a:r>
              <a:rPr sz="1300" spc="-2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más</a:t>
            </a:r>
            <a:r>
              <a:rPr sz="1300" spc="-4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el</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valor</a:t>
            </a:r>
            <a:r>
              <a:rPr sz="1300" spc="-9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13"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mercado</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del</a:t>
            </a:r>
            <a:r>
              <a:rPr sz="1300" spc="-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paquete</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54"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opciones.</a:t>
            </a:r>
            <a:endParaRPr sz="1300" dirty="0">
              <a:latin typeface="Century Gothic" panose="020B0502020202020204" pitchFamily="34" charset="0"/>
              <a:cs typeface="Constantia"/>
            </a:endParaRPr>
          </a:p>
          <a:p>
            <a:pPr marL="11397">
              <a:spcBef>
                <a:spcPts val="337"/>
              </a:spcBef>
            </a:pPr>
            <a:r>
              <a:rPr sz="1400" spc="-4" dirty="0">
                <a:solidFill>
                  <a:srgbClr val="252525"/>
                </a:solidFill>
                <a:latin typeface="Century Gothic" panose="020B0502020202020204" pitchFamily="34" charset="0"/>
                <a:cs typeface="Constantia"/>
              </a:rPr>
              <a:t>Calls </a:t>
            </a:r>
            <a:r>
              <a:rPr sz="1400" spc="-9" dirty="0">
                <a:solidFill>
                  <a:srgbClr val="252525"/>
                </a:solidFill>
                <a:latin typeface="Century Gothic" panose="020B0502020202020204" pitchFamily="34" charset="0"/>
                <a:cs typeface="Constantia"/>
              </a:rPr>
              <a:t>spread</a:t>
            </a:r>
            <a:r>
              <a:rPr sz="1400" spc="-135"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quantos.</a:t>
            </a:r>
            <a:endParaRPr sz="1400" dirty="0">
              <a:latin typeface="Century Gothic" panose="020B0502020202020204" pitchFamily="34" charset="0"/>
              <a:cs typeface="Constantia"/>
            </a:endParaRPr>
          </a:p>
          <a:p>
            <a:pPr marL="421118">
              <a:spcBef>
                <a:spcPts val="310"/>
              </a:spcBef>
            </a:pPr>
            <a:r>
              <a:rPr sz="1300" dirty="0">
                <a:solidFill>
                  <a:srgbClr val="252525"/>
                </a:solidFill>
                <a:latin typeface="Century Gothic" panose="020B0502020202020204" pitchFamily="34" charset="0"/>
                <a:cs typeface="Constantia"/>
              </a:rPr>
              <a:t>El</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cupón</a:t>
            </a:r>
            <a:r>
              <a:rPr sz="1300" spc="-40"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cero</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se</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valúa</a:t>
            </a:r>
            <a:r>
              <a:rPr sz="1300" spc="-7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a:t>
            </a:r>
            <a:r>
              <a:rPr sz="1300" spc="-2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base</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en</a:t>
            </a:r>
            <a:r>
              <a:rPr sz="1300" spc="-27"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la</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ecuación (3),</a:t>
            </a:r>
            <a:endParaRPr sz="1300" dirty="0">
              <a:latin typeface="Century Gothic" panose="020B0502020202020204" pitchFamily="34" charset="0"/>
              <a:cs typeface="Constantia"/>
            </a:endParaRPr>
          </a:p>
          <a:p>
            <a:pPr marL="421118" marR="4559">
              <a:spcBef>
                <a:spcPts val="301"/>
              </a:spcBef>
            </a:pPr>
            <a:r>
              <a:rPr sz="1300" dirty="0">
                <a:solidFill>
                  <a:srgbClr val="252525"/>
                </a:solidFill>
                <a:latin typeface="Century Gothic" panose="020B0502020202020204" pitchFamily="34" charset="0"/>
                <a:cs typeface="Constantia"/>
              </a:rPr>
              <a:t>En </a:t>
            </a:r>
            <a:r>
              <a:rPr sz="1300" spc="-4" dirty="0">
                <a:solidFill>
                  <a:srgbClr val="252525"/>
                </a:solidFill>
                <a:latin typeface="Century Gothic" panose="020B0502020202020204" pitchFamily="34" charset="0"/>
                <a:cs typeface="Constantia"/>
              </a:rPr>
              <a:t>el caso del paquete de opciones se compone </a:t>
            </a:r>
            <a:r>
              <a:rPr sz="1300" spc="-9" dirty="0">
                <a:solidFill>
                  <a:srgbClr val="252525"/>
                </a:solidFill>
                <a:latin typeface="Century Gothic" panose="020B0502020202020204" pitchFamily="34" charset="0"/>
                <a:cs typeface="Constantia"/>
              </a:rPr>
              <a:t>con </a:t>
            </a:r>
            <a:r>
              <a:rPr sz="1300" dirty="0">
                <a:solidFill>
                  <a:srgbClr val="252525"/>
                </a:solidFill>
                <a:latin typeface="Century Gothic" panose="020B0502020202020204" pitchFamily="34" charset="0"/>
                <a:cs typeface="Constantia"/>
              </a:rPr>
              <a:t>un </a:t>
            </a:r>
            <a:r>
              <a:rPr sz="1300" spc="-4" dirty="0">
                <a:solidFill>
                  <a:srgbClr val="252525"/>
                </a:solidFill>
                <a:latin typeface="Century Gothic" panose="020B0502020202020204" pitchFamily="34" charset="0"/>
                <a:cs typeface="Constantia"/>
              </a:rPr>
              <a:t>call </a:t>
            </a:r>
            <a:r>
              <a:rPr sz="1300" spc="-13" dirty="0">
                <a:solidFill>
                  <a:srgbClr val="252525"/>
                </a:solidFill>
                <a:latin typeface="Century Gothic" panose="020B0502020202020204" pitchFamily="34" charset="0"/>
                <a:cs typeface="Constantia"/>
              </a:rPr>
              <a:t>largo </a:t>
            </a:r>
            <a:r>
              <a:rPr sz="1300" dirty="0">
                <a:solidFill>
                  <a:srgbClr val="252525"/>
                </a:solidFill>
                <a:latin typeface="Century Gothic" panose="020B0502020202020204" pitchFamily="34" charset="0"/>
                <a:cs typeface="Constantia"/>
              </a:rPr>
              <a:t>y uno </a:t>
            </a:r>
            <a:r>
              <a:rPr sz="1300" spc="-13" dirty="0">
                <a:solidFill>
                  <a:srgbClr val="252525"/>
                </a:solidFill>
                <a:latin typeface="Century Gothic" panose="020B0502020202020204" pitchFamily="34" charset="0"/>
                <a:cs typeface="Constantia"/>
              </a:rPr>
              <a:t>corto, cuyo  </a:t>
            </a:r>
            <a:r>
              <a:rPr sz="1300" spc="-9" dirty="0">
                <a:solidFill>
                  <a:srgbClr val="252525"/>
                </a:solidFill>
                <a:latin typeface="Century Gothic" panose="020B0502020202020204" pitchFamily="34" charset="0"/>
                <a:cs typeface="Constantia"/>
              </a:rPr>
              <a:t>subyacente </a:t>
            </a:r>
            <a:r>
              <a:rPr sz="1300" spc="-4" dirty="0">
                <a:solidFill>
                  <a:srgbClr val="252525"/>
                </a:solidFill>
                <a:latin typeface="Century Gothic" panose="020B0502020202020204" pitchFamily="34" charset="0"/>
                <a:cs typeface="Constantia"/>
              </a:rPr>
              <a:t>está </a:t>
            </a:r>
            <a:r>
              <a:rPr sz="1300" spc="-9" dirty="0">
                <a:solidFill>
                  <a:srgbClr val="252525"/>
                </a:solidFill>
                <a:latin typeface="Century Gothic" panose="020B0502020202020204" pitchFamily="34" charset="0"/>
                <a:cs typeface="Constantia"/>
              </a:rPr>
              <a:t>expresado </a:t>
            </a:r>
            <a:r>
              <a:rPr sz="1300" spc="-4" dirty="0">
                <a:solidFill>
                  <a:srgbClr val="252525"/>
                </a:solidFill>
                <a:latin typeface="Century Gothic" panose="020B0502020202020204" pitchFamily="34" charset="0"/>
                <a:cs typeface="Constantia"/>
              </a:rPr>
              <a:t>en </a:t>
            </a:r>
            <a:r>
              <a:rPr sz="1300" spc="-9" dirty="0">
                <a:solidFill>
                  <a:srgbClr val="252525"/>
                </a:solidFill>
                <a:latin typeface="Century Gothic" panose="020B0502020202020204" pitchFamily="34" charset="0"/>
                <a:cs typeface="Constantia"/>
              </a:rPr>
              <a:t>otro </a:t>
            </a:r>
            <a:r>
              <a:rPr sz="1300" spc="-4" dirty="0">
                <a:solidFill>
                  <a:srgbClr val="252525"/>
                </a:solidFill>
                <a:latin typeface="Century Gothic" panose="020B0502020202020204" pitchFamily="34" charset="0"/>
                <a:cs typeface="Constantia"/>
              </a:rPr>
              <a:t>moneda </a:t>
            </a:r>
            <a:r>
              <a:rPr sz="1300" spc="-9" dirty="0">
                <a:solidFill>
                  <a:srgbClr val="252525"/>
                </a:solidFill>
                <a:latin typeface="Century Gothic" panose="020B0502020202020204" pitchFamily="34" charset="0"/>
                <a:cs typeface="Constantia"/>
              </a:rPr>
              <a:t>diferente </a:t>
            </a:r>
            <a:r>
              <a:rPr sz="1300" dirty="0">
                <a:solidFill>
                  <a:srgbClr val="252525"/>
                </a:solidFill>
                <a:latin typeface="Century Gothic" panose="020B0502020202020204" pitchFamily="34" charset="0"/>
                <a:cs typeface="Constantia"/>
              </a:rPr>
              <a:t>a los </a:t>
            </a:r>
            <a:r>
              <a:rPr sz="1300" spc="-9" dirty="0">
                <a:solidFill>
                  <a:srgbClr val="252525"/>
                </a:solidFill>
                <a:latin typeface="Century Gothic" panose="020B0502020202020204" pitchFamily="34" charset="0"/>
                <a:cs typeface="Constantia"/>
              </a:rPr>
              <a:t>pesos. </a:t>
            </a:r>
            <a:r>
              <a:rPr sz="1300" spc="-13" dirty="0">
                <a:solidFill>
                  <a:srgbClr val="252525"/>
                </a:solidFill>
                <a:latin typeface="Century Gothic" panose="020B0502020202020204" pitchFamily="34" charset="0"/>
                <a:cs typeface="Constantia"/>
              </a:rPr>
              <a:t>Por </a:t>
            </a:r>
            <a:r>
              <a:rPr sz="1300" spc="-4" dirty="0">
                <a:solidFill>
                  <a:srgbClr val="252525"/>
                </a:solidFill>
                <a:latin typeface="Century Gothic" panose="020B0502020202020204" pitchFamily="34" charset="0"/>
                <a:cs typeface="Constantia"/>
              </a:rPr>
              <a:t>ejemplo </a:t>
            </a:r>
            <a:r>
              <a:rPr sz="1300" dirty="0">
                <a:solidFill>
                  <a:srgbClr val="252525"/>
                </a:solidFill>
                <a:latin typeface="Century Gothic" panose="020B0502020202020204" pitchFamily="34" charset="0"/>
                <a:cs typeface="Constantia"/>
              </a:rPr>
              <a:t>los  </a:t>
            </a:r>
            <a:r>
              <a:rPr sz="1300" spc="-9" dirty="0">
                <a:solidFill>
                  <a:srgbClr val="252525"/>
                </a:solidFill>
                <a:latin typeface="Century Gothic" panose="020B0502020202020204" pitchFamily="34" charset="0"/>
                <a:cs typeface="Constantia"/>
              </a:rPr>
              <a:t>índices: </a:t>
            </a:r>
            <a:r>
              <a:rPr sz="1300" spc="-13" dirty="0">
                <a:solidFill>
                  <a:srgbClr val="252525"/>
                </a:solidFill>
                <a:latin typeface="Century Gothic" panose="020B0502020202020204" pitchFamily="34" charset="0"/>
                <a:cs typeface="Constantia"/>
              </a:rPr>
              <a:t>Eurostoxx </a:t>
            </a:r>
            <a:r>
              <a:rPr sz="1300" dirty="0">
                <a:solidFill>
                  <a:srgbClr val="252525"/>
                </a:solidFill>
                <a:latin typeface="Century Gothic" panose="020B0502020202020204" pitchFamily="34" charset="0"/>
                <a:cs typeface="Constantia"/>
              </a:rPr>
              <a:t>50, </a:t>
            </a:r>
            <a:r>
              <a:rPr sz="1300" spc="-9" dirty="0">
                <a:solidFill>
                  <a:srgbClr val="252525"/>
                </a:solidFill>
                <a:latin typeface="Century Gothic" panose="020B0502020202020204" pitchFamily="34" charset="0"/>
                <a:cs typeface="Constantia"/>
              </a:rPr>
              <a:t>Dow Jones </a:t>
            </a:r>
            <a:r>
              <a:rPr sz="1300" spc="-4" dirty="0">
                <a:solidFill>
                  <a:srgbClr val="252525"/>
                </a:solidFill>
                <a:latin typeface="Century Gothic" panose="020B0502020202020204" pitchFamily="34" charset="0"/>
                <a:cs typeface="Constantia"/>
              </a:rPr>
              <a:t>Industrial </a:t>
            </a:r>
            <a:r>
              <a:rPr sz="1300" spc="-22" dirty="0">
                <a:solidFill>
                  <a:srgbClr val="252525"/>
                </a:solidFill>
                <a:latin typeface="Century Gothic" panose="020B0502020202020204" pitchFamily="34" charset="0"/>
                <a:cs typeface="Constantia"/>
              </a:rPr>
              <a:t>Average </a:t>
            </a:r>
            <a:r>
              <a:rPr sz="1300" dirty="0">
                <a:solidFill>
                  <a:srgbClr val="252525"/>
                </a:solidFill>
                <a:latin typeface="Century Gothic" panose="020B0502020202020204" pitchFamily="34" charset="0"/>
                <a:cs typeface="Constantia"/>
              </a:rPr>
              <a:t>y </a:t>
            </a:r>
            <a:r>
              <a:rPr sz="1300" spc="-13" dirty="0">
                <a:solidFill>
                  <a:srgbClr val="252525"/>
                </a:solidFill>
                <a:latin typeface="Century Gothic" panose="020B0502020202020204" pitchFamily="34" charset="0"/>
                <a:cs typeface="Constantia"/>
              </a:rPr>
              <a:t>Stoxx </a:t>
            </a:r>
            <a:r>
              <a:rPr sz="1300" spc="-9" dirty="0">
                <a:solidFill>
                  <a:srgbClr val="252525"/>
                </a:solidFill>
                <a:latin typeface="Century Gothic" panose="020B0502020202020204" pitchFamily="34" charset="0"/>
                <a:cs typeface="Constantia"/>
              </a:rPr>
              <a:t>Europe </a:t>
            </a:r>
            <a:r>
              <a:rPr sz="1300" dirty="0">
                <a:solidFill>
                  <a:srgbClr val="252525"/>
                </a:solidFill>
                <a:latin typeface="Century Gothic" panose="020B0502020202020204" pitchFamily="34" charset="0"/>
                <a:cs typeface="Constantia"/>
              </a:rPr>
              <a:t>600 </a:t>
            </a:r>
            <a:r>
              <a:rPr sz="1300" spc="-4" dirty="0">
                <a:solidFill>
                  <a:srgbClr val="252525"/>
                </a:solidFill>
                <a:latin typeface="Century Gothic" panose="020B0502020202020204" pitchFamily="34" charset="0"/>
                <a:cs typeface="Constantia"/>
              </a:rPr>
              <a:t>Health</a:t>
            </a:r>
            <a:r>
              <a:rPr sz="1300" spc="-108"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Care</a:t>
            </a:r>
            <a:endParaRPr sz="1300" dirty="0">
              <a:latin typeface="Century Gothic" panose="020B0502020202020204" pitchFamily="34" charset="0"/>
              <a:cs typeface="Constantia"/>
            </a:endParaRPr>
          </a:p>
          <a:p>
            <a:pPr marL="421118" marR="140753">
              <a:spcBef>
                <a:spcPts val="301"/>
              </a:spcBef>
            </a:pPr>
            <a:r>
              <a:rPr sz="1300" spc="-9" dirty="0">
                <a:solidFill>
                  <a:srgbClr val="252525"/>
                </a:solidFill>
                <a:latin typeface="Century Gothic" panose="020B0502020202020204" pitchFamily="34" charset="0"/>
                <a:cs typeface="Constantia"/>
              </a:rPr>
              <a:t>Para</a:t>
            </a:r>
            <a:r>
              <a:rPr sz="1300" spc="-6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estimar</a:t>
            </a:r>
            <a:r>
              <a:rPr sz="1300" spc="-54"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el</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valor</a:t>
            </a:r>
            <a:r>
              <a:rPr sz="1300" spc="-76"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razonable</a:t>
            </a:r>
            <a:r>
              <a:rPr sz="1300" spc="-54"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54"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esta</a:t>
            </a:r>
            <a:r>
              <a:rPr sz="1300" spc="-1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nota</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se</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utiliza</a:t>
            </a:r>
            <a:r>
              <a:rPr sz="1300" spc="-22"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la</a:t>
            </a:r>
            <a:r>
              <a:rPr sz="1300" spc="-76"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versión</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quanto</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del</a:t>
            </a:r>
            <a:r>
              <a:rPr sz="130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modelo  de</a:t>
            </a:r>
            <a:r>
              <a:rPr sz="1300" spc="-54"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Black&amp;Scholes:</a:t>
            </a:r>
            <a:endParaRPr sz="1300" dirty="0">
              <a:latin typeface="Century Gothic" panose="020B0502020202020204" pitchFamily="34" charset="0"/>
              <a:cs typeface="Constantia"/>
            </a:endParaRPr>
          </a:p>
          <a:p>
            <a:pPr marR="989258" algn="ctr">
              <a:spcBef>
                <a:spcPts val="597"/>
              </a:spcBef>
              <a:tabLst>
                <a:tab pos="3394590" algn="l"/>
              </a:tabLst>
            </a:pPr>
            <a:r>
              <a:rPr sz="1600" i="1" dirty="0">
                <a:latin typeface="Century Gothic" panose="020B0502020202020204" pitchFamily="34" charset="0"/>
                <a:cs typeface="Constantia"/>
              </a:rPr>
              <a:t>C= Q e </a:t>
            </a:r>
            <a:r>
              <a:rPr sz="1600" i="1" baseline="25462" dirty="0">
                <a:latin typeface="Century Gothic" panose="020B0502020202020204" pitchFamily="34" charset="0"/>
                <a:cs typeface="Constantia"/>
              </a:rPr>
              <a:t>-r T </a:t>
            </a:r>
            <a:r>
              <a:rPr sz="1600" i="1" spc="-4" dirty="0">
                <a:latin typeface="Century Gothic" panose="020B0502020202020204" pitchFamily="34" charset="0"/>
                <a:cs typeface="Constantia"/>
              </a:rPr>
              <a:t>(S</a:t>
            </a:r>
            <a:r>
              <a:rPr sz="1600" i="1" spc="-6" baseline="-20833" dirty="0">
                <a:latin typeface="Century Gothic" panose="020B0502020202020204" pitchFamily="34" charset="0"/>
                <a:cs typeface="Constantia"/>
              </a:rPr>
              <a:t>0  </a:t>
            </a:r>
            <a:r>
              <a:rPr sz="1600" i="1" dirty="0">
                <a:latin typeface="Century Gothic" panose="020B0502020202020204" pitchFamily="34" charset="0"/>
                <a:cs typeface="Constantia"/>
              </a:rPr>
              <a:t>* e </a:t>
            </a:r>
            <a:r>
              <a:rPr sz="1600" i="1" baseline="25462" dirty="0">
                <a:latin typeface="Century Gothic" panose="020B0502020202020204" pitchFamily="34" charset="0"/>
                <a:cs typeface="Constantia"/>
              </a:rPr>
              <a:t>u T </a:t>
            </a:r>
            <a:r>
              <a:rPr sz="1600" i="1" dirty="0">
                <a:latin typeface="Century Gothic" panose="020B0502020202020204" pitchFamily="34" charset="0"/>
                <a:cs typeface="Constantia"/>
              </a:rPr>
              <a:t>* </a:t>
            </a:r>
            <a:r>
              <a:rPr sz="1600" i="1" spc="-4" dirty="0">
                <a:latin typeface="Century Gothic" panose="020B0502020202020204" pitchFamily="34" charset="0"/>
                <a:cs typeface="Constantia"/>
              </a:rPr>
              <a:t>N(d</a:t>
            </a:r>
            <a:r>
              <a:rPr sz="1600" i="1" spc="-6" baseline="-20833" dirty="0">
                <a:latin typeface="Century Gothic" panose="020B0502020202020204" pitchFamily="34" charset="0"/>
                <a:cs typeface="Constantia"/>
              </a:rPr>
              <a:t>+</a:t>
            </a:r>
            <a:r>
              <a:rPr sz="1600" i="1" spc="-4" dirty="0">
                <a:latin typeface="Century Gothic" panose="020B0502020202020204" pitchFamily="34" charset="0"/>
                <a:cs typeface="Constantia"/>
              </a:rPr>
              <a:t>)</a:t>
            </a:r>
            <a:r>
              <a:rPr sz="1600" i="1" spc="49" dirty="0">
                <a:latin typeface="Century Gothic" panose="020B0502020202020204" pitchFamily="34" charset="0"/>
                <a:cs typeface="Constantia"/>
              </a:rPr>
              <a:t> </a:t>
            </a:r>
            <a:r>
              <a:rPr sz="1600" i="1" dirty="0">
                <a:latin typeface="Century Gothic" panose="020B0502020202020204" pitchFamily="34" charset="0"/>
                <a:cs typeface="Constantia"/>
              </a:rPr>
              <a:t>-</a:t>
            </a:r>
            <a:r>
              <a:rPr sz="1600" i="1" spc="-4" dirty="0">
                <a:latin typeface="Century Gothic" panose="020B0502020202020204" pitchFamily="34" charset="0"/>
                <a:cs typeface="Constantia"/>
              </a:rPr>
              <a:t> K*N(d</a:t>
            </a:r>
            <a:r>
              <a:rPr sz="1600" i="1" spc="-6" baseline="-20833" dirty="0">
                <a:latin typeface="Century Gothic" panose="020B0502020202020204" pitchFamily="34" charset="0"/>
                <a:cs typeface="Constantia"/>
              </a:rPr>
              <a:t>-</a:t>
            </a:r>
            <a:r>
              <a:rPr sz="1600" i="1" spc="-4" dirty="0">
                <a:latin typeface="Century Gothic" panose="020B0502020202020204" pitchFamily="34" charset="0"/>
                <a:cs typeface="Constantia"/>
              </a:rPr>
              <a:t>))	(5)</a:t>
            </a:r>
            <a:endParaRPr sz="1600" dirty="0">
              <a:latin typeface="Century Gothic" panose="020B0502020202020204" pitchFamily="34" charset="0"/>
              <a:cs typeface="Constantia"/>
            </a:endParaRPr>
          </a:p>
          <a:p>
            <a:pPr marL="165826">
              <a:spcBef>
                <a:spcPts val="476"/>
              </a:spcBef>
            </a:pPr>
            <a:r>
              <a:rPr sz="1300" spc="-4" dirty="0">
                <a:solidFill>
                  <a:srgbClr val="252525"/>
                </a:solidFill>
                <a:latin typeface="Century Gothic" panose="020B0502020202020204" pitchFamily="34" charset="0"/>
                <a:cs typeface="Constantia"/>
              </a:rPr>
              <a:t>Donde:</a:t>
            </a:r>
            <a:endParaRPr sz="1300" dirty="0">
              <a:latin typeface="Century Gothic" panose="020B0502020202020204" pitchFamily="34" charset="0"/>
              <a:cs typeface="Constantia"/>
            </a:endParaRPr>
          </a:p>
          <a:p>
            <a:pPr marL="576117">
              <a:spcBef>
                <a:spcPts val="148"/>
              </a:spcBef>
            </a:pPr>
            <a:r>
              <a:rPr sz="1300" dirty="0">
                <a:solidFill>
                  <a:srgbClr val="252525"/>
                </a:solidFill>
                <a:latin typeface="Century Gothic" panose="020B0502020202020204" pitchFamily="34" charset="0"/>
                <a:cs typeface="Constantia"/>
              </a:rPr>
              <a:t>Q = </a:t>
            </a:r>
            <a:r>
              <a:rPr sz="1300" spc="-18" dirty="0">
                <a:solidFill>
                  <a:srgbClr val="252525"/>
                </a:solidFill>
                <a:latin typeface="Century Gothic" panose="020B0502020202020204" pitchFamily="34" charset="0"/>
                <a:cs typeface="Constantia"/>
              </a:rPr>
              <a:t>Factor</a:t>
            </a:r>
            <a:r>
              <a:rPr sz="1300" spc="-13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quanto</a:t>
            </a:r>
            <a:endParaRPr sz="1300" dirty="0">
              <a:latin typeface="Century Gothic" panose="020B0502020202020204" pitchFamily="34" charset="0"/>
              <a:cs typeface="Constantia"/>
            </a:endParaRPr>
          </a:p>
          <a:p>
            <a:pPr marL="576117" marR="3746187">
              <a:lnSpc>
                <a:spcPct val="110000"/>
              </a:lnSpc>
            </a:pPr>
            <a:r>
              <a:rPr sz="1300" dirty="0">
                <a:solidFill>
                  <a:srgbClr val="252525"/>
                </a:solidFill>
                <a:latin typeface="Century Gothic" panose="020B0502020202020204" pitchFamily="34" charset="0"/>
                <a:cs typeface="Constantia"/>
              </a:rPr>
              <a:t>C= </a:t>
            </a:r>
            <a:r>
              <a:rPr sz="1300" spc="-4" dirty="0">
                <a:solidFill>
                  <a:srgbClr val="252525"/>
                </a:solidFill>
                <a:latin typeface="Century Gothic" panose="020B0502020202020204" pitchFamily="34" charset="0"/>
                <a:cs typeface="Constantia"/>
              </a:rPr>
              <a:t>Precio de </a:t>
            </a:r>
            <a:r>
              <a:rPr sz="1300" dirty="0">
                <a:solidFill>
                  <a:srgbClr val="252525"/>
                </a:solidFill>
                <a:latin typeface="Century Gothic" panose="020B0502020202020204" pitchFamily="34" charset="0"/>
                <a:cs typeface="Constantia"/>
              </a:rPr>
              <a:t>la </a:t>
            </a:r>
            <a:r>
              <a:rPr sz="1300" spc="-4" dirty="0">
                <a:solidFill>
                  <a:srgbClr val="252525"/>
                </a:solidFill>
                <a:latin typeface="Century Gothic" panose="020B0502020202020204" pitchFamily="34" charset="0"/>
                <a:cs typeface="Constantia"/>
              </a:rPr>
              <a:t>opción call  </a:t>
            </a:r>
            <a:r>
              <a:rPr sz="1300" dirty="0">
                <a:solidFill>
                  <a:srgbClr val="252525"/>
                </a:solidFill>
                <a:latin typeface="Century Gothic" panose="020B0502020202020204" pitchFamily="34" charset="0"/>
                <a:cs typeface="Constantia"/>
              </a:rPr>
              <a:t>S0 =  </a:t>
            </a:r>
            <a:r>
              <a:rPr sz="1300" spc="-4" dirty="0">
                <a:solidFill>
                  <a:srgbClr val="252525"/>
                </a:solidFill>
                <a:latin typeface="Century Gothic" panose="020B0502020202020204" pitchFamily="34" charset="0"/>
                <a:cs typeface="Constantia"/>
              </a:rPr>
              <a:t>Precio del</a:t>
            </a:r>
            <a:r>
              <a:rPr sz="1300" spc="-16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subyacente</a:t>
            </a:r>
            <a:endParaRPr sz="1300" dirty="0">
              <a:latin typeface="Century Gothic" panose="020B0502020202020204" pitchFamily="34" charset="0"/>
              <a:cs typeface="Constantia"/>
            </a:endParaRPr>
          </a:p>
          <a:p>
            <a:pPr marL="576117">
              <a:spcBef>
                <a:spcPts val="148"/>
              </a:spcBef>
            </a:pPr>
            <a:r>
              <a:rPr sz="1300" dirty="0">
                <a:solidFill>
                  <a:srgbClr val="252525"/>
                </a:solidFill>
                <a:latin typeface="Century Gothic" panose="020B0502020202020204" pitchFamily="34" charset="0"/>
                <a:cs typeface="Constantia"/>
              </a:rPr>
              <a:t>N(.) = </a:t>
            </a:r>
            <a:r>
              <a:rPr sz="1300" spc="-4" dirty="0">
                <a:solidFill>
                  <a:srgbClr val="252525"/>
                </a:solidFill>
                <a:latin typeface="Century Gothic" panose="020B0502020202020204" pitchFamily="34" charset="0"/>
                <a:cs typeface="Constantia"/>
              </a:rPr>
              <a:t>Función de </a:t>
            </a:r>
            <a:r>
              <a:rPr sz="1300" dirty="0">
                <a:solidFill>
                  <a:srgbClr val="252525"/>
                </a:solidFill>
                <a:latin typeface="Century Gothic" panose="020B0502020202020204" pitchFamily="34" charset="0"/>
                <a:cs typeface="Constantia"/>
              </a:rPr>
              <a:t>una </a:t>
            </a:r>
            <a:r>
              <a:rPr sz="1300" spc="-4" dirty="0">
                <a:solidFill>
                  <a:srgbClr val="252525"/>
                </a:solidFill>
                <a:latin typeface="Century Gothic" panose="020B0502020202020204" pitchFamily="34" charset="0"/>
                <a:cs typeface="Constantia"/>
              </a:rPr>
              <a:t>distribución</a:t>
            </a:r>
            <a:r>
              <a:rPr sz="1300" spc="-21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normal</a:t>
            </a:r>
            <a:endParaRPr sz="1300" dirty="0">
              <a:latin typeface="Century Gothic" panose="020B0502020202020204" pitchFamily="34" charset="0"/>
              <a:cs typeface="Constantia"/>
            </a:endParaRPr>
          </a:p>
          <a:p>
            <a:pPr marL="576117">
              <a:spcBef>
                <a:spcPts val="148"/>
              </a:spcBef>
            </a:pPr>
            <a:r>
              <a:rPr sz="1300" dirty="0">
                <a:solidFill>
                  <a:srgbClr val="252525"/>
                </a:solidFill>
                <a:latin typeface="Century Gothic" panose="020B0502020202020204" pitchFamily="34" charset="0"/>
                <a:cs typeface="Constantia"/>
              </a:rPr>
              <a:t>r</a:t>
            </a:r>
            <a:r>
              <a:rPr sz="1300" spc="-45"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r>
              <a:rPr sz="1300" spc="-31" dirty="0">
                <a:solidFill>
                  <a:srgbClr val="252525"/>
                </a:solidFill>
                <a:latin typeface="Century Gothic" panose="020B0502020202020204" pitchFamily="34" charset="0"/>
                <a:cs typeface="Constantia"/>
              </a:rPr>
              <a:t> </a:t>
            </a:r>
            <a:r>
              <a:rPr sz="1300" spc="-22" dirty="0">
                <a:solidFill>
                  <a:srgbClr val="252525"/>
                </a:solidFill>
                <a:latin typeface="Century Gothic" panose="020B0502020202020204" pitchFamily="34" charset="0"/>
                <a:cs typeface="Constantia"/>
              </a:rPr>
              <a:t>Tasa</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27"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interés libre</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49"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riesgo</a:t>
            </a:r>
            <a:r>
              <a:rPr sz="1300" spc="-4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compuesta</a:t>
            </a:r>
            <a:r>
              <a:rPr sz="1300" spc="-40"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continuamente</a:t>
            </a:r>
            <a:endParaRPr sz="1300" dirty="0">
              <a:latin typeface="Century Gothic" panose="020B0502020202020204" pitchFamily="34" charset="0"/>
              <a:cs typeface="Constantia"/>
            </a:endParaRPr>
          </a:p>
          <a:p>
            <a:pPr marL="576117">
              <a:spcBef>
                <a:spcPts val="148"/>
              </a:spcBef>
            </a:pPr>
            <a:r>
              <a:rPr sz="1300" spc="-13" dirty="0">
                <a:solidFill>
                  <a:srgbClr val="252525"/>
                </a:solidFill>
                <a:latin typeface="Century Gothic" panose="020B0502020202020204" pitchFamily="34" charset="0"/>
                <a:cs typeface="Constantia"/>
              </a:rPr>
              <a:t>rd</a:t>
            </a:r>
            <a:r>
              <a:rPr sz="1300" dirty="0">
                <a:solidFill>
                  <a:srgbClr val="252525"/>
                </a:solidFill>
                <a:latin typeface="Century Gothic" panose="020B0502020202020204" pitchFamily="34" charset="0"/>
                <a:cs typeface="Constantia"/>
              </a:rPr>
              <a:t> =</a:t>
            </a:r>
            <a:r>
              <a:rPr sz="1300" spc="-31" dirty="0">
                <a:solidFill>
                  <a:srgbClr val="252525"/>
                </a:solidFill>
                <a:latin typeface="Century Gothic" panose="020B0502020202020204" pitchFamily="34" charset="0"/>
                <a:cs typeface="Constantia"/>
              </a:rPr>
              <a:t> </a:t>
            </a:r>
            <a:r>
              <a:rPr sz="1300" spc="-22" dirty="0">
                <a:solidFill>
                  <a:srgbClr val="252525"/>
                </a:solidFill>
                <a:latin typeface="Century Gothic" panose="020B0502020202020204" pitchFamily="34" charset="0"/>
                <a:cs typeface="Constantia"/>
              </a:rPr>
              <a:t>Tasa</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36"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rendimiento</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27"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los</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dividendos</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compuesta</a:t>
            </a:r>
            <a:r>
              <a:rPr sz="1300" spc="-40"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continuamente.</a:t>
            </a:r>
            <a:endParaRPr sz="1300" dirty="0">
              <a:latin typeface="Century Gothic" panose="020B0502020202020204" pitchFamily="34" charset="0"/>
              <a:cs typeface="Constantia"/>
            </a:endParaRPr>
          </a:p>
          <a:p>
            <a:pPr marL="576117" marR="53566">
              <a:lnSpc>
                <a:spcPct val="110000"/>
              </a:lnSpc>
            </a:pPr>
            <a:r>
              <a:rPr sz="1300" dirty="0">
                <a:solidFill>
                  <a:srgbClr val="252525"/>
                </a:solidFill>
                <a:latin typeface="Century Gothic" panose="020B0502020202020204" pitchFamily="34" charset="0"/>
                <a:cs typeface="Constantia"/>
              </a:rPr>
              <a:t>rf</a:t>
            </a:r>
            <a:r>
              <a:rPr sz="1300" spc="31"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r>
              <a:rPr sz="1300" spc="-22" dirty="0">
                <a:solidFill>
                  <a:srgbClr val="252525"/>
                </a:solidFill>
                <a:latin typeface="Century Gothic" panose="020B0502020202020204" pitchFamily="34" charset="0"/>
                <a:cs typeface="Constantia"/>
              </a:rPr>
              <a:t> Tasa</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36"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rendimiento</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18"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la</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moneda</a:t>
            </a:r>
            <a:r>
              <a:rPr sz="1300" spc="-4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del</a:t>
            </a:r>
            <a:r>
              <a:rPr sz="1300" spc="-27"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subyacente</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compuesta</a:t>
            </a:r>
            <a:r>
              <a:rPr sz="1300" spc="-49"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continuamente  </a:t>
            </a:r>
            <a:r>
              <a:rPr sz="1300" dirty="0">
                <a:solidFill>
                  <a:srgbClr val="252525"/>
                </a:solidFill>
                <a:latin typeface="Century Gothic" panose="020B0502020202020204" pitchFamily="34" charset="0"/>
                <a:cs typeface="Constantia"/>
              </a:rPr>
              <a:t>T = </a:t>
            </a:r>
            <a:r>
              <a:rPr sz="1300" spc="-4" dirty="0">
                <a:solidFill>
                  <a:srgbClr val="252525"/>
                </a:solidFill>
                <a:latin typeface="Century Gothic" panose="020B0502020202020204" pitchFamily="34" charset="0"/>
                <a:cs typeface="Constantia"/>
              </a:rPr>
              <a:t>Plazo al</a:t>
            </a:r>
            <a:r>
              <a:rPr sz="1300" spc="-175"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vencimiento</a:t>
            </a:r>
            <a:endParaRPr sz="1300" dirty="0">
              <a:latin typeface="Century Gothic" panose="020B0502020202020204" pitchFamily="34" charset="0"/>
              <a:cs typeface="Constantia"/>
            </a:endParaRPr>
          </a:p>
        </p:txBody>
      </p:sp>
      <p:sp>
        <p:nvSpPr>
          <p:cNvPr id="10" name="9 Marcador de número de diapositiva"/>
          <p:cNvSpPr>
            <a:spLocks noGrp="1"/>
          </p:cNvSpPr>
          <p:nvPr>
            <p:ph type="sldNum" sz="quarter" idx="12"/>
          </p:nvPr>
        </p:nvSpPr>
        <p:spPr/>
        <p:txBody>
          <a:bodyPr/>
          <a:lstStyle/>
          <a:p>
            <a:fld id="{05E83AA4-A00D-4AA0-8FE8-B93C9F3EC141}" type="slidenum">
              <a:rPr lang="es-ES" altLang="es-MX" smtClean="0"/>
              <a:pPr/>
              <a:t>79</a:t>
            </a:fld>
            <a:endParaRPr lang="es-ES" altLang="es-MX" dirty="0"/>
          </a:p>
        </p:txBody>
      </p:sp>
      <p:sp>
        <p:nvSpPr>
          <p:cNvPr id="11" name="object 2"/>
          <p:cNvSpPr txBox="1">
            <a:spLocks/>
          </p:cNvSpPr>
          <p:nvPr/>
        </p:nvSpPr>
        <p:spPr bwMode="auto">
          <a:xfrm>
            <a:off x="457200" y="682883"/>
            <a:ext cx="5562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1397" eaLnBrk="1" hangingPunct="1"/>
            <a:r>
              <a:rPr lang="es-MX" sz="2000" b="1" spc="-27" dirty="0" smtClean="0">
                <a:latin typeface="Century Gothic" panose="020B0502020202020204" pitchFamily="34" charset="0"/>
              </a:rPr>
              <a:t>Anexo. </a:t>
            </a:r>
            <a:r>
              <a:rPr lang="es-MX" sz="2000" b="1" spc="-13" dirty="0" smtClean="0">
                <a:latin typeface="Century Gothic" panose="020B0502020202020204" pitchFamily="34" charset="0"/>
              </a:rPr>
              <a:t>Marco</a:t>
            </a:r>
            <a:r>
              <a:rPr lang="es-MX" sz="2000" b="1" spc="-9" dirty="0" smtClean="0">
                <a:latin typeface="Century Gothic" panose="020B0502020202020204" pitchFamily="34" charset="0"/>
              </a:rPr>
              <a:t> metodológico</a:t>
            </a:r>
            <a:endParaRPr lang="es-MX" sz="2000" b="1" spc="-9" dirty="0">
              <a:latin typeface="Century Gothic" panose="020B0502020202020204" pitchFamily="34" charset="0"/>
            </a:endParaRPr>
          </a:p>
        </p:txBody>
      </p:sp>
    </p:spTree>
    <p:extLst>
      <p:ext uri="{BB962C8B-B14F-4D97-AF65-F5344CB8AC3E}">
        <p14:creationId xmlns:p14="http://schemas.microsoft.com/office/powerpoint/2010/main" val="36312373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245798" y="1436438"/>
            <a:ext cx="6204527" cy="4241354"/>
          </a:xfrm>
          <a:prstGeom prst="rect">
            <a:avLst/>
          </a:prstGeom>
        </p:spPr>
        <p:txBody>
          <a:bodyPr vert="horz" wrap="square" lIns="0" tIns="0" rIns="0" bIns="0" rtlCol="0">
            <a:spAutoFit/>
          </a:bodyPr>
          <a:lstStyle/>
          <a:p>
            <a:pPr marL="576117"/>
            <a:r>
              <a:rPr sz="1300" dirty="0">
                <a:solidFill>
                  <a:srgbClr val="252525"/>
                </a:solidFill>
                <a:latin typeface="Century Gothic" panose="020B0502020202020204" pitchFamily="34" charset="0"/>
                <a:cs typeface="Constantia"/>
              </a:rPr>
              <a:t>D+/- = [ Ln(S0 </a:t>
            </a:r>
            <a:r>
              <a:rPr sz="1300" spc="-4" dirty="0">
                <a:solidFill>
                  <a:srgbClr val="252525"/>
                </a:solidFill>
                <a:latin typeface="Century Gothic" panose="020B0502020202020204" pitchFamily="34" charset="0"/>
                <a:cs typeface="Constantia"/>
              </a:rPr>
              <a:t>/K) </a:t>
            </a:r>
            <a:r>
              <a:rPr sz="1300" dirty="0">
                <a:solidFill>
                  <a:srgbClr val="252525"/>
                </a:solidFill>
                <a:latin typeface="Century Gothic" panose="020B0502020202020204" pitchFamily="34" charset="0"/>
                <a:cs typeface="Constantia"/>
              </a:rPr>
              <a:t>+( u+/- </a:t>
            </a:r>
            <a:r>
              <a:rPr sz="1300" dirty="0" smtClean="0">
                <a:solidFill>
                  <a:srgbClr val="252525"/>
                </a:solidFill>
                <a:latin typeface="Century Gothic" panose="020B0502020202020204" pitchFamily="34" charset="0"/>
                <a:cs typeface="Constantia"/>
              </a:rPr>
              <a:t>1/2*</a:t>
            </a:r>
            <a:r>
              <a:rPr sz="1300" dirty="0" smtClean="0">
                <a:solidFill>
                  <a:srgbClr val="252525"/>
                </a:solidFill>
                <a:latin typeface="Century Gothic" panose="020B0502020202020204" pitchFamily="34" charset="0"/>
                <a:cs typeface="Symbol"/>
              </a:rPr>
              <a:t></a:t>
            </a:r>
            <a:r>
              <a:rPr sz="1300" dirty="0" smtClean="0">
                <a:solidFill>
                  <a:srgbClr val="252525"/>
                </a:solidFill>
                <a:latin typeface="Century Gothic" panose="020B0502020202020204" pitchFamily="34" charset="0"/>
                <a:cs typeface="Constantia"/>
              </a:rPr>
              <a:t>2T </a:t>
            </a:r>
            <a:r>
              <a:rPr sz="1300" dirty="0">
                <a:solidFill>
                  <a:srgbClr val="252525"/>
                </a:solidFill>
                <a:latin typeface="Century Gothic" panose="020B0502020202020204" pitchFamily="34" charset="0"/>
                <a:cs typeface="Constantia"/>
              </a:rPr>
              <a:t>] / </a:t>
            </a:r>
            <a:r>
              <a:rPr sz="1300" spc="-4" dirty="0">
                <a:solidFill>
                  <a:srgbClr val="252525"/>
                </a:solidFill>
                <a:latin typeface="Century Gothic" panose="020B0502020202020204" pitchFamily="34" charset="0"/>
                <a:cs typeface="Constantia"/>
              </a:rPr>
              <a:t>[</a:t>
            </a:r>
            <a:r>
              <a:rPr sz="1300" spc="-4" dirty="0">
                <a:solidFill>
                  <a:srgbClr val="252525"/>
                </a:solidFill>
                <a:latin typeface="Century Gothic" panose="020B0502020202020204" pitchFamily="34" charset="0"/>
                <a:cs typeface="Symbol"/>
              </a:rPr>
              <a:t></a:t>
            </a:r>
            <a:r>
              <a:rPr sz="1300" spc="-4" dirty="0">
                <a:solidFill>
                  <a:srgbClr val="252525"/>
                </a:solidFill>
                <a:latin typeface="Century Gothic" panose="020B0502020202020204" pitchFamily="34" charset="0"/>
                <a:cs typeface="Times New Roman"/>
              </a:rPr>
              <a:t> </a:t>
            </a:r>
            <a:r>
              <a:rPr sz="1300" spc="-4" dirty="0">
                <a:solidFill>
                  <a:srgbClr val="252525"/>
                </a:solidFill>
                <a:latin typeface="Century Gothic" panose="020B0502020202020204" pitchFamily="34" charset="0"/>
                <a:cs typeface="Symbol"/>
              </a:rPr>
              <a:t></a:t>
            </a:r>
            <a:r>
              <a:rPr sz="1300" spc="-4" dirty="0">
                <a:solidFill>
                  <a:srgbClr val="252525"/>
                </a:solidFill>
                <a:latin typeface="Century Gothic" panose="020B0502020202020204" pitchFamily="34" charset="0"/>
                <a:cs typeface="Constantia"/>
              </a:rPr>
              <a:t>T</a:t>
            </a:r>
            <a:r>
              <a:rPr sz="1300" spc="-202"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endParaRPr sz="1300" dirty="0">
              <a:latin typeface="Century Gothic" panose="020B0502020202020204" pitchFamily="34" charset="0"/>
              <a:cs typeface="Constantia"/>
            </a:endParaRPr>
          </a:p>
          <a:p>
            <a:pPr marL="576117" marR="3474369">
              <a:lnSpc>
                <a:spcPct val="109300"/>
              </a:lnSpc>
              <a:spcBef>
                <a:spcPts val="9"/>
              </a:spcBef>
            </a:pPr>
            <a:r>
              <a:rPr sz="1300" dirty="0">
                <a:solidFill>
                  <a:srgbClr val="252525"/>
                </a:solidFill>
                <a:latin typeface="Century Gothic" panose="020B0502020202020204" pitchFamily="34" charset="0"/>
                <a:cs typeface="Symbol"/>
              </a:rPr>
              <a:t></a:t>
            </a:r>
            <a:r>
              <a:rPr sz="1300" dirty="0">
                <a:solidFill>
                  <a:srgbClr val="252525"/>
                </a:solidFill>
                <a:latin typeface="Century Gothic" panose="020B0502020202020204" pitchFamily="34" charset="0"/>
                <a:cs typeface="Times New Roman"/>
              </a:rPr>
              <a:t> </a:t>
            </a:r>
            <a:r>
              <a:rPr sz="1300"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Volatilidad </a:t>
            </a:r>
            <a:r>
              <a:rPr sz="1300" spc="-4" dirty="0">
                <a:solidFill>
                  <a:srgbClr val="252525"/>
                </a:solidFill>
                <a:latin typeface="Century Gothic" panose="020B0502020202020204" pitchFamily="34" charset="0"/>
                <a:cs typeface="Constantia"/>
              </a:rPr>
              <a:t>del</a:t>
            </a:r>
            <a:r>
              <a:rPr sz="1300" spc="-10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subyacente  </a:t>
            </a:r>
            <a:r>
              <a:rPr sz="1300" spc="-4" dirty="0">
                <a:solidFill>
                  <a:srgbClr val="252525"/>
                </a:solidFill>
                <a:latin typeface="Century Gothic" panose="020B0502020202020204" pitchFamily="34" charset="0"/>
                <a:cs typeface="Constantia"/>
              </a:rPr>
              <a:t>s´ </a:t>
            </a:r>
            <a:r>
              <a:rPr sz="1300"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Volatilidad </a:t>
            </a:r>
            <a:r>
              <a:rPr sz="1300" spc="-4" dirty="0">
                <a:solidFill>
                  <a:srgbClr val="252525"/>
                </a:solidFill>
                <a:latin typeface="Century Gothic" panose="020B0502020202020204" pitchFamily="34" charset="0"/>
                <a:cs typeface="Constantia"/>
              </a:rPr>
              <a:t>de </a:t>
            </a:r>
            <a:r>
              <a:rPr sz="1300" dirty="0">
                <a:solidFill>
                  <a:srgbClr val="252525"/>
                </a:solidFill>
                <a:latin typeface="Century Gothic" panose="020B0502020202020204" pitchFamily="34" charset="0"/>
                <a:cs typeface="Constantia"/>
              </a:rPr>
              <a:t>la</a:t>
            </a:r>
            <a:r>
              <a:rPr sz="1300" spc="-16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divisa</a:t>
            </a:r>
            <a:endParaRPr sz="1300" dirty="0">
              <a:latin typeface="Century Gothic" panose="020B0502020202020204" pitchFamily="34" charset="0"/>
              <a:cs typeface="Constantia"/>
            </a:endParaRPr>
          </a:p>
          <a:p>
            <a:pPr marL="576117" marR="2421858">
              <a:lnSpc>
                <a:spcPct val="110000"/>
              </a:lnSpc>
            </a:pPr>
            <a:r>
              <a:rPr sz="1300" dirty="0">
                <a:solidFill>
                  <a:srgbClr val="252525"/>
                </a:solidFill>
                <a:latin typeface="Century Gothic" panose="020B0502020202020204" pitchFamily="34" charset="0"/>
                <a:cs typeface="Constantia"/>
              </a:rPr>
              <a:t>r</a:t>
            </a:r>
            <a:r>
              <a:rPr sz="1300" spc="-49"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r>
              <a:rPr sz="1300" spc="-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Correlación</a:t>
            </a:r>
            <a:r>
              <a:rPr sz="1300" spc="-54"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entre</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el</a:t>
            </a:r>
            <a:r>
              <a:rPr sz="1300" spc="-31"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subyacente</a:t>
            </a:r>
            <a:r>
              <a:rPr sz="1300" spc="-76"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y</a:t>
            </a:r>
            <a:r>
              <a:rPr sz="1300" spc="-36"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la</a:t>
            </a:r>
            <a:r>
              <a:rPr sz="1300" spc="-7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divisa.  </a:t>
            </a:r>
            <a:r>
              <a:rPr sz="1300" dirty="0">
                <a:solidFill>
                  <a:srgbClr val="252525"/>
                </a:solidFill>
                <a:latin typeface="Century Gothic" panose="020B0502020202020204" pitchFamily="34" charset="0"/>
                <a:cs typeface="Constantia"/>
              </a:rPr>
              <a:t>u = </a:t>
            </a:r>
            <a:r>
              <a:rPr sz="1300" spc="-4" dirty="0">
                <a:solidFill>
                  <a:srgbClr val="252525"/>
                </a:solidFill>
                <a:latin typeface="Century Gothic" panose="020B0502020202020204" pitchFamily="34" charset="0"/>
                <a:cs typeface="Constantia"/>
              </a:rPr>
              <a:t>r+rd </a:t>
            </a:r>
            <a:r>
              <a:rPr sz="1300" dirty="0">
                <a:solidFill>
                  <a:srgbClr val="252525"/>
                </a:solidFill>
                <a:latin typeface="Century Gothic" panose="020B0502020202020204" pitchFamily="34" charset="0"/>
                <a:cs typeface="Constantia"/>
              </a:rPr>
              <a:t>– rf – r</a:t>
            </a:r>
            <a:r>
              <a:rPr sz="1300" spc="-18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ss´</a:t>
            </a:r>
            <a:endParaRPr sz="1300" dirty="0">
              <a:latin typeface="Century Gothic" panose="020B0502020202020204" pitchFamily="34" charset="0"/>
              <a:cs typeface="Constantia"/>
            </a:endParaRPr>
          </a:p>
          <a:p>
            <a:pPr>
              <a:spcBef>
                <a:spcPts val="31"/>
              </a:spcBef>
            </a:pPr>
            <a:endParaRPr sz="1700" dirty="0">
              <a:latin typeface="Century Gothic" panose="020B0502020202020204" pitchFamily="34" charset="0"/>
              <a:cs typeface="Times New Roman"/>
            </a:endParaRPr>
          </a:p>
          <a:p>
            <a:pPr marL="11397">
              <a:spcBef>
                <a:spcPts val="4"/>
              </a:spcBef>
            </a:pPr>
            <a:r>
              <a:rPr sz="1400" spc="-13" dirty="0">
                <a:solidFill>
                  <a:srgbClr val="252525"/>
                </a:solidFill>
                <a:latin typeface="Century Gothic" panose="020B0502020202020204" pitchFamily="34" charset="0"/>
                <a:cs typeface="Constantia"/>
              </a:rPr>
              <a:t>Market</a:t>
            </a:r>
            <a:r>
              <a:rPr sz="1400" spc="-126" dirty="0">
                <a:solidFill>
                  <a:srgbClr val="252525"/>
                </a:solidFill>
                <a:latin typeface="Century Gothic" panose="020B0502020202020204" pitchFamily="34" charset="0"/>
                <a:cs typeface="Constantia"/>
              </a:rPr>
              <a:t> </a:t>
            </a:r>
            <a:r>
              <a:rPr sz="1400" spc="-9" dirty="0">
                <a:solidFill>
                  <a:srgbClr val="252525"/>
                </a:solidFill>
                <a:latin typeface="Century Gothic" panose="020B0502020202020204" pitchFamily="34" charset="0"/>
                <a:cs typeface="Constantia"/>
              </a:rPr>
              <a:t>Plus.</a:t>
            </a:r>
            <a:endParaRPr sz="1400" dirty="0">
              <a:latin typeface="Century Gothic" panose="020B0502020202020204" pitchFamily="34" charset="0"/>
              <a:cs typeface="Constantia"/>
            </a:endParaRPr>
          </a:p>
          <a:p>
            <a:pPr marL="421118">
              <a:spcBef>
                <a:spcPts val="305"/>
              </a:spcBef>
            </a:pPr>
            <a:r>
              <a:rPr sz="1300" dirty="0">
                <a:solidFill>
                  <a:srgbClr val="252525"/>
                </a:solidFill>
                <a:latin typeface="Century Gothic" panose="020B0502020202020204" pitchFamily="34" charset="0"/>
                <a:cs typeface="Constantia"/>
              </a:rPr>
              <a:t>El</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cupón</a:t>
            </a:r>
            <a:r>
              <a:rPr sz="1300" spc="-40"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cero</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se</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valúa</a:t>
            </a:r>
            <a:r>
              <a:rPr sz="1300" spc="-7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a:t>
            </a:r>
            <a:r>
              <a:rPr sz="1300" spc="-2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base</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en</a:t>
            </a:r>
            <a:r>
              <a:rPr sz="1300" spc="-27"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la</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ecuación (3),</a:t>
            </a:r>
            <a:endParaRPr sz="1300" dirty="0">
              <a:latin typeface="Century Gothic" panose="020B0502020202020204" pitchFamily="34" charset="0"/>
              <a:cs typeface="Constantia"/>
            </a:endParaRPr>
          </a:p>
          <a:p>
            <a:pPr marL="421118" marR="4559">
              <a:spcBef>
                <a:spcPts val="301"/>
              </a:spcBef>
            </a:pPr>
            <a:r>
              <a:rPr sz="1300" dirty="0">
                <a:solidFill>
                  <a:srgbClr val="252525"/>
                </a:solidFill>
                <a:latin typeface="Century Gothic" panose="020B0502020202020204" pitchFamily="34" charset="0"/>
                <a:cs typeface="Constantia"/>
              </a:rPr>
              <a:t>En </a:t>
            </a:r>
            <a:r>
              <a:rPr sz="1300" spc="-9" dirty="0">
                <a:solidFill>
                  <a:srgbClr val="252525"/>
                </a:solidFill>
                <a:latin typeface="Century Gothic" panose="020B0502020202020204" pitchFamily="34" charset="0"/>
                <a:cs typeface="Constantia"/>
              </a:rPr>
              <a:t>este </a:t>
            </a:r>
            <a:r>
              <a:rPr sz="1300" spc="-4" dirty="0">
                <a:solidFill>
                  <a:srgbClr val="252525"/>
                </a:solidFill>
                <a:latin typeface="Century Gothic" panose="020B0502020202020204" pitchFamily="34" charset="0"/>
                <a:cs typeface="Constantia"/>
              </a:rPr>
              <a:t>caso </a:t>
            </a:r>
            <a:r>
              <a:rPr sz="1300" dirty="0">
                <a:solidFill>
                  <a:srgbClr val="252525"/>
                </a:solidFill>
                <a:latin typeface="Century Gothic" panose="020B0502020202020204" pitchFamily="34" charset="0"/>
                <a:cs typeface="Constantia"/>
              </a:rPr>
              <a:t>la </a:t>
            </a:r>
            <a:r>
              <a:rPr sz="1300" spc="-4" dirty="0">
                <a:solidFill>
                  <a:srgbClr val="252525"/>
                </a:solidFill>
                <a:latin typeface="Century Gothic" panose="020B0502020202020204" pitchFamily="34" charset="0"/>
                <a:cs typeface="Constantia"/>
              </a:rPr>
              <a:t>estructura se </a:t>
            </a:r>
            <a:r>
              <a:rPr sz="1300" spc="-9" dirty="0">
                <a:solidFill>
                  <a:srgbClr val="252525"/>
                </a:solidFill>
                <a:latin typeface="Century Gothic" panose="020B0502020202020204" pitchFamily="34" charset="0"/>
                <a:cs typeface="Constantia"/>
              </a:rPr>
              <a:t>conforma con </a:t>
            </a:r>
            <a:r>
              <a:rPr sz="1300" dirty="0">
                <a:solidFill>
                  <a:srgbClr val="252525"/>
                </a:solidFill>
                <a:latin typeface="Century Gothic" panose="020B0502020202020204" pitchFamily="34" charset="0"/>
                <a:cs typeface="Constantia"/>
              </a:rPr>
              <a:t>un </a:t>
            </a:r>
            <a:r>
              <a:rPr sz="1300" spc="-4" dirty="0">
                <a:solidFill>
                  <a:srgbClr val="252525"/>
                </a:solidFill>
                <a:latin typeface="Century Gothic" panose="020B0502020202020204" pitchFamily="34" charset="0"/>
                <a:cs typeface="Constantia"/>
              </a:rPr>
              <a:t>call </a:t>
            </a:r>
            <a:r>
              <a:rPr sz="1300" spc="-9" dirty="0">
                <a:solidFill>
                  <a:srgbClr val="252525"/>
                </a:solidFill>
                <a:latin typeface="Century Gothic" panose="020B0502020202020204" pitchFamily="34" charset="0"/>
                <a:cs typeface="Constantia"/>
              </a:rPr>
              <a:t>spread </a:t>
            </a:r>
            <a:r>
              <a:rPr sz="1300" spc="-18" dirty="0">
                <a:solidFill>
                  <a:srgbClr val="252525"/>
                </a:solidFill>
                <a:latin typeface="Century Gothic" panose="020B0502020202020204" pitchFamily="34" charset="0"/>
                <a:cs typeface="Constantia"/>
              </a:rPr>
              <a:t>largo, </a:t>
            </a:r>
            <a:r>
              <a:rPr sz="1300" dirty="0">
                <a:solidFill>
                  <a:srgbClr val="252525"/>
                </a:solidFill>
                <a:latin typeface="Century Gothic" panose="020B0502020202020204" pitchFamily="34" charset="0"/>
                <a:cs typeface="Constantia"/>
              </a:rPr>
              <a:t>un put </a:t>
            </a:r>
            <a:r>
              <a:rPr sz="1300" spc="-9" dirty="0">
                <a:solidFill>
                  <a:srgbClr val="252525"/>
                </a:solidFill>
                <a:latin typeface="Century Gothic" panose="020B0502020202020204" pitchFamily="34" charset="0"/>
                <a:cs typeface="Constantia"/>
              </a:rPr>
              <a:t>spread </a:t>
            </a:r>
            <a:r>
              <a:rPr sz="1300" spc="-13" dirty="0">
                <a:solidFill>
                  <a:srgbClr val="252525"/>
                </a:solidFill>
                <a:latin typeface="Century Gothic" panose="020B0502020202020204" pitchFamily="34" charset="0"/>
                <a:cs typeface="Constantia"/>
              </a:rPr>
              <a:t>largo  </a:t>
            </a:r>
            <a:r>
              <a:rPr sz="1300" dirty="0">
                <a:solidFill>
                  <a:srgbClr val="252525"/>
                </a:solidFill>
                <a:latin typeface="Century Gothic" panose="020B0502020202020204" pitchFamily="34" charset="0"/>
                <a:cs typeface="Constantia"/>
              </a:rPr>
              <a:t>y un put</a:t>
            </a:r>
            <a:r>
              <a:rPr sz="1300" spc="-22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digital </a:t>
            </a:r>
            <a:r>
              <a:rPr sz="1300" spc="-13" dirty="0">
                <a:solidFill>
                  <a:srgbClr val="252525"/>
                </a:solidFill>
                <a:latin typeface="Century Gothic" panose="020B0502020202020204" pitchFamily="34" charset="0"/>
                <a:cs typeface="Constantia"/>
              </a:rPr>
              <a:t>corto </a:t>
            </a:r>
            <a:r>
              <a:rPr sz="1300" spc="-9" dirty="0">
                <a:solidFill>
                  <a:srgbClr val="252525"/>
                </a:solidFill>
                <a:latin typeface="Century Gothic" panose="020B0502020202020204" pitchFamily="34" charset="0"/>
                <a:cs typeface="Constantia"/>
              </a:rPr>
              <a:t>sobre </a:t>
            </a:r>
            <a:r>
              <a:rPr sz="1300" spc="-4" dirty="0">
                <a:solidFill>
                  <a:srgbClr val="252525"/>
                </a:solidFill>
                <a:latin typeface="Century Gothic" panose="020B0502020202020204" pitchFamily="34" charset="0"/>
                <a:cs typeface="Constantia"/>
              </a:rPr>
              <a:t>el </a:t>
            </a:r>
            <a:r>
              <a:rPr sz="1300" spc="-9" dirty="0">
                <a:solidFill>
                  <a:srgbClr val="252525"/>
                </a:solidFill>
                <a:latin typeface="Century Gothic" panose="020B0502020202020204" pitchFamily="34" charset="0"/>
                <a:cs typeface="Constantia"/>
              </a:rPr>
              <a:t>índice </a:t>
            </a:r>
            <a:r>
              <a:rPr sz="1300" spc="-13" dirty="0">
                <a:solidFill>
                  <a:srgbClr val="252525"/>
                </a:solidFill>
                <a:latin typeface="Century Gothic" panose="020B0502020202020204" pitchFamily="34" charset="0"/>
                <a:cs typeface="Constantia"/>
              </a:rPr>
              <a:t>Eurostoxx </a:t>
            </a:r>
            <a:r>
              <a:rPr sz="1300" spc="-4" dirty="0">
                <a:solidFill>
                  <a:srgbClr val="252525"/>
                </a:solidFill>
                <a:latin typeface="Century Gothic" panose="020B0502020202020204" pitchFamily="34" charset="0"/>
                <a:cs typeface="Constantia"/>
              </a:rPr>
              <a:t>Utilities(SX6E)</a:t>
            </a:r>
            <a:endParaRPr sz="1300" dirty="0">
              <a:latin typeface="Century Gothic" panose="020B0502020202020204" pitchFamily="34" charset="0"/>
              <a:cs typeface="Constantia"/>
            </a:endParaRPr>
          </a:p>
          <a:p>
            <a:pPr marL="421118">
              <a:spcBef>
                <a:spcPts val="301"/>
              </a:spcBef>
            </a:pPr>
            <a:r>
              <a:rPr sz="1300" spc="4" dirty="0">
                <a:solidFill>
                  <a:srgbClr val="252525"/>
                </a:solidFill>
                <a:latin typeface="Century Gothic" panose="020B0502020202020204" pitchFamily="34" charset="0"/>
                <a:cs typeface="Constantia"/>
              </a:rPr>
              <a:t>Las</a:t>
            </a:r>
            <a:r>
              <a:rPr sz="1300" spc="-3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fórmulas</a:t>
            </a:r>
            <a:r>
              <a:rPr sz="1300" spc="-58"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que</a:t>
            </a:r>
            <a:r>
              <a:rPr sz="1300" spc="-54"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se</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utiliza</a:t>
            </a:r>
            <a:r>
              <a:rPr sz="1300" spc="-45"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para</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estimar</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estas</a:t>
            </a:r>
            <a:r>
              <a:rPr sz="1300" spc="-4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opciones</a:t>
            </a:r>
            <a:r>
              <a:rPr sz="1300" spc="-2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son:</a:t>
            </a:r>
            <a:endParaRPr sz="1300" dirty="0">
              <a:latin typeface="Century Gothic" panose="020B0502020202020204" pitchFamily="34" charset="0"/>
              <a:cs typeface="Constantia"/>
            </a:endParaRPr>
          </a:p>
          <a:p>
            <a:pPr marR="927143" algn="ctr">
              <a:spcBef>
                <a:spcPts val="538"/>
              </a:spcBef>
              <a:tabLst>
                <a:tab pos="3084023" algn="l"/>
              </a:tabLst>
            </a:pPr>
            <a:r>
              <a:rPr sz="1400" spc="-4" dirty="0">
                <a:latin typeface="Century Gothic" panose="020B0502020202020204" pitchFamily="34" charset="0"/>
                <a:cs typeface="Constantia"/>
              </a:rPr>
              <a:t>C= Q e </a:t>
            </a:r>
            <a:r>
              <a:rPr sz="1400" baseline="26455" dirty="0">
                <a:latin typeface="Century Gothic" panose="020B0502020202020204" pitchFamily="34" charset="0"/>
                <a:cs typeface="Constantia"/>
              </a:rPr>
              <a:t>-r </a:t>
            </a:r>
            <a:r>
              <a:rPr sz="1400" spc="13" baseline="26455" dirty="0">
                <a:latin typeface="Century Gothic" panose="020B0502020202020204" pitchFamily="34" charset="0"/>
                <a:cs typeface="Constantia"/>
              </a:rPr>
              <a:t>T </a:t>
            </a:r>
            <a:r>
              <a:rPr sz="1400" dirty="0">
                <a:latin typeface="Century Gothic" panose="020B0502020202020204" pitchFamily="34" charset="0"/>
                <a:cs typeface="Constantia"/>
              </a:rPr>
              <a:t>(S</a:t>
            </a:r>
            <a:r>
              <a:rPr sz="1400" baseline="-21164" dirty="0">
                <a:latin typeface="Century Gothic" panose="020B0502020202020204" pitchFamily="34" charset="0"/>
                <a:cs typeface="Constantia"/>
              </a:rPr>
              <a:t>0  </a:t>
            </a:r>
            <a:r>
              <a:rPr sz="1400" spc="-4" dirty="0">
                <a:latin typeface="Century Gothic" panose="020B0502020202020204" pitchFamily="34" charset="0"/>
                <a:cs typeface="Constantia"/>
              </a:rPr>
              <a:t>* e </a:t>
            </a:r>
            <a:r>
              <a:rPr sz="1400" spc="13" baseline="26455" dirty="0">
                <a:latin typeface="Century Gothic" panose="020B0502020202020204" pitchFamily="34" charset="0"/>
                <a:cs typeface="Constantia"/>
              </a:rPr>
              <a:t>u T </a:t>
            </a:r>
            <a:r>
              <a:rPr sz="1400" spc="-4" dirty="0">
                <a:latin typeface="Century Gothic" panose="020B0502020202020204" pitchFamily="34" charset="0"/>
                <a:cs typeface="Constantia"/>
              </a:rPr>
              <a:t>* N(d</a:t>
            </a:r>
            <a:r>
              <a:rPr sz="1400" spc="-6" baseline="-21164" dirty="0">
                <a:latin typeface="Century Gothic" panose="020B0502020202020204" pitchFamily="34" charset="0"/>
                <a:cs typeface="Constantia"/>
              </a:rPr>
              <a:t>+</a:t>
            </a:r>
            <a:r>
              <a:rPr sz="1400" spc="-4" dirty="0">
                <a:latin typeface="Century Gothic" panose="020B0502020202020204" pitchFamily="34" charset="0"/>
                <a:cs typeface="Constantia"/>
              </a:rPr>
              <a:t>)</a:t>
            </a:r>
            <a:r>
              <a:rPr sz="1400" spc="-144" dirty="0">
                <a:latin typeface="Century Gothic" panose="020B0502020202020204" pitchFamily="34" charset="0"/>
                <a:cs typeface="Constantia"/>
              </a:rPr>
              <a:t> </a:t>
            </a:r>
            <a:r>
              <a:rPr sz="1400" spc="-4" dirty="0">
                <a:latin typeface="Century Gothic" panose="020B0502020202020204" pitchFamily="34" charset="0"/>
                <a:cs typeface="Constantia"/>
              </a:rPr>
              <a:t>-</a:t>
            </a:r>
            <a:r>
              <a:rPr sz="1400" dirty="0">
                <a:latin typeface="Century Gothic" panose="020B0502020202020204" pitchFamily="34" charset="0"/>
                <a:cs typeface="Constantia"/>
              </a:rPr>
              <a:t> </a:t>
            </a:r>
            <a:r>
              <a:rPr sz="1400" spc="-4" dirty="0">
                <a:latin typeface="Century Gothic" panose="020B0502020202020204" pitchFamily="34" charset="0"/>
                <a:cs typeface="Constantia"/>
              </a:rPr>
              <a:t>K*N(d</a:t>
            </a:r>
            <a:r>
              <a:rPr sz="1400" spc="-6" baseline="-21164" dirty="0">
                <a:latin typeface="Century Gothic" panose="020B0502020202020204" pitchFamily="34" charset="0"/>
                <a:cs typeface="Constantia"/>
              </a:rPr>
              <a:t>-</a:t>
            </a:r>
            <a:r>
              <a:rPr sz="1400" spc="-4" dirty="0">
                <a:latin typeface="Century Gothic" panose="020B0502020202020204" pitchFamily="34" charset="0"/>
                <a:cs typeface="Constantia"/>
              </a:rPr>
              <a:t>))	(5)</a:t>
            </a:r>
            <a:endParaRPr sz="1400" dirty="0">
              <a:latin typeface="Century Gothic" panose="020B0502020202020204" pitchFamily="34" charset="0"/>
              <a:cs typeface="Constantia"/>
            </a:endParaRPr>
          </a:p>
          <a:p>
            <a:pPr marR="926005" algn="ctr">
              <a:spcBef>
                <a:spcPts val="687"/>
              </a:spcBef>
              <a:tabLst>
                <a:tab pos="3187735" algn="l"/>
              </a:tabLst>
            </a:pPr>
            <a:r>
              <a:rPr sz="1400" spc="-4" dirty="0">
                <a:latin typeface="Century Gothic" panose="020B0502020202020204" pitchFamily="34" charset="0"/>
                <a:cs typeface="Constantia"/>
              </a:rPr>
              <a:t>P= Q e </a:t>
            </a:r>
            <a:r>
              <a:rPr sz="1400" baseline="26455" dirty="0">
                <a:latin typeface="Century Gothic" panose="020B0502020202020204" pitchFamily="34" charset="0"/>
                <a:cs typeface="Constantia"/>
              </a:rPr>
              <a:t>-r </a:t>
            </a:r>
            <a:r>
              <a:rPr sz="1400" spc="13" baseline="26455" dirty="0">
                <a:latin typeface="Century Gothic" panose="020B0502020202020204" pitchFamily="34" charset="0"/>
                <a:cs typeface="Constantia"/>
              </a:rPr>
              <a:t>T </a:t>
            </a:r>
            <a:r>
              <a:rPr sz="1400" spc="-4" dirty="0">
                <a:latin typeface="Century Gothic" panose="020B0502020202020204" pitchFamily="34" charset="0"/>
                <a:cs typeface="Constantia"/>
              </a:rPr>
              <a:t>(K*N(-d</a:t>
            </a:r>
            <a:r>
              <a:rPr sz="1400" spc="-6" baseline="-21164" dirty="0">
                <a:latin typeface="Century Gothic" panose="020B0502020202020204" pitchFamily="34" charset="0"/>
                <a:cs typeface="Constantia"/>
              </a:rPr>
              <a:t>2</a:t>
            </a:r>
            <a:r>
              <a:rPr sz="1400" spc="-4" dirty="0">
                <a:latin typeface="Century Gothic" panose="020B0502020202020204" pitchFamily="34" charset="0"/>
                <a:cs typeface="Constantia"/>
              </a:rPr>
              <a:t>) </a:t>
            </a:r>
            <a:r>
              <a:rPr sz="1400" dirty="0">
                <a:latin typeface="Century Gothic" panose="020B0502020202020204" pitchFamily="34" charset="0"/>
                <a:cs typeface="Constantia"/>
              </a:rPr>
              <a:t>-S</a:t>
            </a:r>
            <a:r>
              <a:rPr sz="1400" baseline="-21164" dirty="0">
                <a:latin typeface="Century Gothic" panose="020B0502020202020204" pitchFamily="34" charset="0"/>
                <a:cs typeface="Constantia"/>
              </a:rPr>
              <a:t>0 </a:t>
            </a:r>
            <a:r>
              <a:rPr sz="1400" spc="-4" dirty="0">
                <a:latin typeface="Century Gothic" panose="020B0502020202020204" pitchFamily="34" charset="0"/>
                <a:cs typeface="Constantia"/>
              </a:rPr>
              <a:t>* e </a:t>
            </a:r>
            <a:r>
              <a:rPr sz="1400" spc="13" baseline="26455" dirty="0">
                <a:latin typeface="Century Gothic" panose="020B0502020202020204" pitchFamily="34" charset="0"/>
                <a:cs typeface="Constantia"/>
              </a:rPr>
              <a:t>u T</a:t>
            </a:r>
            <a:r>
              <a:rPr sz="1400" spc="161" baseline="26455" dirty="0">
                <a:latin typeface="Century Gothic" panose="020B0502020202020204" pitchFamily="34" charset="0"/>
                <a:cs typeface="Constantia"/>
              </a:rPr>
              <a:t> </a:t>
            </a:r>
            <a:r>
              <a:rPr sz="1400" spc="-4" dirty="0">
                <a:latin typeface="Century Gothic" panose="020B0502020202020204" pitchFamily="34" charset="0"/>
                <a:cs typeface="Constantia"/>
              </a:rPr>
              <a:t>*</a:t>
            </a:r>
            <a:r>
              <a:rPr sz="1400" spc="-9" dirty="0">
                <a:latin typeface="Century Gothic" panose="020B0502020202020204" pitchFamily="34" charset="0"/>
                <a:cs typeface="Constantia"/>
              </a:rPr>
              <a:t> </a:t>
            </a:r>
            <a:r>
              <a:rPr sz="1400" spc="-4" dirty="0">
                <a:latin typeface="Century Gothic" panose="020B0502020202020204" pitchFamily="34" charset="0"/>
                <a:cs typeface="Constantia"/>
              </a:rPr>
              <a:t>N(-d</a:t>
            </a:r>
            <a:r>
              <a:rPr sz="1400" spc="-6" baseline="-21164" dirty="0">
                <a:latin typeface="Century Gothic" panose="020B0502020202020204" pitchFamily="34" charset="0"/>
                <a:cs typeface="Constantia"/>
              </a:rPr>
              <a:t>1</a:t>
            </a:r>
            <a:r>
              <a:rPr sz="1400" spc="-4" dirty="0">
                <a:latin typeface="Century Gothic" panose="020B0502020202020204" pitchFamily="34" charset="0"/>
                <a:cs typeface="Constantia"/>
              </a:rPr>
              <a:t>))	(6)</a:t>
            </a:r>
            <a:endParaRPr sz="1400" dirty="0">
              <a:latin typeface="Century Gothic" panose="020B0502020202020204" pitchFamily="34" charset="0"/>
              <a:cs typeface="Constantia"/>
            </a:endParaRPr>
          </a:p>
          <a:p>
            <a:pPr marR="927143" algn="ctr">
              <a:spcBef>
                <a:spcPts val="687"/>
              </a:spcBef>
              <a:tabLst>
                <a:tab pos="2116989" algn="l"/>
              </a:tabLst>
            </a:pPr>
            <a:r>
              <a:rPr sz="1400" spc="-4" dirty="0">
                <a:latin typeface="Century Gothic" panose="020B0502020202020204" pitchFamily="34" charset="0"/>
                <a:cs typeface="Constantia"/>
              </a:rPr>
              <a:t>P digital = Q e </a:t>
            </a:r>
            <a:r>
              <a:rPr sz="1400" baseline="26455" dirty="0">
                <a:latin typeface="Century Gothic" panose="020B0502020202020204" pitchFamily="34" charset="0"/>
                <a:cs typeface="Constantia"/>
              </a:rPr>
              <a:t>-r </a:t>
            </a:r>
            <a:r>
              <a:rPr sz="1400" spc="13" baseline="26455" dirty="0">
                <a:latin typeface="Century Gothic" panose="020B0502020202020204" pitchFamily="34" charset="0"/>
                <a:cs typeface="Constantia"/>
              </a:rPr>
              <a:t>T</a:t>
            </a:r>
            <a:r>
              <a:rPr sz="1400" spc="302" baseline="26455" dirty="0">
                <a:latin typeface="Century Gothic" panose="020B0502020202020204" pitchFamily="34" charset="0"/>
                <a:cs typeface="Constantia"/>
              </a:rPr>
              <a:t> </a:t>
            </a:r>
            <a:r>
              <a:rPr sz="1400" spc="-4" dirty="0">
                <a:latin typeface="Century Gothic" panose="020B0502020202020204" pitchFamily="34" charset="0"/>
                <a:cs typeface="Constantia"/>
              </a:rPr>
              <a:t>*</a:t>
            </a:r>
            <a:r>
              <a:rPr sz="1400" spc="-13" dirty="0">
                <a:latin typeface="Century Gothic" panose="020B0502020202020204" pitchFamily="34" charset="0"/>
                <a:cs typeface="Constantia"/>
              </a:rPr>
              <a:t> </a:t>
            </a:r>
            <a:r>
              <a:rPr sz="1400" spc="-4" dirty="0">
                <a:latin typeface="Century Gothic" panose="020B0502020202020204" pitchFamily="34" charset="0"/>
                <a:cs typeface="Constantia"/>
              </a:rPr>
              <a:t>N(d-)	(7)</a:t>
            </a:r>
            <a:endParaRPr sz="1400" dirty="0">
              <a:latin typeface="Century Gothic" panose="020B0502020202020204" pitchFamily="34" charset="0"/>
              <a:cs typeface="Constantia"/>
            </a:endParaRPr>
          </a:p>
          <a:p>
            <a:pPr marL="165826">
              <a:spcBef>
                <a:spcPts val="296"/>
              </a:spcBef>
            </a:pPr>
            <a:r>
              <a:rPr sz="1300" spc="-4" dirty="0">
                <a:solidFill>
                  <a:srgbClr val="252525"/>
                </a:solidFill>
                <a:latin typeface="Century Gothic" panose="020B0502020202020204" pitchFamily="34" charset="0"/>
                <a:cs typeface="Constantia"/>
              </a:rPr>
              <a:t>donde:</a:t>
            </a:r>
            <a:endParaRPr sz="1300" dirty="0">
              <a:latin typeface="Century Gothic" panose="020B0502020202020204" pitchFamily="34" charset="0"/>
              <a:cs typeface="Constantia"/>
            </a:endParaRPr>
          </a:p>
          <a:p>
            <a:pPr marL="576117">
              <a:spcBef>
                <a:spcPts val="148"/>
              </a:spcBef>
            </a:pPr>
            <a:r>
              <a:rPr sz="1300" dirty="0">
                <a:solidFill>
                  <a:srgbClr val="252525"/>
                </a:solidFill>
                <a:latin typeface="Century Gothic" panose="020B0502020202020204" pitchFamily="34" charset="0"/>
                <a:cs typeface="Constantia"/>
              </a:rPr>
              <a:t>P</a:t>
            </a:r>
            <a:r>
              <a:rPr sz="1300" spc="-31"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r>
              <a:rPr sz="1300" spc="-2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Precio</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40"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la</a:t>
            </a:r>
            <a:r>
              <a:rPr sz="1300" spc="-81"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opción</a:t>
            </a:r>
            <a:r>
              <a:rPr sz="1300" spc="-31"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put</a:t>
            </a:r>
            <a:endParaRPr sz="1300" dirty="0">
              <a:latin typeface="Century Gothic" panose="020B0502020202020204" pitchFamily="34" charset="0"/>
              <a:cs typeface="Constantia"/>
            </a:endParaRPr>
          </a:p>
          <a:p>
            <a:pPr marL="576117">
              <a:spcBef>
                <a:spcPts val="148"/>
              </a:spcBef>
            </a:pPr>
            <a:r>
              <a:rPr sz="1300" dirty="0">
                <a:solidFill>
                  <a:srgbClr val="252525"/>
                </a:solidFill>
                <a:latin typeface="Century Gothic" panose="020B0502020202020204" pitchFamily="34" charset="0"/>
                <a:cs typeface="Constantia"/>
              </a:rPr>
              <a:t>P</a:t>
            </a:r>
            <a:r>
              <a:rPr sz="1300" spc="-54"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digital</a:t>
            </a:r>
            <a:r>
              <a:rPr sz="1300" spc="13"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r>
              <a:rPr sz="1300" spc="-4" dirty="0">
                <a:solidFill>
                  <a:srgbClr val="252525"/>
                </a:solidFill>
                <a:latin typeface="Century Gothic" panose="020B0502020202020204" pitchFamily="34" charset="0"/>
                <a:cs typeface="Constantia"/>
              </a:rPr>
              <a:t> Precio</a:t>
            </a:r>
            <a:r>
              <a:rPr sz="1300" spc="-6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22"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la</a:t>
            </a:r>
            <a:r>
              <a:rPr sz="1300" spc="-7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opción</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call</a:t>
            </a:r>
            <a:r>
              <a:rPr sz="1300" spc="-4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digital</a:t>
            </a:r>
            <a:endParaRPr sz="1300" dirty="0">
              <a:latin typeface="Century Gothic" panose="020B0502020202020204" pitchFamily="34" charset="0"/>
              <a:cs typeface="Constantia"/>
            </a:endParaRPr>
          </a:p>
        </p:txBody>
      </p:sp>
      <p:sp>
        <p:nvSpPr>
          <p:cNvPr id="9" name="8 Marcador de número de diapositiva"/>
          <p:cNvSpPr>
            <a:spLocks noGrp="1"/>
          </p:cNvSpPr>
          <p:nvPr>
            <p:ph type="sldNum" sz="quarter" idx="12"/>
          </p:nvPr>
        </p:nvSpPr>
        <p:spPr/>
        <p:txBody>
          <a:bodyPr/>
          <a:lstStyle/>
          <a:p>
            <a:fld id="{05E83AA4-A00D-4AA0-8FE8-B93C9F3EC141}" type="slidenum">
              <a:rPr lang="es-ES" altLang="es-MX" smtClean="0"/>
              <a:pPr/>
              <a:t>80</a:t>
            </a:fld>
            <a:endParaRPr lang="es-ES" altLang="es-MX" dirty="0"/>
          </a:p>
        </p:txBody>
      </p:sp>
      <p:sp>
        <p:nvSpPr>
          <p:cNvPr id="10" name="object 2"/>
          <p:cNvSpPr txBox="1">
            <a:spLocks/>
          </p:cNvSpPr>
          <p:nvPr/>
        </p:nvSpPr>
        <p:spPr bwMode="auto">
          <a:xfrm>
            <a:off x="457200" y="682883"/>
            <a:ext cx="5562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1397" eaLnBrk="1" hangingPunct="1"/>
            <a:r>
              <a:rPr lang="es-MX" sz="2000" b="1" spc="-27" dirty="0" smtClean="0">
                <a:latin typeface="Century Gothic" panose="020B0502020202020204" pitchFamily="34" charset="0"/>
              </a:rPr>
              <a:t>Anexo. </a:t>
            </a:r>
            <a:r>
              <a:rPr lang="es-MX" sz="2000" b="1" spc="-13" dirty="0" smtClean="0">
                <a:latin typeface="Century Gothic" panose="020B0502020202020204" pitchFamily="34" charset="0"/>
              </a:rPr>
              <a:t>Marco</a:t>
            </a:r>
            <a:r>
              <a:rPr lang="es-MX" sz="2000" b="1" spc="-9" dirty="0" smtClean="0">
                <a:latin typeface="Century Gothic" panose="020B0502020202020204" pitchFamily="34" charset="0"/>
              </a:rPr>
              <a:t> metodológico</a:t>
            </a:r>
            <a:endParaRPr lang="es-MX" sz="2000" b="1" spc="-9" dirty="0">
              <a:latin typeface="Century Gothic" panose="020B0502020202020204" pitchFamily="34" charset="0"/>
            </a:endParaRPr>
          </a:p>
        </p:txBody>
      </p:sp>
    </p:spTree>
    <p:extLst>
      <p:ext uri="{BB962C8B-B14F-4D97-AF65-F5344CB8AC3E}">
        <p14:creationId xmlns:p14="http://schemas.microsoft.com/office/powerpoint/2010/main" val="5558957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917859" y="1368538"/>
            <a:ext cx="7073616" cy="4272067"/>
          </a:xfrm>
          <a:prstGeom prst="rect">
            <a:avLst/>
          </a:prstGeom>
        </p:spPr>
        <p:txBody>
          <a:bodyPr vert="horz" wrap="square" lIns="0" tIns="0" rIns="0" bIns="0" rtlCol="0">
            <a:spAutoFit/>
          </a:bodyPr>
          <a:lstStyle/>
          <a:p>
            <a:pPr marL="11397"/>
            <a:r>
              <a:rPr sz="1400" spc="-9" dirty="0">
                <a:solidFill>
                  <a:srgbClr val="252525"/>
                </a:solidFill>
                <a:latin typeface="Century Gothic" panose="020B0502020202020204" pitchFamily="34" charset="0"/>
                <a:cs typeface="Constantia"/>
              </a:rPr>
              <a:t>Rangos sobre</a:t>
            </a:r>
            <a:r>
              <a:rPr sz="1400" spc="-188" dirty="0">
                <a:solidFill>
                  <a:srgbClr val="252525"/>
                </a:solidFill>
                <a:latin typeface="Century Gothic" panose="020B0502020202020204" pitchFamily="34" charset="0"/>
                <a:cs typeface="Constantia"/>
              </a:rPr>
              <a:t> </a:t>
            </a:r>
            <a:r>
              <a:rPr sz="1400" spc="-4" dirty="0">
                <a:solidFill>
                  <a:srgbClr val="252525"/>
                </a:solidFill>
                <a:latin typeface="Century Gothic" panose="020B0502020202020204" pitchFamily="34" charset="0"/>
                <a:cs typeface="Constantia"/>
              </a:rPr>
              <a:t>TIIE.</a:t>
            </a:r>
            <a:endParaRPr sz="1400" dirty="0">
              <a:latin typeface="Century Gothic" panose="020B0502020202020204" pitchFamily="34" charset="0"/>
              <a:cs typeface="Constantia"/>
            </a:endParaRPr>
          </a:p>
          <a:p>
            <a:pPr marL="421118">
              <a:spcBef>
                <a:spcPts val="305"/>
              </a:spcBef>
            </a:pPr>
            <a:r>
              <a:rPr sz="1300" dirty="0">
                <a:solidFill>
                  <a:srgbClr val="252525"/>
                </a:solidFill>
                <a:latin typeface="Century Gothic" panose="020B0502020202020204" pitchFamily="34" charset="0"/>
                <a:cs typeface="Constantia"/>
              </a:rPr>
              <a:t>El</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cupón</a:t>
            </a:r>
            <a:r>
              <a:rPr sz="1300" spc="-40"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cero</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se</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valúa</a:t>
            </a:r>
            <a:r>
              <a:rPr sz="1300" spc="-7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a:t>
            </a:r>
            <a:r>
              <a:rPr sz="1300" spc="-2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base</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en</a:t>
            </a:r>
            <a:r>
              <a:rPr sz="1300" spc="-27"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la</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ecuación (3),</a:t>
            </a:r>
            <a:endParaRPr sz="1300" dirty="0">
              <a:latin typeface="Century Gothic" panose="020B0502020202020204" pitchFamily="34" charset="0"/>
              <a:cs typeface="Constantia"/>
            </a:endParaRPr>
          </a:p>
          <a:p>
            <a:pPr marL="421118" marR="59264">
              <a:spcBef>
                <a:spcPts val="301"/>
              </a:spcBef>
            </a:pPr>
            <a:r>
              <a:rPr sz="1300" spc="9" dirty="0">
                <a:solidFill>
                  <a:srgbClr val="252525"/>
                </a:solidFill>
                <a:latin typeface="Century Gothic" panose="020B0502020202020204" pitchFamily="34" charset="0"/>
                <a:cs typeface="Constantia"/>
              </a:rPr>
              <a:t>La </a:t>
            </a:r>
            <a:r>
              <a:rPr sz="1300" spc="-4" dirty="0">
                <a:solidFill>
                  <a:srgbClr val="252525"/>
                </a:solidFill>
                <a:latin typeface="Century Gothic" panose="020B0502020202020204" pitchFamily="34" charset="0"/>
                <a:cs typeface="Constantia"/>
              </a:rPr>
              <a:t>estructura se </a:t>
            </a:r>
            <a:r>
              <a:rPr sz="1300" spc="-9" dirty="0">
                <a:solidFill>
                  <a:srgbClr val="252525"/>
                </a:solidFill>
                <a:latin typeface="Century Gothic" panose="020B0502020202020204" pitchFamily="34" charset="0"/>
                <a:cs typeface="Constantia"/>
              </a:rPr>
              <a:t>conforma con </a:t>
            </a:r>
            <a:r>
              <a:rPr sz="1300" spc="-4" dirty="0">
                <a:solidFill>
                  <a:srgbClr val="252525"/>
                </a:solidFill>
                <a:latin typeface="Century Gothic" panose="020B0502020202020204" pitchFamily="34" charset="0"/>
                <a:cs typeface="Constantia"/>
              </a:rPr>
              <a:t>dos opciones digitales por cada </a:t>
            </a:r>
            <a:r>
              <a:rPr sz="1300" spc="-13" dirty="0">
                <a:solidFill>
                  <a:srgbClr val="252525"/>
                </a:solidFill>
                <a:latin typeface="Century Gothic" panose="020B0502020202020204" pitchFamily="34" charset="0"/>
                <a:cs typeface="Constantia"/>
              </a:rPr>
              <a:t>corte </a:t>
            </a:r>
            <a:r>
              <a:rPr sz="1300" spc="-4" dirty="0">
                <a:solidFill>
                  <a:srgbClr val="252525"/>
                </a:solidFill>
                <a:latin typeface="Century Gothic" panose="020B0502020202020204" pitchFamily="34" charset="0"/>
                <a:cs typeface="Constantia"/>
              </a:rPr>
              <a:t>cupón </a:t>
            </a:r>
            <a:r>
              <a:rPr sz="1300" spc="-9" dirty="0">
                <a:solidFill>
                  <a:srgbClr val="252525"/>
                </a:solidFill>
                <a:latin typeface="Century Gothic" panose="020B0502020202020204" pitchFamily="34" charset="0"/>
                <a:cs typeface="Constantia"/>
              </a:rPr>
              <a:t>sobre </a:t>
            </a:r>
            <a:r>
              <a:rPr sz="1300" dirty="0">
                <a:solidFill>
                  <a:srgbClr val="252525"/>
                </a:solidFill>
                <a:latin typeface="Century Gothic" panose="020B0502020202020204" pitchFamily="34" charset="0"/>
                <a:cs typeface="Constantia"/>
              </a:rPr>
              <a:t>la  TIIE 28; un </a:t>
            </a:r>
            <a:r>
              <a:rPr sz="1300" spc="-4" dirty="0">
                <a:solidFill>
                  <a:srgbClr val="252525"/>
                </a:solidFill>
                <a:latin typeface="Century Gothic" panose="020B0502020202020204" pitchFamily="34" charset="0"/>
                <a:cs typeface="Constantia"/>
              </a:rPr>
              <a:t>call </a:t>
            </a:r>
            <a:r>
              <a:rPr sz="1300" spc="-13" dirty="0">
                <a:solidFill>
                  <a:srgbClr val="252525"/>
                </a:solidFill>
                <a:latin typeface="Century Gothic" panose="020B0502020202020204" pitchFamily="34" charset="0"/>
                <a:cs typeface="Constantia"/>
              </a:rPr>
              <a:t>largo </a:t>
            </a:r>
            <a:r>
              <a:rPr sz="1300" dirty="0">
                <a:solidFill>
                  <a:srgbClr val="252525"/>
                </a:solidFill>
                <a:latin typeface="Century Gothic" panose="020B0502020202020204" pitchFamily="34" charset="0"/>
                <a:cs typeface="Constantia"/>
              </a:rPr>
              <a:t>y un </a:t>
            </a:r>
            <a:r>
              <a:rPr sz="1300" spc="-4" dirty="0">
                <a:solidFill>
                  <a:srgbClr val="252525"/>
                </a:solidFill>
                <a:latin typeface="Century Gothic" panose="020B0502020202020204" pitchFamily="34" charset="0"/>
                <a:cs typeface="Constantia"/>
              </a:rPr>
              <a:t>call </a:t>
            </a:r>
            <a:r>
              <a:rPr sz="1300" spc="-13" dirty="0">
                <a:solidFill>
                  <a:srgbClr val="252525"/>
                </a:solidFill>
                <a:latin typeface="Century Gothic" panose="020B0502020202020204" pitchFamily="34" charset="0"/>
                <a:cs typeface="Constantia"/>
              </a:rPr>
              <a:t>corto </a:t>
            </a:r>
            <a:r>
              <a:rPr sz="1300" spc="-9" dirty="0">
                <a:solidFill>
                  <a:srgbClr val="252525"/>
                </a:solidFill>
                <a:latin typeface="Century Gothic" panose="020B0502020202020204" pitchFamily="34" charset="0"/>
                <a:cs typeface="Constantia"/>
              </a:rPr>
              <a:t>con strikes </a:t>
            </a:r>
            <a:r>
              <a:rPr sz="1300" spc="-4" dirty="0">
                <a:solidFill>
                  <a:srgbClr val="252525"/>
                </a:solidFill>
                <a:latin typeface="Century Gothic" panose="020B0502020202020204" pitchFamily="34" charset="0"/>
                <a:cs typeface="Constantia"/>
              </a:rPr>
              <a:t>igual al </a:t>
            </a:r>
            <a:r>
              <a:rPr sz="1300" spc="-9" dirty="0">
                <a:solidFill>
                  <a:srgbClr val="252525"/>
                </a:solidFill>
                <a:latin typeface="Century Gothic" panose="020B0502020202020204" pitchFamily="34" charset="0"/>
                <a:cs typeface="Constantia"/>
              </a:rPr>
              <a:t>límite </a:t>
            </a:r>
            <a:r>
              <a:rPr sz="1300" spc="-4" dirty="0">
                <a:solidFill>
                  <a:srgbClr val="252525"/>
                </a:solidFill>
                <a:latin typeface="Century Gothic" panose="020B0502020202020204" pitchFamily="34" charset="0"/>
                <a:cs typeface="Constantia"/>
              </a:rPr>
              <a:t>inferior </a:t>
            </a:r>
            <a:r>
              <a:rPr sz="1300" dirty="0">
                <a:solidFill>
                  <a:srgbClr val="252525"/>
                </a:solidFill>
                <a:latin typeface="Century Gothic" panose="020B0502020202020204" pitchFamily="34" charset="0"/>
                <a:cs typeface="Constantia"/>
              </a:rPr>
              <a:t>y </a:t>
            </a:r>
            <a:r>
              <a:rPr sz="1300" spc="-9" dirty="0">
                <a:solidFill>
                  <a:srgbClr val="252525"/>
                </a:solidFill>
                <a:latin typeface="Century Gothic" panose="020B0502020202020204" pitchFamily="34" charset="0"/>
                <a:cs typeface="Times New Roman"/>
              </a:rPr>
              <a:t>´</a:t>
            </a:r>
            <a:r>
              <a:rPr sz="1300" spc="-9" dirty="0">
                <a:solidFill>
                  <a:srgbClr val="252525"/>
                </a:solidFill>
                <a:latin typeface="Century Gothic" panose="020B0502020202020204" pitchFamily="34" charset="0"/>
                <a:cs typeface="Constantia"/>
              </a:rPr>
              <a:t>límite  </a:t>
            </a:r>
            <a:r>
              <a:rPr sz="1300" spc="-13" dirty="0">
                <a:solidFill>
                  <a:srgbClr val="252525"/>
                </a:solidFill>
                <a:latin typeface="Century Gothic" panose="020B0502020202020204" pitchFamily="34" charset="0"/>
                <a:cs typeface="Constantia"/>
              </a:rPr>
              <a:t>superior.</a:t>
            </a:r>
            <a:r>
              <a:rPr sz="1300" spc="9"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Del</a:t>
            </a:r>
            <a:r>
              <a:rPr sz="1300" spc="-31" dirty="0">
                <a:solidFill>
                  <a:srgbClr val="252525"/>
                </a:solidFill>
                <a:latin typeface="Century Gothic" panose="020B0502020202020204" pitchFamily="34" charset="0"/>
                <a:cs typeface="Constantia"/>
              </a:rPr>
              <a:t> </a:t>
            </a:r>
            <a:r>
              <a:rPr sz="1300" spc="-22" dirty="0">
                <a:solidFill>
                  <a:srgbClr val="252525"/>
                </a:solidFill>
                <a:latin typeface="Century Gothic" panose="020B0502020202020204" pitchFamily="34" charset="0"/>
                <a:cs typeface="Constantia"/>
              </a:rPr>
              <a:t>rango.</a:t>
            </a:r>
            <a:r>
              <a:rPr sz="1300" spc="2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Para</a:t>
            </a:r>
            <a:r>
              <a:rPr sz="1300" spc="-7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valuar</a:t>
            </a:r>
            <a:r>
              <a:rPr sz="1300" spc="-54"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las</a:t>
            </a:r>
            <a:r>
              <a:rPr sz="1300" spc="-6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opciones</a:t>
            </a:r>
            <a:r>
              <a:rPr sz="1300" spc="-3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digitales</a:t>
            </a:r>
            <a:r>
              <a:rPr sz="1300" spc="-27"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se</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utiliza</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el</a:t>
            </a:r>
            <a:r>
              <a:rPr sz="1300" spc="-31"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siguiente</a:t>
            </a:r>
            <a:r>
              <a:rPr sz="1300" spc="-1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modelo:</a:t>
            </a:r>
            <a:endParaRPr sz="1300" dirty="0">
              <a:latin typeface="Century Gothic" panose="020B0502020202020204" pitchFamily="34" charset="0"/>
              <a:cs typeface="Constantia"/>
            </a:endParaRPr>
          </a:p>
          <a:p>
            <a:pPr marL="1767102">
              <a:spcBef>
                <a:spcPts val="597"/>
              </a:spcBef>
              <a:tabLst>
                <a:tab pos="3160952" algn="l"/>
              </a:tabLst>
            </a:pPr>
            <a:r>
              <a:rPr sz="1600" i="1" dirty="0">
                <a:latin typeface="Century Gothic" panose="020B0502020202020204" pitchFamily="34" charset="0"/>
                <a:cs typeface="Constantia"/>
              </a:rPr>
              <a:t>C= e </a:t>
            </a:r>
            <a:r>
              <a:rPr sz="1600" i="1" baseline="25462" dirty="0">
                <a:latin typeface="Century Gothic" panose="020B0502020202020204" pitchFamily="34" charset="0"/>
                <a:cs typeface="Constantia"/>
              </a:rPr>
              <a:t>-r</a:t>
            </a:r>
            <a:r>
              <a:rPr sz="1600" i="1" spc="-67" baseline="25462" dirty="0">
                <a:latin typeface="Century Gothic" panose="020B0502020202020204" pitchFamily="34" charset="0"/>
                <a:cs typeface="Constantia"/>
              </a:rPr>
              <a:t> </a:t>
            </a:r>
            <a:r>
              <a:rPr sz="1600" i="1" baseline="25462" dirty="0">
                <a:latin typeface="Century Gothic" panose="020B0502020202020204" pitchFamily="34" charset="0"/>
                <a:cs typeface="Constantia"/>
              </a:rPr>
              <a:t>T</a:t>
            </a:r>
            <a:r>
              <a:rPr sz="1600" i="1" spc="161" baseline="25462" dirty="0">
                <a:latin typeface="Century Gothic" panose="020B0502020202020204" pitchFamily="34" charset="0"/>
                <a:cs typeface="Constantia"/>
              </a:rPr>
              <a:t> </a:t>
            </a:r>
            <a:r>
              <a:rPr sz="1600" i="1" spc="-4" dirty="0">
                <a:latin typeface="Century Gothic" panose="020B0502020202020204" pitchFamily="34" charset="0"/>
                <a:cs typeface="Constantia"/>
              </a:rPr>
              <a:t>(N(d))	</a:t>
            </a:r>
            <a:r>
              <a:rPr sz="1600" i="1" dirty="0">
                <a:latin typeface="Century Gothic" panose="020B0502020202020204" pitchFamily="34" charset="0"/>
                <a:cs typeface="Constantia"/>
              </a:rPr>
              <a:t>(8)</a:t>
            </a:r>
            <a:endParaRPr sz="1600" dirty="0">
              <a:latin typeface="Century Gothic" panose="020B0502020202020204" pitchFamily="34" charset="0"/>
              <a:cs typeface="Constantia"/>
            </a:endParaRPr>
          </a:p>
          <a:p>
            <a:pPr marL="165826">
              <a:spcBef>
                <a:spcPts val="323"/>
              </a:spcBef>
            </a:pPr>
            <a:endParaRPr lang="es-MX" sz="1300" spc="-4" dirty="0" smtClean="0">
              <a:solidFill>
                <a:srgbClr val="252525"/>
              </a:solidFill>
              <a:latin typeface="Century Gothic" panose="020B0502020202020204" pitchFamily="34" charset="0"/>
              <a:cs typeface="Constantia"/>
            </a:endParaRPr>
          </a:p>
          <a:p>
            <a:pPr marL="165826">
              <a:spcBef>
                <a:spcPts val="323"/>
              </a:spcBef>
            </a:pPr>
            <a:r>
              <a:rPr sz="1300" spc="-4" dirty="0" smtClean="0">
                <a:solidFill>
                  <a:srgbClr val="252525"/>
                </a:solidFill>
                <a:latin typeface="Century Gothic" panose="020B0502020202020204" pitchFamily="34" charset="0"/>
                <a:cs typeface="Constantia"/>
              </a:rPr>
              <a:t>Donde</a:t>
            </a:r>
            <a:r>
              <a:rPr sz="1300" spc="-4" dirty="0">
                <a:solidFill>
                  <a:srgbClr val="252525"/>
                </a:solidFill>
                <a:latin typeface="Century Gothic" panose="020B0502020202020204" pitchFamily="34" charset="0"/>
                <a:cs typeface="Constantia"/>
              </a:rPr>
              <a:t>:</a:t>
            </a:r>
            <a:endParaRPr sz="1300" dirty="0">
              <a:latin typeface="Century Gothic" panose="020B0502020202020204" pitchFamily="34" charset="0"/>
              <a:cs typeface="Constantia"/>
            </a:endParaRPr>
          </a:p>
          <a:p>
            <a:pPr marL="576117">
              <a:spcBef>
                <a:spcPts val="148"/>
              </a:spcBef>
            </a:pPr>
            <a:r>
              <a:rPr sz="1300" dirty="0">
                <a:solidFill>
                  <a:srgbClr val="252525"/>
                </a:solidFill>
                <a:latin typeface="Century Gothic" panose="020B0502020202020204" pitchFamily="34" charset="0"/>
                <a:cs typeface="Constantia"/>
              </a:rPr>
              <a:t>C=</a:t>
            </a:r>
            <a:r>
              <a:rPr sz="1300" spc="-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Precio</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27"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la</a:t>
            </a:r>
            <a:r>
              <a:rPr sz="1300" spc="-81"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opción</a:t>
            </a:r>
            <a:r>
              <a:rPr sz="1300" spc="-4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call</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digital</a:t>
            </a:r>
            <a:endParaRPr sz="1300" dirty="0">
              <a:latin typeface="Century Gothic" panose="020B0502020202020204" pitchFamily="34" charset="0"/>
              <a:cs typeface="Constantia"/>
            </a:endParaRPr>
          </a:p>
          <a:p>
            <a:pPr marL="576117">
              <a:spcBef>
                <a:spcPts val="148"/>
              </a:spcBef>
            </a:pPr>
            <a:r>
              <a:rPr sz="1300" dirty="0">
                <a:solidFill>
                  <a:srgbClr val="252525"/>
                </a:solidFill>
                <a:latin typeface="Century Gothic" panose="020B0502020202020204" pitchFamily="34" charset="0"/>
                <a:cs typeface="Constantia"/>
              </a:rPr>
              <a:t>N(.) = </a:t>
            </a:r>
            <a:r>
              <a:rPr sz="1300" spc="-4" dirty="0">
                <a:solidFill>
                  <a:srgbClr val="252525"/>
                </a:solidFill>
                <a:latin typeface="Century Gothic" panose="020B0502020202020204" pitchFamily="34" charset="0"/>
                <a:cs typeface="Constantia"/>
              </a:rPr>
              <a:t>Función de </a:t>
            </a:r>
            <a:r>
              <a:rPr sz="1300" dirty="0">
                <a:solidFill>
                  <a:srgbClr val="252525"/>
                </a:solidFill>
                <a:latin typeface="Century Gothic" panose="020B0502020202020204" pitchFamily="34" charset="0"/>
                <a:cs typeface="Constantia"/>
              </a:rPr>
              <a:t>una </a:t>
            </a:r>
            <a:r>
              <a:rPr sz="1300" spc="-4" dirty="0">
                <a:solidFill>
                  <a:srgbClr val="252525"/>
                </a:solidFill>
                <a:latin typeface="Century Gothic" panose="020B0502020202020204" pitchFamily="34" charset="0"/>
                <a:cs typeface="Constantia"/>
              </a:rPr>
              <a:t>distribución</a:t>
            </a:r>
            <a:r>
              <a:rPr sz="1300" spc="-21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normal</a:t>
            </a:r>
            <a:endParaRPr sz="1300" dirty="0">
              <a:latin typeface="Century Gothic" panose="020B0502020202020204" pitchFamily="34" charset="0"/>
              <a:cs typeface="Constantia"/>
            </a:endParaRPr>
          </a:p>
          <a:p>
            <a:pPr marL="576117" marR="1507820">
              <a:lnSpc>
                <a:spcPct val="110000"/>
              </a:lnSpc>
            </a:pPr>
            <a:r>
              <a:rPr sz="1300" dirty="0">
                <a:solidFill>
                  <a:srgbClr val="252525"/>
                </a:solidFill>
                <a:latin typeface="Century Gothic" panose="020B0502020202020204" pitchFamily="34" charset="0"/>
                <a:cs typeface="Constantia"/>
              </a:rPr>
              <a:t>r</a:t>
            </a:r>
            <a:r>
              <a:rPr sz="1300" spc="-45"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r>
              <a:rPr sz="1300" spc="-31" dirty="0">
                <a:solidFill>
                  <a:srgbClr val="252525"/>
                </a:solidFill>
                <a:latin typeface="Century Gothic" panose="020B0502020202020204" pitchFamily="34" charset="0"/>
                <a:cs typeface="Constantia"/>
              </a:rPr>
              <a:t> </a:t>
            </a:r>
            <a:r>
              <a:rPr sz="1300" spc="-22" dirty="0">
                <a:solidFill>
                  <a:srgbClr val="252525"/>
                </a:solidFill>
                <a:latin typeface="Century Gothic" panose="020B0502020202020204" pitchFamily="34" charset="0"/>
                <a:cs typeface="Constantia"/>
              </a:rPr>
              <a:t>Tasa</a:t>
            </a:r>
            <a:r>
              <a:rPr sz="1300" spc="-6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27"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interés libre</a:t>
            </a:r>
            <a:r>
              <a:rPr sz="1300" spc="-72"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49"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riesgo</a:t>
            </a:r>
            <a:r>
              <a:rPr sz="1300" spc="-49"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compuesta</a:t>
            </a:r>
            <a:r>
              <a:rPr sz="1300" spc="-40"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continuamente  </a:t>
            </a:r>
            <a:r>
              <a:rPr sz="1300" dirty="0">
                <a:solidFill>
                  <a:srgbClr val="252525"/>
                </a:solidFill>
                <a:latin typeface="Century Gothic" panose="020B0502020202020204" pitchFamily="34" charset="0"/>
                <a:cs typeface="Constantia"/>
              </a:rPr>
              <a:t>rf = </a:t>
            </a:r>
            <a:r>
              <a:rPr sz="1300" spc="-22" dirty="0">
                <a:solidFill>
                  <a:srgbClr val="252525"/>
                </a:solidFill>
                <a:latin typeface="Century Gothic" panose="020B0502020202020204" pitchFamily="34" charset="0"/>
                <a:cs typeface="Constantia"/>
              </a:rPr>
              <a:t>Tasa </a:t>
            </a:r>
            <a:r>
              <a:rPr sz="1300" spc="-4" dirty="0">
                <a:solidFill>
                  <a:srgbClr val="252525"/>
                </a:solidFill>
                <a:latin typeface="Century Gothic" panose="020B0502020202020204" pitchFamily="34" charset="0"/>
                <a:cs typeface="Constantia"/>
              </a:rPr>
              <a:t>del </a:t>
            </a:r>
            <a:r>
              <a:rPr sz="1300" spc="-9" dirty="0">
                <a:solidFill>
                  <a:srgbClr val="252525"/>
                </a:solidFill>
                <a:latin typeface="Century Gothic" panose="020B0502020202020204" pitchFamily="34" charset="0"/>
                <a:cs typeface="Constantia"/>
              </a:rPr>
              <a:t>subyacente </a:t>
            </a:r>
            <a:r>
              <a:rPr sz="1300" spc="-4" dirty="0">
                <a:solidFill>
                  <a:srgbClr val="252525"/>
                </a:solidFill>
                <a:latin typeface="Century Gothic" panose="020B0502020202020204" pitchFamily="34" charset="0"/>
                <a:cs typeface="Constantia"/>
              </a:rPr>
              <a:t>compuesta</a:t>
            </a:r>
            <a:r>
              <a:rPr sz="1300" spc="-166"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continuamente</a:t>
            </a:r>
            <a:endParaRPr sz="1300" dirty="0">
              <a:latin typeface="Century Gothic" panose="020B0502020202020204" pitchFamily="34" charset="0"/>
              <a:cs typeface="Constantia"/>
            </a:endParaRPr>
          </a:p>
          <a:p>
            <a:pPr marL="576117">
              <a:spcBef>
                <a:spcPts val="148"/>
              </a:spcBef>
            </a:pPr>
            <a:r>
              <a:rPr sz="1300" dirty="0">
                <a:solidFill>
                  <a:srgbClr val="252525"/>
                </a:solidFill>
                <a:latin typeface="Century Gothic" panose="020B0502020202020204" pitchFamily="34" charset="0"/>
                <a:cs typeface="Constantia"/>
              </a:rPr>
              <a:t>T = </a:t>
            </a:r>
            <a:r>
              <a:rPr sz="1300" spc="-4" dirty="0">
                <a:solidFill>
                  <a:srgbClr val="252525"/>
                </a:solidFill>
                <a:latin typeface="Century Gothic" panose="020B0502020202020204" pitchFamily="34" charset="0"/>
                <a:cs typeface="Constantia"/>
              </a:rPr>
              <a:t>Plazo al</a:t>
            </a:r>
            <a:r>
              <a:rPr sz="1300" spc="-175"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vencimiento</a:t>
            </a:r>
            <a:endParaRPr sz="1300" dirty="0">
              <a:latin typeface="Century Gothic" panose="020B0502020202020204" pitchFamily="34" charset="0"/>
              <a:cs typeface="Constantia"/>
            </a:endParaRPr>
          </a:p>
          <a:p>
            <a:pPr marL="576117">
              <a:spcBef>
                <a:spcPts val="162"/>
              </a:spcBef>
            </a:pPr>
            <a:r>
              <a:rPr sz="1300" dirty="0">
                <a:solidFill>
                  <a:srgbClr val="252525"/>
                </a:solidFill>
                <a:latin typeface="Century Gothic" panose="020B0502020202020204" pitchFamily="34" charset="0"/>
                <a:cs typeface="Constantia"/>
              </a:rPr>
              <a:t>D+/- = [ Ln(S0 </a:t>
            </a:r>
            <a:r>
              <a:rPr sz="1300" spc="-4" dirty="0">
                <a:solidFill>
                  <a:srgbClr val="252525"/>
                </a:solidFill>
                <a:latin typeface="Century Gothic" panose="020B0502020202020204" pitchFamily="34" charset="0"/>
                <a:cs typeface="Constantia"/>
              </a:rPr>
              <a:t>/K) </a:t>
            </a:r>
            <a:r>
              <a:rPr sz="1300" dirty="0">
                <a:solidFill>
                  <a:srgbClr val="252525"/>
                </a:solidFill>
                <a:latin typeface="Century Gothic" panose="020B0502020202020204" pitchFamily="34" charset="0"/>
                <a:cs typeface="Constantia"/>
              </a:rPr>
              <a:t>+( u+/- 1/2*</a:t>
            </a:r>
            <a:r>
              <a:rPr sz="1300" dirty="0">
                <a:solidFill>
                  <a:srgbClr val="252525"/>
                </a:solidFill>
                <a:latin typeface="Century Gothic" panose="020B0502020202020204" pitchFamily="34" charset="0"/>
                <a:cs typeface="Symbol"/>
              </a:rPr>
              <a:t></a:t>
            </a:r>
            <a:r>
              <a:rPr sz="1300" dirty="0">
                <a:solidFill>
                  <a:srgbClr val="252525"/>
                </a:solidFill>
                <a:latin typeface="Century Gothic" panose="020B0502020202020204" pitchFamily="34" charset="0"/>
                <a:cs typeface="Constantia"/>
              </a:rPr>
              <a:t>2T ] / </a:t>
            </a:r>
            <a:r>
              <a:rPr sz="1300" spc="-4" dirty="0">
                <a:solidFill>
                  <a:srgbClr val="252525"/>
                </a:solidFill>
                <a:latin typeface="Century Gothic" panose="020B0502020202020204" pitchFamily="34" charset="0"/>
                <a:cs typeface="Constantia"/>
              </a:rPr>
              <a:t>[</a:t>
            </a:r>
            <a:r>
              <a:rPr sz="1300" spc="-4" dirty="0">
                <a:solidFill>
                  <a:srgbClr val="252525"/>
                </a:solidFill>
                <a:latin typeface="Century Gothic" panose="020B0502020202020204" pitchFamily="34" charset="0"/>
                <a:cs typeface="Symbol"/>
              </a:rPr>
              <a:t></a:t>
            </a:r>
            <a:r>
              <a:rPr sz="1300" spc="-4" dirty="0">
                <a:solidFill>
                  <a:srgbClr val="252525"/>
                </a:solidFill>
                <a:latin typeface="Century Gothic" panose="020B0502020202020204" pitchFamily="34" charset="0"/>
                <a:cs typeface="Times New Roman"/>
              </a:rPr>
              <a:t> </a:t>
            </a:r>
            <a:r>
              <a:rPr sz="1300" spc="-4" dirty="0">
                <a:solidFill>
                  <a:srgbClr val="252525"/>
                </a:solidFill>
                <a:latin typeface="Century Gothic" panose="020B0502020202020204" pitchFamily="34" charset="0"/>
                <a:cs typeface="Symbol"/>
              </a:rPr>
              <a:t></a:t>
            </a:r>
            <a:r>
              <a:rPr sz="1300" spc="-4" dirty="0">
                <a:solidFill>
                  <a:srgbClr val="252525"/>
                </a:solidFill>
                <a:latin typeface="Century Gothic" panose="020B0502020202020204" pitchFamily="34" charset="0"/>
                <a:cs typeface="Constantia"/>
              </a:rPr>
              <a:t>T</a:t>
            </a:r>
            <a:r>
              <a:rPr sz="1300" spc="-202"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a:t>
            </a:r>
            <a:endParaRPr sz="1300" dirty="0">
              <a:latin typeface="Century Gothic" panose="020B0502020202020204" pitchFamily="34" charset="0"/>
              <a:cs typeface="Constantia"/>
            </a:endParaRPr>
          </a:p>
          <a:p>
            <a:pPr marL="576117" marR="3537053">
              <a:lnSpc>
                <a:spcPct val="109300"/>
              </a:lnSpc>
              <a:spcBef>
                <a:spcPts val="9"/>
              </a:spcBef>
            </a:pPr>
            <a:r>
              <a:rPr sz="1300" dirty="0">
                <a:solidFill>
                  <a:srgbClr val="252525"/>
                </a:solidFill>
                <a:latin typeface="Century Gothic" panose="020B0502020202020204" pitchFamily="34" charset="0"/>
                <a:cs typeface="Symbol"/>
              </a:rPr>
              <a:t></a:t>
            </a:r>
            <a:r>
              <a:rPr sz="1300" dirty="0">
                <a:solidFill>
                  <a:srgbClr val="252525"/>
                </a:solidFill>
                <a:latin typeface="Century Gothic" panose="020B0502020202020204" pitchFamily="34" charset="0"/>
                <a:cs typeface="Times New Roman"/>
              </a:rPr>
              <a:t> </a:t>
            </a:r>
            <a:r>
              <a:rPr sz="1300" dirty="0">
                <a:solidFill>
                  <a:srgbClr val="252525"/>
                </a:solidFill>
                <a:latin typeface="Century Gothic" panose="020B0502020202020204" pitchFamily="34" charset="0"/>
                <a:cs typeface="Constantia"/>
              </a:rPr>
              <a:t>= </a:t>
            </a:r>
            <a:r>
              <a:rPr sz="1300" spc="-13" dirty="0">
                <a:solidFill>
                  <a:srgbClr val="252525"/>
                </a:solidFill>
                <a:latin typeface="Century Gothic" panose="020B0502020202020204" pitchFamily="34" charset="0"/>
                <a:cs typeface="Constantia"/>
              </a:rPr>
              <a:t>Volatilidad </a:t>
            </a:r>
            <a:r>
              <a:rPr sz="1300" spc="-4" dirty="0">
                <a:solidFill>
                  <a:srgbClr val="252525"/>
                </a:solidFill>
                <a:latin typeface="Century Gothic" panose="020B0502020202020204" pitchFamily="34" charset="0"/>
                <a:cs typeface="Constantia"/>
              </a:rPr>
              <a:t>del</a:t>
            </a:r>
            <a:r>
              <a:rPr sz="1300" spc="-10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subyacente  </a:t>
            </a:r>
            <a:r>
              <a:rPr sz="1300" dirty="0">
                <a:solidFill>
                  <a:srgbClr val="252525"/>
                </a:solidFill>
                <a:latin typeface="Century Gothic" panose="020B0502020202020204" pitchFamily="34" charset="0"/>
                <a:cs typeface="Constantia"/>
              </a:rPr>
              <a:t>u = r</a:t>
            </a:r>
            <a:r>
              <a:rPr sz="1300" spc="-15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-rf</a:t>
            </a:r>
            <a:endParaRPr sz="1300" dirty="0">
              <a:latin typeface="Century Gothic" panose="020B0502020202020204" pitchFamily="34" charset="0"/>
              <a:cs typeface="Constantia"/>
            </a:endParaRPr>
          </a:p>
          <a:p>
            <a:pPr marL="421118" marR="4559" indent="-570">
              <a:spcBef>
                <a:spcPts val="301"/>
              </a:spcBef>
            </a:pPr>
            <a:r>
              <a:rPr sz="1300" dirty="0">
                <a:solidFill>
                  <a:srgbClr val="252525"/>
                </a:solidFill>
                <a:latin typeface="Century Gothic" panose="020B0502020202020204" pitchFamily="34" charset="0"/>
                <a:cs typeface="Constantia"/>
              </a:rPr>
              <a:t>Al </a:t>
            </a:r>
            <a:r>
              <a:rPr sz="1300" spc="-4" dirty="0">
                <a:solidFill>
                  <a:srgbClr val="252525"/>
                </a:solidFill>
                <a:latin typeface="Century Gothic" panose="020B0502020202020204" pitchFamily="34" charset="0"/>
                <a:cs typeface="Constantia"/>
              </a:rPr>
              <a:t>igiual</a:t>
            </a:r>
            <a:r>
              <a:rPr sz="1300" spc="-31" dirty="0">
                <a:solidFill>
                  <a:srgbClr val="252525"/>
                </a:solidFill>
                <a:latin typeface="Century Gothic" panose="020B0502020202020204" pitchFamily="34" charset="0"/>
                <a:cs typeface="Constantia"/>
              </a:rPr>
              <a:t> </a:t>
            </a:r>
            <a:r>
              <a:rPr sz="1300" dirty="0">
                <a:solidFill>
                  <a:srgbClr val="252525"/>
                </a:solidFill>
                <a:latin typeface="Century Gothic" panose="020B0502020202020204" pitchFamily="34" charset="0"/>
                <a:cs typeface="Constantia"/>
              </a:rPr>
              <a:t>que</a:t>
            </a:r>
            <a:r>
              <a:rPr sz="1300" spc="-67"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con</a:t>
            </a:r>
            <a:r>
              <a:rPr sz="1300" spc="-13"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las</a:t>
            </a:r>
            <a:r>
              <a:rPr sz="1300" spc="-3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notas</a:t>
            </a:r>
            <a:r>
              <a:rPr sz="1300" spc="-49"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anteriores,</a:t>
            </a:r>
            <a:r>
              <a:rPr sz="130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el</a:t>
            </a:r>
            <a:r>
              <a:rPr sz="1300" spc="-2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precio</a:t>
            </a:r>
            <a:r>
              <a:rPr sz="1300" spc="-45"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a:t>
            </a:r>
            <a:r>
              <a:rPr sz="1300" spc="-22"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mercado</a:t>
            </a:r>
            <a:r>
              <a:rPr sz="1300" spc="-3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del</a:t>
            </a:r>
            <a:r>
              <a:rPr sz="1300"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bono</a:t>
            </a:r>
            <a:r>
              <a:rPr sz="1300" spc="-58"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estructurado</a:t>
            </a:r>
            <a:r>
              <a:rPr sz="1300" spc="-36" dirty="0">
                <a:solidFill>
                  <a:srgbClr val="252525"/>
                </a:solidFill>
                <a:latin typeface="Century Gothic" panose="020B0502020202020204" pitchFamily="34" charset="0"/>
                <a:cs typeface="Constantia"/>
              </a:rPr>
              <a:t> </a:t>
            </a:r>
            <a:r>
              <a:rPr sz="1300" spc="-4" dirty="0">
                <a:solidFill>
                  <a:srgbClr val="252525"/>
                </a:solidFill>
                <a:latin typeface="Century Gothic" panose="020B0502020202020204" pitchFamily="34" charset="0"/>
                <a:cs typeface="Constantia"/>
              </a:rPr>
              <a:t>es  igual al valor de </a:t>
            </a:r>
            <a:r>
              <a:rPr sz="1300" spc="-9" dirty="0">
                <a:solidFill>
                  <a:srgbClr val="252525"/>
                </a:solidFill>
                <a:latin typeface="Century Gothic" panose="020B0502020202020204" pitchFamily="34" charset="0"/>
                <a:cs typeface="Constantia"/>
              </a:rPr>
              <a:t>mercado </a:t>
            </a:r>
            <a:r>
              <a:rPr sz="1300" spc="-4" dirty="0">
                <a:solidFill>
                  <a:srgbClr val="252525"/>
                </a:solidFill>
                <a:latin typeface="Century Gothic" panose="020B0502020202020204" pitchFamily="34" charset="0"/>
                <a:cs typeface="Constantia"/>
              </a:rPr>
              <a:t>del bono cupón </a:t>
            </a:r>
            <a:r>
              <a:rPr sz="1300" spc="-13" dirty="0">
                <a:solidFill>
                  <a:srgbClr val="252525"/>
                </a:solidFill>
                <a:latin typeface="Century Gothic" panose="020B0502020202020204" pitchFamily="34" charset="0"/>
                <a:cs typeface="Constantia"/>
              </a:rPr>
              <a:t>cero </a:t>
            </a:r>
            <a:r>
              <a:rPr sz="1300" spc="-4" dirty="0">
                <a:solidFill>
                  <a:srgbClr val="252525"/>
                </a:solidFill>
                <a:latin typeface="Century Gothic" panose="020B0502020202020204" pitchFamily="34" charset="0"/>
                <a:cs typeface="Constantia"/>
              </a:rPr>
              <a:t>más el valor de </a:t>
            </a:r>
            <a:r>
              <a:rPr sz="1300" spc="-9" dirty="0">
                <a:solidFill>
                  <a:srgbClr val="252525"/>
                </a:solidFill>
                <a:latin typeface="Century Gothic" panose="020B0502020202020204" pitchFamily="34" charset="0"/>
                <a:cs typeface="Constantia"/>
              </a:rPr>
              <a:t>mercado </a:t>
            </a:r>
            <a:r>
              <a:rPr sz="1300" spc="-4" dirty="0">
                <a:solidFill>
                  <a:srgbClr val="252525"/>
                </a:solidFill>
                <a:latin typeface="Century Gothic" panose="020B0502020202020204" pitchFamily="34" charset="0"/>
                <a:cs typeface="Constantia"/>
              </a:rPr>
              <a:t>del paquete  de opciones</a:t>
            </a:r>
            <a:r>
              <a:rPr sz="1300" spc="-121" dirty="0">
                <a:solidFill>
                  <a:srgbClr val="252525"/>
                </a:solidFill>
                <a:latin typeface="Century Gothic" panose="020B0502020202020204" pitchFamily="34" charset="0"/>
                <a:cs typeface="Constantia"/>
              </a:rPr>
              <a:t> </a:t>
            </a:r>
            <a:r>
              <a:rPr sz="1300" spc="-9" dirty="0">
                <a:solidFill>
                  <a:srgbClr val="252525"/>
                </a:solidFill>
                <a:latin typeface="Century Gothic" panose="020B0502020202020204" pitchFamily="34" charset="0"/>
                <a:cs typeface="Constantia"/>
              </a:rPr>
              <a:t>digitales.</a:t>
            </a:r>
            <a:endParaRPr sz="1300" dirty="0">
              <a:latin typeface="Century Gothic" panose="020B0502020202020204" pitchFamily="34" charset="0"/>
              <a:cs typeface="Constantia"/>
            </a:endParaRPr>
          </a:p>
        </p:txBody>
      </p:sp>
      <p:sp>
        <p:nvSpPr>
          <p:cNvPr id="9" name="8 Marcador de número de diapositiva"/>
          <p:cNvSpPr>
            <a:spLocks noGrp="1"/>
          </p:cNvSpPr>
          <p:nvPr>
            <p:ph type="sldNum" sz="quarter" idx="12"/>
          </p:nvPr>
        </p:nvSpPr>
        <p:spPr/>
        <p:txBody>
          <a:bodyPr/>
          <a:lstStyle/>
          <a:p>
            <a:fld id="{05E83AA4-A00D-4AA0-8FE8-B93C9F3EC141}" type="slidenum">
              <a:rPr lang="es-ES" altLang="es-MX" smtClean="0"/>
              <a:pPr/>
              <a:t>81</a:t>
            </a:fld>
            <a:endParaRPr lang="es-ES" altLang="es-MX" dirty="0"/>
          </a:p>
        </p:txBody>
      </p:sp>
      <p:sp>
        <p:nvSpPr>
          <p:cNvPr id="10" name="object 2"/>
          <p:cNvSpPr txBox="1">
            <a:spLocks/>
          </p:cNvSpPr>
          <p:nvPr/>
        </p:nvSpPr>
        <p:spPr bwMode="auto">
          <a:xfrm>
            <a:off x="457200" y="682883"/>
            <a:ext cx="5562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1397" eaLnBrk="1" hangingPunct="1"/>
            <a:r>
              <a:rPr lang="es-MX" sz="2000" b="1" spc="-27" dirty="0" smtClean="0">
                <a:latin typeface="Century Gothic" panose="020B0502020202020204" pitchFamily="34" charset="0"/>
              </a:rPr>
              <a:t>Anexo. </a:t>
            </a:r>
            <a:r>
              <a:rPr lang="es-MX" sz="2000" b="1" spc="-13" dirty="0" smtClean="0">
                <a:latin typeface="Century Gothic" panose="020B0502020202020204" pitchFamily="34" charset="0"/>
              </a:rPr>
              <a:t>Marco</a:t>
            </a:r>
            <a:r>
              <a:rPr lang="es-MX" sz="2000" b="1" spc="-9" dirty="0" smtClean="0">
                <a:latin typeface="Century Gothic" panose="020B0502020202020204" pitchFamily="34" charset="0"/>
              </a:rPr>
              <a:t> metodológico</a:t>
            </a:r>
            <a:endParaRPr lang="es-MX" sz="2000" b="1" spc="-9" dirty="0">
              <a:latin typeface="Century Gothic" panose="020B0502020202020204" pitchFamily="34" charset="0"/>
            </a:endParaRPr>
          </a:p>
        </p:txBody>
      </p:sp>
    </p:spTree>
    <p:extLst>
      <p:ext uri="{BB962C8B-B14F-4D97-AF65-F5344CB8AC3E}">
        <p14:creationId xmlns:p14="http://schemas.microsoft.com/office/powerpoint/2010/main" val="19592029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457200" y="1398240"/>
            <a:ext cx="8307238" cy="4583819"/>
          </a:xfrm>
          <a:prstGeom prst="rect">
            <a:avLst/>
          </a:prstGeom>
        </p:spPr>
        <p:txBody>
          <a:bodyPr vert="horz" wrap="square" lIns="0" tIns="0" rIns="0" bIns="0" rtlCol="0">
            <a:spAutoFit/>
          </a:bodyPr>
          <a:lstStyle/>
          <a:p>
            <a:pPr marL="369262" marR="4559">
              <a:buClr>
                <a:srgbClr val="C00000"/>
              </a:buClr>
            </a:pPr>
            <a:r>
              <a:rPr sz="1400" spc="-18" dirty="0">
                <a:solidFill>
                  <a:srgbClr val="252525"/>
                </a:solidFill>
                <a:latin typeface="Century Gothic" panose="020B0502020202020204" pitchFamily="34" charset="0"/>
                <a:cs typeface="Constantia"/>
              </a:rPr>
              <a:t>Para estimar el valor de remplazo de las notas estructuradas los insumos se  obtuvieron de Bloomberg, donde se cuenta con información de las volatilidades  y correlaciones de subyacentes que no se negocian comúnmente en el mercado  mexicano</a:t>
            </a:r>
            <a:r>
              <a:rPr sz="1400" spc="-18" dirty="0" smtClean="0">
                <a:solidFill>
                  <a:srgbClr val="252525"/>
                </a:solidFill>
                <a:latin typeface="Century Gothic" panose="020B0502020202020204" pitchFamily="34" charset="0"/>
                <a:cs typeface="Constantia"/>
              </a:rPr>
              <a:t>.</a:t>
            </a:r>
            <a:endParaRPr lang="es-MX" sz="1400" spc="-18" dirty="0" smtClean="0">
              <a:solidFill>
                <a:srgbClr val="252525"/>
              </a:solidFill>
              <a:latin typeface="Century Gothic" panose="020B0502020202020204" pitchFamily="34" charset="0"/>
              <a:cs typeface="Constantia"/>
            </a:endParaRPr>
          </a:p>
          <a:p>
            <a:pPr marL="655012" marR="4559" indent="-285750">
              <a:buClr>
                <a:srgbClr val="C00000"/>
              </a:buClr>
              <a:buFont typeface="Arial" panose="020B0604020202020204" pitchFamily="34" charset="0"/>
              <a:buChar char="•"/>
            </a:pPr>
            <a:endParaRPr sz="1400" spc="-18" dirty="0">
              <a:solidFill>
                <a:srgbClr val="252525"/>
              </a:solidFill>
              <a:latin typeface="Century Gothic" panose="020B0502020202020204" pitchFamily="34" charset="0"/>
              <a:cs typeface="Constantia"/>
            </a:endParaRPr>
          </a:p>
          <a:p>
            <a:pPr marL="297147" marR="265550" indent="-285750">
              <a:spcBef>
                <a:spcPts val="367"/>
              </a:spcBef>
              <a:buClr>
                <a:srgbClr val="C00000"/>
              </a:buClr>
              <a:buFont typeface="Arial" panose="020B0604020202020204" pitchFamily="34" charset="0"/>
              <a:buChar char="•"/>
            </a:pPr>
            <a:r>
              <a:rPr sz="1400" spc="-18" dirty="0" smtClean="0">
                <a:solidFill>
                  <a:srgbClr val="252525"/>
                </a:solidFill>
                <a:latin typeface="Century Gothic" panose="020B0502020202020204" pitchFamily="34" charset="0"/>
                <a:cs typeface="Constantia"/>
              </a:rPr>
              <a:t>Por </a:t>
            </a:r>
            <a:r>
              <a:rPr sz="1400" spc="-18" dirty="0">
                <a:solidFill>
                  <a:srgbClr val="252525"/>
                </a:solidFill>
                <a:latin typeface="Century Gothic" panose="020B0502020202020204" pitchFamily="34" charset="0"/>
                <a:cs typeface="Constantia"/>
              </a:rPr>
              <a:t>último, se encuentran los bonos cuyos flujos por devengar están </a:t>
            </a:r>
            <a:r>
              <a:rPr sz="1400" spc="-18" dirty="0" smtClean="0">
                <a:solidFill>
                  <a:srgbClr val="252525"/>
                </a:solidFill>
                <a:latin typeface="Century Gothic" panose="020B0502020202020204" pitchFamily="34" charset="0"/>
                <a:cs typeface="Constantia"/>
              </a:rPr>
              <a:t>asociados al</a:t>
            </a:r>
            <a:r>
              <a:rPr lang="es-MX" sz="1400" spc="-18" dirty="0" smtClean="0">
                <a:solidFill>
                  <a:srgbClr val="252525"/>
                </a:solidFill>
                <a:latin typeface="Century Gothic" panose="020B0502020202020204" pitchFamily="34" charset="0"/>
                <a:cs typeface="Constantia"/>
              </a:rPr>
              <a:t> </a:t>
            </a:r>
            <a:r>
              <a:rPr sz="1400" spc="-18" dirty="0" smtClean="0">
                <a:solidFill>
                  <a:srgbClr val="252525"/>
                </a:solidFill>
                <a:latin typeface="Century Gothic" panose="020B0502020202020204" pitchFamily="34" charset="0"/>
                <a:cs typeface="Constantia"/>
              </a:rPr>
              <a:t>desempeño </a:t>
            </a:r>
            <a:r>
              <a:rPr sz="1400" spc="-18" dirty="0">
                <a:solidFill>
                  <a:srgbClr val="252525"/>
                </a:solidFill>
                <a:latin typeface="Century Gothic" panose="020B0502020202020204" pitchFamily="34" charset="0"/>
                <a:cs typeface="Constantia"/>
              </a:rPr>
              <a:t>de proyectos de inversión particulares y no </a:t>
            </a:r>
            <a:r>
              <a:rPr sz="1400" spc="-18" dirty="0" smtClean="0">
                <a:solidFill>
                  <a:srgbClr val="252525"/>
                </a:solidFill>
                <a:latin typeface="Century Gothic" panose="020B0502020202020204" pitchFamily="34" charset="0"/>
                <a:cs typeface="Constantia"/>
              </a:rPr>
              <a:t>a </a:t>
            </a:r>
            <a:r>
              <a:rPr sz="1400" spc="-18" dirty="0">
                <a:solidFill>
                  <a:srgbClr val="252525"/>
                </a:solidFill>
                <a:latin typeface="Century Gothic" panose="020B0502020202020204" pitchFamily="34" charset="0"/>
                <a:cs typeface="Constantia"/>
              </a:rPr>
              <a:t>la  capacidad de pago de un </a:t>
            </a:r>
            <a:r>
              <a:rPr sz="1400" spc="-18" dirty="0" smtClean="0">
                <a:solidFill>
                  <a:srgbClr val="252525"/>
                </a:solidFill>
                <a:latin typeface="Century Gothic" panose="020B0502020202020204" pitchFamily="34" charset="0"/>
                <a:cs typeface="Constantia"/>
              </a:rPr>
              <a:t>emisor </a:t>
            </a:r>
            <a:r>
              <a:rPr sz="1400" spc="-18" dirty="0">
                <a:solidFill>
                  <a:srgbClr val="252525"/>
                </a:solidFill>
                <a:latin typeface="Century Gothic" panose="020B0502020202020204" pitchFamily="34" charset="0"/>
                <a:cs typeface="Constantia"/>
              </a:rPr>
              <a:t>específico. Algunos de estos </a:t>
            </a:r>
            <a:r>
              <a:rPr sz="1400" spc="-18" dirty="0" smtClean="0">
                <a:solidFill>
                  <a:srgbClr val="252525"/>
                </a:solidFill>
                <a:latin typeface="Century Gothic" panose="020B0502020202020204" pitchFamily="34" charset="0"/>
                <a:cs typeface="Constantia"/>
              </a:rPr>
              <a:t>bonos  </a:t>
            </a:r>
            <a:r>
              <a:rPr sz="1400" spc="-18" dirty="0">
                <a:solidFill>
                  <a:srgbClr val="252525"/>
                </a:solidFill>
                <a:latin typeface="Century Gothic" panose="020B0502020202020204" pitchFamily="34" charset="0"/>
                <a:cs typeface="Constantia"/>
              </a:rPr>
              <a:t>cuentan con contingencias adicionales, </a:t>
            </a:r>
            <a:r>
              <a:rPr sz="1400" spc="-18" dirty="0" smtClean="0">
                <a:solidFill>
                  <a:srgbClr val="252525"/>
                </a:solidFill>
                <a:latin typeface="Century Gothic" panose="020B0502020202020204" pitchFamily="34" charset="0"/>
                <a:cs typeface="Constantia"/>
              </a:rPr>
              <a:t>como </a:t>
            </a:r>
            <a:r>
              <a:rPr sz="1400" spc="-18" dirty="0">
                <a:solidFill>
                  <a:srgbClr val="252525"/>
                </a:solidFill>
                <a:latin typeface="Century Gothic" panose="020B0502020202020204" pitchFamily="34" charset="0"/>
                <a:cs typeface="Constantia"/>
              </a:rPr>
              <a:t>cláusulas de </a:t>
            </a:r>
            <a:r>
              <a:rPr sz="1400" spc="-18" dirty="0" smtClean="0">
                <a:solidFill>
                  <a:srgbClr val="252525"/>
                </a:solidFill>
                <a:latin typeface="Century Gothic" panose="020B0502020202020204" pitchFamily="34" charset="0"/>
                <a:cs typeface="Constantia"/>
              </a:rPr>
              <a:t>vencimientos  </a:t>
            </a:r>
            <a:r>
              <a:rPr sz="1400" spc="-18" dirty="0">
                <a:solidFill>
                  <a:srgbClr val="252525"/>
                </a:solidFill>
                <a:latin typeface="Century Gothic" panose="020B0502020202020204" pitchFamily="34" charset="0"/>
                <a:cs typeface="Constantia"/>
              </a:rPr>
              <a:t>anticipados o de convertibilidad, que pueden </a:t>
            </a:r>
            <a:r>
              <a:rPr lang="es-MX" sz="1400" spc="-18" dirty="0">
                <a:solidFill>
                  <a:srgbClr val="252525"/>
                </a:solidFill>
                <a:latin typeface="Century Gothic" panose="020B0502020202020204" pitchFamily="34" charset="0"/>
                <a:cs typeface="Constantia"/>
              </a:rPr>
              <a:t> </a:t>
            </a:r>
            <a:r>
              <a:rPr sz="1400" spc="-18" dirty="0" smtClean="0">
                <a:solidFill>
                  <a:srgbClr val="252525"/>
                </a:solidFill>
                <a:latin typeface="Century Gothic" panose="020B0502020202020204" pitchFamily="34" charset="0"/>
                <a:cs typeface="Constantia"/>
              </a:rPr>
              <a:t>modificar </a:t>
            </a:r>
            <a:r>
              <a:rPr sz="1400" spc="-18" dirty="0">
                <a:solidFill>
                  <a:srgbClr val="252525"/>
                </a:solidFill>
                <a:latin typeface="Century Gothic" panose="020B0502020202020204" pitchFamily="34" charset="0"/>
                <a:cs typeface="Constantia"/>
              </a:rPr>
              <a:t>el patrón de los  flujos de efectivo de estos bonos</a:t>
            </a:r>
            <a:r>
              <a:rPr sz="1400" spc="-18" dirty="0" smtClean="0">
                <a:solidFill>
                  <a:srgbClr val="252525"/>
                </a:solidFill>
                <a:latin typeface="Century Gothic" panose="020B0502020202020204" pitchFamily="34" charset="0"/>
                <a:cs typeface="Constantia"/>
              </a:rPr>
              <a:t>.</a:t>
            </a:r>
            <a:endParaRPr lang="es-MX" sz="1400" spc="-18" dirty="0" smtClean="0">
              <a:solidFill>
                <a:srgbClr val="252525"/>
              </a:solidFill>
              <a:latin typeface="Century Gothic" panose="020B0502020202020204" pitchFamily="34" charset="0"/>
              <a:cs typeface="Constantia"/>
            </a:endParaRPr>
          </a:p>
          <a:p>
            <a:pPr marL="297147" marR="265550" indent="-285750">
              <a:spcBef>
                <a:spcPts val="367"/>
              </a:spcBef>
              <a:buClr>
                <a:srgbClr val="C00000"/>
              </a:buClr>
              <a:buFont typeface="Arial" panose="020B0604020202020204" pitchFamily="34" charset="0"/>
              <a:buChar char="•"/>
            </a:pPr>
            <a:endParaRPr sz="1400" spc="-18" dirty="0">
              <a:solidFill>
                <a:srgbClr val="252525"/>
              </a:solidFill>
              <a:latin typeface="Century Gothic" panose="020B0502020202020204" pitchFamily="34" charset="0"/>
              <a:cs typeface="Constantia"/>
            </a:endParaRPr>
          </a:p>
          <a:p>
            <a:pPr marL="369262" marR="328233" indent="-358435">
              <a:lnSpc>
                <a:spcPct val="120000"/>
              </a:lnSpc>
              <a:spcBef>
                <a:spcPts val="18"/>
              </a:spcBef>
              <a:buClr>
                <a:srgbClr val="C00000"/>
              </a:buClr>
              <a:buFont typeface="Arial" panose="020B0604020202020204" pitchFamily="34" charset="0"/>
              <a:buChar char="•"/>
            </a:pPr>
            <a:r>
              <a:rPr sz="1400" spc="-18" dirty="0" smtClean="0">
                <a:solidFill>
                  <a:srgbClr val="252525"/>
                </a:solidFill>
                <a:latin typeface="Century Gothic" panose="020B0502020202020204" pitchFamily="34" charset="0"/>
                <a:cs typeface="Constantia"/>
              </a:rPr>
              <a:t>Para </a:t>
            </a:r>
            <a:r>
              <a:rPr sz="1400" spc="-18" dirty="0">
                <a:solidFill>
                  <a:srgbClr val="252525"/>
                </a:solidFill>
                <a:latin typeface="Century Gothic" panose="020B0502020202020204" pitchFamily="34" charset="0"/>
                <a:cs typeface="Constantia"/>
              </a:rPr>
              <a:t>la valuación de este tipo de bonos se consideran los siguientes</a:t>
            </a:r>
            <a:r>
              <a:rPr lang="es-MX" sz="1400" spc="-18" dirty="0">
                <a:solidFill>
                  <a:srgbClr val="252525"/>
                </a:solidFill>
                <a:latin typeface="Century Gothic" panose="020B0502020202020204" pitchFamily="34" charset="0"/>
                <a:cs typeface="Constantia"/>
              </a:rPr>
              <a:t> </a:t>
            </a:r>
            <a:r>
              <a:rPr sz="1400" spc="-18" dirty="0">
                <a:solidFill>
                  <a:srgbClr val="252525"/>
                </a:solidFill>
                <a:latin typeface="Century Gothic" panose="020B0502020202020204" pitchFamily="34" charset="0"/>
                <a:cs typeface="Constantia"/>
              </a:rPr>
              <a:t>supuestos: </a:t>
            </a:r>
            <a:endParaRPr lang="es-MX" sz="1400" spc="-18" dirty="0">
              <a:solidFill>
                <a:srgbClr val="252525"/>
              </a:solidFill>
              <a:latin typeface="Century Gothic" panose="020B0502020202020204" pitchFamily="34" charset="0"/>
              <a:cs typeface="Constantia"/>
            </a:endParaRPr>
          </a:p>
          <a:p>
            <a:pPr marL="10827" marR="328233">
              <a:lnSpc>
                <a:spcPct val="120000"/>
              </a:lnSpc>
              <a:spcBef>
                <a:spcPts val="18"/>
              </a:spcBef>
              <a:buClr>
                <a:srgbClr val="C00000"/>
              </a:buClr>
            </a:pPr>
            <a:endParaRPr lang="es-MX" sz="1400" spc="-18" dirty="0" smtClean="0">
              <a:solidFill>
                <a:srgbClr val="252525"/>
              </a:solidFill>
              <a:latin typeface="Century Gothic" panose="020B0502020202020204" pitchFamily="34" charset="0"/>
              <a:cs typeface="Constantia"/>
            </a:endParaRPr>
          </a:p>
          <a:p>
            <a:pPr marL="369262" marR="328233" indent="-358435">
              <a:lnSpc>
                <a:spcPct val="120000"/>
              </a:lnSpc>
              <a:spcBef>
                <a:spcPts val="18"/>
              </a:spcBef>
              <a:buClr>
                <a:srgbClr val="C00000"/>
              </a:buClr>
              <a:buFont typeface="Arial" panose="020B0604020202020204" pitchFamily="34" charset="0"/>
              <a:buChar char="•"/>
            </a:pPr>
            <a:r>
              <a:rPr sz="1400" spc="-18" dirty="0" smtClean="0">
                <a:solidFill>
                  <a:srgbClr val="252525"/>
                </a:solidFill>
                <a:latin typeface="Century Gothic" panose="020B0502020202020204" pitchFamily="34" charset="0"/>
                <a:cs typeface="Constantia"/>
              </a:rPr>
              <a:t>Se </a:t>
            </a:r>
            <a:r>
              <a:rPr sz="1400" spc="-18" dirty="0">
                <a:solidFill>
                  <a:srgbClr val="252525"/>
                </a:solidFill>
                <a:latin typeface="Century Gothic" panose="020B0502020202020204" pitchFamily="34" charset="0"/>
                <a:cs typeface="Constantia"/>
              </a:rPr>
              <a:t>considera la calificación de crédito de los bonos, sin importar que la</a:t>
            </a:r>
            <a:r>
              <a:rPr lang="es-MX" sz="1400" spc="-18" dirty="0">
                <a:solidFill>
                  <a:srgbClr val="252525"/>
                </a:solidFill>
                <a:latin typeface="Century Gothic" panose="020B0502020202020204" pitchFamily="34" charset="0"/>
                <a:cs typeface="Constantia"/>
              </a:rPr>
              <a:t> </a:t>
            </a:r>
            <a:r>
              <a:rPr sz="1400" spc="-18" dirty="0">
                <a:solidFill>
                  <a:srgbClr val="252525"/>
                </a:solidFill>
                <a:latin typeface="Century Gothic" panose="020B0502020202020204" pitchFamily="34" charset="0"/>
                <a:cs typeface="Constantia"/>
              </a:rPr>
              <a:t>calificación de crédito muchas veces corresponde al fideicomitente y no a la  calidad del proyecto de inversión.</a:t>
            </a:r>
            <a:endParaRPr lang="es-MX" sz="1400" spc="-18" dirty="0">
              <a:solidFill>
                <a:srgbClr val="252525"/>
              </a:solidFill>
              <a:latin typeface="Century Gothic" panose="020B0502020202020204" pitchFamily="34" charset="0"/>
              <a:cs typeface="Constantia"/>
            </a:endParaRPr>
          </a:p>
          <a:p>
            <a:pPr marL="10827" marR="328233">
              <a:lnSpc>
                <a:spcPct val="120000"/>
              </a:lnSpc>
              <a:spcBef>
                <a:spcPts val="18"/>
              </a:spcBef>
              <a:buClr>
                <a:srgbClr val="C00000"/>
              </a:buClr>
            </a:pPr>
            <a:endParaRPr lang="es-MX" sz="1400" spc="-18" dirty="0" smtClean="0">
              <a:solidFill>
                <a:srgbClr val="252525"/>
              </a:solidFill>
              <a:latin typeface="Century Gothic" panose="020B0502020202020204" pitchFamily="34" charset="0"/>
              <a:cs typeface="Constantia"/>
            </a:endParaRPr>
          </a:p>
          <a:p>
            <a:pPr marL="369262" marR="328233" indent="-358435">
              <a:lnSpc>
                <a:spcPct val="120000"/>
              </a:lnSpc>
              <a:spcBef>
                <a:spcPts val="18"/>
              </a:spcBef>
              <a:buClr>
                <a:srgbClr val="C00000"/>
              </a:buClr>
              <a:buFont typeface="Arial" panose="020B0604020202020204" pitchFamily="34" charset="0"/>
              <a:buChar char="•"/>
            </a:pPr>
            <a:r>
              <a:rPr sz="1400" spc="-18" dirty="0" smtClean="0">
                <a:solidFill>
                  <a:srgbClr val="252525"/>
                </a:solidFill>
                <a:latin typeface="Century Gothic" panose="020B0502020202020204" pitchFamily="34" charset="0"/>
                <a:cs typeface="Constantia"/>
              </a:rPr>
              <a:t>Con </a:t>
            </a:r>
            <a:r>
              <a:rPr sz="1400" spc="-18" dirty="0">
                <a:solidFill>
                  <a:srgbClr val="252525"/>
                </a:solidFill>
                <a:latin typeface="Century Gothic" panose="020B0502020202020204" pitchFamily="34" charset="0"/>
                <a:cs typeface="Constantia"/>
              </a:rPr>
              <a:t>excepción del bono de Cemex09, donde VaR cuenta con un modelo  particular para la valuación de este bono convertible, no se valúan las opciones  implícitas en los vencimientos anticipados y/o cláusulas de convertibilidad</a:t>
            </a:r>
            <a:r>
              <a:rPr sz="1400" spc="-13" dirty="0" smtClean="0">
                <a:solidFill>
                  <a:srgbClr val="252525"/>
                </a:solidFill>
                <a:latin typeface="Century Gothic" panose="020B0502020202020204" pitchFamily="34" charset="0"/>
                <a:cs typeface="Constantia"/>
              </a:rPr>
              <a:t>.</a:t>
            </a:r>
            <a:endParaRPr sz="1400" dirty="0">
              <a:latin typeface="Century Gothic" panose="020B0502020202020204" pitchFamily="34" charset="0"/>
              <a:cs typeface="Constantia"/>
            </a:endParaRPr>
          </a:p>
        </p:txBody>
      </p:sp>
      <p:sp>
        <p:nvSpPr>
          <p:cNvPr id="12" name="11 Marcador de número de diapositiva"/>
          <p:cNvSpPr>
            <a:spLocks noGrp="1"/>
          </p:cNvSpPr>
          <p:nvPr>
            <p:ph type="sldNum" sz="quarter" idx="12"/>
          </p:nvPr>
        </p:nvSpPr>
        <p:spPr/>
        <p:txBody>
          <a:bodyPr/>
          <a:lstStyle/>
          <a:p>
            <a:fld id="{05E83AA4-A00D-4AA0-8FE8-B93C9F3EC141}" type="slidenum">
              <a:rPr lang="es-ES" altLang="es-MX" smtClean="0"/>
              <a:pPr/>
              <a:t>82</a:t>
            </a:fld>
            <a:endParaRPr lang="es-ES" altLang="es-MX" dirty="0"/>
          </a:p>
        </p:txBody>
      </p:sp>
      <p:sp>
        <p:nvSpPr>
          <p:cNvPr id="13" name="object 2"/>
          <p:cNvSpPr txBox="1">
            <a:spLocks/>
          </p:cNvSpPr>
          <p:nvPr/>
        </p:nvSpPr>
        <p:spPr bwMode="auto">
          <a:xfrm>
            <a:off x="457200" y="682883"/>
            <a:ext cx="5562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1397" eaLnBrk="1" hangingPunct="1"/>
            <a:r>
              <a:rPr lang="es-MX" sz="2000" b="1" spc="-27" dirty="0" smtClean="0">
                <a:latin typeface="Century Gothic" panose="020B0502020202020204" pitchFamily="34" charset="0"/>
              </a:rPr>
              <a:t>Anexo. </a:t>
            </a:r>
            <a:r>
              <a:rPr lang="es-MX" sz="2000" b="1" spc="-13" dirty="0" smtClean="0">
                <a:latin typeface="Century Gothic" panose="020B0502020202020204" pitchFamily="34" charset="0"/>
              </a:rPr>
              <a:t>Marco</a:t>
            </a:r>
            <a:r>
              <a:rPr lang="es-MX" sz="2000" b="1" spc="-9" dirty="0" smtClean="0">
                <a:latin typeface="Century Gothic" panose="020B0502020202020204" pitchFamily="34" charset="0"/>
              </a:rPr>
              <a:t> metodológico</a:t>
            </a:r>
            <a:endParaRPr lang="es-MX" sz="2000" b="1" spc="-9" dirty="0">
              <a:latin typeface="Century Gothic" panose="020B0502020202020204" pitchFamily="34" charset="0"/>
            </a:endParaRPr>
          </a:p>
        </p:txBody>
      </p:sp>
    </p:spTree>
    <p:extLst>
      <p:ext uri="{BB962C8B-B14F-4D97-AF65-F5344CB8AC3E}">
        <p14:creationId xmlns:p14="http://schemas.microsoft.com/office/powerpoint/2010/main" val="1281041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44000" y="25963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a:latin typeface="Century Gothic" pitchFamily="34" charset="0"/>
              </a:rPr>
              <a:t>ANEXO 1 Composición de la cartera del FANVIT</a:t>
            </a:r>
            <a:endParaRPr lang="en-US" sz="2000" b="1" dirty="0">
              <a:latin typeface="Century Gothic" pitchFamily="34" charset="0"/>
            </a:endParaRPr>
          </a:p>
        </p:txBody>
      </p:sp>
      <p:sp>
        <p:nvSpPr>
          <p:cNvPr id="4"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83</a:t>
            </a:fld>
            <a:endParaRPr lang="es-ES" dirty="0"/>
          </a:p>
        </p:txBody>
      </p:sp>
      <p:graphicFrame>
        <p:nvGraphicFramePr>
          <p:cNvPr id="2" name="Objeto 1"/>
          <p:cNvGraphicFramePr>
            <a:graphicFrameLocks noChangeAspect="1"/>
          </p:cNvGraphicFramePr>
          <p:nvPr>
            <p:extLst>
              <p:ext uri="{D42A27DB-BD31-4B8C-83A1-F6EECF244321}">
                <p14:modId xmlns:p14="http://schemas.microsoft.com/office/powerpoint/2010/main" val="2385438861"/>
              </p:ext>
            </p:extLst>
          </p:nvPr>
        </p:nvGraphicFramePr>
        <p:xfrm>
          <a:off x="36512" y="1235323"/>
          <a:ext cx="9144000" cy="5337053"/>
        </p:xfrm>
        <a:graphic>
          <a:graphicData uri="http://schemas.openxmlformats.org/presentationml/2006/ole">
            <mc:AlternateContent xmlns:mc="http://schemas.openxmlformats.org/markup-compatibility/2006">
              <mc:Choice xmlns:v="urn:schemas-microsoft-com:vml" Requires="v">
                <p:oleObj spid="_x0000_s2101" name="Worksheet" r:id="rId4" imgW="10144080" imgH="8962998" progId="Excel.Sheet.12">
                  <p:embed/>
                </p:oleObj>
              </mc:Choice>
              <mc:Fallback>
                <p:oleObj name="Worksheet" r:id="rId4" imgW="10144080" imgH="8962998" progId="Excel.Sheet.12">
                  <p:embed/>
                  <p:pic>
                    <p:nvPicPr>
                      <p:cNvPr id="0" name=""/>
                      <p:cNvPicPr/>
                      <p:nvPr/>
                    </p:nvPicPr>
                    <p:blipFill>
                      <a:blip r:embed="rId5"/>
                      <a:stretch>
                        <a:fillRect/>
                      </a:stretch>
                    </p:blipFill>
                    <p:spPr>
                      <a:xfrm>
                        <a:off x="36512" y="1235323"/>
                        <a:ext cx="9144000" cy="5337053"/>
                      </a:xfrm>
                      <a:prstGeom prst="rect">
                        <a:avLst/>
                      </a:prstGeom>
                    </p:spPr>
                  </p:pic>
                </p:oleObj>
              </mc:Fallback>
            </mc:AlternateContent>
          </a:graphicData>
        </a:graphic>
      </p:graphicFrame>
    </p:spTree>
    <p:extLst>
      <p:ext uri="{BB962C8B-B14F-4D97-AF65-F5344CB8AC3E}">
        <p14:creationId xmlns:p14="http://schemas.microsoft.com/office/powerpoint/2010/main" val="172689382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44000" y="37426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a:latin typeface="Century Gothic" pitchFamily="34" charset="0"/>
              </a:rPr>
              <a:t>Composición de la cartera del FANVIT</a:t>
            </a:r>
            <a:endParaRPr lang="en-US" sz="2000" b="1" dirty="0">
              <a:latin typeface="Century Gothic" pitchFamily="34" charset="0"/>
            </a:endParaRPr>
          </a:p>
        </p:txBody>
      </p:sp>
      <p:sp>
        <p:nvSpPr>
          <p:cNvPr id="4"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84</a:t>
            </a:fld>
            <a:endParaRPr lang="es-ES" dirty="0"/>
          </a:p>
        </p:txBody>
      </p:sp>
      <p:graphicFrame>
        <p:nvGraphicFramePr>
          <p:cNvPr id="2" name="Objeto 1"/>
          <p:cNvGraphicFramePr>
            <a:graphicFrameLocks noChangeAspect="1"/>
          </p:cNvGraphicFramePr>
          <p:nvPr>
            <p:extLst>
              <p:ext uri="{D42A27DB-BD31-4B8C-83A1-F6EECF244321}">
                <p14:modId xmlns:p14="http://schemas.microsoft.com/office/powerpoint/2010/main" val="865321118"/>
              </p:ext>
            </p:extLst>
          </p:nvPr>
        </p:nvGraphicFramePr>
        <p:xfrm>
          <a:off x="0" y="1266824"/>
          <a:ext cx="9143999" cy="5305551"/>
        </p:xfrm>
        <a:graphic>
          <a:graphicData uri="http://schemas.openxmlformats.org/presentationml/2006/ole">
            <mc:AlternateContent xmlns:mc="http://schemas.openxmlformats.org/markup-compatibility/2006">
              <mc:Choice xmlns:v="urn:schemas-microsoft-com:vml" Requires="v">
                <p:oleObj spid="_x0000_s3125" name="Worksheet" r:id="rId4" imgW="10144080" imgH="7629645" progId="Excel.Sheet.12">
                  <p:embed/>
                </p:oleObj>
              </mc:Choice>
              <mc:Fallback>
                <p:oleObj name="Worksheet" r:id="rId4" imgW="10144080" imgH="7629645" progId="Excel.Sheet.12">
                  <p:embed/>
                  <p:pic>
                    <p:nvPicPr>
                      <p:cNvPr id="0" name=""/>
                      <p:cNvPicPr/>
                      <p:nvPr/>
                    </p:nvPicPr>
                    <p:blipFill>
                      <a:blip r:embed="rId5"/>
                      <a:stretch>
                        <a:fillRect/>
                      </a:stretch>
                    </p:blipFill>
                    <p:spPr>
                      <a:xfrm>
                        <a:off x="0" y="1266824"/>
                        <a:ext cx="9143999" cy="5305551"/>
                      </a:xfrm>
                      <a:prstGeom prst="rect">
                        <a:avLst/>
                      </a:prstGeom>
                    </p:spPr>
                  </p:pic>
                </p:oleObj>
              </mc:Fallback>
            </mc:AlternateContent>
          </a:graphicData>
        </a:graphic>
      </p:graphicFrame>
    </p:spTree>
    <p:extLst>
      <p:ext uri="{BB962C8B-B14F-4D97-AF65-F5344CB8AC3E}">
        <p14:creationId xmlns:p14="http://schemas.microsoft.com/office/powerpoint/2010/main" val="50947321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44000" y="37426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solidFill>
                  <a:srgbClr val="C00000"/>
                </a:solidFill>
                <a:latin typeface="Century Gothic" pitchFamily="34" charset="0"/>
                <a:cs typeface="Arial" pitchFamily="34" charset="0"/>
              </a:rPr>
              <a:t>Composición </a:t>
            </a:r>
            <a:r>
              <a:rPr lang="es-MX" sz="2000" b="1" dirty="0">
                <a:solidFill>
                  <a:srgbClr val="C00000"/>
                </a:solidFill>
                <a:latin typeface="Century Gothic" pitchFamily="34" charset="0"/>
                <a:cs typeface="Arial" pitchFamily="34" charset="0"/>
              </a:rPr>
              <a:t>de la cartera del </a:t>
            </a:r>
            <a:r>
              <a:rPr lang="es-MX" sz="2000" b="1" dirty="0" smtClean="0">
                <a:solidFill>
                  <a:srgbClr val="C00000"/>
                </a:solidFill>
                <a:latin typeface="Century Gothic" pitchFamily="34" charset="0"/>
                <a:cs typeface="Arial" pitchFamily="34" charset="0"/>
              </a:rPr>
              <a:t>FANVIT</a:t>
            </a:r>
            <a:endParaRPr lang="en-US" sz="2000" b="1" dirty="0">
              <a:solidFill>
                <a:srgbClr val="C00000"/>
              </a:solidFill>
              <a:latin typeface="Century Gothic" pitchFamily="34" charset="0"/>
              <a:cs typeface="Arial"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85</a:t>
            </a:fld>
            <a:endParaRPr lang="es-ES" dirty="0"/>
          </a:p>
        </p:txBody>
      </p:sp>
      <p:graphicFrame>
        <p:nvGraphicFramePr>
          <p:cNvPr id="2" name="Objeto 1"/>
          <p:cNvGraphicFramePr>
            <a:graphicFrameLocks noChangeAspect="1"/>
          </p:cNvGraphicFramePr>
          <p:nvPr>
            <p:extLst>
              <p:ext uri="{D42A27DB-BD31-4B8C-83A1-F6EECF244321}">
                <p14:modId xmlns:p14="http://schemas.microsoft.com/office/powerpoint/2010/main" val="1832616802"/>
              </p:ext>
            </p:extLst>
          </p:nvPr>
        </p:nvGraphicFramePr>
        <p:xfrm>
          <a:off x="0" y="1295400"/>
          <a:ext cx="9144000" cy="5276976"/>
        </p:xfrm>
        <a:graphic>
          <a:graphicData uri="http://schemas.openxmlformats.org/presentationml/2006/ole">
            <mc:AlternateContent xmlns:mc="http://schemas.openxmlformats.org/markup-compatibility/2006">
              <mc:Choice xmlns:v="urn:schemas-microsoft-com:vml" Requires="v">
                <p:oleObj spid="_x0000_s4149" name="Worksheet" r:id="rId4" imgW="10144080" imgH="5343485" progId="Excel.Sheet.12">
                  <p:embed/>
                </p:oleObj>
              </mc:Choice>
              <mc:Fallback>
                <p:oleObj name="Worksheet" r:id="rId4" imgW="10144080" imgH="5343485" progId="Excel.Sheet.12">
                  <p:embed/>
                  <p:pic>
                    <p:nvPicPr>
                      <p:cNvPr id="0" name=""/>
                      <p:cNvPicPr/>
                      <p:nvPr/>
                    </p:nvPicPr>
                    <p:blipFill>
                      <a:blip r:embed="rId5"/>
                      <a:stretch>
                        <a:fillRect/>
                      </a:stretch>
                    </p:blipFill>
                    <p:spPr>
                      <a:xfrm>
                        <a:off x="0" y="1295400"/>
                        <a:ext cx="9144000" cy="5276976"/>
                      </a:xfrm>
                      <a:prstGeom prst="rect">
                        <a:avLst/>
                      </a:prstGeom>
                    </p:spPr>
                  </p:pic>
                </p:oleObj>
              </mc:Fallback>
            </mc:AlternateContent>
          </a:graphicData>
        </a:graphic>
      </p:graphicFrame>
    </p:spTree>
    <p:extLst>
      <p:ext uri="{BB962C8B-B14F-4D97-AF65-F5344CB8AC3E}">
        <p14:creationId xmlns:p14="http://schemas.microsoft.com/office/powerpoint/2010/main" val="393297857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144000" y="37426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solidFill>
                  <a:srgbClr val="C00000"/>
                </a:solidFill>
                <a:latin typeface="Century Gothic" pitchFamily="34" charset="0"/>
                <a:cs typeface="Arial" pitchFamily="34" charset="0"/>
              </a:rPr>
              <a:t>Composición </a:t>
            </a:r>
            <a:r>
              <a:rPr lang="es-MX" sz="2000" b="1" dirty="0">
                <a:solidFill>
                  <a:srgbClr val="C00000"/>
                </a:solidFill>
                <a:latin typeface="Century Gothic" pitchFamily="34" charset="0"/>
                <a:cs typeface="Arial" pitchFamily="34" charset="0"/>
              </a:rPr>
              <a:t>de la cartera del </a:t>
            </a:r>
            <a:r>
              <a:rPr lang="es-MX" sz="2000" b="1" dirty="0" smtClean="0">
                <a:solidFill>
                  <a:srgbClr val="C00000"/>
                </a:solidFill>
                <a:latin typeface="Century Gothic" pitchFamily="34" charset="0"/>
                <a:cs typeface="Arial" pitchFamily="34" charset="0"/>
              </a:rPr>
              <a:t>FANVIT</a:t>
            </a:r>
            <a:endParaRPr lang="en-US" sz="2000" b="1" dirty="0">
              <a:solidFill>
                <a:srgbClr val="C00000"/>
              </a:solidFill>
              <a:latin typeface="Century Gothic" pitchFamily="34" charset="0"/>
              <a:cs typeface="Arial"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86</a:t>
            </a:fld>
            <a:endParaRPr lang="es-ES" dirty="0"/>
          </a:p>
        </p:txBody>
      </p:sp>
      <p:graphicFrame>
        <p:nvGraphicFramePr>
          <p:cNvPr id="2" name="Objeto 1"/>
          <p:cNvGraphicFramePr>
            <a:graphicFrameLocks noChangeAspect="1"/>
          </p:cNvGraphicFramePr>
          <p:nvPr>
            <p:extLst>
              <p:ext uri="{D42A27DB-BD31-4B8C-83A1-F6EECF244321}">
                <p14:modId xmlns:p14="http://schemas.microsoft.com/office/powerpoint/2010/main" val="160970132"/>
              </p:ext>
            </p:extLst>
          </p:nvPr>
        </p:nvGraphicFramePr>
        <p:xfrm>
          <a:off x="0" y="1228724"/>
          <a:ext cx="9144000" cy="5343651"/>
        </p:xfrm>
        <a:graphic>
          <a:graphicData uri="http://schemas.openxmlformats.org/presentationml/2006/ole">
            <mc:AlternateContent xmlns:mc="http://schemas.openxmlformats.org/markup-compatibility/2006">
              <mc:Choice xmlns:v="urn:schemas-microsoft-com:vml" Requires="v">
                <p:oleObj spid="_x0000_s5173" name="Worksheet" r:id="rId4" imgW="10144080" imgH="5343485" progId="Excel.Sheet.12">
                  <p:embed/>
                </p:oleObj>
              </mc:Choice>
              <mc:Fallback>
                <p:oleObj name="Worksheet" r:id="rId4" imgW="10144080" imgH="5343485" progId="Excel.Sheet.12">
                  <p:embed/>
                  <p:pic>
                    <p:nvPicPr>
                      <p:cNvPr id="0" name=""/>
                      <p:cNvPicPr/>
                      <p:nvPr/>
                    </p:nvPicPr>
                    <p:blipFill>
                      <a:blip r:embed="rId5"/>
                      <a:stretch>
                        <a:fillRect/>
                      </a:stretch>
                    </p:blipFill>
                    <p:spPr>
                      <a:xfrm>
                        <a:off x="0" y="1228724"/>
                        <a:ext cx="9144000" cy="5343651"/>
                      </a:xfrm>
                      <a:prstGeom prst="rect">
                        <a:avLst/>
                      </a:prstGeom>
                    </p:spPr>
                  </p:pic>
                </p:oleObj>
              </mc:Fallback>
            </mc:AlternateContent>
          </a:graphicData>
        </a:graphic>
      </p:graphicFrame>
    </p:spTree>
    <p:extLst>
      <p:ext uri="{BB962C8B-B14F-4D97-AF65-F5344CB8AC3E}">
        <p14:creationId xmlns:p14="http://schemas.microsoft.com/office/powerpoint/2010/main" val="187105946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Título"/>
          <p:cNvSpPr>
            <a:spLocks noGrp="1"/>
          </p:cNvSpPr>
          <p:nvPr>
            <p:ph type="title"/>
          </p:nvPr>
        </p:nvSpPr>
        <p:spPr>
          <a:xfrm>
            <a:off x="144000" y="288000"/>
            <a:ext cx="7178040" cy="742950"/>
          </a:xfrm>
        </p:spPr>
        <p:txBody>
          <a:bodyPr>
            <a:normAutofit/>
          </a:bodyPr>
          <a:lstStyle/>
          <a:p>
            <a:r>
              <a:rPr lang="es-MX" sz="2000" b="1" dirty="0" smtClean="0">
                <a:latin typeface="Century Gothic" pitchFamily="34" charset="0"/>
              </a:rPr>
              <a:t>Composición de portafolio</a:t>
            </a:r>
            <a:endParaRPr lang="es-MX" sz="2000" b="1" dirty="0">
              <a:latin typeface="Century Gothic" pitchFamily="34" charset="0"/>
            </a:endParaRPr>
          </a:p>
        </p:txBody>
      </p:sp>
      <p:sp>
        <p:nvSpPr>
          <p:cNvPr id="6"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87</a:t>
            </a:fld>
            <a:endParaRPr lang="es-ES" dirty="0"/>
          </a:p>
        </p:txBody>
      </p:sp>
      <p:graphicFrame>
        <p:nvGraphicFramePr>
          <p:cNvPr id="7" name="Gráfico 6"/>
          <p:cNvGraphicFramePr>
            <a:graphicFrameLocks/>
          </p:cNvGraphicFramePr>
          <p:nvPr>
            <p:extLst>
              <p:ext uri="{D42A27DB-BD31-4B8C-83A1-F6EECF244321}">
                <p14:modId xmlns:p14="http://schemas.microsoft.com/office/powerpoint/2010/main" val="2266297987"/>
              </p:ext>
            </p:extLst>
          </p:nvPr>
        </p:nvGraphicFramePr>
        <p:xfrm>
          <a:off x="1" y="1030950"/>
          <a:ext cx="9180512" cy="55414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7476596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Título"/>
          <p:cNvSpPr>
            <a:spLocks noGrp="1"/>
          </p:cNvSpPr>
          <p:nvPr>
            <p:ph type="title"/>
          </p:nvPr>
        </p:nvSpPr>
        <p:spPr>
          <a:xfrm>
            <a:off x="144000" y="288000"/>
            <a:ext cx="7178040" cy="721292"/>
          </a:xfrm>
        </p:spPr>
        <p:txBody>
          <a:bodyPr>
            <a:normAutofit/>
          </a:bodyPr>
          <a:lstStyle/>
          <a:p>
            <a:r>
              <a:rPr lang="es-MX" sz="2000" b="1" dirty="0" smtClean="0">
                <a:latin typeface="Century Gothic" panose="020B0502020202020204" pitchFamily="34" charset="0"/>
              </a:rPr>
              <a:t>Composición por tipo de activo: Estructurados</a:t>
            </a:r>
            <a:endParaRPr lang="es-MX" sz="2000" b="1" dirty="0">
              <a:latin typeface="Century Gothic" panose="020B0502020202020204" pitchFamily="34" charset="0"/>
            </a:endParaRPr>
          </a:p>
        </p:txBody>
      </p:sp>
      <p:sp>
        <p:nvSpPr>
          <p:cNvPr id="2" name="CuadroTexto 1"/>
          <p:cNvSpPr txBox="1"/>
          <p:nvPr/>
        </p:nvSpPr>
        <p:spPr>
          <a:xfrm>
            <a:off x="239282" y="1615155"/>
            <a:ext cx="8773371" cy="584775"/>
          </a:xfrm>
          <a:prstGeom prst="rect">
            <a:avLst/>
          </a:prstGeom>
          <a:noFill/>
        </p:spPr>
        <p:txBody>
          <a:bodyPr wrap="square" rtlCol="0">
            <a:spAutoFit/>
          </a:bodyPr>
          <a:lstStyle/>
          <a:p>
            <a:pPr marL="285750" indent="-285750">
              <a:buClr>
                <a:srgbClr val="CD0000"/>
              </a:buClr>
              <a:buFont typeface="Arial" panose="020B0604020202020204" pitchFamily="34" charset="0"/>
              <a:buChar char="•"/>
            </a:pPr>
            <a:r>
              <a:rPr lang="es-MX" sz="1600" dirty="0" smtClean="0">
                <a:solidFill>
                  <a:prstClr val="black"/>
                </a:solidFill>
                <a:latin typeface="Century Gothic" panose="020B0502020202020204" pitchFamily="34" charset="0"/>
              </a:rPr>
              <a:t>Límite SB2 – 15% del portafolio</a:t>
            </a:r>
          </a:p>
          <a:p>
            <a:pPr marL="285750" indent="-285750">
              <a:buClr>
                <a:srgbClr val="CD0000"/>
              </a:buClr>
              <a:buFont typeface="Arial" panose="020B0604020202020204" pitchFamily="34" charset="0"/>
              <a:buChar char="•"/>
            </a:pPr>
            <a:r>
              <a:rPr lang="es-MX" sz="1600" dirty="0" smtClean="0">
                <a:solidFill>
                  <a:prstClr val="black"/>
                </a:solidFill>
                <a:latin typeface="Century Gothic" panose="020B0502020202020204" pitchFamily="34" charset="0"/>
              </a:rPr>
              <a:t>Los estructurados representan el 4.44% del portafolio</a:t>
            </a:r>
            <a:endParaRPr lang="es-MX" sz="1600" dirty="0">
              <a:solidFill>
                <a:prstClr val="black"/>
              </a:solidFill>
              <a:latin typeface="Century Gothic" panose="020B0502020202020204" pitchFamily="34" charset="0"/>
            </a:endParaRPr>
          </a:p>
        </p:txBody>
      </p:sp>
      <p:sp>
        <p:nvSpPr>
          <p:cNvPr id="10" name="1 Marcador de número de diapositiva"/>
          <p:cNvSpPr>
            <a:spLocks noGrp="1"/>
          </p:cNvSpPr>
          <p:nvPr>
            <p:ph type="sldNum" sz="quarter" idx="12"/>
          </p:nvPr>
        </p:nvSpPr>
        <p:spPr>
          <a:xfrm>
            <a:off x="8321093" y="6415871"/>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88</a:t>
            </a:fld>
            <a:endParaRPr lang="es-ES" dirty="0"/>
          </a:p>
        </p:txBody>
      </p:sp>
      <p:graphicFrame>
        <p:nvGraphicFramePr>
          <p:cNvPr id="8" name="Gráfico 7"/>
          <p:cNvGraphicFramePr>
            <a:graphicFrameLocks/>
          </p:cNvGraphicFramePr>
          <p:nvPr>
            <p:extLst>
              <p:ext uri="{D42A27DB-BD31-4B8C-83A1-F6EECF244321}">
                <p14:modId xmlns:p14="http://schemas.microsoft.com/office/powerpoint/2010/main" val="2911723141"/>
              </p:ext>
            </p:extLst>
          </p:nvPr>
        </p:nvGraphicFramePr>
        <p:xfrm>
          <a:off x="71421" y="2221434"/>
          <a:ext cx="4276461" cy="209955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áfico 13"/>
          <p:cNvGraphicFramePr>
            <a:graphicFrameLocks/>
          </p:cNvGraphicFramePr>
          <p:nvPr>
            <p:extLst>
              <p:ext uri="{D42A27DB-BD31-4B8C-83A1-F6EECF244321}">
                <p14:modId xmlns:p14="http://schemas.microsoft.com/office/powerpoint/2010/main" val="2884121841"/>
              </p:ext>
            </p:extLst>
          </p:nvPr>
        </p:nvGraphicFramePr>
        <p:xfrm>
          <a:off x="4643718" y="2199931"/>
          <a:ext cx="4500282" cy="20995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áfico 14"/>
          <p:cNvGraphicFramePr>
            <a:graphicFrameLocks/>
          </p:cNvGraphicFramePr>
          <p:nvPr>
            <p:extLst>
              <p:ext uri="{D42A27DB-BD31-4B8C-83A1-F6EECF244321}">
                <p14:modId xmlns:p14="http://schemas.microsoft.com/office/powerpoint/2010/main" val="1977241501"/>
              </p:ext>
            </p:extLst>
          </p:nvPr>
        </p:nvGraphicFramePr>
        <p:xfrm>
          <a:off x="2068504" y="4299483"/>
          <a:ext cx="5114925" cy="26574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5659709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Título"/>
          <p:cNvSpPr>
            <a:spLocks noGrp="1"/>
          </p:cNvSpPr>
          <p:nvPr>
            <p:ph type="title"/>
          </p:nvPr>
        </p:nvSpPr>
        <p:spPr>
          <a:xfrm>
            <a:off x="144000" y="288000"/>
            <a:ext cx="7178040" cy="742950"/>
          </a:xfrm>
        </p:spPr>
        <p:txBody>
          <a:bodyPr>
            <a:noAutofit/>
          </a:bodyPr>
          <a:lstStyle/>
          <a:p>
            <a:r>
              <a:rPr lang="es-MX" sz="2000" b="1" dirty="0" smtClean="0">
                <a:latin typeface="Century Gothic" panose="020B0502020202020204" pitchFamily="34" charset="0"/>
              </a:rPr>
              <a:t>Composición por tipo de activo: Certificados Bursátiles</a:t>
            </a:r>
            <a:endParaRPr lang="es-MX" sz="2000" b="1" dirty="0">
              <a:latin typeface="Century Gothic" panose="020B0502020202020204" pitchFamily="34" charset="0"/>
            </a:endParaRPr>
          </a:p>
        </p:txBody>
      </p:sp>
      <p:sp>
        <p:nvSpPr>
          <p:cNvPr id="8" name="1 Marcador de número de diapositiva"/>
          <p:cNvSpPr>
            <a:spLocks noGrp="1"/>
          </p:cNvSpPr>
          <p:nvPr>
            <p:ph type="sldNum" sz="quarter" idx="12"/>
          </p:nvPr>
        </p:nvSpPr>
        <p:spPr>
          <a:xfrm>
            <a:off x="84551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89</a:t>
            </a:fld>
            <a:endParaRPr lang="es-ES" dirty="0"/>
          </a:p>
        </p:txBody>
      </p:sp>
      <p:graphicFrame>
        <p:nvGraphicFramePr>
          <p:cNvPr id="6" name="Gráfico 5"/>
          <p:cNvGraphicFramePr>
            <a:graphicFrameLocks/>
          </p:cNvGraphicFramePr>
          <p:nvPr>
            <p:extLst>
              <p:ext uri="{D42A27DB-BD31-4B8C-83A1-F6EECF244321}">
                <p14:modId xmlns:p14="http://schemas.microsoft.com/office/powerpoint/2010/main" val="466020411"/>
              </p:ext>
            </p:extLst>
          </p:nvPr>
        </p:nvGraphicFramePr>
        <p:xfrm>
          <a:off x="0" y="1030951"/>
          <a:ext cx="9143999" cy="26921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áfico 6"/>
          <p:cNvGraphicFramePr>
            <a:graphicFrameLocks/>
          </p:cNvGraphicFramePr>
          <p:nvPr>
            <p:extLst>
              <p:ext uri="{D42A27DB-BD31-4B8C-83A1-F6EECF244321}">
                <p14:modId xmlns:p14="http://schemas.microsoft.com/office/powerpoint/2010/main" val="1432201295"/>
              </p:ext>
            </p:extLst>
          </p:nvPr>
        </p:nvGraphicFramePr>
        <p:xfrm>
          <a:off x="-2" y="3580210"/>
          <a:ext cx="9144001" cy="31623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3047832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Título"/>
          <p:cNvSpPr>
            <a:spLocks noGrp="1"/>
          </p:cNvSpPr>
          <p:nvPr>
            <p:ph type="title"/>
          </p:nvPr>
        </p:nvSpPr>
        <p:spPr>
          <a:xfrm>
            <a:off x="143999" y="288000"/>
            <a:ext cx="7516257" cy="742950"/>
          </a:xfrm>
        </p:spPr>
        <p:txBody>
          <a:bodyPr>
            <a:noAutofit/>
          </a:bodyPr>
          <a:lstStyle/>
          <a:p>
            <a:r>
              <a:rPr lang="es-MX" sz="2000" b="1" dirty="0" smtClean="0">
                <a:latin typeface="Century Gothic" panose="020B0502020202020204" pitchFamily="34" charset="0"/>
              </a:rPr>
              <a:t>Composición por tipo de activo: Certificados Bursátiles</a:t>
            </a:r>
            <a:endParaRPr lang="es-MX" sz="2000" b="1" dirty="0">
              <a:latin typeface="Century Gothic" panose="020B0502020202020204" pitchFamily="34" charset="0"/>
            </a:endParaRPr>
          </a:p>
        </p:txBody>
      </p:sp>
      <p:sp>
        <p:nvSpPr>
          <p:cNvPr id="6"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90</a:t>
            </a:fld>
            <a:endParaRPr lang="es-ES" dirty="0"/>
          </a:p>
        </p:txBody>
      </p:sp>
      <p:graphicFrame>
        <p:nvGraphicFramePr>
          <p:cNvPr id="5" name="Gráfico 4"/>
          <p:cNvGraphicFramePr>
            <a:graphicFrameLocks/>
          </p:cNvGraphicFramePr>
          <p:nvPr>
            <p:extLst>
              <p:ext uri="{D42A27DB-BD31-4B8C-83A1-F6EECF244321}">
                <p14:modId xmlns:p14="http://schemas.microsoft.com/office/powerpoint/2010/main" val="4041281262"/>
              </p:ext>
            </p:extLst>
          </p:nvPr>
        </p:nvGraphicFramePr>
        <p:xfrm>
          <a:off x="0" y="1030950"/>
          <a:ext cx="9180512" cy="5541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291035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91</a:t>
            </a:fld>
            <a:endParaRPr lang="es-ES" dirty="0"/>
          </a:p>
        </p:txBody>
      </p:sp>
      <p:sp>
        <p:nvSpPr>
          <p:cNvPr id="7" name="1 Título"/>
          <p:cNvSpPr txBox="1">
            <a:spLocks/>
          </p:cNvSpPr>
          <p:nvPr/>
        </p:nvSpPr>
        <p:spPr>
          <a:xfrm>
            <a:off x="48465" y="78558"/>
            <a:ext cx="7771274" cy="93404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smtClean="0">
                <a:latin typeface="Century Gothic" panose="020B0502020202020204" pitchFamily="34" charset="0"/>
              </a:rPr>
              <a:t>Los </a:t>
            </a:r>
            <a:r>
              <a:rPr lang="es-MX" sz="2000" b="1" dirty="0">
                <a:latin typeface="Century Gothic" panose="020B0502020202020204" pitchFamily="34" charset="0"/>
              </a:rPr>
              <a:t>instrumentos de renta </a:t>
            </a:r>
            <a:r>
              <a:rPr lang="es-MX" sz="2000" b="1" dirty="0" smtClean="0">
                <a:latin typeface="Century Gothic" panose="020B0502020202020204" pitchFamily="34" charset="0"/>
              </a:rPr>
              <a:t>fija gubernamental representan el 32.70% del portafolio.</a:t>
            </a:r>
            <a:endParaRPr lang="es-MX" sz="2000" b="1" dirty="0">
              <a:latin typeface="Century Gothic" panose="020B0502020202020204" pitchFamily="34" charset="0"/>
            </a:endParaRPr>
          </a:p>
        </p:txBody>
      </p:sp>
      <p:graphicFrame>
        <p:nvGraphicFramePr>
          <p:cNvPr id="6" name="Gráfico 5"/>
          <p:cNvGraphicFramePr>
            <a:graphicFrameLocks/>
          </p:cNvGraphicFramePr>
          <p:nvPr>
            <p:extLst>
              <p:ext uri="{D42A27DB-BD31-4B8C-83A1-F6EECF244321}">
                <p14:modId xmlns:p14="http://schemas.microsoft.com/office/powerpoint/2010/main" val="3126105876"/>
              </p:ext>
            </p:extLst>
          </p:nvPr>
        </p:nvGraphicFramePr>
        <p:xfrm>
          <a:off x="0" y="1267206"/>
          <a:ext cx="4272742" cy="559079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áfico 9"/>
          <p:cNvGraphicFramePr>
            <a:graphicFrameLocks/>
          </p:cNvGraphicFramePr>
          <p:nvPr>
            <p:extLst>
              <p:ext uri="{D42A27DB-BD31-4B8C-83A1-F6EECF244321}">
                <p14:modId xmlns:p14="http://schemas.microsoft.com/office/powerpoint/2010/main" val="774119213"/>
              </p:ext>
            </p:extLst>
          </p:nvPr>
        </p:nvGraphicFramePr>
        <p:xfrm>
          <a:off x="4272742" y="1267206"/>
          <a:ext cx="4871258" cy="53051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717672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65439" y="1321424"/>
            <a:ext cx="8773371" cy="738664"/>
          </a:xfrm>
          <a:prstGeom prst="rect">
            <a:avLst/>
          </a:prstGeom>
          <a:noFill/>
          <a:ln w="19050">
            <a:solidFill>
              <a:schemeClr val="tx2"/>
            </a:solidFill>
          </a:ln>
        </p:spPr>
        <p:txBody>
          <a:bodyPr wrap="square" rtlCol="0">
            <a:spAutoFit/>
          </a:bodyPr>
          <a:lstStyle/>
          <a:p>
            <a:pPr marL="285750" indent="-285750">
              <a:buClr>
                <a:srgbClr val="CD0000"/>
              </a:buClr>
              <a:buFont typeface="Arial" panose="020B0604020202020204" pitchFamily="34" charset="0"/>
              <a:buChar char="•"/>
            </a:pPr>
            <a:r>
              <a:rPr lang="es-MX" sz="1400" dirty="0">
                <a:solidFill>
                  <a:prstClr val="black"/>
                </a:solidFill>
                <a:latin typeface="Century Gothic" panose="020B0502020202020204" pitchFamily="34" charset="0"/>
              </a:rPr>
              <a:t>Límite SB2 – 25% del portafolio</a:t>
            </a:r>
          </a:p>
          <a:p>
            <a:pPr marL="285750" indent="-285750">
              <a:buClr>
                <a:srgbClr val="CD0000"/>
              </a:buClr>
              <a:buFont typeface="Arial" panose="020B0604020202020204" pitchFamily="34" charset="0"/>
              <a:buChar char="•"/>
            </a:pPr>
            <a:r>
              <a:rPr lang="es-MX" sz="1400" dirty="0">
                <a:solidFill>
                  <a:prstClr val="black"/>
                </a:solidFill>
                <a:latin typeface="Century Gothic" panose="020B0502020202020204" pitchFamily="34" charset="0"/>
              </a:rPr>
              <a:t>Los instrumentos de renta variable representan el </a:t>
            </a:r>
            <a:r>
              <a:rPr lang="es-MX" sz="1400" dirty="0" smtClean="0">
                <a:solidFill>
                  <a:prstClr val="black"/>
                </a:solidFill>
                <a:latin typeface="Century Gothic" panose="020B0502020202020204" pitchFamily="34" charset="0"/>
              </a:rPr>
              <a:t>5.53% </a:t>
            </a:r>
            <a:r>
              <a:rPr lang="es-MX" sz="1400" dirty="0">
                <a:solidFill>
                  <a:prstClr val="black"/>
                </a:solidFill>
                <a:latin typeface="Century Gothic" panose="020B0502020202020204" pitchFamily="34" charset="0"/>
              </a:rPr>
              <a:t>del portafolio del cual el </a:t>
            </a:r>
            <a:r>
              <a:rPr lang="es-MX" sz="1400" dirty="0" smtClean="0">
                <a:solidFill>
                  <a:prstClr val="black"/>
                </a:solidFill>
                <a:latin typeface="Century Gothic" panose="020B0502020202020204" pitchFamily="34" charset="0"/>
              </a:rPr>
              <a:t>3.79% </a:t>
            </a:r>
            <a:r>
              <a:rPr lang="es-MX" sz="1400" dirty="0">
                <a:solidFill>
                  <a:prstClr val="black"/>
                </a:solidFill>
                <a:latin typeface="Century Gothic" panose="020B0502020202020204" pitchFamily="34" charset="0"/>
              </a:rPr>
              <a:t>del total del portafolio se encuentra invertido en instrumentos de capital garantizado. </a:t>
            </a:r>
          </a:p>
        </p:txBody>
      </p:sp>
      <p:sp>
        <p:nvSpPr>
          <p:cNvPr id="11" name="1 Marcador de número de diapositiva"/>
          <p:cNvSpPr>
            <a:spLocks noGrp="1"/>
          </p:cNvSpPr>
          <p:nvPr>
            <p:ph type="sldNum" sz="quarter" idx="12"/>
          </p:nvPr>
        </p:nvSpPr>
        <p:spPr>
          <a:xfrm>
            <a:off x="8607566" y="6572376"/>
            <a:ext cx="572946" cy="313009"/>
          </a:xfrm>
        </p:spPr>
        <p:txBody>
          <a:bodyPr vert="horz" wrap="square" lIns="91440" tIns="45720" rIns="91440" bIns="45720" numCol="1" anchor="ctr" anchorCtr="0" compatLnSpc="1">
            <a:prstTxWarp prst="textNoShape">
              <a:avLst/>
            </a:prstTxWarp>
          </a:bodyPr>
          <a:lstStyle/>
          <a:p>
            <a:fld id="{C0DD11E7-DE26-3544-ADD9-B909B5A09C33}" type="slidenum">
              <a:rPr lang="es-ES"/>
              <a:pPr/>
              <a:t>92</a:t>
            </a:fld>
            <a:endParaRPr lang="es-ES" dirty="0"/>
          </a:p>
        </p:txBody>
      </p:sp>
      <p:sp>
        <p:nvSpPr>
          <p:cNvPr id="15" name="1 Título"/>
          <p:cNvSpPr>
            <a:spLocks noGrp="1"/>
          </p:cNvSpPr>
          <p:nvPr>
            <p:ph type="title"/>
          </p:nvPr>
        </p:nvSpPr>
        <p:spPr>
          <a:xfrm>
            <a:off x="48465" y="78558"/>
            <a:ext cx="7771274" cy="934049"/>
          </a:xfrm>
        </p:spPr>
        <p:txBody>
          <a:bodyPr>
            <a:normAutofit/>
          </a:bodyPr>
          <a:lstStyle/>
          <a:p>
            <a:r>
              <a:rPr lang="es-MX" sz="2000" b="1" dirty="0">
                <a:latin typeface="Century Gothic" panose="020B0502020202020204" pitchFamily="34" charset="0"/>
              </a:rPr>
              <a:t>Los instrumentos de renta variable representan el </a:t>
            </a:r>
            <a:r>
              <a:rPr lang="es-MX" sz="2000" b="1" dirty="0" smtClean="0">
                <a:latin typeface="Century Gothic" panose="020B0502020202020204" pitchFamily="34" charset="0"/>
              </a:rPr>
              <a:t>5.53% </a:t>
            </a:r>
            <a:r>
              <a:rPr lang="es-MX" sz="2000" b="1" dirty="0">
                <a:latin typeface="Century Gothic" panose="020B0502020202020204" pitchFamily="34" charset="0"/>
              </a:rPr>
              <a:t>del portafolio </a:t>
            </a:r>
          </a:p>
        </p:txBody>
      </p:sp>
      <p:graphicFrame>
        <p:nvGraphicFramePr>
          <p:cNvPr id="9" name="Gráfico 8"/>
          <p:cNvGraphicFramePr>
            <a:graphicFrameLocks/>
          </p:cNvGraphicFramePr>
          <p:nvPr>
            <p:extLst>
              <p:ext uri="{D42A27DB-BD31-4B8C-83A1-F6EECF244321}">
                <p14:modId xmlns:p14="http://schemas.microsoft.com/office/powerpoint/2010/main" val="1301125339"/>
              </p:ext>
            </p:extLst>
          </p:nvPr>
        </p:nvGraphicFramePr>
        <p:xfrm>
          <a:off x="48465" y="2060088"/>
          <a:ext cx="4552125"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áfico 9"/>
          <p:cNvGraphicFramePr>
            <a:graphicFrameLocks/>
          </p:cNvGraphicFramePr>
          <p:nvPr>
            <p:extLst>
              <p:ext uri="{D42A27DB-BD31-4B8C-83A1-F6EECF244321}">
                <p14:modId xmlns:p14="http://schemas.microsoft.com/office/powerpoint/2010/main" val="1515842695"/>
              </p:ext>
            </p:extLst>
          </p:nvPr>
        </p:nvGraphicFramePr>
        <p:xfrm>
          <a:off x="4685475" y="2060088"/>
          <a:ext cx="4628387"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p:cNvGraphicFramePr>
            <a:graphicFrameLocks/>
          </p:cNvGraphicFramePr>
          <p:nvPr>
            <p:extLst>
              <p:ext uri="{D42A27DB-BD31-4B8C-83A1-F6EECF244321}">
                <p14:modId xmlns:p14="http://schemas.microsoft.com/office/powerpoint/2010/main" val="3820677633"/>
              </p:ext>
            </p:extLst>
          </p:nvPr>
        </p:nvGraphicFramePr>
        <p:xfrm>
          <a:off x="1847025" y="4576480"/>
          <a:ext cx="5676900" cy="247874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754542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33781" y="183429"/>
            <a:ext cx="7680158" cy="500383"/>
          </a:xfrm>
        </p:spPr>
        <p:txBody>
          <a:bodyPr>
            <a:noAutofit/>
          </a:bodyPr>
          <a:lstStyle/>
          <a:p>
            <a:r>
              <a:rPr lang="es-MX" sz="2000" b="1" dirty="0" smtClean="0">
                <a:solidFill>
                  <a:srgbClr val="C00000"/>
                </a:solidFill>
                <a:latin typeface="Century Gothic" panose="020B0502020202020204" pitchFamily="34" charset="0"/>
                <a:cs typeface="Arial" pitchFamily="34" charset="0"/>
              </a:rPr>
              <a:t>Composición de la cartera del FINVIT</a:t>
            </a:r>
            <a:endParaRPr lang="en-US" sz="2000" b="1" dirty="0">
              <a:solidFill>
                <a:srgbClr val="C00000"/>
              </a:solidFill>
              <a:latin typeface="Century Gothic" panose="020B0502020202020204" pitchFamily="34" charset="0"/>
              <a:cs typeface="Arial" pitchFamily="34" charset="0"/>
            </a:endParaRPr>
          </a:p>
        </p:txBody>
      </p:sp>
      <p:sp>
        <p:nvSpPr>
          <p:cNvPr id="5" name="2 Marcador de contenido"/>
          <p:cNvSpPr>
            <a:spLocks noGrp="1"/>
          </p:cNvSpPr>
          <p:nvPr>
            <p:ph idx="1"/>
          </p:nvPr>
        </p:nvSpPr>
        <p:spPr>
          <a:xfrm>
            <a:off x="1589964" y="946205"/>
            <a:ext cx="5852754" cy="339915"/>
          </a:xfrm>
        </p:spPr>
        <p:txBody>
          <a:bodyPr>
            <a:noAutofit/>
          </a:bodyPr>
          <a:lstStyle/>
          <a:p>
            <a:pPr marL="0" indent="0" algn="ctr">
              <a:spcBef>
                <a:spcPct val="0"/>
              </a:spcBef>
              <a:spcAft>
                <a:spcPts val="1000"/>
              </a:spcAft>
              <a:buClr>
                <a:srgbClr val="CD0000"/>
              </a:buClr>
              <a:buSzPct val="110000"/>
              <a:buNone/>
            </a:pPr>
            <a:r>
              <a:rPr lang="es-MX" altLang="en-US" sz="1400" b="1" dirty="0" smtClean="0">
                <a:latin typeface="Century Gothic" panose="020B0502020202020204" pitchFamily="34" charset="0"/>
                <a:ea typeface="Myriad Pro"/>
                <a:cs typeface="Times New Roman" pitchFamily="18" charset="0"/>
              </a:rPr>
              <a:t>Composición de la cartera</a:t>
            </a:r>
            <a:endParaRPr lang="es-MX" altLang="en-US" sz="1400" b="1" dirty="0">
              <a:latin typeface="Century Gothic" panose="020B0502020202020204" pitchFamily="34" charset="0"/>
              <a:ea typeface="Myriad Pro"/>
              <a:cs typeface="Times New Roman" pitchFamily="18" charset="0"/>
            </a:endParaRPr>
          </a:p>
        </p:txBody>
      </p:sp>
      <p:sp>
        <p:nvSpPr>
          <p:cNvPr id="8" name="1 Marcador de número de diapositiva"/>
          <p:cNvSpPr txBox="1">
            <a:spLocks/>
          </p:cNvSpPr>
          <p:nvPr/>
        </p:nvSpPr>
        <p:spPr>
          <a:xfrm>
            <a:off x="8607566" y="6572376"/>
            <a:ext cx="572946" cy="313009"/>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C0DD11E7-DE26-3544-ADD9-B909B5A09C33}" type="slidenum">
              <a:rPr lang="es-ES"/>
              <a:pPr/>
              <a:t>93</a:t>
            </a:fld>
            <a:endParaRPr lang="es-ES" dirty="0"/>
          </a:p>
        </p:txBody>
      </p:sp>
      <p:graphicFrame>
        <p:nvGraphicFramePr>
          <p:cNvPr id="2" name="Objeto 1"/>
          <p:cNvGraphicFramePr>
            <a:graphicFrameLocks noChangeAspect="1"/>
          </p:cNvGraphicFramePr>
          <p:nvPr>
            <p:extLst>
              <p:ext uri="{D42A27DB-BD31-4B8C-83A1-F6EECF244321}">
                <p14:modId xmlns:p14="http://schemas.microsoft.com/office/powerpoint/2010/main" val="1703567482"/>
              </p:ext>
            </p:extLst>
          </p:nvPr>
        </p:nvGraphicFramePr>
        <p:xfrm>
          <a:off x="33781" y="1362634"/>
          <a:ext cx="9110219" cy="5209741"/>
        </p:xfrm>
        <a:graphic>
          <a:graphicData uri="http://schemas.openxmlformats.org/presentationml/2006/ole">
            <mc:AlternateContent xmlns:mc="http://schemas.openxmlformats.org/markup-compatibility/2006">
              <mc:Choice xmlns:v="urn:schemas-microsoft-com:vml" Requires="v">
                <p:oleObj spid="_x0000_s6197" name="Worksheet" r:id="rId4" imgW="10582200" imgH="5924377" progId="Excel.Sheet.12">
                  <p:embed/>
                </p:oleObj>
              </mc:Choice>
              <mc:Fallback>
                <p:oleObj name="Worksheet" r:id="rId4" imgW="10582200" imgH="5924377" progId="Excel.Sheet.12">
                  <p:embed/>
                  <p:pic>
                    <p:nvPicPr>
                      <p:cNvPr id="0" name=""/>
                      <p:cNvPicPr/>
                      <p:nvPr/>
                    </p:nvPicPr>
                    <p:blipFill>
                      <a:blip r:embed="rId5"/>
                      <a:stretch>
                        <a:fillRect/>
                      </a:stretch>
                    </p:blipFill>
                    <p:spPr>
                      <a:xfrm>
                        <a:off x="33781" y="1362634"/>
                        <a:ext cx="9110219" cy="5209741"/>
                      </a:xfrm>
                      <a:prstGeom prst="rect">
                        <a:avLst/>
                      </a:prstGeom>
                    </p:spPr>
                  </p:pic>
                </p:oleObj>
              </mc:Fallback>
            </mc:AlternateContent>
          </a:graphicData>
        </a:graphic>
      </p:graphicFrame>
    </p:spTree>
    <p:extLst>
      <p:ext uri="{BB962C8B-B14F-4D97-AF65-F5344CB8AC3E}">
        <p14:creationId xmlns:p14="http://schemas.microsoft.com/office/powerpoint/2010/main" val="16348586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6464" y="2694432"/>
            <a:ext cx="6733286" cy="1107681"/>
          </a:xfrm>
        </p:spPr>
        <p:txBody>
          <a:bodyPr/>
          <a:lstStyle/>
          <a:p>
            <a:r>
              <a:rPr lang="es-MX" altLang="es-MX" sz="2800" dirty="0" smtClean="0">
                <a:latin typeface="Century Gothic" pitchFamily="34" charset="0"/>
              </a:rPr>
              <a:t>Grupo de Trabajo de Inversiones</a:t>
            </a:r>
            <a:r>
              <a:rPr lang="es-MX" altLang="es-MX" sz="2800" dirty="0">
                <a:latin typeface="Century Gothic" pitchFamily="34" charset="0"/>
              </a:rPr>
              <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022</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Septiembre 2016</a:t>
            </a:r>
            <a:endParaRPr lang="es-ES" dirty="0">
              <a:latin typeface="Century Gothic" pitchFamily="34" charset="0"/>
            </a:endParaRPr>
          </a:p>
        </p:txBody>
      </p:sp>
    </p:spTree>
    <p:extLst>
      <p:ext uri="{BB962C8B-B14F-4D97-AF65-F5344CB8AC3E}">
        <p14:creationId xmlns:p14="http://schemas.microsoft.com/office/powerpoint/2010/main" val="328269795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30664</TotalTime>
  <Words>11145</Words>
  <Application>Microsoft Office PowerPoint</Application>
  <PresentationFormat>Carta (216 x 279 mm)</PresentationFormat>
  <Paragraphs>2903</Paragraphs>
  <Slides>94</Slides>
  <Notes>14</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94</vt:i4>
      </vt:variant>
    </vt:vector>
  </HeadingPairs>
  <TitlesOfParts>
    <vt:vector size="96" baseType="lpstr">
      <vt:lpstr>Tema de Office</vt:lpstr>
      <vt:lpstr>Worksheet</vt:lpstr>
      <vt:lpstr>Grupo de Trabajo de Inversiones Sesión Número 022</vt:lpstr>
      <vt:lpstr>Presentación de PowerPoint</vt:lpstr>
      <vt:lpstr>Primer Bono verde en pesos Características de la transacción </vt:lpstr>
      <vt:lpstr>Uso de los Recursos Portafolio Verde</vt:lpstr>
      <vt:lpstr>Presentación de PowerPoint</vt:lpstr>
      <vt:lpstr>Inversiones en emisiones privadas de la Banca de Desarrollo </vt:lpstr>
      <vt:lpstr>Presentación de PowerPoint</vt:lpstr>
      <vt:lpstr>Integración de Asesores Externos al GTI</vt:lpstr>
      <vt:lpstr>Integración de Asesores Externos al GTI</vt:lpstr>
      <vt:lpstr>Presentación de PowerPoint</vt:lpstr>
      <vt:lpstr>Presentación de PowerPoint</vt:lpstr>
      <vt:lpstr>Presentación de PowerPoint</vt:lpstr>
      <vt:lpstr>Propuesta de traspaso de recursos de la Tesorería General al FANVIT</vt:lpstr>
      <vt:lpstr>Propuesta de traspaso de recursos de la Tesorería General al FANVIT</vt:lpstr>
      <vt:lpstr>Propuesta de traspaso de recursos de la Tesorería General al FANVIT</vt:lpstr>
      <vt:lpstr>Presentación de PowerPoint</vt:lpstr>
      <vt:lpstr>Objetivo</vt:lpstr>
      <vt:lpstr>Objetivo</vt:lpstr>
      <vt:lpstr>Características de la cartera</vt:lpstr>
      <vt:lpstr>Características de la cartera</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Valuación del portafolio</vt:lpstr>
      <vt:lpstr>Riesgos de la cartera actual</vt:lpstr>
      <vt:lpstr>Riesgos de la cartera actual</vt:lpstr>
      <vt:lpstr>Costo de liquidación del portafolio</vt:lpstr>
      <vt:lpstr>Costo de liquidación del portafolio</vt:lpstr>
      <vt:lpstr>Costo de liquidación del portafolio</vt:lpstr>
      <vt:lpstr>Costo de liquidación del portafolio</vt:lpstr>
      <vt:lpstr>Presentación de PowerPoint</vt:lpstr>
      <vt:lpstr>Entorno Económico y Financiero</vt:lpstr>
      <vt:lpstr>Las elecciones presidenciales en EUA han sido el principal elemento externo que ha afectado variables financieras en México</vt:lpstr>
      <vt:lpstr>La alta liquidez del peso la vuelve a colocar como una moneda útil de cobertura y especulación en medio de un escenario global volátil</vt:lpstr>
      <vt:lpstr>El tipo de cambio llegó a sus niveles máximos históricos y hubo una fuerte subida en tasas de interés</vt:lpstr>
      <vt:lpstr>S&amp;P puso en perspectiva Negativa la calificación de México y la mantuvo en ‘BBB+’</vt:lpstr>
      <vt:lpstr>El panorama es complicado para la SHCP y Banxico: la primera anunció un recorte de gasto adicional y el segundo subiría tasa antes de que finalice 2016</vt:lpstr>
      <vt:lpstr>Presentación de PowerPoint</vt:lpstr>
      <vt:lpstr>Al 2016, el FANVIT presenta un rendimiento de 6.64% y un resultado neto de 2,384 mdp.</vt:lpstr>
      <vt:lpstr>Al 15 de septiembre de 2016, el rendimiento del FANVIT se ubica en la octava posición vs. las SB2</vt:lpstr>
      <vt:lpstr>Presentación de PowerPoint</vt:lpstr>
      <vt:lpstr>Presentación de PowerPoint</vt:lpstr>
      <vt:lpstr>Presentación de PowerPoint</vt:lpstr>
      <vt:lpstr>Presentación de PowerPoint</vt:lpstr>
      <vt:lpstr>Se propone una estrategia de inversión conservadora dada la incertidumbre que existe sobre posibles cambios en la política monetaria de los principales bancos centrales.</vt:lpstr>
      <vt:lpstr>Operaciones relevantes FANVIT del 15 de agosto al 15 de septiembre de 2016.</vt:lpstr>
      <vt:lpstr>Los instrumentos de deuda pública representan el 57.97 % del portafolio.</vt:lpstr>
      <vt:lpstr>Presentación de PowerPoint</vt:lpstr>
      <vt:lpstr>El ~28% de la plantilla del Instituto ya es parte del FINVIT, 62% personal sindicalizado</vt:lpstr>
      <vt:lpstr>A un año de operación, el FINVIT cuenta con ~$ 45.4 mdp, 71% aportados de forma directa y un rendimiento del 4.10%.</vt:lpstr>
      <vt:lpstr>Presentación de PowerPoint</vt:lpstr>
      <vt:lpstr>ANEXOS</vt:lpstr>
      <vt:lpstr>Anexo. Marco metodológico</vt:lpstr>
      <vt:lpstr>Anexo. Marco metodológico</vt:lpstr>
      <vt:lpstr>Anexo. Marco metodológico</vt:lpstr>
      <vt:lpstr>Anexo. Marco metodológico</vt:lpstr>
      <vt:lpstr>Anexo. Marco metodológico</vt:lpstr>
      <vt:lpstr>Anexo. Marco metodológico</vt:lpstr>
      <vt:lpstr>Anexo. Marco metodológico</vt:lpstr>
      <vt:lpstr>Anexo. Marco metodológico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Composición de portafolio</vt:lpstr>
      <vt:lpstr>Composición por tipo de activo: Estructurados</vt:lpstr>
      <vt:lpstr>Composición por tipo de activo: Certificados Bursátiles</vt:lpstr>
      <vt:lpstr>Composición por tipo de activo: Certificados Bursátiles</vt:lpstr>
      <vt:lpstr>Presentación de PowerPoint</vt:lpstr>
      <vt:lpstr>Los instrumentos de renta variable representan el 5.53% del portafolio </vt:lpstr>
      <vt:lpstr>Composición de la cartera del FINVIT</vt:lpstr>
      <vt:lpstr>Grupo de Trabajo de Inversiones Sesión Número 022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366</cp:revision>
  <cp:lastPrinted>2016-09-19T19:50:29Z</cp:lastPrinted>
  <dcterms:created xsi:type="dcterms:W3CDTF">2015-01-27T17:54:18Z</dcterms:created>
  <dcterms:modified xsi:type="dcterms:W3CDTF">2016-10-24T15:39:58Z</dcterms:modified>
</cp:coreProperties>
</file>