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notesSlides/notesSlide14.xml" ContentType="application/vnd.openxmlformats-officedocument.presentationml.notesSlide+xml"/>
  <Override PartName="/ppt/charts/chart23.xml" ContentType="application/vnd.openxmlformats-officedocument.drawingml.chart+xml"/>
  <Override PartName="/ppt/theme/themeOverride7.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Lst>
  <p:notesMasterIdLst>
    <p:notesMasterId r:id="rId63"/>
  </p:notesMasterIdLst>
  <p:sldIdLst>
    <p:sldId id="256" r:id="rId5"/>
    <p:sldId id="577" r:id="rId6"/>
    <p:sldId id="646" r:id="rId7"/>
    <p:sldId id="698" r:id="rId8"/>
    <p:sldId id="694" r:id="rId9"/>
    <p:sldId id="695" r:id="rId10"/>
    <p:sldId id="696" r:id="rId11"/>
    <p:sldId id="697" r:id="rId12"/>
    <p:sldId id="699" r:id="rId13"/>
    <p:sldId id="686" r:id="rId14"/>
    <p:sldId id="613" r:id="rId15"/>
    <p:sldId id="647" r:id="rId16"/>
    <p:sldId id="615" r:id="rId17"/>
    <p:sldId id="616" r:id="rId18"/>
    <p:sldId id="687" r:id="rId19"/>
    <p:sldId id="619" r:id="rId20"/>
    <p:sldId id="636" r:id="rId21"/>
    <p:sldId id="620" r:id="rId22"/>
    <p:sldId id="688" r:id="rId23"/>
    <p:sldId id="621" r:id="rId24"/>
    <p:sldId id="622" r:id="rId25"/>
    <p:sldId id="623" r:id="rId26"/>
    <p:sldId id="689" r:id="rId27"/>
    <p:sldId id="634" r:id="rId28"/>
    <p:sldId id="690" r:id="rId29"/>
    <p:sldId id="659" r:id="rId30"/>
    <p:sldId id="667" r:id="rId31"/>
    <p:sldId id="691" r:id="rId32"/>
    <p:sldId id="665" r:id="rId33"/>
    <p:sldId id="649" r:id="rId34"/>
    <p:sldId id="692" r:id="rId35"/>
    <p:sldId id="633" r:id="rId36"/>
    <p:sldId id="635" r:id="rId37"/>
    <p:sldId id="693" r:id="rId38"/>
    <p:sldId id="650" r:id="rId39"/>
    <p:sldId id="651" r:id="rId40"/>
    <p:sldId id="391" r:id="rId41"/>
    <p:sldId id="597" r:id="rId42"/>
    <p:sldId id="598" r:id="rId43"/>
    <p:sldId id="599" r:id="rId44"/>
    <p:sldId id="600" r:id="rId45"/>
    <p:sldId id="601" r:id="rId46"/>
    <p:sldId id="602" r:id="rId47"/>
    <p:sldId id="603" r:id="rId48"/>
    <p:sldId id="558" r:id="rId49"/>
    <p:sldId id="559" r:id="rId50"/>
    <p:sldId id="560" r:id="rId51"/>
    <p:sldId id="561" r:id="rId52"/>
    <p:sldId id="562" r:id="rId53"/>
    <p:sldId id="563" r:id="rId54"/>
    <p:sldId id="564" r:id="rId55"/>
    <p:sldId id="565" r:id="rId56"/>
    <p:sldId id="566" r:id="rId57"/>
    <p:sldId id="567" r:id="rId58"/>
    <p:sldId id="624" r:id="rId59"/>
    <p:sldId id="617" r:id="rId60"/>
    <p:sldId id="568" r:id="rId61"/>
    <p:sldId id="652" r:id="rId62"/>
  </p:sldIdLst>
  <p:sldSz cx="9144000" cy="6858000" type="letter"/>
  <p:notesSz cx="6797675" cy="987425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504D"/>
    <a:srgbClr val="E3819F"/>
    <a:srgbClr val="CC99FF"/>
    <a:srgbClr val="FF00FF"/>
    <a:srgbClr val="D48112"/>
    <a:srgbClr val="EE9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65" autoAdjust="0"/>
    <p:restoredTop sz="90263" autoAdjust="0"/>
  </p:normalViewPr>
  <p:slideViewPr>
    <p:cSldViewPr snapToGrid="0" snapToObjects="1">
      <p:cViewPr>
        <p:scale>
          <a:sx n="90" d="100"/>
          <a:sy n="90" d="100"/>
        </p:scale>
        <p:origin x="-2760" y="-540"/>
      </p:cViewPr>
      <p:guideLst>
        <p:guide orient="horz" pos="2160"/>
        <p:guide pos="2880"/>
      </p:guideLst>
    </p:cSldViewPr>
  </p:slideViewPr>
  <p:outlineViewPr>
    <p:cViewPr>
      <p:scale>
        <a:sx n="33" d="100"/>
        <a:sy n="33" d="100"/>
      </p:scale>
      <p:origin x="0" y="50274"/>
    </p:cViewPr>
  </p:outlineViewPr>
  <p:notesTextViewPr>
    <p:cViewPr>
      <p:scale>
        <a:sx n="100" d="100"/>
        <a:sy n="100" d="100"/>
      </p:scale>
      <p:origin x="0" y="0"/>
    </p:cViewPr>
  </p:notesTextViewPr>
  <p:sorterViewPr>
    <p:cViewPr>
      <p:scale>
        <a:sx n="170" d="100"/>
        <a:sy n="17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0.%20Octubre\Historico_Vector%2014.10.2016.xlsx" TargetMode="Externa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3456576142431433E-2"/>
          <c:y val="2.6442561792873003E-2"/>
          <c:w val="0.93483548059190424"/>
          <c:h val="0.83111419137050224"/>
        </c:manualLayout>
      </c:layout>
      <c:barChart>
        <c:barDir val="col"/>
        <c:grouping val="clustered"/>
        <c:varyColors val="0"/>
        <c:ser>
          <c:idx val="0"/>
          <c:order val="0"/>
          <c:spPr>
            <a:solidFill>
              <a:schemeClr val="bg1">
                <a:lumMod val="75000"/>
              </a:schemeClr>
            </a:solidFill>
          </c:spPr>
          <c:invertIfNegative val="0"/>
          <c:dPt>
            <c:idx val="1"/>
            <c:invertIfNegative val="0"/>
            <c:bubble3D val="0"/>
            <c:spPr>
              <a:solidFill>
                <a:schemeClr val="accent2"/>
              </a:solidFill>
            </c:spPr>
          </c:dPt>
          <c:dPt>
            <c:idx val="2"/>
            <c:invertIfNegative val="0"/>
            <c:bubble3D val="0"/>
          </c:dPt>
          <c:dPt>
            <c:idx val="3"/>
            <c:invertIfNegative val="0"/>
            <c:bubble3D val="0"/>
          </c:dPt>
          <c:dPt>
            <c:idx val="12"/>
            <c:invertIfNegative val="0"/>
            <c:bubble3D val="0"/>
          </c:dPt>
          <c:dLbls>
            <c:dLbl>
              <c:idx val="1"/>
              <c:layout>
                <c:manualLayout>
                  <c:x val="1.474194439897312E-3"/>
                  <c:y val="1.9870464912757611E-3"/>
                </c:manualLayout>
              </c:layout>
              <c:showLegendKey val="0"/>
              <c:showVal val="1"/>
              <c:showCatName val="0"/>
              <c:showSerName val="0"/>
              <c:showPercent val="0"/>
              <c:showBubbleSize val="0"/>
            </c:dLbl>
            <c:dLbl>
              <c:idx val="13"/>
              <c:layout>
                <c:manualLayout>
                  <c:x val="1.0733375882580412E-16"/>
                  <c:y val="3.0592629749442231E-3"/>
                </c:manualLayout>
              </c:layout>
              <c:showLegendKey val="0"/>
              <c:showVal val="1"/>
              <c:showCatName val="0"/>
              <c:showSerName val="0"/>
              <c:showPercent val="0"/>
              <c:showBubbleSize val="0"/>
            </c:dLbl>
            <c:showLegendKey val="0"/>
            <c:showVal val="0"/>
            <c:showCatName val="0"/>
            <c:showSerName val="0"/>
            <c:showPercent val="0"/>
            <c:showBubbleSize val="0"/>
          </c:dLbls>
          <c:cat>
            <c:strRef>
              <c:f>VaR!$B$26:$B$39</c:f>
              <c:strCache>
                <c:ptCount val="14"/>
                <c:pt idx="0">
                  <c:v>Inbursa</c:v>
                </c:pt>
                <c:pt idx="1">
                  <c:v>FANVIT*</c:v>
                </c:pt>
                <c:pt idx="2">
                  <c:v>Azteca</c:v>
                </c:pt>
                <c:pt idx="3">
                  <c:v>Profuturo GNP</c:v>
                </c:pt>
                <c:pt idx="4">
                  <c:v>Banamex</c:v>
                </c:pt>
                <c:pt idx="5">
                  <c:v>Invercap</c:v>
                </c:pt>
                <c:pt idx="6">
                  <c:v>Coppel</c:v>
                </c:pt>
                <c:pt idx="7">
                  <c:v>Metlife</c:v>
                </c:pt>
                <c:pt idx="8">
                  <c:v>Sistema</c:v>
                </c:pt>
                <c:pt idx="9">
                  <c:v>XXI Banorte</c:v>
                </c:pt>
                <c:pt idx="10">
                  <c:v>Principal</c:v>
                </c:pt>
                <c:pt idx="11">
                  <c:v>SURA</c:v>
                </c:pt>
                <c:pt idx="12">
                  <c:v>PensionISSSTE</c:v>
                </c:pt>
                <c:pt idx="13">
                  <c:v>Límite</c:v>
                </c:pt>
              </c:strCache>
            </c:strRef>
          </c:cat>
          <c:val>
            <c:numRef>
              <c:f>VaR!$C$26:$C$39</c:f>
              <c:numCache>
                <c:formatCode>0.00</c:formatCode>
                <c:ptCount val="14"/>
                <c:pt idx="0">
                  <c:v>0.232483</c:v>
                </c:pt>
                <c:pt idx="1">
                  <c:v>0.46</c:v>
                </c:pt>
                <c:pt idx="2">
                  <c:v>0.55077700000000007</c:v>
                </c:pt>
                <c:pt idx="3">
                  <c:v>0.58092600000000005</c:v>
                </c:pt>
                <c:pt idx="4">
                  <c:v>0.61709800000000004</c:v>
                </c:pt>
                <c:pt idx="5">
                  <c:v>0.633104</c:v>
                </c:pt>
                <c:pt idx="6">
                  <c:v>0.65493699999999999</c:v>
                </c:pt>
                <c:pt idx="7">
                  <c:v>0.65585699999999991</c:v>
                </c:pt>
                <c:pt idx="8">
                  <c:v>0.66580099999999998</c:v>
                </c:pt>
                <c:pt idx="9">
                  <c:v>0.67035800000000001</c:v>
                </c:pt>
                <c:pt idx="10">
                  <c:v>0.75849800000000001</c:v>
                </c:pt>
                <c:pt idx="11">
                  <c:v>0.79871999999999999</c:v>
                </c:pt>
                <c:pt idx="12">
                  <c:v>0.93304200000000004</c:v>
                </c:pt>
                <c:pt idx="13">
                  <c:v>1.1000000000000001</c:v>
                </c:pt>
              </c:numCache>
            </c:numRef>
          </c:val>
        </c:ser>
        <c:ser>
          <c:idx val="1"/>
          <c:order val="1"/>
          <c:spPr>
            <a:solidFill>
              <a:schemeClr val="tx1">
                <a:lumMod val="50000"/>
                <a:lumOff val="50000"/>
              </a:schemeClr>
            </a:solidFill>
          </c:spPr>
          <c:invertIfNegative val="0"/>
          <c:dPt>
            <c:idx val="1"/>
            <c:invertIfNegative val="0"/>
            <c:bubble3D val="0"/>
            <c:spPr>
              <a:solidFill>
                <a:srgbClr val="C00000"/>
              </a:solidFill>
            </c:spPr>
          </c:dPt>
          <c:dLbls>
            <c:dLbl>
              <c:idx val="1"/>
              <c:layout>
                <c:manualLayout>
                  <c:x val="0"/>
                  <c:y val="4.0345420334156126E-3"/>
                </c:manualLayout>
              </c:layout>
              <c:showLegendKey val="0"/>
              <c:showVal val="1"/>
              <c:showCatName val="0"/>
              <c:showSerName val="0"/>
              <c:showPercent val="0"/>
              <c:showBubbleSize val="0"/>
            </c:dLbl>
            <c:showLegendKey val="0"/>
            <c:showVal val="0"/>
            <c:showCatName val="0"/>
            <c:showSerName val="0"/>
            <c:showPercent val="0"/>
            <c:showBubbleSize val="0"/>
          </c:dLbls>
          <c:cat>
            <c:strRef>
              <c:f>VaR!$B$26:$B$39</c:f>
              <c:strCache>
                <c:ptCount val="14"/>
                <c:pt idx="0">
                  <c:v>Inbursa</c:v>
                </c:pt>
                <c:pt idx="1">
                  <c:v>FANVIT*</c:v>
                </c:pt>
                <c:pt idx="2">
                  <c:v>Azteca</c:v>
                </c:pt>
                <c:pt idx="3">
                  <c:v>Profuturo GNP</c:v>
                </c:pt>
                <c:pt idx="4">
                  <c:v>Banamex</c:v>
                </c:pt>
                <c:pt idx="5">
                  <c:v>Invercap</c:v>
                </c:pt>
                <c:pt idx="6">
                  <c:v>Coppel</c:v>
                </c:pt>
                <c:pt idx="7">
                  <c:v>Metlife</c:v>
                </c:pt>
                <c:pt idx="8">
                  <c:v>Sistema</c:v>
                </c:pt>
                <c:pt idx="9">
                  <c:v>XXI Banorte</c:v>
                </c:pt>
                <c:pt idx="10">
                  <c:v>Principal</c:v>
                </c:pt>
                <c:pt idx="11">
                  <c:v>SURA</c:v>
                </c:pt>
                <c:pt idx="12">
                  <c:v>PensionISSSTE</c:v>
                </c:pt>
                <c:pt idx="13">
                  <c:v>Límite</c:v>
                </c:pt>
              </c:strCache>
            </c:strRef>
          </c:cat>
          <c:val>
            <c:numRef>
              <c:f>VaR!$D$26:$D$39</c:f>
              <c:numCache>
                <c:formatCode>General</c:formatCode>
                <c:ptCount val="14"/>
              </c:numCache>
            </c:numRef>
          </c:val>
        </c:ser>
        <c:dLbls>
          <c:showLegendKey val="0"/>
          <c:showVal val="0"/>
          <c:showCatName val="0"/>
          <c:showSerName val="0"/>
          <c:showPercent val="0"/>
          <c:showBubbleSize val="0"/>
        </c:dLbls>
        <c:gapWidth val="150"/>
        <c:axId val="82609280"/>
        <c:axId val="82610816"/>
      </c:barChart>
      <c:catAx>
        <c:axId val="82609280"/>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82610816"/>
        <c:crosses val="autoZero"/>
        <c:auto val="1"/>
        <c:lblAlgn val="ctr"/>
        <c:lblOffset val="100"/>
        <c:noMultiLvlLbl val="0"/>
      </c:catAx>
      <c:valAx>
        <c:axId val="82610816"/>
        <c:scaling>
          <c:orientation val="minMax"/>
        </c:scaling>
        <c:delete val="0"/>
        <c:axPos val="l"/>
        <c:numFmt formatCode="0.00" sourceLinked="1"/>
        <c:majorTickMark val="out"/>
        <c:minorTickMark val="none"/>
        <c:tickLblPos val="nextTo"/>
        <c:crossAx val="82609280"/>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tx>
            <c:strRef>
              <c:f>Hoja1!$B$1</c:f>
              <c:strCache>
                <c:ptCount val="1"/>
                <c:pt idx="0">
                  <c:v>% Permitido FANVIT1</c:v>
                </c:pt>
              </c:strCache>
            </c:strRef>
          </c:tx>
          <c:invertIfNegative val="0"/>
          <c:dLbls>
            <c:txPr>
              <a:bodyPr/>
              <a:lstStyle/>
              <a:p>
                <a:pPr>
                  <a:defRPr sz="800"/>
                </a:pPr>
                <a:endParaRPr lang="es-MX"/>
              </a:p>
            </c:txPr>
            <c:showLegendKey val="0"/>
            <c:showVal val="1"/>
            <c:showCatName val="0"/>
            <c:showSerName val="0"/>
            <c:showPercent val="0"/>
            <c:showBubbleSize val="0"/>
            <c:showLeaderLines val="0"/>
          </c:dLbls>
          <c:cat>
            <c:strRef>
              <c:f>Hoja1!$A$2:$A$10</c:f>
              <c:strCache>
                <c:ptCount val="9"/>
                <c:pt idx="0">
                  <c:v>Valores Extranjeros</c:v>
                </c:pt>
                <c:pt idx="1">
                  <c:v>Renta Variable</c:v>
                </c:pt>
                <c:pt idx="2">
                  <c:v>Instrumentos en Divisas</c:v>
                </c:pt>
                <c:pt idx="3">
                  <c:v>Instrumentos Bursatilizados</c:v>
                </c:pt>
                <c:pt idx="4">
                  <c:v>Instrumentos Estructurados</c:v>
                </c:pt>
                <c:pt idx="5">
                  <c:v>FIBRAS y Vehículos de inversión inmobiliaria</c:v>
                </c:pt>
                <c:pt idx="6">
                  <c:v>Mercancías</c:v>
                </c:pt>
                <c:pt idx="7">
                  <c:v>Protección inflacionaria</c:v>
                </c:pt>
                <c:pt idx="8">
                  <c:v>Liquidez</c:v>
                </c:pt>
              </c:strCache>
            </c:strRef>
          </c:cat>
          <c:val>
            <c:numRef>
              <c:f>Hoja1!$B$2:$B$10</c:f>
              <c:numCache>
                <c:formatCode>0%</c:formatCode>
                <c:ptCount val="9"/>
                <c:pt idx="0">
                  <c:v>0.2</c:v>
                </c:pt>
                <c:pt idx="1">
                  <c:v>0.1</c:v>
                </c:pt>
                <c:pt idx="2">
                  <c:v>0.3</c:v>
                </c:pt>
                <c:pt idx="3">
                  <c:v>0.15</c:v>
                </c:pt>
                <c:pt idx="4">
                  <c:v>0.15</c:v>
                </c:pt>
                <c:pt idx="5">
                  <c:v>0.1</c:v>
                </c:pt>
                <c:pt idx="6">
                  <c:v>0.05</c:v>
                </c:pt>
                <c:pt idx="7">
                  <c:v>1</c:v>
                </c:pt>
                <c:pt idx="8">
                  <c:v>0.8</c:v>
                </c:pt>
              </c:numCache>
            </c:numRef>
          </c:val>
        </c:ser>
        <c:ser>
          <c:idx val="1"/>
          <c:order val="1"/>
          <c:tx>
            <c:strRef>
              <c:f>Hoja1!$C$1</c:f>
              <c:strCache>
                <c:ptCount val="1"/>
                <c:pt idx="0">
                  <c:v>% Consumido FANVIT</c:v>
                </c:pt>
              </c:strCache>
            </c:strRef>
          </c:tx>
          <c:invertIfNegative val="0"/>
          <c:dLbls>
            <c:txPr>
              <a:bodyPr/>
              <a:lstStyle/>
              <a:p>
                <a:pPr>
                  <a:defRPr sz="800"/>
                </a:pPr>
                <a:endParaRPr lang="es-MX"/>
              </a:p>
            </c:txPr>
            <c:showLegendKey val="0"/>
            <c:showVal val="1"/>
            <c:showCatName val="0"/>
            <c:showSerName val="0"/>
            <c:showPercent val="0"/>
            <c:showBubbleSize val="0"/>
            <c:showLeaderLines val="0"/>
          </c:dLbls>
          <c:cat>
            <c:strRef>
              <c:f>Hoja1!$A$2:$A$10</c:f>
              <c:strCache>
                <c:ptCount val="9"/>
                <c:pt idx="0">
                  <c:v>Valores Extranjeros</c:v>
                </c:pt>
                <c:pt idx="1">
                  <c:v>Renta Variable</c:v>
                </c:pt>
                <c:pt idx="2">
                  <c:v>Instrumentos en Divisas</c:v>
                </c:pt>
                <c:pt idx="3">
                  <c:v>Instrumentos Bursatilizados</c:v>
                </c:pt>
                <c:pt idx="4">
                  <c:v>Instrumentos Estructurados</c:v>
                </c:pt>
                <c:pt idx="5">
                  <c:v>FIBRAS y Vehículos de inversión inmobiliaria</c:v>
                </c:pt>
                <c:pt idx="6">
                  <c:v>Mercancías</c:v>
                </c:pt>
                <c:pt idx="7">
                  <c:v>Protección inflacionaria</c:v>
                </c:pt>
                <c:pt idx="8">
                  <c:v>Liquidez</c:v>
                </c:pt>
              </c:strCache>
            </c:strRef>
          </c:cat>
          <c:val>
            <c:numRef>
              <c:f>Hoja1!$C$2:$C$10</c:f>
              <c:numCache>
                <c:formatCode>0.00%</c:formatCode>
                <c:ptCount val="9"/>
                <c:pt idx="0">
                  <c:v>2.63E-2</c:v>
                </c:pt>
                <c:pt idx="1">
                  <c:v>3.32E-2</c:v>
                </c:pt>
                <c:pt idx="2">
                  <c:v>5.7000000000000002E-3</c:v>
                </c:pt>
                <c:pt idx="3">
                  <c:v>9.2899999999999996E-2</c:v>
                </c:pt>
                <c:pt idx="4">
                  <c:v>3.7600000000000001E-2</c:v>
                </c:pt>
                <c:pt idx="5">
                  <c:v>1.38E-2</c:v>
                </c:pt>
                <c:pt idx="6">
                  <c:v>0</c:v>
                </c:pt>
                <c:pt idx="7">
                  <c:v>0.28189999999999998</c:v>
                </c:pt>
                <c:pt idx="8">
                  <c:v>3.9100000000000003E-2</c:v>
                </c:pt>
              </c:numCache>
            </c:numRef>
          </c:val>
        </c:ser>
        <c:ser>
          <c:idx val="2"/>
          <c:order val="2"/>
          <c:tx>
            <c:strRef>
              <c:f>Hoja1!$D$1</c:f>
              <c:strCache>
                <c:ptCount val="1"/>
                <c:pt idx="0">
                  <c:v>% Permitido SB2</c:v>
                </c:pt>
              </c:strCache>
            </c:strRef>
          </c:tx>
          <c:invertIfNegative val="0"/>
          <c:dLbls>
            <c:txPr>
              <a:bodyPr/>
              <a:lstStyle/>
              <a:p>
                <a:pPr>
                  <a:defRPr sz="800"/>
                </a:pPr>
                <a:endParaRPr lang="es-MX"/>
              </a:p>
            </c:txPr>
            <c:showLegendKey val="0"/>
            <c:showVal val="1"/>
            <c:showCatName val="0"/>
            <c:showSerName val="0"/>
            <c:showPercent val="0"/>
            <c:showBubbleSize val="0"/>
            <c:showLeaderLines val="0"/>
          </c:dLbls>
          <c:cat>
            <c:strRef>
              <c:f>Hoja1!$A$2:$A$10</c:f>
              <c:strCache>
                <c:ptCount val="9"/>
                <c:pt idx="0">
                  <c:v>Valores Extranjeros</c:v>
                </c:pt>
                <c:pt idx="1">
                  <c:v>Renta Variable</c:v>
                </c:pt>
                <c:pt idx="2">
                  <c:v>Instrumentos en Divisas</c:v>
                </c:pt>
                <c:pt idx="3">
                  <c:v>Instrumentos Bursatilizados</c:v>
                </c:pt>
                <c:pt idx="4">
                  <c:v>Instrumentos Estructurados</c:v>
                </c:pt>
                <c:pt idx="5">
                  <c:v>FIBRAS y Vehículos de inversión inmobiliaria</c:v>
                </c:pt>
                <c:pt idx="6">
                  <c:v>Mercancías</c:v>
                </c:pt>
                <c:pt idx="7">
                  <c:v>Protección inflacionaria</c:v>
                </c:pt>
                <c:pt idx="8">
                  <c:v>Liquidez</c:v>
                </c:pt>
              </c:strCache>
            </c:strRef>
          </c:cat>
          <c:val>
            <c:numRef>
              <c:f>Hoja1!$D$2:$D$10</c:f>
              <c:numCache>
                <c:formatCode>0%</c:formatCode>
                <c:ptCount val="9"/>
                <c:pt idx="0">
                  <c:v>0.2</c:v>
                </c:pt>
                <c:pt idx="1">
                  <c:v>0.25</c:v>
                </c:pt>
                <c:pt idx="2">
                  <c:v>0.3</c:v>
                </c:pt>
                <c:pt idx="3">
                  <c:v>0.15</c:v>
                </c:pt>
                <c:pt idx="4">
                  <c:v>0.15</c:v>
                </c:pt>
                <c:pt idx="5">
                  <c:v>0.1</c:v>
                </c:pt>
                <c:pt idx="6">
                  <c:v>0.05</c:v>
                </c:pt>
                <c:pt idx="7">
                  <c:v>1</c:v>
                </c:pt>
                <c:pt idx="8">
                  <c:v>0.8</c:v>
                </c:pt>
              </c:numCache>
            </c:numRef>
          </c:val>
        </c:ser>
        <c:dLbls>
          <c:showLegendKey val="0"/>
          <c:showVal val="0"/>
          <c:showCatName val="0"/>
          <c:showSerName val="0"/>
          <c:showPercent val="0"/>
          <c:showBubbleSize val="0"/>
        </c:dLbls>
        <c:gapWidth val="150"/>
        <c:axId val="85304832"/>
        <c:axId val="85306368"/>
      </c:barChart>
      <c:catAx>
        <c:axId val="85304832"/>
        <c:scaling>
          <c:orientation val="minMax"/>
        </c:scaling>
        <c:delete val="0"/>
        <c:axPos val="l"/>
        <c:majorTickMark val="out"/>
        <c:minorTickMark val="none"/>
        <c:tickLblPos val="nextTo"/>
        <c:crossAx val="85306368"/>
        <c:crosses val="autoZero"/>
        <c:auto val="1"/>
        <c:lblAlgn val="ctr"/>
        <c:lblOffset val="100"/>
        <c:noMultiLvlLbl val="0"/>
      </c:catAx>
      <c:valAx>
        <c:axId val="85306368"/>
        <c:scaling>
          <c:orientation val="minMax"/>
        </c:scaling>
        <c:delete val="0"/>
        <c:axPos val="b"/>
        <c:numFmt formatCode="0%" sourceLinked="1"/>
        <c:majorTickMark val="out"/>
        <c:minorTickMark val="none"/>
        <c:tickLblPos val="nextTo"/>
        <c:crossAx val="85304832"/>
        <c:crosses val="autoZero"/>
        <c:crossBetween val="between"/>
      </c:valAx>
    </c:plotArea>
    <c:legend>
      <c:legendPos val="b"/>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r>
              <a:rPr lang="es-MX" dirty="0"/>
              <a:t>Composición FANVIT: Clase de Activo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2"/>
              <c:layout>
                <c:manualLayout>
                  <c:x val="-3.5353535353535352E-2"/>
                  <c:y val="1.0038656732875692E-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2727272727272749E-2"/>
                  <c:y val="-1.7567649282532505E-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2727272727272749E-2"/>
                  <c:y val="-4.015462693150279E-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MX"/>
              </a:p>
            </c:txPr>
            <c:dLblPos val="out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14.10.2016.xlsx]FANVIT'!$M$225:$M$231</c:f>
              <c:strCache>
                <c:ptCount val="7"/>
                <c:pt idx="0">
                  <c:v>Deuda Pública</c:v>
                </c:pt>
                <c:pt idx="1">
                  <c:v>Certificados Bursátiles</c:v>
                </c:pt>
                <c:pt idx="2">
                  <c:v>Fibras </c:v>
                </c:pt>
                <c:pt idx="3">
                  <c:v>CKDs</c:v>
                </c:pt>
                <c:pt idx="4">
                  <c:v>Notas de Capital Garantizado</c:v>
                </c:pt>
                <c:pt idx="5">
                  <c:v>Renta Variable</c:v>
                </c:pt>
                <c:pt idx="6">
                  <c:v>Liquidez (reportos deuda pública)</c:v>
                </c:pt>
              </c:strCache>
            </c:strRef>
          </c:cat>
          <c:val>
            <c:numRef>
              <c:f>'[Historico_Vector 14.10.2016.xlsx]FANVIT'!$N$225:$N$231</c:f>
              <c:numCache>
                <c:formatCode>0.00%</c:formatCode>
                <c:ptCount val="7"/>
                <c:pt idx="0">
                  <c:v>0.58716970027441417</c:v>
                </c:pt>
                <c:pt idx="1">
                  <c:v>0.27105490179671488</c:v>
                </c:pt>
                <c:pt idx="2">
                  <c:v>1.2465169072806204E-2</c:v>
                </c:pt>
                <c:pt idx="3">
                  <c:v>1.1615120747659829E-3</c:v>
                </c:pt>
                <c:pt idx="4">
                  <c:v>3.3113694355930853E-2</c:v>
                </c:pt>
                <c:pt idx="5">
                  <c:v>1.3948537936726043E-2</c:v>
                </c:pt>
                <c:pt idx="6">
                  <c:v>8.1086484488642169E-2</c:v>
                </c:pt>
              </c:numCache>
            </c:numRef>
          </c:val>
        </c:ser>
        <c:ser>
          <c:idx val="1"/>
          <c:order val="1"/>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cat>
            <c:strRef>
              <c:f>'[Historico_Vector 14.10.2016.xlsx]FANVIT'!$M$225:$M$231</c:f>
              <c:strCache>
                <c:ptCount val="7"/>
                <c:pt idx="0">
                  <c:v>Deuda Pública</c:v>
                </c:pt>
                <c:pt idx="1">
                  <c:v>Certificados Bursátiles</c:v>
                </c:pt>
                <c:pt idx="2">
                  <c:v>Fibras </c:v>
                </c:pt>
                <c:pt idx="3">
                  <c:v>CKDs</c:v>
                </c:pt>
                <c:pt idx="4">
                  <c:v>Notas de Capital Garantizado</c:v>
                </c:pt>
                <c:pt idx="5">
                  <c:v>Renta Variable</c:v>
                </c:pt>
                <c:pt idx="6">
                  <c:v>Liquidez (reportos deuda pública)</c:v>
                </c:pt>
              </c:strCache>
            </c:strRef>
          </c:cat>
          <c:val>
            <c:numRef>
              <c:f>'[Historico_Vector 14.10.2016.xlsx]FANVIT'!$O$225:$O$231</c:f>
              <c:numCache>
                <c:formatCode>_("$"* #,##0.00_);_("$"* \(#,##0.00\);_("$"* "-"??_);_(@_)</c:formatCode>
                <c:ptCount val="7"/>
                <c:pt idx="0">
                  <c:v>35498298170</c:v>
                </c:pt>
                <c:pt idx="1">
                  <c:v>16387064454.999998</c:v>
                </c:pt>
                <c:pt idx="2">
                  <c:v>753602047.72000003</c:v>
                </c:pt>
                <c:pt idx="3">
                  <c:v>70221099.519999996</c:v>
                </c:pt>
                <c:pt idx="4">
                  <c:v>2001942190.1499999</c:v>
                </c:pt>
                <c:pt idx="5">
                  <c:v>843281522.33000004</c:v>
                </c:pt>
                <c:pt idx="6">
                  <c:v>4902215156.1799994</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MX"/>
        </a:p>
      </c:txPr>
    </c:legend>
    <c:plotVisOnly val="1"/>
    <c:dispBlanksAs val="gap"/>
    <c:showDLblsOverMax val="0"/>
  </c:chart>
  <c:spPr>
    <a:noFill/>
    <a:ln>
      <a:noFill/>
    </a:ln>
    <a:effectLst/>
  </c:spPr>
  <c:txPr>
    <a:bodyPr/>
    <a:lstStyle/>
    <a:p>
      <a:pPr>
        <a:defRPr b="0" cap="none" spc="0">
          <a:ln w="0"/>
          <a:solidFill>
            <a:schemeClr val="tx1"/>
          </a:solidFill>
          <a:effectLst>
            <a:outerShdw blurRad="38100" dist="19050" dir="2700000" algn="tl" rotWithShape="0">
              <a:schemeClr val="dk1">
                <a:alpha val="40000"/>
              </a:schemeClr>
            </a:outerShdw>
          </a:effectLst>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a:t>Aportaciones al FINVIT por modalidad</a:t>
            </a:r>
            <a:endParaRPr lang="es-MX" dirty="0"/>
          </a:p>
        </c:rich>
      </c:tx>
      <c:layout>
        <c:manualLayout>
          <c:xMode val="edge"/>
          <c:yMode val="edge"/>
          <c:x val="0.18666033279286237"/>
          <c:y val="0"/>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8587101871561174"/>
          <c:y val="0.191052552770446"/>
          <c:w val="0.69777516632253023"/>
          <c:h val="0.63506836090492991"/>
        </c:manualLayout>
      </c:layout>
      <c:pie3DChart>
        <c:varyColors val="1"/>
        <c:ser>
          <c:idx val="0"/>
          <c:order val="0"/>
          <c:dLbls>
            <c:dLbl>
              <c:idx val="0"/>
              <c:layout>
                <c:manualLayout>
                  <c:x val="-0.15597061516870206"/>
                  <c:y val="-0.1701942209265710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1182793072228991"/>
                  <c:y val="7.1747279082615134E-2"/>
                </c:manualLayout>
              </c:layout>
              <c:tx>
                <c:rich>
                  <a:bodyPr/>
                  <a:lstStyle/>
                  <a:p>
                    <a:r>
                      <a:rPr lang="en-US" dirty="0" smtClean="0"/>
                      <a:t>29%</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bg1"/>
                    </a:solidFill>
                  </a:defRPr>
                </a:pPr>
                <a:endParaRPr lang="es-MX"/>
              </a:p>
            </c:txPr>
            <c:showLegendKey val="0"/>
            <c:showVal val="0"/>
            <c:showCatName val="0"/>
            <c:showSerName val="0"/>
            <c:showPercent val="0"/>
            <c:showBubbleSize val="0"/>
            <c:extLst>
              <c:ext xmlns:c15="http://schemas.microsoft.com/office/drawing/2012/chart" uri="{CE6537A1-D6FC-4f65-9D91-7224C49458BB}"/>
            </c:extLst>
          </c:dLbls>
          <c:cat>
            <c:strRef>
              <c:f>'Tabla de aportaciones'!$A$9:$A$10</c:f>
              <c:strCache>
                <c:ptCount val="2"/>
                <c:pt idx="0">
                  <c:v>Aportaciones directas</c:v>
                </c:pt>
                <c:pt idx="1">
                  <c:v>Aportaciones vía nómina </c:v>
                </c:pt>
              </c:strCache>
            </c:strRef>
          </c:cat>
          <c:val>
            <c:numRef>
              <c:f>'Tabla de aportaciones'!$B$9:$B$10</c:f>
              <c:numCache>
                <c:formatCode>0%</c:formatCode>
                <c:ptCount val="2"/>
                <c:pt idx="0">
                  <c:v>0.70855074271755225</c:v>
                </c:pt>
                <c:pt idx="1">
                  <c:v>0.29144925728244769</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1.5727160779699181E-2"/>
          <c:y val="0.85760069521896909"/>
          <c:w val="0.98427283922030084"/>
          <c:h val="0.12105425146963729"/>
        </c:manualLayout>
      </c:layout>
      <c:overlay val="0"/>
    </c:legend>
    <c:plotVisOnly val="1"/>
    <c:dispBlanksAs val="gap"/>
    <c:showDLblsOverMax val="0"/>
  </c:chart>
  <c:txPr>
    <a:bodyPr/>
    <a:lstStyle/>
    <a:p>
      <a:pPr>
        <a:defRPr sz="1200">
          <a:latin typeface="Calibri" panose="020F0502020204030204" pitchFamily="34" charset="0"/>
        </a:defRPr>
      </a:pPr>
      <a:endParaRPr lang="es-MX"/>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317609685082843E-2"/>
          <c:y val="2.474430061655894E-2"/>
          <c:w val="0.72885876607196254"/>
          <c:h val="0.74541832955812026"/>
        </c:manualLayout>
      </c:layout>
      <c:barChart>
        <c:barDir val="col"/>
        <c:grouping val="clustered"/>
        <c:varyColors val="0"/>
        <c:ser>
          <c:idx val="0"/>
          <c:order val="0"/>
          <c:tx>
            <c:strRef>
              <c:f>'[Historico_Vector 15.09.2016.xlsx]COMITE FINVIT'!$B$1</c:f>
              <c:strCache>
                <c:ptCount val="1"/>
                <c:pt idx="0">
                  <c:v>Total Activos Netos</c:v>
                </c:pt>
              </c:strCache>
            </c:strRef>
          </c:tx>
          <c:spPr>
            <a:solidFill>
              <a:srgbClr val="0070C0"/>
            </a:solidFill>
            <a:ln>
              <a:noFill/>
            </a:ln>
            <a:effectLst/>
          </c:spPr>
          <c:invertIfNegative val="0"/>
          <c:cat>
            <c:numRef>
              <c:f>'[Historico_Vector 15.09.2016.xlsx]COMITE FINVIT'!$A$2:$A$365</c:f>
              <c:numCache>
                <c:formatCode>m/d/yyyy</c:formatCode>
                <c:ptCount val="364"/>
                <c:pt idx="0">
                  <c:v>42111</c:v>
                </c:pt>
                <c:pt idx="1">
                  <c:v>42114</c:v>
                </c:pt>
                <c:pt idx="2">
                  <c:v>42115</c:v>
                </c:pt>
                <c:pt idx="3">
                  <c:v>42116</c:v>
                </c:pt>
                <c:pt idx="4">
                  <c:v>42117</c:v>
                </c:pt>
                <c:pt idx="5">
                  <c:v>42118</c:v>
                </c:pt>
                <c:pt idx="6">
                  <c:v>42121</c:v>
                </c:pt>
                <c:pt idx="7">
                  <c:v>42122</c:v>
                </c:pt>
                <c:pt idx="8">
                  <c:v>42123</c:v>
                </c:pt>
                <c:pt idx="9">
                  <c:v>42124</c:v>
                </c:pt>
                <c:pt idx="10">
                  <c:v>42128</c:v>
                </c:pt>
                <c:pt idx="11">
                  <c:v>42129</c:v>
                </c:pt>
                <c:pt idx="12">
                  <c:v>42130</c:v>
                </c:pt>
                <c:pt idx="13">
                  <c:v>42131</c:v>
                </c:pt>
                <c:pt idx="14">
                  <c:v>42132</c:v>
                </c:pt>
                <c:pt idx="15">
                  <c:v>42135</c:v>
                </c:pt>
                <c:pt idx="16">
                  <c:v>42136</c:v>
                </c:pt>
                <c:pt idx="17">
                  <c:v>42137</c:v>
                </c:pt>
                <c:pt idx="18">
                  <c:v>42138</c:v>
                </c:pt>
                <c:pt idx="19">
                  <c:v>42139</c:v>
                </c:pt>
                <c:pt idx="20">
                  <c:v>42142</c:v>
                </c:pt>
                <c:pt idx="21">
                  <c:v>42143</c:v>
                </c:pt>
                <c:pt idx="22">
                  <c:v>42144</c:v>
                </c:pt>
                <c:pt idx="23">
                  <c:v>42145</c:v>
                </c:pt>
                <c:pt idx="24">
                  <c:v>42146</c:v>
                </c:pt>
                <c:pt idx="25">
                  <c:v>42146</c:v>
                </c:pt>
                <c:pt idx="26">
                  <c:v>42149</c:v>
                </c:pt>
                <c:pt idx="27">
                  <c:v>42150</c:v>
                </c:pt>
                <c:pt idx="28">
                  <c:v>42151</c:v>
                </c:pt>
                <c:pt idx="29">
                  <c:v>42152</c:v>
                </c:pt>
                <c:pt idx="30">
                  <c:v>42153</c:v>
                </c:pt>
                <c:pt idx="31">
                  <c:v>42156</c:v>
                </c:pt>
                <c:pt idx="32">
                  <c:v>42157</c:v>
                </c:pt>
                <c:pt idx="33">
                  <c:v>42158</c:v>
                </c:pt>
                <c:pt idx="34">
                  <c:v>42159</c:v>
                </c:pt>
                <c:pt idx="35">
                  <c:v>42160</c:v>
                </c:pt>
                <c:pt idx="36">
                  <c:v>42163</c:v>
                </c:pt>
                <c:pt idx="37">
                  <c:v>42164</c:v>
                </c:pt>
                <c:pt idx="38">
                  <c:v>42165</c:v>
                </c:pt>
                <c:pt idx="39">
                  <c:v>42166</c:v>
                </c:pt>
                <c:pt idx="40">
                  <c:v>42167</c:v>
                </c:pt>
                <c:pt idx="41">
                  <c:v>42170</c:v>
                </c:pt>
                <c:pt idx="42">
                  <c:v>42171</c:v>
                </c:pt>
                <c:pt idx="43">
                  <c:v>42172</c:v>
                </c:pt>
                <c:pt idx="44">
                  <c:v>42173</c:v>
                </c:pt>
                <c:pt idx="45">
                  <c:v>42174</c:v>
                </c:pt>
                <c:pt idx="46">
                  <c:v>42177</c:v>
                </c:pt>
                <c:pt idx="47">
                  <c:v>42178</c:v>
                </c:pt>
                <c:pt idx="48">
                  <c:v>42179</c:v>
                </c:pt>
                <c:pt idx="49">
                  <c:v>42180</c:v>
                </c:pt>
                <c:pt idx="50">
                  <c:v>42181</c:v>
                </c:pt>
                <c:pt idx="51">
                  <c:v>42184</c:v>
                </c:pt>
                <c:pt idx="52">
                  <c:v>42185</c:v>
                </c:pt>
                <c:pt idx="53">
                  <c:v>42186</c:v>
                </c:pt>
                <c:pt idx="54">
                  <c:v>42187</c:v>
                </c:pt>
                <c:pt idx="55">
                  <c:v>42188</c:v>
                </c:pt>
                <c:pt idx="56">
                  <c:v>42191</c:v>
                </c:pt>
                <c:pt idx="57">
                  <c:v>42192</c:v>
                </c:pt>
                <c:pt idx="58">
                  <c:v>42193</c:v>
                </c:pt>
                <c:pt idx="59">
                  <c:v>42194</c:v>
                </c:pt>
                <c:pt idx="60">
                  <c:v>42195</c:v>
                </c:pt>
                <c:pt idx="61">
                  <c:v>42198</c:v>
                </c:pt>
                <c:pt idx="62">
                  <c:v>42199</c:v>
                </c:pt>
                <c:pt idx="63">
                  <c:v>42200</c:v>
                </c:pt>
                <c:pt idx="64">
                  <c:v>42201</c:v>
                </c:pt>
                <c:pt idx="65">
                  <c:v>42202</c:v>
                </c:pt>
                <c:pt idx="66">
                  <c:v>42205</c:v>
                </c:pt>
                <c:pt idx="67">
                  <c:v>42206</c:v>
                </c:pt>
                <c:pt idx="68">
                  <c:v>42207</c:v>
                </c:pt>
                <c:pt idx="69">
                  <c:v>42208</c:v>
                </c:pt>
                <c:pt idx="70">
                  <c:v>42209</c:v>
                </c:pt>
                <c:pt idx="71">
                  <c:v>42209</c:v>
                </c:pt>
                <c:pt idx="72">
                  <c:v>42212</c:v>
                </c:pt>
                <c:pt idx="73">
                  <c:v>42213</c:v>
                </c:pt>
                <c:pt idx="74">
                  <c:v>42214</c:v>
                </c:pt>
                <c:pt idx="75">
                  <c:v>42215</c:v>
                </c:pt>
                <c:pt idx="76">
                  <c:v>42216</c:v>
                </c:pt>
                <c:pt idx="77">
                  <c:v>42219</c:v>
                </c:pt>
                <c:pt idx="78">
                  <c:v>42220</c:v>
                </c:pt>
                <c:pt idx="79">
                  <c:v>42221</c:v>
                </c:pt>
                <c:pt idx="80">
                  <c:v>42222</c:v>
                </c:pt>
                <c:pt idx="81">
                  <c:v>42223</c:v>
                </c:pt>
                <c:pt idx="82">
                  <c:v>42223</c:v>
                </c:pt>
                <c:pt idx="83">
                  <c:v>42226</c:v>
                </c:pt>
                <c:pt idx="84">
                  <c:v>42226</c:v>
                </c:pt>
                <c:pt idx="85">
                  <c:v>42227</c:v>
                </c:pt>
                <c:pt idx="86">
                  <c:v>42228</c:v>
                </c:pt>
                <c:pt idx="87">
                  <c:v>42229</c:v>
                </c:pt>
                <c:pt idx="88">
                  <c:v>42230</c:v>
                </c:pt>
                <c:pt idx="89">
                  <c:v>42233</c:v>
                </c:pt>
                <c:pt idx="90">
                  <c:v>42234</c:v>
                </c:pt>
                <c:pt idx="91">
                  <c:v>42235</c:v>
                </c:pt>
                <c:pt idx="92">
                  <c:v>42236</c:v>
                </c:pt>
                <c:pt idx="93">
                  <c:v>42237</c:v>
                </c:pt>
                <c:pt idx="94">
                  <c:v>42240</c:v>
                </c:pt>
                <c:pt idx="95">
                  <c:v>42241</c:v>
                </c:pt>
                <c:pt idx="96">
                  <c:v>42242</c:v>
                </c:pt>
                <c:pt idx="97">
                  <c:v>42243</c:v>
                </c:pt>
                <c:pt idx="98">
                  <c:v>42244</c:v>
                </c:pt>
                <c:pt idx="99">
                  <c:v>42247</c:v>
                </c:pt>
                <c:pt idx="100">
                  <c:v>42248</c:v>
                </c:pt>
                <c:pt idx="101">
                  <c:v>42249</c:v>
                </c:pt>
                <c:pt idx="102">
                  <c:v>42250</c:v>
                </c:pt>
                <c:pt idx="103">
                  <c:v>42251</c:v>
                </c:pt>
                <c:pt idx="104">
                  <c:v>42254</c:v>
                </c:pt>
                <c:pt idx="105">
                  <c:v>42255</c:v>
                </c:pt>
                <c:pt idx="106">
                  <c:v>42256</c:v>
                </c:pt>
                <c:pt idx="107">
                  <c:v>42257</c:v>
                </c:pt>
                <c:pt idx="108">
                  <c:v>42258</c:v>
                </c:pt>
                <c:pt idx="109">
                  <c:v>42261</c:v>
                </c:pt>
                <c:pt idx="110">
                  <c:v>42262</c:v>
                </c:pt>
                <c:pt idx="111">
                  <c:v>42264</c:v>
                </c:pt>
                <c:pt idx="112">
                  <c:v>42265</c:v>
                </c:pt>
                <c:pt idx="113">
                  <c:v>42268</c:v>
                </c:pt>
                <c:pt idx="114">
                  <c:v>42269</c:v>
                </c:pt>
                <c:pt idx="115">
                  <c:v>42270</c:v>
                </c:pt>
                <c:pt idx="116">
                  <c:v>42271</c:v>
                </c:pt>
                <c:pt idx="117">
                  <c:v>42272</c:v>
                </c:pt>
                <c:pt idx="118">
                  <c:v>42275</c:v>
                </c:pt>
                <c:pt idx="119">
                  <c:v>42276</c:v>
                </c:pt>
                <c:pt idx="120">
                  <c:v>42277</c:v>
                </c:pt>
                <c:pt idx="121">
                  <c:v>42278</c:v>
                </c:pt>
                <c:pt idx="122">
                  <c:v>42279</c:v>
                </c:pt>
                <c:pt idx="123">
                  <c:v>42282</c:v>
                </c:pt>
                <c:pt idx="124">
                  <c:v>42283</c:v>
                </c:pt>
                <c:pt idx="125">
                  <c:v>42284</c:v>
                </c:pt>
                <c:pt idx="126">
                  <c:v>42285</c:v>
                </c:pt>
                <c:pt idx="127">
                  <c:v>42286</c:v>
                </c:pt>
                <c:pt idx="128">
                  <c:v>42289</c:v>
                </c:pt>
                <c:pt idx="129">
                  <c:v>42290</c:v>
                </c:pt>
                <c:pt idx="130">
                  <c:v>42291</c:v>
                </c:pt>
                <c:pt idx="131">
                  <c:v>42292</c:v>
                </c:pt>
                <c:pt idx="132">
                  <c:v>42293</c:v>
                </c:pt>
                <c:pt idx="133">
                  <c:v>42296</c:v>
                </c:pt>
                <c:pt idx="134">
                  <c:v>42297</c:v>
                </c:pt>
                <c:pt idx="135">
                  <c:v>42298</c:v>
                </c:pt>
                <c:pt idx="136">
                  <c:v>42299</c:v>
                </c:pt>
                <c:pt idx="137">
                  <c:v>42300</c:v>
                </c:pt>
                <c:pt idx="138">
                  <c:v>42303</c:v>
                </c:pt>
                <c:pt idx="139">
                  <c:v>42304</c:v>
                </c:pt>
                <c:pt idx="140">
                  <c:v>42305</c:v>
                </c:pt>
                <c:pt idx="141">
                  <c:v>42306</c:v>
                </c:pt>
                <c:pt idx="142">
                  <c:v>42307</c:v>
                </c:pt>
                <c:pt idx="143">
                  <c:v>42311</c:v>
                </c:pt>
                <c:pt idx="144">
                  <c:v>42312</c:v>
                </c:pt>
                <c:pt idx="145">
                  <c:v>42313</c:v>
                </c:pt>
                <c:pt idx="146">
                  <c:v>42314</c:v>
                </c:pt>
                <c:pt idx="147">
                  <c:v>42317</c:v>
                </c:pt>
                <c:pt idx="148">
                  <c:v>42318</c:v>
                </c:pt>
                <c:pt idx="149">
                  <c:v>42319</c:v>
                </c:pt>
                <c:pt idx="150">
                  <c:v>42320</c:v>
                </c:pt>
                <c:pt idx="151">
                  <c:v>42321</c:v>
                </c:pt>
                <c:pt idx="152">
                  <c:v>42325</c:v>
                </c:pt>
                <c:pt idx="153">
                  <c:v>42326</c:v>
                </c:pt>
                <c:pt idx="154">
                  <c:v>42327</c:v>
                </c:pt>
                <c:pt idx="155">
                  <c:v>42328</c:v>
                </c:pt>
                <c:pt idx="156">
                  <c:v>42331</c:v>
                </c:pt>
                <c:pt idx="157">
                  <c:v>42332</c:v>
                </c:pt>
                <c:pt idx="158">
                  <c:v>42333</c:v>
                </c:pt>
                <c:pt idx="159">
                  <c:v>42334</c:v>
                </c:pt>
                <c:pt idx="160">
                  <c:v>42335</c:v>
                </c:pt>
                <c:pt idx="161">
                  <c:v>42338</c:v>
                </c:pt>
                <c:pt idx="162">
                  <c:v>42339</c:v>
                </c:pt>
                <c:pt idx="163">
                  <c:v>42340</c:v>
                </c:pt>
                <c:pt idx="164">
                  <c:v>42341</c:v>
                </c:pt>
                <c:pt idx="165">
                  <c:v>42342</c:v>
                </c:pt>
                <c:pt idx="166">
                  <c:v>42345</c:v>
                </c:pt>
                <c:pt idx="167">
                  <c:v>42346</c:v>
                </c:pt>
                <c:pt idx="168">
                  <c:v>42347</c:v>
                </c:pt>
                <c:pt idx="169">
                  <c:v>42348</c:v>
                </c:pt>
                <c:pt idx="170">
                  <c:v>42349</c:v>
                </c:pt>
                <c:pt idx="171">
                  <c:v>42352</c:v>
                </c:pt>
                <c:pt idx="172">
                  <c:v>42353</c:v>
                </c:pt>
                <c:pt idx="173">
                  <c:v>42354</c:v>
                </c:pt>
                <c:pt idx="174">
                  <c:v>42355</c:v>
                </c:pt>
                <c:pt idx="175">
                  <c:v>42356</c:v>
                </c:pt>
                <c:pt idx="176">
                  <c:v>42359</c:v>
                </c:pt>
                <c:pt idx="177">
                  <c:v>42360</c:v>
                </c:pt>
                <c:pt idx="178">
                  <c:v>42361</c:v>
                </c:pt>
                <c:pt idx="179">
                  <c:v>42362</c:v>
                </c:pt>
                <c:pt idx="180">
                  <c:v>42366</c:v>
                </c:pt>
                <c:pt idx="181">
                  <c:v>42367</c:v>
                </c:pt>
                <c:pt idx="182">
                  <c:v>42368</c:v>
                </c:pt>
                <c:pt idx="183">
                  <c:v>42369</c:v>
                </c:pt>
                <c:pt idx="184">
                  <c:v>42373</c:v>
                </c:pt>
                <c:pt idx="185">
                  <c:v>42374</c:v>
                </c:pt>
                <c:pt idx="186">
                  <c:v>42375</c:v>
                </c:pt>
                <c:pt idx="187">
                  <c:v>42376</c:v>
                </c:pt>
                <c:pt idx="188">
                  <c:v>42377</c:v>
                </c:pt>
                <c:pt idx="189">
                  <c:v>42380</c:v>
                </c:pt>
                <c:pt idx="190">
                  <c:v>42381</c:v>
                </c:pt>
                <c:pt idx="191">
                  <c:v>42382</c:v>
                </c:pt>
                <c:pt idx="192">
                  <c:v>42383</c:v>
                </c:pt>
                <c:pt idx="193">
                  <c:v>42384</c:v>
                </c:pt>
                <c:pt idx="194">
                  <c:v>42387</c:v>
                </c:pt>
                <c:pt idx="195">
                  <c:v>42388</c:v>
                </c:pt>
                <c:pt idx="196">
                  <c:v>42389</c:v>
                </c:pt>
                <c:pt idx="197">
                  <c:v>42390</c:v>
                </c:pt>
                <c:pt idx="198">
                  <c:v>42391</c:v>
                </c:pt>
                <c:pt idx="199">
                  <c:v>42394</c:v>
                </c:pt>
                <c:pt idx="200">
                  <c:v>42395</c:v>
                </c:pt>
                <c:pt idx="201">
                  <c:v>42396</c:v>
                </c:pt>
                <c:pt idx="202">
                  <c:v>42397</c:v>
                </c:pt>
                <c:pt idx="203">
                  <c:v>42398</c:v>
                </c:pt>
                <c:pt idx="204">
                  <c:v>42402</c:v>
                </c:pt>
                <c:pt idx="205">
                  <c:v>42403</c:v>
                </c:pt>
                <c:pt idx="206">
                  <c:v>42404</c:v>
                </c:pt>
                <c:pt idx="207">
                  <c:v>42405</c:v>
                </c:pt>
                <c:pt idx="208">
                  <c:v>42408</c:v>
                </c:pt>
                <c:pt idx="209">
                  <c:v>42409</c:v>
                </c:pt>
                <c:pt idx="210">
                  <c:v>42410</c:v>
                </c:pt>
                <c:pt idx="211">
                  <c:v>42411</c:v>
                </c:pt>
                <c:pt idx="212">
                  <c:v>42412</c:v>
                </c:pt>
                <c:pt idx="213">
                  <c:v>42415</c:v>
                </c:pt>
                <c:pt idx="214">
                  <c:v>42416</c:v>
                </c:pt>
                <c:pt idx="215">
                  <c:v>42417</c:v>
                </c:pt>
                <c:pt idx="216">
                  <c:v>42418</c:v>
                </c:pt>
                <c:pt idx="217">
                  <c:v>42419</c:v>
                </c:pt>
                <c:pt idx="218">
                  <c:v>42422</c:v>
                </c:pt>
                <c:pt idx="219">
                  <c:v>42423</c:v>
                </c:pt>
                <c:pt idx="220">
                  <c:v>42424</c:v>
                </c:pt>
                <c:pt idx="221">
                  <c:v>42425</c:v>
                </c:pt>
                <c:pt idx="222">
                  <c:v>42426</c:v>
                </c:pt>
                <c:pt idx="223">
                  <c:v>42429</c:v>
                </c:pt>
                <c:pt idx="224">
                  <c:v>42430</c:v>
                </c:pt>
                <c:pt idx="225">
                  <c:v>42431</c:v>
                </c:pt>
                <c:pt idx="226">
                  <c:v>42432</c:v>
                </c:pt>
                <c:pt idx="227">
                  <c:v>42433</c:v>
                </c:pt>
                <c:pt idx="228">
                  <c:v>42436</c:v>
                </c:pt>
                <c:pt idx="229">
                  <c:v>42437</c:v>
                </c:pt>
                <c:pt idx="230">
                  <c:v>42438</c:v>
                </c:pt>
                <c:pt idx="231">
                  <c:v>42439</c:v>
                </c:pt>
                <c:pt idx="232">
                  <c:v>42440</c:v>
                </c:pt>
                <c:pt idx="233">
                  <c:v>42443</c:v>
                </c:pt>
                <c:pt idx="234">
                  <c:v>42444</c:v>
                </c:pt>
                <c:pt idx="235">
                  <c:v>42445</c:v>
                </c:pt>
                <c:pt idx="236">
                  <c:v>42446</c:v>
                </c:pt>
                <c:pt idx="237">
                  <c:v>42447</c:v>
                </c:pt>
                <c:pt idx="238">
                  <c:v>42451</c:v>
                </c:pt>
                <c:pt idx="239">
                  <c:v>42452</c:v>
                </c:pt>
                <c:pt idx="240">
                  <c:v>42457</c:v>
                </c:pt>
                <c:pt idx="241">
                  <c:v>42458</c:v>
                </c:pt>
                <c:pt idx="242">
                  <c:v>42459</c:v>
                </c:pt>
                <c:pt idx="243">
                  <c:v>42460</c:v>
                </c:pt>
                <c:pt idx="244">
                  <c:v>42461</c:v>
                </c:pt>
                <c:pt idx="245">
                  <c:v>42464</c:v>
                </c:pt>
                <c:pt idx="246">
                  <c:v>42465</c:v>
                </c:pt>
                <c:pt idx="247">
                  <c:v>42466</c:v>
                </c:pt>
                <c:pt idx="248">
                  <c:v>42467</c:v>
                </c:pt>
                <c:pt idx="249">
                  <c:v>42468</c:v>
                </c:pt>
                <c:pt idx="250">
                  <c:v>42471</c:v>
                </c:pt>
                <c:pt idx="251">
                  <c:v>42472</c:v>
                </c:pt>
                <c:pt idx="252">
                  <c:v>42473</c:v>
                </c:pt>
                <c:pt idx="253">
                  <c:v>42474</c:v>
                </c:pt>
                <c:pt idx="254">
                  <c:v>42475</c:v>
                </c:pt>
                <c:pt idx="255">
                  <c:v>42478</c:v>
                </c:pt>
                <c:pt idx="256">
                  <c:v>42479</c:v>
                </c:pt>
                <c:pt idx="257">
                  <c:v>42480</c:v>
                </c:pt>
                <c:pt idx="258">
                  <c:v>42481</c:v>
                </c:pt>
                <c:pt idx="259">
                  <c:v>42482</c:v>
                </c:pt>
                <c:pt idx="260">
                  <c:v>42485</c:v>
                </c:pt>
                <c:pt idx="261">
                  <c:v>42486</c:v>
                </c:pt>
                <c:pt idx="262">
                  <c:v>42487</c:v>
                </c:pt>
                <c:pt idx="263">
                  <c:v>42488</c:v>
                </c:pt>
                <c:pt idx="264">
                  <c:v>42489</c:v>
                </c:pt>
                <c:pt idx="265">
                  <c:v>42492</c:v>
                </c:pt>
                <c:pt idx="266">
                  <c:v>42493</c:v>
                </c:pt>
                <c:pt idx="267">
                  <c:v>42494</c:v>
                </c:pt>
                <c:pt idx="268">
                  <c:v>42495</c:v>
                </c:pt>
                <c:pt idx="269">
                  <c:v>42496</c:v>
                </c:pt>
                <c:pt idx="270">
                  <c:v>42499</c:v>
                </c:pt>
                <c:pt idx="271">
                  <c:v>42500</c:v>
                </c:pt>
                <c:pt idx="272">
                  <c:v>42501</c:v>
                </c:pt>
                <c:pt idx="273">
                  <c:v>42502</c:v>
                </c:pt>
                <c:pt idx="274">
                  <c:v>42503</c:v>
                </c:pt>
                <c:pt idx="275">
                  <c:v>42506</c:v>
                </c:pt>
                <c:pt idx="276">
                  <c:v>42507</c:v>
                </c:pt>
                <c:pt idx="277">
                  <c:v>42508</c:v>
                </c:pt>
                <c:pt idx="278">
                  <c:v>42509</c:v>
                </c:pt>
                <c:pt idx="279">
                  <c:v>42510</c:v>
                </c:pt>
                <c:pt idx="280">
                  <c:v>42513</c:v>
                </c:pt>
                <c:pt idx="281">
                  <c:v>42514</c:v>
                </c:pt>
                <c:pt idx="282">
                  <c:v>42515</c:v>
                </c:pt>
                <c:pt idx="283">
                  <c:v>42516</c:v>
                </c:pt>
                <c:pt idx="284">
                  <c:v>42517</c:v>
                </c:pt>
                <c:pt idx="285">
                  <c:v>42520</c:v>
                </c:pt>
                <c:pt idx="286">
                  <c:v>42521</c:v>
                </c:pt>
                <c:pt idx="287">
                  <c:v>42522</c:v>
                </c:pt>
                <c:pt idx="288">
                  <c:v>42523</c:v>
                </c:pt>
                <c:pt idx="289">
                  <c:v>42524</c:v>
                </c:pt>
                <c:pt idx="290">
                  <c:v>42527</c:v>
                </c:pt>
                <c:pt idx="291">
                  <c:v>42528</c:v>
                </c:pt>
                <c:pt idx="292">
                  <c:v>42529</c:v>
                </c:pt>
                <c:pt idx="293">
                  <c:v>42530</c:v>
                </c:pt>
                <c:pt idx="294">
                  <c:v>42531</c:v>
                </c:pt>
                <c:pt idx="295">
                  <c:v>42534</c:v>
                </c:pt>
                <c:pt idx="296">
                  <c:v>42535</c:v>
                </c:pt>
                <c:pt idx="297">
                  <c:v>42536</c:v>
                </c:pt>
                <c:pt idx="298">
                  <c:v>42537</c:v>
                </c:pt>
                <c:pt idx="299">
                  <c:v>42538</c:v>
                </c:pt>
                <c:pt idx="300">
                  <c:v>42541</c:v>
                </c:pt>
                <c:pt idx="301">
                  <c:v>42542</c:v>
                </c:pt>
                <c:pt idx="302">
                  <c:v>42543</c:v>
                </c:pt>
                <c:pt idx="303">
                  <c:v>42544</c:v>
                </c:pt>
                <c:pt idx="304">
                  <c:v>42545</c:v>
                </c:pt>
                <c:pt idx="305">
                  <c:v>42548</c:v>
                </c:pt>
                <c:pt idx="306">
                  <c:v>42549</c:v>
                </c:pt>
                <c:pt idx="307">
                  <c:v>42550</c:v>
                </c:pt>
                <c:pt idx="308">
                  <c:v>42551</c:v>
                </c:pt>
                <c:pt idx="309">
                  <c:v>42552</c:v>
                </c:pt>
                <c:pt idx="310">
                  <c:v>42555</c:v>
                </c:pt>
                <c:pt idx="311">
                  <c:v>42556</c:v>
                </c:pt>
                <c:pt idx="312">
                  <c:v>42557</c:v>
                </c:pt>
                <c:pt idx="313">
                  <c:v>42558</c:v>
                </c:pt>
                <c:pt idx="314">
                  <c:v>42559</c:v>
                </c:pt>
                <c:pt idx="315">
                  <c:v>42562</c:v>
                </c:pt>
                <c:pt idx="316">
                  <c:v>42563</c:v>
                </c:pt>
                <c:pt idx="317">
                  <c:v>42564</c:v>
                </c:pt>
                <c:pt idx="318">
                  <c:v>42565</c:v>
                </c:pt>
                <c:pt idx="319">
                  <c:v>42566</c:v>
                </c:pt>
                <c:pt idx="320">
                  <c:v>42569</c:v>
                </c:pt>
                <c:pt idx="321">
                  <c:v>42570</c:v>
                </c:pt>
                <c:pt idx="322">
                  <c:v>42571</c:v>
                </c:pt>
                <c:pt idx="323">
                  <c:v>42572</c:v>
                </c:pt>
                <c:pt idx="324">
                  <c:v>42573</c:v>
                </c:pt>
                <c:pt idx="325">
                  <c:v>42576</c:v>
                </c:pt>
                <c:pt idx="326">
                  <c:v>42577</c:v>
                </c:pt>
                <c:pt idx="327">
                  <c:v>42578</c:v>
                </c:pt>
                <c:pt idx="328">
                  <c:v>42579</c:v>
                </c:pt>
                <c:pt idx="329">
                  <c:v>42580</c:v>
                </c:pt>
                <c:pt idx="330">
                  <c:v>42583</c:v>
                </c:pt>
                <c:pt idx="331">
                  <c:v>42584</c:v>
                </c:pt>
                <c:pt idx="332">
                  <c:v>42585</c:v>
                </c:pt>
                <c:pt idx="333">
                  <c:v>42586</c:v>
                </c:pt>
                <c:pt idx="334">
                  <c:v>42587</c:v>
                </c:pt>
                <c:pt idx="335">
                  <c:v>42590</c:v>
                </c:pt>
                <c:pt idx="336">
                  <c:v>42591</c:v>
                </c:pt>
                <c:pt idx="337">
                  <c:v>42592</c:v>
                </c:pt>
                <c:pt idx="338">
                  <c:v>42593</c:v>
                </c:pt>
                <c:pt idx="339">
                  <c:v>42594</c:v>
                </c:pt>
                <c:pt idx="340">
                  <c:v>42597</c:v>
                </c:pt>
                <c:pt idx="341">
                  <c:v>42598</c:v>
                </c:pt>
                <c:pt idx="342">
                  <c:v>42599</c:v>
                </c:pt>
                <c:pt idx="343">
                  <c:v>42600</c:v>
                </c:pt>
                <c:pt idx="344">
                  <c:v>42601</c:v>
                </c:pt>
                <c:pt idx="345">
                  <c:v>42604</c:v>
                </c:pt>
                <c:pt idx="346">
                  <c:v>42605</c:v>
                </c:pt>
                <c:pt idx="347">
                  <c:v>42606</c:v>
                </c:pt>
                <c:pt idx="348">
                  <c:v>42607</c:v>
                </c:pt>
                <c:pt idx="349">
                  <c:v>42608</c:v>
                </c:pt>
                <c:pt idx="350">
                  <c:v>42611</c:v>
                </c:pt>
                <c:pt idx="351">
                  <c:v>42612</c:v>
                </c:pt>
                <c:pt idx="352">
                  <c:v>42613</c:v>
                </c:pt>
                <c:pt idx="353">
                  <c:v>42614</c:v>
                </c:pt>
                <c:pt idx="354">
                  <c:v>42615</c:v>
                </c:pt>
                <c:pt idx="355">
                  <c:v>42618</c:v>
                </c:pt>
                <c:pt idx="356">
                  <c:v>42619</c:v>
                </c:pt>
                <c:pt idx="357">
                  <c:v>42620</c:v>
                </c:pt>
                <c:pt idx="358">
                  <c:v>42621</c:v>
                </c:pt>
                <c:pt idx="359">
                  <c:v>42622</c:v>
                </c:pt>
                <c:pt idx="360">
                  <c:v>42625</c:v>
                </c:pt>
                <c:pt idx="361">
                  <c:v>42626</c:v>
                </c:pt>
                <c:pt idx="362">
                  <c:v>42627</c:v>
                </c:pt>
                <c:pt idx="363">
                  <c:v>42628</c:v>
                </c:pt>
              </c:numCache>
            </c:numRef>
          </c:cat>
          <c:val>
            <c:numRef>
              <c:f>'[Historico_Vector 15.09.2016.xlsx]COMITE FINVIT'!$B$2:$B$365</c:f>
              <c:numCache>
                <c:formatCode>_(* #,##0.00_);_(* \(#,##0.00\);_(* "-"??_);_(@_)</c:formatCode>
                <c:ptCount val="364"/>
                <c:pt idx="0">
                  <c:v>3533726.2183340006</c:v>
                </c:pt>
                <c:pt idx="1">
                  <c:v>3577951.2626160001</c:v>
                </c:pt>
                <c:pt idx="2">
                  <c:v>3646701.7648840002</c:v>
                </c:pt>
                <c:pt idx="3">
                  <c:v>3693984.9597539995</c:v>
                </c:pt>
                <c:pt idx="4">
                  <c:v>3794151.6939110002</c:v>
                </c:pt>
                <c:pt idx="5">
                  <c:v>3795644.4736300004</c:v>
                </c:pt>
                <c:pt idx="6">
                  <c:v>3795760.206797</c:v>
                </c:pt>
                <c:pt idx="7">
                  <c:v>3870942.3368409998</c:v>
                </c:pt>
                <c:pt idx="8">
                  <c:v>4272730.2835550001</c:v>
                </c:pt>
                <c:pt idx="9">
                  <c:v>4446300.9547729995</c:v>
                </c:pt>
                <c:pt idx="10">
                  <c:v>4448008.34449</c:v>
                </c:pt>
                <c:pt idx="11">
                  <c:v>4518076.3446909999</c:v>
                </c:pt>
                <c:pt idx="12">
                  <c:v>4640609.1156569999</c:v>
                </c:pt>
                <c:pt idx="13">
                  <c:v>4696350.0286219995</c:v>
                </c:pt>
                <c:pt idx="14">
                  <c:v>4802505.3380470006</c:v>
                </c:pt>
                <c:pt idx="15">
                  <c:v>4802746.095613</c:v>
                </c:pt>
                <c:pt idx="16">
                  <c:v>4812656.348761999</c:v>
                </c:pt>
                <c:pt idx="17">
                  <c:v>5076479.4585330002</c:v>
                </c:pt>
                <c:pt idx="18">
                  <c:v>5049855.5844660001</c:v>
                </c:pt>
                <c:pt idx="19">
                  <c:v>5096124.7216470009</c:v>
                </c:pt>
                <c:pt idx="20">
                  <c:v>5096571.5900019994</c:v>
                </c:pt>
                <c:pt idx="21">
                  <c:v>5096858.0569599997</c:v>
                </c:pt>
                <c:pt idx="22">
                  <c:v>5097234.4126110002</c:v>
                </c:pt>
                <c:pt idx="23">
                  <c:v>5169315.2231229991</c:v>
                </c:pt>
                <c:pt idx="24">
                  <c:v>5295408.358186</c:v>
                </c:pt>
                <c:pt idx="25">
                  <c:v>5295408.358186</c:v>
                </c:pt>
                <c:pt idx="26">
                  <c:v>5363502.9899500003</c:v>
                </c:pt>
                <c:pt idx="27">
                  <c:v>5367922.4184790002</c:v>
                </c:pt>
                <c:pt idx="28">
                  <c:v>5677580.3296649996</c:v>
                </c:pt>
                <c:pt idx="29">
                  <c:v>5790178.1835370008</c:v>
                </c:pt>
                <c:pt idx="30">
                  <c:v>5902378.4908449994</c:v>
                </c:pt>
                <c:pt idx="31">
                  <c:v>6007896.2054169998</c:v>
                </c:pt>
                <c:pt idx="32">
                  <c:v>6069241.9244050002</c:v>
                </c:pt>
                <c:pt idx="33">
                  <c:v>6080745.6935779992</c:v>
                </c:pt>
                <c:pt idx="34">
                  <c:v>6321620.4960249988</c:v>
                </c:pt>
                <c:pt idx="35">
                  <c:v>6382546.1327290004</c:v>
                </c:pt>
                <c:pt idx="36">
                  <c:v>6453622.2198290005</c:v>
                </c:pt>
                <c:pt idx="37">
                  <c:v>6529667.5503239986</c:v>
                </c:pt>
                <c:pt idx="38">
                  <c:v>7202401.2597329998</c:v>
                </c:pt>
                <c:pt idx="39">
                  <c:v>7542280.2371979998</c:v>
                </c:pt>
                <c:pt idx="40">
                  <c:v>7769946.894003001</c:v>
                </c:pt>
                <c:pt idx="41">
                  <c:v>8000110.7594040018</c:v>
                </c:pt>
                <c:pt idx="42">
                  <c:v>8336088.942814</c:v>
                </c:pt>
                <c:pt idx="43">
                  <c:v>8667940.9601679984</c:v>
                </c:pt>
                <c:pt idx="44">
                  <c:v>8652941.445479</c:v>
                </c:pt>
                <c:pt idx="45">
                  <c:v>8925929.5532999989</c:v>
                </c:pt>
                <c:pt idx="46">
                  <c:v>8949061.1962650008</c:v>
                </c:pt>
                <c:pt idx="47">
                  <c:v>9027020.4708799981</c:v>
                </c:pt>
                <c:pt idx="48">
                  <c:v>9560592.5885309987</c:v>
                </c:pt>
                <c:pt idx="49">
                  <c:v>9621582.1814489998</c:v>
                </c:pt>
                <c:pt idx="50">
                  <c:v>9745048.507894</c:v>
                </c:pt>
                <c:pt idx="51">
                  <c:v>9884007.0270649996</c:v>
                </c:pt>
                <c:pt idx="52">
                  <c:v>10015666.188898999</c:v>
                </c:pt>
                <c:pt idx="53">
                  <c:v>10243137.326512</c:v>
                </c:pt>
                <c:pt idx="54">
                  <c:v>10344876.59241</c:v>
                </c:pt>
                <c:pt idx="55">
                  <c:v>10544063.101411</c:v>
                </c:pt>
                <c:pt idx="56">
                  <c:v>10543834.711832</c:v>
                </c:pt>
                <c:pt idx="57">
                  <c:v>10582055.037994001</c:v>
                </c:pt>
                <c:pt idx="58">
                  <c:v>10911560.726028001</c:v>
                </c:pt>
                <c:pt idx="59">
                  <c:v>10976871.636884002</c:v>
                </c:pt>
                <c:pt idx="60">
                  <c:v>11043085.652706999</c:v>
                </c:pt>
                <c:pt idx="61">
                  <c:v>11106490.214247001</c:v>
                </c:pt>
                <c:pt idx="62">
                  <c:v>11314566.119099999</c:v>
                </c:pt>
                <c:pt idx="63">
                  <c:v>11379614.157751</c:v>
                </c:pt>
                <c:pt idx="64">
                  <c:v>11421989.341544999</c:v>
                </c:pt>
                <c:pt idx="65">
                  <c:v>11426452.855664</c:v>
                </c:pt>
                <c:pt idx="66">
                  <c:v>11517794.948577</c:v>
                </c:pt>
                <c:pt idx="67">
                  <c:v>11639889.304728001</c:v>
                </c:pt>
                <c:pt idx="68">
                  <c:v>12019496.694326</c:v>
                </c:pt>
                <c:pt idx="69">
                  <c:v>12063065.723410001</c:v>
                </c:pt>
                <c:pt idx="70">
                  <c:v>12165042.99601</c:v>
                </c:pt>
                <c:pt idx="71">
                  <c:v>12165042.99601</c:v>
                </c:pt>
                <c:pt idx="72">
                  <c:v>12170084.109343002</c:v>
                </c:pt>
                <c:pt idx="73">
                  <c:v>12499503.608445996</c:v>
                </c:pt>
                <c:pt idx="74">
                  <c:v>12513376.289358001</c:v>
                </c:pt>
                <c:pt idx="75">
                  <c:v>12629024.116294</c:v>
                </c:pt>
                <c:pt idx="76">
                  <c:v>12730024.511442998</c:v>
                </c:pt>
                <c:pt idx="77">
                  <c:v>12791105.039753001</c:v>
                </c:pt>
                <c:pt idx="78">
                  <c:v>12974998.398272997</c:v>
                </c:pt>
                <c:pt idx="79">
                  <c:v>13758298.873187998</c:v>
                </c:pt>
                <c:pt idx="80">
                  <c:v>14228798.217647998</c:v>
                </c:pt>
                <c:pt idx="81">
                  <c:v>14551181.011258999</c:v>
                </c:pt>
                <c:pt idx="82">
                  <c:v>14551181.011258999</c:v>
                </c:pt>
                <c:pt idx="83">
                  <c:v>14705229.366987001</c:v>
                </c:pt>
                <c:pt idx="84">
                  <c:v>14705229.366987001</c:v>
                </c:pt>
                <c:pt idx="85">
                  <c:v>15008203.841560001</c:v>
                </c:pt>
                <c:pt idx="86">
                  <c:v>15185250.778364003</c:v>
                </c:pt>
                <c:pt idx="87">
                  <c:v>15247348.402449002</c:v>
                </c:pt>
                <c:pt idx="88">
                  <c:v>15532088.008631999</c:v>
                </c:pt>
                <c:pt idx="89">
                  <c:v>15598657.053713001</c:v>
                </c:pt>
                <c:pt idx="90">
                  <c:v>15668482.372033</c:v>
                </c:pt>
                <c:pt idx="91">
                  <c:v>16178606.610526005</c:v>
                </c:pt>
                <c:pt idx="92">
                  <c:v>16420003.855700998</c:v>
                </c:pt>
                <c:pt idx="93">
                  <c:v>16576269.719853997</c:v>
                </c:pt>
                <c:pt idx="94">
                  <c:v>16809222.434504002</c:v>
                </c:pt>
                <c:pt idx="95">
                  <c:v>16930817.425059002</c:v>
                </c:pt>
                <c:pt idx="96">
                  <c:v>16983972.482531</c:v>
                </c:pt>
                <c:pt idx="97">
                  <c:v>17233577.284901999</c:v>
                </c:pt>
                <c:pt idx="98">
                  <c:v>17370419.472351</c:v>
                </c:pt>
                <c:pt idx="99">
                  <c:v>17529957.128301002</c:v>
                </c:pt>
                <c:pt idx="100">
                  <c:v>17680159.685945</c:v>
                </c:pt>
                <c:pt idx="101">
                  <c:v>18233297.805423003</c:v>
                </c:pt>
                <c:pt idx="102">
                  <c:v>18677127.469201002</c:v>
                </c:pt>
                <c:pt idx="103">
                  <c:v>19008247.133539997</c:v>
                </c:pt>
                <c:pt idx="104">
                  <c:v>19117973.140931003</c:v>
                </c:pt>
                <c:pt idx="105">
                  <c:v>19202597.283511002</c:v>
                </c:pt>
                <c:pt idx="106">
                  <c:v>19321479.218617998</c:v>
                </c:pt>
                <c:pt idx="107">
                  <c:v>19590317.049574997</c:v>
                </c:pt>
                <c:pt idx="108">
                  <c:v>19655317.653398998</c:v>
                </c:pt>
                <c:pt idx="109">
                  <c:v>19817809.728505</c:v>
                </c:pt>
                <c:pt idx="110">
                  <c:v>19891012.661649998</c:v>
                </c:pt>
                <c:pt idx="111">
                  <c:v>20378791.104386002</c:v>
                </c:pt>
                <c:pt idx="112">
                  <c:v>20630661.447050001</c:v>
                </c:pt>
                <c:pt idx="113">
                  <c:v>20748656.052785996</c:v>
                </c:pt>
                <c:pt idx="114">
                  <c:v>20936837.438365996</c:v>
                </c:pt>
                <c:pt idx="115">
                  <c:v>20978578.892643005</c:v>
                </c:pt>
                <c:pt idx="116">
                  <c:v>21012652.110956993</c:v>
                </c:pt>
                <c:pt idx="117">
                  <c:v>21043388.389595002</c:v>
                </c:pt>
                <c:pt idx="118">
                  <c:v>21145569.185358003</c:v>
                </c:pt>
                <c:pt idx="119">
                  <c:v>21337703.537554994</c:v>
                </c:pt>
                <c:pt idx="120">
                  <c:v>21563651.164411001</c:v>
                </c:pt>
                <c:pt idx="121">
                  <c:v>21825616.815322999</c:v>
                </c:pt>
                <c:pt idx="122">
                  <c:v>21384502.974725999</c:v>
                </c:pt>
                <c:pt idx="123">
                  <c:v>21636745.216759004</c:v>
                </c:pt>
                <c:pt idx="124">
                  <c:v>21776306.918453</c:v>
                </c:pt>
                <c:pt idx="125">
                  <c:v>21848656.793775998</c:v>
                </c:pt>
                <c:pt idx="126">
                  <c:v>22050828.761994999</c:v>
                </c:pt>
                <c:pt idx="127">
                  <c:v>22079141.316713005</c:v>
                </c:pt>
                <c:pt idx="128">
                  <c:v>22166265.720912002</c:v>
                </c:pt>
                <c:pt idx="129">
                  <c:v>22196863.951301996</c:v>
                </c:pt>
                <c:pt idx="130">
                  <c:v>21728978.574222997</c:v>
                </c:pt>
                <c:pt idx="131">
                  <c:v>21852666.818969008</c:v>
                </c:pt>
                <c:pt idx="132">
                  <c:v>21852666.789999999</c:v>
                </c:pt>
                <c:pt idx="133">
                  <c:v>22236468.193122998</c:v>
                </c:pt>
                <c:pt idx="134">
                  <c:v>22362652.154072993</c:v>
                </c:pt>
                <c:pt idx="135">
                  <c:v>22375924.525759004</c:v>
                </c:pt>
                <c:pt idx="136">
                  <c:v>22421830.260026</c:v>
                </c:pt>
                <c:pt idx="137">
                  <c:v>22490305.1479</c:v>
                </c:pt>
                <c:pt idx="138">
                  <c:v>22208215.682774998</c:v>
                </c:pt>
                <c:pt idx="139">
                  <c:v>22293999.147053994</c:v>
                </c:pt>
                <c:pt idx="140">
                  <c:v>22428494.716448005</c:v>
                </c:pt>
                <c:pt idx="141">
                  <c:v>22469228.289455999</c:v>
                </c:pt>
                <c:pt idx="142">
                  <c:v>22525656.439896002</c:v>
                </c:pt>
                <c:pt idx="143">
                  <c:v>22617762.947309002</c:v>
                </c:pt>
                <c:pt idx="144">
                  <c:v>22788261.003637999</c:v>
                </c:pt>
                <c:pt idx="145">
                  <c:v>22911208.438400995</c:v>
                </c:pt>
                <c:pt idx="146">
                  <c:v>23021652.498846002</c:v>
                </c:pt>
                <c:pt idx="147">
                  <c:v>23049837.020987004</c:v>
                </c:pt>
                <c:pt idx="148">
                  <c:v>23152417.016103998</c:v>
                </c:pt>
                <c:pt idx="149">
                  <c:v>23360796.828146998</c:v>
                </c:pt>
                <c:pt idx="150">
                  <c:v>23501744.117405001</c:v>
                </c:pt>
                <c:pt idx="151">
                  <c:v>23578740.695162002</c:v>
                </c:pt>
                <c:pt idx="152">
                  <c:v>23638798.552730002</c:v>
                </c:pt>
                <c:pt idx="153">
                  <c:v>23679053.027568996</c:v>
                </c:pt>
                <c:pt idx="154">
                  <c:v>23752616.847516004</c:v>
                </c:pt>
                <c:pt idx="155">
                  <c:v>23979473.727092996</c:v>
                </c:pt>
                <c:pt idx="156">
                  <c:v>24049931.165654</c:v>
                </c:pt>
                <c:pt idx="157">
                  <c:v>24054341.066519</c:v>
                </c:pt>
                <c:pt idx="158">
                  <c:v>24156671.511107996</c:v>
                </c:pt>
                <c:pt idx="159">
                  <c:v>24273865.580919001</c:v>
                </c:pt>
                <c:pt idx="160">
                  <c:v>24294040.669495001</c:v>
                </c:pt>
                <c:pt idx="161">
                  <c:v>24608187.626924995</c:v>
                </c:pt>
                <c:pt idx="162">
                  <c:v>25308422.348058995</c:v>
                </c:pt>
                <c:pt idx="163">
                  <c:v>25394896.574159998</c:v>
                </c:pt>
                <c:pt idx="164">
                  <c:v>25522452.349167001</c:v>
                </c:pt>
                <c:pt idx="165">
                  <c:v>25618392.214442</c:v>
                </c:pt>
                <c:pt idx="166">
                  <c:v>25812113.752290998</c:v>
                </c:pt>
                <c:pt idx="167">
                  <c:v>25917176.270235002</c:v>
                </c:pt>
                <c:pt idx="168">
                  <c:v>26383126.620239001</c:v>
                </c:pt>
                <c:pt idx="169">
                  <c:v>26765863.440139003</c:v>
                </c:pt>
                <c:pt idx="170">
                  <c:v>26974318.992631</c:v>
                </c:pt>
                <c:pt idx="171">
                  <c:v>27137852.842677999</c:v>
                </c:pt>
                <c:pt idx="172">
                  <c:v>27428485.811512999</c:v>
                </c:pt>
                <c:pt idx="173">
                  <c:v>27574587.830771998</c:v>
                </c:pt>
                <c:pt idx="174">
                  <c:v>27694802.646584</c:v>
                </c:pt>
                <c:pt idx="175">
                  <c:v>27804865.134463001</c:v>
                </c:pt>
                <c:pt idx="176">
                  <c:v>27917425.663551006</c:v>
                </c:pt>
                <c:pt idx="177">
                  <c:v>28079634.294699002</c:v>
                </c:pt>
                <c:pt idx="178">
                  <c:v>27587585.935396004</c:v>
                </c:pt>
                <c:pt idx="179">
                  <c:v>27652611.073415998</c:v>
                </c:pt>
                <c:pt idx="180">
                  <c:v>27734256.910583001</c:v>
                </c:pt>
                <c:pt idx="181">
                  <c:v>27837252.861773998</c:v>
                </c:pt>
                <c:pt idx="182">
                  <c:v>27884674.425205</c:v>
                </c:pt>
                <c:pt idx="183">
                  <c:v>27949204.325443</c:v>
                </c:pt>
                <c:pt idx="184">
                  <c:v>28094990.556559</c:v>
                </c:pt>
                <c:pt idx="185">
                  <c:v>28183462.120699003</c:v>
                </c:pt>
                <c:pt idx="186">
                  <c:v>29005027.320662998</c:v>
                </c:pt>
                <c:pt idx="187">
                  <c:v>29511901.953703996</c:v>
                </c:pt>
                <c:pt idx="188">
                  <c:v>29869407.351904001</c:v>
                </c:pt>
                <c:pt idx="189">
                  <c:v>30452640.130074002</c:v>
                </c:pt>
                <c:pt idx="190">
                  <c:v>30662922.079513002</c:v>
                </c:pt>
                <c:pt idx="191">
                  <c:v>30722188.031996004</c:v>
                </c:pt>
                <c:pt idx="192">
                  <c:v>31006677.858017001</c:v>
                </c:pt>
                <c:pt idx="193">
                  <c:v>31188110.525537997</c:v>
                </c:pt>
                <c:pt idx="194">
                  <c:v>31260362.482558001</c:v>
                </c:pt>
                <c:pt idx="195">
                  <c:v>31398610.764026999</c:v>
                </c:pt>
                <c:pt idx="196">
                  <c:v>31865133.070112996</c:v>
                </c:pt>
                <c:pt idx="197">
                  <c:v>31935538.502428997</c:v>
                </c:pt>
                <c:pt idx="198">
                  <c:v>31996630.761180002</c:v>
                </c:pt>
                <c:pt idx="199">
                  <c:v>32097593.312746</c:v>
                </c:pt>
                <c:pt idx="200">
                  <c:v>32174211.860248998</c:v>
                </c:pt>
                <c:pt idx="201">
                  <c:v>32251181.538134001</c:v>
                </c:pt>
                <c:pt idx="202">
                  <c:v>32298159.960248008</c:v>
                </c:pt>
                <c:pt idx="203">
                  <c:v>32360779.592010994</c:v>
                </c:pt>
                <c:pt idx="204">
                  <c:v>32416355.479474001</c:v>
                </c:pt>
                <c:pt idx="205">
                  <c:v>32552260.145639997</c:v>
                </c:pt>
                <c:pt idx="206">
                  <c:v>32903584.139525998</c:v>
                </c:pt>
                <c:pt idx="207">
                  <c:v>33135510.000483997</c:v>
                </c:pt>
                <c:pt idx="208">
                  <c:v>33352576.980566006</c:v>
                </c:pt>
                <c:pt idx="209">
                  <c:v>33582765.542218998</c:v>
                </c:pt>
                <c:pt idx="210">
                  <c:v>33667038.107229993</c:v>
                </c:pt>
                <c:pt idx="211">
                  <c:v>33806346.542880006</c:v>
                </c:pt>
                <c:pt idx="212">
                  <c:v>33935588.494277</c:v>
                </c:pt>
                <c:pt idx="213">
                  <c:v>34064864.759508997</c:v>
                </c:pt>
                <c:pt idx="214">
                  <c:v>34236871.151937999</c:v>
                </c:pt>
                <c:pt idx="215">
                  <c:v>33943440.434608996</c:v>
                </c:pt>
                <c:pt idx="216">
                  <c:v>34155870.246776007</c:v>
                </c:pt>
                <c:pt idx="217">
                  <c:v>34377079.409892</c:v>
                </c:pt>
                <c:pt idx="218">
                  <c:v>34546027.786849</c:v>
                </c:pt>
                <c:pt idx="219">
                  <c:v>34678532.494875006</c:v>
                </c:pt>
                <c:pt idx="220">
                  <c:v>34754756.469484001</c:v>
                </c:pt>
                <c:pt idx="221">
                  <c:v>34833560.557633005</c:v>
                </c:pt>
                <c:pt idx="222">
                  <c:v>34917221.104769997</c:v>
                </c:pt>
                <c:pt idx="223">
                  <c:v>35019548.594306998</c:v>
                </c:pt>
                <c:pt idx="224">
                  <c:v>35066450.863385998</c:v>
                </c:pt>
                <c:pt idx="225">
                  <c:v>35585297.781220004</c:v>
                </c:pt>
                <c:pt idx="226">
                  <c:v>35842919.843839005</c:v>
                </c:pt>
                <c:pt idx="227">
                  <c:v>36038099.105882004</c:v>
                </c:pt>
                <c:pt idx="228">
                  <c:v>36225629.653531991</c:v>
                </c:pt>
                <c:pt idx="229">
                  <c:v>36482030.666693993</c:v>
                </c:pt>
                <c:pt idx="230">
                  <c:v>36531402.457688004</c:v>
                </c:pt>
                <c:pt idx="231">
                  <c:v>36600695.991106994</c:v>
                </c:pt>
                <c:pt idx="232">
                  <c:v>36640789.455724999</c:v>
                </c:pt>
                <c:pt idx="233">
                  <c:v>36660651.908630006</c:v>
                </c:pt>
                <c:pt idx="234">
                  <c:v>36785155.551069997</c:v>
                </c:pt>
                <c:pt idx="235">
                  <c:v>36754989.084954999</c:v>
                </c:pt>
                <c:pt idx="236">
                  <c:v>37114634.266737998</c:v>
                </c:pt>
                <c:pt idx="237">
                  <c:v>37598441.502616003</c:v>
                </c:pt>
                <c:pt idx="238">
                  <c:v>37609133.662974</c:v>
                </c:pt>
                <c:pt idx="239">
                  <c:v>37642888.06859</c:v>
                </c:pt>
                <c:pt idx="240">
                  <c:v>37817224.991554998</c:v>
                </c:pt>
                <c:pt idx="241">
                  <c:v>37979694.957728997</c:v>
                </c:pt>
                <c:pt idx="242">
                  <c:v>37798630.883105002</c:v>
                </c:pt>
                <c:pt idx="243">
                  <c:v>37860867.748994999</c:v>
                </c:pt>
                <c:pt idx="244">
                  <c:v>37933813.901721999</c:v>
                </c:pt>
                <c:pt idx="245">
                  <c:v>38159958.230290003</c:v>
                </c:pt>
                <c:pt idx="246">
                  <c:v>38288896.665863</c:v>
                </c:pt>
                <c:pt idx="247">
                  <c:v>38287586.156032003</c:v>
                </c:pt>
                <c:pt idx="248">
                  <c:v>38399406.31370201</c:v>
                </c:pt>
                <c:pt idx="249">
                  <c:v>38463462.388013005</c:v>
                </c:pt>
                <c:pt idx="250">
                  <c:v>38524481.648570001</c:v>
                </c:pt>
                <c:pt idx="251">
                  <c:v>38551090.168485999</c:v>
                </c:pt>
                <c:pt idx="252">
                  <c:v>36384064.916200012</c:v>
                </c:pt>
                <c:pt idx="253">
                  <c:v>36449343.211778998</c:v>
                </c:pt>
                <c:pt idx="254">
                  <c:v>36468950.805071004</c:v>
                </c:pt>
                <c:pt idx="255">
                  <c:v>36577250.890161999</c:v>
                </c:pt>
                <c:pt idx="256">
                  <c:v>36760001.662466004</c:v>
                </c:pt>
                <c:pt idx="257">
                  <c:v>36785330.824469998</c:v>
                </c:pt>
                <c:pt idx="258">
                  <c:v>36795719.501830004</c:v>
                </c:pt>
                <c:pt idx="259">
                  <c:v>36837211.372892</c:v>
                </c:pt>
                <c:pt idx="260">
                  <c:v>36852376.739605993</c:v>
                </c:pt>
                <c:pt idx="261">
                  <c:v>36852528.873951003</c:v>
                </c:pt>
                <c:pt idx="262">
                  <c:v>34928482.295141995</c:v>
                </c:pt>
                <c:pt idx="263">
                  <c:v>35002553.861172996</c:v>
                </c:pt>
                <c:pt idx="264">
                  <c:v>35121242.254161999</c:v>
                </c:pt>
                <c:pt idx="265">
                  <c:v>35129235.811521992</c:v>
                </c:pt>
                <c:pt idx="266">
                  <c:v>35486887.915700004</c:v>
                </c:pt>
                <c:pt idx="267">
                  <c:v>35679274.263721995</c:v>
                </c:pt>
                <c:pt idx="268">
                  <c:v>35816708.356706999</c:v>
                </c:pt>
                <c:pt idx="269">
                  <c:v>35931103.912253998</c:v>
                </c:pt>
                <c:pt idx="270">
                  <c:v>36049205.979087994</c:v>
                </c:pt>
                <c:pt idx="271">
                  <c:v>36084029.860442996</c:v>
                </c:pt>
                <c:pt idx="272">
                  <c:v>35403245.344196007</c:v>
                </c:pt>
                <c:pt idx="273">
                  <c:v>35421269.723830998</c:v>
                </c:pt>
                <c:pt idx="274">
                  <c:v>35558693.719200999</c:v>
                </c:pt>
                <c:pt idx="275">
                  <c:v>35651139.273375995</c:v>
                </c:pt>
                <c:pt idx="276">
                  <c:v>35940868.296290003</c:v>
                </c:pt>
                <c:pt idx="277">
                  <c:v>36099551.176258005</c:v>
                </c:pt>
                <c:pt idx="278">
                  <c:v>36099833.802610002</c:v>
                </c:pt>
                <c:pt idx="279">
                  <c:v>36139684.828309</c:v>
                </c:pt>
                <c:pt idx="280">
                  <c:v>36150080.087586999</c:v>
                </c:pt>
                <c:pt idx="281">
                  <c:v>36178709.32808999</c:v>
                </c:pt>
                <c:pt idx="282">
                  <c:v>35294198.892122999</c:v>
                </c:pt>
                <c:pt idx="283">
                  <c:v>35588556.463689998</c:v>
                </c:pt>
                <c:pt idx="284">
                  <c:v>35299588.193126008</c:v>
                </c:pt>
                <c:pt idx="285">
                  <c:v>35311302.175917991</c:v>
                </c:pt>
                <c:pt idx="286">
                  <c:v>35403245.510653004</c:v>
                </c:pt>
                <c:pt idx="287">
                  <c:v>35471764.163799003</c:v>
                </c:pt>
                <c:pt idx="288">
                  <c:v>35555501.585520998</c:v>
                </c:pt>
                <c:pt idx="289">
                  <c:v>35637177.284407996</c:v>
                </c:pt>
                <c:pt idx="290">
                  <c:v>35738488.965753004</c:v>
                </c:pt>
                <c:pt idx="291">
                  <c:v>35901181.565247998</c:v>
                </c:pt>
                <c:pt idx="292">
                  <c:v>36000839.849756993</c:v>
                </c:pt>
                <c:pt idx="293">
                  <c:v>36638262.331071012</c:v>
                </c:pt>
                <c:pt idx="294">
                  <c:v>37310649.340147004</c:v>
                </c:pt>
                <c:pt idx="295">
                  <c:v>37674173.387261003</c:v>
                </c:pt>
                <c:pt idx="296">
                  <c:v>38006283.479479998</c:v>
                </c:pt>
                <c:pt idx="297">
                  <c:v>38240055.837563008</c:v>
                </c:pt>
                <c:pt idx="298">
                  <c:v>38508129.200490005</c:v>
                </c:pt>
                <c:pt idx="299">
                  <c:v>38661440.620194994</c:v>
                </c:pt>
                <c:pt idx="300">
                  <c:v>38779686.036434002</c:v>
                </c:pt>
                <c:pt idx="301">
                  <c:v>38810788.600883991</c:v>
                </c:pt>
                <c:pt idx="302">
                  <c:v>39302767.603222996</c:v>
                </c:pt>
                <c:pt idx="303">
                  <c:v>39474845.182173006</c:v>
                </c:pt>
                <c:pt idx="304">
                  <c:v>39840049.646375999</c:v>
                </c:pt>
                <c:pt idx="305">
                  <c:v>39998533.641609997</c:v>
                </c:pt>
                <c:pt idx="306">
                  <c:v>40088187.300041996</c:v>
                </c:pt>
                <c:pt idx="307">
                  <c:v>40197409.646529004</c:v>
                </c:pt>
                <c:pt idx="308">
                  <c:v>40227274.811594002</c:v>
                </c:pt>
                <c:pt idx="309">
                  <c:v>40337352.039753005</c:v>
                </c:pt>
                <c:pt idx="310">
                  <c:v>41044975.532205001</c:v>
                </c:pt>
                <c:pt idx="311">
                  <c:v>41086496.293365002</c:v>
                </c:pt>
                <c:pt idx="312">
                  <c:v>41158428.091854997</c:v>
                </c:pt>
                <c:pt idx="313">
                  <c:v>41260888.296024993</c:v>
                </c:pt>
                <c:pt idx="314">
                  <c:v>41392625.790157005</c:v>
                </c:pt>
                <c:pt idx="315">
                  <c:v>41489536.599149011</c:v>
                </c:pt>
                <c:pt idx="316">
                  <c:v>41572273.121569</c:v>
                </c:pt>
                <c:pt idx="317">
                  <c:v>41584747.066233002</c:v>
                </c:pt>
                <c:pt idx="318">
                  <c:v>41694355.779772006</c:v>
                </c:pt>
                <c:pt idx="319">
                  <c:v>41710266.098419003</c:v>
                </c:pt>
                <c:pt idx="320">
                  <c:v>41720652.433598004</c:v>
                </c:pt>
                <c:pt idx="321">
                  <c:v>41725934.678179003</c:v>
                </c:pt>
                <c:pt idx="322">
                  <c:v>41358395.862763993</c:v>
                </c:pt>
                <c:pt idx="323">
                  <c:v>41535218.595969997</c:v>
                </c:pt>
                <c:pt idx="324">
                  <c:v>41505414.725840993</c:v>
                </c:pt>
                <c:pt idx="325">
                  <c:v>41510469.216426</c:v>
                </c:pt>
                <c:pt idx="326">
                  <c:v>41598636.545125008</c:v>
                </c:pt>
                <c:pt idx="327">
                  <c:v>41610249.206111997</c:v>
                </c:pt>
                <c:pt idx="328">
                  <c:v>41676010.925866991</c:v>
                </c:pt>
                <c:pt idx="329">
                  <c:v>41795276.522769012</c:v>
                </c:pt>
                <c:pt idx="330">
                  <c:v>41924965.235422999</c:v>
                </c:pt>
                <c:pt idx="331">
                  <c:v>42147771.922610998</c:v>
                </c:pt>
                <c:pt idx="332">
                  <c:v>42168224.823341005</c:v>
                </c:pt>
                <c:pt idx="333">
                  <c:v>42878250.866550997</c:v>
                </c:pt>
                <c:pt idx="334">
                  <c:v>43224961.163112</c:v>
                </c:pt>
                <c:pt idx="335">
                  <c:v>43392418.840586007</c:v>
                </c:pt>
                <c:pt idx="336">
                  <c:v>43428608.765348002</c:v>
                </c:pt>
                <c:pt idx="337">
                  <c:v>43450650.045606002</c:v>
                </c:pt>
                <c:pt idx="338">
                  <c:v>43625740.554455996</c:v>
                </c:pt>
                <c:pt idx="339">
                  <c:v>43761570.511992</c:v>
                </c:pt>
                <c:pt idx="340">
                  <c:v>43962235.224760003</c:v>
                </c:pt>
                <c:pt idx="341">
                  <c:v>44134930.092312999</c:v>
                </c:pt>
                <c:pt idx="342">
                  <c:v>44069246.462671004</c:v>
                </c:pt>
                <c:pt idx="343">
                  <c:v>44113356.497483999</c:v>
                </c:pt>
                <c:pt idx="344">
                  <c:v>44184889.652635001</c:v>
                </c:pt>
                <c:pt idx="345">
                  <c:v>44195096.225564994</c:v>
                </c:pt>
                <c:pt idx="346">
                  <c:v>44228012.039774992</c:v>
                </c:pt>
                <c:pt idx="347">
                  <c:v>44389959.775669001</c:v>
                </c:pt>
                <c:pt idx="348">
                  <c:v>44393391.740680002</c:v>
                </c:pt>
                <c:pt idx="349">
                  <c:v>44418144.256664991</c:v>
                </c:pt>
                <c:pt idx="350">
                  <c:v>44622709.880000003</c:v>
                </c:pt>
                <c:pt idx="351">
                  <c:v>44812675.570264004</c:v>
                </c:pt>
                <c:pt idx="352">
                  <c:v>44008420.079907</c:v>
                </c:pt>
                <c:pt idx="353">
                  <c:v>44204683.177604996</c:v>
                </c:pt>
                <c:pt idx="354">
                  <c:v>44381147.966137998</c:v>
                </c:pt>
                <c:pt idx="355">
                  <c:v>44677253.354442999</c:v>
                </c:pt>
                <c:pt idx="356">
                  <c:v>44906069.938090995</c:v>
                </c:pt>
                <c:pt idx="357">
                  <c:v>45148119.881470002</c:v>
                </c:pt>
                <c:pt idx="358">
                  <c:v>45200308.584517002</c:v>
                </c:pt>
                <c:pt idx="359">
                  <c:v>45269138.386372</c:v>
                </c:pt>
                <c:pt idx="360">
                  <c:v>45343730.720344</c:v>
                </c:pt>
                <c:pt idx="361">
                  <c:v>45359680.499228001</c:v>
                </c:pt>
                <c:pt idx="362">
                  <c:v>45127351.854452997</c:v>
                </c:pt>
                <c:pt idx="363">
                  <c:v>45396655.708843</c:v>
                </c:pt>
              </c:numCache>
            </c:numRef>
          </c:val>
        </c:ser>
        <c:dLbls>
          <c:showLegendKey val="0"/>
          <c:showVal val="0"/>
          <c:showCatName val="0"/>
          <c:showSerName val="0"/>
          <c:showPercent val="0"/>
          <c:showBubbleSize val="0"/>
        </c:dLbls>
        <c:gapWidth val="300"/>
        <c:axId val="90056960"/>
        <c:axId val="90055424"/>
      </c:barChart>
      <c:lineChart>
        <c:grouping val="standard"/>
        <c:varyColors val="0"/>
        <c:ser>
          <c:idx val="1"/>
          <c:order val="1"/>
          <c:tx>
            <c:strRef>
              <c:f>'[Historico_Vector 15.09.2016.xlsx]COMITE FINVIT'!$C$1</c:f>
              <c:strCache>
                <c:ptCount val="1"/>
                <c:pt idx="0">
                  <c:v>Rendimiento</c:v>
                </c:pt>
              </c:strCache>
            </c:strRef>
          </c:tx>
          <c:spPr>
            <a:ln w="28575" cap="rnd">
              <a:solidFill>
                <a:srgbClr val="C00000"/>
              </a:solidFill>
              <a:round/>
            </a:ln>
            <a:effectLst/>
          </c:spPr>
          <c:marker>
            <c:symbol val="none"/>
          </c:marker>
          <c:cat>
            <c:numRef>
              <c:f>'[Historico_Vector 15.09.2016.xlsx]COMITE FINVIT'!$A$2:$A$365</c:f>
              <c:numCache>
                <c:formatCode>m/d/yyyy</c:formatCode>
                <c:ptCount val="364"/>
                <c:pt idx="0">
                  <c:v>42111</c:v>
                </c:pt>
                <c:pt idx="1">
                  <c:v>42114</c:v>
                </c:pt>
                <c:pt idx="2">
                  <c:v>42115</c:v>
                </c:pt>
                <c:pt idx="3">
                  <c:v>42116</c:v>
                </c:pt>
                <c:pt idx="4">
                  <c:v>42117</c:v>
                </c:pt>
                <c:pt idx="5">
                  <c:v>42118</c:v>
                </c:pt>
                <c:pt idx="6">
                  <c:v>42121</c:v>
                </c:pt>
                <c:pt idx="7">
                  <c:v>42122</c:v>
                </c:pt>
                <c:pt idx="8">
                  <c:v>42123</c:v>
                </c:pt>
                <c:pt idx="9">
                  <c:v>42124</c:v>
                </c:pt>
                <c:pt idx="10">
                  <c:v>42128</c:v>
                </c:pt>
                <c:pt idx="11">
                  <c:v>42129</c:v>
                </c:pt>
                <c:pt idx="12">
                  <c:v>42130</c:v>
                </c:pt>
                <c:pt idx="13">
                  <c:v>42131</c:v>
                </c:pt>
                <c:pt idx="14">
                  <c:v>42132</c:v>
                </c:pt>
                <c:pt idx="15">
                  <c:v>42135</c:v>
                </c:pt>
                <c:pt idx="16">
                  <c:v>42136</c:v>
                </c:pt>
                <c:pt idx="17">
                  <c:v>42137</c:v>
                </c:pt>
                <c:pt idx="18">
                  <c:v>42138</c:v>
                </c:pt>
                <c:pt idx="19">
                  <c:v>42139</c:v>
                </c:pt>
                <c:pt idx="20">
                  <c:v>42142</c:v>
                </c:pt>
                <c:pt idx="21">
                  <c:v>42143</c:v>
                </c:pt>
                <c:pt idx="22">
                  <c:v>42144</c:v>
                </c:pt>
                <c:pt idx="23">
                  <c:v>42145</c:v>
                </c:pt>
                <c:pt idx="24">
                  <c:v>42146</c:v>
                </c:pt>
                <c:pt idx="25">
                  <c:v>42146</c:v>
                </c:pt>
                <c:pt idx="26">
                  <c:v>42149</c:v>
                </c:pt>
                <c:pt idx="27">
                  <c:v>42150</c:v>
                </c:pt>
                <c:pt idx="28">
                  <c:v>42151</c:v>
                </c:pt>
                <c:pt idx="29">
                  <c:v>42152</c:v>
                </c:pt>
                <c:pt idx="30">
                  <c:v>42153</c:v>
                </c:pt>
                <c:pt idx="31">
                  <c:v>42156</c:v>
                </c:pt>
                <c:pt idx="32">
                  <c:v>42157</c:v>
                </c:pt>
                <c:pt idx="33">
                  <c:v>42158</c:v>
                </c:pt>
                <c:pt idx="34">
                  <c:v>42159</c:v>
                </c:pt>
                <c:pt idx="35">
                  <c:v>42160</c:v>
                </c:pt>
                <c:pt idx="36">
                  <c:v>42163</c:v>
                </c:pt>
                <c:pt idx="37">
                  <c:v>42164</c:v>
                </c:pt>
                <c:pt idx="38">
                  <c:v>42165</c:v>
                </c:pt>
                <c:pt idx="39">
                  <c:v>42166</c:v>
                </c:pt>
                <c:pt idx="40">
                  <c:v>42167</c:v>
                </c:pt>
                <c:pt idx="41">
                  <c:v>42170</c:v>
                </c:pt>
                <c:pt idx="42">
                  <c:v>42171</c:v>
                </c:pt>
                <c:pt idx="43">
                  <c:v>42172</c:v>
                </c:pt>
                <c:pt idx="44">
                  <c:v>42173</c:v>
                </c:pt>
                <c:pt idx="45">
                  <c:v>42174</c:v>
                </c:pt>
                <c:pt idx="46">
                  <c:v>42177</c:v>
                </c:pt>
                <c:pt idx="47">
                  <c:v>42178</c:v>
                </c:pt>
                <c:pt idx="48">
                  <c:v>42179</c:v>
                </c:pt>
                <c:pt idx="49">
                  <c:v>42180</c:v>
                </c:pt>
                <c:pt idx="50">
                  <c:v>42181</c:v>
                </c:pt>
                <c:pt idx="51">
                  <c:v>42184</c:v>
                </c:pt>
                <c:pt idx="52">
                  <c:v>42185</c:v>
                </c:pt>
                <c:pt idx="53">
                  <c:v>42186</c:v>
                </c:pt>
                <c:pt idx="54">
                  <c:v>42187</c:v>
                </c:pt>
                <c:pt idx="55">
                  <c:v>42188</c:v>
                </c:pt>
                <c:pt idx="56">
                  <c:v>42191</c:v>
                </c:pt>
                <c:pt idx="57">
                  <c:v>42192</c:v>
                </c:pt>
                <c:pt idx="58">
                  <c:v>42193</c:v>
                </c:pt>
                <c:pt idx="59">
                  <c:v>42194</c:v>
                </c:pt>
                <c:pt idx="60">
                  <c:v>42195</c:v>
                </c:pt>
                <c:pt idx="61">
                  <c:v>42198</c:v>
                </c:pt>
                <c:pt idx="62">
                  <c:v>42199</c:v>
                </c:pt>
                <c:pt idx="63">
                  <c:v>42200</c:v>
                </c:pt>
                <c:pt idx="64">
                  <c:v>42201</c:v>
                </c:pt>
                <c:pt idx="65">
                  <c:v>42202</c:v>
                </c:pt>
                <c:pt idx="66">
                  <c:v>42205</c:v>
                </c:pt>
                <c:pt idx="67">
                  <c:v>42206</c:v>
                </c:pt>
                <c:pt idx="68">
                  <c:v>42207</c:v>
                </c:pt>
                <c:pt idx="69">
                  <c:v>42208</c:v>
                </c:pt>
                <c:pt idx="70">
                  <c:v>42209</c:v>
                </c:pt>
                <c:pt idx="71">
                  <c:v>42209</c:v>
                </c:pt>
                <c:pt idx="72">
                  <c:v>42212</c:v>
                </c:pt>
                <c:pt idx="73">
                  <c:v>42213</c:v>
                </c:pt>
                <c:pt idx="74">
                  <c:v>42214</c:v>
                </c:pt>
                <c:pt idx="75">
                  <c:v>42215</c:v>
                </c:pt>
                <c:pt idx="76">
                  <c:v>42216</c:v>
                </c:pt>
                <c:pt idx="77">
                  <c:v>42219</c:v>
                </c:pt>
                <c:pt idx="78">
                  <c:v>42220</c:v>
                </c:pt>
                <c:pt idx="79">
                  <c:v>42221</c:v>
                </c:pt>
                <c:pt idx="80">
                  <c:v>42222</c:v>
                </c:pt>
                <c:pt idx="81">
                  <c:v>42223</c:v>
                </c:pt>
                <c:pt idx="82">
                  <c:v>42223</c:v>
                </c:pt>
                <c:pt idx="83">
                  <c:v>42226</c:v>
                </c:pt>
                <c:pt idx="84">
                  <c:v>42226</c:v>
                </c:pt>
                <c:pt idx="85">
                  <c:v>42227</c:v>
                </c:pt>
                <c:pt idx="86">
                  <c:v>42228</c:v>
                </c:pt>
                <c:pt idx="87">
                  <c:v>42229</c:v>
                </c:pt>
                <c:pt idx="88">
                  <c:v>42230</c:v>
                </c:pt>
                <c:pt idx="89">
                  <c:v>42233</c:v>
                </c:pt>
                <c:pt idx="90">
                  <c:v>42234</c:v>
                </c:pt>
                <c:pt idx="91">
                  <c:v>42235</c:v>
                </c:pt>
                <c:pt idx="92">
                  <c:v>42236</c:v>
                </c:pt>
                <c:pt idx="93">
                  <c:v>42237</c:v>
                </c:pt>
                <c:pt idx="94">
                  <c:v>42240</c:v>
                </c:pt>
                <c:pt idx="95">
                  <c:v>42241</c:v>
                </c:pt>
                <c:pt idx="96">
                  <c:v>42242</c:v>
                </c:pt>
                <c:pt idx="97">
                  <c:v>42243</c:v>
                </c:pt>
                <c:pt idx="98">
                  <c:v>42244</c:v>
                </c:pt>
                <c:pt idx="99">
                  <c:v>42247</c:v>
                </c:pt>
                <c:pt idx="100">
                  <c:v>42248</c:v>
                </c:pt>
                <c:pt idx="101">
                  <c:v>42249</c:v>
                </c:pt>
                <c:pt idx="102">
                  <c:v>42250</c:v>
                </c:pt>
                <c:pt idx="103">
                  <c:v>42251</c:v>
                </c:pt>
                <c:pt idx="104">
                  <c:v>42254</c:v>
                </c:pt>
                <c:pt idx="105">
                  <c:v>42255</c:v>
                </c:pt>
                <c:pt idx="106">
                  <c:v>42256</c:v>
                </c:pt>
                <c:pt idx="107">
                  <c:v>42257</c:v>
                </c:pt>
                <c:pt idx="108">
                  <c:v>42258</c:v>
                </c:pt>
                <c:pt idx="109">
                  <c:v>42261</c:v>
                </c:pt>
                <c:pt idx="110">
                  <c:v>42262</c:v>
                </c:pt>
                <c:pt idx="111">
                  <c:v>42264</c:v>
                </c:pt>
                <c:pt idx="112">
                  <c:v>42265</c:v>
                </c:pt>
                <c:pt idx="113">
                  <c:v>42268</c:v>
                </c:pt>
                <c:pt idx="114">
                  <c:v>42269</c:v>
                </c:pt>
                <c:pt idx="115">
                  <c:v>42270</c:v>
                </c:pt>
                <c:pt idx="116">
                  <c:v>42271</c:v>
                </c:pt>
                <c:pt idx="117">
                  <c:v>42272</c:v>
                </c:pt>
                <c:pt idx="118">
                  <c:v>42275</c:v>
                </c:pt>
                <c:pt idx="119">
                  <c:v>42276</c:v>
                </c:pt>
                <c:pt idx="120">
                  <c:v>42277</c:v>
                </c:pt>
                <c:pt idx="121">
                  <c:v>42278</c:v>
                </c:pt>
                <c:pt idx="122">
                  <c:v>42279</c:v>
                </c:pt>
                <c:pt idx="123">
                  <c:v>42282</c:v>
                </c:pt>
                <c:pt idx="124">
                  <c:v>42283</c:v>
                </c:pt>
                <c:pt idx="125">
                  <c:v>42284</c:v>
                </c:pt>
                <c:pt idx="126">
                  <c:v>42285</c:v>
                </c:pt>
                <c:pt idx="127">
                  <c:v>42286</c:v>
                </c:pt>
                <c:pt idx="128">
                  <c:v>42289</c:v>
                </c:pt>
                <c:pt idx="129">
                  <c:v>42290</c:v>
                </c:pt>
                <c:pt idx="130">
                  <c:v>42291</c:v>
                </c:pt>
                <c:pt idx="131">
                  <c:v>42292</c:v>
                </c:pt>
                <c:pt idx="132">
                  <c:v>42293</c:v>
                </c:pt>
                <c:pt idx="133">
                  <c:v>42296</c:v>
                </c:pt>
                <c:pt idx="134">
                  <c:v>42297</c:v>
                </c:pt>
                <c:pt idx="135">
                  <c:v>42298</c:v>
                </c:pt>
                <c:pt idx="136">
                  <c:v>42299</c:v>
                </c:pt>
                <c:pt idx="137">
                  <c:v>42300</c:v>
                </c:pt>
                <c:pt idx="138">
                  <c:v>42303</c:v>
                </c:pt>
                <c:pt idx="139">
                  <c:v>42304</c:v>
                </c:pt>
                <c:pt idx="140">
                  <c:v>42305</c:v>
                </c:pt>
                <c:pt idx="141">
                  <c:v>42306</c:v>
                </c:pt>
                <c:pt idx="142">
                  <c:v>42307</c:v>
                </c:pt>
                <c:pt idx="143">
                  <c:v>42311</c:v>
                </c:pt>
                <c:pt idx="144">
                  <c:v>42312</c:v>
                </c:pt>
                <c:pt idx="145">
                  <c:v>42313</c:v>
                </c:pt>
                <c:pt idx="146">
                  <c:v>42314</c:v>
                </c:pt>
                <c:pt idx="147">
                  <c:v>42317</c:v>
                </c:pt>
                <c:pt idx="148">
                  <c:v>42318</c:v>
                </c:pt>
                <c:pt idx="149">
                  <c:v>42319</c:v>
                </c:pt>
                <c:pt idx="150">
                  <c:v>42320</c:v>
                </c:pt>
                <c:pt idx="151">
                  <c:v>42321</c:v>
                </c:pt>
                <c:pt idx="152">
                  <c:v>42325</c:v>
                </c:pt>
                <c:pt idx="153">
                  <c:v>42326</c:v>
                </c:pt>
                <c:pt idx="154">
                  <c:v>42327</c:v>
                </c:pt>
                <c:pt idx="155">
                  <c:v>42328</c:v>
                </c:pt>
                <c:pt idx="156">
                  <c:v>42331</c:v>
                </c:pt>
                <c:pt idx="157">
                  <c:v>42332</c:v>
                </c:pt>
                <c:pt idx="158">
                  <c:v>42333</c:v>
                </c:pt>
                <c:pt idx="159">
                  <c:v>42334</c:v>
                </c:pt>
                <c:pt idx="160">
                  <c:v>42335</c:v>
                </c:pt>
                <c:pt idx="161">
                  <c:v>42338</c:v>
                </c:pt>
                <c:pt idx="162">
                  <c:v>42339</c:v>
                </c:pt>
                <c:pt idx="163">
                  <c:v>42340</c:v>
                </c:pt>
                <c:pt idx="164">
                  <c:v>42341</c:v>
                </c:pt>
                <c:pt idx="165">
                  <c:v>42342</c:v>
                </c:pt>
                <c:pt idx="166">
                  <c:v>42345</c:v>
                </c:pt>
                <c:pt idx="167">
                  <c:v>42346</c:v>
                </c:pt>
                <c:pt idx="168">
                  <c:v>42347</c:v>
                </c:pt>
                <c:pt idx="169">
                  <c:v>42348</c:v>
                </c:pt>
                <c:pt idx="170">
                  <c:v>42349</c:v>
                </c:pt>
                <c:pt idx="171">
                  <c:v>42352</c:v>
                </c:pt>
                <c:pt idx="172">
                  <c:v>42353</c:v>
                </c:pt>
                <c:pt idx="173">
                  <c:v>42354</c:v>
                </c:pt>
                <c:pt idx="174">
                  <c:v>42355</c:v>
                </c:pt>
                <c:pt idx="175">
                  <c:v>42356</c:v>
                </c:pt>
                <c:pt idx="176">
                  <c:v>42359</c:v>
                </c:pt>
                <c:pt idx="177">
                  <c:v>42360</c:v>
                </c:pt>
                <c:pt idx="178">
                  <c:v>42361</c:v>
                </c:pt>
                <c:pt idx="179">
                  <c:v>42362</c:v>
                </c:pt>
                <c:pt idx="180">
                  <c:v>42366</c:v>
                </c:pt>
                <c:pt idx="181">
                  <c:v>42367</c:v>
                </c:pt>
                <c:pt idx="182">
                  <c:v>42368</c:v>
                </c:pt>
                <c:pt idx="183">
                  <c:v>42369</c:v>
                </c:pt>
                <c:pt idx="184">
                  <c:v>42373</c:v>
                </c:pt>
                <c:pt idx="185">
                  <c:v>42374</c:v>
                </c:pt>
                <c:pt idx="186">
                  <c:v>42375</c:v>
                </c:pt>
                <c:pt idx="187">
                  <c:v>42376</c:v>
                </c:pt>
                <c:pt idx="188">
                  <c:v>42377</c:v>
                </c:pt>
                <c:pt idx="189">
                  <c:v>42380</c:v>
                </c:pt>
                <c:pt idx="190">
                  <c:v>42381</c:v>
                </c:pt>
                <c:pt idx="191">
                  <c:v>42382</c:v>
                </c:pt>
                <c:pt idx="192">
                  <c:v>42383</c:v>
                </c:pt>
                <c:pt idx="193">
                  <c:v>42384</c:v>
                </c:pt>
                <c:pt idx="194">
                  <c:v>42387</c:v>
                </c:pt>
                <c:pt idx="195">
                  <c:v>42388</c:v>
                </c:pt>
                <c:pt idx="196">
                  <c:v>42389</c:v>
                </c:pt>
                <c:pt idx="197">
                  <c:v>42390</c:v>
                </c:pt>
                <c:pt idx="198">
                  <c:v>42391</c:v>
                </c:pt>
                <c:pt idx="199">
                  <c:v>42394</c:v>
                </c:pt>
                <c:pt idx="200">
                  <c:v>42395</c:v>
                </c:pt>
                <c:pt idx="201">
                  <c:v>42396</c:v>
                </c:pt>
                <c:pt idx="202">
                  <c:v>42397</c:v>
                </c:pt>
                <c:pt idx="203">
                  <c:v>42398</c:v>
                </c:pt>
                <c:pt idx="204">
                  <c:v>42402</c:v>
                </c:pt>
                <c:pt idx="205">
                  <c:v>42403</c:v>
                </c:pt>
                <c:pt idx="206">
                  <c:v>42404</c:v>
                </c:pt>
                <c:pt idx="207">
                  <c:v>42405</c:v>
                </c:pt>
                <c:pt idx="208">
                  <c:v>42408</c:v>
                </c:pt>
                <c:pt idx="209">
                  <c:v>42409</c:v>
                </c:pt>
                <c:pt idx="210">
                  <c:v>42410</c:v>
                </c:pt>
                <c:pt idx="211">
                  <c:v>42411</c:v>
                </c:pt>
                <c:pt idx="212">
                  <c:v>42412</c:v>
                </c:pt>
                <c:pt idx="213">
                  <c:v>42415</c:v>
                </c:pt>
                <c:pt idx="214">
                  <c:v>42416</c:v>
                </c:pt>
                <c:pt idx="215">
                  <c:v>42417</c:v>
                </c:pt>
                <c:pt idx="216">
                  <c:v>42418</c:v>
                </c:pt>
                <c:pt idx="217">
                  <c:v>42419</c:v>
                </c:pt>
                <c:pt idx="218">
                  <c:v>42422</c:v>
                </c:pt>
                <c:pt idx="219">
                  <c:v>42423</c:v>
                </c:pt>
                <c:pt idx="220">
                  <c:v>42424</c:v>
                </c:pt>
                <c:pt idx="221">
                  <c:v>42425</c:v>
                </c:pt>
                <c:pt idx="222">
                  <c:v>42426</c:v>
                </c:pt>
                <c:pt idx="223">
                  <c:v>42429</c:v>
                </c:pt>
                <c:pt idx="224">
                  <c:v>42430</c:v>
                </c:pt>
                <c:pt idx="225">
                  <c:v>42431</c:v>
                </c:pt>
                <c:pt idx="226">
                  <c:v>42432</c:v>
                </c:pt>
                <c:pt idx="227">
                  <c:v>42433</c:v>
                </c:pt>
                <c:pt idx="228">
                  <c:v>42436</c:v>
                </c:pt>
                <c:pt idx="229">
                  <c:v>42437</c:v>
                </c:pt>
                <c:pt idx="230">
                  <c:v>42438</c:v>
                </c:pt>
                <c:pt idx="231">
                  <c:v>42439</c:v>
                </c:pt>
                <c:pt idx="232">
                  <c:v>42440</c:v>
                </c:pt>
                <c:pt idx="233">
                  <c:v>42443</c:v>
                </c:pt>
                <c:pt idx="234">
                  <c:v>42444</c:v>
                </c:pt>
                <c:pt idx="235">
                  <c:v>42445</c:v>
                </c:pt>
                <c:pt idx="236">
                  <c:v>42446</c:v>
                </c:pt>
                <c:pt idx="237">
                  <c:v>42447</c:v>
                </c:pt>
                <c:pt idx="238">
                  <c:v>42451</c:v>
                </c:pt>
                <c:pt idx="239">
                  <c:v>42452</c:v>
                </c:pt>
                <c:pt idx="240">
                  <c:v>42457</c:v>
                </c:pt>
                <c:pt idx="241">
                  <c:v>42458</c:v>
                </c:pt>
                <c:pt idx="242">
                  <c:v>42459</c:v>
                </c:pt>
                <c:pt idx="243">
                  <c:v>42460</c:v>
                </c:pt>
                <c:pt idx="244">
                  <c:v>42461</c:v>
                </c:pt>
                <c:pt idx="245">
                  <c:v>42464</c:v>
                </c:pt>
                <c:pt idx="246">
                  <c:v>42465</c:v>
                </c:pt>
                <c:pt idx="247">
                  <c:v>42466</c:v>
                </c:pt>
                <c:pt idx="248">
                  <c:v>42467</c:v>
                </c:pt>
                <c:pt idx="249">
                  <c:v>42468</c:v>
                </c:pt>
                <c:pt idx="250">
                  <c:v>42471</c:v>
                </c:pt>
                <c:pt idx="251">
                  <c:v>42472</c:v>
                </c:pt>
                <c:pt idx="252">
                  <c:v>42473</c:v>
                </c:pt>
                <c:pt idx="253">
                  <c:v>42474</c:v>
                </c:pt>
                <c:pt idx="254">
                  <c:v>42475</c:v>
                </c:pt>
                <c:pt idx="255">
                  <c:v>42478</c:v>
                </c:pt>
                <c:pt idx="256">
                  <c:v>42479</c:v>
                </c:pt>
                <c:pt idx="257">
                  <c:v>42480</c:v>
                </c:pt>
                <c:pt idx="258">
                  <c:v>42481</c:v>
                </c:pt>
                <c:pt idx="259">
                  <c:v>42482</c:v>
                </c:pt>
                <c:pt idx="260">
                  <c:v>42485</c:v>
                </c:pt>
                <c:pt idx="261">
                  <c:v>42486</c:v>
                </c:pt>
                <c:pt idx="262">
                  <c:v>42487</c:v>
                </c:pt>
                <c:pt idx="263">
                  <c:v>42488</c:v>
                </c:pt>
                <c:pt idx="264">
                  <c:v>42489</c:v>
                </c:pt>
                <c:pt idx="265">
                  <c:v>42492</c:v>
                </c:pt>
                <c:pt idx="266">
                  <c:v>42493</c:v>
                </c:pt>
                <c:pt idx="267">
                  <c:v>42494</c:v>
                </c:pt>
                <c:pt idx="268">
                  <c:v>42495</c:v>
                </c:pt>
                <c:pt idx="269">
                  <c:v>42496</c:v>
                </c:pt>
                <c:pt idx="270">
                  <c:v>42499</c:v>
                </c:pt>
                <c:pt idx="271">
                  <c:v>42500</c:v>
                </c:pt>
                <c:pt idx="272">
                  <c:v>42501</c:v>
                </c:pt>
                <c:pt idx="273">
                  <c:v>42502</c:v>
                </c:pt>
                <c:pt idx="274">
                  <c:v>42503</c:v>
                </c:pt>
                <c:pt idx="275">
                  <c:v>42506</c:v>
                </c:pt>
                <c:pt idx="276">
                  <c:v>42507</c:v>
                </c:pt>
                <c:pt idx="277">
                  <c:v>42508</c:v>
                </c:pt>
                <c:pt idx="278">
                  <c:v>42509</c:v>
                </c:pt>
                <c:pt idx="279">
                  <c:v>42510</c:v>
                </c:pt>
                <c:pt idx="280">
                  <c:v>42513</c:v>
                </c:pt>
                <c:pt idx="281">
                  <c:v>42514</c:v>
                </c:pt>
                <c:pt idx="282">
                  <c:v>42515</c:v>
                </c:pt>
                <c:pt idx="283">
                  <c:v>42516</c:v>
                </c:pt>
                <c:pt idx="284">
                  <c:v>42517</c:v>
                </c:pt>
                <c:pt idx="285">
                  <c:v>42520</c:v>
                </c:pt>
                <c:pt idx="286">
                  <c:v>42521</c:v>
                </c:pt>
                <c:pt idx="287">
                  <c:v>42522</c:v>
                </c:pt>
                <c:pt idx="288">
                  <c:v>42523</c:v>
                </c:pt>
                <c:pt idx="289">
                  <c:v>42524</c:v>
                </c:pt>
                <c:pt idx="290">
                  <c:v>42527</c:v>
                </c:pt>
                <c:pt idx="291">
                  <c:v>42528</c:v>
                </c:pt>
                <c:pt idx="292">
                  <c:v>42529</c:v>
                </c:pt>
                <c:pt idx="293">
                  <c:v>42530</c:v>
                </c:pt>
                <c:pt idx="294">
                  <c:v>42531</c:v>
                </c:pt>
                <c:pt idx="295">
                  <c:v>42534</c:v>
                </c:pt>
                <c:pt idx="296">
                  <c:v>42535</c:v>
                </c:pt>
                <c:pt idx="297">
                  <c:v>42536</c:v>
                </c:pt>
                <c:pt idx="298">
                  <c:v>42537</c:v>
                </c:pt>
                <c:pt idx="299">
                  <c:v>42538</c:v>
                </c:pt>
                <c:pt idx="300">
                  <c:v>42541</c:v>
                </c:pt>
                <c:pt idx="301">
                  <c:v>42542</c:v>
                </c:pt>
                <c:pt idx="302">
                  <c:v>42543</c:v>
                </c:pt>
                <c:pt idx="303">
                  <c:v>42544</c:v>
                </c:pt>
                <c:pt idx="304">
                  <c:v>42545</c:v>
                </c:pt>
                <c:pt idx="305">
                  <c:v>42548</c:v>
                </c:pt>
                <c:pt idx="306">
                  <c:v>42549</c:v>
                </c:pt>
                <c:pt idx="307">
                  <c:v>42550</c:v>
                </c:pt>
                <c:pt idx="308">
                  <c:v>42551</c:v>
                </c:pt>
                <c:pt idx="309">
                  <c:v>42552</c:v>
                </c:pt>
                <c:pt idx="310">
                  <c:v>42555</c:v>
                </c:pt>
                <c:pt idx="311">
                  <c:v>42556</c:v>
                </c:pt>
                <c:pt idx="312">
                  <c:v>42557</c:v>
                </c:pt>
                <c:pt idx="313">
                  <c:v>42558</c:v>
                </c:pt>
                <c:pt idx="314">
                  <c:v>42559</c:v>
                </c:pt>
                <c:pt idx="315">
                  <c:v>42562</c:v>
                </c:pt>
                <c:pt idx="316">
                  <c:v>42563</c:v>
                </c:pt>
                <c:pt idx="317">
                  <c:v>42564</c:v>
                </c:pt>
                <c:pt idx="318">
                  <c:v>42565</c:v>
                </c:pt>
                <c:pt idx="319">
                  <c:v>42566</c:v>
                </c:pt>
                <c:pt idx="320">
                  <c:v>42569</c:v>
                </c:pt>
                <c:pt idx="321">
                  <c:v>42570</c:v>
                </c:pt>
                <c:pt idx="322">
                  <c:v>42571</c:v>
                </c:pt>
                <c:pt idx="323">
                  <c:v>42572</c:v>
                </c:pt>
                <c:pt idx="324">
                  <c:v>42573</c:v>
                </c:pt>
                <c:pt idx="325">
                  <c:v>42576</c:v>
                </c:pt>
                <c:pt idx="326">
                  <c:v>42577</c:v>
                </c:pt>
                <c:pt idx="327">
                  <c:v>42578</c:v>
                </c:pt>
                <c:pt idx="328">
                  <c:v>42579</c:v>
                </c:pt>
                <c:pt idx="329">
                  <c:v>42580</c:v>
                </c:pt>
                <c:pt idx="330">
                  <c:v>42583</c:v>
                </c:pt>
                <c:pt idx="331">
                  <c:v>42584</c:v>
                </c:pt>
                <c:pt idx="332">
                  <c:v>42585</c:v>
                </c:pt>
                <c:pt idx="333">
                  <c:v>42586</c:v>
                </c:pt>
                <c:pt idx="334">
                  <c:v>42587</c:v>
                </c:pt>
                <c:pt idx="335">
                  <c:v>42590</c:v>
                </c:pt>
                <c:pt idx="336">
                  <c:v>42591</c:v>
                </c:pt>
                <c:pt idx="337">
                  <c:v>42592</c:v>
                </c:pt>
                <c:pt idx="338">
                  <c:v>42593</c:v>
                </c:pt>
                <c:pt idx="339">
                  <c:v>42594</c:v>
                </c:pt>
                <c:pt idx="340">
                  <c:v>42597</c:v>
                </c:pt>
                <c:pt idx="341">
                  <c:v>42598</c:v>
                </c:pt>
                <c:pt idx="342">
                  <c:v>42599</c:v>
                </c:pt>
                <c:pt idx="343">
                  <c:v>42600</c:v>
                </c:pt>
                <c:pt idx="344">
                  <c:v>42601</c:v>
                </c:pt>
                <c:pt idx="345">
                  <c:v>42604</c:v>
                </c:pt>
                <c:pt idx="346">
                  <c:v>42605</c:v>
                </c:pt>
                <c:pt idx="347">
                  <c:v>42606</c:v>
                </c:pt>
                <c:pt idx="348">
                  <c:v>42607</c:v>
                </c:pt>
                <c:pt idx="349">
                  <c:v>42608</c:v>
                </c:pt>
                <c:pt idx="350">
                  <c:v>42611</c:v>
                </c:pt>
                <c:pt idx="351">
                  <c:v>42612</c:v>
                </c:pt>
                <c:pt idx="352">
                  <c:v>42613</c:v>
                </c:pt>
                <c:pt idx="353">
                  <c:v>42614</c:v>
                </c:pt>
                <c:pt idx="354">
                  <c:v>42615</c:v>
                </c:pt>
                <c:pt idx="355">
                  <c:v>42618</c:v>
                </c:pt>
                <c:pt idx="356">
                  <c:v>42619</c:v>
                </c:pt>
                <c:pt idx="357">
                  <c:v>42620</c:v>
                </c:pt>
                <c:pt idx="358">
                  <c:v>42621</c:v>
                </c:pt>
                <c:pt idx="359">
                  <c:v>42622</c:v>
                </c:pt>
                <c:pt idx="360">
                  <c:v>42625</c:v>
                </c:pt>
                <c:pt idx="361">
                  <c:v>42626</c:v>
                </c:pt>
                <c:pt idx="362">
                  <c:v>42627</c:v>
                </c:pt>
                <c:pt idx="363">
                  <c:v>42628</c:v>
                </c:pt>
              </c:numCache>
            </c:numRef>
          </c:cat>
          <c:val>
            <c:numRef>
              <c:f>'[Historico_Vector 15.09.2016.xlsx]COMITE FINVIT'!$C$2:$C$365</c:f>
              <c:numCache>
                <c:formatCode>General</c:formatCode>
                <c:ptCount val="364"/>
                <c:pt idx="0">
                  <c:v>4.1498011130592669</c:v>
                </c:pt>
                <c:pt idx="1">
                  <c:v>3.8833841980575121</c:v>
                </c:pt>
                <c:pt idx="2">
                  <c:v>3.8508354696828646</c:v>
                </c:pt>
                <c:pt idx="3">
                  <c:v>3.8263111271906229</c:v>
                </c:pt>
                <c:pt idx="4">
                  <c:v>3.7764789992852599</c:v>
                </c:pt>
                <c:pt idx="5">
                  <c:v>3.8587154874444649</c:v>
                </c:pt>
                <c:pt idx="6">
                  <c:v>3.645241174908473</c:v>
                </c:pt>
                <c:pt idx="7">
                  <c:v>3.6061734752546037</c:v>
                </c:pt>
                <c:pt idx="8">
                  <c:v>3.7048615573558452</c:v>
                </c:pt>
                <c:pt idx="9">
                  <c:v>3.9139750044323232</c:v>
                </c:pt>
                <c:pt idx="10">
                  <c:v>3.6646170789769963</c:v>
                </c:pt>
                <c:pt idx="11">
                  <c:v>3.6097984302913053</c:v>
                </c:pt>
                <c:pt idx="12">
                  <c:v>3.5785923713727095</c:v>
                </c:pt>
                <c:pt idx="13">
                  <c:v>3.6149469667960767</c:v>
                </c:pt>
                <c:pt idx="14">
                  <c:v>3.6998855097316596</c:v>
                </c:pt>
                <c:pt idx="15">
                  <c:v>3.5528408656692836</c:v>
                </c:pt>
                <c:pt idx="16">
                  <c:v>3.5333246674034009</c:v>
                </c:pt>
                <c:pt idx="17">
                  <c:v>3.5271463464067634</c:v>
                </c:pt>
                <c:pt idx="18">
                  <c:v>3.5233368800016955</c:v>
                </c:pt>
                <c:pt idx="19">
                  <c:v>3.6421381794488847</c:v>
                </c:pt>
                <c:pt idx="20">
                  <c:v>3.5215292414431847</c:v>
                </c:pt>
                <c:pt idx="21">
                  <c:v>3.500829190082305</c:v>
                </c:pt>
                <c:pt idx="22">
                  <c:v>3.4792042676373702</c:v>
                </c:pt>
                <c:pt idx="23">
                  <c:v>3.5163586437618286</c:v>
                </c:pt>
                <c:pt idx="24">
                  <c:v>3.5700208725502303</c:v>
                </c:pt>
                <c:pt idx="25">
                  <c:v>3.5700208725502303</c:v>
                </c:pt>
                <c:pt idx="26">
                  <c:v>3.4393440193946927</c:v>
                </c:pt>
                <c:pt idx="27">
                  <c:v>3.5180086615714896</c:v>
                </c:pt>
                <c:pt idx="28">
                  <c:v>3.5217765983563178</c:v>
                </c:pt>
                <c:pt idx="29">
                  <c:v>3.6586390156837512</c:v>
                </c:pt>
                <c:pt idx="30">
                  <c:v>3.741459753698785</c:v>
                </c:pt>
                <c:pt idx="31">
                  <c:v>3.6309770812339117</c:v>
                </c:pt>
                <c:pt idx="32">
                  <c:v>3.626374111141792</c:v>
                </c:pt>
                <c:pt idx="33">
                  <c:v>3.6407137951413713</c:v>
                </c:pt>
                <c:pt idx="34">
                  <c:v>3.6501724939587721</c:v>
                </c:pt>
                <c:pt idx="35">
                  <c:v>3.6688245135527002</c:v>
                </c:pt>
                <c:pt idx="36">
                  <c:v>3.614330144575101</c:v>
                </c:pt>
                <c:pt idx="37">
                  <c:v>3.6380385928065944</c:v>
                </c:pt>
                <c:pt idx="38">
                  <c:v>3.6271755610450387</c:v>
                </c:pt>
                <c:pt idx="39">
                  <c:v>3.630329719846205</c:v>
                </c:pt>
                <c:pt idx="40">
                  <c:v>3.6989697980934868</c:v>
                </c:pt>
                <c:pt idx="41">
                  <c:v>3.5978574474231859</c:v>
                </c:pt>
                <c:pt idx="42">
                  <c:v>3.6102385842658307</c:v>
                </c:pt>
                <c:pt idx="43">
                  <c:v>3.6101331386832669</c:v>
                </c:pt>
                <c:pt idx="44">
                  <c:v>3.5993376206586825</c:v>
                </c:pt>
                <c:pt idx="45">
                  <c:v>3.6709820841698924</c:v>
                </c:pt>
                <c:pt idx="46">
                  <c:v>3.6020938220251555</c:v>
                </c:pt>
                <c:pt idx="47">
                  <c:v>3.5976564633516164</c:v>
                </c:pt>
                <c:pt idx="48">
                  <c:v>3.6289625662193106</c:v>
                </c:pt>
                <c:pt idx="49">
                  <c:v>3.6230253761764253</c:v>
                </c:pt>
                <c:pt idx="50">
                  <c:v>3.6776323553782646</c:v>
                </c:pt>
                <c:pt idx="51">
                  <c:v>3.6173710948854922</c:v>
                </c:pt>
                <c:pt idx="52">
                  <c:v>3.6226301295364105</c:v>
                </c:pt>
                <c:pt idx="53">
                  <c:v>3.6240077488150764</c:v>
                </c:pt>
                <c:pt idx="54">
                  <c:v>3.6306826963186509</c:v>
                </c:pt>
                <c:pt idx="55">
                  <c:v>3.6940308349653108</c:v>
                </c:pt>
                <c:pt idx="56">
                  <c:v>3.6375059380457277</c:v>
                </c:pt>
                <c:pt idx="57">
                  <c:v>3.6320912722418441</c:v>
                </c:pt>
                <c:pt idx="58">
                  <c:v>3.6136763085881625</c:v>
                </c:pt>
                <c:pt idx="59">
                  <c:v>3.6094309032912877</c:v>
                </c:pt>
                <c:pt idx="60">
                  <c:v>3.6611522166957093</c:v>
                </c:pt>
                <c:pt idx="61">
                  <c:v>3.6051221360470391</c:v>
                </c:pt>
                <c:pt idx="62">
                  <c:v>3.604229073599643</c:v>
                </c:pt>
                <c:pt idx="63">
                  <c:v>3.5771959383452887</c:v>
                </c:pt>
                <c:pt idx="64">
                  <c:v>3.5687199146212758</c:v>
                </c:pt>
                <c:pt idx="65">
                  <c:v>3.6237842860280289</c:v>
                </c:pt>
                <c:pt idx="66">
                  <c:v>3.5693808131572471</c:v>
                </c:pt>
                <c:pt idx="67">
                  <c:v>3.568263861750899</c:v>
                </c:pt>
                <c:pt idx="68">
                  <c:v>3.5674301017746637</c:v>
                </c:pt>
                <c:pt idx="69">
                  <c:v>3.5647558192847852</c:v>
                </c:pt>
                <c:pt idx="70">
                  <c:v>3.6094158273919512</c:v>
                </c:pt>
                <c:pt idx="71">
                  <c:v>3.6094158273919512</c:v>
                </c:pt>
                <c:pt idx="72">
                  <c:v>3.5822097978814673</c:v>
                </c:pt>
                <c:pt idx="73">
                  <c:v>3.5848867739859616</c:v>
                </c:pt>
                <c:pt idx="74">
                  <c:v>3.5822025550363645</c:v>
                </c:pt>
                <c:pt idx="75">
                  <c:v>3.5803110581754449</c:v>
                </c:pt>
                <c:pt idx="76">
                  <c:v>3.654939330156981</c:v>
                </c:pt>
                <c:pt idx="77">
                  <c:v>3.6014081660201813</c:v>
                </c:pt>
                <c:pt idx="78">
                  <c:v>3.5940999069133444</c:v>
                </c:pt>
                <c:pt idx="79">
                  <c:v>3.5907551884935862</c:v>
                </c:pt>
                <c:pt idx="80">
                  <c:v>3.5905748011419547</c:v>
                </c:pt>
                <c:pt idx="81">
                  <c:v>3.6414123342562457</c:v>
                </c:pt>
                <c:pt idx="82">
                  <c:v>3.6414123342562457</c:v>
                </c:pt>
                <c:pt idx="83">
                  <c:v>3.5922141423173923</c:v>
                </c:pt>
                <c:pt idx="84">
                  <c:v>3.5922141423173923</c:v>
                </c:pt>
                <c:pt idx="85">
                  <c:v>3.5938880679013678</c:v>
                </c:pt>
                <c:pt idx="86">
                  <c:v>3.5946175344326612</c:v>
                </c:pt>
                <c:pt idx="87">
                  <c:v>3.5935034694025592</c:v>
                </c:pt>
                <c:pt idx="88">
                  <c:v>3.6413866846634675</c:v>
                </c:pt>
                <c:pt idx="89">
                  <c:v>3.5965638572895093</c:v>
                </c:pt>
                <c:pt idx="90">
                  <c:v>3.593472332629509</c:v>
                </c:pt>
                <c:pt idx="91">
                  <c:v>3.5864436185501081</c:v>
                </c:pt>
                <c:pt idx="92">
                  <c:v>3.5891583361755854</c:v>
                </c:pt>
                <c:pt idx="93">
                  <c:v>3.6363454560908206</c:v>
                </c:pt>
                <c:pt idx="94">
                  <c:v>3.5889806509303845</c:v>
                </c:pt>
                <c:pt idx="95">
                  <c:v>3.5843580514591094</c:v>
                </c:pt>
                <c:pt idx="96">
                  <c:v>3.581695555877761</c:v>
                </c:pt>
                <c:pt idx="97">
                  <c:v>3.5805377595535988</c:v>
                </c:pt>
                <c:pt idx="98">
                  <c:v>3.6252267394481006</c:v>
                </c:pt>
                <c:pt idx="99">
                  <c:v>3.5898205795364797</c:v>
                </c:pt>
                <c:pt idx="100">
                  <c:v>3.5894676225248423</c:v>
                </c:pt>
                <c:pt idx="101">
                  <c:v>3.58464445776348</c:v>
                </c:pt>
                <c:pt idx="102">
                  <c:v>3.5829089358865631</c:v>
                </c:pt>
                <c:pt idx="103">
                  <c:v>3.6256359550220529</c:v>
                </c:pt>
                <c:pt idx="104">
                  <c:v>3.5850579074405231</c:v>
                </c:pt>
                <c:pt idx="105">
                  <c:v>3.5865148183716324</c:v>
                </c:pt>
                <c:pt idx="106">
                  <c:v>3.5854126312307324</c:v>
                </c:pt>
                <c:pt idx="107">
                  <c:v>3.5847115157374163</c:v>
                </c:pt>
                <c:pt idx="108">
                  <c:v>3.6155636448321227</c:v>
                </c:pt>
                <c:pt idx="109">
                  <c:v>3.5855999859059544</c:v>
                </c:pt>
                <c:pt idx="110">
                  <c:v>3.6099247353449075</c:v>
                </c:pt>
                <c:pt idx="111">
                  <c:v>3.6017563507102226</c:v>
                </c:pt>
                <c:pt idx="112">
                  <c:v>3.6418458835144234</c:v>
                </c:pt>
                <c:pt idx="113">
                  <c:v>3.6048364460449713</c:v>
                </c:pt>
                <c:pt idx="114">
                  <c:v>3.5989631236675192</c:v>
                </c:pt>
                <c:pt idx="115">
                  <c:v>3.6024210669365946</c:v>
                </c:pt>
                <c:pt idx="116">
                  <c:v>3.5848611159508921</c:v>
                </c:pt>
                <c:pt idx="117">
                  <c:v>3.6040136588390093</c:v>
                </c:pt>
                <c:pt idx="118">
                  <c:v>3.5796563203457907</c:v>
                </c:pt>
                <c:pt idx="119">
                  <c:v>3.5834601117728875</c:v>
                </c:pt>
                <c:pt idx="120">
                  <c:v>3.5834601117728875</c:v>
                </c:pt>
                <c:pt idx="121">
                  <c:v>3.5834601117728875</c:v>
                </c:pt>
                <c:pt idx="122">
                  <c:v>3.5834601117728875</c:v>
                </c:pt>
                <c:pt idx="123">
                  <c:v>3.5834601117728875</c:v>
                </c:pt>
                <c:pt idx="124">
                  <c:v>3.5834601117728875</c:v>
                </c:pt>
                <c:pt idx="125">
                  <c:v>3.5834601117728875</c:v>
                </c:pt>
                <c:pt idx="126">
                  <c:v>3.5834601117728875</c:v>
                </c:pt>
                <c:pt idx="127">
                  <c:v>3.5834601117728875</c:v>
                </c:pt>
                <c:pt idx="128">
                  <c:v>3.5834601117728875</c:v>
                </c:pt>
                <c:pt idx="129">
                  <c:v>3.5834601117728875</c:v>
                </c:pt>
                <c:pt idx="130">
                  <c:v>3.5834601117728875</c:v>
                </c:pt>
                <c:pt idx="131">
                  <c:v>3.5834601117728875</c:v>
                </c:pt>
                <c:pt idx="132">
                  <c:v>3.5834601117728875</c:v>
                </c:pt>
                <c:pt idx="133">
                  <c:v>3.5834601117728875</c:v>
                </c:pt>
                <c:pt idx="134">
                  <c:v>3.5834601117728875</c:v>
                </c:pt>
                <c:pt idx="135">
                  <c:v>3.5834601117728875</c:v>
                </c:pt>
                <c:pt idx="136">
                  <c:v>3.5834601117728875</c:v>
                </c:pt>
                <c:pt idx="137">
                  <c:v>3.5834601117728875</c:v>
                </c:pt>
                <c:pt idx="138">
                  <c:v>3.5834601117728875</c:v>
                </c:pt>
                <c:pt idx="139">
                  <c:v>3.5834601117728875</c:v>
                </c:pt>
                <c:pt idx="140">
                  <c:v>3.5834601117728875</c:v>
                </c:pt>
                <c:pt idx="141">
                  <c:v>3.5834601117728875</c:v>
                </c:pt>
                <c:pt idx="142">
                  <c:v>3.6148586944577876</c:v>
                </c:pt>
                <c:pt idx="143">
                  <c:v>3.5618897079940788</c:v>
                </c:pt>
                <c:pt idx="144">
                  <c:v>3.5501982331502036</c:v>
                </c:pt>
                <c:pt idx="145">
                  <c:v>3.5409936213513444</c:v>
                </c:pt>
                <c:pt idx="146">
                  <c:v>3.5625071042515444</c:v>
                </c:pt>
                <c:pt idx="147">
                  <c:v>3.5263778089066902</c:v>
                </c:pt>
                <c:pt idx="148">
                  <c:v>3.5263778089066902</c:v>
                </c:pt>
                <c:pt idx="149">
                  <c:v>3.52420246708181</c:v>
                </c:pt>
                <c:pt idx="150">
                  <c:v>3.525958358055735</c:v>
                </c:pt>
                <c:pt idx="151">
                  <c:v>3.580466744664077</c:v>
                </c:pt>
                <c:pt idx="152">
                  <c:v>3.5328222397539104</c:v>
                </c:pt>
                <c:pt idx="153">
                  <c:v>3.5352113180616116</c:v>
                </c:pt>
                <c:pt idx="154">
                  <c:v>3.5361700137841332</c:v>
                </c:pt>
                <c:pt idx="155">
                  <c:v>3.5781802296805076</c:v>
                </c:pt>
                <c:pt idx="156">
                  <c:v>3.5781802296805076</c:v>
                </c:pt>
                <c:pt idx="157">
                  <c:v>3.5781802296805076</c:v>
                </c:pt>
                <c:pt idx="158">
                  <c:v>3.5341823531206753</c:v>
                </c:pt>
                <c:pt idx="159">
                  <c:v>3.5341823531206753</c:v>
                </c:pt>
                <c:pt idx="160">
                  <c:v>3.5698562580355695</c:v>
                </c:pt>
                <c:pt idx="161">
                  <c:v>3.5873792832872633</c:v>
                </c:pt>
                <c:pt idx="162">
                  <c:v>3.5711121858013035</c:v>
                </c:pt>
                <c:pt idx="163">
                  <c:v>3.5576528233906251</c:v>
                </c:pt>
                <c:pt idx="164">
                  <c:v>3.5582105632545677</c:v>
                </c:pt>
                <c:pt idx="165">
                  <c:v>3.6047602620444152</c:v>
                </c:pt>
                <c:pt idx="166">
                  <c:v>3.5774102058468045</c:v>
                </c:pt>
                <c:pt idx="167">
                  <c:v>3.5626460801926934</c:v>
                </c:pt>
                <c:pt idx="168">
                  <c:v>3.5322815742480205</c:v>
                </c:pt>
                <c:pt idx="169">
                  <c:v>3.5250916715557477</c:v>
                </c:pt>
                <c:pt idx="170">
                  <c:v>3.5547303388959337</c:v>
                </c:pt>
                <c:pt idx="171">
                  <c:v>3.5148440953947633</c:v>
                </c:pt>
                <c:pt idx="172">
                  <c:v>3.5353863249026118</c:v>
                </c:pt>
                <c:pt idx="173">
                  <c:v>3.5380396921581077</c:v>
                </c:pt>
                <c:pt idx="174">
                  <c:v>3.5406743077015497</c:v>
                </c:pt>
                <c:pt idx="175">
                  <c:v>3.5716823224955627</c:v>
                </c:pt>
                <c:pt idx="176">
                  <c:v>3.5364798870145</c:v>
                </c:pt>
                <c:pt idx="177">
                  <c:v>3.5090767284780835</c:v>
                </c:pt>
                <c:pt idx="178">
                  <c:v>3.5202267322848426</c:v>
                </c:pt>
                <c:pt idx="179">
                  <c:v>3.5603456464821153</c:v>
                </c:pt>
                <c:pt idx="180">
                  <c:v>3.5220679711612282</c:v>
                </c:pt>
                <c:pt idx="181">
                  <c:v>3.5079323342261923</c:v>
                </c:pt>
                <c:pt idx="182">
                  <c:v>3.5059317255330855</c:v>
                </c:pt>
                <c:pt idx="183">
                  <c:v>3.5434563819651146</c:v>
                </c:pt>
                <c:pt idx="184">
                  <c:v>3.5181328523952686</c:v>
                </c:pt>
                <c:pt idx="185">
                  <c:v>3.5243626808277551</c:v>
                </c:pt>
                <c:pt idx="186">
                  <c:v>3.5387487113100446</c:v>
                </c:pt>
                <c:pt idx="187">
                  <c:v>3.5535137408057227</c:v>
                </c:pt>
                <c:pt idx="188">
                  <c:v>3.6142108248667806</c:v>
                </c:pt>
                <c:pt idx="189">
                  <c:v>3.5932660009613446</c:v>
                </c:pt>
                <c:pt idx="190">
                  <c:v>3.5861806115412316</c:v>
                </c:pt>
                <c:pt idx="191">
                  <c:v>3.5706642354754745</c:v>
                </c:pt>
                <c:pt idx="192">
                  <c:v>3.5712205620078743</c:v>
                </c:pt>
                <c:pt idx="193">
                  <c:v>3.5896564176660561</c:v>
                </c:pt>
                <c:pt idx="194">
                  <c:v>3.5766102738410153</c:v>
                </c:pt>
                <c:pt idx="195">
                  <c:v>3.5912643627823386</c:v>
                </c:pt>
                <c:pt idx="196">
                  <c:v>3.5924265049458488</c:v>
                </c:pt>
                <c:pt idx="197">
                  <c:v>3.5951661089939413</c:v>
                </c:pt>
                <c:pt idx="198">
                  <c:v>3.6483293904344247</c:v>
                </c:pt>
                <c:pt idx="199">
                  <c:v>3.6238410418344169</c:v>
                </c:pt>
                <c:pt idx="200">
                  <c:v>3.6169680995072095</c:v>
                </c:pt>
                <c:pt idx="201">
                  <c:v>3.6299136795594737</c:v>
                </c:pt>
                <c:pt idx="202">
                  <c:v>3.6392352803858086</c:v>
                </c:pt>
                <c:pt idx="203">
                  <c:v>3.6725712670251274</c:v>
                </c:pt>
                <c:pt idx="204">
                  <c:v>3.6363454560907726</c:v>
                </c:pt>
                <c:pt idx="205">
                  <c:v>3.6383010163169409</c:v>
                </c:pt>
                <c:pt idx="206">
                  <c:v>3.6650740108777446</c:v>
                </c:pt>
                <c:pt idx="207">
                  <c:v>3.6967668558983378</c:v>
                </c:pt>
                <c:pt idx="208">
                  <c:v>3.6819727466022738</c:v>
                </c:pt>
                <c:pt idx="209">
                  <c:v>3.7072575834021446</c:v>
                </c:pt>
                <c:pt idx="210">
                  <c:v>3.6840418860255055</c:v>
                </c:pt>
                <c:pt idx="211">
                  <c:v>3.6832621439567177</c:v>
                </c:pt>
                <c:pt idx="212">
                  <c:v>3.7318239714330286</c:v>
                </c:pt>
                <c:pt idx="213">
                  <c:v>3.7262605273304072</c:v>
                </c:pt>
                <c:pt idx="214">
                  <c:v>3.7212883416537501</c:v>
                </c:pt>
                <c:pt idx="215">
                  <c:v>3.6983986795905146</c:v>
                </c:pt>
                <c:pt idx="216">
                  <c:v>3.692183274248289</c:v>
                </c:pt>
                <c:pt idx="217">
                  <c:v>3.6856924798279977</c:v>
                </c:pt>
                <c:pt idx="218">
                  <c:v>3.6193380705497393</c:v>
                </c:pt>
                <c:pt idx="219">
                  <c:v>3.6059499045145516</c:v>
                </c:pt>
                <c:pt idx="220">
                  <c:v>3.6440766171239187</c:v>
                </c:pt>
                <c:pt idx="221">
                  <c:v>3.6513950138600872</c:v>
                </c:pt>
                <c:pt idx="222">
                  <c:v>3.7094135134107029</c:v>
                </c:pt>
                <c:pt idx="223">
                  <c:v>3.688526811355517</c:v>
                </c:pt>
                <c:pt idx="224">
                  <c:v>3.6393107703163721</c:v>
                </c:pt>
                <c:pt idx="225">
                  <c:v>3.645417159040095</c:v>
                </c:pt>
                <c:pt idx="226">
                  <c:v>3.6225920796732369</c:v>
                </c:pt>
                <c:pt idx="227">
                  <c:v>3.6911322371393522</c:v>
                </c:pt>
                <c:pt idx="228">
                  <c:v>3.6644687399373406</c:v>
                </c:pt>
                <c:pt idx="229">
                  <c:v>3.6814514601875432</c:v>
                </c:pt>
                <c:pt idx="230">
                  <c:v>3.672573077190088</c:v>
                </c:pt>
                <c:pt idx="231">
                  <c:v>3.6828695173989296</c:v>
                </c:pt>
                <c:pt idx="232">
                  <c:v>3.6999572427648326</c:v>
                </c:pt>
                <c:pt idx="233">
                  <c:v>3.6721730404937336</c:v>
                </c:pt>
                <c:pt idx="234">
                  <c:v>3.6636563311473527</c:v>
                </c:pt>
                <c:pt idx="235">
                  <c:v>3.6736180373729992</c:v>
                </c:pt>
                <c:pt idx="236">
                  <c:v>3.6899751221681201</c:v>
                </c:pt>
                <c:pt idx="237">
                  <c:v>3.7244834189094149</c:v>
                </c:pt>
                <c:pt idx="238">
                  <c:v>3.691728419443193</c:v>
                </c:pt>
                <c:pt idx="239">
                  <c:v>3.727862079091727</c:v>
                </c:pt>
                <c:pt idx="240">
                  <c:v>3.6944080532375594</c:v>
                </c:pt>
                <c:pt idx="241">
                  <c:v>3.7132802261030662</c:v>
                </c:pt>
                <c:pt idx="242">
                  <c:v>3.7325199451070019</c:v>
                </c:pt>
                <c:pt idx="243">
                  <c:v>3.7364452887484063</c:v>
                </c:pt>
                <c:pt idx="244">
                  <c:v>3.7199922839463522</c:v>
                </c:pt>
                <c:pt idx="245">
                  <c:v>3.7119089775328433</c:v>
                </c:pt>
                <c:pt idx="246">
                  <c:v>3.7022807259856321</c:v>
                </c:pt>
                <c:pt idx="247">
                  <c:v>3.7067712188626416</c:v>
                </c:pt>
                <c:pt idx="248">
                  <c:v>3.6935594651669885</c:v>
                </c:pt>
                <c:pt idx="249">
                  <c:v>3.7202292350604753</c:v>
                </c:pt>
                <c:pt idx="250">
                  <c:v>3.705970706775648</c:v>
                </c:pt>
                <c:pt idx="251">
                  <c:v>3.7120944719698845</c:v>
                </c:pt>
                <c:pt idx="252">
                  <c:v>3.698887589567363</c:v>
                </c:pt>
                <c:pt idx="253">
                  <c:v>3.7109979980059928</c:v>
                </c:pt>
                <c:pt idx="254">
                  <c:v>3.7298368100250063</c:v>
                </c:pt>
                <c:pt idx="255">
                  <c:v>3.713093254068482</c:v>
                </c:pt>
                <c:pt idx="256">
                  <c:v>3.6996363908576404</c:v>
                </c:pt>
                <c:pt idx="257">
                  <c:v>3.6788343579031255</c:v>
                </c:pt>
                <c:pt idx="258">
                  <c:v>3.6708077857392016</c:v>
                </c:pt>
                <c:pt idx="259">
                  <c:v>3.6966223724641978</c:v>
                </c:pt>
                <c:pt idx="260">
                  <c:v>3.6729081417910066</c:v>
                </c:pt>
                <c:pt idx="261">
                  <c:v>3.6643841795186671</c:v>
                </c:pt>
                <c:pt idx="262">
                  <c:v>3.6561615154278173</c:v>
                </c:pt>
                <c:pt idx="263">
                  <c:v>3.664505824697216</c:v>
                </c:pt>
                <c:pt idx="264">
                  <c:v>3.6808382078890292</c:v>
                </c:pt>
                <c:pt idx="265">
                  <c:v>3.6646599324771829</c:v>
                </c:pt>
                <c:pt idx="266">
                  <c:v>3.6530481607400791</c:v>
                </c:pt>
                <c:pt idx="267">
                  <c:v>3.6513863146277261</c:v>
                </c:pt>
                <c:pt idx="268">
                  <c:v>3.6587528357961996</c:v>
                </c:pt>
                <c:pt idx="269">
                  <c:v>3.6686315625435983</c:v>
                </c:pt>
                <c:pt idx="270">
                  <c:v>3.6382200253025436</c:v>
                </c:pt>
                <c:pt idx="271">
                  <c:v>3.6310651912344563</c:v>
                </c:pt>
                <c:pt idx="272">
                  <c:v>3.6199160833567015</c:v>
                </c:pt>
                <c:pt idx="273">
                  <c:v>3.638704663591962</c:v>
                </c:pt>
                <c:pt idx="274">
                  <c:v>3.6707691911152724</c:v>
                </c:pt>
                <c:pt idx="275">
                  <c:v>3.6395892524250737</c:v>
                </c:pt>
                <c:pt idx="276">
                  <c:v>3.6298156036047367</c:v>
                </c:pt>
                <c:pt idx="277">
                  <c:v>3.6183529904545471</c:v>
                </c:pt>
                <c:pt idx="278">
                  <c:v>3.6107319893827441</c:v>
                </c:pt>
                <c:pt idx="279">
                  <c:v>3.6259109756492665</c:v>
                </c:pt>
                <c:pt idx="280">
                  <c:v>3.6007551603011687</c:v>
                </c:pt>
                <c:pt idx="281">
                  <c:v>3.5902468652155539</c:v>
                </c:pt>
                <c:pt idx="282">
                  <c:v>3.5915683058587935</c:v>
                </c:pt>
                <c:pt idx="283">
                  <c:v>3.5979103938327475</c:v>
                </c:pt>
                <c:pt idx="284">
                  <c:v>3.6160342101258562</c:v>
                </c:pt>
                <c:pt idx="285">
                  <c:v>3.6035508410356472</c:v>
                </c:pt>
                <c:pt idx="286">
                  <c:v>3.6114792158034028</c:v>
                </c:pt>
                <c:pt idx="287">
                  <c:v>3.6235319997800275</c:v>
                </c:pt>
                <c:pt idx="288">
                  <c:v>3.6218828273211052</c:v>
                </c:pt>
                <c:pt idx="289">
                  <c:v>3.6528930439142746</c:v>
                </c:pt>
                <c:pt idx="290">
                  <c:v>3.6387764182901718</c:v>
                </c:pt>
                <c:pt idx="291">
                  <c:v>3.6480057089884244</c:v>
                </c:pt>
                <c:pt idx="292">
                  <c:v>3.6651501690190038</c:v>
                </c:pt>
                <c:pt idx="293">
                  <c:v>3.6820625705330281</c:v>
                </c:pt>
                <c:pt idx="294">
                  <c:v>3.6896471643047608</c:v>
                </c:pt>
                <c:pt idx="295">
                  <c:v>3.6668571483112422</c:v>
                </c:pt>
                <c:pt idx="296">
                  <c:v>3.6587041289395517</c:v>
                </c:pt>
                <c:pt idx="297">
                  <c:v>3.6790579697277703</c:v>
                </c:pt>
                <c:pt idx="298">
                  <c:v>3.6805129628497699</c:v>
                </c:pt>
                <c:pt idx="299">
                  <c:v>3.7022003344308128</c:v>
                </c:pt>
                <c:pt idx="300">
                  <c:v>3.6935623798203316</c:v>
                </c:pt>
                <c:pt idx="301">
                  <c:v>3.6898395551271799</c:v>
                </c:pt>
                <c:pt idx="302">
                  <c:v>3.6833811801156373</c:v>
                </c:pt>
                <c:pt idx="303">
                  <c:v>3.6806871415929732</c:v>
                </c:pt>
                <c:pt idx="304">
                  <c:v>3.7009116381555831</c:v>
                </c:pt>
                <c:pt idx="305">
                  <c:v>3.6785696745188621</c:v>
                </c:pt>
                <c:pt idx="306">
                  <c:v>3.6882902689120574</c:v>
                </c:pt>
                <c:pt idx="307">
                  <c:v>3.6953344321381332</c:v>
                </c:pt>
                <c:pt idx="308">
                  <c:v>3.6973141207840876</c:v>
                </c:pt>
                <c:pt idx="309">
                  <c:v>3.7085847702945318</c:v>
                </c:pt>
                <c:pt idx="310">
                  <c:v>3.6966547284474549</c:v>
                </c:pt>
                <c:pt idx="311">
                  <c:v>3.699206228627594</c:v>
                </c:pt>
                <c:pt idx="312">
                  <c:v>3.7040480425143176</c:v>
                </c:pt>
                <c:pt idx="313">
                  <c:v>3.6979819678290289</c:v>
                </c:pt>
                <c:pt idx="314">
                  <c:v>3.7269029257769857</c:v>
                </c:pt>
                <c:pt idx="315">
                  <c:v>3.715251550556995</c:v>
                </c:pt>
                <c:pt idx="316">
                  <c:v>3.7216877298627153</c:v>
                </c:pt>
                <c:pt idx="317">
                  <c:v>3.7278782522997829</c:v>
                </c:pt>
                <c:pt idx="318">
                  <c:v>3.7297357108013047</c:v>
                </c:pt>
                <c:pt idx="319">
                  <c:v>3.7514058268609993</c:v>
                </c:pt>
                <c:pt idx="320">
                  <c:v>3.7399879360355146</c:v>
                </c:pt>
                <c:pt idx="321">
                  <c:v>3.7421638437841276</c:v>
                </c:pt>
                <c:pt idx="322">
                  <c:v>3.7382714252855727</c:v>
                </c:pt>
                <c:pt idx="323">
                  <c:v>3.7395061419779481</c:v>
                </c:pt>
                <c:pt idx="324">
                  <c:v>3.764805740015098</c:v>
                </c:pt>
                <c:pt idx="325">
                  <c:v>3.7515382621048685</c:v>
                </c:pt>
                <c:pt idx="326">
                  <c:v>3.7532334504042595</c:v>
                </c:pt>
                <c:pt idx="327">
                  <c:v>3.7483770401255097</c:v>
                </c:pt>
                <c:pt idx="328">
                  <c:v>3.7509947749115908</c:v>
                </c:pt>
                <c:pt idx="329">
                  <c:v>3.7779780844612509</c:v>
                </c:pt>
                <c:pt idx="330">
                  <c:v>3.7658716817289739</c:v>
                </c:pt>
                <c:pt idx="331">
                  <c:v>3.7686406030487429</c:v>
                </c:pt>
                <c:pt idx="332">
                  <c:v>3.766206188263479</c:v>
                </c:pt>
                <c:pt idx="333">
                  <c:v>3.7700141791449724</c:v>
                </c:pt>
                <c:pt idx="334">
                  <c:v>3.7968034852959929</c:v>
                </c:pt>
                <c:pt idx="335">
                  <c:v>3.7806516175854918</c:v>
                </c:pt>
                <c:pt idx="336">
                  <c:v>3.7640037591024496</c:v>
                </c:pt>
                <c:pt idx="337">
                  <c:v>3.7645877023529999</c:v>
                </c:pt>
                <c:pt idx="338">
                  <c:v>3.7725622496751909</c:v>
                </c:pt>
                <c:pt idx="339">
                  <c:v>3.7915397880835422</c:v>
                </c:pt>
                <c:pt idx="340">
                  <c:v>3.7750848320749952</c:v>
                </c:pt>
                <c:pt idx="341">
                  <c:v>3.7695503106570536</c:v>
                </c:pt>
                <c:pt idx="342">
                  <c:v>3.7761951524443083</c:v>
                </c:pt>
                <c:pt idx="343">
                  <c:v>3.7819967120976581</c:v>
                </c:pt>
                <c:pt idx="344">
                  <c:v>3.7990041167861839</c:v>
                </c:pt>
                <c:pt idx="345">
                  <c:v>3.7891516063239878</c:v>
                </c:pt>
                <c:pt idx="346">
                  <c:v>3.7937938502244304</c:v>
                </c:pt>
                <c:pt idx="347">
                  <c:v>3.7956548974236068</c:v>
                </c:pt>
                <c:pt idx="348">
                  <c:v>3.7872145353626365</c:v>
                </c:pt>
                <c:pt idx="349">
                  <c:v>3.8180262140404757</c:v>
                </c:pt>
                <c:pt idx="350">
                  <c:v>3.8057915355488094</c:v>
                </c:pt>
                <c:pt idx="351">
                  <c:v>3.8010769084628007</c:v>
                </c:pt>
                <c:pt idx="352">
                  <c:v>3.7903913102691256</c:v>
                </c:pt>
                <c:pt idx="353">
                  <c:v>3.7928289010563367</c:v>
                </c:pt>
                <c:pt idx="354">
                  <c:v>3.8140183498767266</c:v>
                </c:pt>
                <c:pt idx="355">
                  <c:v>3.8047315428738173</c:v>
                </c:pt>
                <c:pt idx="356">
                  <c:v>3.8075154836701963</c:v>
                </c:pt>
                <c:pt idx="357">
                  <c:v>3.8168580488176862</c:v>
                </c:pt>
                <c:pt idx="358">
                  <c:v>3.819085213822405</c:v>
                </c:pt>
                <c:pt idx="359">
                  <c:v>3.8325615049993593</c:v>
                </c:pt>
                <c:pt idx="360">
                  <c:v>3.8217294025487223</c:v>
                </c:pt>
                <c:pt idx="361">
                  <c:v>3.8267216600668315</c:v>
                </c:pt>
                <c:pt idx="362">
                  <c:v>3.8318256461714286</c:v>
                </c:pt>
                <c:pt idx="363">
                  <c:v>3.8606071001950495</c:v>
                </c:pt>
              </c:numCache>
            </c:numRef>
          </c:val>
          <c:smooth val="0"/>
        </c:ser>
        <c:dLbls>
          <c:showLegendKey val="0"/>
          <c:showVal val="0"/>
          <c:showCatName val="0"/>
          <c:showSerName val="0"/>
          <c:showPercent val="0"/>
          <c:showBubbleSize val="0"/>
        </c:dLbls>
        <c:marker val="1"/>
        <c:smooth val="0"/>
        <c:axId val="88077440"/>
        <c:axId val="88078976"/>
      </c:lineChart>
      <c:dateAx>
        <c:axId val="8807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88078976"/>
        <c:crosses val="autoZero"/>
        <c:auto val="1"/>
        <c:lblOffset val="100"/>
        <c:baseTimeUnit val="days"/>
      </c:dateAx>
      <c:valAx>
        <c:axId val="88078976"/>
        <c:scaling>
          <c:orientation val="minMax"/>
          <c:max val="5"/>
          <c:min val="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Millones de pesos</a:t>
                </a:r>
              </a:p>
            </c:rich>
          </c:tx>
          <c:layout>
            <c:manualLayout>
              <c:xMode val="edge"/>
              <c:yMode val="edge"/>
              <c:x val="0.93943988372099752"/>
              <c:y val="0.20293128884975806"/>
            </c:manualLayout>
          </c:layout>
          <c:overlay val="0"/>
          <c:spPr>
            <a:noFill/>
            <a:ln>
              <a:noFill/>
            </a:ln>
            <a:effectLst/>
          </c:sp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88077440"/>
        <c:crosses val="autoZero"/>
        <c:crossBetween val="between"/>
      </c:valAx>
      <c:valAx>
        <c:axId val="90055424"/>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0056960"/>
        <c:crosses val="max"/>
        <c:crossBetween val="between"/>
      </c:valAx>
      <c:dateAx>
        <c:axId val="90056960"/>
        <c:scaling>
          <c:orientation val="minMax"/>
        </c:scaling>
        <c:delete val="1"/>
        <c:axPos val="b"/>
        <c:numFmt formatCode="m/d/yyyy" sourceLinked="1"/>
        <c:majorTickMark val="out"/>
        <c:minorTickMark val="none"/>
        <c:tickLblPos val="nextTo"/>
        <c:crossAx val="90055424"/>
        <c:crosses val="autoZero"/>
        <c:auto val="1"/>
        <c:lblOffset val="100"/>
        <c:baseTimeUnit val="days"/>
      </c:dateAx>
      <c:spPr>
        <a:noFill/>
        <a:ln>
          <a:noFill/>
        </a:ln>
        <a:effectLst/>
      </c:spPr>
    </c:plotArea>
    <c:legend>
      <c:legendPos val="b"/>
      <c:layout>
        <c:manualLayout>
          <c:xMode val="edge"/>
          <c:yMode val="edge"/>
          <c:x val="0.25650381190941823"/>
          <c:y val="0.91496587659669115"/>
          <c:w val="0.48699218333420435"/>
          <c:h val="7.602394154307522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del Portafolio</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'[Historico_Vector 14.10.2016.xlsx]FINVIT'!$B$91:$B$95</c:f>
              <c:strCache>
                <c:ptCount val="5"/>
                <c:pt idx="0">
                  <c:v>Liquidez</c:v>
                </c:pt>
                <c:pt idx="1">
                  <c:v>Bancario</c:v>
                </c:pt>
                <c:pt idx="2">
                  <c:v>Real Guber</c:v>
                </c:pt>
                <c:pt idx="3">
                  <c:v>Nominal Guber</c:v>
                </c:pt>
                <c:pt idx="4">
                  <c:v>Corporativo</c:v>
                </c:pt>
              </c:strCache>
            </c:strRef>
          </c:cat>
          <c:val>
            <c:numRef>
              <c:f>'[Historico_Vector 14.10.2016.xlsx]FINVIT'!$C$91:$C$95</c:f>
              <c:numCache>
                <c:formatCode>_-* #,##0_-;\-* #,##0_-;_-* "-"??_-;_-@_-</c:formatCode>
                <c:ptCount val="5"/>
                <c:pt idx="0">
                  <c:v>15954363.6</c:v>
                </c:pt>
                <c:pt idx="1">
                  <c:v>300863.03999999998</c:v>
                </c:pt>
                <c:pt idx="2" formatCode="#,##0">
                  <c:v>3770345.32</c:v>
                </c:pt>
                <c:pt idx="3">
                  <c:v>18472756.869999997</c:v>
                </c:pt>
                <c:pt idx="4">
                  <c:v>8041272.9199999999</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Guber</a:t>
            </a:r>
            <a:r>
              <a:rPr lang="es-MX" baseline="0" dirty="0"/>
              <a:t> por Emisora</a:t>
            </a:r>
            <a:endParaRPr lang="es-MX" dirty="0"/>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'[Historico_Vector 14.10.2016.xlsx]FINVIT'!$B$52:$B$56</c:f>
              <c:strCache>
                <c:ptCount val="5"/>
                <c:pt idx="0">
                  <c:v>CFECB</c:v>
                </c:pt>
                <c:pt idx="1">
                  <c:v>FNCOT</c:v>
                </c:pt>
                <c:pt idx="2">
                  <c:v>PEMEX</c:v>
                </c:pt>
                <c:pt idx="3">
                  <c:v>FEFA</c:v>
                </c:pt>
                <c:pt idx="4">
                  <c:v>BPA</c:v>
                </c:pt>
              </c:strCache>
            </c:strRef>
          </c:cat>
          <c:val>
            <c:numRef>
              <c:f>'[Historico_Vector 14.10.2016.xlsx]FINVIT'!$C$52:$C$56</c:f>
              <c:numCache>
                <c:formatCode>_-* #,##0_-;\-* #,##0_-;_-* "-"??_-;_-@_-</c:formatCode>
                <c:ptCount val="5"/>
                <c:pt idx="0">
                  <c:v>199619.62</c:v>
                </c:pt>
                <c:pt idx="1">
                  <c:v>2401710.9</c:v>
                </c:pt>
                <c:pt idx="2">
                  <c:v>1971704.9500000002</c:v>
                </c:pt>
                <c:pt idx="3">
                  <c:v>4502551.1399999997</c:v>
                </c:pt>
                <c:pt idx="4">
                  <c:v>9397170.2600000016</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dirty="0"/>
              <a:t>Distribución Corporativos por Emisora</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cat>
            <c:strRef>
              <c:f>'[Historico_Vector 14.10.2016.xlsx]FINVIT'!$B$76:$B$86</c:f>
              <c:strCache>
                <c:ptCount val="10"/>
                <c:pt idx="0">
                  <c:v>AERMXCB</c:v>
                </c:pt>
                <c:pt idx="1">
                  <c:v>BNPPPF</c:v>
                </c:pt>
                <c:pt idx="2">
                  <c:v>DAIMLER</c:v>
                </c:pt>
                <c:pt idx="3">
                  <c:v>FORD</c:v>
                </c:pt>
                <c:pt idx="4">
                  <c:v>FACILSA</c:v>
                </c:pt>
                <c:pt idx="5">
                  <c:v>IDEAL</c:v>
                </c:pt>
                <c:pt idx="6">
                  <c:v>OSM</c:v>
                </c:pt>
                <c:pt idx="7">
                  <c:v>VWLEASE</c:v>
                </c:pt>
                <c:pt idx="8">
                  <c:v>CFCREDI</c:v>
                </c:pt>
                <c:pt idx="9">
                  <c:v>GAP</c:v>
                </c:pt>
              </c:strCache>
              <c:extLst/>
            </c:strRef>
          </c:cat>
          <c:val>
            <c:numRef>
              <c:f>'[Historico_Vector 14.10.2016.xlsx]FINVIT'!$C$76:$C$86</c:f>
              <c:numCache>
                <c:formatCode>_-* #,##0_-;\-* #,##0_-;_-* "-"??_-;_-@_-</c:formatCode>
                <c:ptCount val="10"/>
                <c:pt idx="0">
                  <c:v>1019227.41</c:v>
                </c:pt>
                <c:pt idx="1">
                  <c:v>500598.7</c:v>
                </c:pt>
                <c:pt idx="2">
                  <c:v>250650.33</c:v>
                </c:pt>
                <c:pt idx="3">
                  <c:v>1002002.88</c:v>
                </c:pt>
                <c:pt idx="4">
                  <c:v>596970.81999999995</c:v>
                </c:pt>
                <c:pt idx="5">
                  <c:v>497887.92</c:v>
                </c:pt>
                <c:pt idx="6">
                  <c:v>1203107.1399999999</c:v>
                </c:pt>
                <c:pt idx="7">
                  <c:v>287970.61</c:v>
                </c:pt>
                <c:pt idx="8">
                  <c:v>350863.75</c:v>
                </c:pt>
                <c:pt idx="9">
                  <c:v>996628.01</c:v>
                </c:pt>
              </c:numCache>
              <c:extLst/>
            </c:numRef>
          </c:val>
        </c:ser>
        <c:dLbls>
          <c:showLegendKey val="0"/>
          <c:showVal val="0"/>
          <c:showCatName val="0"/>
          <c:showSerName val="0"/>
          <c:showPercent val="0"/>
          <c:showBubbleSize val="0"/>
        </c:dLbls>
        <c:gapWidth val="150"/>
        <c:shape val="box"/>
        <c:axId val="89810816"/>
        <c:axId val="89812352"/>
        <c:axId val="0"/>
      </c:bar3DChart>
      <c:catAx>
        <c:axId val="89810816"/>
        <c:scaling>
          <c:orientation val="minMax"/>
        </c:scaling>
        <c:delete val="0"/>
        <c:axPos val="b"/>
        <c:numFmt formatCode="General" sourceLinked="0"/>
        <c:majorTickMark val="none"/>
        <c:minorTickMark val="none"/>
        <c:tickLblPos val="nextTo"/>
        <c:crossAx val="89812352"/>
        <c:crosses val="autoZero"/>
        <c:auto val="1"/>
        <c:lblAlgn val="ctr"/>
        <c:lblOffset val="100"/>
        <c:noMultiLvlLbl val="0"/>
      </c:catAx>
      <c:valAx>
        <c:axId val="89812352"/>
        <c:scaling>
          <c:orientation val="minMax"/>
        </c:scaling>
        <c:delete val="0"/>
        <c:axPos val="l"/>
        <c:numFmt formatCode="_-* #,##0_-;\-* #,##0_-;_-* &quot;-&quot;??_-;_-@_-" sourceLinked="1"/>
        <c:majorTickMark val="none"/>
        <c:minorTickMark val="none"/>
        <c:tickLblPos val="nextTo"/>
        <c:crossAx val="89810816"/>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solidFill>
                  <a:sysClr val="windowText" lastClr="000000"/>
                </a:solidFill>
              </a:rPr>
              <a:t>Desglose</a:t>
            </a:r>
            <a:r>
              <a:rPr lang="es-MX" b="1" baseline="0" dirty="0">
                <a:solidFill>
                  <a:sysClr val="windowText" lastClr="000000"/>
                </a:solidFill>
              </a:rPr>
              <a:t> de la cartera de crédito </a:t>
            </a:r>
            <a:endParaRPr lang="es-MX" b="1" dirty="0">
              <a:solidFill>
                <a:sysClr val="windowText" lastClr="000000"/>
              </a:solidFill>
            </a:endParaRPr>
          </a:p>
        </c:rich>
      </c:tx>
      <c:layout/>
      <c:overlay val="0"/>
      <c:spPr>
        <a:noFill/>
        <a:ln>
          <a:noFill/>
        </a:ln>
        <a:effectLst/>
      </c:spPr>
    </c:title>
    <c:autoTitleDeleted val="0"/>
    <c:plotArea>
      <c:layout>
        <c:manualLayout>
          <c:layoutTarget val="inner"/>
          <c:xMode val="edge"/>
          <c:yMode val="edge"/>
          <c:x val="0.1630330271216098"/>
          <c:y val="0.25646872265966753"/>
          <c:w val="0.40859973753280837"/>
          <c:h val="0.60927201808107323"/>
        </c:manualLayout>
      </c:layout>
      <c:doughnutChart>
        <c:varyColors val="1"/>
        <c:ser>
          <c:idx val="0"/>
          <c:order val="0"/>
          <c:dPt>
            <c:idx val="0"/>
            <c:bubble3D val="0"/>
            <c:spPr>
              <a:solidFill>
                <a:sysClr val="windowText" lastClr="000000">
                  <a:lumMod val="85000"/>
                  <a:lumOff val="15000"/>
                </a:sysClr>
              </a:solidFill>
              <a:ln w="19050">
                <a:solidFill>
                  <a:schemeClr val="lt1"/>
                </a:solidFill>
              </a:ln>
              <a:effectLst/>
            </c:spPr>
          </c:dPt>
          <c:dPt>
            <c:idx val="1"/>
            <c:bubble3D val="0"/>
            <c:spPr>
              <a:solidFill>
                <a:schemeClr val="bg1">
                  <a:lumMod val="50000"/>
                </a:schemeClr>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rgbClr val="002060"/>
              </a:solidFill>
              <a:ln w="19050">
                <a:solidFill>
                  <a:schemeClr val="lt1"/>
                </a:solidFill>
              </a:ln>
              <a:effectLst/>
            </c:spPr>
          </c:dPt>
          <c:dPt>
            <c:idx val="4"/>
            <c:bubble3D val="0"/>
            <c:spPr>
              <a:solidFill>
                <a:srgbClr val="FFC000"/>
              </a:solidFill>
              <a:ln w="19050">
                <a:solidFill>
                  <a:schemeClr val="lt1"/>
                </a:solidFill>
              </a:ln>
              <a:effectLst/>
            </c:spPr>
          </c:dPt>
          <c:dPt>
            <c:idx val="5"/>
            <c:bubble3D val="0"/>
            <c:spPr>
              <a:solidFill>
                <a:srgbClr val="00B050"/>
              </a:solidFill>
              <a:ln w="19050">
                <a:solidFill>
                  <a:schemeClr val="lt1"/>
                </a:solidFill>
              </a:ln>
              <a:effectLst/>
            </c:spPr>
          </c:dPt>
          <c:dPt>
            <c:idx val="6"/>
            <c:bubble3D val="0"/>
            <c:spPr>
              <a:solidFill>
                <a:schemeClr val="accent1">
                  <a:lumMod val="60000"/>
                </a:schemeClr>
              </a:solidFill>
              <a:ln w="19050">
                <a:solidFill>
                  <a:schemeClr val="lt1"/>
                </a:solidFill>
              </a:ln>
              <a:effectLst/>
            </c:spPr>
          </c:dPt>
          <c:dLbls>
            <c:dLbl>
              <c:idx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dLbl>
              <c:idx val="4"/>
              <c:layout>
                <c:manualLayout>
                  <c:x val="-3.8888888888888938E-2"/>
                  <c:y val="-8.796296296296297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1111111111111112E-2"/>
                  <c:y val="-9.722222222222222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2695438274052916E-2"/>
                  <c:y val="-9.722222222222223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'[Archivos de trabajo - TFOVICB.xlsx]desglose cartera crédito'!$D$5:$D$11</c:f>
              <c:strCache>
                <c:ptCount val="7"/>
                <c:pt idx="0">
                  <c:v>Tradicional</c:v>
                </c:pt>
                <c:pt idx="1">
                  <c:v>Respalda2M</c:v>
                </c:pt>
                <c:pt idx="2">
                  <c:v>Con subsidio</c:v>
                </c:pt>
                <c:pt idx="3">
                  <c:v>Alia2 Plus</c:v>
                </c:pt>
                <c:pt idx="4">
                  <c:v>Pensiona2</c:v>
                </c:pt>
                <c:pt idx="5">
                  <c:v>Conyugal</c:v>
                </c:pt>
                <c:pt idx="6">
                  <c:v>Otros</c:v>
                </c:pt>
              </c:strCache>
            </c:strRef>
          </c:cat>
          <c:val>
            <c:numRef>
              <c:f>'[Archivos de trabajo - TFOVICB.xlsx]desglose cartera crédito'!$E$5:$E$11</c:f>
              <c:numCache>
                <c:formatCode>0%</c:formatCode>
                <c:ptCount val="7"/>
                <c:pt idx="0">
                  <c:v>0.56000000000000005</c:v>
                </c:pt>
                <c:pt idx="1">
                  <c:v>0.27</c:v>
                </c:pt>
                <c:pt idx="2">
                  <c:v>0.1</c:v>
                </c:pt>
                <c:pt idx="3">
                  <c:v>0.04</c:v>
                </c:pt>
                <c:pt idx="4">
                  <c:v>0.01</c:v>
                </c:pt>
                <c:pt idx="5">
                  <c:v>0.02</c:v>
                </c:pt>
                <c:pt idx="6">
                  <c:v>0</c:v>
                </c:pt>
              </c:numCache>
            </c:numRef>
          </c:val>
        </c:ser>
        <c:dLbls>
          <c:showLegendKey val="0"/>
          <c:showVal val="0"/>
          <c:showCatName val="0"/>
          <c:showSerName val="0"/>
          <c:showPercent val="0"/>
          <c:showBubbleSize val="0"/>
          <c:showLeaderLines val="1"/>
        </c:dLbls>
        <c:firstSliceAng val="0"/>
        <c:holeSize val="63"/>
      </c:doughnutChart>
      <c:spPr>
        <a:noFill/>
        <a:ln>
          <a:noFill/>
        </a:ln>
        <a:effectLst/>
      </c:spPr>
    </c:plotArea>
    <c:legend>
      <c:legendPos val="r"/>
      <c:layout>
        <c:manualLayout>
          <c:xMode val="edge"/>
          <c:yMode val="edge"/>
          <c:x val="0.60931058617672795"/>
          <c:y val="0.32520596383785361"/>
          <c:w val="0.25735608048993874"/>
          <c:h val="0.4614632545931758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solidFill>
                  <a:sysClr val="windowText" lastClr="000000"/>
                </a:solidFill>
              </a:rPr>
              <a:t>Situación laboral de los acreditados</a:t>
            </a:r>
          </a:p>
        </c:rich>
      </c:tx>
      <c:layout/>
      <c:overlay val="0"/>
      <c:spPr>
        <a:noFill/>
        <a:ln>
          <a:noFill/>
        </a:ln>
        <a:effectLst/>
      </c:spPr>
    </c:title>
    <c:autoTitleDeleted val="0"/>
    <c:plotArea>
      <c:layout/>
      <c:barChart>
        <c:barDir val="col"/>
        <c:grouping val="stacked"/>
        <c:varyColors val="0"/>
        <c:ser>
          <c:idx val="0"/>
          <c:order val="0"/>
          <c:tx>
            <c:strRef>
              <c:f>'[Archivos de trabajo - TFOVICB.xlsx]desglose cartera crédito'!$D$24</c:f>
              <c:strCache>
                <c:ptCount val="1"/>
                <c:pt idx="0">
                  <c:v>Sector público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'[Archivos de trabajo - TFOVICB.xlsx]desglose cartera crédito'!$E$23:$F$23</c:f>
              <c:strCache>
                <c:ptCount val="2"/>
                <c:pt idx="0">
                  <c:v>Cartera hipotecaria total</c:v>
                </c:pt>
                <c:pt idx="1">
                  <c:v>Cartera bursatilizada</c:v>
                </c:pt>
              </c:strCache>
            </c:strRef>
          </c:cat>
          <c:val>
            <c:numRef>
              <c:f>'[Archivos de trabajo - TFOVICB.xlsx]desglose cartera crédito'!$E$24:$F$24</c:f>
              <c:numCache>
                <c:formatCode>0.0%</c:formatCode>
                <c:ptCount val="2"/>
                <c:pt idx="0">
                  <c:v>0.81499999999999995</c:v>
                </c:pt>
                <c:pt idx="1">
                  <c:v>0.88700000000000001</c:v>
                </c:pt>
              </c:numCache>
            </c:numRef>
          </c:val>
        </c:ser>
        <c:ser>
          <c:idx val="1"/>
          <c:order val="1"/>
          <c:tx>
            <c:strRef>
              <c:f>'[Archivos de trabajo - TFOVICB.xlsx]desglose cartera crédito'!$D$25</c:f>
              <c:strCache>
                <c:ptCount val="1"/>
                <c:pt idx="0">
                  <c:v>Pensionados</c:v>
                </c:pt>
              </c:strCache>
            </c:strRef>
          </c:tx>
          <c:spPr>
            <a:solidFill>
              <a:schemeClr val="accent5">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'[Archivos de trabajo - TFOVICB.xlsx]desglose cartera crédito'!$E$23:$F$23</c:f>
              <c:strCache>
                <c:ptCount val="2"/>
                <c:pt idx="0">
                  <c:v>Cartera hipotecaria total</c:v>
                </c:pt>
                <c:pt idx="1">
                  <c:v>Cartera bursatilizada</c:v>
                </c:pt>
              </c:strCache>
            </c:strRef>
          </c:cat>
          <c:val>
            <c:numRef>
              <c:f>'[Archivos de trabajo - TFOVICB.xlsx]desglose cartera crédito'!$E$25:$F$25</c:f>
              <c:numCache>
                <c:formatCode>0.0%</c:formatCode>
                <c:ptCount val="2"/>
                <c:pt idx="0">
                  <c:v>0.13600000000000001</c:v>
                </c:pt>
                <c:pt idx="1">
                  <c:v>0.10299999999999999</c:v>
                </c:pt>
              </c:numCache>
            </c:numRef>
          </c:val>
        </c:ser>
        <c:ser>
          <c:idx val="2"/>
          <c:order val="2"/>
          <c:tx>
            <c:strRef>
              <c:f>'[Archivos de trabajo - TFOVICB.xlsx]desglose cartera crédito'!$D$26</c:f>
              <c:strCache>
                <c:ptCount val="1"/>
                <c:pt idx="0">
                  <c:v>Fuera del sector</c:v>
                </c:pt>
              </c:strCache>
            </c:strRef>
          </c:tx>
          <c:spPr>
            <a:solidFill>
              <a:schemeClr val="accent3"/>
            </a:solidFill>
            <a:ln>
              <a:noFill/>
            </a:ln>
            <a:effectLst/>
          </c:spPr>
          <c:invertIfNegative val="0"/>
          <c:dLbls>
            <c:dLbl>
              <c:idx val="0"/>
              <c:layout>
                <c:manualLayout>
                  <c:x val="0"/>
                  <c:y val="-7.870370370370370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0185067526415994E-16"/>
                  <c:y val="-6.01851851851852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'[Archivos de trabajo - TFOVICB.xlsx]desglose cartera crédito'!$E$23:$F$23</c:f>
              <c:strCache>
                <c:ptCount val="2"/>
                <c:pt idx="0">
                  <c:v>Cartera hipotecaria total</c:v>
                </c:pt>
                <c:pt idx="1">
                  <c:v>Cartera bursatilizada</c:v>
                </c:pt>
              </c:strCache>
            </c:strRef>
          </c:cat>
          <c:val>
            <c:numRef>
              <c:f>'[Archivos de trabajo - TFOVICB.xlsx]desglose cartera crédito'!$E$26:$F$26</c:f>
              <c:numCache>
                <c:formatCode>0.0%</c:formatCode>
                <c:ptCount val="2"/>
                <c:pt idx="0">
                  <c:v>4.9000000000000002E-2</c:v>
                </c:pt>
                <c:pt idx="1">
                  <c:v>0.01</c:v>
                </c:pt>
              </c:numCache>
            </c:numRef>
          </c:val>
        </c:ser>
        <c:dLbls>
          <c:showLegendKey val="0"/>
          <c:showVal val="0"/>
          <c:showCatName val="0"/>
          <c:showSerName val="0"/>
          <c:showPercent val="0"/>
          <c:showBubbleSize val="0"/>
        </c:dLbls>
        <c:gapWidth val="150"/>
        <c:overlap val="100"/>
        <c:axId val="87945984"/>
        <c:axId val="87947520"/>
      </c:barChart>
      <c:catAx>
        <c:axId val="8794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87947520"/>
        <c:crosses val="autoZero"/>
        <c:auto val="1"/>
        <c:lblAlgn val="ctr"/>
        <c:lblOffset val="100"/>
        <c:noMultiLvlLbl val="0"/>
      </c:catAx>
      <c:valAx>
        <c:axId val="87947520"/>
        <c:scaling>
          <c:orientation val="minMax"/>
        </c:scaling>
        <c:delete val="1"/>
        <c:axPos val="l"/>
        <c:numFmt formatCode="0.0%" sourceLinked="1"/>
        <c:majorTickMark val="none"/>
        <c:minorTickMark val="none"/>
        <c:tickLblPos val="nextTo"/>
        <c:crossAx val="8794598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Composición</a:t>
            </a:r>
            <a:r>
              <a:rPr lang="en-US" baseline="0" dirty="0">
                <a:latin typeface="Century Gothic" panose="020B0502020202020204" pitchFamily="34" charset="0"/>
              </a:rPr>
              <a:t> portafolio FANVIT por clase de activo al </a:t>
            </a:r>
            <a:r>
              <a:rPr lang="en-US" baseline="0" dirty="0" smtClean="0">
                <a:latin typeface="Century Gothic" panose="020B0502020202020204" pitchFamily="34" charset="0"/>
              </a:rPr>
              <a:t>14 de septiembre de </a:t>
            </a:r>
            <a:r>
              <a:rPr lang="en-US" baseline="0" dirty="0">
                <a:latin typeface="Century Gothic" panose="020B0502020202020204" pitchFamily="34" charset="0"/>
              </a:rPr>
              <a:t>2016</a:t>
            </a:r>
            <a:endParaRPr lang="en-US" dirty="0">
              <a:latin typeface="Century Gothic" panose="020B0502020202020204" pitchFamily="34" charset="0"/>
            </a:endParaRPr>
          </a:p>
        </c:rich>
      </c:tx>
      <c:layout>
        <c:manualLayout>
          <c:xMode val="edge"/>
          <c:yMode val="edge"/>
          <c:x val="0.12480145986065427"/>
          <c:y val="4.0133779264214048E-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138266770054546E-3"/>
          <c:y val="0.24863025281472032"/>
          <c:w val="0.98854807987137272"/>
          <c:h val="0.59999392634924376"/>
        </c:manualLayout>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0"/>
              <c:layout>
                <c:manualLayout>
                  <c:x val="-5.7383422798461085E-3"/>
                  <c:y val="-2.1815719878463469E-2"/>
                </c:manualLayout>
              </c:layout>
              <c:dLblPos val="bestFit"/>
              <c:showLegendKey val="0"/>
              <c:showVal val="1"/>
              <c:showCatName val="0"/>
              <c:showSerName val="0"/>
              <c:showPercent val="0"/>
              <c:showBubbleSize val="0"/>
            </c:dLbl>
            <c:dLbl>
              <c:idx val="1"/>
              <c:layout>
                <c:manualLayout>
                  <c:x val="2.5636779872339359E-2"/>
                  <c:y val="2.4016723579023753E-5"/>
                </c:manualLayout>
              </c:layout>
              <c:dLblPos val="bestFit"/>
              <c:showLegendKey val="0"/>
              <c:showVal val="1"/>
              <c:showCatName val="0"/>
              <c:showSerName val="0"/>
              <c:showPercent val="0"/>
              <c:showBubbleSize val="0"/>
            </c:dLbl>
            <c:dLbl>
              <c:idx val="2"/>
              <c:layout>
                <c:manualLayout>
                  <c:x val="-1.0435763835523772E-2"/>
                  <c:y val="-0.10200160534925874"/>
                </c:manualLayout>
              </c:layout>
              <c:dLblPos val="bestFit"/>
              <c:showLegendKey val="0"/>
              <c:showVal val="1"/>
              <c:showCatName val="0"/>
              <c:showSerName val="0"/>
              <c:showPercent val="0"/>
              <c:showBubbleSize val="0"/>
            </c:dLbl>
            <c:dLbl>
              <c:idx val="6"/>
              <c:layout>
                <c:manualLayout>
                  <c:x val="1.8018458842112957E-2"/>
                  <c:y val="-4.8049325983554299E-3"/>
                </c:manualLayout>
              </c:layout>
              <c:dLblPos val="bestFi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14.10.2016.xlsx]COMITE'!$B$2:$B$9</c:f>
              <c:strCache>
                <c:ptCount val="8"/>
                <c:pt idx="0">
                  <c:v>Renta fija Nominal</c:v>
                </c:pt>
                <c:pt idx="1">
                  <c:v>Renta Fija Revisable</c:v>
                </c:pt>
                <c:pt idx="2">
                  <c:v>Renta Fija Real</c:v>
                </c:pt>
                <c:pt idx="3">
                  <c:v>Renta Variable</c:v>
                </c:pt>
                <c:pt idx="4">
                  <c:v>FIBRAS</c:v>
                </c:pt>
                <c:pt idx="5">
                  <c:v>CKDs</c:v>
                </c:pt>
                <c:pt idx="6">
                  <c:v>Liquidez</c:v>
                </c:pt>
                <c:pt idx="7">
                  <c:v>Divisas</c:v>
                </c:pt>
              </c:strCache>
            </c:strRef>
          </c:cat>
          <c:val>
            <c:numRef>
              <c:f>'[Historico_Vector 14.10.2016.xlsx]COMITE'!$E$2:$E$9</c:f>
              <c:numCache>
                <c:formatCode>0.00%</c:formatCode>
                <c:ptCount val="8"/>
                <c:pt idx="0">
                  <c:v>0.38532874885823609</c:v>
                </c:pt>
                <c:pt idx="1">
                  <c:v>0.13783509446825029</c:v>
                </c:pt>
                <c:pt idx="2">
                  <c:v>0.33506075874464242</c:v>
                </c:pt>
                <c:pt idx="3">
                  <c:v>4.706223229265688E-2</c:v>
                </c:pt>
                <c:pt idx="4">
                  <c:v>1.2465169072806202E-2</c:v>
                </c:pt>
                <c:pt idx="5">
                  <c:v>1.1615120747659826E-3</c:v>
                </c:pt>
                <c:pt idx="6">
                  <c:v>8.0924680471330515E-2</c:v>
                </c:pt>
                <c:pt idx="7">
                  <c:v>1.6180401731164819E-4</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84305626900000719"/>
          <c:w val="0.99852738527904461"/>
          <c:h val="0.15443983870289049"/>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Estructurados Nominal</a:t>
            </a:r>
            <a:br>
              <a:rPr lang="en-US" dirty="0">
                <a:latin typeface="Century Gothic" panose="020B0502020202020204" pitchFamily="34" charset="0"/>
              </a:rPr>
            </a:br>
            <a:r>
              <a:rPr lang="en-US" dirty="0">
                <a:latin typeface="Century Gothic" panose="020B0502020202020204" pitchFamily="34" charset="0"/>
              </a:rPr>
              <a:t>1.27% del portafolio</a:t>
            </a:r>
          </a:p>
        </c:rich>
      </c:tx>
      <c:layout>
        <c:manualLayout>
          <c:xMode val="edge"/>
          <c:yMode val="edge"/>
          <c:x val="0.24456692722428422"/>
          <c:y val="0"/>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999563471372651E-2"/>
          <c:y val="0.25669844962237198"/>
          <c:w val="0.93888888888888888"/>
          <c:h val="0.56974482356372125"/>
        </c:manualLayout>
      </c:layout>
      <c:pie3DChart>
        <c:varyColors val="1"/>
        <c:ser>
          <c:idx val="0"/>
          <c:order val="0"/>
          <c:tx>
            <c:strRef>
              <c:f>'[Historico_Vector 14.10.2016.xlsx]COMITE'!$B$24</c:f>
              <c:strCache>
                <c:ptCount val="1"/>
                <c:pt idx="0">
                  <c:v>Estructurados Nominal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14.10.2016.xlsx]COMITE'!$B$25:$B$26</c:f>
              <c:strCache>
                <c:ptCount val="2"/>
                <c:pt idx="0">
                  <c:v>91_ACOSTCB_15</c:v>
                </c:pt>
                <c:pt idx="1">
                  <c:v>91_GHOCB_14</c:v>
                </c:pt>
              </c:strCache>
            </c:strRef>
          </c:cat>
          <c:val>
            <c:numRef>
              <c:f>'[Historico_Vector 14.10.2016.xlsx]COMITE'!$C$25:$C$26</c:f>
              <c:numCache>
                <c:formatCode>0.00%</c:formatCode>
                <c:ptCount val="2"/>
                <c:pt idx="0">
                  <c:v>0.5135619329426514</c:v>
                </c:pt>
                <c:pt idx="1">
                  <c:v>0.4864380670573486</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Estructurados</a:t>
            </a:r>
            <a:r>
              <a:rPr lang="en-US" baseline="0" dirty="0">
                <a:latin typeface="Century Gothic" panose="020B0502020202020204" pitchFamily="34" charset="0"/>
              </a:rPr>
              <a:t> Real</a:t>
            </a:r>
            <a:r>
              <a:rPr lang="en-US" dirty="0">
                <a:latin typeface="Century Gothic" panose="020B0502020202020204" pitchFamily="34" charset="0"/>
              </a:rPr>
              <a:t/>
            </a:r>
            <a:br>
              <a:rPr lang="en-US" dirty="0">
                <a:latin typeface="Century Gothic" panose="020B0502020202020204" pitchFamily="34" charset="0"/>
              </a:rPr>
            </a:br>
            <a:r>
              <a:rPr lang="en-US" dirty="0">
                <a:latin typeface="Century Gothic" panose="020B0502020202020204" pitchFamily="34" charset="0"/>
              </a:rPr>
              <a:t>2.41% del portafolio</a:t>
            </a:r>
          </a:p>
        </c:rich>
      </c:tx>
      <c:layout>
        <c:manualLayout>
          <c:xMode val="edge"/>
          <c:yMode val="edge"/>
          <c:x val="0.26773144438504076"/>
          <c:y val="0"/>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3864544488545381E-2"/>
          <c:y val="0.28325562647304992"/>
          <c:w val="0.93888888888888888"/>
          <c:h val="0.56974482356372125"/>
        </c:manualLayout>
      </c:layout>
      <c:pie3DChart>
        <c:varyColors val="1"/>
        <c:ser>
          <c:idx val="0"/>
          <c:order val="0"/>
          <c:tx>
            <c:strRef>
              <c:f>'[Historico_Vector 14.10.2016.xlsx]COMITE'!$B$40</c:f>
              <c:strCache>
                <c:ptCount val="1"/>
                <c:pt idx="0">
                  <c:v>Estructurados real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14.10.2016.xlsx]COMITE'!$B$41:$B$43</c:f>
              <c:strCache>
                <c:ptCount val="3"/>
                <c:pt idx="0">
                  <c:v>90_CHIHCB_13U</c:v>
                </c:pt>
                <c:pt idx="1">
                  <c:v>91_OPI_15U</c:v>
                </c:pt>
                <c:pt idx="2">
                  <c:v>90_PAMMCB_14U</c:v>
                </c:pt>
              </c:strCache>
            </c:strRef>
          </c:cat>
          <c:val>
            <c:numRef>
              <c:f>'[Historico_Vector 14.10.2016.xlsx]COMITE'!$C$41:$C$43</c:f>
              <c:numCache>
                <c:formatCode>0.00%</c:formatCode>
                <c:ptCount val="3"/>
                <c:pt idx="0">
                  <c:v>0.12260723956946729</c:v>
                </c:pt>
                <c:pt idx="1">
                  <c:v>9.0905282925931793E-2</c:v>
                </c:pt>
                <c:pt idx="2">
                  <c:v>0.78648747750460091</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CKDs</a:t>
            </a:r>
            <a:br>
              <a:rPr lang="en-US" dirty="0">
                <a:latin typeface="Century Gothic" panose="020B0502020202020204" pitchFamily="34" charset="0"/>
              </a:rPr>
            </a:br>
            <a:r>
              <a:rPr lang="en-US" dirty="0">
                <a:latin typeface="Century Gothic" panose="020B0502020202020204" pitchFamily="34" charset="0"/>
              </a:rPr>
              <a:t>0.12%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6879629629629631"/>
          <c:w val="0.93888888888888888"/>
          <c:h val="0.56974482356372125"/>
        </c:manualLayout>
      </c:layout>
      <c:pie3DChart>
        <c:varyColors val="1"/>
        <c:ser>
          <c:idx val="1"/>
          <c:order val="0"/>
          <c:tx>
            <c:strRef>
              <c:f>'[Historico_Vector 14.10.2016.xlsx]COMITE'!$B$56</c:f>
              <c:strCache>
                <c:ptCount val="1"/>
                <c:pt idx="0">
                  <c:v>CKDs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0"/>
              <c:layout>
                <c:manualLayout>
                  <c:x val="4.7942051936245402E-3"/>
                  <c:y val="-0.36119272888145026"/>
                </c:manualLayout>
              </c:layout>
              <c:dLblPos val="bestFi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14.10.2016.xlsx]COMITE'!$B$57</c:f>
              <c:strCache>
                <c:ptCount val="1"/>
                <c:pt idx="0">
                  <c:v>1R_FCICK_16</c:v>
                </c:pt>
              </c:strCache>
            </c:strRef>
          </c:cat>
          <c:val>
            <c:numRef>
              <c:f>'[Historico_Vector 14.10.2016.xlsx]COMITE'!$C$57</c:f>
              <c:numCache>
                <c:formatCode>0.00%</c:formatCode>
                <c:ptCount val="1"/>
                <c:pt idx="0">
                  <c:v>1</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b="0"/>
            </a:pPr>
            <a:r>
              <a:rPr lang="en-US" sz="1400" b="0" dirty="0"/>
              <a:t>CB Real</a:t>
            </a:r>
            <a:br>
              <a:rPr lang="en-US" sz="1400" b="0" dirty="0"/>
            </a:br>
            <a:r>
              <a:rPr lang="en-US" sz="1400" b="0" dirty="0"/>
              <a:t>5.87% del portafolio</a:t>
            </a:r>
          </a:p>
        </c:rich>
      </c:tx>
      <c:layout/>
      <c:overlay val="0"/>
      <c:spPr>
        <a:noFill/>
        <a:ln>
          <a:noFill/>
        </a:ln>
        <a:effectLst/>
      </c:spPr>
    </c:title>
    <c:autoTitleDeleted val="0"/>
    <c:plotArea>
      <c:layout>
        <c:manualLayout>
          <c:layoutTarget val="inner"/>
          <c:xMode val="edge"/>
          <c:yMode val="edge"/>
          <c:x val="2.3980815347721823E-2"/>
          <c:y val="0.28016008107847734"/>
          <c:w val="0.88613115806567344"/>
          <c:h val="0.53944179806675074"/>
        </c:manualLayout>
      </c:layout>
      <c:barChart>
        <c:barDir val="col"/>
        <c:grouping val="clustered"/>
        <c:varyColors val="0"/>
        <c:ser>
          <c:idx val="0"/>
          <c:order val="0"/>
          <c:tx>
            <c:strRef>
              <c:f>'[Historico_Vector 14.10.2016.xlsx]COMITE'!$B$72</c:f>
              <c:strCache>
                <c:ptCount val="1"/>
                <c:pt idx="0">
                  <c:v>CB REAL</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vert="horz"/>
              <a:lstStyle/>
              <a:p>
                <a:pPr>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'[Historico_Vector 14.10.2016.xlsx]COMITE'!$B$73:$B$86</c:f>
              <c:strCache>
                <c:ptCount val="14"/>
                <c:pt idx="0">
                  <c:v>91_TENIXCB_14U</c:v>
                </c:pt>
                <c:pt idx="1">
                  <c:v>91_CAMSCB_13U</c:v>
                </c:pt>
                <c:pt idx="2">
                  <c:v>91_CARDLCB_10U</c:v>
                </c:pt>
                <c:pt idx="3">
                  <c:v>91_PSBCB_12U</c:v>
                </c:pt>
                <c:pt idx="4">
                  <c:v>94_BACOMER_07U</c:v>
                </c:pt>
                <c:pt idx="5">
                  <c:v>95_TFOVICB_15U</c:v>
                </c:pt>
                <c:pt idx="6">
                  <c:v>95_TFOVIS_10-3U</c:v>
                </c:pt>
                <c:pt idx="7">
                  <c:v>95_TFOVIS_12-3U</c:v>
                </c:pt>
                <c:pt idx="8">
                  <c:v>95_TFOVIS_13-2U</c:v>
                </c:pt>
                <c:pt idx="9">
                  <c:v>95_TFOVIS_14-3U</c:v>
                </c:pt>
                <c:pt idx="10">
                  <c:v>95_TFOVICB_16U</c:v>
                </c:pt>
                <c:pt idx="11">
                  <c:v>95_CFECB_09-2U</c:v>
                </c:pt>
                <c:pt idx="12">
                  <c:v>95_PEMEX_09U</c:v>
                </c:pt>
                <c:pt idx="13">
                  <c:v>95_PEMEX_10U</c:v>
                </c:pt>
              </c:strCache>
            </c:strRef>
          </c:cat>
          <c:val>
            <c:numRef>
              <c:f>'[Historico_Vector 14.10.2016.xlsx]COMITE'!$C$73:$C$86</c:f>
              <c:numCache>
                <c:formatCode>0.00%</c:formatCode>
                <c:ptCount val="14"/>
                <c:pt idx="0">
                  <c:v>2.7370091517200545E-2</c:v>
                </c:pt>
                <c:pt idx="1">
                  <c:v>0.18745594609002014</c:v>
                </c:pt>
                <c:pt idx="2">
                  <c:v>8.4992956100670619E-2</c:v>
                </c:pt>
                <c:pt idx="3">
                  <c:v>7.6323609515571517E-2</c:v>
                </c:pt>
                <c:pt idx="4">
                  <c:v>0.10865723003419865</c:v>
                </c:pt>
                <c:pt idx="5">
                  <c:v>0.16790381425432005</c:v>
                </c:pt>
                <c:pt idx="6">
                  <c:v>4.8126694996554519E-3</c:v>
                </c:pt>
                <c:pt idx="7">
                  <c:v>1.6083236844979334E-2</c:v>
                </c:pt>
                <c:pt idx="8">
                  <c:v>3.5248155179325509E-2</c:v>
                </c:pt>
                <c:pt idx="9">
                  <c:v>1.2477112974767546E-2</c:v>
                </c:pt>
                <c:pt idx="10">
                  <c:v>0.14095176343163496</c:v>
                </c:pt>
                <c:pt idx="11">
                  <c:v>4.8841879054635315E-2</c:v>
                </c:pt>
                <c:pt idx="12">
                  <c:v>8.5447941483810422E-2</c:v>
                </c:pt>
                <c:pt idx="13">
                  <c:v>3.43359401920991E-3</c:v>
                </c:pt>
              </c:numCache>
            </c:numRef>
          </c:val>
        </c:ser>
        <c:dLbls>
          <c:showLegendKey val="0"/>
          <c:showVal val="0"/>
          <c:showCatName val="0"/>
          <c:showSerName val="0"/>
          <c:showPercent val="0"/>
          <c:showBubbleSize val="0"/>
        </c:dLbls>
        <c:gapWidth val="219"/>
        <c:overlap val="-27"/>
        <c:axId val="91616000"/>
        <c:axId val="91617536"/>
      </c:barChart>
      <c:catAx>
        <c:axId val="9161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MX"/>
          </a:p>
        </c:txPr>
        <c:crossAx val="91617536"/>
        <c:crosses val="autoZero"/>
        <c:auto val="1"/>
        <c:lblAlgn val="ctr"/>
        <c:lblOffset val="100"/>
        <c:noMultiLvlLbl val="0"/>
      </c:catAx>
      <c:valAx>
        <c:axId val="91617536"/>
        <c:scaling>
          <c:orientation val="minMax"/>
        </c:scaling>
        <c:delete val="0"/>
        <c:axPos val="l"/>
        <c:numFmt formatCode="0%" sourceLinked="0"/>
        <c:majorTickMark val="none"/>
        <c:minorTickMark val="none"/>
        <c:tickLblPos val="nextTo"/>
        <c:spPr>
          <a:noFill/>
          <a:ln>
            <a:noFill/>
          </a:ln>
          <a:effectLst/>
        </c:spPr>
        <c:txPr>
          <a:bodyPr rot="-60000000" vert="horz"/>
          <a:lstStyle/>
          <a:p>
            <a:pPr>
              <a:defRPr/>
            </a:pPr>
            <a:endParaRPr lang="es-MX"/>
          </a:p>
        </c:txPr>
        <c:crossAx val="916160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Nominal</a:t>
            </a:r>
            <a:br>
              <a:rPr lang="en-US" dirty="0"/>
            </a:br>
            <a:r>
              <a:rPr lang="en-US" dirty="0"/>
              <a:t>32.70% del portafolio</a:t>
            </a:r>
          </a:p>
        </c:rich>
      </c:tx>
      <c:layout/>
      <c:overlay val="0"/>
      <c:spPr>
        <a:noFill/>
        <a:ln>
          <a:noFill/>
        </a:ln>
        <a:effectLst/>
      </c:spPr>
    </c:title>
    <c:autoTitleDeleted val="0"/>
    <c:plotArea>
      <c:layout>
        <c:manualLayout>
          <c:layoutTarget val="inner"/>
          <c:xMode val="edge"/>
          <c:yMode val="edge"/>
          <c:x val="2.3980815347721823E-2"/>
          <c:y val="0.28016008107847734"/>
          <c:w val="0.94538867613859623"/>
          <c:h val="0.53944179806675074"/>
        </c:manualLayout>
      </c:layout>
      <c:barChart>
        <c:barDir val="col"/>
        <c:grouping val="clustered"/>
        <c:varyColors val="0"/>
        <c:ser>
          <c:idx val="0"/>
          <c:order val="0"/>
          <c:tx>
            <c:strRef>
              <c:f>'[Historico_Vector 14.10.2016.xlsx]COMITE'!$B$94</c:f>
              <c:strCache>
                <c:ptCount val="1"/>
                <c:pt idx="0">
                  <c:v>CB NOMINAL</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dLbl>
              <c:idx val="1"/>
              <c:layout>
                <c:manualLayout>
                  <c:x val="-1.3888887369981695E-3"/>
                  <c:y val="1.6204586089256009E-2"/>
                </c:manualLayout>
              </c:layout>
              <c:showLegendKey val="0"/>
              <c:showVal val="1"/>
              <c:showCatName val="0"/>
              <c:showSerName val="0"/>
              <c:showPercent val="0"/>
              <c:showBubbleSize val="0"/>
            </c:dLbl>
            <c:dLbl>
              <c:idx val="2"/>
              <c:layout>
                <c:manualLayout>
                  <c:x val="4.1666662109945086E-3"/>
                  <c:y val="-4.0511465223140022E-3"/>
                </c:manualLayout>
              </c:layout>
              <c:showLegendKey val="0"/>
              <c:showVal val="1"/>
              <c:showCatName val="0"/>
              <c:showSerName val="0"/>
              <c:showPercent val="0"/>
              <c:showBubbleSize val="0"/>
            </c:dLbl>
            <c:dLbl>
              <c:idx val="3"/>
              <c:layout>
                <c:manualLayout>
                  <c:x val="-4.1666662109945086E-3"/>
                  <c:y val="2.0255732611570012E-2"/>
                </c:manualLayout>
              </c:layout>
              <c:showLegendKey val="0"/>
              <c:showVal val="1"/>
              <c:showCatName val="0"/>
              <c:showSerName val="0"/>
              <c:showPercent val="0"/>
              <c:showBubbleSize val="0"/>
            </c:dLbl>
            <c:dLbl>
              <c:idx val="4"/>
              <c:layout>
                <c:manualLayout>
                  <c:x val="1.3888887369981695E-3"/>
                  <c:y val="2.0255732611569936E-2"/>
                </c:manualLayout>
              </c:layout>
              <c:showLegendKey val="0"/>
              <c:showVal val="1"/>
              <c:showCatName val="0"/>
              <c:showSerName val="0"/>
              <c:showPercent val="0"/>
              <c:showBubbleSize val="0"/>
            </c:dLbl>
            <c:dLbl>
              <c:idx val="10"/>
              <c:layout>
                <c:manualLayout>
                  <c:x val="2.7777774739963391E-3"/>
                  <c:y val="1.2153439566941933E-2"/>
                </c:manualLayout>
              </c:layout>
              <c:showLegendKey val="0"/>
              <c:showVal val="1"/>
              <c:showCatName val="0"/>
              <c:showSerName val="0"/>
              <c:showPercent val="0"/>
              <c:showBubbleSize val="0"/>
            </c:dLbl>
            <c:dLbl>
              <c:idx val="11"/>
              <c:layout>
                <c:manualLayout>
                  <c:x val="-5.0925332062817932E-17"/>
                  <c:y val="2.4306879133884012E-2"/>
                </c:manualLayout>
              </c:layout>
              <c:showLegendKey val="0"/>
              <c:showVal val="1"/>
              <c:showCatName val="0"/>
              <c:showSerName val="0"/>
              <c:showPercent val="0"/>
              <c:showBubbleSize val="0"/>
            </c:dLbl>
            <c:dLbl>
              <c:idx val="12"/>
              <c:layout>
                <c:manualLayout>
                  <c:x val="2.7777774739963903E-3"/>
                  <c:y val="2.0255732611570012E-2"/>
                </c:manualLayout>
              </c:layout>
              <c:showLegendKey val="0"/>
              <c:showVal val="1"/>
              <c:showCatName val="0"/>
              <c:showSerName val="0"/>
              <c:showPercent val="0"/>
              <c:showBubbleSize val="0"/>
            </c:dLbl>
            <c:dLbl>
              <c:idx val="13"/>
              <c:layout>
                <c:manualLayout>
                  <c:x val="0"/>
                  <c:y val="2.430656014596887E-2"/>
                </c:manualLayout>
              </c:layout>
              <c:showLegendKey val="0"/>
              <c:showVal val="1"/>
              <c:showCatName val="0"/>
              <c:showSerName val="0"/>
              <c:showPercent val="0"/>
              <c:showBubbleSize val="0"/>
            </c:dLbl>
            <c:dLbl>
              <c:idx val="16"/>
              <c:layout>
                <c:manualLayout>
                  <c:x val="2.7777774739963391E-3"/>
                  <c:y val="2.0255732611570085E-2"/>
                </c:manualLayout>
              </c:layout>
              <c:showLegendKey val="0"/>
              <c:showVal val="1"/>
              <c:showCatName val="0"/>
              <c:showSerName val="0"/>
              <c:showPercent val="0"/>
              <c:showBubbleSize val="0"/>
            </c:dLbl>
            <c:dLbl>
              <c:idx val="19"/>
              <c:layout>
                <c:manualLayout>
                  <c:x val="4.1666662109945086E-3"/>
                  <c:y val="2.0255732611570012E-2"/>
                </c:manualLayout>
              </c:layout>
              <c:showLegendKey val="0"/>
              <c:showVal val="1"/>
              <c:showCatName val="0"/>
              <c:showSerName val="0"/>
              <c:showPercent val="0"/>
              <c:showBubbleSize val="0"/>
            </c:dLbl>
            <c:dLbl>
              <c:idx val="20"/>
              <c:layout>
                <c:manualLayout>
                  <c:x val="4.1666662109945086E-3"/>
                  <c:y val="0"/>
                </c:manualLayout>
              </c:layout>
              <c:showLegendKey val="0"/>
              <c:showVal val="1"/>
              <c:showCatName val="0"/>
              <c:showSerName val="0"/>
              <c:showPercent val="0"/>
              <c:showBubbleSize val="0"/>
            </c:dLbl>
            <c:dLbl>
              <c:idx val="22"/>
              <c:layout>
                <c:manualLayout>
                  <c:x val="0"/>
                  <c:y val="1.2153439566942006E-2"/>
                </c:manualLayout>
              </c:layout>
              <c:showLegendKey val="0"/>
              <c:showVal val="1"/>
              <c:showCatName val="0"/>
              <c:showSerName val="0"/>
              <c:showPercent val="0"/>
              <c:showBubbleSize val="0"/>
            </c:dLbl>
            <c:dLbl>
              <c:idx val="24"/>
              <c:layout>
                <c:manualLayout>
                  <c:x val="-2.7777774739962376E-3"/>
                  <c:y val="8.1022930446280044E-3"/>
                </c:manualLayout>
              </c:layout>
              <c:showLegendKey val="0"/>
              <c:showVal val="1"/>
              <c:showCatName val="0"/>
              <c:showSerName val="0"/>
              <c:showPercent val="0"/>
              <c:showBubbleSize val="0"/>
            </c:dLbl>
            <c:dLbl>
              <c:idx val="27"/>
              <c:layout>
                <c:manualLayout>
                  <c:x val="5.5555549479926782E-3"/>
                  <c:y val="0"/>
                </c:manualLayout>
              </c:layout>
              <c:showLegendKey val="0"/>
              <c:showVal val="1"/>
              <c:showCatName val="0"/>
              <c:showSerName val="0"/>
              <c:showPercent val="0"/>
              <c:showBubbleSize val="0"/>
            </c:dLbl>
            <c:dLbl>
              <c:idx val="28"/>
              <c:layout>
                <c:manualLayout>
                  <c:x val="-1.2499998632983629E-2"/>
                  <c:y val="0"/>
                </c:manualLayout>
              </c:layout>
              <c:showLegendKey val="0"/>
              <c:showVal val="1"/>
              <c:showCatName val="0"/>
              <c:showSerName val="0"/>
              <c:showPercent val="0"/>
              <c:showBubbleSize val="0"/>
            </c:dLbl>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'[Historico_Vector 14.10.2016.xlsx]COMITE'!$B$95:$B$126</c:f>
              <c:strCache>
                <c:ptCount val="32"/>
                <c:pt idx="0">
                  <c:v>91_DOIXCB_15</c:v>
                </c:pt>
                <c:pt idx="1">
                  <c:v>91_FUNO_13-2</c:v>
                </c:pt>
                <c:pt idx="2">
                  <c:v>91_HERDEZ_13</c:v>
                </c:pt>
                <c:pt idx="3">
                  <c:v>91_INCARSO_15</c:v>
                </c:pt>
                <c:pt idx="4">
                  <c:v>91_RCO_14</c:v>
                </c:pt>
                <c:pt idx="5">
                  <c:v>91_GASN_15</c:v>
                </c:pt>
                <c:pt idx="6">
                  <c:v>91_TELMEX_07</c:v>
                </c:pt>
                <c:pt idx="7">
                  <c:v>91_OSM_15</c:v>
                </c:pt>
                <c:pt idx="8">
                  <c:v>91_PASACB_11</c:v>
                </c:pt>
                <c:pt idx="9">
                  <c:v>91_PROIN_10-2</c:v>
                </c:pt>
                <c:pt idx="10">
                  <c:v>91_KOF_13</c:v>
                </c:pt>
                <c:pt idx="11">
                  <c:v>91_OMA_14</c:v>
                </c:pt>
                <c:pt idx="12">
                  <c:v>93_ARREACT_07415</c:v>
                </c:pt>
                <c:pt idx="13">
                  <c:v>JE_AMX_0624</c:v>
                </c:pt>
                <c:pt idx="14">
                  <c:v>JE_AMX_1122</c:v>
                </c:pt>
                <c:pt idx="15">
                  <c:v>JE_TLEVISA_0443</c:v>
                </c:pt>
                <c:pt idx="16">
                  <c:v>D2_AMXL771_181236</c:v>
                </c:pt>
                <c:pt idx="17">
                  <c:v>D2_REDC933_280610</c:v>
                </c:pt>
                <c:pt idx="18">
                  <c:v>95_CFE_10-2</c:v>
                </c:pt>
                <c:pt idx="19">
                  <c:v>95_CFE_13-2</c:v>
                </c:pt>
                <c:pt idx="20">
                  <c:v>95_CFE_14-2</c:v>
                </c:pt>
                <c:pt idx="21">
                  <c:v>95_CFECB_12</c:v>
                </c:pt>
                <c:pt idx="22">
                  <c:v>95_CIENCB_15</c:v>
                </c:pt>
                <c:pt idx="23">
                  <c:v>95_PEMEX_11-3</c:v>
                </c:pt>
                <c:pt idx="24">
                  <c:v>95_PEMEX_13-2</c:v>
                </c:pt>
                <c:pt idx="25">
                  <c:v>95_PEMEX_14-2</c:v>
                </c:pt>
                <c:pt idx="26">
                  <c:v>95_FEFA_15-5</c:v>
                </c:pt>
                <c:pt idx="27">
                  <c:v>CD_BANOB_14-2</c:v>
                </c:pt>
                <c:pt idx="28">
                  <c:v>I_NAFIN_16441</c:v>
                </c:pt>
                <c:pt idx="29">
                  <c:v>I_SHF_16441</c:v>
                </c:pt>
                <c:pt idx="30">
                  <c:v>CD_NAFF_240308</c:v>
                </c:pt>
                <c:pt idx="31">
                  <c:v>CD_NAFF_250307</c:v>
                </c:pt>
              </c:strCache>
            </c:strRef>
          </c:cat>
          <c:val>
            <c:numRef>
              <c:f>'[Historico_Vector 14.10.2016.xlsx]COMITE'!$C$95:$C$126</c:f>
              <c:numCache>
                <c:formatCode>0.00%</c:formatCode>
                <c:ptCount val="32"/>
                <c:pt idx="0">
                  <c:v>1.0231108985375119E-2</c:v>
                </c:pt>
                <c:pt idx="1">
                  <c:v>6.0193621574944336E-3</c:v>
                </c:pt>
                <c:pt idx="2">
                  <c:v>7.4618813919474876E-3</c:v>
                </c:pt>
                <c:pt idx="3">
                  <c:v>3.1404048333417822E-3</c:v>
                </c:pt>
                <c:pt idx="4">
                  <c:v>2.6169580254288634E-3</c:v>
                </c:pt>
                <c:pt idx="5">
                  <c:v>8.7977654531699728E-3</c:v>
                </c:pt>
                <c:pt idx="6">
                  <c:v>3.2513632178011467E-2</c:v>
                </c:pt>
                <c:pt idx="7">
                  <c:v>6.5813854564771873E-2</c:v>
                </c:pt>
                <c:pt idx="8">
                  <c:v>3.4832887862726661E-2</c:v>
                </c:pt>
                <c:pt idx="9">
                  <c:v>1.9390336963141894E-2</c:v>
                </c:pt>
                <c:pt idx="10">
                  <c:v>1.5028643924974959E-2</c:v>
                </c:pt>
                <c:pt idx="11">
                  <c:v>2.0827683027566614E-3</c:v>
                </c:pt>
                <c:pt idx="12">
                  <c:v>3.3793422051825802E-3</c:v>
                </c:pt>
                <c:pt idx="13">
                  <c:v>1.8257603705249616E-2</c:v>
                </c:pt>
                <c:pt idx="14">
                  <c:v>2.0260620447717061E-2</c:v>
                </c:pt>
                <c:pt idx="15">
                  <c:v>9.736633150213345E-3</c:v>
                </c:pt>
                <c:pt idx="16">
                  <c:v>3.0111636137938459E-3</c:v>
                </c:pt>
                <c:pt idx="17">
                  <c:v>1.0626688780698983E-2</c:v>
                </c:pt>
                <c:pt idx="18">
                  <c:v>2.5688847063808341E-2</c:v>
                </c:pt>
                <c:pt idx="19">
                  <c:v>2.2637895713422361E-2</c:v>
                </c:pt>
                <c:pt idx="20">
                  <c:v>2.5730102802597268E-2</c:v>
                </c:pt>
                <c:pt idx="21">
                  <c:v>7.2374194911194192E-2</c:v>
                </c:pt>
                <c:pt idx="22">
                  <c:v>2.577552215114598E-2</c:v>
                </c:pt>
                <c:pt idx="23">
                  <c:v>3.2898029418688246E-2</c:v>
                </c:pt>
                <c:pt idx="24">
                  <c:v>6.294943832333301E-2</c:v>
                </c:pt>
                <c:pt idx="25">
                  <c:v>6.9673520251667509E-2</c:v>
                </c:pt>
                <c:pt idx="26">
                  <c:v>3.1212515159792797E-2</c:v>
                </c:pt>
                <c:pt idx="27">
                  <c:v>3.060448723614749E-2</c:v>
                </c:pt>
                <c:pt idx="28">
                  <c:v>0.10120576053919768</c:v>
                </c:pt>
                <c:pt idx="29">
                  <c:v>0.10120766767346077</c:v>
                </c:pt>
                <c:pt idx="30">
                  <c:v>8.2240767647804497E-2</c:v>
                </c:pt>
                <c:pt idx="31">
                  <c:v>3.5044956715659159E-2</c:v>
                </c:pt>
              </c:numCache>
            </c:numRef>
          </c:val>
        </c:ser>
        <c:dLbls>
          <c:showLegendKey val="0"/>
          <c:showVal val="0"/>
          <c:showCatName val="0"/>
          <c:showSerName val="0"/>
          <c:showPercent val="0"/>
          <c:showBubbleSize val="0"/>
        </c:dLbls>
        <c:gapWidth val="219"/>
        <c:overlap val="-27"/>
        <c:axId val="91531904"/>
        <c:axId val="91537792"/>
      </c:barChart>
      <c:catAx>
        <c:axId val="9153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1537792"/>
        <c:crosses val="autoZero"/>
        <c:auto val="1"/>
        <c:lblAlgn val="ctr"/>
        <c:lblOffset val="100"/>
        <c:noMultiLvlLbl val="0"/>
      </c:catAx>
      <c:valAx>
        <c:axId val="9153779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153190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Revisable</a:t>
            </a:r>
            <a:br>
              <a:rPr lang="en-US" dirty="0"/>
            </a:br>
            <a:r>
              <a:rPr lang="en-US" dirty="0"/>
              <a:t>13.78% del portafolio</a:t>
            </a:r>
          </a:p>
        </c:rich>
      </c:tx>
      <c:layout/>
      <c:overlay val="0"/>
      <c:spPr>
        <a:noFill/>
        <a:ln>
          <a:noFill/>
        </a:ln>
        <a:effectLst/>
      </c:spPr>
    </c:title>
    <c:autoTitleDeleted val="0"/>
    <c:plotArea>
      <c:layout>
        <c:manualLayout>
          <c:layoutTarget val="inner"/>
          <c:xMode val="edge"/>
          <c:yMode val="edge"/>
          <c:x val="3.5783295140623832E-2"/>
          <c:y val="0.17788725492134796"/>
          <c:w val="0.94538867613859623"/>
          <c:h val="0.56353091042385162"/>
        </c:manualLayout>
      </c:layout>
      <c:barChart>
        <c:barDir val="col"/>
        <c:grouping val="clustered"/>
        <c:varyColors val="0"/>
        <c:ser>
          <c:idx val="0"/>
          <c:order val="0"/>
          <c:tx>
            <c:strRef>
              <c:f>'[Historico_Vector 14.10.2016.xlsx]COMITE'!$B$131</c:f>
              <c:strCache>
                <c:ptCount val="1"/>
                <c:pt idx="0">
                  <c:v>CB REVISABLE</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'[Historico_Vector 14.10.2016.xlsx]COMITE'!$B$132:$B$162</c:f>
              <c:strCache>
                <c:ptCount val="31"/>
                <c:pt idx="0">
                  <c:v>90_CBPF_48</c:v>
                </c:pt>
                <c:pt idx="1">
                  <c:v>91_ABCCB_15</c:v>
                </c:pt>
                <c:pt idx="2">
                  <c:v>91_ALSEA_15</c:v>
                </c:pt>
                <c:pt idx="3">
                  <c:v>91_EXITUCB_15</c:v>
                </c:pt>
                <c:pt idx="4">
                  <c:v>91_HOLCIM_15</c:v>
                </c:pt>
                <c:pt idx="5">
                  <c:v>91_RCENTRO_14</c:v>
                </c:pt>
                <c:pt idx="6">
                  <c:v>91_TIPCB_14</c:v>
                </c:pt>
                <c:pt idx="7">
                  <c:v>91_OSM_15-2</c:v>
                </c:pt>
                <c:pt idx="8">
                  <c:v>91_FORD_14</c:v>
                </c:pt>
                <c:pt idx="9">
                  <c:v>91_LAB_14</c:v>
                </c:pt>
                <c:pt idx="10">
                  <c:v>91_DAIMLER_15-2</c:v>
                </c:pt>
                <c:pt idx="11">
                  <c:v>91_DIMEXCB_15</c:v>
                </c:pt>
                <c:pt idx="12">
                  <c:v>91_UFINCB_15</c:v>
                </c:pt>
                <c:pt idx="13">
                  <c:v>91_AERMXCB_15</c:v>
                </c:pt>
                <c:pt idx="14">
                  <c:v>91_CFCREDI_15</c:v>
                </c:pt>
                <c:pt idx="15">
                  <c:v>91_FINN_15</c:v>
                </c:pt>
                <c:pt idx="16">
                  <c:v>91_CREAL_15</c:v>
                </c:pt>
                <c:pt idx="17">
                  <c:v>91_FUNO_13</c:v>
                </c:pt>
                <c:pt idx="18">
                  <c:v>91_LAB_13</c:v>
                </c:pt>
                <c:pt idx="19">
                  <c:v>91_TLEVISA_15</c:v>
                </c:pt>
                <c:pt idx="20">
                  <c:v>91_TLEVISA_14</c:v>
                </c:pt>
                <c:pt idx="21">
                  <c:v>91_LAB_13-2</c:v>
                </c:pt>
                <c:pt idx="22">
                  <c:v>91_MFRISCO_13</c:v>
                </c:pt>
                <c:pt idx="23">
                  <c:v>91_FNACTIV_15</c:v>
                </c:pt>
                <c:pt idx="24">
                  <c:v>91_MERCFCB_15-2</c:v>
                </c:pt>
                <c:pt idx="25">
                  <c:v>93_ABNGOA_01715</c:v>
                </c:pt>
                <c:pt idx="26">
                  <c:v>93_FACTOR_00915</c:v>
                </c:pt>
                <c:pt idx="27">
                  <c:v>94_CSBANCO_14</c:v>
                </c:pt>
                <c:pt idx="28">
                  <c:v>95_CFE_13</c:v>
                </c:pt>
                <c:pt idx="29">
                  <c:v>92_FEFA_03416</c:v>
                </c:pt>
                <c:pt idx="30">
                  <c:v>95_PEMEX_14</c:v>
                </c:pt>
              </c:strCache>
            </c:strRef>
          </c:cat>
          <c:val>
            <c:numRef>
              <c:f>'[Historico_Vector 14.10.2016.xlsx]COMITE'!$C$132:$C$162</c:f>
              <c:numCache>
                <c:formatCode>0.00%</c:formatCode>
                <c:ptCount val="31"/>
                <c:pt idx="0">
                  <c:v>3.9553748952884778E-2</c:v>
                </c:pt>
                <c:pt idx="1">
                  <c:v>1.7416403759161557E-2</c:v>
                </c:pt>
                <c:pt idx="2">
                  <c:v>4.3227636499979308E-2</c:v>
                </c:pt>
                <c:pt idx="3">
                  <c:v>1.8669108309587505E-2</c:v>
                </c:pt>
                <c:pt idx="4">
                  <c:v>1.7011135665106068E-2</c:v>
                </c:pt>
                <c:pt idx="5">
                  <c:v>3.6123370974627041E-2</c:v>
                </c:pt>
                <c:pt idx="6">
                  <c:v>4.9648473758134637E-2</c:v>
                </c:pt>
                <c:pt idx="7">
                  <c:v>5.6403617020183656E-2</c:v>
                </c:pt>
                <c:pt idx="8">
                  <c:v>9.0295999715925123E-3</c:v>
                </c:pt>
                <c:pt idx="9">
                  <c:v>2.510294317613293E-2</c:v>
                </c:pt>
                <c:pt idx="10">
                  <c:v>3.6055439824692677E-2</c:v>
                </c:pt>
                <c:pt idx="11">
                  <c:v>9.6324079559542107E-3</c:v>
                </c:pt>
                <c:pt idx="12">
                  <c:v>2.6856252119785578E-2</c:v>
                </c:pt>
                <c:pt idx="13">
                  <c:v>6.8262320358006265E-2</c:v>
                </c:pt>
                <c:pt idx="14">
                  <c:v>6.8568278814007344E-2</c:v>
                </c:pt>
                <c:pt idx="15">
                  <c:v>4.2095641168341059E-2</c:v>
                </c:pt>
                <c:pt idx="16">
                  <c:v>3.0059940630052732E-2</c:v>
                </c:pt>
                <c:pt idx="17">
                  <c:v>6.6217619791519064E-2</c:v>
                </c:pt>
                <c:pt idx="18">
                  <c:v>2.3405529373345672E-2</c:v>
                </c:pt>
                <c:pt idx="19">
                  <c:v>7.4430914106278306E-2</c:v>
                </c:pt>
                <c:pt idx="20">
                  <c:v>2.9864737965935535E-2</c:v>
                </c:pt>
                <c:pt idx="21">
                  <c:v>7.1443461678173453E-3</c:v>
                </c:pt>
                <c:pt idx="22">
                  <c:v>2.064949204378284E-2</c:v>
                </c:pt>
                <c:pt idx="23">
                  <c:v>2.3595544447303708E-3</c:v>
                </c:pt>
                <c:pt idx="24">
                  <c:v>1.0250130879144894E-2</c:v>
                </c:pt>
                <c:pt idx="25">
                  <c:v>8.3756902324647244E-3</c:v>
                </c:pt>
                <c:pt idx="26">
                  <c:v>1.2050173759811024E-3</c:v>
                </c:pt>
                <c:pt idx="27">
                  <c:v>7.2190354563331539E-3</c:v>
                </c:pt>
                <c:pt idx="28">
                  <c:v>2.9645936484077613E-2</c:v>
                </c:pt>
                <c:pt idx="29">
                  <c:v>1.1767074729129431E-2</c:v>
                </c:pt>
                <c:pt idx="30">
                  <c:v>9.6166139887053415E-2</c:v>
                </c:pt>
              </c:numCache>
            </c:numRef>
          </c:val>
        </c:ser>
        <c:dLbls>
          <c:showLegendKey val="0"/>
          <c:showVal val="0"/>
          <c:showCatName val="0"/>
          <c:showSerName val="0"/>
          <c:showPercent val="0"/>
          <c:showBubbleSize val="0"/>
        </c:dLbls>
        <c:gapWidth val="219"/>
        <c:overlap val="-27"/>
        <c:axId val="87468672"/>
        <c:axId val="87478656"/>
      </c:barChart>
      <c:catAx>
        <c:axId val="8746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87478656"/>
        <c:crosses val="autoZero"/>
        <c:auto val="1"/>
        <c:lblAlgn val="ctr"/>
        <c:lblOffset val="100"/>
        <c:noMultiLvlLbl val="0"/>
      </c:catAx>
      <c:valAx>
        <c:axId val="8747865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8746867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Fija Nominal</a:t>
            </a:r>
            <a:br>
              <a:rPr lang="en-US" dirty="0">
                <a:latin typeface="Century Gothic" panose="020B0502020202020204" pitchFamily="34" charset="0"/>
              </a:rPr>
            </a:br>
            <a:r>
              <a:rPr lang="en-US" dirty="0">
                <a:latin typeface="Century Gothic" panose="020B0502020202020204" pitchFamily="34" charset="0"/>
              </a:rPr>
              <a:t>4.57%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2488738291105263"/>
          <c:w val="0.99182345286542517"/>
          <c:h val="0.59931806519299624"/>
        </c:manualLayout>
      </c:layout>
      <c:pie3DChart>
        <c:varyColors val="1"/>
        <c:ser>
          <c:idx val="0"/>
          <c:order val="0"/>
          <c:tx>
            <c:strRef>
              <c:f>'[Historico_Vector 14.10.2016.xlsx]COMITE'!$B$169</c:f>
              <c:strCache>
                <c:ptCount val="1"/>
                <c:pt idx="0">
                  <c:v>RF NOMINAL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14.10.2016.xlsx]COMITE'!$B$171:$B$178</c:f>
              <c:strCache>
                <c:ptCount val="8"/>
                <c:pt idx="0">
                  <c:v>M_BONOS_241205</c:v>
                </c:pt>
                <c:pt idx="1">
                  <c:v>M_BONOS_231207</c:v>
                </c:pt>
                <c:pt idx="2">
                  <c:v>M_BONOS_260305</c:v>
                </c:pt>
                <c:pt idx="3">
                  <c:v>M_BONOS_270603</c:v>
                </c:pt>
                <c:pt idx="4">
                  <c:v>M_BONOS_290531</c:v>
                </c:pt>
                <c:pt idx="5">
                  <c:v>M_BONOS_310529</c:v>
                </c:pt>
                <c:pt idx="6">
                  <c:v>M_BONOS_341123</c:v>
                </c:pt>
                <c:pt idx="7">
                  <c:v>M_BONOS_361120</c:v>
                </c:pt>
              </c:strCache>
            </c:strRef>
          </c:cat>
          <c:val>
            <c:numRef>
              <c:f>'[Historico_Vector 14.10.2016.xlsx]COMITE'!$C$171:$C$178</c:f>
              <c:numCache>
                <c:formatCode>0.00%</c:formatCode>
                <c:ptCount val="8"/>
                <c:pt idx="0">
                  <c:v>0.4042583547129619</c:v>
                </c:pt>
                <c:pt idx="1">
                  <c:v>1.6667779611308396E-3</c:v>
                </c:pt>
                <c:pt idx="2">
                  <c:v>2.4944759517116995E-2</c:v>
                </c:pt>
                <c:pt idx="3">
                  <c:v>3.3952308066231542E-2</c:v>
                </c:pt>
                <c:pt idx="4">
                  <c:v>7.5337447185014533E-2</c:v>
                </c:pt>
                <c:pt idx="5">
                  <c:v>1.0190974263183266E-3</c:v>
                </c:pt>
                <c:pt idx="6">
                  <c:v>6.5098364566472222E-2</c:v>
                </c:pt>
                <c:pt idx="7">
                  <c:v>0.25989650559655325</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71669092726694217"/>
          <c:w val="0.99495463957500896"/>
          <c:h val="0.2826608443624186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Fija Real</a:t>
            </a:r>
            <a:br>
              <a:rPr lang="en-US" dirty="0">
                <a:latin typeface="Century Gothic" panose="020B0502020202020204" pitchFamily="34" charset="0"/>
              </a:rPr>
            </a:br>
            <a:r>
              <a:rPr lang="en-US" dirty="0">
                <a:latin typeface="Century Gothic" panose="020B0502020202020204" pitchFamily="34" charset="0"/>
              </a:rPr>
              <a:t>25.22%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8613871668556669E-2"/>
          <c:y val="0.13527139492243423"/>
          <c:w val="0.98138612833144334"/>
          <c:h val="0.59483247364666603"/>
        </c:manualLayout>
      </c:layout>
      <c:pie3DChart>
        <c:varyColors val="1"/>
        <c:ser>
          <c:idx val="0"/>
          <c:order val="0"/>
          <c:tx>
            <c:strRef>
              <c:f>'[Historico_Vector 14.10.2016.xlsx]COMITE'!$B$188</c:f>
              <c:strCache>
                <c:ptCount val="1"/>
                <c:pt idx="0">
                  <c:v>RF REAL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2"/>
            <c:bubble3D val="0"/>
            <c:spPr>
              <a:gradFill rotWithShape="1">
                <a:gsLst>
                  <a:gs pos="0">
                    <a:schemeClr val="accent1">
                      <a:lumMod val="80000"/>
                      <a:lumOff val="20000"/>
                      <a:shade val="51000"/>
                      <a:satMod val="130000"/>
                    </a:schemeClr>
                  </a:gs>
                  <a:gs pos="80000">
                    <a:schemeClr val="accent1">
                      <a:lumMod val="80000"/>
                      <a:lumOff val="20000"/>
                      <a:shade val="93000"/>
                      <a:satMod val="130000"/>
                    </a:schemeClr>
                  </a:gs>
                  <a:gs pos="100000">
                    <a:schemeClr val="accent1">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Pt>
            <c:idx val="13"/>
            <c:bubble3D val="0"/>
            <c:spPr>
              <a:gradFill rotWithShape="1">
                <a:gsLst>
                  <a:gs pos="0">
                    <a:schemeClr val="accent2">
                      <a:lumMod val="80000"/>
                      <a:lumOff val="20000"/>
                      <a:shade val="51000"/>
                      <a:satMod val="130000"/>
                    </a:schemeClr>
                  </a:gs>
                  <a:gs pos="80000">
                    <a:schemeClr val="accent2">
                      <a:lumMod val="80000"/>
                      <a:lumOff val="20000"/>
                      <a:shade val="93000"/>
                      <a:satMod val="130000"/>
                    </a:schemeClr>
                  </a:gs>
                  <a:gs pos="100000">
                    <a:schemeClr val="accent2">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Pt>
            <c:idx val="14"/>
            <c:bubble3D val="0"/>
            <c:spPr>
              <a:gradFill rotWithShape="1">
                <a:gsLst>
                  <a:gs pos="0">
                    <a:schemeClr val="accent3">
                      <a:lumMod val="80000"/>
                      <a:lumOff val="20000"/>
                      <a:shade val="51000"/>
                      <a:satMod val="130000"/>
                    </a:schemeClr>
                  </a:gs>
                  <a:gs pos="80000">
                    <a:schemeClr val="accent3">
                      <a:lumMod val="80000"/>
                      <a:lumOff val="20000"/>
                      <a:shade val="93000"/>
                      <a:satMod val="130000"/>
                    </a:schemeClr>
                  </a:gs>
                  <a:gs pos="100000">
                    <a:schemeClr val="accent3">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14.10.2016.xlsx]COMITE'!$B$189:$B$202</c:f>
              <c:strCache>
                <c:ptCount val="14"/>
                <c:pt idx="0">
                  <c:v>S_UDIBONO_171214</c:v>
                </c:pt>
                <c:pt idx="1">
                  <c:v>S_UDIBONO_190613</c:v>
                </c:pt>
                <c:pt idx="2">
                  <c:v>S_UDIBONO_201210</c:v>
                </c:pt>
                <c:pt idx="3">
                  <c:v>S_UDIBONO_220609</c:v>
                </c:pt>
                <c:pt idx="4">
                  <c:v>S_UDIBONO_251204</c:v>
                </c:pt>
                <c:pt idx="5">
                  <c:v>S_UDIBONO_351122</c:v>
                </c:pt>
                <c:pt idx="6">
                  <c:v>S_UDIBONO_401115</c:v>
                </c:pt>
                <c:pt idx="7">
                  <c:v>S_UDIBONO_461108</c:v>
                </c:pt>
                <c:pt idx="8">
                  <c:v>IS_BPA182_191010</c:v>
                </c:pt>
                <c:pt idx="9">
                  <c:v>IS_BPA182_210311</c:v>
                </c:pt>
                <c:pt idx="10">
                  <c:v>IS_BPA182_210909</c:v>
                </c:pt>
                <c:pt idx="11">
                  <c:v>IM_BPAG28_190516</c:v>
                </c:pt>
                <c:pt idx="12">
                  <c:v>IQ_BPAG91_210422</c:v>
                </c:pt>
                <c:pt idx="13">
                  <c:v>IS_BPA182_230309</c:v>
                </c:pt>
              </c:strCache>
            </c:strRef>
          </c:cat>
          <c:val>
            <c:numRef>
              <c:f>'[Historico_Vector 14.10.2016.xlsx]COMITE'!$C$189:$C$202</c:f>
              <c:numCache>
                <c:formatCode>0.00%</c:formatCode>
                <c:ptCount val="14"/>
                <c:pt idx="0">
                  <c:v>6.1585228696777322E-2</c:v>
                </c:pt>
                <c:pt idx="1">
                  <c:v>0.2958695792008465</c:v>
                </c:pt>
                <c:pt idx="2">
                  <c:v>0.1384270597684199</c:v>
                </c:pt>
                <c:pt idx="3">
                  <c:v>5.6231747565796159E-2</c:v>
                </c:pt>
                <c:pt idx="4">
                  <c:v>6.7497232604750268E-2</c:v>
                </c:pt>
                <c:pt idx="5">
                  <c:v>4.9798151184377588E-2</c:v>
                </c:pt>
                <c:pt idx="6">
                  <c:v>5.1756648718652376E-2</c:v>
                </c:pt>
                <c:pt idx="7">
                  <c:v>9.6792485145948584E-2</c:v>
                </c:pt>
                <c:pt idx="8">
                  <c:v>1.9761197376878158E-2</c:v>
                </c:pt>
                <c:pt idx="9">
                  <c:v>1.9843940036945003E-2</c:v>
                </c:pt>
                <c:pt idx="10">
                  <c:v>4.6280595367594081E-2</c:v>
                </c:pt>
                <c:pt idx="11">
                  <c:v>1.1343842342140484E-2</c:v>
                </c:pt>
                <c:pt idx="12">
                  <c:v>5.2053124834814786E-2</c:v>
                </c:pt>
                <c:pt idx="13">
                  <c:v>2.6362036414052308E-2</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2.5837015780769228E-2"/>
          <c:y val="0.78080336937086625"/>
          <c:w val="0.97188197680610733"/>
          <c:h val="0.21805648963428276"/>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r>
              <a:rPr lang="en-US" sz="1400" dirty="0">
                <a:latin typeface="Century Gothic" panose="020B0502020202020204" pitchFamily="34" charset="0"/>
              </a:rPr>
              <a:t>Renta Variable</a:t>
            </a:r>
            <a:r>
              <a:rPr lang="en-US" sz="1400" baseline="0" dirty="0">
                <a:latin typeface="Century Gothic" panose="020B0502020202020204" pitchFamily="34" charset="0"/>
              </a:rPr>
              <a:t> Nacional</a:t>
            </a:r>
            <a:r>
              <a:rPr lang="en-US" sz="1400" dirty="0">
                <a:latin typeface="Century Gothic" panose="020B0502020202020204" pitchFamily="34" charset="0"/>
              </a:rPr>
              <a:t/>
            </a:r>
            <a:br>
              <a:rPr lang="en-US" sz="1400" dirty="0">
                <a:latin typeface="Century Gothic" panose="020B0502020202020204" pitchFamily="34" charset="0"/>
              </a:rPr>
            </a:br>
            <a:r>
              <a:rPr lang="en-US" sz="1400" dirty="0">
                <a:latin typeface="Century Gothic" panose="020B0502020202020204" pitchFamily="34" charset="0"/>
              </a:rPr>
              <a:t>2.30</a:t>
            </a:r>
            <a:r>
              <a:rPr lang="en-US" sz="1400" baseline="0" dirty="0">
                <a:latin typeface="Century Gothic" panose="020B0502020202020204" pitchFamily="34" charset="0"/>
              </a:rPr>
              <a:t> %</a:t>
            </a:r>
            <a:r>
              <a:rPr lang="en-US" sz="1400" dirty="0">
                <a:latin typeface="Century Gothic" panose="020B0502020202020204" pitchFamily="34" charset="0"/>
              </a:rPr>
              <a:t>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'[Historico_Vector 14.10.2016.xlsx]COMITE'!$B$211</c:f>
              <c:strCache>
                <c:ptCount val="1"/>
                <c:pt idx="0">
                  <c:v>RV NACIONAL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14.10.2016.xlsx]COMITE'!$B$212:$B$217</c:f>
              <c:strCache>
                <c:ptCount val="6"/>
                <c:pt idx="0">
                  <c:v>1_GICSA_B</c:v>
                </c:pt>
                <c:pt idx="1">
                  <c:v>1_AMX_L</c:v>
                </c:pt>
                <c:pt idx="2">
                  <c:v>1_SITES_B-1</c:v>
                </c:pt>
                <c:pt idx="3">
                  <c:v>1B_NAFTRAC_ISHRS</c:v>
                </c:pt>
                <c:pt idx="4">
                  <c:v>2_CEMEX_09</c:v>
                </c:pt>
                <c:pt idx="5">
                  <c:v>Instrumentos de CG</c:v>
                </c:pt>
              </c:strCache>
            </c:strRef>
          </c:cat>
          <c:val>
            <c:numRef>
              <c:f>'[Historico_Vector 14.10.2016.xlsx]COMITE'!$C$212:$C$217</c:f>
              <c:numCache>
                <c:formatCode>0.00%</c:formatCode>
                <c:ptCount val="6"/>
                <c:pt idx="0">
                  <c:v>4.2502879978132027E-2</c:v>
                </c:pt>
                <c:pt idx="1">
                  <c:v>8.461214886699835E-3</c:v>
                </c:pt>
                <c:pt idx="2">
                  <c:v>1.4477277422649865E-3</c:v>
                </c:pt>
                <c:pt idx="3">
                  <c:v>3.225760236357933E-2</c:v>
                </c:pt>
                <c:pt idx="4">
                  <c:v>0.37250991397981004</c:v>
                </c:pt>
                <c:pt idx="5">
                  <c:v>0.54282066104951399</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86631889763779524"/>
          <c:w val="0.99876145783310921"/>
          <c:h val="0.1336811023622047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r>
              <a:rPr lang="en-US" sz="1400" dirty="0">
                <a:latin typeface="Century Gothic" panose="020B0502020202020204" pitchFamily="34" charset="0"/>
              </a:rPr>
              <a:t>Renta Variable</a:t>
            </a:r>
            <a:r>
              <a:rPr lang="en-US" sz="1400" baseline="0" dirty="0">
                <a:latin typeface="Century Gothic" panose="020B0502020202020204" pitchFamily="34" charset="0"/>
              </a:rPr>
              <a:t> Extranjera</a:t>
            </a:r>
            <a:r>
              <a:rPr lang="en-US" sz="1400" dirty="0">
                <a:latin typeface="Century Gothic" panose="020B0502020202020204" pitchFamily="34" charset="0"/>
              </a:rPr>
              <a:t/>
            </a:r>
            <a:br>
              <a:rPr lang="en-US" sz="1400" dirty="0">
                <a:latin typeface="Century Gothic" panose="020B0502020202020204" pitchFamily="34" charset="0"/>
              </a:rPr>
            </a:br>
            <a:r>
              <a:rPr lang="en-US" sz="1400" dirty="0">
                <a:latin typeface="Century Gothic" panose="020B0502020202020204" pitchFamily="34" charset="0"/>
              </a:rPr>
              <a:t>2.40% del portafolio</a:t>
            </a:r>
          </a:p>
        </c:rich>
      </c:tx>
      <c:layout>
        <c:manualLayout>
          <c:xMode val="edge"/>
          <c:yMode val="edge"/>
          <c:x val="0.2521897759468808"/>
          <c:y val="1.8518518518518517E-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'[Historico_Vector 14.10.2016.xlsx]COMITE'!$B$211</c:f>
              <c:strCache>
                <c:ptCount val="1"/>
                <c:pt idx="0">
                  <c:v>RV NACIONAL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6"/>
              <c:layout>
                <c:manualLayout>
                  <c:x val="-0.13495971361583528"/>
                  <c:y val="-0.18848643919510061"/>
                </c:manualLayout>
              </c:layout>
              <c:dLblPos val="bestFi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14.10.2016.xlsx]COMITE'!$B$228:$B$234</c:f>
              <c:strCache>
                <c:ptCount val="7"/>
                <c:pt idx="0">
                  <c:v>1I_HEZU_*</c:v>
                </c:pt>
                <c:pt idx="1">
                  <c:v>1B_IVVPESO_ISHRS</c:v>
                </c:pt>
                <c:pt idx="2">
                  <c:v>1I_IVV_*</c:v>
                </c:pt>
                <c:pt idx="3">
                  <c:v>1I_XLF_*</c:v>
                </c:pt>
                <c:pt idx="4">
                  <c:v>1I_XLRE_*</c:v>
                </c:pt>
                <c:pt idx="5">
                  <c:v>1I_SX7EEX_N</c:v>
                </c:pt>
                <c:pt idx="6">
                  <c:v>Instrumentos de CG</c:v>
                </c:pt>
              </c:strCache>
            </c:strRef>
          </c:cat>
          <c:val>
            <c:numRef>
              <c:f>'[Historico_Vector 14.10.2016.xlsx]COMITE'!$C$228:$C$234</c:f>
              <c:numCache>
                <c:formatCode>0.00%</c:formatCode>
                <c:ptCount val="7"/>
                <c:pt idx="0">
                  <c:v>1.1438759908449309E-2</c:v>
                </c:pt>
                <c:pt idx="1">
                  <c:v>6.1921613415864205E-2</c:v>
                </c:pt>
                <c:pt idx="2">
                  <c:v>1.3435143182250966E-2</c:v>
                </c:pt>
                <c:pt idx="3">
                  <c:v>3.2612249995541111E-2</c:v>
                </c:pt>
                <c:pt idx="4">
                  <c:v>7.341722073196051E-3</c:v>
                </c:pt>
                <c:pt idx="5">
                  <c:v>1.5340718277579024E-2</c:v>
                </c:pt>
                <c:pt idx="6">
                  <c:v>0.85790979314711946</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1.6637651642880454E-2"/>
          <c:y val="0.8616892680081657"/>
          <c:w val="0.98108136242414312"/>
          <c:h val="0.1383107319918343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r>
              <a:rPr lang="en-US" sz="1400" dirty="0">
                <a:latin typeface="Century Gothic" panose="020B0502020202020204" pitchFamily="34" charset="0"/>
              </a:rPr>
              <a:t>FIBRAS</a:t>
            </a:r>
            <a:br>
              <a:rPr lang="en-US" sz="1400" dirty="0">
                <a:latin typeface="Century Gothic" panose="020B0502020202020204" pitchFamily="34" charset="0"/>
              </a:rPr>
            </a:br>
            <a:r>
              <a:rPr lang="en-US" sz="1400" dirty="0">
                <a:latin typeface="Century Gothic" panose="020B0502020202020204" pitchFamily="34" charset="0"/>
              </a:rPr>
              <a:t>1.25%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3828211003247397"/>
          <c:w val="1"/>
          <c:h val="0.61141149023038799"/>
        </c:manualLayout>
      </c:layout>
      <c:pie3DChart>
        <c:varyColors val="1"/>
        <c:ser>
          <c:idx val="0"/>
          <c:order val="0"/>
          <c:tx>
            <c:strRef>
              <c:f>'[Historico_Vector 14.10.2016.xlsx]COMITE'!$B$248</c:f>
              <c:strCache>
                <c:ptCount val="1"/>
                <c:pt idx="0">
                  <c:v>FIBRAS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'[Historico_Vector 14.10.2016.xlsx]COMITE'!$B$249:$B$251</c:f>
              <c:strCache>
                <c:ptCount val="3"/>
                <c:pt idx="0">
                  <c:v>CF_FIBRAMQ_12</c:v>
                </c:pt>
                <c:pt idx="1">
                  <c:v>CF_FIBRAPL_14</c:v>
                </c:pt>
                <c:pt idx="2">
                  <c:v>CF_TERRA_13</c:v>
                </c:pt>
              </c:strCache>
            </c:strRef>
          </c:cat>
          <c:val>
            <c:numRef>
              <c:f>'[Historico_Vector 14.10.2016.xlsx]COMITE'!$C$249:$C$251</c:f>
              <c:numCache>
                <c:formatCode>0.00%</c:formatCode>
                <c:ptCount val="3"/>
                <c:pt idx="0">
                  <c:v>0.58933509167561848</c:v>
                </c:pt>
                <c:pt idx="1">
                  <c:v>0.36433585825660336</c:v>
                </c:pt>
                <c:pt idx="2">
                  <c:v>4.6329050067778127E-2</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2312318342757487"/>
          <c:y val="0.4293997054085949"/>
          <c:w val="0.23432742782152235"/>
          <c:h val="0.56886628754738988"/>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75000"/>
              </a:schemeClr>
            </a:solidFill>
            <a:ln>
              <a:solidFill>
                <a:schemeClr val="accent1"/>
              </a:solidFill>
            </a:ln>
          </c:spPr>
          <c:invertIfNegative val="0"/>
          <c:dPt>
            <c:idx val="2"/>
            <c:invertIfNegative val="0"/>
            <c:bubble3D val="0"/>
            <c:spPr>
              <a:solidFill>
                <a:schemeClr val="accent1">
                  <a:lumMod val="75000"/>
                </a:schemeClr>
              </a:solidFill>
              <a:ln>
                <a:solidFill>
                  <a:srgbClr val="0070C0"/>
                </a:solidFill>
              </a:ln>
            </c:spPr>
          </c:dPt>
          <c:dPt>
            <c:idx val="4"/>
            <c:invertIfNegative val="0"/>
            <c:bubble3D val="0"/>
            <c:spPr>
              <a:solidFill>
                <a:schemeClr val="accent1">
                  <a:lumMod val="75000"/>
                </a:schemeClr>
              </a:solidFill>
              <a:ln>
                <a:solidFill>
                  <a:srgbClr val="0070C0"/>
                </a:solidFill>
              </a:ln>
            </c:spPr>
          </c:dPt>
          <c:dPt>
            <c:idx val="5"/>
            <c:invertIfNegative val="0"/>
            <c:bubble3D val="0"/>
            <c:spPr>
              <a:solidFill>
                <a:srgbClr val="C00000"/>
              </a:solidFill>
              <a:ln>
                <a:solidFill>
                  <a:srgbClr val="C00000"/>
                </a:solidFill>
              </a:ln>
            </c:spPr>
          </c:dPt>
          <c:dPt>
            <c:idx val="7"/>
            <c:invertIfNegative val="0"/>
            <c:bubble3D val="0"/>
          </c:dPt>
          <c:dLbls>
            <c:dLbl>
              <c:idx val="0"/>
              <c:layout>
                <c:manualLayout>
                  <c:x val="0"/>
                  <c:y val="1.5117745813158152E-2"/>
                </c:manualLayout>
              </c:layout>
              <c:showLegendKey val="0"/>
              <c:showVal val="1"/>
              <c:showCatName val="0"/>
              <c:showSerName val="0"/>
              <c:showPercent val="0"/>
              <c:showBubbleSize val="0"/>
            </c:dLbl>
            <c:dLbl>
              <c:idx val="1"/>
              <c:layout>
                <c:manualLayout>
                  <c:x val="0"/>
                  <c:y val="-1.5117745813158152E-2"/>
                </c:manualLayout>
              </c:layout>
              <c:showLegendKey val="0"/>
              <c:showVal val="1"/>
              <c:showCatName val="0"/>
              <c:showSerName val="0"/>
              <c:showPercent val="0"/>
              <c:showBubbleSize val="0"/>
            </c:dLbl>
            <c:dLbl>
              <c:idx val="2"/>
              <c:layout>
                <c:manualLayout>
                  <c:x val="0"/>
                  <c:y val="-1.4141414141414142E-2"/>
                </c:manualLayout>
              </c:layout>
              <c:showLegendKey val="0"/>
              <c:showVal val="1"/>
              <c:showCatName val="0"/>
              <c:showSerName val="0"/>
              <c:showPercent val="0"/>
              <c:showBubbleSize val="0"/>
            </c:dLbl>
            <c:dLbl>
              <c:idx val="3"/>
              <c:layout>
                <c:manualLayout>
                  <c:x val="1.4662756598240469E-3"/>
                  <c:y val="-6.0606060606060606E-3"/>
                </c:manualLayout>
              </c:layout>
              <c:showLegendKey val="0"/>
              <c:showVal val="1"/>
              <c:showCatName val="0"/>
              <c:showSerName val="0"/>
              <c:showPercent val="0"/>
              <c:showBubbleSize val="0"/>
            </c:dLbl>
            <c:dLbl>
              <c:idx val="4"/>
              <c:layout>
                <c:manualLayout>
                  <c:x val="0"/>
                  <c:y val="-1.0101010101010102E-2"/>
                </c:manualLayout>
              </c:layout>
              <c:showLegendKey val="0"/>
              <c:showVal val="1"/>
              <c:showCatName val="0"/>
              <c:showSerName val="0"/>
              <c:showPercent val="0"/>
              <c:showBubbleSize val="0"/>
            </c:dLbl>
            <c:dLbl>
              <c:idx val="5"/>
              <c:layout>
                <c:manualLayout>
                  <c:x val="0"/>
                  <c:y val="-1.2121212121212085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'Rend AFORES'!$A$3:$A$15</c:f>
              <c:strCache>
                <c:ptCount val="12"/>
                <c:pt idx="0">
                  <c:v>XXI BANORTE</c:v>
                </c:pt>
                <c:pt idx="1">
                  <c:v>Inbursa</c:v>
                </c:pt>
                <c:pt idx="2">
                  <c:v>Sura</c:v>
                </c:pt>
                <c:pt idx="3">
                  <c:v>Metlife</c:v>
                </c:pt>
                <c:pt idx="4">
                  <c:v>Banamex</c:v>
                </c:pt>
                <c:pt idx="5">
                  <c:v>FANVIT</c:v>
                </c:pt>
                <c:pt idx="6">
                  <c:v>PensionISSSTE</c:v>
                </c:pt>
                <c:pt idx="7">
                  <c:v>PROFUTURO GNP</c:v>
                </c:pt>
                <c:pt idx="8">
                  <c:v>Principal</c:v>
                </c:pt>
                <c:pt idx="9">
                  <c:v>Invercap</c:v>
                </c:pt>
                <c:pt idx="10">
                  <c:v>Azteca</c:v>
                </c:pt>
                <c:pt idx="11">
                  <c:v>Coppel</c:v>
                </c:pt>
              </c:strCache>
            </c:strRef>
          </c:cat>
          <c:val>
            <c:numRef>
              <c:f>'Rend AFORES'!$Y$3:$Y$15</c:f>
              <c:numCache>
                <c:formatCode>0.00%</c:formatCode>
                <c:ptCount val="12"/>
                <c:pt idx="0">
                  <c:v>5.5899999999999998E-2</c:v>
                </c:pt>
                <c:pt idx="1">
                  <c:v>6.1100000000000002E-2</c:v>
                </c:pt>
                <c:pt idx="2">
                  <c:v>6.3600000000000004E-2</c:v>
                </c:pt>
                <c:pt idx="3">
                  <c:v>6.5799999999999997E-2</c:v>
                </c:pt>
                <c:pt idx="4">
                  <c:v>6.7799999999999999E-2</c:v>
                </c:pt>
                <c:pt idx="5">
                  <c:v>6.8900000000000003E-2</c:v>
                </c:pt>
                <c:pt idx="6">
                  <c:v>7.3499999999999996E-2</c:v>
                </c:pt>
                <c:pt idx="7">
                  <c:v>7.4999999999999997E-2</c:v>
                </c:pt>
                <c:pt idx="8">
                  <c:v>8.2199999999999995E-2</c:v>
                </c:pt>
                <c:pt idx="9">
                  <c:v>8.3799999999999999E-2</c:v>
                </c:pt>
                <c:pt idx="10">
                  <c:v>8.9099999999999999E-2</c:v>
                </c:pt>
                <c:pt idx="11">
                  <c:v>9.9900000000000003E-2</c:v>
                </c:pt>
              </c:numCache>
            </c:numRef>
          </c:val>
        </c:ser>
        <c:dLbls>
          <c:showLegendKey val="0"/>
          <c:showVal val="0"/>
          <c:showCatName val="0"/>
          <c:showSerName val="0"/>
          <c:showPercent val="0"/>
          <c:showBubbleSize val="0"/>
        </c:dLbls>
        <c:gapWidth val="150"/>
        <c:axId val="92363776"/>
        <c:axId val="92365568"/>
      </c:barChart>
      <c:lineChart>
        <c:grouping val="standard"/>
        <c:varyColors val="0"/>
        <c:ser>
          <c:idx val="1"/>
          <c:order val="1"/>
          <c:spPr>
            <a:ln>
              <a:solidFill>
                <a:schemeClr val="bg1">
                  <a:lumMod val="50000"/>
                </a:schemeClr>
              </a:solidFill>
              <a:prstDash val="dash"/>
            </a:ln>
          </c:spPr>
          <c:marker>
            <c:symbol val="none"/>
          </c:marker>
          <c:cat>
            <c:strRef>
              <c:f>'C:\Users\IN334158\Desktop\Paula Trumbley\COMITÉ DE INVERSIONES\2016\CI Ago\[Comité de Inversiones CI027 Ago 31.xlsx]Rend AFORES'!$A$3:$A$15</c:f>
              <c:strCache>
                <c:ptCount val="13"/>
                <c:pt idx="0">
                  <c:v>Inbursa</c:v>
                </c:pt>
                <c:pt idx="1">
                  <c:v>XXI BANORTE</c:v>
                </c:pt>
                <c:pt idx="2">
                  <c:v>FANVIT</c:v>
                </c:pt>
                <c:pt idx="3">
                  <c:v>Metlife</c:v>
                </c:pt>
                <c:pt idx="4">
                  <c:v>Banamex</c:v>
                </c:pt>
                <c:pt idx="5">
                  <c:v>Sura</c:v>
                </c:pt>
                <c:pt idx="6">
                  <c:v>Promedio</c:v>
                </c:pt>
                <c:pt idx="7">
                  <c:v>PROFUTURO GNP</c:v>
                </c:pt>
                <c:pt idx="8">
                  <c:v>PensionISSSTE</c:v>
                </c:pt>
                <c:pt idx="9">
                  <c:v>Invercap</c:v>
                </c:pt>
                <c:pt idx="10">
                  <c:v>Principal</c:v>
                </c:pt>
                <c:pt idx="11">
                  <c:v>Azteca</c:v>
                </c:pt>
                <c:pt idx="12">
                  <c:v>Coppel</c:v>
                </c:pt>
              </c:strCache>
            </c:strRef>
          </c:cat>
          <c:val>
            <c:numRef>
              <c:f>'Rend AFORES'!$Z$3:$Z$15</c:f>
              <c:numCache>
                <c:formatCode>0.00%</c:formatCode>
                <c:ptCount val="12"/>
                <c:pt idx="0">
                  <c:v>6.7599999999999993E-2</c:v>
                </c:pt>
                <c:pt idx="1">
                  <c:v>6.7599999999999993E-2</c:v>
                </c:pt>
                <c:pt idx="2">
                  <c:v>6.7599999999999993E-2</c:v>
                </c:pt>
                <c:pt idx="3">
                  <c:v>6.7599999999999993E-2</c:v>
                </c:pt>
                <c:pt idx="4">
                  <c:v>6.7599999999999993E-2</c:v>
                </c:pt>
                <c:pt idx="5">
                  <c:v>6.7599999999999993E-2</c:v>
                </c:pt>
                <c:pt idx="6">
                  <c:v>6.7599999999999993E-2</c:v>
                </c:pt>
                <c:pt idx="7">
                  <c:v>6.7599999999999993E-2</c:v>
                </c:pt>
                <c:pt idx="8">
                  <c:v>6.7599999999999993E-2</c:v>
                </c:pt>
                <c:pt idx="9">
                  <c:v>6.7599999999999993E-2</c:v>
                </c:pt>
                <c:pt idx="10">
                  <c:v>6.7599999999999993E-2</c:v>
                </c:pt>
                <c:pt idx="11">
                  <c:v>6.7599999999999993E-2</c:v>
                </c:pt>
              </c:numCache>
            </c:numRef>
          </c:val>
          <c:smooth val="0"/>
        </c:ser>
        <c:dLbls>
          <c:showLegendKey val="0"/>
          <c:showVal val="0"/>
          <c:showCatName val="0"/>
          <c:showSerName val="0"/>
          <c:showPercent val="0"/>
          <c:showBubbleSize val="0"/>
        </c:dLbls>
        <c:marker val="1"/>
        <c:smooth val="0"/>
        <c:axId val="92389376"/>
        <c:axId val="92367104"/>
      </c:lineChart>
      <c:catAx>
        <c:axId val="92363776"/>
        <c:scaling>
          <c:orientation val="minMax"/>
        </c:scaling>
        <c:delete val="0"/>
        <c:axPos val="b"/>
        <c:majorTickMark val="out"/>
        <c:minorTickMark val="none"/>
        <c:tickLblPos val="nextTo"/>
        <c:crossAx val="92365568"/>
        <c:crosses val="autoZero"/>
        <c:auto val="1"/>
        <c:lblAlgn val="ctr"/>
        <c:lblOffset val="100"/>
        <c:noMultiLvlLbl val="0"/>
      </c:catAx>
      <c:valAx>
        <c:axId val="92365568"/>
        <c:scaling>
          <c:orientation val="minMax"/>
        </c:scaling>
        <c:delete val="0"/>
        <c:axPos val="l"/>
        <c:numFmt formatCode="0%" sourceLinked="0"/>
        <c:majorTickMark val="out"/>
        <c:minorTickMark val="none"/>
        <c:tickLblPos val="nextTo"/>
        <c:crossAx val="92363776"/>
        <c:crosses val="autoZero"/>
        <c:crossBetween val="between"/>
      </c:valAx>
      <c:valAx>
        <c:axId val="92367104"/>
        <c:scaling>
          <c:orientation val="minMax"/>
          <c:max val="0.2"/>
        </c:scaling>
        <c:delete val="1"/>
        <c:axPos val="r"/>
        <c:numFmt formatCode="0.00%" sourceLinked="1"/>
        <c:majorTickMark val="out"/>
        <c:minorTickMark val="none"/>
        <c:tickLblPos val="nextTo"/>
        <c:crossAx val="92389376"/>
        <c:crosses val="max"/>
        <c:crossBetween val="between"/>
      </c:valAx>
      <c:catAx>
        <c:axId val="92389376"/>
        <c:scaling>
          <c:orientation val="minMax"/>
        </c:scaling>
        <c:delete val="1"/>
        <c:axPos val="b"/>
        <c:majorTickMark val="out"/>
        <c:minorTickMark val="none"/>
        <c:tickLblPos val="nextTo"/>
        <c:crossAx val="92367104"/>
        <c:crosses val="autoZero"/>
        <c:auto val="1"/>
        <c:lblAlgn val="ctr"/>
        <c:lblOffset val="100"/>
        <c:noMultiLvlLbl val="0"/>
      </c:catAx>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emf"/></Relationships>
</file>

<file path=ppt/drawings/drawing1.xml><?xml version="1.0" encoding="utf-8"?>
<c:userShapes xmlns:c="http://schemas.openxmlformats.org/drawingml/2006/chart">
  <cdr:relSizeAnchor xmlns:cdr="http://schemas.openxmlformats.org/drawingml/2006/chartDrawing">
    <cdr:from>
      <cdr:x>0.0507</cdr:x>
      <cdr:y>0.09383</cdr:y>
    </cdr:from>
    <cdr:to>
      <cdr:x>0.9322</cdr:x>
      <cdr:y>0.09674</cdr:y>
    </cdr:to>
    <cdr:cxnSp macro="">
      <cdr:nvCxnSpPr>
        <cdr:cNvPr id="8" name="7 Conector recto"/>
        <cdr:cNvCxnSpPr/>
      </cdr:nvCxnSpPr>
      <cdr:spPr>
        <a:xfrm xmlns:a="http://schemas.openxmlformats.org/drawingml/2006/main" flipH="1">
          <a:off x="439615" y="590733"/>
          <a:ext cx="7642898" cy="18317"/>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2945659" cy="493713"/>
          </a:xfrm>
          <a:prstGeom prst="rect">
            <a:avLst/>
          </a:prstGeom>
        </p:spPr>
        <p:txBody>
          <a:bodyPr vert="horz" lIns="91422" tIns="45711" rIns="91422" bIns="45711" rtlCol="0"/>
          <a:lstStyle>
            <a:lvl1pPr algn="l">
              <a:defRPr sz="1200"/>
            </a:lvl1pPr>
          </a:lstStyle>
          <a:p>
            <a:endParaRPr lang="es-MX" dirty="0"/>
          </a:p>
        </p:txBody>
      </p:sp>
      <p:sp>
        <p:nvSpPr>
          <p:cNvPr id="3" name="2 Marcador de fecha"/>
          <p:cNvSpPr>
            <a:spLocks noGrp="1"/>
          </p:cNvSpPr>
          <p:nvPr>
            <p:ph type="dt" idx="1"/>
          </p:nvPr>
        </p:nvSpPr>
        <p:spPr>
          <a:xfrm>
            <a:off x="3850445" y="0"/>
            <a:ext cx="2945659" cy="493713"/>
          </a:xfrm>
          <a:prstGeom prst="rect">
            <a:avLst/>
          </a:prstGeom>
        </p:spPr>
        <p:txBody>
          <a:bodyPr vert="horz" lIns="91422" tIns="45711" rIns="91422" bIns="45711" rtlCol="0"/>
          <a:lstStyle>
            <a:lvl1pPr algn="r">
              <a:defRPr sz="1200"/>
            </a:lvl1pPr>
          </a:lstStyle>
          <a:p>
            <a:fld id="{3BEBD073-40EC-4AC4-9A2A-D75A2D0CF7A8}" type="datetimeFigureOut">
              <a:rPr lang="es-MX" smtClean="0"/>
              <a:t>24/10/2016</a:t>
            </a:fld>
            <a:endParaRPr lang="es-MX" dirty="0"/>
          </a:p>
        </p:txBody>
      </p:sp>
      <p:sp>
        <p:nvSpPr>
          <p:cNvPr id="4" name="3 Marcador de imagen de diapositiva"/>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22" tIns="45711" rIns="91422" bIns="45711" rtlCol="0" anchor="ctr"/>
          <a:lstStyle/>
          <a:p>
            <a:endParaRPr lang="es-MX" dirty="0"/>
          </a:p>
        </p:txBody>
      </p:sp>
      <p:sp>
        <p:nvSpPr>
          <p:cNvPr id="5" name="4 Marcador de notas"/>
          <p:cNvSpPr>
            <a:spLocks noGrp="1"/>
          </p:cNvSpPr>
          <p:nvPr>
            <p:ph type="body" sz="quarter" idx="3"/>
          </p:nvPr>
        </p:nvSpPr>
        <p:spPr>
          <a:xfrm>
            <a:off x="679768" y="4690270"/>
            <a:ext cx="5438140" cy="4443413"/>
          </a:xfrm>
          <a:prstGeom prst="rect">
            <a:avLst/>
          </a:prstGeom>
        </p:spPr>
        <p:txBody>
          <a:bodyPr vert="horz" lIns="91422" tIns="45711" rIns="91422" bIns="45711"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1" y="9378824"/>
            <a:ext cx="2945659" cy="493713"/>
          </a:xfrm>
          <a:prstGeom prst="rect">
            <a:avLst/>
          </a:prstGeom>
        </p:spPr>
        <p:txBody>
          <a:bodyPr vert="horz" lIns="91422" tIns="45711" rIns="91422" bIns="45711"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850445" y="9378824"/>
            <a:ext cx="2945659" cy="493713"/>
          </a:xfrm>
          <a:prstGeom prst="rect">
            <a:avLst/>
          </a:prstGeom>
        </p:spPr>
        <p:txBody>
          <a:bodyPr vert="horz" lIns="91422" tIns="45711" rIns="91422" bIns="45711" rtlCol="0" anchor="b"/>
          <a:lstStyle>
            <a:lvl1pPr algn="r">
              <a:defRPr sz="1200"/>
            </a:lvl1pPr>
          </a:lstStyle>
          <a:p>
            <a:fld id="{2A800D66-B5D4-4504-A2B2-CDF88B324EC5}" type="slidenum">
              <a:rPr lang="es-MX" smtClean="0"/>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Font typeface="Arial" panose="020B0604020202020204" pitchFamily="34" charset="0"/>
              <a:buNone/>
            </a:pPr>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11</a:t>
            </a:fld>
            <a:endParaRPr lang="es-MX" dirty="0"/>
          </a:p>
        </p:txBody>
      </p:sp>
    </p:spTree>
    <p:extLst>
      <p:ext uri="{BB962C8B-B14F-4D97-AF65-F5344CB8AC3E}">
        <p14:creationId xmlns:p14="http://schemas.microsoft.com/office/powerpoint/2010/main" val="4239267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 typeface="Arial" panose="020B0604020202020204" pitchFamily="34" charset="0"/>
              <a:buChar char="•"/>
            </a:pPr>
            <a:endParaRPr lang="es-MX" sz="1200" dirty="0">
              <a:solidFill>
                <a:srgbClr val="CD0000"/>
              </a:solidFill>
              <a:latin typeface="Century Gothic" panose="020B0502020202020204" pitchFamily="34" charset="0"/>
              <a:ea typeface="MS PGothic" pitchFamily="34" charset="-128"/>
              <a:cs typeface="Arial" pitchFamily="34" charset="0"/>
            </a:endParaRPr>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17</a:t>
            </a:fld>
            <a:endParaRPr lang="es-MX" dirty="0"/>
          </a:p>
        </p:txBody>
      </p:sp>
    </p:spTree>
    <p:extLst>
      <p:ext uri="{BB962C8B-B14F-4D97-AF65-F5344CB8AC3E}">
        <p14:creationId xmlns:p14="http://schemas.microsoft.com/office/powerpoint/2010/main" val="193545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172814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20</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26</a:t>
            </a:fld>
            <a:endParaRPr lang="es-MX" dirty="0"/>
          </a:p>
        </p:txBody>
      </p:sp>
    </p:spTree>
    <p:extLst>
      <p:ext uri="{BB962C8B-B14F-4D97-AF65-F5344CB8AC3E}">
        <p14:creationId xmlns:p14="http://schemas.microsoft.com/office/powerpoint/2010/main" val="3358665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27</a:t>
            </a:fld>
            <a:endParaRPr lang="es-MX" dirty="0"/>
          </a:p>
        </p:txBody>
      </p:sp>
    </p:spTree>
    <p:extLst>
      <p:ext uri="{BB962C8B-B14F-4D97-AF65-F5344CB8AC3E}">
        <p14:creationId xmlns:p14="http://schemas.microsoft.com/office/powerpoint/2010/main" val="3358665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13B0869-0BDB-4F61-AA32-A259A1A12E31}" type="slidenum">
              <a:rPr lang="es-MX" smtClean="0"/>
              <a:t>38</a:t>
            </a:fld>
            <a:endParaRPr lang="es-MX" dirty="0"/>
          </a:p>
        </p:txBody>
      </p:sp>
    </p:spTree>
    <p:extLst>
      <p:ext uri="{BB962C8B-B14F-4D97-AF65-F5344CB8AC3E}">
        <p14:creationId xmlns:p14="http://schemas.microsoft.com/office/powerpoint/2010/main" val="2653139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13B0869-0BDB-4F61-AA32-A259A1A12E31}" type="slidenum">
              <a:rPr lang="es-MX" smtClean="0"/>
              <a:t>42</a:t>
            </a:fld>
            <a:endParaRPr lang="es-MX" dirty="0"/>
          </a:p>
        </p:txBody>
      </p:sp>
    </p:spTree>
    <p:extLst>
      <p:ext uri="{BB962C8B-B14F-4D97-AF65-F5344CB8AC3E}">
        <p14:creationId xmlns:p14="http://schemas.microsoft.com/office/powerpoint/2010/main" val="3504271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A13B0869-0BDB-4F61-AA32-A259A1A12E31}" type="slidenum">
              <a:rPr lang="es-MX" smtClean="0"/>
              <a:t>43</a:t>
            </a:fld>
            <a:endParaRPr lang="es-MX" dirty="0"/>
          </a:p>
        </p:txBody>
      </p:sp>
    </p:spTree>
    <p:extLst>
      <p:ext uri="{BB962C8B-B14F-4D97-AF65-F5344CB8AC3E}">
        <p14:creationId xmlns:p14="http://schemas.microsoft.com/office/powerpoint/2010/main" val="3889756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B1C575A-FA3C-4170-BDE2-E20A38399392}"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3906064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16" indent="-171416">
              <a:buFont typeface="Arial" panose="020B0604020202020204" pitchFamily="34" charset="0"/>
              <a:buChar char="•"/>
            </a:pPr>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55</a:t>
            </a:fld>
            <a:endParaRPr lang="es-MX" dirty="0"/>
          </a:p>
        </p:txBody>
      </p:sp>
    </p:spTree>
    <p:extLst>
      <p:ext uri="{BB962C8B-B14F-4D97-AF65-F5344CB8AC3E}">
        <p14:creationId xmlns:p14="http://schemas.microsoft.com/office/powerpoint/2010/main" val="2839643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 typeface="Arial" panose="020B0604020202020204" pitchFamily="34" charset="0"/>
              <a:buChar char="•"/>
            </a:pPr>
            <a:endParaRPr lang="es-MX" sz="1200" dirty="0" smtClean="0">
              <a:solidFill>
                <a:srgbClr val="CD0000"/>
              </a:solidFill>
              <a:latin typeface="Century Gothic" panose="020B0502020202020204" pitchFamily="34" charset="0"/>
              <a:ea typeface="MS PGothic" pitchFamily="34" charset="-128"/>
              <a:cs typeface="Arial" pitchFamily="34" charset="0"/>
            </a:endParaRPr>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56</a:t>
            </a:fld>
            <a:endParaRPr lang="en-US" dirty="0"/>
          </a:p>
        </p:txBody>
      </p:sp>
    </p:spTree>
    <p:extLst>
      <p:ext uri="{BB962C8B-B14F-4D97-AF65-F5344CB8AC3E}">
        <p14:creationId xmlns:p14="http://schemas.microsoft.com/office/powerpoint/2010/main" val="4167351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smtClean="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fld id="{D157F391-D825-4E3A-B696-6254D668E976}" type="datetime1">
              <a:rPr lang="en-US" smtClean="0"/>
              <a:t>10/24/2016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8D355386-0DCF-4E10-B661-B991B4149455}" type="datetime1">
              <a:rPr lang="en-US" smtClean="0"/>
              <a:t>10/24/2016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5EF54844-CDA9-4E9B-86E3-9EAA08448723}" type="datetime1">
              <a:rPr lang="en-US" smtClean="0"/>
              <a:t>10/24/2016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02E6791F-ED9A-43EB-8055-5A76610BE16C}" type="datetime1">
              <a:rPr lang="en-US" smtClean="0"/>
              <a:t>10/24/2016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A542DA7C-0F7C-4944-86CE-C171C6453F9C}" type="datetime1">
              <a:rPr lang="en-US" smtClean="0"/>
              <a:t>10/24/2016</a:t>
            </a:fld>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DC5CE84D-79EC-458C-B716-4DD29FC42789}" type="datetime1">
              <a:rPr lang="en-US" smtClean="0"/>
              <a:t>10/24/2016</a:t>
            </a:fld>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9D59F1FC-8F53-4515-A2B1-FA1DA30907D0}" type="datetime1">
              <a:rPr lang="en-US" smtClean="0"/>
              <a:t>10/24/2016</a:t>
            </a:fld>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C3FF8C20-2DFF-42A8-BBCE-690F2FFF40F0}" type="datetime1">
              <a:rPr lang="en-US" smtClean="0"/>
              <a:t>10/24/2016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48A4D1D-E670-49F4-9680-89E7CC55D20C}" type="datetime1">
              <a:rPr lang="en-US" smtClean="0"/>
              <a:t>10/24/2016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62077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DA0CA5DE-F8AB-4C02-9852-61D2ED83CE50}"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EAD7C78-FC77-443E-9BC7-3463B99CAE55}"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948AD6F0-1785-434D-A90F-E322F2D0BDAE}"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0A842BE6-1413-4A51-813C-8A16AB7AC48F}"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330FBC59-90F5-49FB-AE9A-BC8B9FBFFA0C}" type="datetime1">
              <a:rPr lang="en-US" smtClean="0">
                <a:solidFill>
                  <a:prstClr val="black">
                    <a:tint val="75000"/>
                  </a:prstClr>
                </a:solidFill>
              </a:rPr>
              <a:t>10/24/2016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6DB9A00D-2342-4144-9E85-C7AD44C03B8D}" type="datetime1">
              <a:rPr lang="en-US" smtClean="0">
                <a:solidFill>
                  <a:prstClr val="black">
                    <a:tint val="75000"/>
                  </a:prstClr>
                </a:solidFill>
              </a:rPr>
              <a:t>10/24/2016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9801B82-CE9B-458B-BB7C-266B482054BD}" type="datetime1">
              <a:rPr lang="en-US" smtClean="0">
                <a:solidFill>
                  <a:prstClr val="black">
                    <a:tint val="75000"/>
                  </a:prstClr>
                </a:solidFill>
              </a:rPr>
              <a:t>10/24/2016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88B8EB64-633D-47E1-AA55-0F145F95C7A0}"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D6BA639-9C67-47F6-A6A5-E008938A29E2}"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118501183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74E8B40D-17DF-494A-95E0-EDC9A248F656}"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8A5A904-BBC1-4DEF-A758-507DBD35FDB7}"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A39345F-110A-4D48-8226-AD894F319169}"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417F70E2-02D8-40EE-AEC3-F319F0562D2B}"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DDDBC68B-1DD8-438B-ACF1-9EF3A49345E2}" type="datetime1">
              <a:rPr lang="en-US" smtClean="0">
                <a:solidFill>
                  <a:prstClr val="black">
                    <a:tint val="75000"/>
                  </a:prstClr>
                </a:solidFill>
              </a:rPr>
              <a:t>10/24/2016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72BADC6F-A24B-4A03-8098-795404324F3D}" type="datetime1">
              <a:rPr lang="en-US" smtClean="0">
                <a:solidFill>
                  <a:prstClr val="black">
                    <a:tint val="75000"/>
                  </a:prstClr>
                </a:solidFill>
              </a:rPr>
              <a:t>10/24/2016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9E05A9A-0113-4055-970E-F1C5A520B2AB}" type="datetime1">
              <a:rPr lang="en-US" smtClean="0">
                <a:solidFill>
                  <a:prstClr val="black">
                    <a:tint val="75000"/>
                  </a:prstClr>
                </a:solidFill>
              </a:rPr>
              <a:t>10/24/2016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B5729B7-9093-46E9-B99F-2092E01F61A9}"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B047701-52FC-4562-9A1B-76ED3B2B06CB}"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307172808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2471A96-E782-44D1-BF46-F0F48E5C19E3}"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3E15576B-0E91-40DB-9098-C450031DB2D4}"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02BEC95C-02B8-4587-88B4-AFE954FF9F10}"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520C2901-D4D8-4D93-A834-17E65936901F}"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D797A63D-CA9B-4739-84ED-8798FA3682DD}" type="datetime1">
              <a:rPr lang="en-US" smtClean="0">
                <a:solidFill>
                  <a:prstClr val="black">
                    <a:tint val="75000"/>
                  </a:prstClr>
                </a:solidFill>
              </a:rPr>
              <a:t>10/24/2016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6E19F8C7-7749-4357-A36D-64AD0AAFAD5A}" type="datetime1">
              <a:rPr lang="en-US" smtClean="0">
                <a:solidFill>
                  <a:prstClr val="black">
                    <a:tint val="75000"/>
                  </a:prstClr>
                </a:solidFill>
              </a:rPr>
              <a:t>10/24/2016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E482CF8-32C1-4756-AEFE-CDEF9D6EBC40}" type="datetime1">
              <a:rPr lang="en-US" smtClean="0">
                <a:solidFill>
                  <a:prstClr val="black">
                    <a:tint val="75000"/>
                  </a:prstClr>
                </a:solidFill>
              </a:rPr>
              <a:t>10/24/2016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1F6252C-66F2-43B8-97F4-E93F221238B8}"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F500FD6-0B38-42DF-90E5-2878B22E6FEF}" type="datetime1">
              <a:rPr lang="en-US" smtClean="0">
                <a:solidFill>
                  <a:prstClr val="black">
                    <a:tint val="75000"/>
                  </a:prstClr>
                </a:solidFill>
              </a:rPr>
              <a:t>10/24/2016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9257313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smtClean="0"/>
              <a:t>Clic para editar título</a:t>
            </a:r>
            <a:endParaRPr lang="es-ES" altLang="es-MX" smtClean="0"/>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smtClean="0"/>
              <a:t>Haga clic para modificar el estilo de texto del patrón</a:t>
            </a:r>
          </a:p>
          <a:p>
            <a:pPr lvl="1"/>
            <a:r>
              <a:rPr lang="es-ES_tradnl" altLang="es-MX" smtClean="0"/>
              <a:t>Segundo nivel</a:t>
            </a:r>
          </a:p>
          <a:p>
            <a:pPr lvl="2"/>
            <a:r>
              <a:rPr lang="es-ES_tradnl" altLang="es-MX" smtClean="0"/>
              <a:t>Tercer nivel</a:t>
            </a:r>
          </a:p>
          <a:p>
            <a:pPr lvl="3"/>
            <a:r>
              <a:rPr lang="es-ES_tradnl" altLang="es-MX" smtClean="0"/>
              <a:t>Cuarto nivel</a:t>
            </a:r>
          </a:p>
          <a:p>
            <a:pPr lvl="4"/>
            <a:r>
              <a:rPr lang="es-ES_tradnl" altLang="es-MX" smtClean="0"/>
              <a:t>Quinto nivel</a:t>
            </a:r>
            <a:endParaRPr lang="es-ES" altLang="es-MX" smtClean="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fld id="{DD4F5A6E-F809-4D9D-8885-AE7706AB55E9}" type="datetime1">
              <a:rPr lang="en-US" smtClean="0"/>
              <a:t>10/24/2016</a:t>
            </a:fld>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08"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fld id="{2788B586-98D5-4AE2-B7A4-FC67A9B2EA0B}"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fld id="{C16FF7B9-7713-4E57-BFEB-AED3D9432259}"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fld id="{B35A4C6B-2FAE-4224-9E07-3D8327CD4539}" type="datetime1">
              <a:rPr lang="en-US" smtClean="0">
                <a:solidFill>
                  <a:prstClr val="black">
                    <a:tint val="75000"/>
                  </a:prstClr>
                </a:solidFill>
              </a:rPr>
              <a:t>10/24/2016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chart" Target="../charts/chart3.xml"/><Relationship Id="rId5" Type="http://schemas.openxmlformats.org/officeDocument/2006/relationships/image" Target="../media/image10.emf"/><Relationship Id="rId4" Type="http://schemas.openxmlformats.org/officeDocument/2006/relationships/package" Target="../embeddings/Microsoft_Excel_Worksheet4.xlsx"/></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bmv.com.mx/es/empresas-listadas/informacion-digitalizada" TargetMode="External"/><Relationship Id="rId2" Type="http://schemas.openxmlformats.org/officeDocument/2006/relationships/hyperlink" Target="https://www.bmv.com.mx/docs-pub/visor/visorXbrl.html?docins=../ifrsxbrl/ifrsxbrl_702426_2016-02_1.zip#/visorXbrl"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7.emf"/></Relationships>
</file>

<file path=ppt/slides/_rels/slide46.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8.emf"/></Relationships>
</file>

<file path=ppt/slides/_rels/slide47.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9.emf"/></Relationships>
</file>

<file path=ppt/slides/_rels/slide48.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20.emf"/></Relationships>
</file>

<file path=ppt/slides/_rels/slide4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5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5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55.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1.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7" y="3090913"/>
            <a:ext cx="6082681" cy="711200"/>
          </a:xfrm>
        </p:spPr>
        <p:txBody>
          <a:bodyPr/>
          <a:lstStyle/>
          <a:p>
            <a:r>
              <a:rPr lang="es-MX" altLang="es-MX" sz="2800" dirty="0">
                <a:latin typeface="Century Gothic" pitchFamily="34" charset="0"/>
              </a:rPr>
              <a:t>Grupo de Trabajo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024</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Octubre 2016</a:t>
            </a:r>
            <a:endParaRPr lang="es-ES" dirty="0">
              <a:latin typeface="Century Gothic"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1399732"/>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8"/>
            <a:ext cx="8480430" cy="4663659"/>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02671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90875"/>
            <a:ext cx="5562600" cy="631825"/>
          </a:xfrm>
        </p:spPr>
        <p:txBody>
          <a:bodyPr/>
          <a:lstStyle/>
          <a:p>
            <a:r>
              <a:rPr lang="es-MX" sz="2000" b="1" dirty="0" smtClean="0">
                <a:latin typeface="Century Gothic" panose="020B0502020202020204" pitchFamily="34" charset="0"/>
              </a:rPr>
              <a:t>Semblanza de Arturo Hanono Castañeda</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200" y="1623447"/>
            <a:ext cx="8229600" cy="3452248"/>
          </a:xfrm>
        </p:spPr>
        <p:txBody>
          <a:bodyPr/>
          <a:lstStyle/>
          <a:p>
            <a:pPr algn="just">
              <a:buClr>
                <a:srgbClr val="C00000"/>
              </a:buClr>
            </a:pPr>
            <a:r>
              <a:rPr lang="es-MX" sz="2000" dirty="0">
                <a:latin typeface="Century Gothic" panose="020B0502020202020204" pitchFamily="34" charset="0"/>
              </a:rPr>
              <a:t>Arturo Hanono tiene 32 años de experiencia profesional en el área de administración de </a:t>
            </a:r>
            <a:r>
              <a:rPr lang="es-MX" sz="2000" dirty="0" smtClean="0">
                <a:latin typeface="Century Gothic" panose="020B0502020202020204" pitchFamily="34" charset="0"/>
              </a:rPr>
              <a:t>activos, </a:t>
            </a:r>
            <a:r>
              <a:rPr lang="es-MX" sz="2000" dirty="0">
                <a:latin typeface="Century Gothic" panose="020B0502020202020204" pitchFamily="34" charset="0"/>
              </a:rPr>
              <a:t>de los cuales 15 años se desempeñó como banquero privado y en los últimos 17 años ocupó el cargo de director de inversiones en varias Afores. </a:t>
            </a:r>
            <a:endParaRPr lang="es-MX" sz="2000" dirty="0" smtClean="0">
              <a:latin typeface="Century Gothic" panose="020B0502020202020204" pitchFamily="34" charset="0"/>
            </a:endParaRPr>
          </a:p>
          <a:p>
            <a:pPr marL="0" indent="0" algn="just">
              <a:buClr>
                <a:srgbClr val="C00000"/>
              </a:buClr>
              <a:buNone/>
            </a:pPr>
            <a:r>
              <a:rPr lang="es-MX" sz="2000" dirty="0" smtClean="0">
                <a:latin typeface="Century Gothic" panose="020B0502020202020204" pitchFamily="34" charset="0"/>
              </a:rPr>
              <a:t> </a:t>
            </a:r>
            <a:endParaRPr lang="es-MX" sz="2000" dirty="0">
              <a:latin typeface="Century Gothic" panose="020B0502020202020204" pitchFamily="34" charset="0"/>
            </a:endParaRPr>
          </a:p>
          <a:p>
            <a:pPr algn="just">
              <a:buClr>
                <a:srgbClr val="C00000"/>
              </a:buClr>
            </a:pPr>
            <a:r>
              <a:rPr lang="es-MX" sz="2000" dirty="0" smtClean="0">
                <a:latin typeface="Century Gothic" panose="020B0502020202020204" pitchFamily="34" charset="0"/>
              </a:rPr>
              <a:t>Es </a:t>
            </a:r>
            <a:r>
              <a:rPr lang="es-MX" sz="2000" dirty="0">
                <a:latin typeface="Century Gothic" panose="020B0502020202020204" pitchFamily="34" charset="0"/>
              </a:rPr>
              <a:t>licenciado en Economía de la Universidad Anáhuac (1983).  </a:t>
            </a:r>
            <a:endParaRPr lang="es-MX" sz="2000" dirty="0" smtClean="0">
              <a:latin typeface="Century Gothic" panose="020B0502020202020204" pitchFamily="34" charset="0"/>
            </a:endParaRPr>
          </a:p>
          <a:p>
            <a:pPr marL="0" indent="0" algn="just">
              <a:buClr>
                <a:srgbClr val="C00000"/>
              </a:buClr>
              <a:buNone/>
            </a:pPr>
            <a:endParaRPr lang="es-MX" sz="2000" dirty="0">
              <a:latin typeface="Century Gothic" panose="020B0502020202020204" pitchFamily="34" charset="0"/>
            </a:endParaRPr>
          </a:p>
          <a:p>
            <a:pPr algn="just">
              <a:buClr>
                <a:srgbClr val="C00000"/>
              </a:buClr>
            </a:pPr>
            <a:r>
              <a:rPr lang="es-MX" sz="2000" dirty="0" smtClean="0">
                <a:latin typeface="Century Gothic" panose="020B0502020202020204" pitchFamily="34" charset="0"/>
              </a:rPr>
              <a:t>Por </a:t>
            </a:r>
            <a:r>
              <a:rPr lang="es-MX" sz="2000" dirty="0">
                <a:latin typeface="Century Gothic" panose="020B0502020202020204" pitchFamily="34" charset="0"/>
              </a:rPr>
              <a:t>su tesis profesional, obtuvo el primer lugar en el Premio Nacional del Mercado de Valores organizado por la Bolsa Mexicana de Valores en 1985.</a:t>
            </a:r>
          </a:p>
          <a:p>
            <a:pPr algn="just">
              <a:buClr>
                <a:srgbClr val="C00000"/>
              </a:buClr>
            </a:pPr>
            <a:endParaRPr lang="es-MX" sz="2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a:t>
            </a:fld>
            <a:endParaRPr lang="es-ES" altLang="es-MX" dirty="0"/>
          </a:p>
        </p:txBody>
      </p:sp>
    </p:spTree>
    <p:extLst>
      <p:ext uri="{BB962C8B-B14F-4D97-AF65-F5344CB8AC3E}">
        <p14:creationId xmlns:p14="http://schemas.microsoft.com/office/powerpoint/2010/main" val="25354355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1856951"/>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4</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8"/>
            <a:ext cx="8480430" cy="4663659"/>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4153993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14668" y="317085"/>
            <a:ext cx="7623544" cy="556678"/>
          </a:xfrm>
        </p:spPr>
        <p:txBody>
          <a:bodyPr/>
          <a:lstStyle/>
          <a:p>
            <a:r>
              <a:rPr lang="es-MX" sz="2000" b="1" dirty="0" smtClean="0"/>
              <a:t>Exposición </a:t>
            </a:r>
            <a:r>
              <a:rPr lang="es-MX" sz="2000" b="1" dirty="0"/>
              <a:t>de </a:t>
            </a:r>
            <a:r>
              <a:rPr lang="es-MX" sz="2000" b="1" dirty="0" smtClean="0"/>
              <a:t>motivos</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199" y="1435638"/>
            <a:ext cx="8229601" cy="4515712"/>
          </a:xfrm>
        </p:spPr>
        <p:txBody>
          <a:bodyPr/>
          <a:lstStyle/>
          <a:p>
            <a:pPr algn="just">
              <a:buClr>
                <a:srgbClr val="C00000"/>
              </a:buClr>
            </a:pPr>
            <a:r>
              <a:rPr lang="es-MX" sz="1400" dirty="0">
                <a:latin typeface="Century Gothic" panose="020B0502020202020204" pitchFamily="34" charset="0"/>
              </a:rPr>
              <a:t>Dada la importancia del Fondo de Apoyo a las Necesidades de Vivienda de los Trabajadores (FANVIT) y las estimaciones de crecimiento de los recursos líquidos excedentes del Instituto que se gestionarán mediante este mecanismo, es indispensable la actualización y fortalecimiento de las Bases de Funcionamiento del Comité de Inversiones y del Marco de Gestión</a:t>
            </a:r>
            <a:r>
              <a:rPr lang="es-MX" sz="1400" dirty="0" smtClean="0">
                <a:latin typeface="Century Gothic" panose="020B0502020202020204" pitchFamily="34" charset="0"/>
              </a:rPr>
              <a:t>.</a:t>
            </a:r>
          </a:p>
          <a:p>
            <a:pPr marL="0" indent="0" algn="just">
              <a:buClr>
                <a:srgbClr val="C00000"/>
              </a:buClr>
              <a:buNone/>
            </a:pPr>
            <a:endParaRPr lang="es-MX" sz="1400" dirty="0">
              <a:latin typeface="Century Gothic" panose="020B0502020202020204" pitchFamily="34" charset="0"/>
            </a:endParaRPr>
          </a:p>
          <a:p>
            <a:pPr algn="just">
              <a:buClr>
                <a:srgbClr val="C00000"/>
              </a:buClr>
            </a:pPr>
            <a:r>
              <a:rPr lang="es-MX" sz="1400" dirty="0" smtClean="0">
                <a:latin typeface="Century Gothic" panose="020B0502020202020204" pitchFamily="34" charset="0"/>
              </a:rPr>
              <a:t>A continuación se </a:t>
            </a:r>
            <a:r>
              <a:rPr lang="es-MX" sz="1400" dirty="0">
                <a:latin typeface="Century Gothic" panose="020B0502020202020204" pitchFamily="34" charset="0"/>
              </a:rPr>
              <a:t>presentan, de manera conceptual, cambios y adecuaciones a las Bases de Funcionamiento del Comité de Inversiones y al Marco de Gestión del FANVIT. </a:t>
            </a:r>
            <a:r>
              <a:rPr lang="es-MX" sz="1400" dirty="0" smtClean="0">
                <a:latin typeface="Century Gothic" panose="020B0502020202020204" pitchFamily="34" charset="0"/>
              </a:rPr>
              <a:t>Estas </a:t>
            </a:r>
            <a:r>
              <a:rPr lang="es-MX" sz="1400" dirty="0">
                <a:latin typeface="Century Gothic" panose="020B0502020202020204" pitchFamily="34" charset="0"/>
              </a:rPr>
              <a:t>modificaciones, tienen por </a:t>
            </a:r>
            <a:r>
              <a:rPr lang="es-MX" sz="1400" dirty="0" smtClean="0">
                <a:latin typeface="Century Gothic" panose="020B0502020202020204" pitchFamily="34" charset="0"/>
              </a:rPr>
              <a:t>objeto:</a:t>
            </a:r>
            <a:endParaRPr lang="es-MX" sz="1400" dirty="0">
              <a:latin typeface="Century Gothic" panose="020B0502020202020204" pitchFamily="34" charset="0"/>
            </a:endParaRPr>
          </a:p>
          <a:p>
            <a:pPr marL="0" indent="0" algn="just">
              <a:buClr>
                <a:srgbClr val="C00000"/>
              </a:buClr>
              <a:buNone/>
            </a:pPr>
            <a:endParaRPr lang="es-MX" sz="1400" dirty="0" smtClean="0">
              <a:latin typeface="Century Gothic" panose="020B0502020202020204" pitchFamily="34" charset="0"/>
            </a:endParaRPr>
          </a:p>
          <a:p>
            <a:pPr lvl="1" algn="just">
              <a:buClr>
                <a:srgbClr val="C00000"/>
              </a:buClr>
              <a:buFont typeface="+mj-lt"/>
              <a:buAutoNum type="romanLcPeriod"/>
            </a:pPr>
            <a:r>
              <a:rPr lang="es-MX" sz="1400" dirty="0" smtClean="0">
                <a:latin typeface="Century Gothic" panose="020B0502020202020204" pitchFamily="34" charset="0"/>
              </a:rPr>
              <a:t>Fortalecer </a:t>
            </a:r>
            <a:r>
              <a:rPr lang="es-MX" sz="1400" dirty="0">
                <a:latin typeface="Century Gothic" panose="020B0502020202020204" pitchFamily="34" charset="0"/>
              </a:rPr>
              <a:t>la toma de decisiones de </a:t>
            </a:r>
            <a:r>
              <a:rPr lang="es-MX" sz="1400" dirty="0" smtClean="0">
                <a:latin typeface="Century Gothic" panose="020B0502020202020204" pitchFamily="34" charset="0"/>
              </a:rPr>
              <a:t>inversión;</a:t>
            </a:r>
          </a:p>
          <a:p>
            <a:pPr lvl="1" algn="just">
              <a:buClr>
                <a:srgbClr val="C00000"/>
              </a:buClr>
              <a:buFont typeface="+mj-lt"/>
              <a:buAutoNum type="romanLcPeriod"/>
            </a:pPr>
            <a:r>
              <a:rPr lang="es-MX" sz="1400" dirty="0" smtClean="0">
                <a:latin typeface="Century Gothic" panose="020B0502020202020204" pitchFamily="34" charset="0"/>
              </a:rPr>
              <a:t>Generar </a:t>
            </a:r>
            <a:r>
              <a:rPr lang="es-MX" sz="1400" dirty="0">
                <a:latin typeface="Century Gothic" panose="020B0502020202020204" pitchFamily="34" charset="0"/>
              </a:rPr>
              <a:t>procesos institucionales alineados a los estándares de operación y a las mejores prácticas para la administración de activos financieros; </a:t>
            </a:r>
            <a:r>
              <a:rPr lang="es-MX" sz="1400" dirty="0" smtClean="0">
                <a:latin typeface="Century Gothic" panose="020B0502020202020204" pitchFamily="34" charset="0"/>
              </a:rPr>
              <a:t>y</a:t>
            </a:r>
          </a:p>
          <a:p>
            <a:pPr lvl="1" algn="just">
              <a:buClr>
                <a:srgbClr val="C00000"/>
              </a:buClr>
              <a:buFont typeface="+mj-lt"/>
              <a:buAutoNum type="romanLcPeriod"/>
            </a:pPr>
            <a:r>
              <a:rPr lang="es-MX" sz="1400" dirty="0" smtClean="0">
                <a:latin typeface="Century Gothic" panose="020B0502020202020204" pitchFamily="34" charset="0"/>
              </a:rPr>
              <a:t>Permitir </a:t>
            </a:r>
            <a:r>
              <a:rPr lang="es-MX" sz="1400" dirty="0">
                <a:latin typeface="Century Gothic" panose="020B0502020202020204" pitchFamily="34" charset="0"/>
              </a:rPr>
              <a:t>una estabilidad y transparencia en la gestión de los recursos en el largo plazo</a:t>
            </a:r>
            <a:r>
              <a:rPr lang="es-MX" sz="1400" dirty="0" smtClean="0">
                <a:latin typeface="Century Gothic" panose="020B0502020202020204" pitchFamily="34" charset="0"/>
              </a:rPr>
              <a:t>.</a:t>
            </a:r>
          </a:p>
          <a:p>
            <a:pPr marL="457200" lvl="1" indent="0" algn="just">
              <a:buClr>
                <a:srgbClr val="C00000"/>
              </a:buClr>
              <a:buNone/>
            </a:pPr>
            <a:endParaRPr lang="es-MX" sz="1400" dirty="0">
              <a:latin typeface="Century Gothic" panose="020B0502020202020204" pitchFamily="34" charset="0"/>
            </a:endParaRPr>
          </a:p>
          <a:p>
            <a:pPr algn="just">
              <a:buClr>
                <a:srgbClr val="C00000"/>
              </a:buClr>
            </a:pPr>
            <a:r>
              <a:rPr lang="es-MX" sz="1400" dirty="0" smtClean="0">
                <a:latin typeface="Century Gothic" panose="020B0502020202020204" pitchFamily="34" charset="0"/>
              </a:rPr>
              <a:t>Lo anterior, con el fin de tener mejores </a:t>
            </a:r>
            <a:r>
              <a:rPr lang="es-MX" sz="1400" dirty="0">
                <a:latin typeface="Century Gothic" panose="020B0502020202020204" pitchFamily="34" charset="0"/>
              </a:rPr>
              <a:t>prácticas en el manejo del fondo de </a:t>
            </a:r>
            <a:r>
              <a:rPr lang="es-MX" sz="1400" dirty="0" smtClean="0">
                <a:latin typeface="Century Gothic" panose="020B0502020202020204" pitchFamily="34" charset="0"/>
              </a:rPr>
              <a:t>inversión.</a:t>
            </a:r>
          </a:p>
          <a:p>
            <a:pPr marL="0" indent="0" algn="just">
              <a:buClr>
                <a:srgbClr val="C00000"/>
              </a:buClr>
              <a:buNone/>
            </a:pPr>
            <a:endParaRPr lang="es-MX" sz="14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53200" y="6495835"/>
            <a:ext cx="2133600" cy="365125"/>
          </a:xfrm>
        </p:spPr>
        <p:txBody>
          <a:bodyPr/>
          <a:lstStyle/>
          <a:p>
            <a:fld id="{05E83AA4-A00D-4AA0-8FE8-B93C9F3EC141}" type="slidenum">
              <a:rPr lang="es-ES" altLang="es-MX" smtClean="0"/>
              <a:pPr/>
              <a:t>5</a:t>
            </a:fld>
            <a:endParaRPr lang="es-ES" altLang="es-MX" dirty="0"/>
          </a:p>
        </p:txBody>
      </p:sp>
    </p:spTree>
    <p:extLst>
      <p:ext uri="{BB962C8B-B14F-4D97-AF65-F5344CB8AC3E}">
        <p14:creationId xmlns:p14="http://schemas.microsoft.com/office/powerpoint/2010/main" val="1894712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81185" y="1456388"/>
            <a:ext cx="8028123" cy="4030013"/>
          </a:xfrm>
        </p:spPr>
        <p:txBody>
          <a:bodyPr/>
          <a:lstStyle/>
          <a:p>
            <a:pPr algn="just">
              <a:buClr>
                <a:srgbClr val="C00000"/>
              </a:buClr>
            </a:pPr>
            <a:r>
              <a:rPr lang="es-MX" sz="1400" dirty="0" smtClean="0">
                <a:latin typeface="Century Gothic" panose="020B0502020202020204" pitchFamily="34" charset="0"/>
              </a:rPr>
              <a:t>Actualmente</a:t>
            </a:r>
            <a:r>
              <a:rPr lang="es-MX" sz="1400" dirty="0">
                <a:latin typeface="Century Gothic" panose="020B0502020202020204" pitchFamily="34" charset="0"/>
              </a:rPr>
              <a:t>, el Comité de Inversiones está integrado por dos miembros por cada Sector, designados por el Consejo de Administración, propuestos de la siguiente manera: </a:t>
            </a:r>
          </a:p>
          <a:p>
            <a:pPr algn="just">
              <a:buClr>
                <a:srgbClr val="C00000"/>
              </a:buClr>
            </a:pPr>
            <a:endParaRPr lang="es-MX" sz="1400" dirty="0">
              <a:latin typeface="Century Gothic" panose="020B0502020202020204" pitchFamily="34" charset="0"/>
            </a:endParaRPr>
          </a:p>
          <a:p>
            <a:pPr lvl="1" algn="just">
              <a:buClr>
                <a:srgbClr val="C00000"/>
              </a:buClr>
            </a:pPr>
            <a:r>
              <a:rPr lang="es-MX" sz="1400" dirty="0">
                <a:latin typeface="Century Gothic" panose="020B0502020202020204" pitchFamily="34" charset="0"/>
              </a:rPr>
              <a:t>Un propietario y un suplente por la representación del Gobierno Federal, un propietario y un suplente por el Sector de los Trabajadores y un propietario y un suplente por el Sector Empresarial. </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En el caso de los miembros propuestos por el Sector de los Trabajadores, deberán ser Consejeros del INFONAVIT y su condición en el cargo será anual y rotativa entre miembro propietario y miembro suplente. </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Asimismo, </a:t>
            </a:r>
            <a:r>
              <a:rPr lang="es-MX" sz="1400" dirty="0" smtClean="0">
                <a:latin typeface="Century Gothic" panose="020B0502020202020204" pitchFamily="34" charset="0"/>
              </a:rPr>
              <a:t>los </a:t>
            </a:r>
            <a:r>
              <a:rPr lang="es-MX" sz="1400" dirty="0">
                <a:latin typeface="Century Gothic" panose="020B0502020202020204" pitchFamily="34" charset="0"/>
              </a:rPr>
              <a:t>Sectores pueden ser asesorados por tres expertos independientes, designados uno por cada Sector. </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Los expertos independientes tienen la función de asesorar en todo momento al Comité sobre la adopción de las mejores prácticas en materia de inversiones.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sp>
        <p:nvSpPr>
          <p:cNvPr id="10" name="1 Título"/>
          <p:cNvSpPr>
            <a:spLocks noGrp="1"/>
          </p:cNvSpPr>
          <p:nvPr>
            <p:ph type="title"/>
          </p:nvPr>
        </p:nvSpPr>
        <p:spPr>
          <a:xfrm>
            <a:off x="247972" y="38745"/>
            <a:ext cx="7501181" cy="1050467"/>
          </a:xfrm>
        </p:spPr>
        <p:txBody>
          <a:bodyPr/>
          <a:lstStyle/>
          <a:p>
            <a:r>
              <a:rPr lang="es-MX" sz="2000" b="1" dirty="0" smtClean="0">
                <a:latin typeface="Century Gothic" panose="020B0502020202020204" pitchFamily="34" charset="0"/>
              </a:rPr>
              <a:t>Situación actual </a:t>
            </a:r>
            <a:r>
              <a:rPr lang="es-MX" sz="2000" b="1" dirty="0">
                <a:latin typeface="Century Gothic" panose="020B0502020202020204" pitchFamily="34" charset="0"/>
              </a:rPr>
              <a:t>de las Bases de Funcionamiento del Comité de Inversiones y del Marco de Gestión</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315491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2772" y="1256119"/>
            <a:ext cx="8431619" cy="5236756"/>
          </a:xfrm>
        </p:spPr>
        <p:txBody>
          <a:bodyPr/>
          <a:lstStyle/>
          <a:p>
            <a:pPr lvl="0" algn="just">
              <a:buClr>
                <a:srgbClr val="C00000"/>
              </a:buClr>
            </a:pPr>
            <a:r>
              <a:rPr lang="es-MX" sz="1200" dirty="0" smtClean="0">
                <a:solidFill>
                  <a:prstClr val="black"/>
                </a:solidFill>
                <a:latin typeface="Century Gothic" panose="020B0502020202020204" pitchFamily="34" charset="0"/>
              </a:rPr>
              <a:t>Se </a:t>
            </a:r>
            <a:r>
              <a:rPr lang="es-MX" sz="1200" dirty="0">
                <a:solidFill>
                  <a:prstClr val="black"/>
                </a:solidFill>
                <a:latin typeface="Century Gothic" panose="020B0502020202020204" pitchFamily="34" charset="0"/>
              </a:rPr>
              <a:t>propone incorporar en las Bases de Funcionamiento del Comité de Inversiones y en el Marco de Gestión la figura de “miembros independientes” del Comité de </a:t>
            </a:r>
            <a:r>
              <a:rPr lang="es-MX" sz="1200" dirty="0" smtClean="0">
                <a:solidFill>
                  <a:prstClr val="black"/>
                </a:solidFill>
                <a:latin typeface="Century Gothic" panose="020B0502020202020204" pitchFamily="34" charset="0"/>
              </a:rPr>
              <a:t>Inversiones.</a:t>
            </a:r>
          </a:p>
          <a:p>
            <a:pPr marL="0" lvl="0" indent="0" algn="just">
              <a:buClr>
                <a:srgbClr val="C00000"/>
              </a:buClr>
              <a:buNone/>
            </a:pPr>
            <a:endParaRPr lang="es-MX" sz="1200" dirty="0" smtClean="0">
              <a:solidFill>
                <a:prstClr val="black"/>
              </a:solidFill>
              <a:latin typeface="Century Gothic" panose="020B0502020202020204" pitchFamily="34" charset="0"/>
            </a:endParaRPr>
          </a:p>
          <a:p>
            <a:pPr lvl="0" algn="just">
              <a:buClr>
                <a:srgbClr val="C00000"/>
              </a:buClr>
            </a:pPr>
            <a:r>
              <a:rPr lang="es-MX" sz="1200" dirty="0">
                <a:latin typeface="Century Gothic" panose="020B0502020202020204" pitchFamily="34" charset="0"/>
              </a:rPr>
              <a:t>Con la incorporación de la figura de miembros independientes, ya no será necesario que los tres expertos independientes asesoren al Comité y su asesoría quedará limitada exclusivamente al Sector que lo designó.</a:t>
            </a:r>
          </a:p>
          <a:p>
            <a:pPr lvl="0" algn="just">
              <a:buClr>
                <a:srgbClr val="C00000"/>
              </a:buClr>
            </a:pPr>
            <a:endParaRPr lang="es-MX" sz="1200" dirty="0">
              <a:latin typeface="Century Gothic" panose="020B0502020202020204" pitchFamily="34" charset="0"/>
            </a:endParaRPr>
          </a:p>
          <a:p>
            <a:pPr lvl="0" algn="just">
              <a:buClr>
                <a:srgbClr val="C00000"/>
              </a:buClr>
            </a:pPr>
            <a:r>
              <a:rPr lang="es-MX" sz="1200" dirty="0">
                <a:latin typeface="Century Gothic" panose="020B0502020202020204" pitchFamily="34" charset="0"/>
              </a:rPr>
              <a:t>Los miembros independientes serán expertos propuestos por la Administración y deberán ser aprobados por el Consejo de Administración para actuar con voz y con voto en las sesiones del Comité de Inversiones. </a:t>
            </a:r>
          </a:p>
          <a:p>
            <a:pPr lvl="0" algn="just">
              <a:buClr>
                <a:srgbClr val="C00000"/>
              </a:buClr>
            </a:pPr>
            <a:endParaRPr lang="es-MX" sz="1200" dirty="0">
              <a:latin typeface="Century Gothic" panose="020B0502020202020204" pitchFamily="34" charset="0"/>
            </a:endParaRPr>
          </a:p>
          <a:p>
            <a:pPr lvl="0" algn="just">
              <a:buClr>
                <a:srgbClr val="C00000"/>
              </a:buClr>
            </a:pPr>
            <a:r>
              <a:rPr lang="es-MX" sz="1200" dirty="0">
                <a:latin typeface="Century Gothic" panose="020B0502020202020204" pitchFamily="34" charset="0"/>
              </a:rPr>
              <a:t>Asimismo, la Administración deberá participar de manera más activa en el Comité de Inversiones, para lo cual nombrará al Gerente Sr. de Mercados Financieros y Gestión de Inversiones como miembro del Comité de Inversiones con voz y con voto</a:t>
            </a:r>
            <a:r>
              <a:rPr lang="es-MX" sz="1200" dirty="0" smtClean="0">
                <a:latin typeface="Century Gothic" panose="020B0502020202020204" pitchFamily="34" charset="0"/>
              </a:rPr>
              <a:t>.</a:t>
            </a:r>
          </a:p>
          <a:p>
            <a:pPr marL="0" lvl="0" indent="0" algn="just">
              <a:buClr>
                <a:srgbClr val="C00000"/>
              </a:buClr>
              <a:buNone/>
            </a:pPr>
            <a:endParaRPr lang="es-MX" sz="1200" dirty="0">
              <a:latin typeface="Century Gothic" panose="020B0502020202020204" pitchFamily="34" charset="0"/>
            </a:endParaRPr>
          </a:p>
          <a:p>
            <a:pPr lvl="0" algn="just">
              <a:buClr>
                <a:srgbClr val="C00000"/>
              </a:buClr>
            </a:pPr>
            <a:r>
              <a:rPr lang="es-MX" sz="1200" dirty="0">
                <a:latin typeface="Century Gothic" panose="020B0502020202020204" pitchFamily="34" charset="0"/>
              </a:rPr>
              <a:t>Así, el número de miembros del Comité de Inversiones siempre deberá de ser impar y quedará integrado por</a:t>
            </a:r>
            <a:r>
              <a:rPr lang="es-MX" sz="1200" dirty="0" smtClean="0">
                <a:latin typeface="Century Gothic" panose="020B0502020202020204" pitchFamily="34" charset="0"/>
              </a:rPr>
              <a:t>:</a:t>
            </a:r>
          </a:p>
          <a:p>
            <a:pPr lvl="2" indent="-342900" algn="just">
              <a:buClr>
                <a:srgbClr val="C00000"/>
              </a:buClr>
              <a:buFont typeface="+mj-lt"/>
              <a:buAutoNum type="arabicPeriod"/>
            </a:pPr>
            <a:r>
              <a:rPr lang="es-MX" sz="1200" dirty="0">
                <a:latin typeface="Century Gothic" panose="020B0502020202020204" pitchFamily="34" charset="0"/>
              </a:rPr>
              <a:t>Los tres miembros actuales y sus suplentes (los tres Sectores). </a:t>
            </a:r>
          </a:p>
          <a:p>
            <a:pPr lvl="2" indent="-342900" algn="just">
              <a:buClr>
                <a:srgbClr val="C00000"/>
              </a:buClr>
              <a:buFont typeface="+mj-lt"/>
              <a:buAutoNum type="arabicPeriod"/>
            </a:pPr>
            <a:r>
              <a:rPr lang="es-MX" sz="1200" dirty="0">
                <a:latin typeface="Century Gothic" panose="020B0502020202020204" pitchFamily="34" charset="0"/>
              </a:rPr>
              <a:t>Tres miembros independientes.</a:t>
            </a:r>
          </a:p>
          <a:p>
            <a:pPr lvl="2" indent="-342900" algn="just">
              <a:buClr>
                <a:srgbClr val="C00000"/>
              </a:buClr>
              <a:buFont typeface="+mj-lt"/>
              <a:buAutoNum type="arabicPeriod"/>
            </a:pPr>
            <a:r>
              <a:rPr lang="es-MX" sz="1200" dirty="0">
                <a:latin typeface="Century Gothic" panose="020B0502020202020204" pitchFamily="34" charset="0"/>
              </a:rPr>
              <a:t>Un miembro de la Administración.</a:t>
            </a:r>
          </a:p>
          <a:p>
            <a:pPr marL="0" lvl="0" indent="0" algn="just">
              <a:buClr>
                <a:srgbClr val="C00000"/>
              </a:buClr>
              <a:buNone/>
            </a:pPr>
            <a:endParaRPr lang="es-MX" sz="1200" dirty="0" smtClean="0">
              <a:latin typeface="Century Gothic" panose="020B0502020202020204" pitchFamily="34" charset="0"/>
            </a:endParaRPr>
          </a:p>
          <a:p>
            <a:pPr lvl="0" algn="just">
              <a:buClr>
                <a:srgbClr val="C00000"/>
              </a:buClr>
            </a:pPr>
            <a:r>
              <a:rPr lang="es-MX" sz="1200" dirty="0" smtClean="0">
                <a:latin typeface="Century Gothic" panose="020B0502020202020204" pitchFamily="34" charset="0"/>
              </a:rPr>
              <a:t>Se </a:t>
            </a:r>
            <a:r>
              <a:rPr lang="es-MX" sz="1200" dirty="0">
                <a:latin typeface="Century Gothic" panose="020B0502020202020204" pitchFamily="34" charset="0"/>
              </a:rPr>
              <a:t>propone que el Coordinador General de Riesgos y el Coordinador General de Control Interno acudan o se hagan representar en todas las sesiones del Comité de Inversiones, en calidad de miembros, con voz pero sin voto</a:t>
            </a:r>
            <a:r>
              <a:rPr lang="es-MX" sz="1200" dirty="0" smtClean="0">
                <a:latin typeface="Century Gothic" panose="020B0502020202020204" pitchFamily="34" charset="0"/>
              </a:rPr>
              <a:t>.</a:t>
            </a:r>
            <a:endParaRPr lang="es-MX" sz="12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53200" y="6492875"/>
            <a:ext cx="2133600" cy="365125"/>
          </a:xfrm>
        </p:spPr>
        <p:txBody>
          <a:bodyPr/>
          <a:lstStyle/>
          <a:p>
            <a:fld id="{05E83AA4-A00D-4AA0-8FE8-B93C9F3EC141}" type="slidenum">
              <a:rPr lang="es-ES" altLang="es-MX" smtClean="0"/>
              <a:pPr/>
              <a:t>7</a:t>
            </a:fld>
            <a:endParaRPr lang="es-ES" altLang="es-MX" dirty="0"/>
          </a:p>
        </p:txBody>
      </p:sp>
      <p:sp>
        <p:nvSpPr>
          <p:cNvPr id="5" name="1 Título"/>
          <p:cNvSpPr>
            <a:spLocks noGrp="1"/>
          </p:cNvSpPr>
          <p:nvPr>
            <p:ph type="title"/>
          </p:nvPr>
        </p:nvSpPr>
        <p:spPr>
          <a:xfrm>
            <a:off x="247972" y="38745"/>
            <a:ext cx="7501181" cy="1050467"/>
          </a:xfrm>
        </p:spPr>
        <p:txBody>
          <a:bodyPr/>
          <a:lstStyle/>
          <a:p>
            <a:r>
              <a:rPr lang="es-MX" sz="2000" b="1" dirty="0">
                <a:latin typeface="Century Gothic" panose="020B0502020202020204" pitchFamily="34" charset="0"/>
              </a:rPr>
              <a:t>Propuesta </a:t>
            </a:r>
            <a:r>
              <a:rPr lang="es-MX" sz="2000" b="1" dirty="0" smtClean="0">
                <a:latin typeface="Century Gothic" panose="020B0502020202020204" pitchFamily="34" charset="0"/>
              </a:rPr>
              <a:t>a </a:t>
            </a:r>
            <a:r>
              <a:rPr lang="es-MX" sz="2000" b="1" dirty="0" smtClean="0">
                <a:latin typeface="Century Gothic" panose="020B0502020202020204" pitchFamily="34" charset="0"/>
              </a:rPr>
              <a:t>las </a:t>
            </a:r>
            <a:r>
              <a:rPr lang="es-MX" sz="2000" b="1" dirty="0">
                <a:latin typeface="Century Gothic" panose="020B0502020202020204" pitchFamily="34" charset="0"/>
              </a:rPr>
              <a:t>Bases de Funcionamiento del Comité de Inversiones y del Marco de Gestión</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3840161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a:t>
            </a:fld>
            <a:endParaRPr lang="es-ES" altLang="es-MX" dirty="0"/>
          </a:p>
        </p:txBody>
      </p:sp>
      <p:sp>
        <p:nvSpPr>
          <p:cNvPr id="6" name="5 Rectángulo"/>
          <p:cNvSpPr/>
          <p:nvPr/>
        </p:nvSpPr>
        <p:spPr>
          <a:xfrm>
            <a:off x="0" y="1089212"/>
            <a:ext cx="8846287" cy="5447645"/>
          </a:xfrm>
          <a:prstGeom prst="rect">
            <a:avLst/>
          </a:prstGeom>
        </p:spPr>
        <p:txBody>
          <a:bodyPr wrap="square">
            <a:spAutoFit/>
          </a:bodyPr>
          <a:lstStyle/>
          <a:p>
            <a:pPr marL="171450" lvl="0" indent="-171450" algn="just">
              <a:buClr>
                <a:srgbClr val="C00000"/>
              </a:buClr>
              <a:buFont typeface="Arial" panose="020B0604020202020204" pitchFamily="34" charset="0"/>
              <a:buChar char="•"/>
            </a:pPr>
            <a:r>
              <a:rPr lang="es-MX" sz="1200" dirty="0">
                <a:solidFill>
                  <a:prstClr val="black"/>
                </a:solidFill>
                <a:latin typeface="Century Gothic" panose="020B0502020202020204" pitchFamily="34" charset="0"/>
              </a:rPr>
              <a:t>Con el objeto de reforzar al Comité de Inversiones, se propone adicionarle las siguientes facultades:</a:t>
            </a:r>
          </a:p>
          <a:p>
            <a:pPr marL="171450" lvl="0" indent="-171450" algn="just">
              <a:buClr>
                <a:srgbClr val="C00000"/>
              </a:buClr>
              <a:buFont typeface="Arial" panose="020B0604020202020204" pitchFamily="34" charset="0"/>
              <a:buChar char="•"/>
            </a:pPr>
            <a:endParaRPr lang="es-MX" sz="1200" dirty="0">
              <a:solidFill>
                <a:prstClr val="black"/>
              </a:solidFill>
              <a:latin typeface="Century Gothic" panose="020B0502020202020204" pitchFamily="34" charset="0"/>
            </a:endParaRPr>
          </a:p>
          <a:p>
            <a:pPr marL="685800" lvl="1" indent="-228600" algn="just">
              <a:buClr>
                <a:srgbClr val="C00000"/>
              </a:buClr>
              <a:buFont typeface="+mj-lt"/>
              <a:buAutoNum type="arabicPeriod"/>
            </a:pPr>
            <a:r>
              <a:rPr lang="es-MX" sz="1200" dirty="0" smtClean="0">
                <a:solidFill>
                  <a:prstClr val="black"/>
                </a:solidFill>
                <a:latin typeface="Century Gothic" panose="020B0502020202020204" pitchFamily="34" charset="0"/>
              </a:rPr>
              <a:t>Prohibir </a:t>
            </a:r>
            <a:r>
              <a:rPr lang="es-MX" sz="1200" dirty="0">
                <a:solidFill>
                  <a:prstClr val="black"/>
                </a:solidFill>
                <a:latin typeface="Century Gothic" panose="020B0502020202020204" pitchFamily="34" charset="0"/>
              </a:rPr>
              <a:t>la celebración de operaciones que directa o indirectamente se hagan valer de referenciadores para la venta de valores al Instituto. </a:t>
            </a:r>
            <a:endParaRPr lang="es-MX" sz="1200" dirty="0" smtClean="0">
              <a:solidFill>
                <a:prstClr val="black"/>
              </a:solidFill>
              <a:latin typeface="Century Gothic" panose="020B0502020202020204" pitchFamily="34" charset="0"/>
            </a:endParaRPr>
          </a:p>
          <a:p>
            <a:pPr marL="685800" lvl="1" indent="-228600" algn="just">
              <a:buClr>
                <a:srgbClr val="C00000"/>
              </a:buClr>
              <a:buFont typeface="+mj-lt"/>
              <a:buAutoNum type="arabicPeriod"/>
            </a:pPr>
            <a:endParaRPr lang="es-MX" sz="1200" dirty="0">
              <a:solidFill>
                <a:prstClr val="black"/>
              </a:solidFill>
              <a:latin typeface="Century Gothic" panose="020B0502020202020204" pitchFamily="34" charset="0"/>
            </a:endParaRPr>
          </a:p>
          <a:p>
            <a:pPr marL="685800" lvl="1" indent="-228600" algn="just">
              <a:buClr>
                <a:srgbClr val="C00000"/>
              </a:buClr>
              <a:buFont typeface="+mj-lt"/>
              <a:buAutoNum type="arabicPeriod"/>
            </a:pPr>
            <a:r>
              <a:rPr lang="es-MX" sz="1200" dirty="0" smtClean="0">
                <a:solidFill>
                  <a:prstClr val="black"/>
                </a:solidFill>
                <a:latin typeface="Century Gothic" panose="020B0502020202020204" pitchFamily="34" charset="0"/>
              </a:rPr>
              <a:t>En </a:t>
            </a:r>
            <a:r>
              <a:rPr lang="es-MX" sz="1200" dirty="0">
                <a:solidFill>
                  <a:prstClr val="black"/>
                </a:solidFill>
                <a:latin typeface="Century Gothic" panose="020B0502020202020204" pitchFamily="34" charset="0"/>
              </a:rPr>
              <a:t>caso de requerirlo, solicitar la justificación y fundamentación de cualquier decisión de compra-venta de valores</a:t>
            </a:r>
            <a:r>
              <a:rPr lang="es-MX" sz="1200" dirty="0" smtClean="0">
                <a:solidFill>
                  <a:prstClr val="black"/>
                </a:solidFill>
                <a:latin typeface="Century Gothic" panose="020B0502020202020204" pitchFamily="34" charset="0"/>
              </a:rPr>
              <a:t>.</a:t>
            </a:r>
          </a:p>
          <a:p>
            <a:pPr marL="685800" lvl="1" indent="-228600" algn="just">
              <a:buClr>
                <a:srgbClr val="C00000"/>
              </a:buClr>
              <a:buFont typeface="+mj-lt"/>
              <a:buAutoNum type="arabicPeriod"/>
            </a:pPr>
            <a:endParaRPr lang="es-MX" sz="1200" dirty="0">
              <a:solidFill>
                <a:prstClr val="black"/>
              </a:solidFill>
              <a:latin typeface="Century Gothic" panose="020B0502020202020204" pitchFamily="34" charset="0"/>
            </a:endParaRPr>
          </a:p>
          <a:p>
            <a:pPr marL="685800" lvl="1" indent="-228600" algn="just">
              <a:buClr>
                <a:srgbClr val="C00000"/>
              </a:buClr>
              <a:buFont typeface="+mj-lt"/>
              <a:buAutoNum type="arabicPeriod"/>
            </a:pPr>
            <a:r>
              <a:rPr lang="es-MX" sz="1200" dirty="0" smtClean="0">
                <a:solidFill>
                  <a:prstClr val="black"/>
                </a:solidFill>
                <a:latin typeface="Century Gothic" panose="020B0502020202020204" pitchFamily="34" charset="0"/>
              </a:rPr>
              <a:t>Deberá aprobar </a:t>
            </a:r>
            <a:r>
              <a:rPr lang="es-MX" sz="1200" dirty="0">
                <a:solidFill>
                  <a:prstClr val="black"/>
                </a:solidFill>
                <a:latin typeface="Century Gothic" panose="020B0502020202020204" pitchFamily="34" charset="0"/>
              </a:rPr>
              <a:t>la estrategia general de inversión, así como las políticas de rebalanceo del portafolio</a:t>
            </a:r>
            <a:r>
              <a:rPr lang="es-MX" sz="1200" dirty="0" smtClean="0">
                <a:solidFill>
                  <a:prstClr val="black"/>
                </a:solidFill>
                <a:latin typeface="Century Gothic" panose="020B0502020202020204" pitchFamily="34" charset="0"/>
              </a:rPr>
              <a:t>.</a:t>
            </a:r>
          </a:p>
          <a:p>
            <a:pPr marL="685800" lvl="1" indent="-228600" algn="just">
              <a:buClr>
                <a:srgbClr val="C00000"/>
              </a:buClr>
              <a:buFont typeface="+mj-lt"/>
              <a:buAutoNum type="arabicPeriod"/>
            </a:pPr>
            <a:endParaRPr lang="es-MX" sz="1200" dirty="0">
              <a:solidFill>
                <a:prstClr val="black"/>
              </a:solidFill>
              <a:latin typeface="Century Gothic" panose="020B0502020202020204" pitchFamily="34" charset="0"/>
            </a:endParaRPr>
          </a:p>
          <a:p>
            <a:pPr marL="685800" lvl="1" indent="-228600" algn="just">
              <a:buClr>
                <a:srgbClr val="C00000"/>
              </a:buClr>
              <a:buFont typeface="+mj-lt"/>
              <a:buAutoNum type="arabicPeriod"/>
            </a:pPr>
            <a:r>
              <a:rPr lang="es-MX" sz="1200" dirty="0">
                <a:solidFill>
                  <a:prstClr val="black"/>
                </a:solidFill>
                <a:latin typeface="Century Gothic" panose="020B0502020202020204" pitchFamily="34" charset="0"/>
              </a:rPr>
              <a:t>D</a:t>
            </a:r>
            <a:r>
              <a:rPr lang="es-MX" sz="1200" dirty="0" smtClean="0">
                <a:solidFill>
                  <a:prstClr val="black"/>
                </a:solidFill>
                <a:latin typeface="Century Gothic" panose="020B0502020202020204" pitchFamily="34" charset="0"/>
              </a:rPr>
              <a:t>eberá </a:t>
            </a:r>
            <a:r>
              <a:rPr lang="es-MX" sz="1200" dirty="0">
                <a:solidFill>
                  <a:prstClr val="black"/>
                </a:solidFill>
                <a:latin typeface="Century Gothic" panose="020B0502020202020204" pitchFamily="34" charset="0"/>
              </a:rPr>
              <a:t>aprobar los lineamientos para la elección de mandatarios, en caso de que el Consejo apruebe un programa de mandatos</a:t>
            </a:r>
            <a:r>
              <a:rPr lang="es-MX" sz="1200" dirty="0" smtClean="0">
                <a:solidFill>
                  <a:prstClr val="black"/>
                </a:solidFill>
                <a:latin typeface="Century Gothic" panose="020B0502020202020204" pitchFamily="34" charset="0"/>
              </a:rPr>
              <a:t>.</a:t>
            </a:r>
          </a:p>
          <a:p>
            <a:pPr marL="685800" lvl="1" indent="-228600" algn="just">
              <a:buClr>
                <a:srgbClr val="C00000"/>
              </a:buClr>
              <a:buFont typeface="+mj-lt"/>
              <a:buAutoNum type="arabicPeriod"/>
            </a:pPr>
            <a:endParaRPr lang="es-MX" sz="1200" dirty="0">
              <a:solidFill>
                <a:prstClr val="black"/>
              </a:solidFill>
              <a:latin typeface="Century Gothic" panose="020B0502020202020204" pitchFamily="34" charset="0"/>
            </a:endParaRPr>
          </a:p>
          <a:p>
            <a:pPr marL="685800" lvl="1" indent="-228600" algn="just">
              <a:buClr>
                <a:srgbClr val="C00000"/>
              </a:buClr>
              <a:buFont typeface="+mj-lt"/>
              <a:buAutoNum type="arabicPeriod"/>
            </a:pPr>
            <a:r>
              <a:rPr lang="es-MX" sz="1200" dirty="0" smtClean="0">
                <a:solidFill>
                  <a:prstClr val="black"/>
                </a:solidFill>
                <a:latin typeface="Century Gothic" panose="020B0502020202020204" pitchFamily="34" charset="0"/>
              </a:rPr>
              <a:t>Deberá </a:t>
            </a:r>
            <a:r>
              <a:rPr lang="es-MX" sz="1200" dirty="0">
                <a:solidFill>
                  <a:prstClr val="black"/>
                </a:solidFill>
                <a:latin typeface="Century Gothic" panose="020B0502020202020204" pitchFamily="34" charset="0"/>
              </a:rPr>
              <a:t>someter a la aprobación del Consejo de Administración el establecimiento de un Código de Ética y Conducta para la gestión de inversiones, delimitando los sujetos obligados a su observancia</a:t>
            </a:r>
            <a:r>
              <a:rPr lang="es-MX" sz="1200" dirty="0" smtClean="0">
                <a:solidFill>
                  <a:prstClr val="black"/>
                </a:solidFill>
                <a:latin typeface="Century Gothic" panose="020B0502020202020204" pitchFamily="34" charset="0"/>
              </a:rPr>
              <a:t>.</a:t>
            </a:r>
          </a:p>
          <a:p>
            <a:pPr marL="685800" lvl="1" indent="-228600" algn="just">
              <a:buClr>
                <a:srgbClr val="C00000"/>
              </a:buClr>
              <a:buFont typeface="+mj-lt"/>
              <a:buAutoNum type="arabicPeriod"/>
            </a:pPr>
            <a:endParaRPr lang="es-MX" sz="1200" dirty="0">
              <a:solidFill>
                <a:prstClr val="black"/>
              </a:solidFill>
              <a:latin typeface="Century Gothic" panose="020B0502020202020204" pitchFamily="34" charset="0"/>
            </a:endParaRPr>
          </a:p>
          <a:p>
            <a:pPr marL="685800" lvl="1" indent="-228600" algn="just">
              <a:buClr>
                <a:srgbClr val="C00000"/>
              </a:buClr>
              <a:buFont typeface="+mj-lt"/>
              <a:buAutoNum type="arabicPeriod"/>
            </a:pPr>
            <a:r>
              <a:rPr lang="es-MX" sz="1200" dirty="0" smtClean="0">
                <a:solidFill>
                  <a:prstClr val="black"/>
                </a:solidFill>
                <a:latin typeface="Century Gothic" panose="020B0502020202020204" pitchFamily="34" charset="0"/>
              </a:rPr>
              <a:t>El Comité solicitará </a:t>
            </a:r>
            <a:r>
              <a:rPr lang="es-MX" sz="1200" dirty="0">
                <a:solidFill>
                  <a:prstClr val="black"/>
                </a:solidFill>
                <a:latin typeface="Century Gothic" panose="020B0502020202020204" pitchFamily="34" charset="0"/>
              </a:rPr>
              <a:t>a las Coordinaciones Generales de Riesgos y de Control Interno informes periódicos respecto del seguimiento y monitoreo de la gestión de </a:t>
            </a:r>
            <a:r>
              <a:rPr lang="es-MX" sz="1200" dirty="0" smtClean="0">
                <a:solidFill>
                  <a:prstClr val="black"/>
                </a:solidFill>
                <a:latin typeface="Century Gothic" panose="020B0502020202020204" pitchFamily="34" charset="0"/>
              </a:rPr>
              <a:t>inversiones.</a:t>
            </a:r>
          </a:p>
          <a:p>
            <a:pPr marL="685800" lvl="1" indent="-228600" algn="just">
              <a:buClr>
                <a:srgbClr val="C00000"/>
              </a:buClr>
              <a:buFont typeface="+mj-lt"/>
              <a:buAutoNum type="arabicPeriod"/>
            </a:pPr>
            <a:endParaRPr lang="es-MX" sz="1200" dirty="0" smtClean="0">
              <a:solidFill>
                <a:prstClr val="black"/>
              </a:solidFill>
              <a:latin typeface="Century Gothic" panose="020B0502020202020204" pitchFamily="34" charset="0"/>
            </a:endParaRPr>
          </a:p>
          <a:p>
            <a:pPr marL="685800" lvl="1" indent="-228600" algn="just">
              <a:buClr>
                <a:srgbClr val="C00000"/>
              </a:buClr>
              <a:buFont typeface="+mj-lt"/>
              <a:buAutoNum type="arabicPeriod"/>
            </a:pPr>
            <a:r>
              <a:rPr lang="es-MX" sz="1200" dirty="0" smtClean="0">
                <a:solidFill>
                  <a:prstClr val="black"/>
                </a:solidFill>
                <a:latin typeface="Century Gothic" panose="020B0502020202020204" pitchFamily="34" charset="0"/>
              </a:rPr>
              <a:t>El </a:t>
            </a:r>
            <a:r>
              <a:rPr lang="es-MX" sz="1200" dirty="0">
                <a:solidFill>
                  <a:prstClr val="black"/>
                </a:solidFill>
                <a:latin typeface="Century Gothic" panose="020B0502020202020204" pitchFamily="34" charset="0"/>
              </a:rPr>
              <a:t>Comité de Inversiones es el facultado para aprobar las inversiones en los emisores que no sean el Gobierno Federal. Por tanto, será el mismo Comité el que apruebe las siguientes inversiones en</a:t>
            </a:r>
            <a:r>
              <a:rPr lang="es-MX" sz="1200" dirty="0" smtClean="0">
                <a:solidFill>
                  <a:prstClr val="black"/>
                </a:solidFill>
                <a:latin typeface="Century Gothic" panose="020B0502020202020204" pitchFamily="34" charset="0"/>
              </a:rPr>
              <a:t>:</a:t>
            </a:r>
          </a:p>
          <a:p>
            <a:pPr lvl="1" algn="just">
              <a:buClr>
                <a:srgbClr val="C00000"/>
              </a:buClr>
            </a:pPr>
            <a:endParaRPr lang="es-MX" sz="1200" dirty="0">
              <a:solidFill>
                <a:prstClr val="black"/>
              </a:solidFill>
              <a:latin typeface="Century Gothic" panose="020B0502020202020204" pitchFamily="34" charset="0"/>
            </a:endParaRPr>
          </a:p>
          <a:p>
            <a:pPr marL="1143000" lvl="2" indent="-228600" algn="just">
              <a:buClr>
                <a:srgbClr val="C00000"/>
              </a:buClr>
              <a:buFont typeface="+mj-lt"/>
              <a:buAutoNum type="alphaLcParenR"/>
            </a:pPr>
            <a:r>
              <a:rPr lang="es-MX" sz="1200" dirty="0" smtClean="0">
                <a:solidFill>
                  <a:prstClr val="black"/>
                </a:solidFill>
                <a:latin typeface="Century Gothic" panose="020B0502020202020204" pitchFamily="34" charset="0"/>
              </a:rPr>
              <a:t>Mercancías</a:t>
            </a:r>
            <a:endParaRPr lang="es-MX" sz="1200" dirty="0">
              <a:solidFill>
                <a:prstClr val="black"/>
              </a:solidFill>
              <a:latin typeface="Century Gothic" panose="020B0502020202020204" pitchFamily="34" charset="0"/>
            </a:endParaRPr>
          </a:p>
          <a:p>
            <a:pPr marL="1143000" lvl="2" indent="-228600" algn="just">
              <a:buClr>
                <a:srgbClr val="C00000"/>
              </a:buClr>
              <a:buFont typeface="+mj-lt"/>
              <a:buAutoNum type="alphaLcParenR"/>
            </a:pPr>
            <a:r>
              <a:rPr lang="es-MX" sz="1200" dirty="0" smtClean="0">
                <a:solidFill>
                  <a:prstClr val="black"/>
                </a:solidFill>
                <a:latin typeface="Century Gothic" panose="020B0502020202020204" pitchFamily="34" charset="0"/>
              </a:rPr>
              <a:t>Fondos </a:t>
            </a:r>
            <a:r>
              <a:rPr lang="es-MX" sz="1200" dirty="0">
                <a:solidFill>
                  <a:prstClr val="black"/>
                </a:solidFill>
                <a:latin typeface="Century Gothic" panose="020B0502020202020204" pitchFamily="34" charset="0"/>
              </a:rPr>
              <a:t>mutuos y Sociedad de Inversión</a:t>
            </a:r>
          </a:p>
          <a:p>
            <a:pPr marL="1143000" lvl="2" indent="-228600" algn="just">
              <a:buClr>
                <a:srgbClr val="C00000"/>
              </a:buClr>
              <a:buFont typeface="+mj-lt"/>
              <a:buAutoNum type="alphaLcParenR"/>
            </a:pPr>
            <a:r>
              <a:rPr lang="es-MX" sz="1200" dirty="0" smtClean="0">
                <a:solidFill>
                  <a:prstClr val="black"/>
                </a:solidFill>
                <a:latin typeface="Century Gothic" panose="020B0502020202020204" pitchFamily="34" charset="0"/>
              </a:rPr>
              <a:t>Valores </a:t>
            </a:r>
            <a:r>
              <a:rPr lang="es-MX" sz="1200" dirty="0">
                <a:solidFill>
                  <a:prstClr val="black"/>
                </a:solidFill>
                <a:latin typeface="Century Gothic" panose="020B0502020202020204" pitchFamily="34" charset="0"/>
              </a:rPr>
              <a:t>estructurados</a:t>
            </a:r>
          </a:p>
          <a:p>
            <a:pPr marL="1143000" lvl="2" indent="-228600" algn="just">
              <a:buClr>
                <a:srgbClr val="C00000"/>
              </a:buClr>
              <a:buFont typeface="+mj-lt"/>
              <a:buAutoNum type="alphaLcParenR"/>
            </a:pPr>
            <a:r>
              <a:rPr lang="es-MX" sz="1200" dirty="0" smtClean="0">
                <a:solidFill>
                  <a:prstClr val="black"/>
                </a:solidFill>
                <a:latin typeface="Century Gothic" panose="020B0502020202020204" pitchFamily="34" charset="0"/>
              </a:rPr>
              <a:t>Valores </a:t>
            </a:r>
            <a:r>
              <a:rPr lang="es-MX" sz="1200" dirty="0">
                <a:solidFill>
                  <a:prstClr val="black"/>
                </a:solidFill>
                <a:latin typeface="Century Gothic" panose="020B0502020202020204" pitchFamily="34" charset="0"/>
              </a:rPr>
              <a:t>de renta variable.</a:t>
            </a:r>
          </a:p>
          <a:p>
            <a:pPr marL="1143000" lvl="2" indent="-228600" algn="just">
              <a:buClr>
                <a:srgbClr val="C00000"/>
              </a:buClr>
              <a:buFont typeface="+mj-lt"/>
              <a:buAutoNum type="alphaLcParenR"/>
            </a:pPr>
            <a:r>
              <a:rPr lang="es-MX" sz="1200" dirty="0" smtClean="0">
                <a:solidFill>
                  <a:prstClr val="black"/>
                </a:solidFill>
                <a:latin typeface="Century Gothic" panose="020B0502020202020204" pitchFamily="34" charset="0"/>
              </a:rPr>
              <a:t>Divisas</a:t>
            </a:r>
            <a:r>
              <a:rPr lang="es-MX" sz="1200" dirty="0">
                <a:solidFill>
                  <a:prstClr val="black"/>
                </a:solidFill>
                <a:latin typeface="Century Gothic" panose="020B0502020202020204" pitchFamily="34" charset="0"/>
              </a:rPr>
              <a:t>.</a:t>
            </a:r>
          </a:p>
          <a:p>
            <a:pPr marL="1143000" lvl="2" indent="-228600" algn="just">
              <a:buClr>
                <a:srgbClr val="C00000"/>
              </a:buClr>
              <a:buFont typeface="+mj-lt"/>
              <a:buAutoNum type="alphaLcParenR"/>
            </a:pPr>
            <a:r>
              <a:rPr lang="es-MX" sz="1200" dirty="0" smtClean="0">
                <a:solidFill>
                  <a:prstClr val="black"/>
                </a:solidFill>
                <a:latin typeface="Century Gothic" panose="020B0502020202020204" pitchFamily="34" charset="0"/>
              </a:rPr>
              <a:t>Derivados</a:t>
            </a:r>
            <a:endParaRPr lang="es-MX" sz="1200" dirty="0">
              <a:solidFill>
                <a:prstClr val="black"/>
              </a:solidFill>
              <a:latin typeface="Century Gothic" panose="020B0502020202020204" pitchFamily="34" charset="0"/>
            </a:endParaRPr>
          </a:p>
          <a:p>
            <a:pPr marL="1143000" lvl="2" indent="-228600" algn="just">
              <a:buClr>
                <a:srgbClr val="C00000"/>
              </a:buClr>
              <a:buFont typeface="+mj-lt"/>
              <a:buAutoNum type="alphaLcParenR"/>
            </a:pPr>
            <a:r>
              <a:rPr lang="es-MX" sz="1200" dirty="0" smtClean="0">
                <a:solidFill>
                  <a:prstClr val="black"/>
                </a:solidFill>
                <a:latin typeface="Century Gothic" panose="020B0502020202020204" pitchFamily="34" charset="0"/>
              </a:rPr>
              <a:t>Valores </a:t>
            </a:r>
            <a:r>
              <a:rPr lang="es-MX" sz="1200" dirty="0">
                <a:solidFill>
                  <a:prstClr val="black"/>
                </a:solidFill>
                <a:latin typeface="Century Gothic" panose="020B0502020202020204" pitchFamily="34" charset="0"/>
              </a:rPr>
              <a:t>de renta fija</a:t>
            </a:r>
            <a:r>
              <a:rPr lang="es-MX" sz="1200" dirty="0" smtClean="0">
                <a:solidFill>
                  <a:prstClr val="black"/>
                </a:solidFill>
                <a:latin typeface="Century Gothic" panose="020B0502020202020204" pitchFamily="34" charset="0"/>
              </a:rPr>
              <a:t>.</a:t>
            </a:r>
            <a:endParaRPr lang="es-MX" sz="1200" dirty="0">
              <a:solidFill>
                <a:prstClr val="black"/>
              </a:solidFill>
              <a:latin typeface="Century Gothic" panose="020B0502020202020204" pitchFamily="34" charset="0"/>
            </a:endParaRPr>
          </a:p>
        </p:txBody>
      </p:sp>
      <p:sp>
        <p:nvSpPr>
          <p:cNvPr id="10" name="1 Título"/>
          <p:cNvSpPr>
            <a:spLocks noGrp="1"/>
          </p:cNvSpPr>
          <p:nvPr>
            <p:ph type="title"/>
          </p:nvPr>
        </p:nvSpPr>
        <p:spPr>
          <a:xfrm>
            <a:off x="247972" y="38745"/>
            <a:ext cx="7501181" cy="1050467"/>
          </a:xfrm>
        </p:spPr>
        <p:txBody>
          <a:bodyPr/>
          <a:lstStyle/>
          <a:p>
            <a:r>
              <a:rPr lang="es-MX" sz="2000" b="1" dirty="0">
                <a:latin typeface="Century Gothic" panose="020B0502020202020204" pitchFamily="34" charset="0"/>
              </a:rPr>
              <a:t>Propuesta </a:t>
            </a:r>
            <a:r>
              <a:rPr lang="es-MX" sz="2000" b="1" dirty="0" smtClean="0">
                <a:latin typeface="Century Gothic" panose="020B0502020202020204" pitchFamily="34" charset="0"/>
              </a:rPr>
              <a:t>a </a:t>
            </a:r>
            <a:r>
              <a:rPr lang="es-MX" sz="2000" b="1" dirty="0" smtClean="0">
                <a:latin typeface="Century Gothic" panose="020B0502020202020204" pitchFamily="34" charset="0"/>
              </a:rPr>
              <a:t>las </a:t>
            </a:r>
            <a:r>
              <a:rPr lang="es-MX" sz="2000" b="1" dirty="0">
                <a:latin typeface="Century Gothic" panose="020B0502020202020204" pitchFamily="34" charset="0"/>
              </a:rPr>
              <a:t>Bases de Funcionamiento del Comité de Inversiones y del Marco de Gestión</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2482255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61507" y="983513"/>
            <a:ext cx="8452884" cy="5640572"/>
          </a:xfrm>
        </p:spPr>
        <p:txBody>
          <a:bodyPr/>
          <a:lstStyle/>
          <a:p>
            <a:pPr lvl="0" algn="just">
              <a:buClr>
                <a:srgbClr val="C00000"/>
              </a:buClr>
            </a:pPr>
            <a:endParaRPr lang="es-MX" sz="1400" dirty="0">
              <a:solidFill>
                <a:prstClr val="black"/>
              </a:solidFill>
              <a:latin typeface="Century Gothic" panose="020B0502020202020204" pitchFamily="34" charset="0"/>
            </a:endParaRPr>
          </a:p>
          <a:p>
            <a:pPr marL="171450" lvl="0" indent="-171450" algn="just">
              <a:buClr>
                <a:srgbClr val="C00000"/>
              </a:buClr>
            </a:pPr>
            <a:r>
              <a:rPr lang="es-MX" sz="1400" dirty="0" smtClean="0">
                <a:solidFill>
                  <a:prstClr val="black"/>
                </a:solidFill>
                <a:latin typeface="Century Gothic" panose="020B0502020202020204" pitchFamily="34" charset="0"/>
              </a:rPr>
              <a:t>Así mismo, se </a:t>
            </a:r>
            <a:r>
              <a:rPr lang="es-MX" sz="1400" dirty="0">
                <a:solidFill>
                  <a:prstClr val="black"/>
                </a:solidFill>
                <a:latin typeface="Century Gothic" panose="020B0502020202020204" pitchFamily="34" charset="0"/>
              </a:rPr>
              <a:t>propone como parte de la actualización del texto de las Bases de Funcionamiento del Comité de Inversiones y del Marco de Gestión del FANVIT: </a:t>
            </a:r>
            <a:endParaRPr lang="es-MX" sz="1400" dirty="0" smtClean="0">
              <a:solidFill>
                <a:prstClr val="black"/>
              </a:solidFill>
              <a:latin typeface="Century Gothic" panose="020B0502020202020204" pitchFamily="34" charset="0"/>
            </a:endParaRPr>
          </a:p>
          <a:p>
            <a:pPr marL="0" lvl="0" indent="0" algn="just">
              <a:buClr>
                <a:srgbClr val="C00000"/>
              </a:buClr>
              <a:buNone/>
            </a:pPr>
            <a:endParaRPr lang="es-MX" sz="1400" dirty="0">
              <a:solidFill>
                <a:prstClr val="black"/>
              </a:solidFill>
              <a:latin typeface="Century Gothic" panose="020B0502020202020204" pitchFamily="34" charset="0"/>
            </a:endParaRPr>
          </a:p>
          <a:p>
            <a:pPr marL="628650" lvl="1" indent="-228600" algn="just">
              <a:buClr>
                <a:srgbClr val="C00000"/>
              </a:buClr>
              <a:buFont typeface="+mj-lt"/>
              <a:buAutoNum type="arabicPeriod"/>
            </a:pPr>
            <a:r>
              <a:rPr lang="es-MX" sz="1400" dirty="0" smtClean="0">
                <a:solidFill>
                  <a:prstClr val="black"/>
                </a:solidFill>
                <a:latin typeface="Century Gothic" panose="020B0502020202020204" pitchFamily="34" charset="0"/>
              </a:rPr>
              <a:t>Las </a:t>
            </a:r>
            <a:r>
              <a:rPr lang="es-MX" sz="1400" dirty="0">
                <a:solidFill>
                  <a:prstClr val="black"/>
                </a:solidFill>
                <a:latin typeface="Century Gothic" panose="020B0502020202020204" pitchFamily="34" charset="0"/>
              </a:rPr>
              <a:t>facultades para definir límites de riesgo y reglas prudenciales, así como la vigilancia de los límites de </a:t>
            </a:r>
            <a:r>
              <a:rPr lang="es-MX" sz="1400" dirty="0" smtClean="0">
                <a:solidFill>
                  <a:prstClr val="black"/>
                </a:solidFill>
                <a:latin typeface="Century Gothic" panose="020B0502020202020204" pitchFamily="34" charset="0"/>
              </a:rPr>
              <a:t>exposición, </a:t>
            </a:r>
            <a:r>
              <a:rPr lang="es-MX" sz="1400" dirty="0">
                <a:solidFill>
                  <a:prstClr val="black"/>
                </a:solidFill>
                <a:latin typeface="Century Gothic" panose="020B0502020202020204" pitchFamily="34" charset="0"/>
              </a:rPr>
              <a:t>deben formar parte de las facultades del Comité de Riesgos</a:t>
            </a:r>
            <a:r>
              <a:rPr lang="es-MX" sz="1400" dirty="0" smtClean="0">
                <a:solidFill>
                  <a:prstClr val="black"/>
                </a:solidFill>
                <a:latin typeface="Century Gothic" panose="020B0502020202020204" pitchFamily="34" charset="0"/>
              </a:rPr>
              <a:t>.</a:t>
            </a:r>
          </a:p>
          <a:p>
            <a:pPr marL="628650" lvl="1" indent="-228600" algn="just">
              <a:buClr>
                <a:srgbClr val="C00000"/>
              </a:buClr>
              <a:buFont typeface="+mj-lt"/>
              <a:buAutoNum type="arabicPeriod"/>
            </a:pPr>
            <a:endParaRPr lang="es-MX" sz="1400" dirty="0">
              <a:solidFill>
                <a:prstClr val="black"/>
              </a:solidFill>
              <a:latin typeface="Century Gothic" panose="020B0502020202020204" pitchFamily="34" charset="0"/>
            </a:endParaRPr>
          </a:p>
          <a:p>
            <a:pPr marL="628650" lvl="1" indent="-228600" algn="just">
              <a:buClr>
                <a:srgbClr val="C00000"/>
              </a:buClr>
              <a:buFont typeface="+mj-lt"/>
              <a:buAutoNum type="arabicPeriod"/>
            </a:pPr>
            <a:r>
              <a:rPr lang="es-MX" sz="1400" dirty="0" smtClean="0">
                <a:solidFill>
                  <a:prstClr val="black"/>
                </a:solidFill>
                <a:latin typeface="Century Gothic" panose="020B0502020202020204" pitchFamily="34" charset="0"/>
              </a:rPr>
              <a:t>Deberán </a:t>
            </a:r>
            <a:r>
              <a:rPr lang="es-MX" sz="1400" dirty="0">
                <a:solidFill>
                  <a:prstClr val="black"/>
                </a:solidFill>
                <a:latin typeface="Century Gothic" panose="020B0502020202020204" pitchFamily="34" charset="0"/>
              </a:rPr>
              <a:t>revisarse todos los términos definidos en el Marco de Gestión para asegurarse de que tengan el mismo sentido que las utilizadas por las mejores prácticas en </a:t>
            </a:r>
            <a:r>
              <a:rPr lang="es-MX" sz="1400" dirty="0" smtClean="0">
                <a:solidFill>
                  <a:prstClr val="black"/>
                </a:solidFill>
                <a:latin typeface="Century Gothic" panose="020B0502020202020204" pitchFamily="34" charset="0"/>
              </a:rPr>
              <a:t>México.</a:t>
            </a:r>
          </a:p>
          <a:p>
            <a:pPr marL="628650" lvl="1" indent="-228600" algn="just">
              <a:buClr>
                <a:srgbClr val="C00000"/>
              </a:buClr>
              <a:buFont typeface="+mj-lt"/>
              <a:buAutoNum type="arabicPeriod"/>
            </a:pPr>
            <a:endParaRPr lang="es-MX" sz="1400" dirty="0" smtClean="0">
              <a:solidFill>
                <a:prstClr val="black"/>
              </a:solidFill>
              <a:latin typeface="Century Gothic" panose="020B0502020202020204" pitchFamily="34" charset="0"/>
            </a:endParaRPr>
          </a:p>
          <a:p>
            <a:pPr marL="628650" lvl="1" indent="-228600" algn="just">
              <a:buClr>
                <a:srgbClr val="C00000"/>
              </a:buClr>
              <a:buFont typeface="+mj-lt"/>
              <a:buAutoNum type="arabicPeriod"/>
            </a:pPr>
            <a:r>
              <a:rPr lang="es-MX" sz="1400" dirty="0" smtClean="0">
                <a:solidFill>
                  <a:prstClr val="black"/>
                </a:solidFill>
                <a:latin typeface="Century Gothic" panose="020B0502020202020204" pitchFamily="34" charset="0"/>
              </a:rPr>
              <a:t>El </a:t>
            </a:r>
            <a:r>
              <a:rPr lang="es-MX" sz="1400" dirty="0">
                <a:solidFill>
                  <a:prstClr val="black"/>
                </a:solidFill>
                <a:latin typeface="Century Gothic" panose="020B0502020202020204" pitchFamily="34" charset="0"/>
              </a:rPr>
              <a:t>concepto de Valores de renta fija deberá ampliarse a Valores de deuda, toda vez que estos últimos son aquellos instrumentos con mercado secundario</a:t>
            </a:r>
          </a:p>
          <a:p>
            <a:pPr marL="171450" lvl="0" indent="-171450" algn="just">
              <a:buClr>
                <a:srgbClr val="C00000"/>
              </a:buClr>
            </a:pPr>
            <a:endParaRPr lang="es-MX" sz="1400" dirty="0">
              <a:solidFill>
                <a:prstClr val="black"/>
              </a:solidFill>
              <a:latin typeface="Century Gothic" panose="020B0502020202020204" pitchFamily="34" charset="0"/>
            </a:endParaRPr>
          </a:p>
          <a:p>
            <a:pPr marL="171450" lvl="0" indent="-171450" algn="just">
              <a:buClr>
                <a:srgbClr val="C00000"/>
              </a:buClr>
            </a:pPr>
            <a:r>
              <a:rPr lang="es-MX" sz="1400" dirty="0" smtClean="0">
                <a:solidFill>
                  <a:prstClr val="black"/>
                </a:solidFill>
                <a:latin typeface="Century Gothic" panose="020B0502020202020204" pitchFamily="34" charset="0"/>
              </a:rPr>
              <a:t>Para </a:t>
            </a:r>
            <a:r>
              <a:rPr lang="es-MX" sz="1400" dirty="0">
                <a:solidFill>
                  <a:prstClr val="black"/>
                </a:solidFill>
                <a:latin typeface="Century Gothic" panose="020B0502020202020204" pitchFamily="34" charset="0"/>
              </a:rPr>
              <a:t>reforzar el proceso de toma de decisiones de inversiones del GTI, se propone: </a:t>
            </a:r>
            <a:endParaRPr lang="es-MX" sz="1400" dirty="0" smtClean="0">
              <a:solidFill>
                <a:prstClr val="black"/>
              </a:solidFill>
              <a:latin typeface="Century Gothic" panose="020B0502020202020204" pitchFamily="34" charset="0"/>
            </a:endParaRPr>
          </a:p>
          <a:p>
            <a:pPr marL="171450" lvl="0" indent="-171450" algn="just">
              <a:buClr>
                <a:srgbClr val="C00000"/>
              </a:buClr>
            </a:pPr>
            <a:endParaRPr lang="es-MX" sz="1400" dirty="0">
              <a:solidFill>
                <a:prstClr val="black"/>
              </a:solidFill>
              <a:latin typeface="Century Gothic" panose="020B0502020202020204" pitchFamily="34" charset="0"/>
            </a:endParaRPr>
          </a:p>
          <a:p>
            <a:pPr marL="628650" lvl="1" indent="-228600" algn="just">
              <a:buClr>
                <a:srgbClr val="C00000"/>
              </a:buClr>
              <a:buFont typeface="+mj-lt"/>
              <a:buAutoNum type="arabicPeriod"/>
            </a:pPr>
            <a:r>
              <a:rPr lang="es-MX" sz="1400" dirty="0" smtClean="0">
                <a:solidFill>
                  <a:prstClr val="black"/>
                </a:solidFill>
                <a:latin typeface="Century Gothic" panose="020B0502020202020204" pitchFamily="34" charset="0"/>
              </a:rPr>
              <a:t>Basar </a:t>
            </a:r>
            <a:r>
              <a:rPr lang="es-MX" sz="1400" dirty="0">
                <a:solidFill>
                  <a:prstClr val="black"/>
                </a:solidFill>
                <a:latin typeface="Century Gothic" panose="020B0502020202020204" pitchFamily="34" charset="0"/>
              </a:rPr>
              <a:t>la toma de decisiones de inversiones en un análisis integral de riesgos de crédito, liquidez y mercado. </a:t>
            </a:r>
            <a:endParaRPr lang="es-MX" sz="1400" dirty="0" smtClean="0">
              <a:solidFill>
                <a:prstClr val="black"/>
              </a:solidFill>
              <a:latin typeface="Century Gothic" panose="020B0502020202020204" pitchFamily="34" charset="0"/>
            </a:endParaRPr>
          </a:p>
          <a:p>
            <a:pPr marL="628650" lvl="1" indent="-228600" algn="just">
              <a:buClr>
                <a:srgbClr val="C00000"/>
              </a:buClr>
              <a:buFont typeface="+mj-lt"/>
              <a:buAutoNum type="arabicPeriod"/>
            </a:pPr>
            <a:endParaRPr lang="es-MX" sz="1400" dirty="0">
              <a:solidFill>
                <a:prstClr val="black"/>
              </a:solidFill>
              <a:latin typeface="Century Gothic" panose="020B0502020202020204" pitchFamily="34" charset="0"/>
            </a:endParaRPr>
          </a:p>
          <a:p>
            <a:pPr marL="628650" lvl="1" indent="-228600" algn="just">
              <a:buClr>
                <a:srgbClr val="C00000"/>
              </a:buClr>
              <a:buFont typeface="+mj-lt"/>
              <a:buAutoNum type="arabicPeriod"/>
            </a:pPr>
            <a:r>
              <a:rPr lang="es-MX" sz="1400" dirty="0" smtClean="0">
                <a:solidFill>
                  <a:prstClr val="black"/>
                </a:solidFill>
                <a:latin typeface="Century Gothic" panose="020B0502020202020204" pitchFamily="34" charset="0"/>
              </a:rPr>
              <a:t>Analizar </a:t>
            </a:r>
            <a:r>
              <a:rPr lang="es-MX" sz="1400" dirty="0">
                <a:solidFill>
                  <a:prstClr val="black"/>
                </a:solidFill>
                <a:latin typeface="Century Gothic" panose="020B0502020202020204" pitchFamily="34" charset="0"/>
              </a:rPr>
              <a:t>de forma colegiada la estrategia y régimen de inversión, así como procesos de inversión, para que en caso de requerirlo se turnen a aprobación del Comité de Inversiones</a:t>
            </a:r>
            <a:r>
              <a:rPr lang="es-MX" sz="1400" dirty="0" smtClean="0">
                <a:solidFill>
                  <a:prstClr val="black"/>
                </a:solidFill>
                <a:latin typeface="Century Gothic" panose="020B0502020202020204" pitchFamily="34" charset="0"/>
              </a:rPr>
              <a:t>.</a:t>
            </a:r>
            <a:endParaRPr lang="es-MX" sz="1400" dirty="0">
              <a:solidFill>
                <a:prstClr val="black"/>
              </a:solidFill>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9</a:t>
            </a:fld>
            <a:endParaRPr lang="es-ES" altLang="es-MX" dirty="0"/>
          </a:p>
        </p:txBody>
      </p:sp>
      <p:sp>
        <p:nvSpPr>
          <p:cNvPr id="5" name="1 Título"/>
          <p:cNvSpPr>
            <a:spLocks noGrp="1"/>
          </p:cNvSpPr>
          <p:nvPr>
            <p:ph type="title"/>
          </p:nvPr>
        </p:nvSpPr>
        <p:spPr>
          <a:xfrm>
            <a:off x="247972" y="38745"/>
            <a:ext cx="7501181" cy="1050467"/>
          </a:xfrm>
        </p:spPr>
        <p:txBody>
          <a:bodyPr/>
          <a:lstStyle/>
          <a:p>
            <a:r>
              <a:rPr lang="es-MX" sz="2000" b="1" dirty="0">
                <a:latin typeface="Century Gothic" panose="020B0502020202020204" pitchFamily="34" charset="0"/>
              </a:rPr>
              <a:t>Propuesta </a:t>
            </a:r>
            <a:r>
              <a:rPr lang="es-MX" sz="2000" b="1" dirty="0" smtClean="0">
                <a:latin typeface="Century Gothic" panose="020B0502020202020204" pitchFamily="34" charset="0"/>
              </a:rPr>
              <a:t>a </a:t>
            </a:r>
            <a:r>
              <a:rPr lang="es-MX" sz="2000" b="1" dirty="0" smtClean="0">
                <a:latin typeface="Century Gothic" panose="020B0502020202020204" pitchFamily="34" charset="0"/>
              </a:rPr>
              <a:t>las </a:t>
            </a:r>
            <a:r>
              <a:rPr lang="es-MX" sz="2000" b="1" dirty="0">
                <a:latin typeface="Century Gothic" panose="020B0502020202020204" pitchFamily="34" charset="0"/>
              </a:rPr>
              <a:t>Bases de Funcionamiento del Comité de Inversiones y del Marco de Gestión</a:t>
            </a:r>
            <a:endParaRPr lang="es-MX" sz="2000" b="1" dirty="0">
              <a:latin typeface="Century Gothic" panose="020B0502020202020204"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296211787"/>
              </p:ext>
            </p:extLst>
          </p:nvPr>
        </p:nvGraphicFramePr>
        <p:xfrm>
          <a:off x="3923414" y="6171536"/>
          <a:ext cx="765544" cy="645928"/>
        </p:xfrm>
        <a:graphic>
          <a:graphicData uri="http://schemas.openxmlformats.org/presentationml/2006/ole">
            <mc:AlternateContent xmlns:mc="http://schemas.openxmlformats.org/markup-compatibility/2006">
              <mc:Choice xmlns:v="urn:schemas-microsoft-com:vml" Requires="v">
                <p:oleObj spid="_x0000_s14338" name="Documento" showAsIcon="1" r:id="rId3" imgW="914400" imgH="771480" progId="Word.Document.12">
                  <p:embed/>
                </p:oleObj>
              </mc:Choice>
              <mc:Fallback>
                <p:oleObj name="Documento" showAsIcon="1" r:id="rId3" imgW="914400" imgH="771480" progId="Word.Document.12">
                  <p:embed/>
                  <p:pic>
                    <p:nvPicPr>
                      <p:cNvPr id="0" name=""/>
                      <p:cNvPicPr/>
                      <p:nvPr/>
                    </p:nvPicPr>
                    <p:blipFill>
                      <a:blip r:embed="rId4"/>
                      <a:stretch>
                        <a:fillRect/>
                      </a:stretch>
                    </p:blipFill>
                    <p:spPr>
                      <a:xfrm>
                        <a:off x="3923414" y="6171536"/>
                        <a:ext cx="765544" cy="645928"/>
                      </a:xfrm>
                      <a:prstGeom prst="rect">
                        <a:avLst/>
                      </a:prstGeom>
                    </p:spPr>
                  </p:pic>
                </p:oleObj>
              </mc:Fallback>
            </mc:AlternateContent>
          </a:graphicData>
        </a:graphic>
      </p:graphicFrame>
    </p:spTree>
    <p:extLst>
      <p:ext uri="{BB962C8B-B14F-4D97-AF65-F5344CB8AC3E}">
        <p14:creationId xmlns:p14="http://schemas.microsoft.com/office/powerpoint/2010/main" val="1833249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2305470"/>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10</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8"/>
            <a:ext cx="8480430" cy="4514803"/>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 y="6440431"/>
            <a:ext cx="5648325" cy="261610"/>
          </a:xfrm>
          <a:prstGeom prst="rect">
            <a:avLst/>
          </a:prstGeom>
          <a:noFill/>
        </p:spPr>
        <p:txBody>
          <a:bodyPr wrap="square" rtlCol="0">
            <a:spAutoFit/>
          </a:bodyPr>
          <a:lstStyle/>
          <a:p>
            <a:r>
              <a:rPr lang="es-MX" sz="1100" dirty="0" smtClean="0">
                <a:latin typeface="Century Gothic" panose="020B0502020202020204" pitchFamily="34" charset="0"/>
              </a:rPr>
              <a:t>Fuente: Coordinación General de Riesgos</a:t>
            </a:r>
          </a:p>
        </p:txBody>
      </p:sp>
      <p:sp>
        <p:nvSpPr>
          <p:cNvPr id="8" name="1 Título"/>
          <p:cNvSpPr>
            <a:spLocks noGrp="1"/>
          </p:cNvSpPr>
          <p:nvPr>
            <p:ph type="title"/>
          </p:nvPr>
        </p:nvSpPr>
        <p:spPr>
          <a:xfrm>
            <a:off x="288000" y="180000"/>
            <a:ext cx="7629801" cy="802888"/>
          </a:xfrm>
        </p:spPr>
        <p:txBody>
          <a:bodyPr lIns="0" tIns="0" rIns="0" bIns="0">
            <a:noAutofit/>
          </a:bodyPr>
          <a:lstStyle/>
          <a:p>
            <a:r>
              <a:rPr lang="es-MX" sz="2000" b="1" dirty="0" smtClean="0">
                <a:latin typeface="Century Gothic" panose="020B0502020202020204" pitchFamily="34" charset="0"/>
              </a:rPr>
              <a:t>Al 2016, el FANVIT presenta </a:t>
            </a:r>
            <a:r>
              <a:rPr lang="es-MX" sz="2000" b="1" dirty="0">
                <a:latin typeface="Century Gothic" panose="020B0502020202020204" pitchFamily="34" charset="0"/>
              </a:rPr>
              <a:t>un rendimiento de 6.89% y un resultado neto de 2,755 mdp.</a:t>
            </a:r>
          </a:p>
        </p:txBody>
      </p:sp>
      <p:sp>
        <p:nvSpPr>
          <p:cNvPr id="9" name="8 Rectángulo"/>
          <p:cNvSpPr/>
          <p:nvPr/>
        </p:nvSpPr>
        <p:spPr>
          <a:xfrm>
            <a:off x="800956" y="1192424"/>
            <a:ext cx="7548157" cy="553998"/>
          </a:xfrm>
          <a:prstGeom prst="rect">
            <a:avLst/>
          </a:prstGeom>
        </p:spPr>
        <p:txBody>
          <a:bodyPr wrap="square">
            <a:spAutoFit/>
          </a:bodyPr>
          <a:lstStyle/>
          <a:p>
            <a:pPr algn="ctr" defTabSz="457200" fontAlgn="b">
              <a:defRPr/>
            </a:pPr>
            <a:r>
              <a:rPr lang="es-MX" sz="1600" b="1" dirty="0" smtClean="0">
                <a:solidFill>
                  <a:prstClr val="black"/>
                </a:solidFill>
                <a:latin typeface="Century Gothic" panose="020B0502020202020204" pitchFamily="34" charset="0"/>
              </a:rPr>
              <a:t>Resultado de Gestión FANVIT</a:t>
            </a:r>
          </a:p>
          <a:p>
            <a:pPr algn="ctr" defTabSz="457200" fontAlgn="b">
              <a:defRPr/>
            </a:pPr>
            <a:r>
              <a:rPr lang="es-MX" sz="1400" dirty="0" smtClean="0">
                <a:solidFill>
                  <a:prstClr val="black"/>
                </a:solidFill>
                <a:latin typeface="Century Gothic" panose="020B0502020202020204" pitchFamily="34" charset="0"/>
              </a:rPr>
              <a:t>(cifras en millones de pesos y porcentaje al cierre)</a:t>
            </a:r>
            <a:endParaRPr lang="es-MX" sz="1400" dirty="0">
              <a:solidFill>
                <a:prstClr val="black"/>
              </a:solidFill>
              <a:latin typeface="Century Gothic" panose="020B0502020202020204" pitchFamily="34" charset="0"/>
            </a:endParaRPr>
          </a:p>
        </p:txBody>
      </p:sp>
      <p:sp>
        <p:nvSpPr>
          <p:cNvPr id="11"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11</a:t>
            </a:fld>
            <a:endParaRPr lang="es-ES" altLang="es-MX" dirty="0"/>
          </a:p>
        </p:txBody>
      </p:sp>
      <p:pic>
        <p:nvPicPr>
          <p:cNvPr id="4098" name="Imagen 1"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955" y="1851197"/>
            <a:ext cx="7515225" cy="4231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05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12</a:t>
            </a:fld>
            <a:endParaRPr lang="es-ES" altLang="es-MX" dirty="0"/>
          </a:p>
        </p:txBody>
      </p:sp>
      <p:sp>
        <p:nvSpPr>
          <p:cNvPr id="5" name="Rectangle 2"/>
          <p:cNvSpPr>
            <a:spLocks noGrp="1" noChangeArrowheads="1"/>
          </p:cNvSpPr>
          <p:nvPr>
            <p:ph type="title"/>
          </p:nvPr>
        </p:nvSpPr>
        <p:spPr bwMode="auto">
          <a:xfrm>
            <a:off x="457199" y="274638"/>
            <a:ext cx="7121471" cy="794745"/>
          </a:xfrm>
          <a:prstGeom prst="rect">
            <a:avLst/>
          </a:prstGeom>
          <a:noFill/>
          <a:ln w="9525">
            <a:noFill/>
            <a:miter lim="800000"/>
            <a:headEnd/>
            <a:tailEnd/>
          </a:ln>
        </p:spPr>
        <p:txBody>
          <a:bodyPr lIns="91418" tIns="45709" rIns="91418" bIns="45709" anchor="ctr" anchorCtr="0"/>
          <a:lstStyle/>
          <a:p>
            <a:pPr>
              <a:spcAft>
                <a:spcPts val="1200"/>
              </a:spcAft>
              <a:buClr>
                <a:srgbClr val="CD0000"/>
              </a:buClr>
            </a:pPr>
            <a:r>
              <a:rPr lang="es-MX" sz="2000" b="1" dirty="0">
                <a:solidFill>
                  <a:srgbClr val="CD0000"/>
                </a:solidFill>
                <a:latin typeface="Century Gothic" panose="020B0502020202020204" pitchFamily="34" charset="0"/>
                <a:ea typeface="MS PGothic" pitchFamily="34" charset="-128"/>
                <a:cs typeface="Arial" pitchFamily="34" charset="0"/>
              </a:rPr>
              <a:t>Al 14 de octubre, </a:t>
            </a:r>
            <a:r>
              <a:rPr lang="es-MX" sz="2000" b="1" dirty="0">
                <a:solidFill>
                  <a:srgbClr val="C00000"/>
                </a:solidFill>
                <a:latin typeface="Century Gothic" panose="020B0502020202020204" pitchFamily="34" charset="0"/>
              </a:rPr>
              <a:t>el VaR del FANVIT se ubicó entre los menores vs. SB2, obteniendo un rendimiento de 6.89%</a:t>
            </a:r>
          </a:p>
        </p:txBody>
      </p:sp>
      <p:sp>
        <p:nvSpPr>
          <p:cNvPr id="6" name="5 Rectángulo"/>
          <p:cNvSpPr/>
          <p:nvPr/>
        </p:nvSpPr>
        <p:spPr>
          <a:xfrm>
            <a:off x="909337" y="6028841"/>
            <a:ext cx="6129742" cy="230832"/>
          </a:xfrm>
          <a:prstGeom prst="rect">
            <a:avLst/>
          </a:prstGeom>
        </p:spPr>
        <p:txBody>
          <a:bodyPr wrap="square">
            <a:spAutoFit/>
          </a:bodyPr>
          <a:lstStyle/>
          <a:p>
            <a:pPr defTabSz="457200" eaLnBrk="0" fontAlgn="base" hangingPunct="0">
              <a:spcBef>
                <a:spcPct val="0"/>
              </a:spcBef>
              <a:spcAft>
                <a:spcPct val="0"/>
              </a:spcAft>
            </a:pPr>
            <a:r>
              <a:rPr lang="es-MX" sz="900" dirty="0">
                <a:solidFill>
                  <a:prstClr val="black"/>
                </a:solidFill>
                <a:latin typeface="Century Gothic" panose="020B0502020202020204" pitchFamily="34" charset="0"/>
              </a:rPr>
              <a:t>Fuente: Elaboración propia con datos de Bloomberg</a:t>
            </a:r>
          </a:p>
        </p:txBody>
      </p:sp>
      <p:pic>
        <p:nvPicPr>
          <p:cNvPr id="8" name="Imagen 7"/>
          <p:cNvPicPr>
            <a:picLocks noChangeAspect="1"/>
          </p:cNvPicPr>
          <p:nvPr/>
        </p:nvPicPr>
        <p:blipFill>
          <a:blip r:embed="rId2"/>
          <a:stretch>
            <a:fillRect/>
          </a:stretch>
        </p:blipFill>
        <p:spPr>
          <a:xfrm>
            <a:off x="251520" y="1311682"/>
            <a:ext cx="8604448" cy="4597553"/>
          </a:xfrm>
          <a:prstGeom prst="rect">
            <a:avLst/>
          </a:prstGeom>
        </p:spPr>
      </p:pic>
    </p:spTree>
    <p:extLst>
      <p:ext uri="{BB962C8B-B14F-4D97-AF65-F5344CB8AC3E}">
        <p14:creationId xmlns:p14="http://schemas.microsoft.com/office/powerpoint/2010/main" val="4254147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390144" y="264393"/>
            <a:ext cx="7289329" cy="844504"/>
          </a:xfrm>
          <a:prstGeom prst="rect">
            <a:avLst/>
          </a:prstGeom>
          <a:noFill/>
          <a:ln w="9525">
            <a:noFill/>
            <a:miter lim="800000"/>
            <a:headEnd/>
            <a:tailEnd/>
          </a:ln>
        </p:spPr>
        <p:txBody>
          <a:bodyPr lIns="91418" tIns="45709" rIns="91418" bIns="45709" anchor="ctr" anchorCtr="0"/>
          <a:lstStyle/>
          <a:p>
            <a:pPr>
              <a:spcAft>
                <a:spcPts val="1200"/>
              </a:spcAft>
              <a:buClr>
                <a:srgbClr val="CD0000"/>
              </a:buClr>
            </a:pPr>
            <a:r>
              <a:rPr lang="es-MX" sz="2000" b="1" dirty="0" smtClean="0">
                <a:solidFill>
                  <a:srgbClr val="CD0000"/>
                </a:solidFill>
                <a:latin typeface="Century Gothic" panose="020B0502020202020204" pitchFamily="34" charset="0"/>
                <a:ea typeface="MS PGothic" pitchFamily="34" charset="-128"/>
                <a:cs typeface="Arial" pitchFamily="34" charset="0"/>
              </a:rPr>
              <a:t>Al 14 de octubre, </a:t>
            </a:r>
            <a:r>
              <a:rPr lang="es-MX" sz="2000" b="1" dirty="0" smtClean="0">
                <a:solidFill>
                  <a:srgbClr val="C00000"/>
                </a:solidFill>
                <a:latin typeface="Century Gothic" panose="020B0502020202020204" pitchFamily="34" charset="0"/>
              </a:rPr>
              <a:t>el rendimiento del FANVIT fue superior al fondeo </a:t>
            </a:r>
            <a:r>
              <a:rPr lang="es-MX" sz="2000" b="1" dirty="0">
                <a:solidFill>
                  <a:srgbClr val="C00000"/>
                </a:solidFill>
                <a:latin typeface="Century Gothic" panose="020B0502020202020204" pitchFamily="34" charset="0"/>
              </a:rPr>
              <a:t>por 213 pb y </a:t>
            </a:r>
            <a:r>
              <a:rPr lang="es-MX" sz="2000" b="1" dirty="0" smtClean="0">
                <a:solidFill>
                  <a:srgbClr val="C00000"/>
                </a:solidFill>
                <a:latin typeface="Century Gothic" panose="020B0502020202020204" pitchFamily="34" charset="0"/>
              </a:rPr>
              <a:t>el </a:t>
            </a:r>
            <a:r>
              <a:rPr lang="es-MX" sz="2000" b="1" dirty="0">
                <a:solidFill>
                  <a:srgbClr val="C00000"/>
                </a:solidFill>
                <a:latin typeface="Century Gothic" panose="020B0502020202020204" pitchFamily="34" charset="0"/>
              </a:rPr>
              <a:t>VaR (0.46) se ubicó entre los menores vs. SB2 </a:t>
            </a:r>
          </a:p>
        </p:txBody>
      </p:sp>
      <p:sp>
        <p:nvSpPr>
          <p:cNvPr id="13" name="12 Rectángulo"/>
          <p:cNvSpPr/>
          <p:nvPr/>
        </p:nvSpPr>
        <p:spPr>
          <a:xfrm>
            <a:off x="2316311" y="4055443"/>
            <a:ext cx="4712812" cy="461665"/>
          </a:xfrm>
          <a:prstGeom prst="rect">
            <a:avLst/>
          </a:prstGeom>
        </p:spPr>
        <p:txBody>
          <a:bodyPr wrap="square">
            <a:spAutoFit/>
          </a:bodyPr>
          <a:lstStyle/>
          <a:p>
            <a:pPr algn="ctr"/>
            <a:r>
              <a:rPr lang="es-MX" sz="1200" b="1" dirty="0" smtClean="0">
                <a:latin typeface="Century Gothic" panose="020B0502020202020204" pitchFamily="34" charset="0"/>
              </a:rPr>
              <a:t>Comparativo de riesgo  (VaR) de las SB2 y el FANVIT</a:t>
            </a:r>
          </a:p>
          <a:p>
            <a:pPr algn="ctr"/>
            <a:r>
              <a:rPr lang="es-MX" sz="1200" dirty="0" smtClean="0">
                <a:latin typeface="Century Gothic" panose="020B0502020202020204" pitchFamily="34" charset="0"/>
              </a:rPr>
              <a:t>(Porcentaje al cierre de septiembre de 2016)</a:t>
            </a:r>
            <a:endParaRPr lang="es-MX" sz="1200" dirty="0">
              <a:latin typeface="Century Gothic" panose="020B0502020202020204" pitchFamily="34" charset="0"/>
            </a:endParaRPr>
          </a:p>
        </p:txBody>
      </p:sp>
      <p:sp>
        <p:nvSpPr>
          <p:cNvPr id="14" name="13 Rectángulo"/>
          <p:cNvSpPr/>
          <p:nvPr/>
        </p:nvSpPr>
        <p:spPr>
          <a:xfrm>
            <a:off x="3639937" y="6641782"/>
            <a:ext cx="5016383" cy="246221"/>
          </a:xfrm>
          <a:prstGeom prst="rect">
            <a:avLst/>
          </a:prstGeom>
        </p:spPr>
        <p:txBody>
          <a:bodyPr wrap="square">
            <a:spAutoFit/>
          </a:bodyPr>
          <a:lstStyle/>
          <a:p>
            <a:pPr algn="r"/>
            <a:r>
              <a:rPr lang="es-MX" sz="1000" dirty="0" smtClean="0">
                <a:latin typeface="Century Gothic" panose="020B0502020202020204" pitchFamily="34" charset="0"/>
              </a:rPr>
              <a:t>*Fanvit VaR al 14 de octubre de 2016.   </a:t>
            </a:r>
            <a:r>
              <a:rPr lang="it-IT" sz="1000" dirty="0" smtClean="0">
                <a:latin typeface="Century Gothic" panose="020B0502020202020204" pitchFamily="34" charset="0"/>
              </a:rPr>
              <a:t>** Sistema : </a:t>
            </a:r>
            <a:r>
              <a:rPr lang="it-IT" sz="1000" dirty="0">
                <a:latin typeface="Century Gothic" panose="020B0502020202020204" pitchFamily="34" charset="0"/>
              </a:rPr>
              <a:t>p</a:t>
            </a:r>
            <a:r>
              <a:rPr lang="it-IT" sz="1000" dirty="0" smtClean="0">
                <a:latin typeface="Century Gothic" panose="020B0502020202020204" pitchFamily="34" charset="0"/>
              </a:rPr>
              <a:t>romedio de SB2</a:t>
            </a:r>
          </a:p>
        </p:txBody>
      </p:sp>
      <p:sp>
        <p:nvSpPr>
          <p:cNvPr id="4" name="3 Rectángulo"/>
          <p:cNvSpPr/>
          <p:nvPr/>
        </p:nvSpPr>
        <p:spPr>
          <a:xfrm>
            <a:off x="3613511" y="4721459"/>
            <a:ext cx="2118413" cy="180000"/>
          </a:xfrm>
          <a:prstGeom prst="rect">
            <a:avLst/>
          </a:prstGeom>
          <a:solidFill>
            <a:srgbClr val="BB2D2C">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000" b="1" dirty="0">
                <a:solidFill>
                  <a:schemeClr val="bg1"/>
                </a:solidFill>
                <a:latin typeface="Century Gothic" panose="020B0502020202020204" pitchFamily="34" charset="0"/>
              </a:rPr>
              <a:t>Límite VaR </a:t>
            </a:r>
            <a:r>
              <a:rPr lang="es-MX" sz="1000" b="1" dirty="0" smtClean="0">
                <a:solidFill>
                  <a:schemeClr val="bg1"/>
                </a:solidFill>
                <a:latin typeface="Century Gothic" panose="020B0502020202020204" pitchFamily="34" charset="0"/>
              </a:rPr>
              <a:t>SB2: 1.10</a:t>
            </a:r>
            <a:endParaRPr lang="es-MX" sz="1000" b="1" dirty="0">
              <a:solidFill>
                <a:schemeClr val="bg1"/>
              </a:solidFill>
              <a:latin typeface="Century Gothic" panose="020B0502020202020204" pitchFamily="34" charset="0"/>
            </a:endParaRPr>
          </a:p>
        </p:txBody>
      </p:sp>
      <p:sp>
        <p:nvSpPr>
          <p:cNvPr id="9" name="2 Marcador de número de diapositiva"/>
          <p:cNvSpPr>
            <a:spLocks noGrp="1"/>
          </p:cNvSpPr>
          <p:nvPr>
            <p:ph type="sldNum" sz="quarter" idx="12"/>
          </p:nvPr>
        </p:nvSpPr>
        <p:spPr>
          <a:xfrm>
            <a:off x="8656320" y="6492875"/>
            <a:ext cx="48768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13</a:t>
            </a:fld>
            <a:endParaRPr lang="es-ES" altLang="es-MX" dirty="0"/>
          </a:p>
        </p:txBody>
      </p:sp>
      <p:sp>
        <p:nvSpPr>
          <p:cNvPr id="2" name="1 Rectángulo"/>
          <p:cNvSpPr/>
          <p:nvPr/>
        </p:nvSpPr>
        <p:spPr>
          <a:xfrm>
            <a:off x="390144" y="3766908"/>
            <a:ext cx="6129742" cy="230832"/>
          </a:xfrm>
          <a:prstGeom prst="rect">
            <a:avLst/>
          </a:prstGeom>
        </p:spPr>
        <p:txBody>
          <a:bodyPr wrap="square">
            <a:spAutoFit/>
          </a:bodyPr>
          <a:lstStyle/>
          <a:p>
            <a:pPr marL="180975" indent="-180975">
              <a:buAutoNum type="arabicPeriod"/>
            </a:pPr>
            <a:r>
              <a:rPr lang="es-MX" sz="900" dirty="0" smtClean="0">
                <a:latin typeface="Century Gothic" panose="020B0502020202020204" pitchFamily="34" charset="0"/>
              </a:rPr>
              <a:t>Tasa </a:t>
            </a:r>
            <a:r>
              <a:rPr lang="es-MX" sz="900" dirty="0">
                <a:latin typeface="Century Gothic" panose="020B0502020202020204" pitchFamily="34" charset="0"/>
              </a:rPr>
              <a:t>de rendimiento ponderada por tiempo (TWRR – Time weighted rate of </a:t>
            </a:r>
            <a:r>
              <a:rPr lang="es-MX" sz="900" dirty="0" smtClean="0">
                <a:latin typeface="Century Gothic" panose="020B0502020202020204" pitchFamily="34" charset="0"/>
              </a:rPr>
              <a:t>return)</a:t>
            </a:r>
          </a:p>
        </p:txBody>
      </p:sp>
      <p:sp>
        <p:nvSpPr>
          <p:cNvPr id="12" name="11 Rectángulo"/>
          <p:cNvSpPr/>
          <p:nvPr/>
        </p:nvSpPr>
        <p:spPr>
          <a:xfrm>
            <a:off x="548640" y="6627167"/>
            <a:ext cx="2086293" cy="230832"/>
          </a:xfrm>
          <a:prstGeom prst="rect">
            <a:avLst/>
          </a:prstGeom>
        </p:spPr>
        <p:txBody>
          <a:bodyPr wrap="square">
            <a:spAutoFit/>
          </a:bodyPr>
          <a:lstStyle/>
          <a:p>
            <a:r>
              <a:rPr lang="it-IT" sz="900" dirty="0" smtClean="0">
                <a:latin typeface="Century Gothic" panose="020B0502020202020204" pitchFamily="34" charset="0"/>
              </a:rPr>
              <a:t>Fuente</a:t>
            </a:r>
            <a:r>
              <a:rPr lang="it-IT" sz="900" dirty="0">
                <a:latin typeface="Century Gothic" panose="020B0502020202020204" pitchFamily="34" charset="0"/>
              </a:rPr>
              <a:t>: CONSAR,  INFONAVIT</a:t>
            </a:r>
            <a:r>
              <a:rPr lang="it-IT" sz="900" dirty="0" smtClean="0">
                <a:latin typeface="Century Gothic" panose="020B0502020202020204" pitchFamily="34" charset="0"/>
              </a:rPr>
              <a:t>.</a:t>
            </a:r>
            <a:endParaRPr lang="es-MX" sz="900" dirty="0">
              <a:latin typeface="Century Gothic" panose="020B0502020202020204" pitchFamily="34" charset="0"/>
            </a:endParaRPr>
          </a:p>
        </p:txBody>
      </p:sp>
      <p:graphicFrame>
        <p:nvGraphicFramePr>
          <p:cNvPr id="16" name="1 Gráfico"/>
          <p:cNvGraphicFramePr>
            <a:graphicFrameLocks noGrp="1"/>
          </p:cNvGraphicFramePr>
          <p:nvPr>
            <p:extLst>
              <p:ext uri="{D42A27DB-BD31-4B8C-83A1-F6EECF244321}">
                <p14:modId xmlns:p14="http://schemas.microsoft.com/office/powerpoint/2010/main" val="2683725900"/>
              </p:ext>
            </p:extLst>
          </p:nvPr>
        </p:nvGraphicFramePr>
        <p:xfrm>
          <a:off x="85241" y="4271770"/>
          <a:ext cx="8998893" cy="24152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4 Tabla"/>
          <p:cNvGraphicFramePr>
            <a:graphicFrameLocks noGrp="1"/>
          </p:cNvGraphicFramePr>
          <p:nvPr>
            <p:extLst>
              <p:ext uri="{D42A27DB-BD31-4B8C-83A1-F6EECF244321}">
                <p14:modId xmlns:p14="http://schemas.microsoft.com/office/powerpoint/2010/main" val="1783119284"/>
              </p:ext>
            </p:extLst>
          </p:nvPr>
        </p:nvGraphicFramePr>
        <p:xfrm>
          <a:off x="395393" y="1275461"/>
          <a:ext cx="8459387" cy="2491447"/>
        </p:xfrm>
        <a:graphic>
          <a:graphicData uri="http://schemas.openxmlformats.org/drawingml/2006/table">
            <a:tbl>
              <a:tblPr/>
              <a:tblGrid>
                <a:gridCol w="2384053"/>
                <a:gridCol w="1735301"/>
                <a:gridCol w="1338789"/>
                <a:gridCol w="1500622"/>
                <a:gridCol w="1500622"/>
              </a:tblGrid>
              <a:tr h="191757">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F7F7F"/>
                    </a:solidFill>
                  </a:tcPr>
                </a:tc>
                <a:tc gridSpan="4">
                  <a:txBody>
                    <a:bodyPr/>
                    <a:lstStyle/>
                    <a:p>
                      <a:pPr algn="ctr" rtl="0" fontAlgn="b"/>
                      <a:r>
                        <a:rPr lang="es-MX" sz="1050" b="1" i="0" u="none" strike="noStrike" dirty="0">
                          <a:solidFill>
                            <a:srgbClr val="FFFFFF"/>
                          </a:solidFill>
                          <a:effectLst/>
                          <a:latin typeface="Century Gothic"/>
                        </a:rPr>
                        <a:t>Principales Analíticos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F7F7F"/>
                    </a:solidFill>
                  </a:tcPr>
                </a:tc>
                <a:tc hMerge="1">
                  <a:txBody>
                    <a:bodyPr/>
                    <a:lstStyle/>
                    <a:p>
                      <a:endParaRPr lang="es-MX"/>
                    </a:p>
                  </a:txBody>
                  <a:tcPr/>
                </a:tc>
                <a:tc hMerge="1">
                  <a:txBody>
                    <a:bodyPr/>
                    <a:lstStyle/>
                    <a:p>
                      <a:endParaRPr lang="es-MX"/>
                    </a:p>
                  </a:txBody>
                  <a:tcPr/>
                </a:tc>
                <a:tc hMerge="1">
                  <a:txBody>
                    <a:bodyPr/>
                    <a:lstStyle/>
                    <a:p>
                      <a:endParaRPr lang="es-MX"/>
                    </a:p>
                  </a:txBody>
                  <a:tcPr/>
                </a:tc>
              </a:tr>
              <a:tr h="266665">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50" b="1" i="0" u="none" strike="noStrike" dirty="0">
                          <a:solidFill>
                            <a:srgbClr val="000000"/>
                          </a:solidFill>
                          <a:effectLst/>
                          <a:latin typeface="Century Gothic"/>
                        </a:rPr>
                        <a:t> Indicador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50" b="1" i="0" u="none" strike="noStrike" dirty="0">
                          <a:solidFill>
                            <a:srgbClr val="000000"/>
                          </a:solidFill>
                          <a:effectLst/>
                          <a:latin typeface="Century Gothic"/>
                        </a:rPr>
                        <a:t>Límite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50" b="1" i="0" u="none" strike="noStrike" dirty="0">
                          <a:solidFill>
                            <a:srgbClr val="000000"/>
                          </a:solidFill>
                          <a:effectLst/>
                          <a:latin typeface="Century Gothic"/>
                        </a:rPr>
                        <a:t>al 30 de septiembre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50" b="1" i="0" u="none" strike="noStrike" dirty="0">
                          <a:solidFill>
                            <a:srgbClr val="000000"/>
                          </a:solidFill>
                          <a:effectLst/>
                          <a:latin typeface="Century Gothic"/>
                        </a:rPr>
                        <a:t>al 14 de octubre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30925">
                <a:tc>
                  <a:txBody>
                    <a:bodyPr/>
                    <a:lstStyle/>
                    <a:p>
                      <a:pPr algn="l" rtl="0" fontAlgn="ctr"/>
                      <a:r>
                        <a:rPr lang="es-MX" sz="1050" b="1" i="0" u="none" strike="noStrike" dirty="0">
                          <a:solidFill>
                            <a:srgbClr val="000000"/>
                          </a:solidFill>
                          <a:effectLst/>
                          <a:latin typeface="Century Gothic"/>
                        </a:rPr>
                        <a:t>Rendimiento</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l" rtl="0" fontAlgn="ctr"/>
                      <a:r>
                        <a:rPr lang="es-MX" sz="1050" b="1" i="0" u="none" strike="noStrike" dirty="0">
                          <a:solidFill>
                            <a:srgbClr val="000000"/>
                          </a:solidFill>
                          <a:effectLst/>
                          <a:latin typeface="Century Gothic"/>
                        </a:rPr>
                        <a:t>TWRR</a:t>
                      </a:r>
                      <a:r>
                        <a:rPr lang="es-MX" sz="1050" b="1" i="0" u="none" strike="noStrike" baseline="30000" dirty="0">
                          <a:solidFill>
                            <a:srgbClr val="000000"/>
                          </a:solidFill>
                          <a:effectLst/>
                          <a:latin typeface="Century Gothic"/>
                        </a:rPr>
                        <a:t>1</a:t>
                      </a:r>
                      <a:r>
                        <a:rPr lang="es-MX" sz="1050" b="1" i="0" u="none" strike="noStrike" dirty="0">
                          <a:solidFill>
                            <a:srgbClr val="000000"/>
                          </a:solidFill>
                          <a:effectLst/>
                          <a:latin typeface="Century Gothic"/>
                        </a:rPr>
                        <a:t> (2016)</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7.40%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6.78%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2475">
                <a:tc rowSpan="3">
                  <a:txBody>
                    <a:bodyPr/>
                    <a:lstStyle/>
                    <a:p>
                      <a:pPr algn="l" rtl="0" fontAlgn="ctr"/>
                      <a:r>
                        <a:rPr lang="es-MX" sz="1050" b="1" i="0" u="none" strike="noStrike" dirty="0">
                          <a:solidFill>
                            <a:srgbClr val="000000"/>
                          </a:solidFill>
                          <a:effectLst/>
                          <a:latin typeface="Century Gothic"/>
                        </a:rPr>
                        <a:t>Valores de Referencia</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4BD"/>
                    </a:solidFill>
                  </a:tcPr>
                </a:tc>
                <a:tc>
                  <a:txBody>
                    <a:bodyPr/>
                    <a:lstStyle/>
                    <a:p>
                      <a:pPr algn="l" rtl="0" fontAlgn="ctr"/>
                      <a:r>
                        <a:rPr lang="es-MX" sz="1050" b="1" i="0" u="none" strike="noStrike" dirty="0">
                          <a:solidFill>
                            <a:srgbClr val="000000"/>
                          </a:solidFill>
                          <a:effectLst/>
                          <a:latin typeface="Century Gothic"/>
                        </a:rPr>
                        <a:t>SB2 (promedio)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7.24%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6.76%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227">
                <a:tc vMerge="1">
                  <a:txBody>
                    <a:bodyPr/>
                    <a:lstStyle/>
                    <a:p>
                      <a:endParaRPr lang="es-MX"/>
                    </a:p>
                  </a:txBody>
                  <a:tcPr/>
                </a:tc>
                <a:tc>
                  <a:txBody>
                    <a:bodyPr/>
                    <a:lstStyle/>
                    <a:p>
                      <a:pPr algn="l" rtl="0" fontAlgn="ctr"/>
                      <a:r>
                        <a:rPr lang="es-MX" sz="1050" b="1" i="0" u="none" strike="noStrike" dirty="0">
                          <a:solidFill>
                            <a:srgbClr val="000000"/>
                          </a:solidFill>
                          <a:effectLst/>
                          <a:latin typeface="Century Gothic"/>
                        </a:rPr>
                        <a:t>Fondeo</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4.82%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4.76%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846">
                <a:tc vMerge="1">
                  <a:txBody>
                    <a:bodyPr/>
                    <a:lstStyle/>
                    <a:p>
                      <a:endParaRPr lang="es-MX"/>
                    </a:p>
                  </a:txBody>
                  <a:tcPr/>
                </a:tc>
                <a:tc>
                  <a:txBody>
                    <a:bodyPr/>
                    <a:lstStyle/>
                    <a:p>
                      <a:pPr algn="l" rtl="0" fontAlgn="ctr"/>
                      <a:r>
                        <a:rPr lang="es-MX" sz="1050" b="1" i="0" u="none" strike="noStrike" dirty="0">
                          <a:solidFill>
                            <a:srgbClr val="000000"/>
                          </a:solidFill>
                          <a:effectLst/>
                          <a:latin typeface="Century Gothic"/>
                        </a:rPr>
                        <a:t>Inflación</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2.97%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9075">
                <a:tc rowSpan="4">
                  <a:txBody>
                    <a:bodyPr/>
                    <a:lstStyle/>
                    <a:p>
                      <a:pPr algn="l" rtl="0" fontAlgn="ctr"/>
                      <a:r>
                        <a:rPr lang="es-MX" sz="1050" b="1" i="0" u="none" strike="noStrike" dirty="0">
                          <a:solidFill>
                            <a:srgbClr val="000000"/>
                          </a:solidFill>
                          <a:effectLst/>
                          <a:latin typeface="Century Gothic"/>
                        </a:rPr>
                        <a:t>Riesgo de Mercado y Liquidez</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l" rtl="0" fontAlgn="ctr"/>
                      <a:r>
                        <a:rPr lang="es-MX" sz="1050" b="1" i="0" u="none" strike="noStrike" dirty="0">
                          <a:solidFill>
                            <a:srgbClr val="000000"/>
                          </a:solidFill>
                          <a:effectLst/>
                          <a:latin typeface="Century Gothic"/>
                        </a:rPr>
                        <a:t>VaR</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-0.50%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-0.46%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862">
                <a:tc vMerge="1">
                  <a:txBody>
                    <a:bodyPr/>
                    <a:lstStyle/>
                    <a:p>
                      <a:endParaRPr lang="es-MX"/>
                    </a:p>
                  </a:txBody>
                  <a:tcPr/>
                </a:tc>
                <a:tc>
                  <a:txBody>
                    <a:bodyPr/>
                    <a:lstStyle/>
                    <a:p>
                      <a:pPr algn="l" rtl="0" fontAlgn="ctr"/>
                      <a:r>
                        <a:rPr lang="es-MX" sz="1050" b="1" i="0" u="none" strike="noStrike" dirty="0" smtClean="0">
                          <a:solidFill>
                            <a:srgbClr val="000000"/>
                          </a:solidFill>
                          <a:effectLst/>
                          <a:latin typeface="Century Gothic"/>
                        </a:rPr>
                        <a:t>Plazo</a:t>
                      </a:r>
                      <a:r>
                        <a:rPr lang="es-MX" sz="1050" b="1" i="0" u="none" strike="noStrike" baseline="0" dirty="0" smtClean="0">
                          <a:solidFill>
                            <a:srgbClr val="000000"/>
                          </a:solidFill>
                          <a:effectLst/>
                          <a:latin typeface="Century Gothic"/>
                        </a:rPr>
                        <a:t> Promedio Ponderado FANVIT</a:t>
                      </a:r>
                      <a:endParaRPr lang="es-MX" sz="1050" b="1" i="0" u="none" strike="noStrike" dirty="0">
                        <a:solidFill>
                          <a:srgbClr val="000000"/>
                        </a:solidFill>
                        <a:effectLst/>
                        <a:latin typeface="Century Gothic"/>
                      </a:endParaRP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smtClean="0">
                          <a:solidFill>
                            <a:srgbClr val="000000"/>
                          </a:solidFill>
                          <a:effectLst/>
                          <a:latin typeface="Century Gothic"/>
                        </a:rPr>
                        <a:t>3,413</a:t>
                      </a:r>
                      <a:endParaRPr lang="es-MX" sz="1050" b="0" i="0" u="none" strike="noStrike" dirty="0">
                        <a:solidFill>
                          <a:srgbClr val="000000"/>
                        </a:solidFill>
                        <a:effectLst/>
                        <a:latin typeface="Century Gothic"/>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smtClean="0">
                          <a:solidFill>
                            <a:srgbClr val="000000"/>
                          </a:solidFill>
                          <a:effectLst/>
                          <a:latin typeface="Century Gothic"/>
                        </a:rPr>
                        <a:t>3,069</a:t>
                      </a:r>
                      <a:endParaRPr lang="es-MX" sz="1050" b="0" i="0" u="none" strike="noStrike" dirty="0">
                        <a:solidFill>
                          <a:srgbClr val="000000"/>
                        </a:solidFill>
                        <a:effectLst/>
                        <a:latin typeface="Century Gothic"/>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712">
                <a:tc vMerge="1">
                  <a:txBody>
                    <a:bodyPr/>
                    <a:lstStyle/>
                    <a:p>
                      <a:endParaRPr lang="es-MX"/>
                    </a:p>
                  </a:txBody>
                  <a:tcPr/>
                </a:tc>
                <a:tc>
                  <a:txBody>
                    <a:bodyPr/>
                    <a:lstStyle/>
                    <a:p>
                      <a:pPr algn="l" rtl="0" fontAlgn="ctr"/>
                      <a:r>
                        <a:rPr lang="es-MX" sz="1050" b="1" i="0" u="none" strike="noStrike" dirty="0">
                          <a:solidFill>
                            <a:srgbClr val="000000"/>
                          </a:solidFill>
                          <a:effectLst/>
                          <a:latin typeface="Century Gothic"/>
                        </a:rPr>
                        <a:t>Plazo Promedio Ponderado SB2</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smtClean="0">
                          <a:solidFill>
                            <a:srgbClr val="000000"/>
                          </a:solidFill>
                          <a:effectLst/>
                          <a:latin typeface="Century Gothic"/>
                        </a:rPr>
                        <a:t>4,051 </a:t>
                      </a:r>
                      <a:endParaRPr lang="es-MX" sz="1050" b="0" i="0" u="none" strike="noStrike" dirty="0">
                        <a:solidFill>
                          <a:srgbClr val="000000"/>
                        </a:solidFill>
                        <a:effectLst/>
                        <a:latin typeface="Century Gothic"/>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smtClean="0">
                          <a:solidFill>
                            <a:srgbClr val="000000"/>
                          </a:solidFill>
                          <a:effectLst/>
                          <a:latin typeface="Century Gothic"/>
                        </a:rPr>
                        <a:t>ND</a:t>
                      </a:r>
                      <a:endParaRPr lang="es-MX" sz="1050" b="0" i="0" u="none" strike="noStrike" dirty="0">
                        <a:solidFill>
                          <a:srgbClr val="000000"/>
                        </a:solidFill>
                        <a:effectLst/>
                        <a:latin typeface="Century Gothic"/>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2475">
                <a:tc vMerge="1">
                  <a:txBody>
                    <a:bodyPr/>
                    <a:lstStyle/>
                    <a:p>
                      <a:endParaRPr lang="es-MX"/>
                    </a:p>
                  </a:txBody>
                  <a:tcPr/>
                </a:tc>
                <a:tc>
                  <a:txBody>
                    <a:bodyPr/>
                    <a:lstStyle/>
                    <a:p>
                      <a:pPr algn="l" rtl="0" fontAlgn="ctr"/>
                      <a:r>
                        <a:rPr lang="es-MX" sz="1050" b="1" i="0" u="none" strike="noStrike" dirty="0">
                          <a:solidFill>
                            <a:srgbClr val="000000"/>
                          </a:solidFill>
                          <a:effectLst/>
                          <a:latin typeface="Century Gothic"/>
                        </a:rPr>
                        <a:t>Activos Netos (millones)</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53,017,968,599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050" b="0" i="0" u="none" strike="noStrike" dirty="0">
                          <a:solidFill>
                            <a:srgbClr val="000000"/>
                          </a:solidFill>
                          <a:effectLst/>
                          <a:latin typeface="Century Gothic"/>
                        </a:rPr>
                        <a:t>61,144,802,764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30240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81872" y="130281"/>
            <a:ext cx="7597601" cy="720000"/>
          </a:xfrm>
          <a:prstGeom prst="rect">
            <a:avLst/>
          </a:prstGeom>
          <a:noFill/>
          <a:ln w="9525">
            <a:noFill/>
            <a:miter lim="800000"/>
            <a:headEnd/>
            <a:tailEnd/>
          </a:ln>
        </p:spPr>
        <p:txBody>
          <a:bodyPr lIns="91418" tIns="45709" rIns="91418" bIns="45709" anchor="ctr" anchorCtr="0"/>
          <a:lstStyle/>
          <a:p>
            <a:r>
              <a:rPr lang="es-MX" sz="2000" b="1" dirty="0" smtClean="0">
                <a:solidFill>
                  <a:srgbClr val="CD0000"/>
                </a:solidFill>
                <a:latin typeface="Century Gothic" panose="020B0502020202020204" pitchFamily="34" charset="0"/>
                <a:ea typeface="MS PGothic" pitchFamily="34" charset="-128"/>
                <a:cs typeface="Arial" pitchFamily="34" charset="0"/>
              </a:rPr>
              <a:t>Al 14 de octubre, el </a:t>
            </a:r>
            <a:r>
              <a:rPr lang="es-MX" sz="2000" b="1" dirty="0">
                <a:solidFill>
                  <a:srgbClr val="CD0000"/>
                </a:solidFill>
                <a:latin typeface="Century Gothic" panose="020B0502020202020204" pitchFamily="34" charset="0"/>
                <a:ea typeface="MS PGothic" pitchFamily="34" charset="-128"/>
                <a:cs typeface="Arial" pitchFamily="34" charset="0"/>
              </a:rPr>
              <a:t>FANVIT </a:t>
            </a:r>
            <a:r>
              <a:rPr lang="es-MX" sz="2000" b="1" dirty="0" smtClean="0">
                <a:solidFill>
                  <a:srgbClr val="CD0000"/>
                </a:solidFill>
                <a:latin typeface="Century Gothic" panose="020B0502020202020204" pitchFamily="34" charset="0"/>
                <a:ea typeface="MS PGothic" pitchFamily="34" charset="-128"/>
                <a:cs typeface="Arial" pitchFamily="34" charset="0"/>
              </a:rPr>
              <a:t>cumple con los límites por clase de activo establecidos en el marco de gestión</a:t>
            </a:r>
            <a:endParaRPr lang="es-MX" sz="2000" b="1" dirty="0">
              <a:solidFill>
                <a:srgbClr val="CD0000"/>
              </a:solidFill>
              <a:latin typeface="Century Gothic" panose="020B0502020202020204" pitchFamily="34" charset="0"/>
              <a:ea typeface="MS PGothic" pitchFamily="34" charset="-128"/>
              <a:cs typeface="Arial" pitchFamily="34" charset="0"/>
            </a:endParaRPr>
          </a:p>
        </p:txBody>
      </p:sp>
      <p:sp>
        <p:nvSpPr>
          <p:cNvPr id="10" name="9 Rectángulo"/>
          <p:cNvSpPr/>
          <p:nvPr/>
        </p:nvSpPr>
        <p:spPr>
          <a:xfrm>
            <a:off x="1743090" y="1177403"/>
            <a:ext cx="6026781" cy="738664"/>
          </a:xfrm>
          <a:prstGeom prst="rect">
            <a:avLst/>
          </a:prstGeom>
        </p:spPr>
        <p:txBody>
          <a:bodyPr wrap="square">
            <a:spAutoFit/>
          </a:bodyPr>
          <a:lstStyle/>
          <a:p>
            <a:pPr algn="ctr"/>
            <a:r>
              <a:rPr lang="es-MX" sz="1400" b="1" dirty="0" smtClean="0">
                <a:latin typeface="Century Gothic" panose="020B0502020202020204" pitchFamily="34" charset="0"/>
              </a:rPr>
              <a:t>Cumplimiento con límites por Clase de Activo del régimen de inversión</a:t>
            </a:r>
          </a:p>
          <a:p>
            <a:pPr algn="ctr"/>
            <a:r>
              <a:rPr lang="es-MX" sz="1400" dirty="0" smtClean="0">
                <a:latin typeface="Century Gothic" panose="020B0502020202020204" pitchFamily="34" charset="0"/>
              </a:rPr>
              <a:t>(porcentaje al 14 de octubre de 2016)</a:t>
            </a:r>
            <a:endParaRPr lang="es-MX" sz="1400" dirty="0">
              <a:latin typeface="Century Gothic" panose="020B0502020202020204" pitchFamily="34" charset="0"/>
            </a:endParaRPr>
          </a:p>
        </p:txBody>
      </p:sp>
      <p:sp>
        <p:nvSpPr>
          <p:cNvPr id="11"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14</a:t>
            </a:fld>
            <a:endParaRPr lang="es-ES" altLang="es-MX" dirty="0"/>
          </a:p>
        </p:txBody>
      </p:sp>
      <p:sp>
        <p:nvSpPr>
          <p:cNvPr id="9" name="2 Marcador de contenido"/>
          <p:cNvSpPr txBox="1">
            <a:spLocks/>
          </p:cNvSpPr>
          <p:nvPr/>
        </p:nvSpPr>
        <p:spPr>
          <a:xfrm>
            <a:off x="0" y="6575422"/>
            <a:ext cx="6597167" cy="22967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buFont typeface="Arial"/>
              <a:buNone/>
            </a:pPr>
            <a:r>
              <a:rPr lang="es-MX" sz="1100" dirty="0" smtClean="0">
                <a:solidFill>
                  <a:prstClr val="black"/>
                </a:solidFill>
                <a:latin typeface="Century Gothic" panose="020B0502020202020204" pitchFamily="34" charset="0"/>
              </a:rPr>
              <a:t>Fuente: Gerencia  Sr. Mercados Financieros.</a:t>
            </a:r>
            <a:endParaRPr lang="es-MX" sz="1100" dirty="0">
              <a:solidFill>
                <a:prstClr val="black"/>
              </a:solidFill>
              <a:latin typeface="Century Gothic" panose="020B0502020202020204" pitchFamily="34" charset="0"/>
            </a:endParaRPr>
          </a:p>
        </p:txBody>
      </p:sp>
      <p:graphicFrame>
        <p:nvGraphicFramePr>
          <p:cNvPr id="13" name="1 Gráfico"/>
          <p:cNvGraphicFramePr>
            <a:graphicFrameLocks noGrp="1"/>
          </p:cNvGraphicFramePr>
          <p:nvPr>
            <p:extLst>
              <p:ext uri="{D42A27DB-BD31-4B8C-83A1-F6EECF244321}">
                <p14:modId xmlns:p14="http://schemas.microsoft.com/office/powerpoint/2010/main" val="2690625637"/>
              </p:ext>
            </p:extLst>
          </p:nvPr>
        </p:nvGraphicFramePr>
        <p:xfrm>
          <a:off x="588934" y="1916067"/>
          <a:ext cx="8260597" cy="45508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927213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2769114"/>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8"/>
            <a:ext cx="8480430" cy="4504171"/>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638925" cy="631825"/>
          </a:xfrm>
        </p:spPr>
        <p:txBody>
          <a:bodyPr>
            <a:noAutofit/>
          </a:bodyPr>
          <a:lstStyle/>
          <a:p>
            <a:r>
              <a:rPr lang="es-MX" sz="2000" b="1" dirty="0" smtClean="0">
                <a:latin typeface="Century Gothic" panose="020B0502020202020204" pitchFamily="34" charset="0"/>
              </a:rPr>
              <a:t>Operaciones relevantes FANVIT del 15 de septiembre al 14 de septiembre de 2016.</a:t>
            </a:r>
            <a:endParaRPr lang="es-MX" sz="2000" b="1" dirty="0">
              <a:latin typeface="Century Gothic" panose="020B0502020202020204" pitchFamily="34" charset="0"/>
            </a:endParaRPr>
          </a:p>
        </p:txBody>
      </p:sp>
      <p:sp>
        <p:nvSpPr>
          <p:cNvPr id="3" name="Marcador de contenido 2"/>
          <p:cNvSpPr>
            <a:spLocks noGrp="1"/>
          </p:cNvSpPr>
          <p:nvPr>
            <p:ph idx="1"/>
          </p:nvPr>
        </p:nvSpPr>
        <p:spPr/>
        <p:txBody>
          <a:bodyPr>
            <a:normAutofit fontScale="85000" lnSpcReduction="20000"/>
          </a:bodyPr>
          <a:lstStyle/>
          <a:p>
            <a:pPr algn="just">
              <a:buClr>
                <a:srgbClr val="C00000"/>
              </a:buClr>
            </a:pPr>
            <a:r>
              <a:rPr lang="es-MX" sz="2000" dirty="0" smtClean="0">
                <a:latin typeface="Century Gothic" panose="020B0502020202020204" pitchFamily="34" charset="0"/>
              </a:rPr>
              <a:t>Se operaron 180 millones en posiciones de ETFs, enfocados en compra del S&amp;P500 y venta de posiciones con exposición al tipo de cambio USDMXN.</a:t>
            </a:r>
          </a:p>
          <a:p>
            <a:pPr algn="just">
              <a:buClr>
                <a:srgbClr val="C00000"/>
              </a:buClr>
            </a:pPr>
            <a:endParaRPr lang="es-MX" sz="2000" dirty="0" smtClean="0">
              <a:latin typeface="Century Gothic" panose="020B0502020202020204" pitchFamily="34" charset="0"/>
            </a:endParaRPr>
          </a:p>
          <a:p>
            <a:pPr algn="just">
              <a:buClr>
                <a:srgbClr val="C00000"/>
              </a:buClr>
            </a:pPr>
            <a:r>
              <a:rPr lang="es-MX" sz="2000" dirty="0" smtClean="0">
                <a:latin typeface="Century Gothic" panose="020B0502020202020204" pitchFamily="34" charset="0"/>
              </a:rPr>
              <a:t>Participación en emisión primaria del bono TFOVICB 16U, por 500 millones de pesos.</a:t>
            </a:r>
          </a:p>
          <a:p>
            <a:pPr algn="just">
              <a:buClr>
                <a:srgbClr val="C00000"/>
              </a:buClr>
            </a:pPr>
            <a:endParaRPr lang="es-MX" sz="2000" dirty="0">
              <a:latin typeface="Century Gothic" panose="020B0502020202020204" pitchFamily="34" charset="0"/>
            </a:endParaRPr>
          </a:p>
          <a:p>
            <a:pPr algn="just">
              <a:buClr>
                <a:srgbClr val="C00000"/>
              </a:buClr>
            </a:pPr>
            <a:r>
              <a:rPr lang="es-MX" sz="2000" dirty="0" smtClean="0">
                <a:latin typeface="Century Gothic" panose="020B0502020202020204" pitchFamily="34" charset="0"/>
              </a:rPr>
              <a:t>Compra de deuda de la banca de desarrollo (NAFIN – SHF) a través de deuda de corto plazo (PRLV) por 4,000 millones de pesos.</a:t>
            </a:r>
          </a:p>
          <a:p>
            <a:pPr marL="0" indent="0" algn="just">
              <a:buClr>
                <a:srgbClr val="C00000"/>
              </a:buClr>
              <a:buNone/>
            </a:pPr>
            <a:endParaRPr lang="es-MX" sz="2000" dirty="0" smtClean="0">
              <a:latin typeface="Century Gothic" panose="020B0502020202020204" pitchFamily="34" charset="0"/>
            </a:endParaRPr>
          </a:p>
          <a:p>
            <a:pPr algn="just">
              <a:buClr>
                <a:srgbClr val="C00000"/>
              </a:buClr>
            </a:pPr>
            <a:r>
              <a:rPr lang="es-MX" sz="2000" dirty="0" smtClean="0">
                <a:latin typeface="Century Gothic" panose="020B0502020202020204" pitchFamily="34" charset="0"/>
              </a:rPr>
              <a:t>Compra de 800 millones de pesos en la parte corta de la curva de MBONOS y 250 millones en la parte larga.</a:t>
            </a:r>
          </a:p>
          <a:p>
            <a:pPr algn="just">
              <a:buClr>
                <a:srgbClr val="C00000"/>
              </a:buClr>
            </a:pPr>
            <a:endParaRPr lang="es-MX" sz="2000" dirty="0">
              <a:latin typeface="Century Gothic" panose="020B0502020202020204" pitchFamily="34" charset="0"/>
            </a:endParaRPr>
          </a:p>
          <a:p>
            <a:pPr algn="just">
              <a:buClr>
                <a:srgbClr val="C00000"/>
              </a:buClr>
            </a:pPr>
            <a:r>
              <a:rPr lang="es-MX" sz="2000" dirty="0" smtClean="0">
                <a:latin typeface="Century Gothic" panose="020B0502020202020204" pitchFamily="34" charset="0"/>
              </a:rPr>
              <a:t>Compra/Venta en la parte media de la curva de MBONOS por 1,400 millones de pesos, aprovechando oportunidades en el mercado.</a:t>
            </a:r>
          </a:p>
          <a:p>
            <a:pPr marL="0" indent="0" algn="just">
              <a:buClr>
                <a:srgbClr val="C00000"/>
              </a:buClr>
              <a:buNone/>
            </a:pPr>
            <a:endParaRPr lang="es-MX" sz="2000" dirty="0">
              <a:latin typeface="Century Gothic" panose="020B0502020202020204" pitchFamily="34" charset="0"/>
            </a:endParaRPr>
          </a:p>
          <a:p>
            <a:pPr algn="just">
              <a:buClr>
                <a:srgbClr val="C00000"/>
              </a:buClr>
            </a:pPr>
            <a:r>
              <a:rPr lang="es-MX" sz="2000" dirty="0" smtClean="0">
                <a:latin typeface="Century Gothic" panose="020B0502020202020204" pitchFamily="34" charset="0"/>
              </a:rPr>
              <a:t>Compra de 500 millones de pesos a lo largo de la curva de UDIBONOS.</a:t>
            </a:r>
          </a:p>
          <a:p>
            <a:pPr algn="just">
              <a:buClr>
                <a:srgbClr val="C00000"/>
              </a:buClr>
            </a:pPr>
            <a:endParaRPr lang="es-MX" sz="2000" dirty="0">
              <a:latin typeface="Century Gothic" panose="020B0502020202020204" pitchFamily="34" charset="0"/>
            </a:endParaRPr>
          </a:p>
          <a:p>
            <a:pPr algn="just">
              <a:buClr>
                <a:srgbClr val="C00000"/>
              </a:buClr>
            </a:pPr>
            <a:endParaRPr lang="es-MX" sz="2000" dirty="0" smtClean="0">
              <a:latin typeface="Century Gothic" panose="020B0502020202020204" pitchFamily="34" charset="0"/>
            </a:endParaRPr>
          </a:p>
          <a:p>
            <a:pPr algn="just">
              <a:buClr>
                <a:srgbClr val="C00000"/>
              </a:buClr>
            </a:pPr>
            <a:endParaRPr lang="es-MX" sz="2000" dirty="0" smtClean="0">
              <a:latin typeface="Century Gothic" panose="020B0502020202020204" pitchFamily="34" charset="0"/>
            </a:endParaRPr>
          </a:p>
          <a:p>
            <a:pPr algn="just">
              <a:buClr>
                <a:srgbClr val="C00000"/>
              </a:buClr>
            </a:pPr>
            <a:endParaRPr lang="es-MX" dirty="0" smtClean="0">
              <a:latin typeface="Century Gothic" panose="020B0502020202020204" pitchFamily="34" charset="0"/>
            </a:endParaRPr>
          </a:p>
          <a:p>
            <a:pPr algn="just">
              <a:buClr>
                <a:srgbClr val="C00000"/>
              </a:buClr>
            </a:pPr>
            <a:endParaRPr lang="es-MX"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16</a:t>
            </a:fld>
            <a:endParaRPr lang="es-ES" altLang="es-MX" dirty="0"/>
          </a:p>
        </p:txBody>
      </p:sp>
    </p:spTree>
    <p:extLst>
      <p:ext uri="{BB962C8B-B14F-4D97-AF65-F5344CB8AC3E}">
        <p14:creationId xmlns:p14="http://schemas.microsoft.com/office/powerpoint/2010/main" val="2217954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4"/>
          <p:cNvSpPr/>
          <p:nvPr/>
        </p:nvSpPr>
        <p:spPr>
          <a:xfrm>
            <a:off x="146140" y="1695181"/>
            <a:ext cx="1440000" cy="2988331"/>
          </a:xfrm>
          <a:prstGeom prst="rect">
            <a:avLst/>
          </a:prstGeom>
          <a:solidFill>
            <a:srgbClr val="017475"/>
          </a:solidFill>
          <a:ln w="9525" algn="ctr">
            <a:solidFill>
              <a:schemeClr val="accent5">
                <a:lumMod val="75000"/>
              </a:schemeClr>
            </a:solidFill>
            <a:miter lim="800000"/>
            <a:headEnd type="none" w="lg" len="lg"/>
            <a:tailEnd type="none" w="lg" len="lg"/>
          </a:ln>
        </p:spPr>
        <p:txBody>
          <a:bodyPr wrap="square" lIns="36000" tIns="91440" bIns="91440" rtlCol="0" anchor="ctr" anchorCtr="1"/>
          <a:lstStyle/>
          <a:p>
            <a:pPr algn="ctr" defTabSz="914400"/>
            <a:r>
              <a:rPr lang="es-MX" b="1" dirty="0">
                <a:solidFill>
                  <a:schemeClr val="bg1"/>
                </a:solidFill>
                <a:latin typeface="Century Gothic" panose="020B0502020202020204" pitchFamily="34" charset="0"/>
              </a:rPr>
              <a:t>Renta Fija</a:t>
            </a:r>
          </a:p>
        </p:txBody>
      </p:sp>
      <p:sp>
        <p:nvSpPr>
          <p:cNvPr id="6" name="Rectangle 55"/>
          <p:cNvSpPr/>
          <p:nvPr/>
        </p:nvSpPr>
        <p:spPr>
          <a:xfrm>
            <a:off x="125496" y="4857756"/>
            <a:ext cx="1440000" cy="1714619"/>
          </a:xfrm>
          <a:prstGeom prst="rect">
            <a:avLst/>
          </a:prstGeom>
          <a:solidFill>
            <a:schemeClr val="tx2"/>
          </a:solidFill>
          <a:ln w="9525" algn="ctr">
            <a:solidFill>
              <a:srgbClr val="0070C0"/>
            </a:solidFill>
            <a:miter lim="800000"/>
            <a:headEnd type="none" w="lg" len="lg"/>
            <a:tailEnd type="none" w="lg" len="lg"/>
          </a:ln>
        </p:spPr>
        <p:txBody>
          <a:bodyPr wrap="square" lIns="0" tIns="91440" rIns="36000" bIns="91440" rtlCol="0" anchor="ctr" anchorCtr="1"/>
          <a:lstStyle/>
          <a:p>
            <a:pPr algn="ctr" defTabSz="914400"/>
            <a:r>
              <a:rPr lang="es-MX" b="1" dirty="0">
                <a:solidFill>
                  <a:schemeClr val="bg1"/>
                </a:solidFill>
                <a:latin typeface="Century Gothic" panose="020B0502020202020204" pitchFamily="34" charset="0"/>
              </a:rPr>
              <a:t>Renta Variable</a:t>
            </a:r>
          </a:p>
        </p:txBody>
      </p:sp>
      <p:cxnSp>
        <p:nvCxnSpPr>
          <p:cNvPr id="7" name="Straight Connector 74"/>
          <p:cNvCxnSpPr/>
          <p:nvPr/>
        </p:nvCxnSpPr>
        <p:spPr>
          <a:xfrm>
            <a:off x="125496" y="4770634"/>
            <a:ext cx="8695774"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319396"/>
            <a:ext cx="1620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anose="020B0502020202020204" pitchFamily="34" charset="0"/>
              </a:rPr>
              <a:t>Dimensión</a:t>
            </a:r>
            <a:endParaRPr lang="es-MX" sz="1400" b="1" dirty="0">
              <a:solidFill>
                <a:prstClr val="black"/>
              </a:solidFill>
              <a:latin typeface="Century Gothic" panose="020B0502020202020204" pitchFamily="34" charset="0"/>
            </a:endParaRPr>
          </a:p>
        </p:txBody>
      </p:sp>
      <p:sp>
        <p:nvSpPr>
          <p:cNvPr id="9" name="ColumnHeader"/>
          <p:cNvSpPr>
            <a:spLocks noChangeArrowheads="1"/>
          </p:cNvSpPr>
          <p:nvPr/>
        </p:nvSpPr>
        <p:spPr bwMode="gray">
          <a:xfrm>
            <a:off x="1835696" y="1319396"/>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anose="020B0502020202020204" pitchFamily="34" charset="0"/>
              </a:rPr>
              <a:t>Descripción</a:t>
            </a:r>
            <a:endParaRPr lang="es-MX" sz="1400" b="1" dirty="0">
              <a:solidFill>
                <a:prstClr val="black"/>
              </a:solidFill>
              <a:latin typeface="Century Gothic" panose="020B0502020202020204" pitchFamily="34" charset="0"/>
            </a:endParaRPr>
          </a:p>
        </p:txBody>
      </p:sp>
      <p:sp>
        <p:nvSpPr>
          <p:cNvPr id="2" name="1 Rectángulo"/>
          <p:cNvSpPr/>
          <p:nvPr/>
        </p:nvSpPr>
        <p:spPr>
          <a:xfrm>
            <a:off x="1799696" y="1740058"/>
            <a:ext cx="7021574" cy="2923877"/>
          </a:xfrm>
          <a:prstGeom prst="rect">
            <a:avLst/>
          </a:prstGeom>
        </p:spPr>
        <p:txBody>
          <a:bodyPr wrap="square">
            <a:spAutoFit/>
          </a:bodyPr>
          <a:lstStyle/>
          <a:p>
            <a:pPr marL="180975" lvl="2" indent="-180975" algn="just">
              <a:spcAft>
                <a:spcPts val="1200"/>
              </a:spcAft>
              <a:buClr>
                <a:srgbClr val="CD0000"/>
              </a:buClr>
              <a:buSzPct val="110000"/>
              <a:buFont typeface="Arial" panose="020B0604020202020204" pitchFamily="34" charset="0"/>
              <a:buChar char="•"/>
            </a:pPr>
            <a:r>
              <a:rPr lang="es-MX" sz="1100" dirty="0">
                <a:latin typeface="Century Gothic" panose="020B0502020202020204" pitchFamily="34" charset="0"/>
              </a:rPr>
              <a:t>Durante el periodo la estrategia privilegiará la inversión de los excedentes de la Tesorería del Instituto transferidos al FANVIT en Bonos Gubernamentales de Tasa Real y Nominal buscando aprovechar las oportunidades actuales en el mercado de Renta Fija. </a:t>
            </a:r>
          </a:p>
          <a:p>
            <a:pPr marL="180975" lvl="2" indent="-180975" algn="just">
              <a:spcAft>
                <a:spcPts val="1200"/>
              </a:spcAft>
              <a:buClr>
                <a:srgbClr val="CD0000"/>
              </a:buClr>
              <a:buSzPct val="110000"/>
              <a:buFont typeface="Arial" panose="020B0604020202020204" pitchFamily="34" charset="0"/>
              <a:buChar char="•"/>
            </a:pPr>
            <a:r>
              <a:rPr lang="es-MX" sz="1100" dirty="0">
                <a:latin typeface="Century Gothic" panose="020B0502020202020204" pitchFamily="34" charset="0"/>
              </a:rPr>
              <a:t>Se realizarán inversiones en deuda de la Banca de Desarrollo, la cual cuenta con garantía explícita del Gobierno Federal, como alternativa para el manejo de liquidez en el corto plazo.</a:t>
            </a:r>
          </a:p>
          <a:p>
            <a:pPr marL="180975" lvl="2" indent="-180975" algn="just">
              <a:spcAft>
                <a:spcPts val="1200"/>
              </a:spcAft>
              <a:buClr>
                <a:srgbClr val="CD0000"/>
              </a:buClr>
              <a:buSzPct val="110000"/>
              <a:buFont typeface="Arial" panose="020B0604020202020204" pitchFamily="34" charset="0"/>
              <a:buChar char="•"/>
            </a:pPr>
            <a:r>
              <a:rPr lang="es-MX" sz="1100" dirty="0">
                <a:latin typeface="Century Gothic" panose="020B0502020202020204" pitchFamily="34" charset="0"/>
              </a:rPr>
              <a:t>Se buscarán oportunidades de inversiones en la curva nominal y real cuidando las condiciones de mercado (volumen y niveles) y se mantendrá una estrategia flexible a lo largo del período derivado de la alta volatilidad que puede traer a los mercados internacionales las futuras elecciones presidenciales en Estados Unidos (8 de noviembre). Así mismo se dará preferencia a la parte media de la curva debido a que actualmente es la que presenta mejores perspectivas defensivas por la posibilidad de subida de tasa por parte de la FED y Banxico, además del comportamiento que la estructura de tasa ha presentado en el año. </a:t>
            </a:r>
          </a:p>
          <a:p>
            <a:pPr marL="180975" lvl="2" indent="-180975" algn="just" fontAlgn="base">
              <a:spcAft>
                <a:spcPts val="1200"/>
              </a:spcAft>
              <a:buClr>
                <a:srgbClr val="CD0000"/>
              </a:buClr>
              <a:buSzPct val="110000"/>
              <a:buFont typeface="Arial" panose="020B0604020202020204" pitchFamily="34" charset="0"/>
              <a:buChar char="•"/>
            </a:pPr>
            <a:r>
              <a:rPr lang="es-ES" sz="1100" dirty="0">
                <a:latin typeface="Century Gothic" panose="020B0502020202020204" pitchFamily="34" charset="0"/>
              </a:rPr>
              <a:t>Valorar oportunidades de intercambio y adquisición de papeles privados considerando niveles de spread crediticio.</a:t>
            </a:r>
            <a:endParaRPr lang="es-MX" sz="1100" dirty="0">
              <a:latin typeface="Century Gothic" panose="020B0502020202020204" pitchFamily="34" charset="0"/>
            </a:endParaRPr>
          </a:p>
        </p:txBody>
      </p:sp>
      <p:sp>
        <p:nvSpPr>
          <p:cNvPr id="11"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latin typeface="Century Gothic" panose="020B0502020202020204" pitchFamily="34" charset="0"/>
              </a:rPr>
              <a:pPr/>
              <a:t>17</a:t>
            </a:fld>
            <a:endParaRPr lang="es-ES" dirty="0">
              <a:latin typeface="Century Gothic" panose="020B0502020202020204" pitchFamily="34" charset="0"/>
            </a:endParaRPr>
          </a:p>
        </p:txBody>
      </p:sp>
      <p:sp>
        <p:nvSpPr>
          <p:cNvPr id="3" name="2 CuadroTexto"/>
          <p:cNvSpPr txBox="1"/>
          <p:nvPr/>
        </p:nvSpPr>
        <p:spPr>
          <a:xfrm>
            <a:off x="1799696" y="4857756"/>
            <a:ext cx="7010506" cy="1923604"/>
          </a:xfrm>
          <a:prstGeom prst="rect">
            <a:avLst/>
          </a:prstGeom>
          <a:noFill/>
        </p:spPr>
        <p:txBody>
          <a:bodyPr wrap="square" rtlCol="0">
            <a:spAutoFit/>
          </a:bodyPr>
          <a:lstStyle/>
          <a:p>
            <a:pPr marL="180975" lvl="2" indent="-180975" algn="just" fontAlgn="base">
              <a:spcAft>
                <a:spcPts val="1200"/>
              </a:spcAft>
              <a:buClr>
                <a:srgbClr val="CD0000"/>
              </a:buClr>
              <a:buSzPct val="110000"/>
              <a:buFont typeface="Arial" panose="020B0604020202020204" pitchFamily="34" charset="0"/>
              <a:buChar char="•"/>
            </a:pPr>
            <a:r>
              <a:rPr lang="es-MX" sz="1100" dirty="0">
                <a:latin typeface="Century Gothic" panose="020B0502020202020204" pitchFamily="34" charset="0"/>
              </a:rPr>
              <a:t>Incremento en Renta Variable buscando exposición a sectores y regiones vía </a:t>
            </a:r>
            <a:r>
              <a:rPr lang="es-MX" sz="1100" b="1" dirty="0">
                <a:latin typeface="Century Gothic" panose="020B0502020202020204" pitchFamily="34" charset="0"/>
              </a:rPr>
              <a:t>ETF´s </a:t>
            </a:r>
            <a:r>
              <a:rPr lang="es-MX" sz="1100" dirty="0">
                <a:latin typeface="Century Gothic" panose="020B0502020202020204" pitchFamily="34" charset="0"/>
              </a:rPr>
              <a:t>que repliquen índices globales  privilegiando </a:t>
            </a:r>
            <a:r>
              <a:rPr lang="es-MX" sz="1100" b="1" dirty="0">
                <a:latin typeface="Century Gothic" panose="020B0502020202020204" pitchFamily="34" charset="0"/>
              </a:rPr>
              <a:t>mercados desarrollados (principalmente Estados Unidos)  </a:t>
            </a:r>
            <a:r>
              <a:rPr lang="es-MX" sz="1100" dirty="0">
                <a:latin typeface="Century Gothic" panose="020B0502020202020204" pitchFamily="34" charset="0"/>
              </a:rPr>
              <a:t>sobre emergentes, debido a la aversión al riesgo producto de un incremento en volatilidad en el mercado por eventos políticos, políticas monetarias divergentes, expectativas de inflación y crecimiento. </a:t>
            </a:r>
          </a:p>
          <a:p>
            <a:pPr marL="180975" lvl="2" indent="-180975" algn="just" fontAlgn="base">
              <a:spcAft>
                <a:spcPts val="1200"/>
              </a:spcAft>
              <a:buClr>
                <a:srgbClr val="CD0000"/>
              </a:buClr>
              <a:buSzPct val="110000"/>
              <a:buFont typeface="Arial" panose="020B0604020202020204" pitchFamily="34" charset="0"/>
              <a:buChar char="•"/>
            </a:pPr>
            <a:r>
              <a:rPr lang="es-MX" sz="1100" dirty="0">
                <a:latin typeface="Century Gothic" panose="020B0502020202020204" pitchFamily="34" charset="0"/>
              </a:rPr>
              <a:t>En Estados Unidos se </a:t>
            </a:r>
            <a:r>
              <a:rPr lang="es-MX" sz="1100" dirty="0" smtClean="0">
                <a:latin typeface="Century Gothic" panose="020B0502020202020204" pitchFamily="34" charset="0"/>
              </a:rPr>
              <a:t>buscará </a:t>
            </a:r>
            <a:r>
              <a:rPr lang="es-MX" sz="1100" dirty="0">
                <a:latin typeface="Century Gothic" panose="020B0502020202020204" pitchFamily="34" charset="0"/>
              </a:rPr>
              <a:t>exposición a la región vía ETF´s que repliquen el índice S&amp;P500 y sectores que den mayor ponderación a sectores defensivos. En México se buscara ponderación a ETF´s que repliquen la Bolsa Mexicana.</a:t>
            </a:r>
          </a:p>
          <a:p>
            <a:pPr marL="180975" lvl="2" indent="-180975" algn="just">
              <a:spcAft>
                <a:spcPts val="600"/>
              </a:spcAft>
              <a:buClr>
                <a:srgbClr val="CD0000"/>
              </a:buClr>
              <a:buSzPct val="110000"/>
              <a:buFont typeface="Arial" panose="020B0604020202020204" pitchFamily="34" charset="0"/>
              <a:buChar char="•"/>
            </a:pPr>
            <a:endParaRPr lang="es-MX" sz="1100" dirty="0" smtClean="0">
              <a:latin typeface="Century Gothic" panose="020B0502020202020204" pitchFamily="34" charset="0"/>
              <a:cs typeface="Myriad Pro"/>
            </a:endParaRPr>
          </a:p>
        </p:txBody>
      </p:sp>
      <p:sp>
        <p:nvSpPr>
          <p:cNvPr id="12" name="1 Título"/>
          <p:cNvSpPr>
            <a:spLocks noGrp="1"/>
          </p:cNvSpPr>
          <p:nvPr>
            <p:ph type="title"/>
          </p:nvPr>
        </p:nvSpPr>
        <p:spPr>
          <a:xfrm>
            <a:off x="144000" y="147235"/>
            <a:ext cx="7404282" cy="1172162"/>
          </a:xfrm>
        </p:spPr>
        <p:txBody>
          <a:bodyPr>
            <a:noAutofit/>
          </a:bodyPr>
          <a:lstStyle/>
          <a:p>
            <a:pPr algn="just"/>
            <a:r>
              <a:rPr lang="es-MX" sz="1800" b="1" dirty="0" smtClean="0">
                <a:latin typeface="Century Gothic" panose="020B0502020202020204" pitchFamily="34" charset="0"/>
              </a:rPr>
              <a:t>Se propone una estrategia de inversión conservadora dada la incertidumbre que existe sobre posibles cambios en la política monetaria de los principales bancos centrales y futuros eventos políticos.</a:t>
            </a:r>
            <a:endParaRPr lang="es-MX" sz="18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033328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152401"/>
            <a:ext cx="7178040" cy="746044"/>
          </a:xfrm>
        </p:spPr>
        <p:txBody>
          <a:bodyPr>
            <a:normAutofit/>
          </a:bodyPr>
          <a:lstStyle/>
          <a:p>
            <a:r>
              <a:rPr lang="es-MX" sz="2000" b="1" dirty="0" smtClean="0">
                <a:latin typeface="Century Gothic" panose="020B0502020202020204" pitchFamily="34" charset="0"/>
              </a:rPr>
              <a:t>Los instrumentos de deuda pública representan el 58.72% del portafolio</a:t>
            </a:r>
            <a:endParaRPr lang="es-MX" sz="2000" b="1" dirty="0">
              <a:latin typeface="Century Gothic" panose="020B0502020202020204" pitchFamily="34" charset="0"/>
            </a:endParaRPr>
          </a:p>
        </p:txBody>
      </p:sp>
      <p:sp>
        <p:nvSpPr>
          <p:cNvPr id="12" name="11 Rectángulo"/>
          <p:cNvSpPr/>
          <p:nvPr/>
        </p:nvSpPr>
        <p:spPr>
          <a:xfrm>
            <a:off x="68904" y="995630"/>
            <a:ext cx="4171402" cy="523220"/>
          </a:xfrm>
          <a:prstGeom prst="rect">
            <a:avLst/>
          </a:prstGeom>
        </p:spPr>
        <p:txBody>
          <a:bodyPr wrap="square">
            <a:spAutoFit/>
          </a:bodyPr>
          <a:lstStyle/>
          <a:p>
            <a:pPr algn="ctr">
              <a:defRPr sz="1800" b="1" i="0" u="none" strike="noStrike" kern="1200" baseline="0">
                <a:solidFill>
                  <a:prstClr val="black"/>
                </a:solidFill>
                <a:latin typeface="+mn-lt"/>
                <a:ea typeface="+mn-ea"/>
                <a:cs typeface="+mn-cs"/>
              </a:defRPr>
            </a:pPr>
            <a:r>
              <a:rPr lang="es-MX" sz="1400" b="1" dirty="0">
                <a:solidFill>
                  <a:prstClr val="black"/>
                </a:solidFill>
                <a:latin typeface="Century Gothic" panose="020B0502020202020204" pitchFamily="34" charset="0"/>
              </a:rPr>
              <a:t>Composición por clase de </a:t>
            </a:r>
            <a:r>
              <a:rPr lang="es-MX" sz="1400" b="1" dirty="0" smtClean="0">
                <a:solidFill>
                  <a:prstClr val="black"/>
                </a:solidFill>
                <a:latin typeface="Century Gothic" panose="020B0502020202020204" pitchFamily="34" charset="0"/>
              </a:rPr>
              <a:t>activo</a:t>
            </a:r>
            <a:endParaRPr lang="es-MX" sz="1400" b="1" dirty="0">
              <a:solidFill>
                <a:prstClr val="black"/>
              </a:solidFill>
              <a:latin typeface="Century Gothic" panose="020B0502020202020204" pitchFamily="34" charset="0"/>
            </a:endParaRPr>
          </a:p>
          <a:p>
            <a:pPr algn="ctr">
              <a:defRPr sz="1800" b="1" i="0" u="none" strike="noStrike" kern="1200" baseline="0">
                <a:solidFill>
                  <a:prstClr val="black"/>
                </a:solidFill>
                <a:latin typeface="+mn-lt"/>
                <a:ea typeface="+mn-ea"/>
                <a:cs typeface="+mn-cs"/>
              </a:defRPr>
            </a:pPr>
            <a:r>
              <a:rPr lang="es-MX" sz="1400" b="1" dirty="0">
                <a:solidFill>
                  <a:prstClr val="black"/>
                </a:solidFill>
                <a:latin typeface="Century Gothic" panose="020B0502020202020204" pitchFamily="34" charset="0"/>
              </a:rPr>
              <a:t>(al </a:t>
            </a:r>
            <a:r>
              <a:rPr lang="es-MX" sz="1400" b="1" dirty="0" smtClean="0">
                <a:solidFill>
                  <a:prstClr val="black"/>
                </a:solidFill>
                <a:latin typeface="Century Gothic" panose="020B0502020202020204" pitchFamily="34" charset="0"/>
              </a:rPr>
              <a:t>14 </a:t>
            </a:r>
            <a:r>
              <a:rPr lang="es-MX" sz="1400" b="1" dirty="0">
                <a:solidFill>
                  <a:prstClr val="black"/>
                </a:solidFill>
                <a:latin typeface="Century Gothic" panose="020B0502020202020204" pitchFamily="34" charset="0"/>
              </a:rPr>
              <a:t>de </a:t>
            </a:r>
            <a:r>
              <a:rPr lang="es-MX" sz="1400" b="1" dirty="0" smtClean="0">
                <a:solidFill>
                  <a:prstClr val="black"/>
                </a:solidFill>
                <a:latin typeface="Century Gothic" panose="020B0502020202020204" pitchFamily="34" charset="0"/>
              </a:rPr>
              <a:t>octubre </a:t>
            </a:r>
            <a:r>
              <a:rPr lang="es-MX" sz="1400" b="1" dirty="0">
                <a:solidFill>
                  <a:prstClr val="black"/>
                </a:solidFill>
                <a:latin typeface="Century Gothic" panose="020B0502020202020204" pitchFamily="34" charset="0"/>
              </a:rPr>
              <a:t>de 2016)         </a:t>
            </a:r>
          </a:p>
        </p:txBody>
      </p:sp>
      <p:sp>
        <p:nvSpPr>
          <p:cNvPr id="14"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latin typeface="Century Gothic" panose="020B0502020202020204" pitchFamily="34" charset="0"/>
              </a:rPr>
              <a:pPr/>
              <a:t>18</a:t>
            </a:fld>
            <a:endParaRPr lang="es-ES" dirty="0">
              <a:latin typeface="Century Gothic" panose="020B0502020202020204" pitchFamily="34" charset="0"/>
            </a:endParaRPr>
          </a:p>
        </p:txBody>
      </p:sp>
      <p:sp>
        <p:nvSpPr>
          <p:cNvPr id="9" name="8 Rectángulo"/>
          <p:cNvSpPr/>
          <p:nvPr/>
        </p:nvSpPr>
        <p:spPr>
          <a:xfrm>
            <a:off x="68904" y="6114167"/>
            <a:ext cx="8607567" cy="400110"/>
          </a:xfrm>
          <a:prstGeom prst="rect">
            <a:avLst/>
          </a:prstGeom>
        </p:spPr>
        <p:txBody>
          <a:bodyPr wrap="square">
            <a:spAutoFit/>
          </a:bodyPr>
          <a:lstStyle/>
          <a:p>
            <a:pPr marL="228600" indent="-228600" defTabSz="457200" fontAlgn="ctr">
              <a:buFont typeface="+mj-lt"/>
              <a:buAutoNum type="arabicPeriod"/>
              <a:defRPr/>
            </a:pPr>
            <a:r>
              <a:rPr lang="es-MX" sz="1000" dirty="0" smtClean="0">
                <a:solidFill>
                  <a:srgbClr val="000000"/>
                </a:solidFill>
                <a:latin typeface="Century Gothic" panose="020B0502020202020204" pitchFamily="34" charset="0"/>
              </a:rPr>
              <a:t>El </a:t>
            </a:r>
            <a:r>
              <a:rPr lang="es-MX" sz="1000" dirty="0">
                <a:solidFill>
                  <a:srgbClr val="000000"/>
                </a:solidFill>
                <a:latin typeface="Century Gothic" panose="020B0502020202020204" pitchFamily="34" charset="0"/>
              </a:rPr>
              <a:t>detalle de la cartera se encuentra en el Anexo 1.</a:t>
            </a:r>
          </a:p>
          <a:p>
            <a:pPr marL="228600" indent="-228600" defTabSz="457200" fontAlgn="ctr">
              <a:buFontTx/>
              <a:buAutoNum type="arabicPeriod"/>
              <a:defRPr/>
            </a:pPr>
            <a:r>
              <a:rPr lang="es-MX" sz="1000" dirty="0" smtClean="0">
                <a:solidFill>
                  <a:srgbClr val="000000"/>
                </a:solidFill>
                <a:latin typeface="Century Gothic" panose="020B0502020202020204" pitchFamily="34" charset="0"/>
              </a:rPr>
              <a:t>Total </a:t>
            </a:r>
            <a:r>
              <a:rPr lang="es-MX" sz="1000" dirty="0">
                <a:solidFill>
                  <a:srgbClr val="000000"/>
                </a:solidFill>
                <a:latin typeface="Century Gothic" panose="020B0502020202020204" pitchFamily="34" charset="0"/>
              </a:rPr>
              <a:t>aproximado con base a valores nominales y contabilizado al </a:t>
            </a:r>
            <a:r>
              <a:rPr lang="es-MX" sz="1000" dirty="0" smtClean="0">
                <a:solidFill>
                  <a:srgbClr val="000000"/>
                </a:solidFill>
                <a:latin typeface="Century Gothic" panose="020B0502020202020204" pitchFamily="34" charset="0"/>
              </a:rPr>
              <a:t>14 de octubre de </a:t>
            </a:r>
            <a:r>
              <a:rPr lang="es-MX" sz="1000" dirty="0">
                <a:solidFill>
                  <a:srgbClr val="000000"/>
                </a:solidFill>
                <a:latin typeface="Century Gothic" panose="020B0502020202020204" pitchFamily="34" charset="0"/>
              </a:rPr>
              <a:t>2016</a:t>
            </a:r>
          </a:p>
        </p:txBody>
      </p:sp>
      <p:graphicFrame>
        <p:nvGraphicFramePr>
          <p:cNvPr id="2" name="Objeto 1"/>
          <p:cNvGraphicFramePr>
            <a:graphicFrameLocks noChangeAspect="1"/>
          </p:cNvGraphicFramePr>
          <p:nvPr>
            <p:extLst>
              <p:ext uri="{D42A27DB-BD31-4B8C-83A1-F6EECF244321}">
                <p14:modId xmlns:p14="http://schemas.microsoft.com/office/powerpoint/2010/main" val="4228258278"/>
              </p:ext>
            </p:extLst>
          </p:nvPr>
        </p:nvGraphicFramePr>
        <p:xfrm>
          <a:off x="34452" y="1514299"/>
          <a:ext cx="4240306" cy="4541769"/>
        </p:xfrm>
        <a:graphic>
          <a:graphicData uri="http://schemas.openxmlformats.org/presentationml/2006/ole">
            <mc:AlternateContent xmlns:mc="http://schemas.openxmlformats.org/markup-compatibility/2006">
              <mc:Choice xmlns:v="urn:schemas-microsoft-com:vml" Requires="v">
                <p:oleObj spid="_x0000_s12357" name="Worksheet" r:id="rId4" imgW="5248440" imgH="3343275" progId="Excel.Sheet.12">
                  <p:embed/>
                </p:oleObj>
              </mc:Choice>
              <mc:Fallback>
                <p:oleObj name="Worksheet" r:id="rId4" imgW="5248440" imgH="3343275" progId="Excel.Sheet.12">
                  <p:embed/>
                  <p:pic>
                    <p:nvPicPr>
                      <p:cNvPr id="0" name=""/>
                      <p:cNvPicPr/>
                      <p:nvPr/>
                    </p:nvPicPr>
                    <p:blipFill>
                      <a:blip r:embed="rId5"/>
                      <a:stretch>
                        <a:fillRect/>
                      </a:stretch>
                    </p:blipFill>
                    <p:spPr>
                      <a:xfrm>
                        <a:off x="34452" y="1514299"/>
                        <a:ext cx="4240306" cy="4541769"/>
                      </a:xfrm>
                      <a:prstGeom prst="rect">
                        <a:avLst/>
                      </a:prstGeom>
                    </p:spPr>
                  </p:pic>
                </p:oleObj>
              </mc:Fallback>
            </mc:AlternateContent>
          </a:graphicData>
        </a:graphic>
      </p:graphicFrame>
      <p:graphicFrame>
        <p:nvGraphicFramePr>
          <p:cNvPr id="10" name="Gráfico 9"/>
          <p:cNvGraphicFramePr>
            <a:graphicFrameLocks/>
          </p:cNvGraphicFramePr>
          <p:nvPr>
            <p:extLst>
              <p:ext uri="{D42A27DB-BD31-4B8C-83A1-F6EECF244321}">
                <p14:modId xmlns:p14="http://schemas.microsoft.com/office/powerpoint/2010/main" val="3811504624"/>
              </p:ext>
            </p:extLst>
          </p:nvPr>
        </p:nvGraphicFramePr>
        <p:xfrm>
          <a:off x="4240306" y="1257240"/>
          <a:ext cx="5029200" cy="479882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3872719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3232758"/>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19</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9"/>
            <a:ext cx="8480430" cy="4525436"/>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401157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smtClean="0">
                <a:solidFill>
                  <a:prstClr val="black"/>
                </a:solidFill>
                <a:latin typeface="Century Gothic" panose="020B0502020202020204" pitchFamily="34" charset="0"/>
                <a:cs typeface="Arial" pitchFamily="34" charset="0"/>
              </a:rPr>
              <a:t>1,280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a:t>
            </a:r>
            <a:r>
              <a:rPr lang="es-MX" sz="1600" b="1" dirty="0" smtClean="0">
                <a:solidFill>
                  <a:prstClr val="black">
                    <a:lumMod val="65000"/>
                    <a:lumOff val="35000"/>
                  </a:prstClr>
                </a:solidFill>
                <a:latin typeface="Century Gothic" panose="020B0502020202020204" pitchFamily="34" charset="0"/>
                <a:cs typeface="Arial" pitchFamily="34" charset="0"/>
              </a:rPr>
              <a:t>28% </a:t>
            </a:r>
            <a:r>
              <a:rPr lang="es-MX" sz="1600" b="1" dirty="0">
                <a:solidFill>
                  <a:prstClr val="black">
                    <a:lumMod val="65000"/>
                    <a:lumOff val="35000"/>
                  </a:prstClr>
                </a:solidFill>
                <a:latin typeface="Century Gothic" panose="020B0502020202020204" pitchFamily="34" charset="0"/>
                <a:cs typeface="Arial" pitchFamily="34" charset="0"/>
              </a:rPr>
              <a:t>del total de la plantilla que corresponde a </a:t>
            </a:r>
            <a:r>
              <a:rPr lang="es-MX" sz="1600" b="1" dirty="0" smtClean="0">
                <a:solidFill>
                  <a:prstClr val="black">
                    <a:lumMod val="65000"/>
                    <a:lumOff val="35000"/>
                  </a:prstClr>
                </a:solidFill>
                <a:latin typeface="Century Gothic" panose="020B0502020202020204" pitchFamily="34" charset="0"/>
                <a:cs typeface="Arial" pitchFamily="34" charset="0"/>
              </a:rPr>
              <a:t>4,562 trabajadores</a:t>
            </a:r>
            <a:r>
              <a:rPr lang="es-MX" sz="1600" b="1" dirty="0">
                <a:solidFill>
                  <a:prstClr val="black">
                    <a:lumMod val="65000"/>
                    <a:lumOff val="35000"/>
                  </a:prstClr>
                </a:solidFill>
                <a:latin typeface="Century Gothic" panose="020B0502020202020204" pitchFamily="34" charset="0"/>
                <a:cs typeface="Arial" pitchFamily="34" charset="0"/>
              </a:rPr>
              <a:t>)</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2,848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788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62%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Century Gothic" panose="020B0502020202020204" pitchFamily="34" charset="0"/>
                <a:cs typeface="Arial" pitchFamily="34" charset="0"/>
              </a:rPr>
              <a:t>1,952  </a:t>
            </a:r>
            <a:r>
              <a:rPr lang="es-MX" sz="1600" dirty="0">
                <a:solidFill>
                  <a:prstClr val="black">
                    <a:lumMod val="75000"/>
                    <a:lumOff val="25000"/>
                  </a:prstClr>
                </a:solidFill>
                <a:latin typeface="Century Gothic" panose="020B0502020202020204" pitchFamily="34" charset="0"/>
                <a:cs typeface="Arial" pitchFamily="34" charset="0"/>
              </a:rPr>
              <a:t>trabajadores</a:t>
            </a:r>
          </a:p>
          <a:p>
            <a:pPr defTabSz="457200"/>
            <a:r>
              <a:rPr lang="es-MX" sz="2000" dirty="0" smtClean="0">
                <a:solidFill>
                  <a:srgbClr val="C00000"/>
                </a:solidFill>
                <a:latin typeface="Century Gothic" panose="020B0502020202020204" pitchFamily="34" charset="0"/>
                <a:cs typeface="Arial" pitchFamily="34" charset="0"/>
              </a:rPr>
              <a:t>444 inscritos </a:t>
            </a:r>
            <a:r>
              <a:rPr lang="es-MX" sz="2000" dirty="0">
                <a:solidFill>
                  <a:srgbClr val="C00000"/>
                </a:solidFill>
                <a:latin typeface="Century Gothic" panose="020B0502020202020204" pitchFamily="34" charset="0"/>
                <a:cs typeface="Arial" pitchFamily="34" charset="0"/>
              </a:rPr>
              <a:t>– </a:t>
            </a:r>
            <a:r>
              <a:rPr lang="es-MX" sz="2000" dirty="0" smtClean="0">
                <a:solidFill>
                  <a:srgbClr val="C00000"/>
                </a:solidFill>
                <a:latin typeface="Century Gothic" panose="020B0502020202020204" pitchFamily="34" charset="0"/>
                <a:cs typeface="Arial" pitchFamily="34" charset="0"/>
              </a:rPr>
              <a:t>35%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3999" y="1045367"/>
            <a:ext cx="8801592" cy="307777"/>
          </a:xfrm>
          <a:prstGeom prst="rect">
            <a:avLst/>
          </a:prstGeom>
          <a:noFill/>
        </p:spPr>
        <p:txBody>
          <a:bodyPr wrap="square" rtlCol="0">
            <a:spAutoFit/>
          </a:bodyPr>
          <a:lstStyle/>
          <a:p>
            <a:pPr marL="180975" indent="-180975" defTabSz="457200">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latin typeface="Century Gothic" panose="020B0502020202020204" pitchFamily="34" charset="0"/>
                <a:cs typeface="Arial" pitchFamily="34" charset="0"/>
              </a:rPr>
              <a:t>14 de octubre </a:t>
            </a:r>
            <a:r>
              <a:rPr lang="es-MX" sz="1400" dirty="0" smtClean="0">
                <a:solidFill>
                  <a:prstClr val="black"/>
                </a:solidFill>
                <a:latin typeface="Century Gothic" panose="020B0502020202020204" pitchFamily="34" charset="0"/>
                <a:cs typeface="Arial" pitchFamily="34" charset="0"/>
              </a:rPr>
              <a:t>de 2016 se tienen </a:t>
            </a:r>
            <a:r>
              <a:rPr lang="es-MX" sz="1400" dirty="0">
                <a:solidFill>
                  <a:prstClr val="black"/>
                </a:solidFill>
                <a:latin typeface="Century Gothic" panose="020B0502020202020204" pitchFamily="34" charset="0"/>
                <a:cs typeface="Arial" pitchFamily="34" charset="0"/>
              </a:rPr>
              <a:t>los siguientes avances:</a:t>
            </a:r>
          </a:p>
        </p:txBody>
      </p:sp>
      <p:sp>
        <p:nvSpPr>
          <p:cNvPr id="13" name="12 CuadroTexto"/>
          <p:cNvSpPr txBox="1"/>
          <p:nvPr/>
        </p:nvSpPr>
        <p:spPr>
          <a:xfrm>
            <a:off x="222634" y="2509528"/>
            <a:ext cx="3408620"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2,610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836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65%</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a:t>
            </a:r>
            <a:r>
              <a:rPr lang="es-MX" sz="1600" b="1" dirty="0" smtClean="0">
                <a:solidFill>
                  <a:prstClr val="black">
                    <a:lumMod val="75000"/>
                    <a:lumOff val="25000"/>
                  </a:prstClr>
                </a:solidFill>
                <a:latin typeface="Century Gothic" panose="020B0502020202020204" pitchFamily="34" charset="0"/>
                <a:cs typeface="Arial" pitchFamily="34" charset="0"/>
              </a:rPr>
              <a:t>personal inscrito</a:t>
            </a: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1,714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492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38%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w="9525">
            <a:noFill/>
            <a:miter lim="800000"/>
            <a:headEnd/>
            <a:tailEnd/>
          </a:ln>
        </p:spPr>
        <p:txBody>
          <a:bodyPr lIns="91418" tIns="45709" rIns="91418" bIns="45709" anchor="ctr" anchorCtr="0"/>
          <a:lstStyle/>
          <a:p>
            <a:pPr eaLnBrk="0" hangingPunct="0"/>
            <a:r>
              <a:rPr lang="es-MX" sz="2000" b="1" dirty="0">
                <a:latin typeface="Century Gothic" panose="020B0502020202020204" pitchFamily="34" charset="0"/>
                <a:ea typeface="MS PGothic" pitchFamily="34" charset="-128"/>
                <a:cs typeface="Arial" pitchFamily="34" charset="0"/>
              </a:rPr>
              <a:t>El ~28% de la plantilla del Instituto ya es parte del FINVIT, 62% personal sindicalizado</a:t>
            </a:r>
          </a:p>
        </p:txBody>
      </p:sp>
      <p:sp>
        <p:nvSpPr>
          <p:cNvPr id="12" name="2 Marcador de número de diapositiva"/>
          <p:cNvSpPr>
            <a:spLocks noGrp="1"/>
          </p:cNvSpPr>
          <p:nvPr>
            <p:ph type="sldNum" sz="quarter" idx="12"/>
          </p:nvPr>
        </p:nvSpPr>
        <p:spPr>
          <a:xfrm>
            <a:off x="7010400" y="6505081"/>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20</a:t>
            </a:fld>
            <a:endParaRPr lang="es-ES" altLang="es-MX" dirty="0"/>
          </a:p>
        </p:txBody>
      </p:sp>
    </p:spTree>
    <p:extLst>
      <p:ext uri="{BB962C8B-B14F-4D97-AF65-F5344CB8AC3E}">
        <p14:creationId xmlns:p14="http://schemas.microsoft.com/office/powerpoint/2010/main" val="34804426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89011"/>
            <a:ext cx="7748649" cy="946769"/>
          </a:xfr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ctr" anchorCtr="0" compatLnSpc="1">
            <a:prstTxWarp prst="textNoShape">
              <a:avLst/>
            </a:prstTxWarp>
          </a:bodyPr>
          <a:lstStyle/>
          <a:p>
            <a:pPr eaLnBrk="0" hangingPunct="0"/>
            <a:r>
              <a:rPr lang="es-MX" sz="2000" b="1" dirty="0">
                <a:latin typeface="Century Gothic" panose="020B0502020202020204" pitchFamily="34" charset="0"/>
                <a:ea typeface="MS PGothic" pitchFamily="34" charset="-128"/>
                <a:cs typeface="Arial" pitchFamily="34" charset="0"/>
              </a:rPr>
              <a:t>A un año de operación, el FINVIT cuenta con ~$ 46.5 mdp, 71% aportados de forma directa y un rendimiento del 4.17%.</a:t>
            </a:r>
          </a:p>
        </p:txBody>
      </p:sp>
      <p:sp>
        <p:nvSpPr>
          <p:cNvPr id="16" name="1 Marcador de número de diapositiva"/>
          <p:cNvSpPr>
            <a:spLocks noGrp="1"/>
          </p:cNvSpPr>
          <p:nvPr>
            <p:ph type="sldNum" sz="quarter" idx="12"/>
          </p:nvPr>
        </p:nvSpPr>
        <p:spPr>
          <a:xfrm>
            <a:off x="8558798"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21</a:t>
            </a:fld>
            <a:endParaRPr lang="es-ES" dirty="0"/>
          </a:p>
        </p:txBody>
      </p:sp>
      <p:sp>
        <p:nvSpPr>
          <p:cNvPr id="7" name="TextColumnContent"/>
          <p:cNvSpPr>
            <a:spLocks noChangeArrowheads="1"/>
          </p:cNvSpPr>
          <p:nvPr/>
        </p:nvSpPr>
        <p:spPr bwMode="gray">
          <a:xfrm>
            <a:off x="144000" y="1044228"/>
            <a:ext cx="7415040" cy="407857"/>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a:t>
            </a:r>
            <a:r>
              <a:rPr lang="es-MX" sz="1200" dirty="0" smtClean="0">
                <a:solidFill>
                  <a:prstClr val="black"/>
                </a:solidFill>
                <a:latin typeface="Century Gothic" panose="020B0502020202020204" pitchFamily="34" charset="0"/>
              </a:rPr>
              <a:t> </a:t>
            </a:r>
            <a:r>
              <a:rPr lang="es-MX" sz="1200" dirty="0">
                <a:solidFill>
                  <a:prstClr val="black"/>
                </a:solidFill>
                <a:latin typeface="Century Gothic" panose="020B0502020202020204" pitchFamily="34" charset="0"/>
              </a:rPr>
              <a:t>de </a:t>
            </a:r>
            <a:r>
              <a:rPr lang="es-MX" sz="1200" dirty="0" smtClean="0">
                <a:solidFill>
                  <a:prstClr val="black"/>
                </a:solidFill>
                <a:latin typeface="Century Gothic" panose="020B0502020202020204" pitchFamily="34" charset="0"/>
              </a:rPr>
              <a:t>marzo de 2015 </a:t>
            </a:r>
            <a:r>
              <a:rPr lang="es-MX" sz="1200" dirty="0">
                <a:solidFill>
                  <a:prstClr val="black"/>
                </a:solidFill>
                <a:latin typeface="Century Gothic" panose="020B0502020202020204" pitchFamily="34" charset="0"/>
              </a:rPr>
              <a:t>al </a:t>
            </a:r>
            <a:r>
              <a:rPr lang="es-MX" sz="1200" dirty="0" smtClean="0">
                <a:solidFill>
                  <a:prstClr val="black"/>
                </a:solidFill>
                <a:latin typeface="Century Gothic" panose="020B0502020202020204" pitchFamily="34" charset="0"/>
              </a:rPr>
              <a:t>14 de octubre de 2016, </a:t>
            </a:r>
            <a:r>
              <a:rPr lang="es-MX" sz="1200" dirty="0">
                <a:solidFill>
                  <a:prstClr val="black"/>
                </a:solidFill>
                <a:latin typeface="Century Gothic" panose="020B0502020202020204" pitchFamily="34" charset="0"/>
              </a:rPr>
              <a:t>el FINVIT presenta los siguientes resultados</a:t>
            </a:r>
            <a:r>
              <a:rPr lang="es-MX" sz="1200" dirty="0" smtClean="0">
                <a:solidFill>
                  <a:prstClr val="black"/>
                </a:solidFill>
                <a:latin typeface="Century Gothic" panose="020B0502020202020204" pitchFamily="34" charset="0"/>
              </a:rPr>
              <a:t>:</a:t>
            </a:r>
            <a:endParaRPr lang="es-MX" sz="1200" dirty="0">
              <a:solidFill>
                <a:prstClr val="black"/>
              </a:solidFill>
              <a:latin typeface="Century Gothic" panose="020B0502020202020204" pitchFamily="34" charset="0"/>
            </a:endParaRPr>
          </a:p>
        </p:txBody>
      </p:sp>
      <p:graphicFrame>
        <p:nvGraphicFramePr>
          <p:cNvPr id="10" name="1 Gráfico"/>
          <p:cNvGraphicFramePr>
            <a:graphicFrameLocks noGrp="1"/>
          </p:cNvGraphicFramePr>
          <p:nvPr>
            <p:extLst>
              <p:ext uri="{D42A27DB-BD31-4B8C-83A1-F6EECF244321}">
                <p14:modId xmlns:p14="http://schemas.microsoft.com/office/powerpoint/2010/main" val="2806418653"/>
              </p:ext>
            </p:extLst>
          </p:nvPr>
        </p:nvGraphicFramePr>
        <p:xfrm>
          <a:off x="4298756" y="4231897"/>
          <a:ext cx="4625788" cy="23404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Tabla"/>
          <p:cNvGraphicFramePr>
            <a:graphicFrameLocks noGrp="1"/>
          </p:cNvGraphicFramePr>
          <p:nvPr>
            <p:extLst>
              <p:ext uri="{D42A27DB-BD31-4B8C-83A1-F6EECF244321}">
                <p14:modId xmlns:p14="http://schemas.microsoft.com/office/powerpoint/2010/main" val="945573746"/>
              </p:ext>
            </p:extLst>
          </p:nvPr>
        </p:nvGraphicFramePr>
        <p:xfrm>
          <a:off x="201244" y="4233269"/>
          <a:ext cx="3757297" cy="2508190"/>
        </p:xfrm>
        <a:graphic>
          <a:graphicData uri="http://schemas.openxmlformats.org/drawingml/2006/table">
            <a:tbl>
              <a:tblPr/>
              <a:tblGrid>
                <a:gridCol w="2254674"/>
                <a:gridCol w="1502623"/>
              </a:tblGrid>
              <a:tr h="340103">
                <a:tc>
                  <a:txBody>
                    <a:bodyPr/>
                    <a:lstStyle/>
                    <a:p>
                      <a:pPr algn="ctr" rtl="0" fontAlgn="ctr"/>
                      <a:r>
                        <a:rPr lang="es-MX" sz="11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100" b="1" i="0" u="none" strike="noStrike" dirty="0" smtClean="0">
                          <a:solidFill>
                            <a:srgbClr val="FFFFFF"/>
                          </a:solidFill>
                          <a:effectLst/>
                          <a:latin typeface="Century Gothic" panose="020B0502020202020204" pitchFamily="34" charset="0"/>
                        </a:rPr>
                        <a:t>al 14</a:t>
                      </a:r>
                      <a:r>
                        <a:rPr lang="es-MX" sz="1100" b="1" i="0" u="none" strike="noStrike" baseline="0" dirty="0" smtClean="0">
                          <a:solidFill>
                            <a:srgbClr val="FFFFFF"/>
                          </a:solidFill>
                          <a:effectLst/>
                          <a:latin typeface="Century Gothic" panose="020B0502020202020204" pitchFamily="34" charset="0"/>
                        </a:rPr>
                        <a:t> de octubre</a:t>
                      </a:r>
                      <a:endParaRPr lang="es-MX" sz="11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r>
              <a:tr h="339287">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Total aportado </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200" b="0" i="0" u="none" strike="noStrike" dirty="0">
                          <a:solidFill>
                            <a:srgbClr val="000000"/>
                          </a:solidFill>
                          <a:effectLst/>
                          <a:latin typeface="Century Gothic"/>
                        </a:rPr>
                        <a:t>$46,536,329.79</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12376">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Aportaciones directas al FINVIT</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200" b="0" i="0" u="none" strike="noStrike" dirty="0">
                          <a:solidFill>
                            <a:srgbClr val="000000"/>
                          </a:solidFill>
                          <a:effectLst/>
                          <a:latin typeface="Century Gothic"/>
                        </a:rPr>
                        <a:t>$45,646,785.37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21902">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Aportaciones vía nómina </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200" b="0" i="0" u="none" strike="noStrike" dirty="0">
                          <a:solidFill>
                            <a:srgbClr val="000000"/>
                          </a:solidFill>
                          <a:effectLst/>
                          <a:latin typeface="Century Gothic"/>
                        </a:rPr>
                        <a:t>$18,877,831.35</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546847">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Aportaciones vía nómina  (descuento catorcenal)</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$622,665.32</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447675">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Solicitudes de descuento vía nómina</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911</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10 Tabla"/>
          <p:cNvGraphicFramePr>
            <a:graphicFrameLocks noGrp="1"/>
          </p:cNvGraphicFramePr>
          <p:nvPr>
            <p:extLst>
              <p:ext uri="{D42A27DB-BD31-4B8C-83A1-F6EECF244321}">
                <p14:modId xmlns:p14="http://schemas.microsoft.com/office/powerpoint/2010/main" val="3920358667"/>
              </p:ext>
            </p:extLst>
          </p:nvPr>
        </p:nvGraphicFramePr>
        <p:xfrm>
          <a:off x="201244" y="1476908"/>
          <a:ext cx="3757297" cy="2632654"/>
        </p:xfrm>
        <a:graphic>
          <a:graphicData uri="http://schemas.openxmlformats.org/drawingml/2006/table">
            <a:tbl>
              <a:tblPr/>
              <a:tblGrid>
                <a:gridCol w="2285603"/>
                <a:gridCol w="1471694"/>
              </a:tblGrid>
              <a:tr h="149869">
                <a:tc gridSpan="2">
                  <a:txBody>
                    <a:bodyPr/>
                    <a:lstStyle/>
                    <a:p>
                      <a:pPr algn="ctr" rtl="0" fontAlgn="b"/>
                      <a:r>
                        <a:rPr lang="es-MX" sz="1000" b="1" i="0" u="none" strike="noStrike" dirty="0">
                          <a:solidFill>
                            <a:srgbClr val="FFFFFF"/>
                          </a:solidFill>
                          <a:effectLst/>
                          <a:latin typeface="Century Gothic"/>
                        </a:rPr>
                        <a:t>Principales Analíticos</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262712">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1" i="0" u="none" strike="noStrike" dirty="0">
                          <a:solidFill>
                            <a:srgbClr val="000000"/>
                          </a:solidFill>
                          <a:effectLst/>
                          <a:latin typeface="Century Gothic" panose="020B0502020202020204" pitchFamily="34" charset="0"/>
                        </a:rPr>
                        <a:t>al </a:t>
                      </a:r>
                      <a:r>
                        <a:rPr lang="es-MX" sz="1100" b="1" i="0" u="none" strike="noStrike" dirty="0" smtClean="0">
                          <a:solidFill>
                            <a:srgbClr val="000000"/>
                          </a:solidFill>
                          <a:effectLst/>
                          <a:latin typeface="Century Gothic" panose="020B0502020202020204" pitchFamily="34" charset="0"/>
                        </a:rPr>
                        <a:t>14 de octubre</a:t>
                      </a:r>
                      <a:endParaRPr lang="es-MX" sz="1100" b="1"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05288">
                <a:tc>
                  <a:txBody>
                    <a:bodyPr/>
                    <a:lstStyle/>
                    <a:p>
                      <a:pPr algn="ctr" rtl="0" fontAlgn="ctr"/>
                      <a:r>
                        <a:rPr lang="es-MX" sz="1100" b="1" i="0" u="none" strike="noStrike" dirty="0">
                          <a:solidFill>
                            <a:srgbClr val="000000"/>
                          </a:solidFill>
                          <a:effectLst/>
                          <a:latin typeface="Century Gothic" panose="020B0502020202020204" pitchFamily="34" charset="0"/>
                        </a:rPr>
                        <a:t>Tasa de Rendimiento Anualizada (Valuación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4.17%</a:t>
                      </a:r>
                      <a:r>
                        <a:rPr lang="es-MX" sz="11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81331">
                <a:tc>
                  <a:txBody>
                    <a:bodyPr/>
                    <a:lstStyle/>
                    <a:p>
                      <a:pPr algn="ctr" rtl="0" fontAlgn="ctr"/>
                      <a:r>
                        <a:rPr lang="es-MX" sz="1100" b="1" i="0" u="none" strike="noStrike" dirty="0">
                          <a:solidFill>
                            <a:srgbClr val="000000"/>
                          </a:solidFill>
                          <a:effectLst/>
                          <a:latin typeface="Century Gothic" panose="020B0502020202020204" pitchFamily="34" charset="0"/>
                        </a:rPr>
                        <a:t>Tasa de rendimiento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5.24%</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88246">
                <a:tc>
                  <a:txBody>
                    <a:bodyPr/>
                    <a:lstStyle/>
                    <a:p>
                      <a:pPr algn="ctr" rtl="0" fontAlgn="ctr"/>
                      <a:r>
                        <a:rPr lang="es-MX" sz="1100" b="1"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0" i="0" u="none" strike="noStrike" dirty="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1.57</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59976">
                <a:tc>
                  <a:txBody>
                    <a:bodyPr/>
                    <a:lstStyle/>
                    <a:p>
                      <a:pPr algn="ctr" rtl="0" fontAlgn="ctr"/>
                      <a:r>
                        <a:rPr lang="es-MX" sz="1100" b="1"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-0.03%</a:t>
                      </a:r>
                      <a:r>
                        <a:rPr lang="es-MX" sz="11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6588">
                <a:tc>
                  <a:txBody>
                    <a:bodyPr/>
                    <a:lstStyle/>
                    <a:p>
                      <a:pPr algn="ctr" rtl="0" fontAlgn="ctr"/>
                      <a:r>
                        <a:rPr lang="es-MX" sz="1100" b="1"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$46,539,724</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6588">
                <a:tc>
                  <a:txBody>
                    <a:bodyPr/>
                    <a:lstStyle/>
                    <a:p>
                      <a:pPr algn="ctr" rtl="0" fontAlgn="ctr"/>
                      <a:r>
                        <a:rPr lang="es-MX" sz="1100" b="1"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1.0637</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graphicFrame>
        <p:nvGraphicFramePr>
          <p:cNvPr id="9" name="Gráfico 10"/>
          <p:cNvGraphicFramePr>
            <a:graphicFrameLocks/>
          </p:cNvGraphicFramePr>
          <p:nvPr>
            <p:extLst>
              <p:ext uri="{D42A27DB-BD31-4B8C-83A1-F6EECF244321}">
                <p14:modId xmlns:p14="http://schemas.microsoft.com/office/powerpoint/2010/main" val="2408968649"/>
              </p:ext>
            </p:extLst>
          </p:nvPr>
        </p:nvGraphicFramePr>
        <p:xfrm>
          <a:off x="3958541" y="1412864"/>
          <a:ext cx="5185459" cy="28190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228640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383002"/>
            <a:ext cx="7680158" cy="616060"/>
          </a:xfrm>
        </p:spPr>
        <p:txBody>
          <a:bodyPr>
            <a:noAutofit/>
          </a:bodyPr>
          <a:lstStyle/>
          <a:p>
            <a:r>
              <a:rPr lang="es-MX" sz="2000" b="1" dirty="0">
                <a:latin typeface="Century Gothic" panose="020B0502020202020204" pitchFamily="34" charset="0"/>
              </a:rPr>
              <a:t>Composición por tipo de activo</a:t>
            </a:r>
            <a:endParaRPr lang="en-US" sz="2000" b="1" dirty="0">
              <a:solidFill>
                <a:srgbClr val="C00000"/>
              </a:solidFill>
              <a:latin typeface="Century Gothic" panose="020B0502020202020204" pitchFamily="34" charset="0"/>
              <a:cs typeface="Arial" pitchFamily="34" charset="0"/>
            </a:endParaRPr>
          </a:p>
        </p:txBody>
      </p:sp>
      <p:sp>
        <p:nvSpPr>
          <p:cNvPr id="7"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22</a:t>
            </a:fld>
            <a:endParaRPr lang="es-ES" dirty="0"/>
          </a:p>
        </p:txBody>
      </p:sp>
      <p:graphicFrame>
        <p:nvGraphicFramePr>
          <p:cNvPr id="9" name="5 Gráfico"/>
          <p:cNvGraphicFramePr>
            <a:graphicFrameLocks/>
          </p:cNvGraphicFramePr>
          <p:nvPr>
            <p:extLst>
              <p:ext uri="{D42A27DB-BD31-4B8C-83A1-F6EECF244321}">
                <p14:modId xmlns:p14="http://schemas.microsoft.com/office/powerpoint/2010/main" val="2584997478"/>
              </p:ext>
            </p:extLst>
          </p:nvPr>
        </p:nvGraphicFramePr>
        <p:xfrm>
          <a:off x="0" y="1323975"/>
          <a:ext cx="5105400" cy="28852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3 Gráfico"/>
          <p:cNvGraphicFramePr>
            <a:graphicFrameLocks/>
          </p:cNvGraphicFramePr>
          <p:nvPr>
            <p:extLst>
              <p:ext uri="{D42A27DB-BD31-4B8C-83A1-F6EECF244321}">
                <p14:modId xmlns:p14="http://schemas.microsoft.com/office/powerpoint/2010/main" val="883304715"/>
              </p:ext>
            </p:extLst>
          </p:nvPr>
        </p:nvGraphicFramePr>
        <p:xfrm>
          <a:off x="4751294" y="1257299"/>
          <a:ext cx="4287932" cy="29519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4 Gráfico"/>
          <p:cNvGraphicFramePr>
            <a:graphicFrameLocks/>
          </p:cNvGraphicFramePr>
          <p:nvPr>
            <p:extLst>
              <p:ext uri="{D42A27DB-BD31-4B8C-83A1-F6EECF244321}">
                <p14:modId xmlns:p14="http://schemas.microsoft.com/office/powerpoint/2010/main" val="1635738911"/>
              </p:ext>
            </p:extLst>
          </p:nvPr>
        </p:nvGraphicFramePr>
        <p:xfrm>
          <a:off x="0" y="4209209"/>
          <a:ext cx="9143998" cy="23631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862404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3694156"/>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23</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9"/>
            <a:ext cx="8480430" cy="4525436"/>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355176" y="404664"/>
            <a:ext cx="7488832" cy="631524"/>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anose="020B0502020202020204" pitchFamily="34" charset="0"/>
              </a:rPr>
              <a:t>Participamos en la emisión de TFOVICB 16U con $500 mdp</a:t>
            </a:r>
          </a:p>
        </p:txBody>
      </p:sp>
      <p:sp>
        <p:nvSpPr>
          <p:cNvPr id="6" name="16 Rectángulo"/>
          <p:cNvSpPr/>
          <p:nvPr/>
        </p:nvSpPr>
        <p:spPr>
          <a:xfrm>
            <a:off x="1403648" y="3933056"/>
            <a:ext cx="6994254" cy="2462213"/>
          </a:xfrm>
          <a:prstGeom prst="rect">
            <a:avLst/>
          </a:prstGeom>
          <a:ln>
            <a:noFill/>
          </a:ln>
        </p:spPr>
        <p:txBody>
          <a:bodyPr wrap="square">
            <a:spAutoFit/>
          </a:bodyPr>
          <a:lstStyle/>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Participación con </a:t>
            </a:r>
            <a:r>
              <a:rPr lang="es-MX" sz="1400" b="1" dirty="0">
                <a:latin typeface="Century Gothic" panose="020B0502020202020204" pitchFamily="34" charset="0"/>
              </a:rPr>
              <a:t>$500 </a:t>
            </a:r>
            <a:r>
              <a:rPr lang="es-MX" sz="1400" dirty="0">
                <a:latin typeface="Century Gothic" panose="020B0502020202020204" pitchFamily="34" charset="0"/>
              </a:rPr>
              <a:t>mdp de una emisión de </a:t>
            </a:r>
            <a:r>
              <a:rPr lang="es-MX" sz="1400" b="1" dirty="0">
                <a:latin typeface="Century Gothic" panose="020B0502020202020204" pitchFamily="34" charset="0"/>
              </a:rPr>
              <a:t>$7,000 </a:t>
            </a:r>
            <a:r>
              <a:rPr lang="es-MX" sz="1400" dirty="0">
                <a:latin typeface="Century Gothic" panose="020B0502020202020204" pitchFamily="34" charset="0"/>
              </a:rPr>
              <a:t>mdp ( </a:t>
            </a:r>
            <a:r>
              <a:rPr lang="es-MX" sz="1400" b="1" dirty="0">
                <a:latin typeface="Century Gothic" panose="020B0502020202020204" pitchFamily="34" charset="0"/>
              </a:rPr>
              <a:t>7.14%</a:t>
            </a:r>
            <a:r>
              <a:rPr lang="es-MX" sz="1400" dirty="0">
                <a:latin typeface="Century Gothic" panose="020B0502020202020204" pitchFamily="34" charset="0"/>
              </a:rPr>
              <a:t>)</a:t>
            </a: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Tasa de interés fija real (interpolación </a:t>
            </a:r>
            <a:r>
              <a:rPr lang="es-MX" sz="1400" b="1" dirty="0">
                <a:latin typeface="Century Gothic" panose="020B0502020202020204" pitchFamily="34" charset="0"/>
              </a:rPr>
              <a:t>Udibono 220609 y 251204 </a:t>
            </a:r>
            <a:r>
              <a:rPr lang="es-MX" sz="1400" dirty="0">
                <a:latin typeface="Century Gothic" panose="020B0502020202020204" pitchFamily="34" charset="0"/>
              </a:rPr>
              <a:t>+ sobretasa de </a:t>
            </a:r>
            <a:r>
              <a:rPr lang="es-MX" sz="1400" b="1" dirty="0">
                <a:latin typeface="Century Gothic" panose="020B0502020202020204" pitchFamily="34" charset="0"/>
              </a:rPr>
              <a:t>112 </a:t>
            </a:r>
            <a:r>
              <a:rPr lang="es-MX" sz="1400" dirty="0">
                <a:latin typeface="Century Gothic" panose="020B0502020202020204" pitchFamily="34" charset="0"/>
              </a:rPr>
              <a:t>puntos base)</a:t>
            </a: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Plazo legal de 29.2 años y duración de 5.13 años</a:t>
            </a: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Calificaciones AAA (mex) por Fitch y HR AAA por HR Ratings</a:t>
            </a:r>
          </a:p>
          <a:p>
            <a:pPr marL="171450" indent="-171450" algn="just">
              <a:buClr>
                <a:srgbClr val="C00000"/>
              </a:buClr>
              <a:buFont typeface="Arial" panose="020B0604020202020204" pitchFamily="34" charset="0"/>
              <a:buChar cha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p:txBody>
      </p:sp>
      <p:sp>
        <p:nvSpPr>
          <p:cNvPr id="3" name="2 Rectángulo"/>
          <p:cNvSpPr/>
          <p:nvPr/>
        </p:nvSpPr>
        <p:spPr>
          <a:xfrm>
            <a:off x="355176" y="3222730"/>
            <a:ext cx="6606480" cy="307777"/>
          </a:xfrm>
          <a:prstGeom prst="rect">
            <a:avLst/>
          </a:prstGeom>
        </p:spPr>
        <p:txBody>
          <a:bodyPr wrap="square">
            <a:spAutoFit/>
          </a:bodyPr>
          <a:lstStyle/>
          <a:p>
            <a:pPr lvl="0" algn="just">
              <a:buClr>
                <a:srgbClr val="C00000"/>
              </a:buClr>
            </a:pPr>
            <a:r>
              <a:rPr lang="es-MX" sz="1400" b="1" dirty="0">
                <a:latin typeface="Century Gothic" panose="020B0502020202020204" pitchFamily="34" charset="0"/>
              </a:rPr>
              <a:t>Detalles de la transacción</a:t>
            </a:r>
          </a:p>
        </p:txBody>
      </p:sp>
      <p:sp>
        <p:nvSpPr>
          <p:cNvPr id="4" name="3 Rectángulo"/>
          <p:cNvSpPr/>
          <p:nvPr/>
        </p:nvSpPr>
        <p:spPr>
          <a:xfrm>
            <a:off x="355176" y="1484784"/>
            <a:ext cx="8042726" cy="1384995"/>
          </a:xfrm>
          <a:prstGeom prst="rect">
            <a:avLst/>
          </a:prstGeom>
        </p:spPr>
        <p:txBody>
          <a:bodyPr wrap="square">
            <a:spAutoFit/>
          </a:bodyPr>
          <a:lstStyle/>
          <a:p>
            <a:pPr lvl="0" algn="just">
              <a:buClr>
                <a:srgbClr val="C00000"/>
              </a:buClr>
            </a:pPr>
            <a:r>
              <a:rPr lang="es-MX" sz="1400" dirty="0">
                <a:latin typeface="Century Gothic" panose="020B0502020202020204" pitchFamily="34" charset="0"/>
              </a:rPr>
              <a:t>El </a:t>
            </a:r>
            <a:r>
              <a:rPr lang="es-MX" sz="1400" b="1" dirty="0">
                <a:latin typeface="Century Gothic" panose="020B0502020202020204" pitchFamily="34" charset="0"/>
              </a:rPr>
              <a:t>12 de octubre</a:t>
            </a:r>
            <a:r>
              <a:rPr lang="es-MX" sz="1400" dirty="0">
                <a:latin typeface="Century Gothic" panose="020B0502020202020204" pitchFamily="34" charset="0"/>
              </a:rPr>
              <a:t>, el FOVISSSTE realizó la emisión TFOVICB 16U, bonos respaldados por hipotecas para la originación de nuevos créditos. </a:t>
            </a:r>
          </a:p>
          <a:p>
            <a:pPr lvl="0"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Se participó en la emisión con </a:t>
            </a:r>
            <a:r>
              <a:rPr lang="es-MX" sz="1400" b="1" dirty="0">
                <a:latin typeface="Century Gothic" panose="020B0502020202020204" pitchFamily="34" charset="0"/>
              </a:rPr>
              <a:t>500 mdp</a:t>
            </a:r>
            <a:r>
              <a:rPr lang="es-MX" sz="1400" dirty="0">
                <a:latin typeface="Century Gothic" panose="020B0502020202020204" pitchFamily="34" charset="0"/>
              </a:rPr>
              <a:t>, con lo que se tienen invertidos en TFOVIS </a:t>
            </a:r>
            <a:r>
              <a:rPr lang="es-MX" sz="1400" b="1" dirty="0">
                <a:latin typeface="Century Gothic" panose="020B0502020202020204" pitchFamily="34" charset="0"/>
              </a:rPr>
              <a:t>1,339.89 mdp</a:t>
            </a:r>
            <a:r>
              <a:rPr lang="es-MX" sz="1400" dirty="0">
                <a:latin typeface="Century Gothic" panose="020B0502020202020204" pitchFamily="34" charset="0"/>
              </a:rPr>
              <a:t> al 14 de octubre ( </a:t>
            </a:r>
            <a:r>
              <a:rPr lang="es-MX" sz="1400" b="1" dirty="0">
                <a:latin typeface="Century Gothic" panose="020B0502020202020204" pitchFamily="34" charset="0"/>
              </a:rPr>
              <a:t>2.19% del FANVIT).</a:t>
            </a:r>
          </a:p>
          <a:p>
            <a:pPr lvl="0" algn="just">
              <a:buClr>
                <a:srgbClr val="C00000"/>
              </a:buClr>
            </a:pPr>
            <a:endParaRPr lang="es-MX" sz="14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spTree>
    <p:extLst>
      <p:ext uri="{BB962C8B-B14F-4D97-AF65-F5344CB8AC3E}">
        <p14:creationId xmlns:p14="http://schemas.microsoft.com/office/powerpoint/2010/main" val="30274981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4125901"/>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25</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9"/>
            <a:ext cx="8480430" cy="4493538"/>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pPr>
              <a:buClr>
                <a:srgbClr val="C00000"/>
              </a:buClr>
            </a:pPr>
            <a:fld id="{05E83AA4-A00D-4AA0-8FE8-B93C9F3EC141}" type="slidenum">
              <a:rPr lang="es-ES" altLang="es-MX" smtClean="0">
                <a:latin typeface="Century Gothic" panose="020B0502020202020204" pitchFamily="34" charset="0"/>
              </a:rPr>
              <a:pPr>
                <a:buClr>
                  <a:srgbClr val="C00000"/>
                </a:buClr>
              </a:pPr>
              <a:t>26</a:t>
            </a:fld>
            <a:endParaRPr lang="es-ES" altLang="es-MX" dirty="0">
              <a:latin typeface="Century Gothic" panose="020B0502020202020204" pitchFamily="34" charset="0"/>
            </a:endParaRPr>
          </a:p>
        </p:txBody>
      </p:sp>
      <p:sp>
        <p:nvSpPr>
          <p:cNvPr id="11" name="1 Título"/>
          <p:cNvSpPr>
            <a:spLocks noGrp="1"/>
          </p:cNvSpPr>
          <p:nvPr>
            <p:ph type="title"/>
          </p:nvPr>
        </p:nvSpPr>
        <p:spPr>
          <a:xfrm>
            <a:off x="392113" y="507527"/>
            <a:ext cx="6588125" cy="631825"/>
          </a:xfrm>
        </p:spPr>
        <p:txBody>
          <a:bodyPr/>
          <a:lstStyle/>
          <a:p>
            <a:r>
              <a:rPr lang="es-MX" altLang="es-MX" sz="2000" b="1" dirty="0" smtClean="0">
                <a:latin typeface="Century Gothic" panose="020B0502020202020204" pitchFamily="34" charset="0"/>
              </a:rPr>
              <a:t>Sistemas Electrónicos de Corretaje</a:t>
            </a:r>
          </a:p>
        </p:txBody>
      </p:sp>
      <p:sp>
        <p:nvSpPr>
          <p:cNvPr id="2" name="Rectángulo 1"/>
          <p:cNvSpPr/>
          <p:nvPr/>
        </p:nvSpPr>
        <p:spPr>
          <a:xfrm>
            <a:off x="392113" y="1451786"/>
            <a:ext cx="8221534" cy="1192634"/>
          </a:xfrm>
          <a:prstGeom prst="rect">
            <a:avLst/>
          </a:prstGeom>
        </p:spPr>
        <p:txBody>
          <a:bodyPr wrap="square">
            <a:spAutoFit/>
          </a:bodyPr>
          <a:lstStyle/>
          <a:p>
            <a:pPr algn="just">
              <a:buClr>
                <a:srgbClr val="C00000"/>
              </a:buClr>
            </a:pPr>
            <a:r>
              <a:rPr lang="es-MX" sz="1100" dirty="0" smtClean="0">
                <a:latin typeface="Century Gothic" panose="020B0502020202020204" pitchFamily="34" charset="0"/>
              </a:rPr>
              <a:t>Las inversiones requeridas por el fondo se pueden </a:t>
            </a:r>
            <a:r>
              <a:rPr lang="es-MX" sz="1100" dirty="0">
                <a:latin typeface="Century Gothic" panose="020B0502020202020204" pitchFamily="34" charset="0"/>
              </a:rPr>
              <a:t>realizar vía </a:t>
            </a:r>
            <a:r>
              <a:rPr lang="es-MX" sz="1100" dirty="0" smtClean="0">
                <a:latin typeface="Century Gothic" panose="020B0502020202020204" pitchFamily="34" charset="0"/>
              </a:rPr>
              <a:t>sistemas electrónicos de corretaje, </a:t>
            </a:r>
            <a:r>
              <a:rPr lang="es-MX" sz="1100" dirty="0">
                <a:latin typeface="Century Gothic" panose="020B0502020202020204" pitchFamily="34" charset="0"/>
              </a:rPr>
              <a:t>los cuales se caracterizan por establecer una red </a:t>
            </a:r>
            <a:r>
              <a:rPr lang="es-MX" sz="1100" dirty="0" smtClean="0">
                <a:latin typeface="Century Gothic" panose="020B0502020202020204" pitchFamily="34" charset="0"/>
              </a:rPr>
              <a:t>de </a:t>
            </a:r>
            <a:r>
              <a:rPr lang="es-MX" sz="1100" dirty="0">
                <a:latin typeface="Century Gothic" panose="020B0502020202020204" pitchFamily="34" charset="0"/>
              </a:rPr>
              <a:t>cómputo y pantallas mediante el cual se difunden cotizaciones en firme para los diferentes usuarios (Intermediarios Financieros, Administradoras de Fondos, Sociedades de Inversión, clientes Institucionales y gubernamentales) de instrumentos de mercado de dinero, capturadas por el </a:t>
            </a:r>
            <a:r>
              <a:rPr lang="es-MX" sz="1100" dirty="0" smtClean="0">
                <a:latin typeface="Century Gothic" panose="020B0502020202020204" pitchFamily="34" charset="0"/>
              </a:rPr>
              <a:t>facilitador </a:t>
            </a:r>
            <a:r>
              <a:rPr lang="es-MX" sz="1100" dirty="0">
                <a:latin typeface="Century Gothic" panose="020B0502020202020204" pitchFamily="34" charset="0"/>
              </a:rPr>
              <a:t>por cuenta del usuario, lo que permite en tiempo real obtener el mejor precio de compra o venta. </a:t>
            </a:r>
            <a:endParaRPr lang="es-MX" sz="1100" dirty="0" smtClean="0">
              <a:latin typeface="Century Gothic" panose="020B0502020202020204" pitchFamily="34" charset="0"/>
            </a:endParaRPr>
          </a:p>
          <a:p>
            <a:pPr algn="just">
              <a:lnSpc>
                <a:spcPct val="150000"/>
              </a:lnSpc>
              <a:buClr>
                <a:srgbClr val="C00000"/>
              </a:buClr>
            </a:pPr>
            <a:endParaRPr lang="es-MX" sz="1100" dirty="0">
              <a:latin typeface="Century Gothic" panose="020B0502020202020204" pitchFamily="34" charset="0"/>
            </a:endParaRPr>
          </a:p>
        </p:txBody>
      </p:sp>
      <p:sp>
        <p:nvSpPr>
          <p:cNvPr id="5" name="Rectángulo 4"/>
          <p:cNvSpPr/>
          <p:nvPr/>
        </p:nvSpPr>
        <p:spPr>
          <a:xfrm>
            <a:off x="392113" y="2524798"/>
            <a:ext cx="8221533" cy="3531736"/>
          </a:xfrm>
          <a:prstGeom prst="rect">
            <a:avLst/>
          </a:prstGeom>
        </p:spPr>
        <p:txBody>
          <a:bodyPr wrap="square">
            <a:spAutoFit/>
          </a:bodyPr>
          <a:lstStyle/>
          <a:p>
            <a:pPr>
              <a:lnSpc>
                <a:spcPct val="150000"/>
              </a:lnSpc>
              <a:buClr>
                <a:srgbClr val="C00000"/>
              </a:buClr>
            </a:pPr>
            <a:r>
              <a:rPr lang="es-MX" sz="1400" b="1" dirty="0" smtClean="0">
                <a:latin typeface="Century Gothic" panose="020B0502020202020204" pitchFamily="34" charset="0"/>
              </a:rPr>
              <a:t>Ventajas</a:t>
            </a:r>
          </a:p>
          <a:p>
            <a:pPr algn="ctr">
              <a:lnSpc>
                <a:spcPct val="150000"/>
              </a:lnSpc>
              <a:buClr>
                <a:srgbClr val="C00000"/>
              </a:buClr>
            </a:pPr>
            <a:endParaRPr lang="es-MX" sz="1400" b="1"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El sistema facilita la operación en el mercado, reduciendo el tiempo de ejecución, en lo que se considera el mejor precio en tiempo real. </a:t>
            </a:r>
          </a:p>
          <a:p>
            <a:pPr algn="just">
              <a:buClr>
                <a:srgbClr val="C00000"/>
              </a:buClr>
            </a:pPr>
            <a:endParaRPr lang="es-MX" sz="11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Las posturas de clientes se capturan en líneas específicas, lo cual separa clientes de Bancos y Casas de Bolsa. </a:t>
            </a:r>
          </a:p>
          <a:p>
            <a:pPr algn="just">
              <a:buClr>
                <a:srgbClr val="C00000"/>
              </a:buClr>
            </a:pPr>
            <a:endParaRPr lang="es-MX" sz="11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Hace transparente la operación realizada ya que su ejecución es en tiempo real y pública. </a:t>
            </a:r>
          </a:p>
          <a:p>
            <a:pPr algn="just">
              <a:buClr>
                <a:srgbClr val="C00000"/>
              </a:buClr>
            </a:pPr>
            <a:endParaRPr lang="es-MX" sz="11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Concentra a la mayoría de clientes, facilitando el acceso a todo el sector de manera eficaz (aún sin tener contrato de intermediación ya que contamos con un banco de trabajo).</a:t>
            </a:r>
          </a:p>
          <a:p>
            <a:pPr algn="just">
              <a:buClr>
                <a:srgbClr val="C00000"/>
              </a:buClr>
            </a:pPr>
            <a:endParaRPr lang="es-MX" sz="11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El corro mantiene el anonimato hasta que se ejecuta la operación. </a:t>
            </a:r>
          </a:p>
          <a:p>
            <a:pPr algn="just">
              <a:buClr>
                <a:srgbClr val="C00000"/>
              </a:buClr>
            </a:pPr>
            <a:endParaRPr lang="es-MX" sz="11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El sistema electrónico de corretaje informa de manera oportuna los mejores precios de la pantalla. Todas las posturas en cada uno de los rubros son enviadas a las dos valuadoras (PIP y Valmer) cada media hora por lo que los precios son considerados para la valuación.</a:t>
            </a:r>
          </a:p>
          <a:p>
            <a:pPr algn="just">
              <a:lnSpc>
                <a:spcPct val="150000"/>
              </a:lnSpc>
              <a:buClr>
                <a:srgbClr val="C00000"/>
              </a:buClr>
            </a:pPr>
            <a:endParaRPr lang="es-MX" sz="1100" dirty="0">
              <a:latin typeface="Century Gothic" panose="020B0502020202020204" pitchFamily="34" charset="0"/>
            </a:endParaRPr>
          </a:p>
        </p:txBody>
      </p:sp>
    </p:spTree>
    <p:extLst>
      <p:ext uri="{BB962C8B-B14F-4D97-AF65-F5344CB8AC3E}">
        <p14:creationId xmlns:p14="http://schemas.microsoft.com/office/powerpoint/2010/main" val="31540529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pPr>
              <a:buClr>
                <a:srgbClr val="C00000"/>
              </a:buClr>
            </a:pPr>
            <a:fld id="{05E83AA4-A00D-4AA0-8FE8-B93C9F3EC141}" type="slidenum">
              <a:rPr lang="es-ES" altLang="es-MX" smtClean="0">
                <a:latin typeface="Century Gothic" panose="020B0502020202020204" pitchFamily="34" charset="0"/>
              </a:rPr>
              <a:pPr>
                <a:buClr>
                  <a:srgbClr val="C00000"/>
                </a:buClr>
              </a:pPr>
              <a:t>27</a:t>
            </a:fld>
            <a:endParaRPr lang="es-ES" altLang="es-MX" dirty="0">
              <a:latin typeface="Century Gothic" panose="020B0502020202020204" pitchFamily="34" charset="0"/>
            </a:endParaRPr>
          </a:p>
        </p:txBody>
      </p:sp>
      <p:sp>
        <p:nvSpPr>
          <p:cNvPr id="11" name="1 Título"/>
          <p:cNvSpPr>
            <a:spLocks noGrp="1"/>
          </p:cNvSpPr>
          <p:nvPr>
            <p:ph type="title"/>
          </p:nvPr>
        </p:nvSpPr>
        <p:spPr>
          <a:xfrm>
            <a:off x="392113" y="507527"/>
            <a:ext cx="6588125" cy="631825"/>
          </a:xfrm>
        </p:spPr>
        <p:txBody>
          <a:bodyPr/>
          <a:lstStyle/>
          <a:p>
            <a:r>
              <a:rPr lang="es-MX" altLang="es-MX" sz="2000" b="1" dirty="0" smtClean="0">
                <a:latin typeface="Century Gothic" panose="020B0502020202020204" pitchFamily="34" charset="0"/>
              </a:rPr>
              <a:t>Sistemas Electrónicos de Corretaje</a:t>
            </a:r>
          </a:p>
        </p:txBody>
      </p:sp>
      <p:sp>
        <p:nvSpPr>
          <p:cNvPr id="6" name="Rectángulo 5"/>
          <p:cNvSpPr/>
          <p:nvPr/>
        </p:nvSpPr>
        <p:spPr>
          <a:xfrm>
            <a:off x="604435" y="1427952"/>
            <a:ext cx="8096526" cy="3716402"/>
          </a:xfrm>
          <a:prstGeom prst="rect">
            <a:avLst/>
          </a:prstGeom>
        </p:spPr>
        <p:txBody>
          <a:bodyPr wrap="square">
            <a:spAutoFit/>
          </a:bodyPr>
          <a:lstStyle/>
          <a:p>
            <a:pPr>
              <a:lnSpc>
                <a:spcPct val="150000"/>
              </a:lnSpc>
              <a:buClr>
                <a:srgbClr val="C00000"/>
              </a:buClr>
            </a:pPr>
            <a:r>
              <a:rPr lang="es-MX" sz="1400" b="1" dirty="0" smtClean="0">
                <a:latin typeface="Century Gothic" panose="020B0502020202020204" pitchFamily="34" charset="0"/>
              </a:rPr>
              <a:t>Procedimientos</a:t>
            </a:r>
          </a:p>
          <a:p>
            <a:pPr algn="ctr">
              <a:lnSpc>
                <a:spcPct val="150000"/>
              </a:lnSpc>
              <a:buClr>
                <a:srgbClr val="C00000"/>
              </a:buClr>
            </a:pPr>
            <a:endParaRPr lang="es-MX" sz="11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a:latin typeface="Century Gothic" panose="020B0502020202020204" pitchFamily="34" charset="0"/>
              </a:rPr>
              <a:t>El usuario solicita las posturas de compra/venta vía </a:t>
            </a:r>
            <a:r>
              <a:rPr lang="es-MX" sz="1100" dirty="0" smtClean="0">
                <a:latin typeface="Century Gothic" panose="020B0502020202020204" pitchFamily="34" charset="0"/>
              </a:rPr>
              <a:t>voz (la </a:t>
            </a:r>
            <a:r>
              <a:rPr lang="es-MX" sz="1100" dirty="0">
                <a:latin typeface="Century Gothic" panose="020B0502020202020204" pitchFamily="34" charset="0"/>
              </a:rPr>
              <a:t>postura debe incluir el tipo de instrumento, fecha valor, monto, tasa, compra o venta y </a:t>
            </a:r>
            <a:r>
              <a:rPr lang="es-MX" sz="1100" dirty="0" smtClean="0">
                <a:latin typeface="Century Gothic" panose="020B0502020202020204" pitchFamily="34" charset="0"/>
              </a:rPr>
              <a:t>restricciones). </a:t>
            </a:r>
          </a:p>
          <a:p>
            <a:pPr algn="just">
              <a:buClr>
                <a:srgbClr val="C00000"/>
              </a:buClr>
            </a:pPr>
            <a:endParaRPr lang="es-MX" sz="11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a:latin typeface="Century Gothic" panose="020B0502020202020204" pitchFamily="34" charset="0"/>
              </a:rPr>
              <a:t>Las posturas son en firme y anónimas. </a:t>
            </a:r>
            <a:endParaRPr lang="es-MX" sz="1100" dirty="0" smtClean="0">
              <a:latin typeface="Century Gothic" panose="020B0502020202020204" pitchFamily="34" charset="0"/>
            </a:endParaRPr>
          </a:p>
          <a:p>
            <a:pPr algn="just">
              <a:buClr>
                <a:srgbClr val="C00000"/>
              </a:buClr>
            </a:pPr>
            <a:endParaRPr lang="es-MX" sz="11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a:latin typeface="Century Gothic" panose="020B0502020202020204" pitchFamily="34" charset="0"/>
              </a:rPr>
              <a:t>El sistema da preferencia a la mejor postura independientemente del orden que fueron recibidas y en el caso de ser iguales en </a:t>
            </a:r>
            <a:r>
              <a:rPr lang="es-MX" sz="1100" dirty="0" smtClean="0">
                <a:latin typeface="Century Gothic" panose="020B0502020202020204" pitchFamily="34" charset="0"/>
              </a:rPr>
              <a:t>precio, </a:t>
            </a:r>
            <a:r>
              <a:rPr lang="es-MX" sz="1100" dirty="0">
                <a:latin typeface="Century Gothic" panose="020B0502020202020204" pitchFamily="34" charset="0"/>
              </a:rPr>
              <a:t>da preferencia a la primera propuesta colocando la segunda inmediatamente después</a:t>
            </a:r>
            <a:r>
              <a:rPr lang="es-MX" sz="1100" dirty="0" smtClean="0">
                <a:latin typeface="Century Gothic" panose="020B0502020202020204" pitchFamily="34" charset="0"/>
              </a:rPr>
              <a:t>.</a:t>
            </a:r>
          </a:p>
          <a:p>
            <a:pPr algn="just">
              <a:buClr>
                <a:srgbClr val="C00000"/>
              </a:buClr>
            </a:pPr>
            <a:endParaRPr lang="es-MX" sz="11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Para </a:t>
            </a:r>
            <a:r>
              <a:rPr lang="es-MX" sz="1100" dirty="0">
                <a:latin typeface="Century Gothic" panose="020B0502020202020204" pitchFamily="34" charset="0"/>
              </a:rPr>
              <a:t>la concertación de una operación, el usuario indicará </a:t>
            </a:r>
            <a:r>
              <a:rPr lang="es-MX" sz="1100" dirty="0" smtClean="0">
                <a:latin typeface="Century Gothic" panose="020B0502020202020204" pitchFamily="34" charset="0"/>
              </a:rPr>
              <a:t>vía </a:t>
            </a:r>
            <a:r>
              <a:rPr lang="es-MX" sz="1100" dirty="0">
                <a:latin typeface="Century Gothic" panose="020B0502020202020204" pitchFamily="34" charset="0"/>
              </a:rPr>
              <a:t>telefónica la postura vigente que desea aceptar, quien ejecutará la orden, reflejándose en la pantalla mediante un </a:t>
            </a:r>
            <a:r>
              <a:rPr lang="es-MX" sz="1100" dirty="0" smtClean="0">
                <a:latin typeface="Century Gothic" panose="020B0502020202020204" pitchFamily="34" charset="0"/>
              </a:rPr>
              <a:t>parpadeo, </a:t>
            </a:r>
            <a:r>
              <a:rPr lang="es-MX" sz="1100" dirty="0">
                <a:latin typeface="Century Gothic" panose="020B0502020202020204" pitchFamily="34" charset="0"/>
              </a:rPr>
              <a:t>permitiendo a todos los participantes saber el precio y monto de la operación. </a:t>
            </a:r>
            <a:endParaRPr lang="es-MX" sz="1100" dirty="0" smtClean="0">
              <a:latin typeface="Century Gothic" panose="020B0502020202020204" pitchFamily="34" charset="0"/>
            </a:endParaRPr>
          </a:p>
          <a:p>
            <a:pPr algn="just">
              <a:buClr>
                <a:srgbClr val="C00000"/>
              </a:buClr>
            </a:pPr>
            <a:endParaRPr lang="es-MX" sz="11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smtClean="0">
                <a:latin typeface="Century Gothic" panose="020B0502020202020204" pitchFamily="34" charset="0"/>
              </a:rPr>
              <a:t>Se confirma </a:t>
            </a:r>
            <a:r>
              <a:rPr lang="es-MX" sz="1100" dirty="0">
                <a:latin typeface="Century Gothic" panose="020B0502020202020204" pitchFamily="34" charset="0"/>
              </a:rPr>
              <a:t>vía voz los datos de la operación y contraparte de forma personal. </a:t>
            </a:r>
            <a:endParaRPr lang="es-MX" sz="1100" dirty="0" smtClean="0">
              <a:latin typeface="Century Gothic" panose="020B0502020202020204" pitchFamily="34" charset="0"/>
            </a:endParaRPr>
          </a:p>
          <a:p>
            <a:pPr algn="just">
              <a:buClr>
                <a:srgbClr val="C00000"/>
              </a:buClr>
            </a:pPr>
            <a:endParaRPr lang="es-MX" sz="11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a:latin typeface="Century Gothic" panose="020B0502020202020204" pitchFamily="34" charset="0"/>
              </a:rPr>
              <a:t>Cuando una operación se confirme cerrada y las contrapartes no puedan liquidar entre si, se utilizará un banco de trabajo. </a:t>
            </a:r>
            <a:endParaRPr lang="es-MX" sz="1100" dirty="0" smtClean="0">
              <a:latin typeface="Century Gothic" panose="020B0502020202020204" pitchFamily="34" charset="0"/>
            </a:endParaRPr>
          </a:p>
          <a:p>
            <a:pPr algn="just">
              <a:buClr>
                <a:srgbClr val="C00000"/>
              </a:buClr>
            </a:pPr>
            <a:endParaRPr lang="es-MX" sz="11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100" dirty="0">
                <a:latin typeface="Century Gothic" panose="020B0502020202020204" pitchFamily="34" charset="0"/>
              </a:rPr>
              <a:t>Todas las conversaciones son </a:t>
            </a:r>
            <a:r>
              <a:rPr lang="es-MX" sz="1100" dirty="0" smtClean="0">
                <a:latin typeface="Century Gothic" panose="020B0502020202020204" pitchFamily="34" charset="0"/>
              </a:rPr>
              <a:t>grabadas.</a:t>
            </a:r>
            <a:endParaRPr lang="es-MX" sz="1100" dirty="0">
              <a:latin typeface="Century Gothic" panose="020B0502020202020204" pitchFamily="34" charset="0"/>
            </a:endParaRPr>
          </a:p>
        </p:txBody>
      </p:sp>
    </p:spTree>
    <p:extLst>
      <p:ext uri="{BB962C8B-B14F-4D97-AF65-F5344CB8AC3E}">
        <p14:creationId xmlns:p14="http://schemas.microsoft.com/office/powerpoint/2010/main" val="7324712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4600178"/>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28</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9"/>
            <a:ext cx="8480430" cy="4482906"/>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392113" y="274638"/>
            <a:ext cx="6588125" cy="631825"/>
          </a:xfrm>
        </p:spPr>
        <p:txBody>
          <a:bodyPr/>
          <a:lstStyle/>
          <a:p>
            <a:r>
              <a:rPr lang="es-MX" altLang="es-MX" sz="2000" b="1" dirty="0" smtClean="0">
                <a:latin typeface="Century Gothic" panose="020B0502020202020204" pitchFamily="34" charset="0"/>
              </a:rPr>
              <a:t>Acuerdo de traspaso de recursos de la Tesorería General al FANVIT</a:t>
            </a:r>
          </a:p>
        </p:txBody>
      </p:sp>
      <p:sp>
        <p:nvSpPr>
          <p:cNvPr id="4099" name="18 CuadroTexto"/>
          <p:cNvSpPr txBox="1">
            <a:spLocks noChangeArrowheads="1"/>
          </p:cNvSpPr>
          <p:nvPr/>
        </p:nvSpPr>
        <p:spPr bwMode="auto">
          <a:xfrm>
            <a:off x="447675" y="977900"/>
            <a:ext cx="3733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r>
              <a:rPr lang="es-MX" altLang="es-MX" sz="1600" b="1" dirty="0" smtClean="0">
                <a:latin typeface="Century Gothic" panose="020B0502020202020204" pitchFamily="34" charset="0"/>
              </a:rPr>
              <a:t>Traspaso </a:t>
            </a:r>
            <a:r>
              <a:rPr lang="es-MX" altLang="es-MX" sz="1600" b="1" dirty="0">
                <a:latin typeface="Century Gothic" panose="020B0502020202020204" pitchFamily="34" charset="0"/>
              </a:rPr>
              <a:t>al FANVIT</a:t>
            </a:r>
            <a:endParaRPr lang="es-MX" altLang="es-MX" sz="1600" dirty="0">
              <a:latin typeface="Century Gothic" panose="020B0502020202020204" pitchFamily="34" charset="0"/>
            </a:endParaRPr>
          </a:p>
        </p:txBody>
      </p:sp>
      <p:sp>
        <p:nvSpPr>
          <p:cNvPr id="4100" name="1 CuadroTexto"/>
          <p:cNvSpPr txBox="1">
            <a:spLocks noChangeArrowheads="1"/>
          </p:cNvSpPr>
          <p:nvPr/>
        </p:nvSpPr>
        <p:spPr bwMode="auto">
          <a:xfrm>
            <a:off x="554039" y="1399918"/>
            <a:ext cx="823436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marL="171450" indent="-171450" algn="just">
              <a:spcBef>
                <a:spcPct val="0"/>
              </a:spcBef>
              <a:buClr>
                <a:srgbClr val="C00000"/>
              </a:buClr>
            </a:pPr>
            <a:r>
              <a:rPr lang="es-MX" altLang="es-MX" sz="1100" dirty="0">
                <a:latin typeface="Century Gothic" panose="020B0502020202020204" pitchFamily="34" charset="0"/>
              </a:rPr>
              <a:t>En la 8ª. Sesión del Grupo de Trabajo para la Determinación de los Excedentes de Flujo de </a:t>
            </a:r>
            <a:r>
              <a:rPr lang="es-MX" altLang="es-MX" sz="1100" dirty="0" smtClean="0">
                <a:latin typeface="Century Gothic" panose="020B0502020202020204" pitchFamily="34" charset="0"/>
              </a:rPr>
              <a:t>Efectivo realizada el 7 de octubre del 2016 se </a:t>
            </a:r>
            <a:r>
              <a:rPr lang="es-MX" altLang="es-MX" sz="1100" b="1" dirty="0" smtClean="0">
                <a:latin typeface="Century Gothic" panose="020B0502020202020204" pitchFamily="34" charset="0"/>
              </a:rPr>
              <a:t>acordó </a:t>
            </a:r>
            <a:r>
              <a:rPr lang="es-MX" altLang="es-MX" sz="1100" b="1" dirty="0">
                <a:latin typeface="Century Gothic" panose="020B0502020202020204" pitchFamily="34" charset="0"/>
              </a:rPr>
              <a:t>transferir al Fanvit un monto de hasta $35,000 </a:t>
            </a:r>
            <a:r>
              <a:rPr lang="es-MX" altLang="es-MX" sz="1100" b="1" dirty="0" smtClean="0">
                <a:latin typeface="Century Gothic" panose="020B0502020202020204" pitchFamily="34" charset="0"/>
              </a:rPr>
              <a:t>mdp, </a:t>
            </a:r>
            <a:r>
              <a:rPr lang="es-MX" altLang="es-MX" sz="1100" dirty="0" smtClean="0">
                <a:latin typeface="Century Gothic" panose="020B0502020202020204" pitchFamily="34" charset="0"/>
              </a:rPr>
              <a:t>de la siguiente manera:</a:t>
            </a:r>
            <a:endParaRPr lang="es-MX" altLang="es-MX" sz="1100" b="1" dirty="0">
              <a:latin typeface="Century Gothic" panose="020B0502020202020204" pitchFamily="34" charset="0"/>
            </a:endParaRPr>
          </a:p>
          <a:p>
            <a:pPr marL="171450" indent="-171450" algn="just">
              <a:spcBef>
                <a:spcPct val="0"/>
              </a:spcBef>
              <a:buClr>
                <a:srgbClr val="C00000"/>
              </a:buClr>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6896100" y="64881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29</a:t>
            </a:fld>
            <a:endParaRPr lang="es-ES" altLang="es-MX" dirty="0">
              <a:latin typeface="Century Gothic" panose="020B0502020202020204" pitchFamily="34" charset="0"/>
            </a:endParaRPr>
          </a:p>
        </p:txBody>
      </p:sp>
      <p:pic>
        <p:nvPicPr>
          <p:cNvPr id="1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624" y="2140177"/>
            <a:ext cx="6446058" cy="4032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42674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392113" y="274638"/>
            <a:ext cx="6588125" cy="631825"/>
          </a:xfrm>
        </p:spPr>
        <p:txBody>
          <a:bodyPr/>
          <a:lstStyle/>
          <a:p>
            <a:r>
              <a:rPr lang="es-MX" altLang="es-MX" sz="2000" b="1" dirty="0" smtClean="0">
                <a:latin typeface="Century Gothic" panose="020B0502020202020204" pitchFamily="34" charset="0"/>
              </a:rPr>
              <a:t>Seguimiento de traspaso de recursos de la Tesorería General al FANVIT</a:t>
            </a:r>
          </a:p>
        </p:txBody>
      </p:sp>
      <p:sp>
        <p:nvSpPr>
          <p:cNvPr id="2" name="1 Marcador de número de diapositiva"/>
          <p:cNvSpPr>
            <a:spLocks noGrp="1"/>
          </p:cNvSpPr>
          <p:nvPr>
            <p:ph type="sldNum" sz="quarter" idx="12"/>
          </p:nvPr>
        </p:nvSpPr>
        <p:spPr>
          <a:xfrm>
            <a:off x="6980238" y="6423025"/>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30</a:t>
            </a:fld>
            <a:endParaRPr lang="es-ES" altLang="es-MX" dirty="0">
              <a:latin typeface="Century Gothic" panose="020B0502020202020204" pitchFamily="34" charset="0"/>
            </a:endParaRPr>
          </a:p>
        </p:txBody>
      </p:sp>
      <p:sp>
        <p:nvSpPr>
          <p:cNvPr id="7" name="1 CuadroTexto"/>
          <p:cNvSpPr txBox="1">
            <a:spLocks noChangeArrowheads="1"/>
          </p:cNvSpPr>
          <p:nvPr/>
        </p:nvSpPr>
        <p:spPr bwMode="auto">
          <a:xfrm>
            <a:off x="447105" y="1436842"/>
            <a:ext cx="823436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marL="171450" indent="-171450" algn="just">
              <a:lnSpc>
                <a:spcPct val="150000"/>
              </a:lnSpc>
              <a:spcBef>
                <a:spcPct val="0"/>
              </a:spcBef>
              <a:buClr>
                <a:srgbClr val="C00000"/>
              </a:buClr>
            </a:pPr>
            <a:r>
              <a:rPr lang="es-MX" sz="1100" dirty="0">
                <a:latin typeface="Century Gothic" panose="020B0502020202020204" pitchFamily="34" charset="0"/>
              </a:rPr>
              <a:t>El </a:t>
            </a:r>
            <a:r>
              <a:rPr lang="es-MX" sz="1100" b="1" dirty="0">
                <a:latin typeface="Century Gothic" panose="020B0502020202020204" pitchFamily="34" charset="0"/>
              </a:rPr>
              <a:t>10 y 14 de octubre</a:t>
            </a:r>
            <a:r>
              <a:rPr lang="es-MX" sz="1100" dirty="0">
                <a:latin typeface="Century Gothic" panose="020B0502020202020204" pitchFamily="34" charset="0"/>
              </a:rPr>
              <a:t> del presente año se realizaron las primeras </a:t>
            </a:r>
            <a:r>
              <a:rPr lang="es-MX" sz="1100" dirty="0" smtClean="0">
                <a:latin typeface="Century Gothic" panose="020B0502020202020204" pitchFamily="34" charset="0"/>
              </a:rPr>
              <a:t>transferencias, </a:t>
            </a:r>
            <a:r>
              <a:rPr lang="es-MX" sz="1100" dirty="0">
                <a:latin typeface="Century Gothic" panose="020B0502020202020204" pitchFamily="34" charset="0"/>
              </a:rPr>
              <a:t>cada una por un monto de </a:t>
            </a:r>
            <a:r>
              <a:rPr lang="es-MX" sz="1100" b="1" dirty="0">
                <a:latin typeface="Century Gothic" panose="020B0502020202020204" pitchFamily="34" charset="0"/>
              </a:rPr>
              <a:t>$4,000 mdp</a:t>
            </a:r>
            <a:r>
              <a:rPr lang="es-MX" sz="1100" dirty="0" smtClean="0">
                <a:latin typeface="Century Gothic" panose="020B0502020202020204" pitchFamily="34" charset="0"/>
              </a:rPr>
              <a:t>.</a:t>
            </a:r>
            <a:endParaRPr lang="es-MX" altLang="es-MX" sz="1100" dirty="0" smtClean="0">
              <a:latin typeface="Century Gothic" panose="020B0502020202020204" pitchFamily="34" charset="0"/>
            </a:endParaRPr>
          </a:p>
          <a:p>
            <a:pPr marL="171450" indent="-171450" algn="just">
              <a:lnSpc>
                <a:spcPct val="150000"/>
              </a:lnSpc>
              <a:spcBef>
                <a:spcPct val="0"/>
              </a:spcBef>
              <a:buClr>
                <a:srgbClr val="C00000"/>
              </a:buClr>
            </a:pPr>
            <a:r>
              <a:rPr lang="es-MX" altLang="es-MX" sz="1100" dirty="0" smtClean="0">
                <a:latin typeface="Century Gothic" panose="020B0502020202020204" pitchFamily="34" charset="0"/>
              </a:rPr>
              <a:t>La inversión propuesta de los $35,000 mdp que recibirá el Fanvit por la transferencia de Tesorería se compone principalmente en </a:t>
            </a:r>
            <a:r>
              <a:rPr lang="es-MX" altLang="es-MX" sz="1100" b="1" dirty="0" smtClean="0">
                <a:latin typeface="Century Gothic" panose="020B0502020202020204" pitchFamily="34" charset="0"/>
              </a:rPr>
              <a:t>instrumentos de manejo de liquidez (Fondeo, PRLV).</a:t>
            </a:r>
            <a:endParaRPr lang="es-MX" altLang="es-MX" sz="1100" dirty="0">
              <a:latin typeface="Century Gothic" panose="020B0502020202020204" pitchFamily="34" charset="0"/>
            </a:endParaRPr>
          </a:p>
        </p:txBody>
      </p:sp>
      <p:sp>
        <p:nvSpPr>
          <p:cNvPr id="4" name="Rectangle 1"/>
          <p:cNvSpPr>
            <a:spLocks noChangeArrowheads="1"/>
          </p:cNvSpPr>
          <p:nvPr/>
        </p:nvSpPr>
        <p:spPr bwMode="auto">
          <a:xfrm>
            <a:off x="457200" y="2605157"/>
            <a:ext cx="32060" cy="1692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
                <a:srgbClr val="C00000"/>
              </a:buClr>
              <a:buSzTx/>
              <a:buFontTx/>
              <a:buNone/>
              <a:tabLst/>
            </a:pPr>
            <a:r>
              <a:rPr kumimoji="0" lang="es-MX" altLang="es-MX" sz="1100" b="0" i="0" u="none" strike="noStrike" cap="none" normalizeH="0" baseline="0" dirty="0" smtClean="0">
                <a:ln>
                  <a:noFill/>
                </a:ln>
                <a:solidFill>
                  <a:srgbClr val="212121"/>
                </a:solidFill>
                <a:effectLst/>
                <a:latin typeface="Calibri" panose="020F0502020204030204" pitchFamily="34" charset="0"/>
                <a:cs typeface="Segoe UI" panose="020B0502040204020203" pitchFamily="34" charset="0"/>
              </a:rPr>
              <a:t> </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pic>
        <p:nvPicPr>
          <p:cNvPr id="9" name="table"/>
          <p:cNvPicPr>
            <a:picLocks noChangeAspect="1"/>
          </p:cNvPicPr>
          <p:nvPr/>
        </p:nvPicPr>
        <p:blipFill>
          <a:blip r:embed="rId2"/>
          <a:stretch>
            <a:fillRect/>
          </a:stretch>
        </p:blipFill>
        <p:spPr>
          <a:xfrm>
            <a:off x="772886" y="3507876"/>
            <a:ext cx="7750628" cy="2347173"/>
          </a:xfrm>
          <a:prstGeom prst="rect">
            <a:avLst/>
          </a:prstGeom>
        </p:spPr>
      </p:pic>
      <p:sp>
        <p:nvSpPr>
          <p:cNvPr id="10" name="1 CuadroTexto"/>
          <p:cNvSpPr txBox="1">
            <a:spLocks noChangeArrowheads="1"/>
          </p:cNvSpPr>
          <p:nvPr/>
        </p:nvSpPr>
        <p:spPr bwMode="auto">
          <a:xfrm>
            <a:off x="457200" y="2544838"/>
            <a:ext cx="823436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marL="171450" indent="-171450" algn="just">
              <a:lnSpc>
                <a:spcPct val="150000"/>
              </a:lnSpc>
              <a:spcBef>
                <a:spcPct val="0"/>
              </a:spcBef>
              <a:buClr>
                <a:srgbClr val="C00000"/>
              </a:buClr>
            </a:pPr>
            <a:r>
              <a:rPr lang="es-MX" altLang="es-MX" sz="1100" dirty="0" smtClean="0">
                <a:latin typeface="Century Gothic" panose="020B0502020202020204" pitchFamily="34" charset="0"/>
              </a:rPr>
              <a:t>A continuación se presenta un cuadro comparativo de cotizaciones indicativas de los instrumentos previamente mencionados</a:t>
            </a:r>
            <a:endParaRPr lang="es-MX" altLang="es-MX" sz="1100" dirty="0">
              <a:latin typeface="Century Gothic" panose="020B0502020202020204" pitchFamily="34" charset="0"/>
            </a:endParaRPr>
          </a:p>
        </p:txBody>
      </p:sp>
    </p:spTree>
    <p:extLst>
      <p:ext uri="{BB962C8B-B14F-4D97-AF65-F5344CB8AC3E}">
        <p14:creationId xmlns:p14="http://schemas.microsoft.com/office/powerpoint/2010/main" val="12588449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5054838"/>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31</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9"/>
            <a:ext cx="8480430" cy="4482906"/>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167966" cy="631825"/>
          </a:xfrm>
        </p:spPr>
        <p:txBody>
          <a:bodyPr/>
          <a:lstStyle/>
          <a:p>
            <a:r>
              <a:rPr lang="es-MX" sz="2000" b="1" dirty="0">
                <a:latin typeface="Century Gothic" panose="020B0502020202020204" pitchFamily="34" charset="0"/>
              </a:rPr>
              <a:t>Actualización del status del asunto de </a:t>
            </a:r>
            <a:r>
              <a:rPr lang="es-MX" sz="2000" b="1" dirty="0" smtClean="0">
                <a:latin typeface="Century Gothic" panose="020B0502020202020204" pitchFamily="34" charset="0"/>
              </a:rPr>
              <a:t>Abengoa</a:t>
            </a:r>
            <a:endParaRPr lang="es-MX" b="1" dirty="0"/>
          </a:p>
        </p:txBody>
      </p:sp>
      <p:sp>
        <p:nvSpPr>
          <p:cNvPr id="3" name="2 Marcador de contenido"/>
          <p:cNvSpPr>
            <a:spLocks noGrp="1"/>
          </p:cNvSpPr>
          <p:nvPr>
            <p:ph idx="1"/>
          </p:nvPr>
        </p:nvSpPr>
        <p:spPr>
          <a:xfrm>
            <a:off x="457200" y="1452965"/>
            <a:ext cx="7873139" cy="4289158"/>
          </a:xfrm>
        </p:spPr>
        <p:txBody>
          <a:bodyPr/>
          <a:lstStyle/>
          <a:p>
            <a:pPr lvl="0" algn="just">
              <a:buClr>
                <a:srgbClr val="C00000"/>
              </a:buClr>
            </a:pPr>
            <a:r>
              <a:rPr lang="es-MX" sz="1600" dirty="0" smtClean="0">
                <a:latin typeface="Century Gothic" panose="020B0502020202020204" pitchFamily="34" charset="0"/>
              </a:rPr>
              <a:t>De </a:t>
            </a:r>
            <a:r>
              <a:rPr lang="es-MX" sz="1600" dirty="0">
                <a:latin typeface="Century Gothic" panose="020B0502020202020204" pitchFamily="34" charset="0"/>
              </a:rPr>
              <a:t>la información proporcionada por el Representante Común (Monex), en la últimas semanas se concretó la contratación de KPMG como asesores financieros de los tenedores, misma firma que los asistirá en el análisis de situación de Abengoa en México y su capacidad para llevar a cabo la propuesta de reestructura de los certificados bursátiles. </a:t>
            </a:r>
            <a:endParaRPr lang="es-MX" sz="1600" dirty="0" smtClean="0">
              <a:latin typeface="Century Gothic" panose="020B0502020202020204" pitchFamily="34" charset="0"/>
            </a:endParaRPr>
          </a:p>
          <a:p>
            <a:pPr marL="0" lvl="0" indent="0" algn="just">
              <a:buClr>
                <a:srgbClr val="C00000"/>
              </a:buClr>
              <a:buNone/>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De la información proporcionada, se informó que KPMG, por medio de su personal que labora en sus oficinas de España, ya se encuentra elaborando el análisis antes mencionado y se espera contar con el resultado del mismos en las siguientes semanas. Se desconoce la fecha exacta pero, según lo informado por el Representante Común, KPMG requería de un periodo de aproximadamente 3 semanas para concluirlo. </a:t>
            </a:r>
            <a:endParaRPr lang="es-MX" sz="1600" dirty="0" smtClean="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Con fechas 30 de septiembre de 2016 Abengoa España publicó en su página de Internet su informe financiero correspondiente al primer semestre de 2016. </a:t>
            </a:r>
            <a:endParaRPr lang="es-MX" sz="1600" dirty="0" smtClean="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3609551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8"/>
            <a:ext cx="7322949" cy="631825"/>
          </a:xfrm>
        </p:spPr>
        <p:txBody>
          <a:bodyPr/>
          <a:lstStyle/>
          <a:p>
            <a:r>
              <a:rPr lang="es-MX" sz="2000" b="1" dirty="0">
                <a:latin typeface="Century Gothic" panose="020B0502020202020204" pitchFamily="34" charset="0"/>
              </a:rPr>
              <a:t>Actualización del status del asunto de Abengoa</a:t>
            </a:r>
            <a:endParaRPr lang="es-MX" sz="2000" dirty="0"/>
          </a:p>
        </p:txBody>
      </p:sp>
      <p:sp>
        <p:nvSpPr>
          <p:cNvPr id="3" name="2 Marcador de contenido"/>
          <p:cNvSpPr>
            <a:spLocks noGrp="1"/>
          </p:cNvSpPr>
          <p:nvPr>
            <p:ph idx="1"/>
          </p:nvPr>
        </p:nvSpPr>
        <p:spPr>
          <a:xfrm>
            <a:off x="457200" y="1437467"/>
            <a:ext cx="8229600" cy="4525963"/>
          </a:xfrm>
        </p:spPr>
        <p:txBody>
          <a:bodyPr/>
          <a:lstStyle/>
          <a:p>
            <a:pPr lvl="0" algn="just">
              <a:buClr>
                <a:srgbClr val="C00000"/>
              </a:buClr>
            </a:pPr>
            <a:r>
              <a:rPr lang="es-MX" sz="1400" dirty="0">
                <a:latin typeface="Century Gothic" panose="020B0502020202020204" pitchFamily="34" charset="0"/>
              </a:rPr>
              <a:t>Por último, con fechas 10 y 13 de octubre de 2016 Abengoa México publicó en la Bolsa Mexicana de Valores (</a:t>
            </a:r>
            <a:r>
              <a:rPr lang="es-MX" sz="1400" u="sng" dirty="0">
                <a:latin typeface="Century Gothic" panose="020B0502020202020204" pitchFamily="34" charset="0"/>
              </a:rPr>
              <a:t>a</a:t>
            </a:r>
            <a:r>
              <a:rPr lang="es-MX" sz="1400" dirty="0">
                <a:latin typeface="Century Gothic" panose="020B0502020202020204" pitchFamily="34" charset="0"/>
              </a:rPr>
              <a:t>) su información financiera anual auditada correspondiente al año 2015; y (</a:t>
            </a:r>
            <a:r>
              <a:rPr lang="es-MX" sz="1400" u="sng" dirty="0">
                <a:latin typeface="Century Gothic" panose="020B0502020202020204" pitchFamily="34" charset="0"/>
              </a:rPr>
              <a:t>b</a:t>
            </a:r>
            <a:r>
              <a:rPr lang="es-MX" sz="1400" dirty="0">
                <a:latin typeface="Century Gothic" panose="020B0502020202020204" pitchFamily="34" charset="0"/>
              </a:rPr>
              <a:t>) su información financiera intermedia correspondiente al primer y segundo trimestre de 2016. Adjunto al presente nos permitimos enviar para su pronto referencia la información antes mencionada. Asimismo, ponemos a su disposición los links de Internet enviados por Monex en los que podrán descargar dicha información:</a:t>
            </a:r>
          </a:p>
          <a:p>
            <a:pPr marL="0" lvl="0" indent="0" algn="just">
              <a:buClr>
                <a:srgbClr val="C00000"/>
              </a:buClr>
              <a:buNone/>
            </a:pPr>
            <a:endParaRPr lang="es-MX" sz="1400" dirty="0">
              <a:latin typeface="Century Gothic" panose="020B0502020202020204" pitchFamily="34" charset="0"/>
            </a:endParaRPr>
          </a:p>
          <a:p>
            <a:pPr marL="0" indent="0" algn="just">
              <a:buClr>
                <a:srgbClr val="C00000"/>
              </a:buClr>
              <a:buNone/>
            </a:pPr>
            <a:r>
              <a:rPr lang="es-MX" sz="1400" dirty="0" smtClean="0">
                <a:latin typeface="Century Gothic" panose="020B0502020202020204" pitchFamily="34" charset="0"/>
              </a:rPr>
              <a:t>Enlaces: </a:t>
            </a:r>
          </a:p>
          <a:p>
            <a:pPr marL="0" indent="0" algn="just">
              <a:buClr>
                <a:srgbClr val="C00000"/>
              </a:buClr>
              <a:buNone/>
            </a:pPr>
            <a:r>
              <a:rPr lang="es-MX" sz="1400" u="sng" dirty="0" smtClean="0">
                <a:latin typeface="Century Gothic" panose="020B0502020202020204" pitchFamily="34" charset="0"/>
                <a:hlinkClick r:id="rId2"/>
              </a:rPr>
              <a:t>https</a:t>
            </a:r>
            <a:r>
              <a:rPr lang="es-MX" sz="1400" u="sng" dirty="0">
                <a:latin typeface="Century Gothic" panose="020B0502020202020204" pitchFamily="34" charset="0"/>
                <a:hlinkClick r:id="rId2"/>
              </a:rPr>
              <a:t>://www.bmv.com.mx/docs-pub/visor/visorXbrl.html?docins=../ifrsxbrl/ifrsxbrl_702426_2016-02_1.zip#/visorXbrl</a:t>
            </a:r>
            <a:r>
              <a:rPr lang="es-MX" sz="1400" dirty="0">
                <a:latin typeface="Century Gothic" panose="020B0502020202020204" pitchFamily="34" charset="0"/>
              </a:rPr>
              <a:t> </a:t>
            </a:r>
          </a:p>
          <a:p>
            <a:pPr marL="0" indent="0" algn="just">
              <a:buClr>
                <a:srgbClr val="C00000"/>
              </a:buClr>
              <a:buNone/>
            </a:pPr>
            <a:endParaRPr lang="es-MX" sz="1400" u="sng" dirty="0" smtClean="0">
              <a:latin typeface="Century Gothic" panose="020B0502020202020204" pitchFamily="34" charset="0"/>
              <a:hlinkClick r:id="rId3"/>
            </a:endParaRPr>
          </a:p>
          <a:p>
            <a:pPr marL="0" indent="0" algn="just">
              <a:buClr>
                <a:srgbClr val="C00000"/>
              </a:buClr>
              <a:buNone/>
            </a:pPr>
            <a:r>
              <a:rPr lang="es-MX" sz="1400" u="sng" dirty="0" smtClean="0">
                <a:latin typeface="Century Gothic" panose="020B0502020202020204" pitchFamily="34" charset="0"/>
                <a:hlinkClick r:id="rId3"/>
              </a:rPr>
              <a:t>https</a:t>
            </a:r>
            <a:r>
              <a:rPr lang="es-MX" sz="1400" u="sng" dirty="0">
                <a:latin typeface="Century Gothic" panose="020B0502020202020204" pitchFamily="34" charset="0"/>
                <a:hlinkClick r:id="rId3"/>
              </a:rPr>
              <a:t>://www.bmv.com.mx/es/empresas-listadas/informacion-digitalizada</a:t>
            </a:r>
            <a:r>
              <a:rPr lang="es-MX" sz="1400" dirty="0">
                <a:latin typeface="Century Gothic" panose="020B0502020202020204" pitchFamily="34" charset="0"/>
              </a:rPr>
              <a:t> </a:t>
            </a:r>
          </a:p>
          <a:p>
            <a:pPr marL="0" indent="0" algn="just">
              <a:buClr>
                <a:srgbClr val="C00000"/>
              </a:buClr>
              <a:buNone/>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Como había sido comunicado por Abengoa en ocasiones anteriores, es importante mencionar que dentro de la información publicada por dicha sociedad se desprende que dentro de su plan de viabilidad financiera se prevé el realizar el pago total de los adeudos que Abengoa México tienen con sus acreedores bursátiles, es decir, únicamente se prevé una modificación del plazo de dichos adeudos, más </a:t>
            </a:r>
            <a:r>
              <a:rPr lang="es-MX" sz="1400" u="sng" dirty="0">
                <a:latin typeface="Century Gothic" panose="020B0502020202020204" pitchFamily="34" charset="0"/>
              </a:rPr>
              <a:t>no</a:t>
            </a:r>
            <a:r>
              <a:rPr lang="es-MX" sz="1400" dirty="0">
                <a:latin typeface="Century Gothic" panose="020B0502020202020204" pitchFamily="34" charset="0"/>
              </a:rPr>
              <a:t> la realización de quitas de principal o intereses ordinarios de ninguna especie.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33</a:t>
            </a:fld>
            <a:endParaRPr lang="es-ES" altLang="es-MX" dirty="0"/>
          </a:p>
        </p:txBody>
      </p:sp>
    </p:spTree>
    <p:extLst>
      <p:ext uri="{BB962C8B-B14F-4D97-AF65-F5344CB8AC3E}">
        <p14:creationId xmlns:p14="http://schemas.microsoft.com/office/powerpoint/2010/main" val="21944040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40242" y="5498917"/>
            <a:ext cx="6870523" cy="25191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34</a:t>
            </a:fld>
            <a:endParaRPr lang="es-ES" altLang="es-MX" dirty="0">
              <a:latin typeface="Century Gothic" panose="020B0502020202020204" pitchFamily="34" charset="0"/>
            </a:endParaRPr>
          </a:p>
        </p:txBody>
      </p:sp>
      <p:sp>
        <p:nvSpPr>
          <p:cNvPr id="7" name="1 Título"/>
          <p:cNvSpPr txBox="1">
            <a:spLocks/>
          </p:cNvSpPr>
          <p:nvPr/>
        </p:nvSpPr>
        <p:spPr bwMode="auto">
          <a:xfrm>
            <a:off x="255723" y="18921"/>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8" name="Marcador de contenido 2"/>
          <p:cNvSpPr>
            <a:spLocks noGrp="1"/>
          </p:cNvSpPr>
          <p:nvPr>
            <p:ph idx="1"/>
          </p:nvPr>
        </p:nvSpPr>
        <p:spPr>
          <a:xfrm>
            <a:off x="340242" y="1396899"/>
            <a:ext cx="8480430" cy="4482906"/>
          </a:xfrm>
        </p:spPr>
        <p:txBody>
          <a:bodyPr/>
          <a:lstStyle/>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Presentación de Arturo Hanono Castañeda</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Propuesta de modificación al Marco de Gestión</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a:t>
            </a:r>
            <a:r>
              <a:rPr lang="es-MX" altLang="es-MX" sz="1000" dirty="0">
                <a:latin typeface="Century Gothic" panose="020B0502020202020204" pitchFamily="34" charset="0"/>
              </a:rPr>
              <a:t>sobre resultados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000" dirty="0">
                <a:latin typeface="Century Gothic" panose="020B0502020202020204" pitchFamily="34" charset="0"/>
              </a:rPr>
              <a:t>Informe sobre resultados, estrategia de inversión y composición del </a:t>
            </a:r>
            <a:r>
              <a:rPr lang="es-MX" altLang="es-MX" sz="1000" dirty="0" smtClean="0">
                <a:latin typeface="Century Gothic" panose="020B0502020202020204" pitchFamily="34" charset="0"/>
              </a:rPr>
              <a:t>FINVIT</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la inversión en TFOVIS</a:t>
            </a: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del uso de </a:t>
            </a:r>
            <a:r>
              <a:rPr lang="es-MX" altLang="es-MX" sz="1000" dirty="0">
                <a:latin typeface="Century Gothic" panose="020B0502020202020204" pitchFamily="34" charset="0"/>
              </a:rPr>
              <a:t>Sistemas Electrónicos de Corretaje</a:t>
            </a:r>
          </a:p>
          <a:p>
            <a:pPr marL="457200" indent="-457200">
              <a:spcBef>
                <a:spcPts val="600"/>
              </a:spcBef>
              <a:spcAft>
                <a:spcPts val="1800"/>
              </a:spcAft>
              <a:buFont typeface="+mj-lt"/>
              <a:buAutoNum type="romanUcPeriod"/>
            </a:pPr>
            <a:r>
              <a:rPr lang="es-MX" sz="1000" dirty="0" smtClean="0">
                <a:latin typeface="Century Gothic" panose="020B0502020202020204" pitchFamily="34" charset="0"/>
              </a:rPr>
              <a:t>Informe sobre la transferencia de fondos de la Tesorería a MFGI y sus implicaciones</a:t>
            </a:r>
            <a:endParaRPr lang="es-MX" altLang="es-MX" sz="1000" dirty="0" smtClean="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Informe sobre el avance de Abengoa</a:t>
            </a:r>
            <a:endParaRPr lang="es-MX" altLang="es-MX" sz="10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000" dirty="0" smtClean="0">
                <a:latin typeface="Century Gothic" panose="020B0502020202020204" pitchFamily="34" charset="0"/>
              </a:rPr>
              <a:t>Asuntos generales</a:t>
            </a:r>
            <a:endParaRPr lang="es-MX" altLang="es-MX" sz="1000" dirty="0">
              <a:latin typeface="Century Gothic" panose="020B0502020202020204" pitchFamily="34" charset="0"/>
            </a:endParaRPr>
          </a:p>
        </p:txBody>
      </p:sp>
      <p:sp>
        <p:nvSpPr>
          <p:cNvPr id="9" name="8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024</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24 de octubre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9116822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20942"/>
            <a:ext cx="6967728" cy="631825"/>
          </a:xfrm>
        </p:spPr>
        <p:txBody>
          <a:bodyPr>
            <a:noAutofit/>
          </a:bodyPr>
          <a:lstStyle/>
          <a:p>
            <a:r>
              <a:rPr lang="es-MX" sz="2000" b="1" dirty="0" smtClean="0">
                <a:latin typeface="Century Gothic" panose="020B0502020202020204" pitchFamily="34" charset="0"/>
              </a:rPr>
              <a:t>Pago de honorarios fiduciarios a Actinver </a:t>
            </a:r>
            <a:endParaRPr lang="es-MX" sz="2000" b="1" dirty="0">
              <a:latin typeface="Century Gothic" panose="020B0502020202020204" pitchFamily="34" charset="0"/>
            </a:endParaRPr>
          </a:p>
        </p:txBody>
      </p:sp>
      <p:sp>
        <p:nvSpPr>
          <p:cNvPr id="3" name="Marcador de contenido 2"/>
          <p:cNvSpPr>
            <a:spLocks noGrp="1"/>
          </p:cNvSpPr>
          <p:nvPr>
            <p:ph idx="1"/>
          </p:nvPr>
        </p:nvSpPr>
        <p:spPr>
          <a:xfrm>
            <a:off x="457200" y="1213164"/>
            <a:ext cx="8229600" cy="5069941"/>
          </a:xfrm>
        </p:spPr>
        <p:txBody>
          <a:bodyPr>
            <a:normAutofit fontScale="85000" lnSpcReduction="20000"/>
          </a:bodyPr>
          <a:lstStyle/>
          <a:p>
            <a:pPr marL="0" indent="0">
              <a:buClr>
                <a:srgbClr val="C00000"/>
              </a:buClr>
              <a:buNone/>
            </a:pPr>
            <a:r>
              <a:rPr lang="es-MX" sz="1700" b="1" u="sng" dirty="0" smtClean="0">
                <a:latin typeface="Century Gothic" panose="020B0502020202020204" pitchFamily="34" charset="0"/>
              </a:rPr>
              <a:t>ANTECEDENTES</a:t>
            </a:r>
            <a:r>
              <a:rPr lang="es-MX" sz="1700" dirty="0" smtClean="0">
                <a:latin typeface="Century Gothic" panose="020B0502020202020204" pitchFamily="34" charset="0"/>
              </a:rPr>
              <a:t>:</a:t>
            </a:r>
          </a:p>
          <a:p>
            <a:pPr marL="0" indent="0">
              <a:buClr>
                <a:srgbClr val="C00000"/>
              </a:buClr>
              <a:buNone/>
            </a:pPr>
            <a:endParaRPr lang="es-MX" sz="1700" dirty="0" smtClean="0">
              <a:latin typeface="Century Gothic" panose="020B0502020202020204" pitchFamily="34" charset="0"/>
            </a:endParaRPr>
          </a:p>
          <a:p>
            <a:pPr algn="just">
              <a:buClr>
                <a:srgbClr val="C00000"/>
              </a:buClr>
            </a:pPr>
            <a:r>
              <a:rPr lang="es-MX" sz="1700" dirty="0" smtClean="0">
                <a:latin typeface="Century Gothic" panose="020B0502020202020204" pitchFamily="34" charset="0"/>
              </a:rPr>
              <a:t>En </a:t>
            </a:r>
            <a:r>
              <a:rPr lang="es-MX" sz="1700" dirty="0">
                <a:latin typeface="Century Gothic" panose="020B0502020202020204" pitchFamily="34" charset="0"/>
              </a:rPr>
              <a:t>octubre de 2014 </a:t>
            </a:r>
            <a:r>
              <a:rPr lang="es-MX" sz="1700" dirty="0" smtClean="0">
                <a:latin typeface="Century Gothic" panose="020B0502020202020204" pitchFamily="34" charset="0"/>
              </a:rPr>
              <a:t>se iniciaron las negociaciones con </a:t>
            </a:r>
            <a:r>
              <a:rPr lang="es-MX" sz="1700" dirty="0">
                <a:latin typeface="Century Gothic" panose="020B0502020202020204" pitchFamily="34" charset="0"/>
              </a:rPr>
              <a:t>Actinver </a:t>
            </a:r>
            <a:r>
              <a:rPr lang="es-MX" sz="1700" dirty="0" smtClean="0">
                <a:latin typeface="Century Gothic" panose="020B0502020202020204" pitchFamily="34" charset="0"/>
              </a:rPr>
              <a:t>para que no </a:t>
            </a:r>
            <a:r>
              <a:rPr lang="es-MX" sz="1700" dirty="0">
                <a:latin typeface="Century Gothic" panose="020B0502020202020204" pitchFamily="34" charset="0"/>
              </a:rPr>
              <a:t>cobrara </a:t>
            </a:r>
            <a:r>
              <a:rPr lang="es-MX" sz="1700" dirty="0" smtClean="0">
                <a:latin typeface="Century Gothic" panose="020B0502020202020204" pitchFamily="34" charset="0"/>
              </a:rPr>
              <a:t>honorarios por </a:t>
            </a:r>
            <a:r>
              <a:rPr lang="es-MX" sz="1700" dirty="0">
                <a:latin typeface="Century Gothic" panose="020B0502020202020204" pitchFamily="34" charset="0"/>
              </a:rPr>
              <a:t>la operación </a:t>
            </a:r>
            <a:r>
              <a:rPr lang="es-MX" sz="1700" dirty="0" smtClean="0">
                <a:latin typeface="Century Gothic" panose="020B0502020202020204" pitchFamily="34" charset="0"/>
              </a:rPr>
              <a:t>fiduciaria del FINVIT. Actinver aceptó ser el fiduciario sin cobrar honorarios a cambio de que el Instituto firmara con Actinver contratos de fideicomiso para la administración de los </a:t>
            </a:r>
            <a:r>
              <a:rPr lang="es-MX" sz="1700" dirty="0">
                <a:latin typeface="Century Gothic" panose="020B0502020202020204" pitchFamily="34" charset="0"/>
              </a:rPr>
              <a:t>recursos de los siguientes fondos: </a:t>
            </a:r>
            <a:r>
              <a:rPr lang="es-MX" sz="1700" u="sng" dirty="0">
                <a:latin typeface="Century Gothic" panose="020B0502020202020204" pitchFamily="34" charset="0"/>
              </a:rPr>
              <a:t>Beneficio Definido, </a:t>
            </a:r>
            <a:r>
              <a:rPr lang="es-MX" sz="1700" u="sng" dirty="0" smtClean="0">
                <a:latin typeface="Century Gothic" panose="020B0502020202020204" pitchFamily="34" charset="0"/>
              </a:rPr>
              <a:t>Contribución </a:t>
            </a:r>
            <a:r>
              <a:rPr lang="es-MX" sz="1700" u="sng" dirty="0">
                <a:latin typeface="Century Gothic" panose="020B0502020202020204" pitchFamily="34" charset="0"/>
              </a:rPr>
              <a:t>Definida y el Fondo de </a:t>
            </a:r>
            <a:r>
              <a:rPr lang="es-MX" sz="1700" u="sng" dirty="0" smtClean="0">
                <a:latin typeface="Century Gothic" panose="020B0502020202020204" pitchFamily="34" charset="0"/>
              </a:rPr>
              <a:t>Ahorro</a:t>
            </a:r>
            <a:r>
              <a:rPr lang="es-MX" sz="1700" dirty="0" smtClean="0">
                <a:latin typeface="Century Gothic" panose="020B0502020202020204" pitchFamily="34" charset="0"/>
              </a:rPr>
              <a:t>. No obstante ya se firmaron dichos contratos de fideicomiso, el Instituto no ha fondeado estos fideicomisos.</a:t>
            </a:r>
            <a:endParaRPr lang="es-MX" sz="1700" dirty="0">
              <a:latin typeface="Century Gothic" panose="020B0502020202020204" pitchFamily="34" charset="0"/>
            </a:endParaRPr>
          </a:p>
          <a:p>
            <a:pPr marL="0" indent="0" algn="just">
              <a:buClr>
                <a:srgbClr val="C00000"/>
              </a:buClr>
              <a:buNone/>
            </a:pPr>
            <a:endParaRPr lang="es-MX" sz="1700" dirty="0" smtClean="0">
              <a:latin typeface="Century Gothic" panose="020B0502020202020204" pitchFamily="34" charset="0"/>
            </a:endParaRPr>
          </a:p>
          <a:p>
            <a:pPr algn="just">
              <a:buClr>
                <a:srgbClr val="C00000"/>
              </a:buClr>
            </a:pPr>
            <a:r>
              <a:rPr lang="es-MX" sz="1700" dirty="0">
                <a:latin typeface="Century Gothic" panose="020B0502020202020204" pitchFamily="34" charset="0"/>
              </a:rPr>
              <a:t>FINVIT inició sus operaciones en marzo del 2015 y actualmente se administran más de 45 mdp de aportaciones </a:t>
            </a:r>
            <a:r>
              <a:rPr lang="es-MX" sz="1700" dirty="0" smtClean="0">
                <a:latin typeface="Century Gothic" panose="020B0502020202020204" pitchFamily="34" charset="0"/>
              </a:rPr>
              <a:t>voluntarias de </a:t>
            </a:r>
            <a:r>
              <a:rPr lang="es-MX" sz="1700" dirty="0">
                <a:latin typeface="Century Gothic" panose="020B0502020202020204" pitchFamily="34" charset="0"/>
              </a:rPr>
              <a:t>los Ahorradores</a:t>
            </a:r>
            <a:r>
              <a:rPr lang="es-MX" sz="1700" dirty="0" smtClean="0">
                <a:latin typeface="Century Gothic" panose="020B0502020202020204" pitchFamily="34" charset="0"/>
              </a:rPr>
              <a:t>.</a:t>
            </a:r>
            <a:endParaRPr lang="es-MX" sz="1700" dirty="0">
              <a:latin typeface="Century Gothic" panose="020B0502020202020204" pitchFamily="34" charset="0"/>
            </a:endParaRPr>
          </a:p>
          <a:p>
            <a:pPr marL="0" indent="0" algn="just">
              <a:buClr>
                <a:srgbClr val="C00000"/>
              </a:buClr>
              <a:buNone/>
            </a:pPr>
            <a:endParaRPr lang="es-MX" sz="1700" dirty="0" smtClean="0">
              <a:latin typeface="Century Gothic" panose="020B0502020202020204" pitchFamily="34" charset="0"/>
            </a:endParaRPr>
          </a:p>
          <a:p>
            <a:pPr algn="just">
              <a:buClr>
                <a:srgbClr val="C00000"/>
              </a:buClr>
            </a:pPr>
            <a:r>
              <a:rPr lang="es-MX" sz="1700" dirty="0" smtClean="0">
                <a:latin typeface="Century Gothic" panose="020B0502020202020204" pitchFamily="34" charset="0"/>
              </a:rPr>
              <a:t>En el contrato de Fideicomiso, el Fiduciario tiene la facultad de proponer una modificación al pago de los honorarios si sucede un cambio sustancial de condiciones de negocio.</a:t>
            </a:r>
          </a:p>
          <a:p>
            <a:pPr marL="0" indent="0" algn="just">
              <a:buClr>
                <a:srgbClr val="C00000"/>
              </a:buClr>
              <a:buNone/>
            </a:pPr>
            <a:endParaRPr lang="es-MX" sz="1700" dirty="0" smtClean="0">
              <a:latin typeface="Century Gothic" panose="020B0502020202020204" pitchFamily="34" charset="0"/>
            </a:endParaRPr>
          </a:p>
          <a:p>
            <a:pPr algn="just">
              <a:buClr>
                <a:srgbClr val="C00000"/>
              </a:buClr>
            </a:pPr>
            <a:r>
              <a:rPr lang="es-MX" sz="1700" dirty="0">
                <a:latin typeface="Century Gothic" panose="020B0502020202020204" pitchFamily="34" charset="0"/>
              </a:rPr>
              <a:t>A finales de septiembre de 2016, </a:t>
            </a:r>
            <a:r>
              <a:rPr lang="es-MX" sz="1700" dirty="0" smtClean="0">
                <a:latin typeface="Century Gothic" panose="020B0502020202020204" pitchFamily="34" charset="0"/>
              </a:rPr>
              <a:t>Actinver propuso una modificación por escrito en el </a:t>
            </a:r>
            <a:r>
              <a:rPr lang="es-MX" sz="1700" dirty="0">
                <a:latin typeface="Century Gothic" panose="020B0502020202020204" pitchFamily="34" charset="0"/>
              </a:rPr>
              <a:t>cobro de honorarios sobre el FINVIT </a:t>
            </a:r>
            <a:r>
              <a:rPr lang="es-MX" sz="1700" dirty="0" smtClean="0">
                <a:latin typeface="Century Gothic" panose="020B0502020202020204" pitchFamily="34" charset="0"/>
              </a:rPr>
              <a:t>en lo siguientes términos: </a:t>
            </a:r>
            <a:r>
              <a:rPr lang="es-MX" sz="1700" b="1" dirty="0" smtClean="0">
                <a:latin typeface="Century Gothic" panose="020B0502020202020204" pitchFamily="34" charset="0"/>
              </a:rPr>
              <a:t>$</a:t>
            </a:r>
            <a:r>
              <a:rPr lang="es-MX" sz="1700" b="1" dirty="0">
                <a:latin typeface="Century Gothic" panose="020B0502020202020204" pitchFamily="34" charset="0"/>
              </a:rPr>
              <a:t>20,000.00 MN</a:t>
            </a:r>
            <a:r>
              <a:rPr lang="es-MX" sz="1700" dirty="0">
                <a:latin typeface="Century Gothic" panose="020B0502020202020204" pitchFamily="34" charset="0"/>
              </a:rPr>
              <a:t> </a:t>
            </a:r>
            <a:r>
              <a:rPr lang="es-MX" sz="1700" dirty="0" smtClean="0">
                <a:latin typeface="Century Gothic" panose="020B0502020202020204" pitchFamily="34" charset="0"/>
              </a:rPr>
              <a:t>por la </a:t>
            </a:r>
            <a:r>
              <a:rPr lang="es-MX" sz="1700" dirty="0">
                <a:latin typeface="Century Gothic" panose="020B0502020202020204" pitchFamily="34" charset="0"/>
              </a:rPr>
              <a:t>elaboración del contrato </a:t>
            </a:r>
            <a:r>
              <a:rPr lang="es-MX" sz="1700" dirty="0" smtClean="0">
                <a:latin typeface="Century Gothic" panose="020B0502020202020204" pitchFamily="34" charset="0"/>
              </a:rPr>
              <a:t>y </a:t>
            </a:r>
            <a:r>
              <a:rPr lang="es-MX" sz="1700" b="1" dirty="0" smtClean="0">
                <a:latin typeface="Century Gothic" panose="020B0502020202020204" pitchFamily="34" charset="0"/>
              </a:rPr>
              <a:t>$</a:t>
            </a:r>
            <a:r>
              <a:rPr lang="es-MX" sz="1700" b="1" dirty="0">
                <a:latin typeface="Century Gothic" panose="020B0502020202020204" pitchFamily="34" charset="0"/>
              </a:rPr>
              <a:t>7,500.00 MN </a:t>
            </a:r>
            <a:r>
              <a:rPr lang="es-MX" sz="1700" dirty="0" smtClean="0">
                <a:latin typeface="Century Gothic" panose="020B0502020202020204" pitchFamily="34" charset="0"/>
              </a:rPr>
              <a:t>mensuales </a:t>
            </a:r>
            <a:r>
              <a:rPr lang="es-MX" sz="1700" dirty="0">
                <a:latin typeface="Century Gothic" panose="020B0502020202020204" pitchFamily="34" charset="0"/>
              </a:rPr>
              <a:t>por la administración del fideicomiso, </a:t>
            </a:r>
            <a:r>
              <a:rPr lang="es-MX" sz="1700" u="sng" dirty="0" smtClean="0">
                <a:latin typeface="Century Gothic" panose="020B0502020202020204" pitchFamily="34" charset="0"/>
              </a:rPr>
              <a:t>pagaderos retroactivos </a:t>
            </a:r>
            <a:r>
              <a:rPr lang="es-MX" sz="1700" u="sng" dirty="0">
                <a:latin typeface="Century Gothic" panose="020B0502020202020204" pitchFamily="34" charset="0"/>
              </a:rPr>
              <a:t>al mes de marzo de </a:t>
            </a:r>
            <a:r>
              <a:rPr lang="es-MX" sz="1700" u="sng" dirty="0" smtClean="0">
                <a:latin typeface="Century Gothic" panose="020B0502020202020204" pitchFamily="34" charset="0"/>
              </a:rPr>
              <a:t>2015</a:t>
            </a:r>
            <a:r>
              <a:rPr lang="es-MX" sz="1700" dirty="0" smtClean="0">
                <a:latin typeface="Century Gothic" panose="020B0502020202020204" pitchFamily="34" charset="0"/>
              </a:rPr>
              <a:t>.</a:t>
            </a:r>
          </a:p>
          <a:p>
            <a:pPr marL="0" indent="0" algn="just">
              <a:buClr>
                <a:srgbClr val="C00000"/>
              </a:buClr>
              <a:buNone/>
            </a:pPr>
            <a:endParaRPr lang="es-MX" sz="1700" dirty="0" smtClean="0">
              <a:latin typeface="Century Gothic" panose="020B0502020202020204" pitchFamily="34" charset="0"/>
            </a:endParaRPr>
          </a:p>
          <a:p>
            <a:pPr algn="just">
              <a:buClr>
                <a:srgbClr val="C00000"/>
              </a:buClr>
            </a:pPr>
            <a:r>
              <a:rPr lang="es-MX" sz="1700" dirty="0" smtClean="0">
                <a:latin typeface="Century Gothic" panose="020B0502020202020204" pitchFamily="34" charset="0"/>
              </a:rPr>
              <a:t>Total </a:t>
            </a:r>
            <a:r>
              <a:rPr lang="es-MX" sz="1700" b="1" dirty="0" smtClean="0">
                <a:latin typeface="Century Gothic" panose="020B0502020202020204" pitchFamily="34" charset="0"/>
              </a:rPr>
              <a:t>$162,500 </a:t>
            </a:r>
            <a:r>
              <a:rPr lang="es-MX" sz="1700" dirty="0" smtClean="0">
                <a:latin typeface="Century Gothic" panose="020B0502020202020204" pitchFamily="34" charset="0"/>
              </a:rPr>
              <a:t>por lo que corresponde a marzo de 2015 a octubre de 2016.</a:t>
            </a:r>
          </a:p>
          <a:p>
            <a:pPr algn="just">
              <a:buClr>
                <a:srgbClr val="C00000"/>
              </a:buClr>
            </a:pPr>
            <a:endParaRPr lang="es-MX" sz="1700" dirty="0">
              <a:latin typeface="Century Gothic" panose="020B0502020202020204" pitchFamily="34" charset="0"/>
            </a:endParaRPr>
          </a:p>
          <a:p>
            <a:pPr algn="just">
              <a:buClr>
                <a:srgbClr val="C00000"/>
              </a:buClr>
            </a:pPr>
            <a:r>
              <a:rPr lang="es-MX" sz="1700" dirty="0" smtClean="0">
                <a:latin typeface="Century Gothic" panose="020B0502020202020204" pitchFamily="34" charset="0"/>
              </a:rPr>
              <a:t> A </a:t>
            </a:r>
            <a:r>
              <a:rPr lang="es-MX" sz="1700" dirty="0">
                <a:latin typeface="Century Gothic" panose="020B0502020202020204" pitchFamily="34" charset="0"/>
              </a:rPr>
              <a:t>partir de noviembre </a:t>
            </a:r>
            <a:r>
              <a:rPr lang="es-MX" sz="1700" dirty="0" smtClean="0">
                <a:latin typeface="Century Gothic" panose="020B0502020202020204" pitchFamily="34" charset="0"/>
              </a:rPr>
              <a:t>2016</a:t>
            </a:r>
            <a:r>
              <a:rPr lang="es-MX" sz="1700" dirty="0">
                <a:latin typeface="Century Gothic" panose="020B0502020202020204" pitchFamily="34" charset="0"/>
              </a:rPr>
              <a:t> </a:t>
            </a:r>
            <a:r>
              <a:rPr lang="es-MX" sz="1700" dirty="0" smtClean="0">
                <a:latin typeface="Century Gothic" panose="020B0502020202020204" pitchFamily="34" charset="0"/>
              </a:rPr>
              <a:t>son $7,500 más comisiones ($1,500 aprox. de Bancomer chequera) mensuales.</a:t>
            </a:r>
            <a:endParaRPr lang="es-MX" dirty="0" smtClean="0">
              <a:latin typeface="Century Gothic" panose="020B0502020202020204" pitchFamily="34" charset="0"/>
            </a:endParaRPr>
          </a:p>
          <a:p>
            <a:pPr marL="0" indent="0">
              <a:buClr>
                <a:srgbClr val="C00000"/>
              </a:buClr>
              <a:buNone/>
            </a:pPr>
            <a:endParaRPr lang="es-MX"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492875"/>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35</a:t>
            </a:fld>
            <a:endParaRPr lang="es-ES" altLang="es-MX" dirty="0"/>
          </a:p>
        </p:txBody>
      </p:sp>
    </p:spTree>
    <p:extLst>
      <p:ext uri="{BB962C8B-B14F-4D97-AF65-F5344CB8AC3E}">
        <p14:creationId xmlns:p14="http://schemas.microsoft.com/office/powerpoint/2010/main" val="21463603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28539"/>
            <a:ext cx="5562600" cy="631825"/>
          </a:xfrm>
        </p:spPr>
        <p:txBody>
          <a:bodyPr/>
          <a:lstStyle/>
          <a:p>
            <a:r>
              <a:rPr lang="es-MX" sz="2000" b="1" dirty="0">
                <a:latin typeface="Century Gothic" panose="020B0502020202020204" pitchFamily="34" charset="0"/>
              </a:rPr>
              <a:t>Pago de </a:t>
            </a:r>
            <a:r>
              <a:rPr lang="es-MX" sz="2000" b="1" dirty="0" smtClean="0">
                <a:latin typeface="Century Gothic" panose="020B0502020202020204" pitchFamily="34" charset="0"/>
              </a:rPr>
              <a:t>comisiones </a:t>
            </a:r>
            <a:r>
              <a:rPr lang="es-MX" sz="2000" b="1" dirty="0">
                <a:latin typeface="Century Gothic" panose="020B0502020202020204" pitchFamily="34" charset="0"/>
              </a:rPr>
              <a:t>pagadas por Actinver </a:t>
            </a:r>
          </a:p>
        </p:txBody>
      </p:sp>
      <p:sp>
        <p:nvSpPr>
          <p:cNvPr id="3" name="2 Marcador de contenido"/>
          <p:cNvSpPr>
            <a:spLocks noGrp="1"/>
          </p:cNvSpPr>
          <p:nvPr>
            <p:ph idx="1"/>
          </p:nvPr>
        </p:nvSpPr>
        <p:spPr>
          <a:xfrm>
            <a:off x="457200" y="1327035"/>
            <a:ext cx="8229600" cy="5016436"/>
          </a:xfrm>
        </p:spPr>
        <p:txBody>
          <a:bodyPr/>
          <a:lstStyle/>
          <a:p>
            <a:pPr algn="just">
              <a:buClr>
                <a:srgbClr val="C00000"/>
              </a:buClr>
            </a:pPr>
            <a:r>
              <a:rPr lang="es-MX" sz="1600" dirty="0">
                <a:latin typeface="Century Gothic" panose="020B0502020202020204" pitchFamily="34" charset="0"/>
              </a:rPr>
              <a:t>En adición a lo anterior, Actinver manifiesta haber pagado </a:t>
            </a:r>
            <a:r>
              <a:rPr lang="es-MX" sz="1600" dirty="0" smtClean="0">
                <a:latin typeface="Century Gothic" panose="020B0502020202020204" pitchFamily="34" charset="0"/>
              </a:rPr>
              <a:t>a </a:t>
            </a:r>
            <a:r>
              <a:rPr lang="es-MX" sz="1600" dirty="0">
                <a:latin typeface="Century Gothic" panose="020B0502020202020204" pitchFamily="34" charset="0"/>
              </a:rPr>
              <a:t>Bancomer la cantidad de </a:t>
            </a:r>
            <a:r>
              <a:rPr lang="es-MX" sz="1600" b="1" dirty="0">
                <a:latin typeface="Century Gothic" panose="020B0502020202020204" pitchFamily="34" charset="0"/>
              </a:rPr>
              <a:t>$</a:t>
            </a:r>
            <a:r>
              <a:rPr lang="es-MX" sz="1600" b="1" dirty="0" smtClean="0">
                <a:latin typeface="Century Gothic" panose="020B0502020202020204" pitchFamily="34" charset="0"/>
              </a:rPr>
              <a:t>27,132.40 M.N. </a:t>
            </a:r>
            <a:r>
              <a:rPr lang="es-MX" sz="1600" dirty="0">
                <a:latin typeface="Century Gothic" panose="020B0502020202020204" pitchFamily="34" charset="0"/>
              </a:rPr>
              <a:t>y, por lo mismo, hizo un requerimiento </a:t>
            </a:r>
            <a:r>
              <a:rPr lang="es-MX" sz="1600" dirty="0" smtClean="0">
                <a:latin typeface="Century Gothic" panose="020B0502020202020204" pitchFamily="34" charset="0"/>
              </a:rPr>
              <a:t>de </a:t>
            </a:r>
            <a:r>
              <a:rPr lang="es-MX" sz="1600" dirty="0">
                <a:latin typeface="Century Gothic" panose="020B0502020202020204" pitchFamily="34" charset="0"/>
              </a:rPr>
              <a:t>pago a Infonavit con fecha 21 de septiembre de </a:t>
            </a:r>
            <a:r>
              <a:rPr lang="es-MX" sz="1600" dirty="0" smtClean="0">
                <a:latin typeface="Century Gothic" panose="020B0502020202020204" pitchFamily="34" charset="0"/>
              </a:rPr>
              <a:t>2016.</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Estas </a:t>
            </a:r>
            <a:r>
              <a:rPr lang="es-MX" sz="1600" dirty="0" smtClean="0">
                <a:latin typeface="Century Gothic" panose="020B0502020202020204" pitchFamily="34" charset="0"/>
              </a:rPr>
              <a:t>comisiones no </a:t>
            </a:r>
            <a:r>
              <a:rPr lang="es-MX" sz="1600" dirty="0">
                <a:latin typeface="Century Gothic" panose="020B0502020202020204" pitchFamily="34" charset="0"/>
              </a:rPr>
              <a:t>fueron cargadas al patrimonio del fideicomiso </a:t>
            </a:r>
            <a:r>
              <a:rPr lang="es-MX" sz="1600" dirty="0" smtClean="0">
                <a:latin typeface="Century Gothic" panose="020B0502020202020204" pitchFamily="34" charset="0"/>
              </a:rPr>
              <a:t>por Actinver para </a:t>
            </a:r>
            <a:r>
              <a:rPr lang="es-MX" sz="1600" dirty="0">
                <a:latin typeface="Century Gothic" panose="020B0502020202020204" pitchFamily="34" charset="0"/>
              </a:rPr>
              <a:t>no afectar el rendimiento de los </a:t>
            </a:r>
            <a:r>
              <a:rPr lang="es-MX" sz="1600" dirty="0" smtClean="0">
                <a:latin typeface="Century Gothic" panose="020B0502020202020204" pitchFamily="34" charset="0"/>
              </a:rPr>
              <a:t>Ahorradores y derivan </a:t>
            </a:r>
            <a:r>
              <a:rPr lang="es-MX" sz="1600" dirty="0">
                <a:latin typeface="Century Gothic" panose="020B0502020202020204" pitchFamily="34" charset="0"/>
              </a:rPr>
              <a:t>de los servicios de la cuenta de cheques y </a:t>
            </a:r>
            <a:r>
              <a:rPr lang="es-MX" sz="1600" dirty="0" smtClean="0">
                <a:latin typeface="Century Gothic" panose="020B0502020202020204" pitchFamily="34" charset="0"/>
              </a:rPr>
              <a:t>depósito referenciado. Estas comisiones fueron pagadas por el Fiduciario para garantizar la operatividad del Fondo y es necesario restituirle a Actinver dichas comisiones.</a:t>
            </a:r>
          </a:p>
          <a:p>
            <a:pPr algn="just">
              <a:buClr>
                <a:srgbClr val="C00000"/>
              </a:buClr>
            </a:pPr>
            <a:endParaRPr lang="es-MX" sz="1600" dirty="0">
              <a:latin typeface="Century Gothic" panose="020B0502020202020204" pitchFamily="34" charset="0"/>
            </a:endParaRPr>
          </a:p>
          <a:p>
            <a:pPr marL="0" indent="0" algn="just">
              <a:buClr>
                <a:srgbClr val="C00000"/>
              </a:buClr>
              <a:buNone/>
            </a:pPr>
            <a:r>
              <a:rPr lang="es-MX" sz="1600" b="1" u="sng" dirty="0" smtClean="0">
                <a:latin typeface="Century Gothic" panose="020B0502020202020204" pitchFamily="34" charset="0"/>
              </a:rPr>
              <a:t>SOLICITUD</a:t>
            </a:r>
            <a:r>
              <a:rPr lang="es-MX" sz="1600" dirty="0" smtClean="0">
                <a:latin typeface="Century Gothic" panose="020B0502020202020204" pitchFamily="34" charset="0"/>
              </a:rPr>
              <a:t>: Por lo anterior, se solicita a este H. Comité de Inversiones someter a la consideración del H. Consejo de Administración la autorización de los pagos correspondientes que incluyen honorarios fiduciarios retroactivos y futuros y comisiones pagadas por Actinver a Bancomer, así como aquéllas que se generen en lo subsiguiente, </a:t>
            </a:r>
            <a:r>
              <a:rPr lang="es-MX" sz="1600" u="sng" dirty="0" smtClean="0">
                <a:latin typeface="Century Gothic" panose="020B0502020202020204" pitchFamily="34" charset="0"/>
              </a:rPr>
              <a:t>con cargo al patrimonio del INFONAVIT</a:t>
            </a:r>
            <a:r>
              <a:rPr lang="es-MX" sz="1600" dirty="0" smtClean="0">
                <a:latin typeface="Century Gothic" panose="020B0502020202020204" pitchFamily="34" charset="0"/>
              </a:rPr>
              <a:t>, a efecto de mantener la operación del FINVIT en los términos actuales. Lo anterior, toda vez que si dichos </a:t>
            </a:r>
            <a:r>
              <a:rPr lang="es-MX" sz="1600" dirty="0">
                <a:latin typeface="Century Gothic" panose="020B0502020202020204" pitchFamily="34" charset="0"/>
              </a:rPr>
              <a:t>conceptos se </a:t>
            </a:r>
            <a:r>
              <a:rPr lang="es-MX" sz="1600" dirty="0" smtClean="0">
                <a:latin typeface="Century Gothic" panose="020B0502020202020204" pitchFamily="34" charset="0"/>
              </a:rPr>
              <a:t>cobran del patrimonio </a:t>
            </a:r>
            <a:r>
              <a:rPr lang="es-MX" sz="1600" dirty="0">
                <a:latin typeface="Century Gothic" panose="020B0502020202020204" pitchFamily="34" charset="0"/>
              </a:rPr>
              <a:t>del </a:t>
            </a:r>
            <a:r>
              <a:rPr lang="es-MX" sz="1600" dirty="0" smtClean="0">
                <a:latin typeface="Century Gothic" panose="020B0502020202020204" pitchFamily="34" charset="0"/>
              </a:rPr>
              <a:t>FINVIT, se generaría un deterioro en el rendimiento de los Ahorradores. Sólo de esta forma, será posible mantener al FINVIT </a:t>
            </a:r>
            <a:r>
              <a:rPr lang="es-MX" sz="1600" u="sng" dirty="0" smtClean="0">
                <a:latin typeface="Century Gothic" panose="020B0502020202020204" pitchFamily="34" charset="0"/>
              </a:rPr>
              <a:t>sin el cobro de comisiones</a:t>
            </a:r>
            <a:r>
              <a:rPr lang="es-MX" sz="1600" dirty="0" smtClean="0">
                <a:latin typeface="Century Gothic" panose="020B0502020202020204" pitchFamily="34" charset="0"/>
              </a:rPr>
              <a:t>.</a:t>
            </a:r>
          </a:p>
          <a:p>
            <a:pPr algn="just">
              <a:buClr>
                <a:srgbClr val="C00000"/>
              </a:buClr>
            </a:pPr>
            <a:endParaRPr lang="es-MX" sz="17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36</a:t>
            </a:fld>
            <a:endParaRPr lang="es-ES" altLang="es-MX" dirty="0"/>
          </a:p>
        </p:txBody>
      </p:sp>
    </p:spTree>
    <p:extLst>
      <p:ext uri="{BB962C8B-B14F-4D97-AF65-F5344CB8AC3E}">
        <p14:creationId xmlns:p14="http://schemas.microsoft.com/office/powerpoint/2010/main" val="4338356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smtClean="0">
                <a:latin typeface="Century Gothic" pitchFamily="34" charset="0"/>
              </a:rPr>
              <a:t>ANEXOS</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Octubre </a:t>
            </a:r>
            <a:r>
              <a:rPr lang="es-ES" dirty="0">
                <a:latin typeface="Century Gothic" pitchFamily="34" charset="0"/>
              </a:rPr>
              <a:t>2016</a:t>
            </a:r>
          </a:p>
        </p:txBody>
      </p:sp>
    </p:spTree>
    <p:extLst>
      <p:ext uri="{BB962C8B-B14F-4D97-AF65-F5344CB8AC3E}">
        <p14:creationId xmlns:p14="http://schemas.microsoft.com/office/powerpoint/2010/main" val="42013001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descr="data:image/jpeg;base64,/9j/4AAQSkZJRgABAQAAAQABAAD/2wCEAAkGBxQTEhQUExQWFhUUGBcVGBgXFxoYFxgWFhcWGBoYGBUYHCggGholGxUVIjEhJSkrLi4uFx8zODMsNygtLisBCgoKDg0OGhAQGzQmICUsMTc0LDI3NzIsLC83LzQtNDc3LywsNCwvNTQ3LCwsLCwsLyw0LC0sLCwsLC80LSwsLP/AABEIAJQBUwMBIgACEQEDEQH/xAAcAAEAAQUBAQAAAAAAAAAAAAAABQECAwQGBwj/xAA9EAACAQIEAwYDBgQGAgMAAAABAgADEQQSITEFQVEGEyJhcYEykaEHQlKxwfAUI2LRcpKTouHxFoIXM2P/xAAZAQEAAwEBAAAAAAAAAAAAAAAAAQIDBAX/xAAnEQEAAgIBAwMDBQAAAAAAAAAAAQIDEQQSITETYaEiQZEFUVJxwf/aAAwDAQACEQMRAD8A9wiIgIiICJz/ABvtng8KzJVrDvFtemoLPqLjQbadZzb/AGvYUNYUa5XmbUx9M82rx8to3FUTaIeiROd4D2yw+KBNPvFA0u6EC/QMLgmSdTi9Ifev6AmZ2rNZ1KW/Ejm4gr+FKgX/ANdT/hvpNRMbWU2sGHItYE+hJF5UTkSPxGMIpgk2a1zYA69Ab2v85ixFfOqAMrd4fhby5ABfqekDarY7ICWW1jYC4JPsNpgqY6oBmyhV6vcfQazAaz0bNURSCbXUnQdLHTlJWhWDqGGxF4EU/Gwv9Z8gVA921Pylg7Q//n/u/wCJm7Q01KAkgMDp1PUfr7TnYEw3H35Io9yZfg+MVHcLlU39Rp66yMoYJ2tZGsedtLdZ0fDcCtMXy2Y873Nv09IG4hPOw9Df9JWIgImrxLiFOghqVXCILC56nYADUnyE5T/5LwveKirUIYhVf+XlYk25vce4E0pivfvWETMQ7WJqUeJUm2cXPI6fnNhqqi9yBbe529ZmlfE1X4hSAuXX2Nz8hNU8V8dgFZW+AhtzpoekCUlr1ALXIF9Bc21nMY3ilR7j4RfYbi3nNEsTuSYHb3icdhcU1M3W1+pF5uDjlX+n5bfWB0sSBw3HjrnW/Qrp8wZWtx86ZU9c36WgTsSGpcfX7yEHyIP52menxukd7j1H9rwJKJoHjFK3xfQ3+UzUeIU22ce+n5wNmIBiAiIgIiICIiAiIgJ5f227eXqvhKNGpUKsAr06zpnYbhRR8TqDdSLjVSJ6ZXplhYMV81tf/cCJr4fhdJGzhfHzcklz6sdSN7DYX0m2G9KTu0bRMTLwhuyPE8QXqPQrMwtc1WszeQNRrtYTP2e7Gszn+KBphT/9R8NRue3JNtRv5T3yQHafDA925+61102OR1Op2uH5W2nTPPvMTHhXohCUaSooVQFVRYACwA8hL4icC5L6VMsQqi55D6yyX0qpUhlNiNoE3hOBgWLm53sNve41mau6YcdS2gAVQQPI9PW8xYDixKOXt4ANtCxN9Le0iMdizVbMQBpYAdIEw9HvsriowQ+HKxtqD02bXlJOjRVbhQBc306zkcNVIZTqcrA2358hOuoVMyg2K35HcQIrjmBd2VlF9Lee/ny1m1guFIijMoZuZOuvleb8QE1jhTmzd49r3y3AHpoNpsxASL7S8ZXB4apiGRnFPL4VsCczKo1Owuwuel95zXaHtJW7mvWFOrRXC1l7slXtiSpdSpCgEUibeLbbeTz9ocOcJ/E1L90yZirLqRzGUjXXToZt6U11MxuNo28c7R9panEKtLvmFGkzZQNSEQlQWPNr3352t6y3azsdWpvh6GDwzMlNc/f3XNUqMQSXYkBbZVsPlLq3a7A1a9PFvh65q4ZbKB3ao3ishfW/hBuOQvaxsDJej2np8SqFUOIolAHADgDwm11sSD8WoIsdOgt6Nr3xxE1rqI/DOIifuncDjqi0wrqhawJHxBXtrlJ3F7yypULG7Ek+Zhk8reUsnkNSVViDcGx6iAp6SoXrAtiXaecoVgUiJULApESqi8CkuVCdgT6CUIkzwvilNEVCGGup0trz6wI/DcPd81h8Nrg6HX1g4B8zKq5spsSNvn+k6ym4IuJEnDPSrBlJKO2vv199jA2sFg7BSwCsPwMbehG03oiAiIgIiICIiAiIgIiICeZ/aR247mocPQCs4SzudcjFlIAGxIAN77Zh5iegcZrumHrPTtnSm7LfbMFJE+Y3qFiWY3LEsSdySbknzJM7+DgrkmbW8R9md7aT3/meL/Gv+mn9o/8AM8X+Nf8ATT+05+J6noYv4x+GfVLoR20xf41/01/QT0XgHGaeIWmrIab179yWbV+7Bzv3aghKYIYXJ15TxmSFHjVdaiVFqnPTTukaynIgBUBQRYaE676nWZZuJS8fTEQmLzD1ziuNp4exq1FUEkKT962+Ubka9JXgWNbEMxpUWNIAEVnUhWYm1qasPF/itaRHYX7PKdamuKxh73vlDql2tZtQzuDdib7bes9RpUwqhVACqAoA0AAFgAOlp5OWuOn0x3n9/s1jcsJoZk0uhItey5re0y4emVUAsWtzNr/SZInOsREQERECI7REth6rUqqo9NXYNlVwCqnQg3t+entPCuG4/FYquUao7nEWVw3wtZbgEAWUWG6jaSvaTsriauOqLQwrKCy+JUyIWYZi5fQHUnXynr/BMFSwyGmKgY+EszPd2YKFu1zpsAAOQnoxanHx9u8z8M9TaXmFfsK9FMysxCkZ0IJbOQAfEpXLT6s20muAcKNPM70aCM1gBRUgqvRnPxXOvtO8XDrlQofFbKGXY23BvfTQ73llfhoNUX1Vug2IHPyOvznNfk3vXUrRWIRdLhbMmdfKw5+ZHpMXEMIabWNzp8Vt/SbmKrVkuighV0BA3F9NbTBiMdVK5Ht53FjprOdZZQwWamajMFUadddthtNSx6/WSnCsSquVYgKw2OxPrNXiItUYAra+ltrW2gahEAzIo/6PXyMvY8x8r/pzgYy1v78/YyjX63EsJgQLs5lyt6W+Xyluc/8AesoWgL9JUW6fv0mbBIhb+Y2UWPLcySpYMUWV2JKW1OXmdNQdbQNrha5aSOdLA3uT8NzY+35EyTVgdQbjylrhSutstva01+F1Q1MWtoSPCLDQ725X0PvA24iICIiAiIgIiICIiAiIgUdQQQRcHQjqDPCO2/ZRMM9Z6YKUlrLTVBdiqvSDq2v3SQ6jXQr8veJA8c7NJiGq3AAr0u6qkfFdDmpOL6EoS/8AmnTxs3pW9lbRt88iiD8Jv1BsvuLtr0+U2eE8Fr4lylCk1RhvawC/4mYhR7mY+K4BqFapRe2akxQkbG3Meosfee+/Z9gxS4fh7WvUQVmI2LVfGT66ge09bkcj0qRaO+2Va7l4/h/s94g6MwoWKtlyMyq581BNiPO/pedP9nPYGlVVq2LUsUqPTFE6ANTNm7yx8WvLb1vPVaWJRgSjBwDlOUhrHobbHWaHCcJSoGoqEqXqPWKt+JyCco2tpy6zzr87Jasx4/ppFISiKAAALAaADYDyErEThXIiICIiAmHGYgIhboNB1PITKTOW4hjS7luV/CDfQDnbzgYquLcliWN20IBsPpNdTaXMB72H78pZaBJ4Lind5VIDKOdvEL72+c2sVxxbiy5ktrfQ3kKVvz1/tLGX6wMOG+1LCVMqCjXzOQuXKp15fe110m1/GCqBVsR3gDAEahWFxcehE8hHZnGA3GHqAjXdd/8ANPXsD3lXCUq1UZawVVrLp8Q0DWGxItceflO7lYcVIicc/KlZmfK+jh2c5VFzy1GvzmAi2kupuQQRuNRMlfiDPUQdwuTU1amYZiLWAVeTZiCWP4T1nFEbXWML2PKAfkB+/rJylwWmyghmsdeQNj7SMx+Bamcu+7Aj8PUyBrEX1lpEAzFjGr92Th6feupU5BYZgSAQWOi6Em/9MmI3OhlIlIoVSVFwVJvmBBBDaggg9D/cS/uzImNC0G06jhuKFanZgCRow5Hz95ztPBuxsFN/S35+s6HheFakoUj4rsx6HSw84Gatg1c+IArawFtt/wDj5TYpoFFgAB0GkuiAiIgIiICIiAiIgIiICIiAiIgcH2v+zWlinetRfuqz6sCL02bqQNVJ6j5TR4fwbi2HoU8O1Wl/D+JWNO7VkT8KuVtrfQ2067T0qJ0Ryb9PTPePdXpjy5zsucLhlTB0fC1mfKT4m2zNqbnca7bSfekCbnltoDY9RcTn8ZwM08b/AB1Gmrs1M06qfC7bEMjE5S3hUENbQbyC7d9uqmFK0ETJWbKxY+NFpH8N7Xe4I2sLHykRinLaOmdzPk3p2tLAZWdhVq+MqbMwZVy20VSPCDbX1mfvDnsSLWuOu4G9/XlPF6f2lYylULACpRIUKtTW2VQCVqodSTcm9/ad92F7V/xys1Sl3bghb3ujFRfwX1Fr3t57y2XjZMdeqfBFol18RE5liIiBZUaykkbAm3pONZPb13naEXnOcUwmR/6Ta19vNfWBHFb7eQlTe37+V/nAI6cwPzl2IQi1wR0NrfWBjTr0imdZcvO/Pr+vTlLRYQLZIcJxAUkNbI+jX9ND9ZoESrwM+Kw+WoUW7dLa3BFxt6ySwHBybNU0H4eZ9T+k1MPxR1WyhbjmQb26XvOiwebIuf4rXPvygZpixVHOjL+IETLEDjaOHLOE2JNteRG/5TqsFg1prZd+Z5madfB5aprfdAzEDcttt6ayUBgRPGuFmrqhCmzAnne3hIHM3nlvZDtDiVrpQakagpMVqOQxcHOwVmJNgt9Otgek9onPYHCpWVw6CniELBhcFspdmTxDU0ze46ajQgzbHeIpaJjf+ImO6ZwNYOuYX1OoJvYgAWHl/eaPaXH1aFNHpKD/ADaS1C3wpRLWqOx5ADny3Ol5vYLCimuUa8z62A+Wksrgu+S6ZAt31u9z8FhsBoTc9BpvM6+dymWzTqBgCpBB2INwfQiXSC4HxLNXrUMtUNSWmzMy2p3YEWT2AbzzdQZOZtbf9fOLV6Z0KxESoRKZtbfv5+0rARKK1/3baVgIiICIiAiIgIiICIiAJniX2o0a9au2IyDuKaqispuQt93U6i7Meotae1uLg23sZx1eiQxRhtoRuD/e/wCs2wZpxX6ohFo3DzDgXZZq+HFVXXxVB4WBtamzKblddQTpYfrPROHYGlQXJSQItybDmSLXJOt9vlL6NBUvlAUElrDQXNunoJkls/Itln2RWsQluCYkhrEnKdNT97S1vPedArA6ggjynEgzLRxLqLKxA30PP9ic6zsokVwfiTVDkYagXzddtxJWAltSmGFiAR0OsuiBiTDINkUW8hGIpBhYqGtrY9feZYgchiVUO+W9gTp5XtMLN6fv1kvx3DBSHGmY622zdbfvaQ5WBcpJ87Qx1sQOXtKJsZscLQNUVW1F9vQXgSHCuGEkO+ig3VetuZ8pOxKNe2m/nArKMtxY85WICIiBbVTMCDfXobH2M5ipw1jj6NbOVqU1am1/hrUTci/R1JvzvrOpmnxHA94AQcrKbgya2mvgafaTiFWkgFFVLvoGcnKu1yQNWNjoNPUSK7IYHuy9aqe8rsqpUrbM5vottrbW6e5k/iGRwBURtDbVT87rsIbCU8mQWC3DEX3Hnr+7SeuYrqEabK1L6hTqQOWo66cheZA4JIBFxuOnrLFUWC32A56+ukw4rB572ZlJFiR0HUSqW1E5rDYmsjZVu1r+Eg7DmL6iTtGqXCsBYEXOv+20DYlC2oHWUV7+vSXQKX1206/pKxEBERAREQEREBERAREQEhePYEn+YoJOzW6cjJqIHFZ9Lylukke1GSl/MYhVsWY8hltc6eR+kg+GcVo1ie6qK+W17X0vzseX9paKzMb12G1EETJRoM/wqT6D85UdHwXDhaYI3fUn9PaSEx0KeVVXoAPlMkBERAREQIXtJWFlXmTm9ANP1+kg0O8n+0NDwhx93Q+h/wCfzkEKhA9fIQC6ja1jfymWkT3iWGpIt13mLex9/wDqdFwOgophx8TXuenKw8oG1isUKYLMR5Dmf2ZmptcA9QD85BY9BUxKp0sD7XY/STzbabwKxAiAiIgIiICUIlmIrqilmNgJC4zjlwQikX0zE6+wECRrcQpIzC/i3NhubbX6zBwzihquQQoFrjXX/mc4TCm2o3EDq2xgFbuzzW4Pnrp8hNmnRCkkC19T0v1t1nI0cSVqBz4iDfXnOupVAyhhsRce8C4rF+UPe2m/K8Kb62tAqRLdhoNhoP01lWUHflGt/Ll+sCoiIgIiICIiAiIgIiICIiBwf2v1cuD2vnITpbxK3v8ADtPFsNXZGDKSCDe4JU+lxrPdvtSohsBUuL2BYaXsVsb/AE+V54KBPZ/T9TimPdjk8vY+C4mpWpLVcBRUUMqDWwN9SxAuTcacgBPQMFSy01XS4AvbrbWcZ9mZNfDI9Sm6NRIpeIWWpkVbVFuBprb1B1nczystem8w1jwRETNJERAREQMGNoZ6bL1H1nJPppbUE3v+U7SR1fgyOzMS1210I0+kCF4dhi7jQEbnoB5/lOqVQBYCwHITFhcKtMWUW69T6mZoGMUFzF8ozHS/OZIiAiIgIiICIiBG9oD/ACv/AGH6zmZ12PwfegKWIF7m3OYqHCKS65c3+LX6bQOWidhXwaMpUqAD0ABHmJzXEMKUqMADYWtoeYH6wNSdPwFCKQvzJI9NP37yP4Vwksc1QEKPum4JPn5ToAIFYiY6VYMWAIupsbH84GSIiAiIgIiICIiAiIgIiICIiBo8bwK1qNRG2Kt5bgj8iZ4l2G4JfiYoVaYcUyxY5iuXuyGWoCD1Ci39c96Inndbsa9PiqYvPagD3jEHKVIWwU9VJAvOvjZemL1mdbj5UtG9PRYlqOCAQQQRcEagg7EGXTkXIiICIiAiIgIiICIiAiIgIiICIiAiIgIiICYqivmWxAXnpck8rdJliAmHE4lUF2O+w3JPkBM0Wga1NnY3tkW2x1Y3G55L6TLh6CoMqiw/e8yRAREQEREBERAREQEREBERAREQEowvodYiBjw2GSmMtNVRbk2UWFzubCZYiAiIgIiICIiAiIgIiICIiAiIgIiICIiAiIgIiICIiAiIgIiICIi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latin typeface="Century Gothic" panose="020B0502020202020204" pitchFamily="34" charset="0"/>
            </a:endParaRPr>
          </a:p>
        </p:txBody>
      </p:sp>
      <p:sp>
        <p:nvSpPr>
          <p:cNvPr id="72" name="Rectángulo 14"/>
          <p:cNvSpPr/>
          <p:nvPr/>
        </p:nvSpPr>
        <p:spPr>
          <a:xfrm>
            <a:off x="4776727" y="6172200"/>
            <a:ext cx="3885170" cy="200055"/>
          </a:xfrm>
          <a:prstGeom prst="rect">
            <a:avLst/>
          </a:prstGeom>
        </p:spPr>
        <p:txBody>
          <a:bodyPr wrap="square">
            <a:spAutoFit/>
          </a:bodyPr>
          <a:lstStyle/>
          <a:p>
            <a:pPr algn="r"/>
            <a:r>
              <a:rPr lang="es-MX" sz="700" dirty="0" smtClean="0">
                <a:latin typeface="Century Gothic" panose="020B0502020202020204" pitchFamily="34" charset="0"/>
              </a:rPr>
              <a:t>Fuente: Presentación de Roadshow FOVISSSTE 2016</a:t>
            </a:r>
          </a:p>
        </p:txBody>
      </p:sp>
      <p:sp>
        <p:nvSpPr>
          <p:cNvPr id="15" name="73 Rectángulo"/>
          <p:cNvSpPr/>
          <p:nvPr/>
        </p:nvSpPr>
        <p:spPr>
          <a:xfrm>
            <a:off x="504097" y="1636140"/>
            <a:ext cx="8342434" cy="1754326"/>
          </a:xfrm>
          <a:prstGeom prst="rect">
            <a:avLst/>
          </a:prstGeom>
        </p:spPr>
        <p:txBody>
          <a:bodyPr wrap="square">
            <a:spAutoFit/>
          </a:bodyPr>
          <a:lstStyle/>
          <a:p>
            <a:pPr marL="171450" indent="-171450">
              <a:lnSpc>
                <a:spcPct val="150000"/>
              </a:lnSpc>
              <a:buFont typeface="Arial" panose="020B0604020202020204" pitchFamily="34" charset="0"/>
              <a:buChar char="•"/>
            </a:pPr>
            <a:r>
              <a:rPr lang="es-MX" sz="1200" dirty="0" smtClean="0">
                <a:latin typeface="Century Gothic" panose="020B0502020202020204" pitchFamily="34" charset="0"/>
              </a:rPr>
              <a:t>FOVISSSTE surge en 1927 con el objeto de ser un sistema de financiamiento que permita a los trabajadores obtener un crédito con garantía hipotecaria sobre inmuebles urbanos, para adquirir, construir, reparar o mejorar su vivienda. </a:t>
            </a:r>
          </a:p>
          <a:p>
            <a:pPr marL="171450" indent="-171450">
              <a:lnSpc>
                <a:spcPct val="150000"/>
              </a:lnSpc>
              <a:buFont typeface="Arial" panose="020B0604020202020204" pitchFamily="34" charset="0"/>
              <a:buChar char="•"/>
            </a:pPr>
            <a:r>
              <a:rPr lang="es-MX" sz="1200" dirty="0" smtClean="0">
                <a:latin typeface="Century Gothic" panose="020B0502020202020204" pitchFamily="34" charset="0"/>
              </a:rPr>
              <a:t>Al cierre de 2015, FOVISSTE había otorgado más de 81 mil créditos, equivalentes a $39,826 mdp.</a:t>
            </a:r>
          </a:p>
          <a:p>
            <a:pPr marL="171450" indent="-171450">
              <a:lnSpc>
                <a:spcPct val="150000"/>
              </a:lnSpc>
              <a:buFont typeface="Arial" panose="020B0604020202020204" pitchFamily="34" charset="0"/>
              <a:buChar char="•"/>
            </a:pPr>
            <a:r>
              <a:rPr lang="es-MX" sz="1200" dirty="0" smtClean="0">
                <a:latin typeface="Century Gothic" panose="020B0502020202020204" pitchFamily="34" charset="0"/>
              </a:rPr>
              <a:t>El FOVISSSTE ha realizado 25 bursatilizaciones desde el 2009 por un monto de más de $100,000 mdp</a:t>
            </a:r>
            <a:r>
              <a:rPr lang="es-MX" sz="1200" dirty="0">
                <a:latin typeface="Century Gothic" panose="020B0502020202020204" pitchFamily="34" charset="0"/>
              </a:rPr>
              <a:t> </a:t>
            </a:r>
            <a:r>
              <a:rPr lang="es-MX" sz="1200" dirty="0" smtClean="0">
                <a:latin typeface="Century Gothic" panose="020B0502020202020204" pitchFamily="34" charset="0"/>
              </a:rPr>
              <a:t>siendo, junto con el INFONAVIT, de los emisores más importantes de instrumentos respaldados por hipotecas. </a:t>
            </a:r>
          </a:p>
        </p:txBody>
      </p:sp>
      <p:sp>
        <p:nvSpPr>
          <p:cNvPr id="17" name="Título 1"/>
          <p:cNvSpPr txBox="1">
            <a:spLocks/>
          </p:cNvSpPr>
          <p:nvPr/>
        </p:nvSpPr>
        <p:spPr>
          <a:xfrm>
            <a:off x="323528" y="277264"/>
            <a:ext cx="6624736" cy="631524"/>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Anexo 1: Informe sobre la emisión en TFOVIS</a:t>
            </a:r>
          </a:p>
          <a:p>
            <a:endParaRPr lang="es-MX" sz="2000" b="1" dirty="0">
              <a:latin typeface="Century Gothic" panose="020B0502020202020204" pitchFamily="34" charset="0"/>
            </a:endParaRPr>
          </a:p>
          <a:p>
            <a:r>
              <a:rPr lang="es-MX" sz="2000" b="1" dirty="0" smtClean="0">
                <a:latin typeface="Century Gothic" panose="020B0502020202020204" pitchFamily="34" charset="0"/>
              </a:rPr>
              <a:t>FOVISSSTE es el segundo originador de hipotecas en México</a:t>
            </a:r>
          </a:p>
        </p:txBody>
      </p:sp>
      <p:graphicFrame>
        <p:nvGraphicFramePr>
          <p:cNvPr id="10" name="Gráfico 9"/>
          <p:cNvGraphicFramePr>
            <a:graphicFrameLocks/>
          </p:cNvGraphicFramePr>
          <p:nvPr>
            <p:extLst>
              <p:ext uri="{D42A27DB-BD31-4B8C-83A1-F6EECF244321}">
                <p14:modId xmlns:p14="http://schemas.microsoft.com/office/powerpoint/2010/main" val="1915111351"/>
              </p:ext>
            </p:extLst>
          </p:nvPr>
        </p:nvGraphicFramePr>
        <p:xfrm>
          <a:off x="96170" y="3429000"/>
          <a:ext cx="4579144"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p:cNvGraphicFramePr>
            <a:graphicFrameLocks/>
          </p:cNvGraphicFramePr>
          <p:nvPr>
            <p:extLst>
              <p:ext uri="{D42A27DB-BD31-4B8C-83A1-F6EECF244321}">
                <p14:modId xmlns:p14="http://schemas.microsoft.com/office/powerpoint/2010/main" val="499803405"/>
              </p:ext>
            </p:extLst>
          </p:nvPr>
        </p:nvGraphicFramePr>
        <p:xfrm>
          <a:off x="4560666" y="3422675"/>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 name="1 Marcador de número de diapositiva"/>
          <p:cNvSpPr>
            <a:spLocks noGrp="1"/>
          </p:cNvSpPr>
          <p:nvPr>
            <p:ph type="sldNum" sz="quarter" idx="12"/>
          </p:nvPr>
        </p:nvSpPr>
        <p:spPr/>
        <p:txBody>
          <a:bodyPr/>
          <a:lstStyle/>
          <a:p>
            <a:fld id="{BC7D04D0-5D0B-4CB5-9490-502C40AF8990}" type="slidenum">
              <a:rPr lang="es-ES" altLang="es-MX" smtClean="0"/>
              <a:pPr/>
              <a:t>38</a:t>
            </a:fld>
            <a:endParaRPr lang="es-ES" altLang="es-MX" dirty="0"/>
          </a:p>
        </p:txBody>
      </p:sp>
    </p:spTree>
    <p:extLst>
      <p:ext uri="{BB962C8B-B14F-4D97-AF65-F5344CB8AC3E}">
        <p14:creationId xmlns:p14="http://schemas.microsoft.com/office/powerpoint/2010/main" val="41747573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a 13"/>
          <p:cNvGraphicFramePr>
            <a:graphicFrameLocks noGrp="1"/>
          </p:cNvGraphicFramePr>
          <p:nvPr>
            <p:extLst>
              <p:ext uri="{D42A27DB-BD31-4B8C-83A1-F6EECF244321}">
                <p14:modId xmlns:p14="http://schemas.microsoft.com/office/powerpoint/2010/main" val="2607369432"/>
              </p:ext>
            </p:extLst>
          </p:nvPr>
        </p:nvGraphicFramePr>
        <p:xfrm>
          <a:off x="683568" y="1340768"/>
          <a:ext cx="7848873" cy="4700736"/>
        </p:xfrm>
        <a:graphic>
          <a:graphicData uri="http://schemas.openxmlformats.org/drawingml/2006/table">
            <a:tbl>
              <a:tblPr/>
              <a:tblGrid>
                <a:gridCol w="2011347"/>
                <a:gridCol w="506755"/>
                <a:gridCol w="5330771"/>
              </a:tblGrid>
              <a:tr h="215205">
                <a:tc>
                  <a:txBody>
                    <a:bodyPr/>
                    <a:lstStyle/>
                    <a:p>
                      <a:pPr algn="ctr" rtl="0" fontAlgn="ctr"/>
                      <a:r>
                        <a:rPr lang="en-US" sz="1050" b="0" i="0" u="none" strike="noStrike" dirty="0" smtClean="0">
                          <a:solidFill>
                            <a:srgbClr val="000000"/>
                          </a:solidFill>
                          <a:effectLst/>
                          <a:latin typeface="Century Gothic" panose="020B0502020202020204" pitchFamily="34" charset="0"/>
                        </a:rPr>
                        <a:t>Tipo de instrumento</a:t>
                      </a:r>
                      <a:endParaRPr lang="en-US" sz="105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D9D9D9"/>
                    </a:solidFill>
                  </a:tcPr>
                </a:tc>
                <a:tc>
                  <a:txBody>
                    <a:bodyPr/>
                    <a:lstStyle/>
                    <a:p>
                      <a:pPr algn="ctr" fontAlgn="ctr"/>
                      <a:endParaRPr lang="en-US" sz="20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n-US" sz="1050" b="0" i="0" u="none" strike="noStrike" dirty="0" smtClean="0">
                          <a:solidFill>
                            <a:srgbClr val="000000"/>
                          </a:solidFill>
                          <a:effectLst/>
                          <a:latin typeface="Century Gothic" panose="020B0502020202020204" pitchFamily="34" charset="0"/>
                        </a:rPr>
                        <a:t>Certificados bursátiles fiduciarios (TV 95)</a:t>
                      </a:r>
                      <a:endParaRPr lang="en-US" sz="105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25536">
                <a:tc>
                  <a:txBody>
                    <a:bodyPr/>
                    <a:lstStyle/>
                    <a:p>
                      <a:pPr algn="ctr" rtl="0" fontAlgn="ctr"/>
                      <a:r>
                        <a:rPr lang="en-US" sz="105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05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05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215205">
                <a:tc>
                  <a:txBody>
                    <a:bodyPr/>
                    <a:lstStyle/>
                    <a:p>
                      <a:pPr algn="ctr" fontAlgn="ctr"/>
                      <a:r>
                        <a:rPr lang="en-US" sz="20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20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20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n-US" sz="1100" b="0" i="0" u="none" strike="noStrike" dirty="0" smtClean="0">
                          <a:solidFill>
                            <a:srgbClr val="000000"/>
                          </a:solidFill>
                          <a:effectLst/>
                          <a:latin typeface="Century Gothic" panose="020B0502020202020204" pitchFamily="34" charset="0"/>
                        </a:rPr>
                        <a:t>Fideicomitente y administrador</a:t>
                      </a:r>
                      <a:endParaRPr lang="en-US"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n-US" sz="1100" b="0" i="0" u="none" strike="noStrike" dirty="0" smtClean="0">
                          <a:solidFill>
                            <a:srgbClr val="000000"/>
                          </a:solidFill>
                          <a:effectLst/>
                          <a:latin typeface="Century Gothic" panose="020B0502020202020204" pitchFamily="34" charset="0"/>
                        </a:rPr>
                        <a:t>Fondo</a:t>
                      </a:r>
                      <a:r>
                        <a:rPr lang="en-US" sz="1100" b="0" i="0" u="none" strike="noStrike" baseline="0" dirty="0" smtClean="0">
                          <a:solidFill>
                            <a:srgbClr val="000000"/>
                          </a:solidFill>
                          <a:effectLst/>
                          <a:latin typeface="Century Gothic" panose="020B0502020202020204" pitchFamily="34" charset="0"/>
                        </a:rPr>
                        <a:t> de la Vivienda del Instituto de Seguridad y Servicios Sociales de los Trabajadores del Estado (“FOVISSSTE”)</a:t>
                      </a:r>
                      <a:endParaRPr lang="en-US"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31514">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131514">
                <a:tc>
                  <a:txBody>
                    <a:bodyPr/>
                    <a:lstStyle/>
                    <a:p>
                      <a:pPr algn="ctr"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n-US" sz="1100" b="0" i="0" u="none" strike="noStrike" dirty="0">
                          <a:solidFill>
                            <a:srgbClr val="000000"/>
                          </a:solidFill>
                          <a:effectLst/>
                          <a:latin typeface="Century Gothic" panose="020B0502020202020204" pitchFamily="34" charset="0"/>
                        </a:rPr>
                        <a:t>Objetivo de la emisión</a:t>
                      </a: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n-US" sz="1100" b="0" i="0" u="none" strike="noStrike" dirty="0" smtClean="0">
                          <a:solidFill>
                            <a:srgbClr val="000000"/>
                          </a:solidFill>
                          <a:effectLst/>
                          <a:latin typeface="Century Gothic" panose="020B0502020202020204" pitchFamily="34" charset="0"/>
                        </a:rPr>
                        <a:t>Originación de nuevos créditos con garantía</a:t>
                      </a:r>
                      <a:r>
                        <a:rPr lang="en-US" sz="1100" b="0" i="0" u="none" strike="noStrike" baseline="0" dirty="0" smtClean="0">
                          <a:solidFill>
                            <a:srgbClr val="000000"/>
                          </a:solidFill>
                          <a:effectLst/>
                          <a:latin typeface="Century Gothic" panose="020B0502020202020204" pitchFamily="34" charset="0"/>
                        </a:rPr>
                        <a:t> hipotecaria</a:t>
                      </a:r>
                      <a:endParaRPr lang="en-US"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31514">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131514">
                <a:tc>
                  <a:txBody>
                    <a:bodyPr/>
                    <a:lstStyle/>
                    <a:p>
                      <a:pPr algn="ctr"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n-US" sz="1100" b="0" i="0" u="none" strike="noStrike" dirty="0">
                          <a:solidFill>
                            <a:srgbClr val="000000"/>
                          </a:solidFill>
                          <a:effectLst/>
                          <a:latin typeface="Century Gothic" panose="020B0502020202020204" pitchFamily="34" charset="0"/>
                        </a:rPr>
                        <a:t>Tasa de interés</a:t>
                      </a: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s-MX" sz="1100" b="0" i="0" u="none" strike="noStrike" dirty="0" smtClean="0">
                          <a:solidFill>
                            <a:srgbClr val="000000"/>
                          </a:solidFill>
                          <a:effectLst/>
                          <a:latin typeface="Century Gothic" panose="020B0502020202020204" pitchFamily="34" charset="0"/>
                        </a:rPr>
                        <a:t>Udibono interpolado +</a:t>
                      </a:r>
                      <a:r>
                        <a:rPr lang="es-MX" sz="1100" b="0" i="1" u="none" strike="noStrike" baseline="0" dirty="0" smtClean="0">
                          <a:solidFill>
                            <a:srgbClr val="000000"/>
                          </a:solidFill>
                          <a:effectLst/>
                          <a:latin typeface="Century Gothic" panose="020B0502020202020204" pitchFamily="34" charset="0"/>
                        </a:rPr>
                        <a:t> spread </a:t>
                      </a:r>
                      <a:r>
                        <a:rPr lang="es-MX" sz="1100" b="0" i="0" u="none" strike="noStrike" baseline="0" dirty="0" smtClean="0">
                          <a:solidFill>
                            <a:srgbClr val="000000"/>
                          </a:solidFill>
                          <a:effectLst/>
                          <a:latin typeface="Century Gothic" panose="020B0502020202020204" pitchFamily="34" charset="0"/>
                        </a:rPr>
                        <a:t>(pago mensual)</a:t>
                      </a:r>
                      <a:endParaRPr lang="es-MX" sz="1100" b="0" i="1"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31514">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131514">
                <a:tc>
                  <a:txBody>
                    <a:bodyPr/>
                    <a:lstStyle/>
                    <a:p>
                      <a:pPr algn="ctr"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n-US" sz="1100" b="0" i="0" u="none" strike="noStrike" dirty="0">
                          <a:solidFill>
                            <a:srgbClr val="000000"/>
                          </a:solidFill>
                          <a:effectLst/>
                          <a:latin typeface="Century Gothic" panose="020B0502020202020204" pitchFamily="34" charset="0"/>
                        </a:rPr>
                        <a:t>Monto de la Emisión</a:t>
                      </a: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s-MX" sz="1100" b="0" i="0" u="none" strike="noStrike" dirty="0">
                          <a:solidFill>
                            <a:srgbClr val="000000"/>
                          </a:solidFill>
                          <a:effectLst/>
                          <a:latin typeface="Century Gothic" panose="020B0502020202020204" pitchFamily="34" charset="0"/>
                        </a:rPr>
                        <a:t>Hasta </a:t>
                      </a:r>
                      <a:r>
                        <a:rPr lang="es-MX" sz="1100" b="0" i="0" u="none" strike="noStrike" dirty="0" smtClean="0">
                          <a:solidFill>
                            <a:srgbClr val="000000"/>
                          </a:solidFill>
                          <a:effectLst/>
                          <a:latin typeface="Century Gothic" panose="020B0502020202020204" pitchFamily="34" charset="0"/>
                        </a:rPr>
                        <a:t>MXP$7,000 </a:t>
                      </a:r>
                      <a:r>
                        <a:rPr lang="es-MX" sz="1100" b="0" i="0" u="none" strike="noStrike" dirty="0">
                          <a:solidFill>
                            <a:srgbClr val="000000"/>
                          </a:solidFill>
                          <a:effectLst/>
                          <a:latin typeface="Century Gothic" panose="020B0502020202020204" pitchFamily="34" charset="0"/>
                        </a:rPr>
                        <a:t>millones de </a:t>
                      </a:r>
                      <a:r>
                        <a:rPr lang="es-MX" sz="1100" b="0" i="0" u="none" strike="noStrike" dirty="0" smtClean="0">
                          <a:solidFill>
                            <a:srgbClr val="000000"/>
                          </a:solidFill>
                          <a:effectLst/>
                          <a:latin typeface="Century Gothic" panose="020B0502020202020204" pitchFamily="34" charset="0"/>
                        </a:rPr>
                        <a:t>pesos o su equivalente en UDIS</a:t>
                      </a: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31514">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243036">
                <a:tc>
                  <a:txBody>
                    <a:bodyPr/>
                    <a:lstStyle/>
                    <a:p>
                      <a:pPr algn="ctr"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n-US" sz="1100" b="0" i="0" u="none" strike="noStrike" dirty="0" smtClean="0">
                          <a:solidFill>
                            <a:srgbClr val="000000"/>
                          </a:solidFill>
                          <a:effectLst/>
                          <a:latin typeface="Century Gothic" panose="020B0502020202020204" pitchFamily="34" charset="0"/>
                        </a:rPr>
                        <a:t>Plazo legal y duración</a:t>
                      </a:r>
                      <a:endParaRPr lang="en-US"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n-US" sz="1100" b="0" i="0" u="none" strike="noStrike" dirty="0" smtClean="0">
                          <a:solidFill>
                            <a:srgbClr val="000000"/>
                          </a:solidFill>
                          <a:effectLst/>
                          <a:latin typeface="Century Gothic" panose="020B0502020202020204" pitchFamily="34" charset="0"/>
                        </a:rPr>
                        <a:t>29.15</a:t>
                      </a:r>
                      <a:r>
                        <a:rPr lang="en-US" sz="1100" b="0" i="0" u="none" strike="noStrike" baseline="0" dirty="0" smtClean="0">
                          <a:solidFill>
                            <a:srgbClr val="000000"/>
                          </a:solidFill>
                          <a:effectLst/>
                          <a:latin typeface="Century Gothic" panose="020B0502020202020204" pitchFamily="34" charset="0"/>
                        </a:rPr>
                        <a:t> años  de plazo y 5.13 años de duración</a:t>
                      </a:r>
                      <a:endParaRPr lang="en-US" sz="1100" b="0" i="0" u="none" strike="noStrike" dirty="0" smtClean="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31514">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131514">
                <a:tc>
                  <a:txBody>
                    <a:bodyPr/>
                    <a:lstStyle/>
                    <a:p>
                      <a:pPr algn="ctr"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n-US" sz="1100" b="0" i="0" u="none" strike="noStrike" dirty="0">
                          <a:solidFill>
                            <a:srgbClr val="000000"/>
                          </a:solidFill>
                          <a:effectLst/>
                          <a:latin typeface="Century Gothic" panose="020B0502020202020204" pitchFamily="34" charset="0"/>
                        </a:rPr>
                        <a:t>Amortización del principal</a:t>
                      </a: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s-MX" sz="1100" b="0" i="0" u="none" strike="noStrike" dirty="0" smtClean="0">
                          <a:solidFill>
                            <a:srgbClr val="000000"/>
                          </a:solidFill>
                          <a:effectLst/>
                          <a:latin typeface="Century Gothic" panose="020B0502020202020204" pitchFamily="34" charset="0"/>
                        </a:rPr>
                        <a:t>Mensualmente </a:t>
                      </a:r>
                      <a:r>
                        <a:rPr lang="es-MX" sz="1100" b="0" i="1" u="none" strike="noStrike" dirty="0" smtClean="0">
                          <a:solidFill>
                            <a:srgbClr val="000000"/>
                          </a:solidFill>
                          <a:effectLst/>
                          <a:latin typeface="Century Gothic" panose="020B0502020202020204" pitchFamily="34" charset="0"/>
                        </a:rPr>
                        <a:t>full turbo.</a:t>
                      </a:r>
                      <a:r>
                        <a:rPr lang="es-MX" sz="1100" b="0" i="1" u="none" strike="noStrike" baseline="0" dirty="0" smtClean="0">
                          <a:solidFill>
                            <a:srgbClr val="000000"/>
                          </a:solidFill>
                          <a:effectLst/>
                          <a:latin typeface="Century Gothic" panose="020B0502020202020204" pitchFamily="34" charset="0"/>
                        </a:rPr>
                        <a:t> </a:t>
                      </a: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31514">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131514">
                <a:tc>
                  <a:txBody>
                    <a:bodyPr/>
                    <a:lstStyle/>
                    <a:p>
                      <a:pPr algn="ctr"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s-MX" sz="1100" b="0" i="0" u="none" strike="noStrike" dirty="0" smtClean="0">
                          <a:solidFill>
                            <a:srgbClr val="000000"/>
                          </a:solidFill>
                          <a:effectLst/>
                          <a:latin typeface="Century Gothic" panose="020B0502020202020204" pitchFamily="34" charset="0"/>
                        </a:rPr>
                        <a:t>Fecha de colocación</a:t>
                      </a: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n-US" sz="1100" b="0" i="0" u="none" strike="noStrike" dirty="0" smtClean="0">
                          <a:solidFill>
                            <a:srgbClr val="000000"/>
                          </a:solidFill>
                          <a:effectLst/>
                          <a:latin typeface="Century Gothic" panose="020B0502020202020204" pitchFamily="34" charset="0"/>
                        </a:rPr>
                        <a:t>12 de octubre de 2016</a:t>
                      </a:r>
                      <a:endParaRPr lang="en-US"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131514">
                <a:tc>
                  <a:txBody>
                    <a:bodyPr/>
                    <a:lstStyle/>
                    <a:p>
                      <a:pPr algn="ctr"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404040"/>
                      </a:solidFill>
                      <a:prstDash val="solid"/>
                      <a:round/>
                      <a:headEnd type="none" w="med" len="med"/>
                      <a:tailEnd type="none" w="med" len="med"/>
                    </a:lnB>
                  </a:tcPr>
                </a:tc>
              </a:tr>
              <a:tr h="131514">
                <a:tc>
                  <a:txBody>
                    <a:bodyPr/>
                    <a:lstStyle/>
                    <a:p>
                      <a:pPr algn="ctr"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404040"/>
                      </a:solidFill>
                      <a:prstDash val="solid"/>
                      <a:round/>
                      <a:headEnd type="none" w="med" len="med"/>
                      <a:tailEnd type="none" w="med" len="med"/>
                    </a:lnT>
                    <a:lnB>
                      <a:noFill/>
                    </a:lnB>
                  </a:tcPr>
                </a:tc>
              </a:tr>
              <a:tr h="164393">
                <a:tc>
                  <a:txBody>
                    <a:bodyPr/>
                    <a:lstStyle/>
                    <a:p>
                      <a:pPr algn="ctr" rtl="0" fontAlgn="ctr"/>
                      <a:r>
                        <a:rPr lang="en-US" sz="1100" b="0" i="0" u="none" strike="noStrike" dirty="0">
                          <a:solidFill>
                            <a:srgbClr val="000000"/>
                          </a:solidFill>
                          <a:effectLst/>
                          <a:latin typeface="Century Gothic" panose="020B0502020202020204" pitchFamily="34" charset="0"/>
                        </a:rPr>
                        <a:t>Calificaciones</a:t>
                      </a:r>
                    </a:p>
                  </a:txBody>
                  <a:tcPr marL="0" marR="0" marT="0" marB="0" anchor="ctr">
                    <a:lnL>
                      <a:noFill/>
                    </a:lnL>
                    <a:lnR>
                      <a:noFill/>
                    </a:lnR>
                    <a:lnT>
                      <a:noFill/>
                    </a:lnT>
                    <a:lnB>
                      <a:noFill/>
                    </a:lnB>
                    <a:solidFill>
                      <a:srgbClr val="D9D9D9"/>
                    </a:solidFill>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l" rtl="0" fontAlgn="ctr"/>
                      <a:r>
                        <a:rPr lang="en-US" sz="1100" b="0" i="0" u="none" strike="noStrike" dirty="0" smtClean="0">
                          <a:solidFill>
                            <a:srgbClr val="000000"/>
                          </a:solidFill>
                          <a:effectLst/>
                          <a:latin typeface="Century Gothic" panose="020B0502020202020204" pitchFamily="34" charset="0"/>
                        </a:rPr>
                        <a:t>AAA (mex</a:t>
                      </a:r>
                      <a:r>
                        <a:rPr lang="en-US" sz="1100" b="0" i="0" u="none" strike="noStrike" dirty="0">
                          <a:solidFill>
                            <a:srgbClr val="000000"/>
                          </a:solidFill>
                          <a:effectLst/>
                          <a:latin typeface="Century Gothic" panose="020B0502020202020204" pitchFamily="34" charset="0"/>
                        </a:rPr>
                        <a:t>) por Fitch México, HR </a:t>
                      </a:r>
                      <a:r>
                        <a:rPr lang="en-US" sz="1100" b="0" i="0" u="none" strike="noStrike" dirty="0" smtClean="0">
                          <a:solidFill>
                            <a:srgbClr val="000000"/>
                          </a:solidFill>
                          <a:effectLst/>
                          <a:latin typeface="Century Gothic" panose="020B0502020202020204" pitchFamily="34" charset="0"/>
                        </a:rPr>
                        <a:t>AAA </a:t>
                      </a:r>
                      <a:r>
                        <a:rPr lang="en-US" sz="1100" b="0" i="0" u="none" strike="noStrike" dirty="0">
                          <a:solidFill>
                            <a:srgbClr val="000000"/>
                          </a:solidFill>
                          <a:effectLst/>
                          <a:latin typeface="Century Gothic" panose="020B0502020202020204" pitchFamily="34" charset="0"/>
                        </a:rPr>
                        <a:t>por HR Ratings</a:t>
                      </a:r>
                    </a:p>
                  </a:txBody>
                  <a:tcPr marL="0" marR="0" marT="0" marB="0" anchor="ctr">
                    <a:lnL>
                      <a:noFill/>
                    </a:lnL>
                    <a:lnR>
                      <a:noFill/>
                    </a:lnR>
                    <a:lnT>
                      <a:noFill/>
                    </a:lnT>
                    <a:lnB>
                      <a:noFill/>
                    </a:lnB>
                  </a:tcPr>
                </a:tc>
              </a:tr>
            </a:tbl>
          </a:graphicData>
        </a:graphic>
      </p:graphicFrame>
      <p:sp>
        <p:nvSpPr>
          <p:cNvPr id="7" name="Título 1"/>
          <p:cNvSpPr txBox="1">
            <a:spLocks/>
          </p:cNvSpPr>
          <p:nvPr/>
        </p:nvSpPr>
        <p:spPr>
          <a:xfrm>
            <a:off x="323528" y="277264"/>
            <a:ext cx="6624736" cy="631524"/>
          </a:xfrm>
          <a:prstGeom prst="rect">
            <a:avLst/>
          </a:prstGeom>
        </p:spPr>
        <p:txBody>
          <a:bodyPr>
            <a:normAutofit fontScale="97500"/>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Características de la emisión TFOVICB 16U</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3268436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Rectángulo"/>
          <p:cNvSpPr/>
          <p:nvPr/>
        </p:nvSpPr>
        <p:spPr>
          <a:xfrm>
            <a:off x="479973" y="5877272"/>
            <a:ext cx="8548115" cy="923330"/>
          </a:xfrm>
          <a:prstGeom prst="rect">
            <a:avLst/>
          </a:prstGeom>
        </p:spPr>
        <p:txBody>
          <a:bodyPr wrap="square">
            <a:spAutoFit/>
          </a:bodyPr>
          <a:lstStyle/>
          <a:p>
            <a:pPr>
              <a:lnSpc>
                <a:spcPct val="150000"/>
              </a:lnSpc>
            </a:pPr>
            <a:r>
              <a:rPr lang="es-MX" sz="1200" b="1" dirty="0" smtClean="0">
                <a:latin typeface="Century Gothic" panose="020B0502020202020204" pitchFamily="34" charset="0"/>
              </a:rPr>
              <a:t>Benchmark propuesto:</a:t>
            </a:r>
          </a:p>
          <a:p>
            <a:pPr marL="171450" indent="-171450">
              <a:lnSpc>
                <a:spcPct val="150000"/>
              </a:lnSpc>
              <a:buFont typeface="Wingdings" panose="05000000000000000000" pitchFamily="2" charset="2"/>
              <a:buChar char="§"/>
            </a:pPr>
            <a:r>
              <a:rPr lang="es-MX" sz="1200" dirty="0" smtClean="0">
                <a:latin typeface="Century Gothic" panose="020B0502020202020204" pitchFamily="34" charset="0"/>
              </a:rPr>
              <a:t>La emisión TFOVICB 15-2  se colocó en agosto de 2015 con una tasa de 3.35%, vence en 28.6 años y tiene una duración de 5.54 años.</a:t>
            </a:r>
            <a:endParaRPr lang="es-MX" sz="1200" dirty="0">
              <a:latin typeface="Century Gothic" panose="020B0502020202020204" pitchFamily="34" charset="0"/>
            </a:endParaRPr>
          </a:p>
        </p:txBody>
      </p:sp>
      <p:sp>
        <p:nvSpPr>
          <p:cNvPr id="7" name="Título 1"/>
          <p:cNvSpPr txBox="1">
            <a:spLocks/>
          </p:cNvSpPr>
          <p:nvPr/>
        </p:nvSpPr>
        <p:spPr>
          <a:xfrm>
            <a:off x="323528" y="277264"/>
            <a:ext cx="6624736" cy="631524"/>
          </a:xfrm>
          <a:prstGeom prst="rect">
            <a:avLst/>
          </a:prstGeom>
        </p:spPr>
        <p:txBody>
          <a:bodyPr>
            <a:normAutofit fontScale="97500"/>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TFOVICB 16U con respecto a la curva AAA</a:t>
            </a:r>
          </a:p>
        </p:txBody>
      </p:sp>
      <p:sp>
        <p:nvSpPr>
          <p:cNvPr id="6" name="16 Rectángulo"/>
          <p:cNvSpPr/>
          <p:nvPr/>
        </p:nvSpPr>
        <p:spPr>
          <a:xfrm>
            <a:off x="352525" y="910461"/>
            <a:ext cx="7382034" cy="646331"/>
          </a:xfrm>
          <a:prstGeom prst="rect">
            <a:avLst/>
          </a:prstGeom>
          <a:ln>
            <a:noFill/>
          </a:ln>
        </p:spPr>
        <p:txBody>
          <a:bodyPr wrap="square">
            <a:spAutoFit/>
          </a:bodyPr>
          <a:lstStyle/>
          <a:p>
            <a:pPr algn="just"/>
            <a:r>
              <a:rPr lang="es-MX" sz="1200" dirty="0" smtClean="0">
                <a:latin typeface="Century Gothic" panose="020B0502020202020204" pitchFamily="34" charset="0"/>
              </a:rPr>
              <a:t>En la siguiente gráfica podemos observar la curva de las emisiones que se encuentran vigentes cuyas características son similares a las de TFOVICB 16U.  Se espera que esta emisión salga con un spread de 115-125 puntos base. </a:t>
            </a:r>
            <a:endParaRPr lang="es-MX" sz="1200" dirty="0">
              <a:latin typeface="Century Gothic" panose="020B0502020202020204" pitchFamily="34" charset="0"/>
            </a:endParaRPr>
          </a:p>
        </p:txBody>
      </p:sp>
      <p:pic>
        <p:nvPicPr>
          <p:cNvPr id="3" name="Imagen 2"/>
          <p:cNvPicPr>
            <a:picLocks noChangeAspect="1"/>
          </p:cNvPicPr>
          <p:nvPr/>
        </p:nvPicPr>
        <p:blipFill rotWithShape="1">
          <a:blip r:embed="rId2"/>
          <a:srcRect t="1229" b="2973"/>
          <a:stretch/>
        </p:blipFill>
        <p:spPr>
          <a:xfrm>
            <a:off x="479973" y="1628799"/>
            <a:ext cx="7830650" cy="4248473"/>
          </a:xfrm>
          <a:prstGeom prst="rect">
            <a:avLst/>
          </a:prstGeom>
        </p:spPr>
      </p:pic>
      <p:sp>
        <p:nvSpPr>
          <p:cNvPr id="4" name="Elipse 3"/>
          <p:cNvSpPr/>
          <p:nvPr/>
        </p:nvSpPr>
        <p:spPr>
          <a:xfrm>
            <a:off x="7158495" y="3361183"/>
            <a:ext cx="1152128" cy="396044"/>
          </a:xfrm>
          <a:prstGeom prst="ellipse">
            <a:avLst/>
          </a:prstGeom>
          <a:noFill/>
          <a:ln w="12700">
            <a:solidFill>
              <a:srgbClr val="00B05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cxnSp>
        <p:nvCxnSpPr>
          <p:cNvPr id="11" name="Conector recto de flecha 10"/>
          <p:cNvCxnSpPr/>
          <p:nvPr/>
        </p:nvCxnSpPr>
        <p:spPr>
          <a:xfrm>
            <a:off x="6732240" y="2746168"/>
            <a:ext cx="576064" cy="322860"/>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9" name="CuadroTexto 8"/>
          <p:cNvSpPr txBox="1"/>
          <p:nvPr/>
        </p:nvSpPr>
        <p:spPr>
          <a:xfrm>
            <a:off x="5218447" y="1864594"/>
            <a:ext cx="2848805" cy="769441"/>
          </a:xfrm>
          <a:prstGeom prst="rect">
            <a:avLst/>
          </a:prstGeom>
          <a:noFill/>
        </p:spPr>
        <p:txBody>
          <a:bodyPr wrap="square" rtlCol="0">
            <a:spAutoFit/>
          </a:bodyPr>
          <a:lstStyle/>
          <a:p>
            <a:pPr algn="ctr"/>
            <a:r>
              <a:rPr lang="es-MX" sz="1100" dirty="0" smtClean="0">
                <a:solidFill>
                  <a:srgbClr val="00B050"/>
                </a:solidFill>
                <a:latin typeface="Century Gothic" panose="020B0502020202020204" pitchFamily="34" charset="0"/>
              </a:rPr>
              <a:t>El rendimiento que ofrezca TFOVICB 16U debería encontrarse en estos niveles para ser competitivo respecto a las emisiones vigentes. </a:t>
            </a:r>
            <a:endParaRPr lang="es-MX" sz="1600" dirty="0">
              <a:solidFill>
                <a:srgbClr val="00B050"/>
              </a:solidFill>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021544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323528" y="277264"/>
            <a:ext cx="6624736" cy="631524"/>
          </a:xfrm>
          <a:prstGeom prst="rect">
            <a:avLst/>
          </a:prstGeom>
        </p:spPr>
        <p:txBody>
          <a:bodyPr>
            <a:normAutofit fontScale="97500"/>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Descripción de la transacción</a:t>
            </a:r>
          </a:p>
        </p:txBody>
      </p:sp>
      <p:sp>
        <p:nvSpPr>
          <p:cNvPr id="6" name="16 Rectángulo"/>
          <p:cNvSpPr/>
          <p:nvPr/>
        </p:nvSpPr>
        <p:spPr>
          <a:xfrm>
            <a:off x="899592" y="1628800"/>
            <a:ext cx="7812360" cy="4616648"/>
          </a:xfrm>
          <a:prstGeom prst="rect">
            <a:avLst/>
          </a:prstGeom>
          <a:ln>
            <a:noFill/>
          </a:ln>
        </p:spPr>
        <p:txBody>
          <a:bodyPr wrap="square">
            <a:spAutoFit/>
          </a:bodyPr>
          <a:lstStyle/>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La emisión corresponderá a la bursatilización de los </a:t>
            </a:r>
            <a:r>
              <a:rPr lang="es-MX" sz="1400" dirty="0" smtClean="0">
                <a:latin typeface="Century Gothic" panose="020B0502020202020204" pitchFamily="34" charset="0"/>
              </a:rPr>
              <a:t>flujos provenientes de </a:t>
            </a:r>
            <a:r>
              <a:rPr lang="es-MX" sz="1400" dirty="0">
                <a:latin typeface="Century Gothic" panose="020B0502020202020204" pitchFamily="34" charset="0"/>
              </a:rPr>
              <a:t>un portafolio </a:t>
            </a:r>
            <a:r>
              <a:rPr lang="es-MX" sz="1400" dirty="0" smtClean="0">
                <a:latin typeface="Century Gothic" panose="020B0502020202020204" pitchFamily="34" charset="0"/>
              </a:rPr>
              <a:t>de </a:t>
            </a:r>
            <a:r>
              <a:rPr lang="es-MX" sz="1400" dirty="0">
                <a:latin typeface="Century Gothic" panose="020B0502020202020204" pitchFamily="34" charset="0"/>
              </a:rPr>
              <a:t>créditos hipotecarios del </a:t>
            </a:r>
            <a:r>
              <a:rPr lang="es-MX" sz="1400" dirty="0" smtClean="0">
                <a:latin typeface="Century Gothic" panose="020B0502020202020204" pitchFamily="34" charset="0"/>
              </a:rPr>
              <a:t>FOVISSSTE, con un plazo legal de 29.2 años .</a:t>
            </a: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4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4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smtClean="0">
                <a:latin typeface="Century Gothic" panose="020B0502020202020204" pitchFamily="34" charset="0"/>
              </a:rPr>
              <a:t>Los créditos que integren el portafolio cedido estarán sujetos a cumplir con criterios de elegibilidad establecidos en la documentación legal, y se contempla un </a:t>
            </a:r>
            <a:r>
              <a:rPr lang="es-MX" sz="1400" b="1" dirty="0" smtClean="0">
                <a:latin typeface="Century Gothic" panose="020B0502020202020204" pitchFamily="34" charset="0"/>
              </a:rPr>
              <a:t>aforo inicial de 14%. </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endParaRPr lang="es-MX" sz="14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Se contará con una </a:t>
            </a:r>
            <a:r>
              <a:rPr lang="es-MX" sz="1400" b="1" dirty="0">
                <a:latin typeface="Century Gothic" panose="020B0502020202020204" pitchFamily="34" charset="0"/>
              </a:rPr>
              <a:t>garantía de pago oportuno otorgada por SHF </a:t>
            </a:r>
            <a:r>
              <a:rPr lang="es-MX" sz="1400" dirty="0">
                <a:latin typeface="Century Gothic" panose="020B0502020202020204" pitchFamily="34" charset="0"/>
              </a:rPr>
              <a:t>por hasta el 23.2% del saldo insoluto, que será utilizada cuando los recursos sean insuficientes para el pago de intereses y el pago del saldo insoluto exigible a la fecha de vencimiento. </a:t>
            </a:r>
          </a:p>
          <a:p>
            <a:pPr marL="171450" indent="-171450" algn="just">
              <a:buClr>
                <a:srgbClr val="C00000"/>
              </a:buClr>
              <a:buFont typeface="Arial" panose="020B0604020202020204" pitchFamily="34" charset="0"/>
              <a:buChar char="•"/>
            </a:pPr>
            <a:endParaRPr lang="es-MX" sz="14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4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smtClean="0">
                <a:latin typeface="Century Gothic" panose="020B0502020202020204" pitchFamily="34" charset="0"/>
              </a:rPr>
              <a:t>Se tiene la opción de ceder hasta el 50% de los derechos del fideicomisario por medio de un contrato de cesión de constancia. </a:t>
            </a:r>
          </a:p>
          <a:p>
            <a:pPr marL="171450" indent="-171450" algn="just">
              <a:buClr>
                <a:srgbClr val="C00000"/>
              </a:buClr>
              <a:buFont typeface="Arial" panose="020B0604020202020204" pitchFamily="34" charset="0"/>
              <a:buChar char="•"/>
            </a:pPr>
            <a:endParaRPr lang="es-MX" sz="14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smtClean="0">
                <a:latin typeface="Century Gothic" panose="020B0502020202020204" pitchFamily="34" charset="0"/>
              </a:rPr>
              <a:t>El riesgo de impago de los acreditados se mitiga mediante el </a:t>
            </a:r>
            <a:r>
              <a:rPr lang="es-MX" sz="1400" b="1" dirty="0" smtClean="0">
                <a:latin typeface="Century Gothic" panose="020B0502020202020204" pitchFamily="34" charset="0"/>
              </a:rPr>
              <a:t>mecanismo de descuento vía nómina </a:t>
            </a:r>
            <a:r>
              <a:rPr lang="es-MX" sz="1400" dirty="0" smtClean="0">
                <a:latin typeface="Century Gothic" panose="020B0502020202020204" pitchFamily="34" charset="0"/>
              </a:rPr>
              <a:t>del pago de la hipoteca.</a:t>
            </a:r>
            <a:endParaRPr lang="es-MX" sz="1400" dirty="0">
              <a:latin typeface="Century Gothic" panose="020B0502020202020204" pitchFamily="34" charset="0"/>
            </a:endParaRPr>
          </a:p>
          <a:p>
            <a:pPr algn="just">
              <a:buClr>
                <a:srgbClr val="C00000"/>
              </a:buClr>
            </a:pPr>
            <a:endParaRPr lang="es-MX" sz="1400" dirty="0">
              <a:solidFill>
                <a:srgbClr val="FF0000"/>
              </a:solidFill>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466088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14"/>
          <p:cNvSpPr/>
          <p:nvPr/>
        </p:nvSpPr>
        <p:spPr>
          <a:xfrm>
            <a:off x="4185365" y="6634972"/>
            <a:ext cx="3988598" cy="215444"/>
          </a:xfrm>
          <a:prstGeom prst="rect">
            <a:avLst/>
          </a:prstGeom>
        </p:spPr>
        <p:txBody>
          <a:bodyPr wrap="square">
            <a:spAutoFit/>
          </a:bodyPr>
          <a:lstStyle/>
          <a:p>
            <a:pPr algn="r"/>
            <a:r>
              <a:rPr lang="es-MX" sz="800" dirty="0" smtClean="0">
                <a:latin typeface="Century Gothic" panose="020B0502020202020204" pitchFamily="34" charset="0"/>
              </a:rPr>
              <a:t>Fuente: Modelo proporcionado por el agente colocador</a:t>
            </a:r>
            <a:endParaRPr lang="es-MX" sz="1200" dirty="0"/>
          </a:p>
        </p:txBody>
      </p:sp>
      <p:sp>
        <p:nvSpPr>
          <p:cNvPr id="7" name="Título 1"/>
          <p:cNvSpPr txBox="1">
            <a:spLocks/>
          </p:cNvSpPr>
          <p:nvPr/>
        </p:nvSpPr>
        <p:spPr>
          <a:xfrm>
            <a:off x="323528" y="277264"/>
            <a:ext cx="6624736" cy="631524"/>
          </a:xfrm>
          <a:prstGeom prst="rect">
            <a:avLst/>
          </a:prstGeom>
        </p:spPr>
        <p:txBody>
          <a:bodyPr>
            <a:normAutofit fontScale="97500"/>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Comportamiento esperado de la emisión</a:t>
            </a:r>
          </a:p>
        </p:txBody>
      </p:sp>
      <p:sp>
        <p:nvSpPr>
          <p:cNvPr id="6" name="73 Rectángulo"/>
          <p:cNvSpPr/>
          <p:nvPr/>
        </p:nvSpPr>
        <p:spPr>
          <a:xfrm>
            <a:off x="323528" y="945776"/>
            <a:ext cx="7401105" cy="923330"/>
          </a:xfrm>
          <a:prstGeom prst="rect">
            <a:avLst/>
          </a:prstGeom>
        </p:spPr>
        <p:txBody>
          <a:bodyPr wrap="square">
            <a:spAutoFit/>
          </a:bodyPr>
          <a:lstStyle/>
          <a:p>
            <a:pPr>
              <a:lnSpc>
                <a:spcPct val="150000"/>
              </a:lnSpc>
            </a:pPr>
            <a:r>
              <a:rPr lang="es-MX" sz="1200" dirty="0" smtClean="0">
                <a:latin typeface="Century Gothic" panose="020B0502020202020204" pitchFamily="34" charset="0"/>
              </a:rPr>
              <a:t>Se analizó el comportamiento de la </a:t>
            </a:r>
            <a:r>
              <a:rPr lang="es-MX" sz="1200" dirty="0">
                <a:latin typeface="Century Gothic" panose="020B0502020202020204" pitchFamily="34" charset="0"/>
              </a:rPr>
              <a:t>emisión con un aforo mínimo de 14</a:t>
            </a:r>
            <a:r>
              <a:rPr lang="es-MX" sz="1200" dirty="0" smtClean="0">
                <a:latin typeface="Century Gothic" panose="020B0502020202020204" pitchFamily="34" charset="0"/>
              </a:rPr>
              <a:t>%, una pérdida bruta máxima de 20% </a:t>
            </a:r>
            <a:r>
              <a:rPr lang="es-MX" sz="1200" dirty="0">
                <a:latin typeface="Century Gothic" panose="020B0502020202020204" pitchFamily="34" charset="0"/>
              </a:rPr>
              <a:t>y una inflación de 3</a:t>
            </a:r>
            <a:r>
              <a:rPr lang="es-MX" sz="1200" dirty="0" smtClean="0">
                <a:latin typeface="Century Gothic" panose="020B0502020202020204" pitchFamily="34" charset="0"/>
              </a:rPr>
              <a:t>%. Se estudiaron un escenario base y uno estresado cuyos supuestos clave se detallan en la siguiente tabla:</a:t>
            </a:r>
          </a:p>
        </p:txBody>
      </p:sp>
      <p:pic>
        <p:nvPicPr>
          <p:cNvPr id="2" name="Imagen 1"/>
          <p:cNvPicPr>
            <a:picLocks noChangeAspect="1"/>
          </p:cNvPicPr>
          <p:nvPr/>
        </p:nvPicPr>
        <p:blipFill>
          <a:blip r:embed="rId3"/>
          <a:stretch>
            <a:fillRect/>
          </a:stretch>
        </p:blipFill>
        <p:spPr>
          <a:xfrm>
            <a:off x="179512" y="3983726"/>
            <a:ext cx="4285859" cy="2658086"/>
          </a:xfrm>
          <a:prstGeom prst="rect">
            <a:avLst/>
          </a:prstGeom>
        </p:spPr>
      </p:pic>
      <p:pic>
        <p:nvPicPr>
          <p:cNvPr id="3" name="Imagen 2"/>
          <p:cNvPicPr>
            <a:picLocks noChangeAspect="1"/>
          </p:cNvPicPr>
          <p:nvPr/>
        </p:nvPicPr>
        <p:blipFill>
          <a:blip r:embed="rId4"/>
          <a:stretch>
            <a:fillRect/>
          </a:stretch>
        </p:blipFill>
        <p:spPr>
          <a:xfrm>
            <a:off x="4716016" y="3982982"/>
            <a:ext cx="4291956" cy="2651990"/>
          </a:xfrm>
          <a:prstGeom prst="rect">
            <a:avLst/>
          </a:prstGeom>
        </p:spPr>
      </p:pic>
      <p:sp>
        <p:nvSpPr>
          <p:cNvPr id="4" name="Rectángulo 3"/>
          <p:cNvSpPr/>
          <p:nvPr/>
        </p:nvSpPr>
        <p:spPr>
          <a:xfrm>
            <a:off x="2123728" y="5373216"/>
            <a:ext cx="1153691" cy="553998"/>
          </a:xfrm>
          <a:prstGeom prst="rect">
            <a:avLst/>
          </a:prstGeom>
        </p:spPr>
        <p:txBody>
          <a:bodyPr wrap="square">
            <a:spAutoFit/>
          </a:bodyPr>
          <a:lstStyle/>
          <a:p>
            <a:pPr algn="ctr">
              <a:lnSpc>
                <a:spcPct val="150000"/>
              </a:lnSpc>
            </a:pPr>
            <a:r>
              <a:rPr lang="es-MX" sz="1000" dirty="0" smtClean="0">
                <a:solidFill>
                  <a:srgbClr val="00B050"/>
                </a:solidFill>
                <a:latin typeface="Century Gothic" panose="020B0502020202020204" pitchFamily="34" charset="0"/>
              </a:rPr>
              <a:t>Amortización </a:t>
            </a:r>
            <a:r>
              <a:rPr lang="es-MX" sz="1000" dirty="0">
                <a:solidFill>
                  <a:srgbClr val="00B050"/>
                </a:solidFill>
                <a:latin typeface="Century Gothic" panose="020B0502020202020204" pitchFamily="34" charset="0"/>
              </a:rPr>
              <a:t>en el año 2027.</a:t>
            </a:r>
          </a:p>
        </p:txBody>
      </p:sp>
      <p:sp>
        <p:nvSpPr>
          <p:cNvPr id="15" name="Rectángulo 14"/>
          <p:cNvSpPr/>
          <p:nvPr/>
        </p:nvSpPr>
        <p:spPr>
          <a:xfrm>
            <a:off x="7020272" y="5298620"/>
            <a:ext cx="1153691" cy="553998"/>
          </a:xfrm>
          <a:prstGeom prst="rect">
            <a:avLst/>
          </a:prstGeom>
        </p:spPr>
        <p:txBody>
          <a:bodyPr wrap="square">
            <a:spAutoFit/>
          </a:bodyPr>
          <a:lstStyle/>
          <a:p>
            <a:pPr algn="ctr">
              <a:lnSpc>
                <a:spcPct val="150000"/>
              </a:lnSpc>
            </a:pPr>
            <a:r>
              <a:rPr lang="es-MX" sz="1000" dirty="0" smtClean="0">
                <a:solidFill>
                  <a:srgbClr val="00B050"/>
                </a:solidFill>
                <a:latin typeface="Century Gothic" panose="020B0502020202020204" pitchFamily="34" charset="0"/>
              </a:rPr>
              <a:t>Amortización </a:t>
            </a:r>
            <a:r>
              <a:rPr lang="es-MX" sz="1000" dirty="0">
                <a:solidFill>
                  <a:srgbClr val="00B050"/>
                </a:solidFill>
                <a:latin typeface="Century Gothic" panose="020B0502020202020204" pitchFamily="34" charset="0"/>
              </a:rPr>
              <a:t>en el año </a:t>
            </a:r>
            <a:r>
              <a:rPr lang="es-MX" sz="1000" dirty="0" smtClean="0">
                <a:solidFill>
                  <a:srgbClr val="00B050"/>
                </a:solidFill>
                <a:latin typeface="Century Gothic" panose="020B0502020202020204" pitchFamily="34" charset="0"/>
              </a:rPr>
              <a:t>2031</a:t>
            </a:r>
            <a:endParaRPr lang="es-MX" sz="1000" dirty="0">
              <a:solidFill>
                <a:srgbClr val="00B050"/>
              </a:solidFill>
              <a:latin typeface="Century Gothic" panose="020B0502020202020204" pitchFamily="34" charset="0"/>
            </a:endParaRPr>
          </a:p>
        </p:txBody>
      </p:sp>
      <p:graphicFrame>
        <p:nvGraphicFramePr>
          <p:cNvPr id="11" name="Tabla 10"/>
          <p:cNvGraphicFramePr>
            <a:graphicFrameLocks noGrp="1"/>
          </p:cNvGraphicFramePr>
          <p:nvPr>
            <p:extLst>
              <p:ext uri="{D42A27DB-BD31-4B8C-83A1-F6EECF244321}">
                <p14:modId xmlns:p14="http://schemas.microsoft.com/office/powerpoint/2010/main" val="3976149119"/>
              </p:ext>
            </p:extLst>
          </p:nvPr>
        </p:nvGraphicFramePr>
        <p:xfrm>
          <a:off x="1398321" y="2067188"/>
          <a:ext cx="6134100" cy="1647825"/>
        </p:xfrm>
        <a:graphic>
          <a:graphicData uri="http://schemas.openxmlformats.org/drawingml/2006/table">
            <a:tbl>
              <a:tblPr/>
              <a:tblGrid>
                <a:gridCol w="2984500"/>
                <a:gridCol w="1574800"/>
                <a:gridCol w="1574800"/>
              </a:tblGrid>
              <a:tr h="361950">
                <a:tc>
                  <a:txBody>
                    <a:bodyPr/>
                    <a:lstStyle/>
                    <a:p>
                      <a:pPr algn="ctr" fontAlgn="ctr"/>
                      <a:r>
                        <a:rPr lang="es-MX" sz="1100" b="1" i="0" u="none" strike="noStrike" dirty="0">
                          <a:solidFill>
                            <a:srgbClr val="FFFFFF"/>
                          </a:solidFill>
                          <a:effectLst/>
                          <a:latin typeface="Century Gothic" panose="020B0502020202020204" pitchFamily="34" charset="0"/>
                        </a:rPr>
                        <a:t> </a:t>
                      </a:r>
                    </a:p>
                  </a:txBody>
                  <a:tcPr marL="9525" marR="9525" marT="9525" marB="0" anchor="ctr">
                    <a:lnL>
                      <a:noFill/>
                    </a:lnL>
                    <a:lnR>
                      <a:noFill/>
                    </a:lnR>
                    <a:lnT>
                      <a:noFill/>
                    </a:lnT>
                    <a:lnB w="6350" cap="flat" cmpd="sng" algn="ctr">
                      <a:solidFill>
                        <a:srgbClr val="BFBFBF"/>
                      </a:solidFill>
                      <a:prstDash val="dot"/>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Base</a:t>
                      </a:r>
                    </a:p>
                  </a:txBody>
                  <a:tcPr marL="9525" marR="9525" marT="9525" marB="0" anchor="ctr">
                    <a:lnL>
                      <a:noFill/>
                    </a:lnL>
                    <a:lnR>
                      <a:noFill/>
                    </a:lnR>
                    <a:lnT>
                      <a:noFill/>
                    </a:lnT>
                    <a:lnB w="6350" cap="flat" cmpd="sng" algn="ctr">
                      <a:solidFill>
                        <a:srgbClr val="BFBFBF"/>
                      </a:solidFill>
                      <a:prstDash val="dot"/>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Estrés</a:t>
                      </a:r>
                    </a:p>
                  </a:txBody>
                  <a:tcPr marL="9525" marR="9525" marT="9525" marB="0" anchor="ctr">
                    <a:lnL>
                      <a:noFill/>
                    </a:lnL>
                    <a:lnR w="19050" cap="flat" cmpd="sng" algn="ctr">
                      <a:solidFill>
                        <a:srgbClr val="FFFFFF"/>
                      </a:solidFill>
                      <a:prstDash val="solid"/>
                      <a:round/>
                      <a:headEnd type="none" w="med" len="med"/>
                      <a:tailEnd type="none" w="med" len="med"/>
                    </a:lnR>
                    <a:lnT>
                      <a:noFill/>
                    </a:lnT>
                    <a:lnB w="6350" cap="flat" cmpd="sng" algn="ctr">
                      <a:solidFill>
                        <a:srgbClr val="BFBFBF"/>
                      </a:solidFill>
                      <a:prstDash val="dot"/>
                      <a:round/>
                      <a:headEnd type="none" w="med" len="med"/>
                      <a:tailEnd type="none" w="med" len="med"/>
                    </a:lnB>
                    <a:solidFill>
                      <a:srgbClr val="C00000"/>
                    </a:solidFill>
                  </a:tcPr>
                </a:tc>
              </a:tr>
              <a:tr h="257175">
                <a:tc>
                  <a:txBody>
                    <a:bodyPr/>
                    <a:lstStyle/>
                    <a:p>
                      <a:pPr algn="l" fontAlgn="ctr"/>
                      <a:r>
                        <a:rPr lang="es-MX" sz="1100" b="0" i="0" u="none" strike="noStrike" dirty="0">
                          <a:solidFill>
                            <a:srgbClr val="000000"/>
                          </a:solidFill>
                          <a:effectLst/>
                          <a:latin typeface="Century Gothic" panose="020B0502020202020204" pitchFamily="34" charset="0"/>
                        </a:rPr>
                        <a:t>Tasa constante de incumplimiento</a:t>
                      </a:r>
                    </a:p>
                  </a:txBody>
                  <a:tcPr marL="85725" marR="9525" marT="9525" marB="0" anchor="ctr">
                    <a:lnL w="12700" cap="flat" cmpd="sng" algn="ctr">
                      <a:solidFill>
                        <a:srgbClr val="BFBFBF"/>
                      </a:solidFill>
                      <a:prstDash val="solid"/>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2F2F2"/>
                    </a:solidFill>
                  </a:tcPr>
                </a:tc>
                <a:tc>
                  <a:txBody>
                    <a:bodyPr/>
                    <a:lstStyle/>
                    <a:p>
                      <a:pPr algn="ctr" fontAlgn="ctr"/>
                      <a:r>
                        <a:rPr lang="es-MX" sz="1100" b="0" i="0" u="none" strike="noStrike" dirty="0">
                          <a:solidFill>
                            <a:srgbClr val="000000"/>
                          </a:solidFill>
                          <a:effectLst/>
                          <a:latin typeface="Century Gothic" panose="020B0502020202020204" pitchFamily="34" charset="0"/>
                        </a:rPr>
                        <a:t>1.04%</a:t>
                      </a:r>
                    </a:p>
                  </a:txBody>
                  <a:tcPr marL="9525" marR="9525" marT="9525"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2F2F2"/>
                    </a:solidFill>
                  </a:tcPr>
                </a:tc>
                <a:tc>
                  <a:txBody>
                    <a:bodyPr/>
                    <a:lstStyle/>
                    <a:p>
                      <a:pPr algn="ctr" fontAlgn="ctr"/>
                      <a:r>
                        <a:rPr lang="es-MX" sz="1100" b="0" i="0" u="none" strike="noStrike" dirty="0">
                          <a:solidFill>
                            <a:srgbClr val="000000"/>
                          </a:solidFill>
                          <a:effectLst/>
                          <a:latin typeface="Century Gothic" panose="020B0502020202020204" pitchFamily="34" charset="0"/>
                        </a:rPr>
                        <a:t>1.85%</a:t>
                      </a:r>
                    </a:p>
                  </a:txBody>
                  <a:tcPr marL="9525" marR="9525" marT="9525" marB="0" anchor="ctr">
                    <a:lnL w="6350" cap="flat" cmpd="sng" algn="ctr">
                      <a:solidFill>
                        <a:srgbClr val="BFBFBF"/>
                      </a:solidFill>
                      <a:prstDash val="dot"/>
                      <a:round/>
                      <a:headEnd type="none" w="med" len="med"/>
                      <a:tailEnd type="none" w="med" len="med"/>
                    </a:lnL>
                    <a:lnR w="12700" cap="flat" cmpd="sng" algn="ctr">
                      <a:solidFill>
                        <a:srgbClr val="BFBFBF"/>
                      </a:solidFill>
                      <a:prstDash val="solid"/>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2F2F2"/>
                    </a:solidFill>
                  </a:tcPr>
                </a:tc>
              </a:tr>
              <a:tr h="257175">
                <a:tc>
                  <a:txBody>
                    <a:bodyPr/>
                    <a:lstStyle/>
                    <a:p>
                      <a:pPr algn="l" fontAlgn="ctr"/>
                      <a:r>
                        <a:rPr lang="es-MX" sz="1100" b="0" i="0" u="none" strike="noStrike" dirty="0">
                          <a:solidFill>
                            <a:srgbClr val="000000"/>
                          </a:solidFill>
                          <a:effectLst/>
                          <a:latin typeface="Century Gothic" panose="020B0502020202020204" pitchFamily="34" charset="0"/>
                        </a:rPr>
                        <a:t>Tasa constante de prepago</a:t>
                      </a:r>
                    </a:p>
                  </a:txBody>
                  <a:tcPr marL="85725" marR="9525" marT="9525" marB="0" anchor="ctr">
                    <a:lnL w="12700" cap="flat" cmpd="sng" algn="ctr">
                      <a:solidFill>
                        <a:srgbClr val="BFBFBF"/>
                      </a:solidFill>
                      <a:prstDash val="solid"/>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tcPr>
                </a:tc>
                <a:tc>
                  <a:txBody>
                    <a:bodyPr/>
                    <a:lstStyle/>
                    <a:p>
                      <a:pPr algn="ctr" fontAlgn="ctr"/>
                      <a:r>
                        <a:rPr lang="es-MX" sz="1100" b="0" i="0" u="none" strike="noStrike" dirty="0">
                          <a:solidFill>
                            <a:srgbClr val="000000"/>
                          </a:solidFill>
                          <a:effectLst/>
                          <a:latin typeface="Century Gothic" panose="020B0502020202020204" pitchFamily="34" charset="0"/>
                        </a:rPr>
                        <a:t>0.30%</a:t>
                      </a:r>
                    </a:p>
                  </a:txBody>
                  <a:tcPr marL="9525" marR="9525" marT="9525"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0.24%</a:t>
                      </a:r>
                    </a:p>
                  </a:txBody>
                  <a:tcPr marL="9525" marR="9525" marT="9525" marB="0" anchor="ctr">
                    <a:lnL w="6350" cap="flat" cmpd="sng" algn="ctr">
                      <a:solidFill>
                        <a:srgbClr val="BFBFBF"/>
                      </a:solidFill>
                      <a:prstDash val="dot"/>
                      <a:round/>
                      <a:headEnd type="none" w="med" len="med"/>
                      <a:tailEnd type="none" w="med" len="med"/>
                    </a:lnL>
                    <a:lnR w="12700" cap="flat" cmpd="sng" algn="ctr">
                      <a:solidFill>
                        <a:srgbClr val="BFBFBF"/>
                      </a:solidFill>
                      <a:prstDash val="solid"/>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FFFFF"/>
                    </a:solidFill>
                  </a:tcPr>
                </a:tc>
              </a:tr>
              <a:tr h="257175">
                <a:tc>
                  <a:txBody>
                    <a:bodyPr/>
                    <a:lstStyle/>
                    <a:p>
                      <a:pPr algn="l" fontAlgn="ctr"/>
                      <a:r>
                        <a:rPr lang="es-MX" sz="1100" b="0" i="0" u="none" strike="noStrike" dirty="0">
                          <a:solidFill>
                            <a:srgbClr val="000000"/>
                          </a:solidFill>
                          <a:effectLst/>
                          <a:latin typeface="Century Gothic" panose="020B0502020202020204" pitchFamily="34" charset="0"/>
                        </a:rPr>
                        <a:t>Severidad de pérdida</a:t>
                      </a:r>
                    </a:p>
                  </a:txBody>
                  <a:tcPr marL="85725" marR="9525" marT="9525" marB="0" anchor="ctr">
                    <a:lnL w="12700" cap="flat" cmpd="sng" algn="ctr">
                      <a:solidFill>
                        <a:srgbClr val="BFBFBF"/>
                      </a:solidFill>
                      <a:prstDash val="solid"/>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2F2F2"/>
                    </a:solidFill>
                  </a:tcPr>
                </a:tc>
                <a:tc>
                  <a:txBody>
                    <a:bodyPr/>
                    <a:lstStyle/>
                    <a:p>
                      <a:pPr algn="ctr" fontAlgn="ctr"/>
                      <a:r>
                        <a:rPr lang="es-MX" sz="1100" b="0" i="0" u="none" strike="noStrike" dirty="0">
                          <a:solidFill>
                            <a:srgbClr val="000000"/>
                          </a:solidFill>
                          <a:effectLst/>
                          <a:latin typeface="Century Gothic" panose="020B0502020202020204" pitchFamily="34" charset="0"/>
                        </a:rPr>
                        <a:t>50%</a:t>
                      </a:r>
                    </a:p>
                  </a:txBody>
                  <a:tcPr marL="9525" marR="9525" marT="9525"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2F2F2"/>
                    </a:solidFill>
                  </a:tcPr>
                </a:tc>
                <a:tc>
                  <a:txBody>
                    <a:bodyPr/>
                    <a:lstStyle/>
                    <a:p>
                      <a:pPr algn="ctr" fontAlgn="ctr"/>
                      <a:r>
                        <a:rPr lang="es-MX" sz="1100" b="0" i="0" u="none" strike="noStrike" dirty="0">
                          <a:solidFill>
                            <a:srgbClr val="000000"/>
                          </a:solidFill>
                          <a:effectLst/>
                          <a:latin typeface="Century Gothic" panose="020B0502020202020204" pitchFamily="34" charset="0"/>
                        </a:rPr>
                        <a:t>100%</a:t>
                      </a:r>
                    </a:p>
                  </a:txBody>
                  <a:tcPr marL="9525" marR="9525" marT="9525" marB="0" anchor="ctr">
                    <a:lnL w="6350" cap="flat" cmpd="sng" algn="ctr">
                      <a:solidFill>
                        <a:srgbClr val="BFBFBF"/>
                      </a:solidFill>
                      <a:prstDash val="dot"/>
                      <a:round/>
                      <a:headEnd type="none" w="med" len="med"/>
                      <a:tailEnd type="none" w="med" len="med"/>
                    </a:lnL>
                    <a:lnR w="12700" cap="flat" cmpd="sng" algn="ctr">
                      <a:solidFill>
                        <a:srgbClr val="BFBFBF"/>
                      </a:solidFill>
                      <a:prstDash val="solid"/>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2F2F2"/>
                    </a:solidFill>
                  </a:tcPr>
                </a:tc>
              </a:tr>
              <a:tr h="257175">
                <a:tc>
                  <a:txBody>
                    <a:bodyPr/>
                    <a:lstStyle/>
                    <a:p>
                      <a:pPr algn="l" fontAlgn="ctr"/>
                      <a:r>
                        <a:rPr lang="es-MX" sz="1100" b="0" i="0" u="none" strike="noStrike" dirty="0">
                          <a:solidFill>
                            <a:srgbClr val="000000"/>
                          </a:solidFill>
                          <a:effectLst/>
                          <a:latin typeface="Century Gothic" panose="020B0502020202020204" pitchFamily="34" charset="0"/>
                        </a:rPr>
                        <a:t>Clean-up call</a:t>
                      </a:r>
                    </a:p>
                  </a:txBody>
                  <a:tcPr marL="85725" marR="9525" marT="9525" marB="0" anchor="ctr">
                    <a:lnL w="12700" cap="flat" cmpd="sng" algn="ctr">
                      <a:solidFill>
                        <a:srgbClr val="BFBFBF"/>
                      </a:solidFill>
                      <a:prstDash val="solid"/>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10.00%</a:t>
                      </a:r>
                    </a:p>
                  </a:txBody>
                  <a:tcPr marL="9525" marR="9525" marT="9525"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0.00%</a:t>
                      </a:r>
                    </a:p>
                  </a:txBody>
                  <a:tcPr marL="9525" marR="9525" marT="9525" marB="0" anchor="ctr">
                    <a:lnL w="6350" cap="flat" cmpd="sng" algn="ctr">
                      <a:solidFill>
                        <a:srgbClr val="BFBFBF"/>
                      </a:solidFill>
                      <a:prstDash val="dot"/>
                      <a:round/>
                      <a:headEnd type="none" w="med" len="med"/>
                      <a:tailEnd type="none" w="med" len="med"/>
                    </a:lnL>
                    <a:lnR w="12700" cap="flat" cmpd="sng" algn="ctr">
                      <a:solidFill>
                        <a:srgbClr val="BFBFBF"/>
                      </a:solidFill>
                      <a:prstDash val="solid"/>
                      <a:round/>
                      <a:headEnd type="none" w="med" len="med"/>
                      <a:tailEnd type="none" w="med" len="med"/>
                    </a:lnR>
                    <a:lnT w="6350" cap="flat" cmpd="sng" algn="ctr">
                      <a:solidFill>
                        <a:srgbClr val="BFBFBF"/>
                      </a:solidFill>
                      <a:prstDash val="dot"/>
                      <a:round/>
                      <a:headEnd type="none" w="med" len="med"/>
                      <a:tailEnd type="none" w="med" len="med"/>
                    </a:lnT>
                    <a:lnB w="6350" cap="flat" cmpd="sng" algn="ctr">
                      <a:solidFill>
                        <a:srgbClr val="BFBFBF"/>
                      </a:solidFill>
                      <a:prstDash val="dot"/>
                      <a:round/>
                      <a:headEnd type="none" w="med" len="med"/>
                      <a:tailEnd type="none" w="med" len="med"/>
                    </a:lnB>
                    <a:solidFill>
                      <a:srgbClr val="FFFFFF"/>
                    </a:solidFill>
                  </a:tcPr>
                </a:tc>
              </a:tr>
              <a:tr h="257175">
                <a:tc>
                  <a:txBody>
                    <a:bodyPr/>
                    <a:lstStyle/>
                    <a:p>
                      <a:pPr algn="l" fontAlgn="ctr"/>
                      <a:r>
                        <a:rPr lang="es-MX" sz="1100" b="0" i="0" u="none" strike="noStrike" dirty="0">
                          <a:solidFill>
                            <a:srgbClr val="000000"/>
                          </a:solidFill>
                          <a:effectLst/>
                          <a:latin typeface="Century Gothic" panose="020B0502020202020204" pitchFamily="34" charset="0"/>
                        </a:rPr>
                        <a:t>Atraso de principales 3 dependencias</a:t>
                      </a:r>
                    </a:p>
                  </a:txBody>
                  <a:tcPr marL="85725" marR="9525" marT="9525" marB="0" anchor="ctr">
                    <a:lnL w="12700" cap="flat" cmpd="sng" algn="ctr">
                      <a:solidFill>
                        <a:srgbClr val="BFBFBF"/>
                      </a:solidFill>
                      <a:prstDash val="solid"/>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c>
                  <a:txBody>
                    <a:bodyPr/>
                    <a:lstStyle/>
                    <a:p>
                      <a:pPr algn="ctr" fontAlgn="ctr"/>
                      <a:r>
                        <a:rPr lang="es-MX" sz="1100" b="0" i="0" u="none" strike="noStrike" dirty="0">
                          <a:solidFill>
                            <a:srgbClr val="000000"/>
                          </a:solidFill>
                          <a:effectLst/>
                          <a:latin typeface="Century Gothic" panose="020B0502020202020204" pitchFamily="34" charset="0"/>
                        </a:rPr>
                        <a:t>6 meses</a:t>
                      </a:r>
                    </a:p>
                  </a:txBody>
                  <a:tcPr marL="9525" marR="9525" marT="9525"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BFBFBF"/>
                      </a:solidFill>
                      <a:prstDash val="dot"/>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c>
                  <a:txBody>
                    <a:bodyPr/>
                    <a:lstStyle/>
                    <a:p>
                      <a:pPr algn="ctr" fontAlgn="ctr"/>
                      <a:r>
                        <a:rPr lang="es-MX" sz="1100" b="0" i="0" u="none" strike="noStrike" dirty="0">
                          <a:solidFill>
                            <a:srgbClr val="000000"/>
                          </a:solidFill>
                          <a:effectLst/>
                          <a:latin typeface="Century Gothic" panose="020B0502020202020204" pitchFamily="34" charset="0"/>
                        </a:rPr>
                        <a:t>12 meses</a:t>
                      </a:r>
                    </a:p>
                  </a:txBody>
                  <a:tcPr marL="9525" marR="9525" marT="9525" marB="0" anchor="ctr">
                    <a:lnL w="6350" cap="flat" cmpd="sng" algn="ctr">
                      <a:solidFill>
                        <a:srgbClr val="BFBFBF"/>
                      </a:solidFill>
                      <a:prstDash val="dot"/>
                      <a:round/>
                      <a:headEnd type="none" w="med" len="med"/>
                      <a:tailEnd type="none" w="med" len="med"/>
                    </a:lnL>
                    <a:lnR w="12700" cap="flat" cmpd="sng" algn="ctr">
                      <a:solidFill>
                        <a:srgbClr val="BFBFBF"/>
                      </a:solidFill>
                      <a:prstDash val="solid"/>
                      <a:round/>
                      <a:headEnd type="none" w="med" len="med"/>
                      <a:tailEnd type="none" w="med" len="med"/>
                    </a:lnR>
                    <a:lnT w="6350" cap="flat" cmpd="sng" algn="ctr">
                      <a:solidFill>
                        <a:srgbClr val="BFBFBF"/>
                      </a:solidFill>
                      <a:prstDash val="dot"/>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r>
            </a:tbl>
          </a:graphicData>
        </a:graphic>
      </p:graphicFrame>
      <p:sp>
        <p:nvSpPr>
          <p:cNvPr id="5" name="4 Marcador de número de diapositiva"/>
          <p:cNvSpPr>
            <a:spLocks noGrp="1"/>
          </p:cNvSpPr>
          <p:nvPr>
            <p:ph type="sldNum" sz="quarter" idx="12"/>
          </p:nvPr>
        </p:nvSpPr>
        <p:spPr>
          <a:xfrm>
            <a:off x="6948264" y="6492875"/>
            <a:ext cx="2133600" cy="365125"/>
          </a:xfrm>
        </p:spPr>
        <p:txBody>
          <a:bodyPr/>
          <a:lstStyle/>
          <a:p>
            <a:fld id="{BC7D04D0-5D0B-4CB5-9490-502C40AF8990}" type="slidenum">
              <a:rPr lang="es-ES" altLang="es-MX" smtClean="0">
                <a:latin typeface="Century Gothic" panose="020B0502020202020204" pitchFamily="34" charset="0"/>
              </a:rPr>
              <a:pP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053924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14"/>
          <p:cNvSpPr/>
          <p:nvPr/>
        </p:nvSpPr>
        <p:spPr>
          <a:xfrm>
            <a:off x="4249710" y="6130464"/>
            <a:ext cx="3988598" cy="338554"/>
          </a:xfrm>
          <a:prstGeom prst="rect">
            <a:avLst/>
          </a:prstGeom>
        </p:spPr>
        <p:txBody>
          <a:bodyPr wrap="square">
            <a:spAutoFit/>
          </a:bodyPr>
          <a:lstStyle/>
          <a:p>
            <a:pPr algn="r"/>
            <a:r>
              <a:rPr lang="es-MX" sz="800" dirty="0" smtClean="0">
                <a:latin typeface="Century Gothic" panose="020B0502020202020204" pitchFamily="34" charset="0"/>
              </a:rPr>
              <a:t>Fuente: Vector analítico de Valmer </a:t>
            </a:r>
          </a:p>
          <a:p>
            <a:pPr algn="r"/>
            <a:r>
              <a:rPr lang="es-MX" sz="800" dirty="0" smtClean="0">
                <a:latin typeface="Century Gothic" panose="020B0502020202020204" pitchFamily="34" charset="0"/>
              </a:rPr>
              <a:t>Cifras al 7 de octubre de 2016</a:t>
            </a:r>
            <a:endParaRPr lang="es-MX" sz="1200" dirty="0">
              <a:latin typeface="Century Gothic" panose="020B0502020202020204" pitchFamily="34" charset="0"/>
            </a:endParaRPr>
          </a:p>
        </p:txBody>
      </p:sp>
      <p:sp>
        <p:nvSpPr>
          <p:cNvPr id="7" name="Título 1"/>
          <p:cNvSpPr txBox="1">
            <a:spLocks/>
          </p:cNvSpPr>
          <p:nvPr/>
        </p:nvSpPr>
        <p:spPr>
          <a:xfrm>
            <a:off x="323528" y="277264"/>
            <a:ext cx="6624736" cy="631524"/>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Actualmente tenemos invertido 1.47% del FANVIT en instrumentos del FOVISSSTE</a:t>
            </a:r>
          </a:p>
        </p:txBody>
      </p:sp>
      <p:sp>
        <p:nvSpPr>
          <p:cNvPr id="6" name="73 Rectángulo"/>
          <p:cNvSpPr/>
          <p:nvPr/>
        </p:nvSpPr>
        <p:spPr>
          <a:xfrm>
            <a:off x="323528" y="1124744"/>
            <a:ext cx="8568952" cy="369332"/>
          </a:xfrm>
          <a:prstGeom prst="rect">
            <a:avLst/>
          </a:prstGeom>
        </p:spPr>
        <p:txBody>
          <a:bodyPr wrap="square">
            <a:spAutoFit/>
          </a:bodyPr>
          <a:lstStyle/>
          <a:p>
            <a:pPr>
              <a:lnSpc>
                <a:spcPct val="150000"/>
              </a:lnSpc>
            </a:pPr>
            <a:r>
              <a:rPr lang="es-MX" sz="1200" dirty="0" smtClean="0">
                <a:latin typeface="Century Gothic" panose="020B0502020202020204" pitchFamily="34" charset="0"/>
              </a:rPr>
              <a:t>En la siguiente tabla se resumen las características de los instrumentos que tenemos en posición:</a:t>
            </a:r>
          </a:p>
        </p:txBody>
      </p:sp>
      <p:sp>
        <p:nvSpPr>
          <p:cNvPr id="11" name="73 Rectángulo"/>
          <p:cNvSpPr/>
          <p:nvPr/>
        </p:nvSpPr>
        <p:spPr>
          <a:xfrm>
            <a:off x="467544" y="4653136"/>
            <a:ext cx="8568952" cy="1477328"/>
          </a:xfrm>
          <a:prstGeom prst="rect">
            <a:avLst/>
          </a:prstGeom>
        </p:spPr>
        <p:txBody>
          <a:bodyPr wrap="square">
            <a:spAutoFit/>
          </a:bodyPr>
          <a:lstStyle/>
          <a:p>
            <a:pPr marL="171450" indent="-171450">
              <a:lnSpc>
                <a:spcPct val="150000"/>
              </a:lnSpc>
              <a:buFont typeface="Arial" panose="020B0604020202020204" pitchFamily="34" charset="0"/>
              <a:buChar char="•"/>
            </a:pPr>
            <a:r>
              <a:rPr lang="es-MX" sz="1200" dirty="0" smtClean="0">
                <a:latin typeface="Century Gothic" panose="020B0502020202020204" pitchFamily="34" charset="0"/>
              </a:rPr>
              <a:t>Para estar en cumplimiento con los límites de inversión, el monto máximo que podríamos invertir en la emisión  TFOVICB 16U es de 500 mdp.</a:t>
            </a:r>
          </a:p>
          <a:p>
            <a:pPr marL="171450" indent="-171450">
              <a:lnSpc>
                <a:spcPct val="150000"/>
              </a:lnSpc>
              <a:buFont typeface="Arial" panose="020B0604020202020204" pitchFamily="34" charset="0"/>
              <a:buChar char="•"/>
            </a:pPr>
            <a:endParaRPr lang="es-MX" sz="1200" dirty="0" smtClean="0">
              <a:latin typeface="Century Gothic" panose="020B0502020202020204" pitchFamily="34" charset="0"/>
            </a:endParaRPr>
          </a:p>
          <a:p>
            <a:pPr marL="171450" indent="-171450">
              <a:lnSpc>
                <a:spcPct val="150000"/>
              </a:lnSpc>
              <a:buFont typeface="Arial" panose="020B0604020202020204" pitchFamily="34" charset="0"/>
              <a:buChar char="•"/>
            </a:pPr>
            <a:r>
              <a:rPr lang="es-MX" sz="1200" dirty="0" smtClean="0">
                <a:latin typeface="Century Gothic" panose="020B0502020202020204" pitchFamily="34" charset="0"/>
              </a:rPr>
              <a:t>Con la inversión anterior, se seguiría en cumplimiento de los límites de concentración por emisora y de instrumentos bursatilizados, teniendo un 2.34% del portafolio invertido en FOVISSSTE. </a:t>
            </a:r>
          </a:p>
        </p:txBody>
      </p:sp>
      <p:graphicFrame>
        <p:nvGraphicFramePr>
          <p:cNvPr id="4" name="Tabla 3"/>
          <p:cNvGraphicFramePr>
            <a:graphicFrameLocks noGrp="1"/>
          </p:cNvGraphicFramePr>
          <p:nvPr>
            <p:extLst>
              <p:ext uri="{D42A27DB-BD31-4B8C-83A1-F6EECF244321}">
                <p14:modId xmlns:p14="http://schemas.microsoft.com/office/powerpoint/2010/main" val="2067011023"/>
              </p:ext>
            </p:extLst>
          </p:nvPr>
        </p:nvGraphicFramePr>
        <p:xfrm>
          <a:off x="1331640" y="1813498"/>
          <a:ext cx="6426200" cy="2381250"/>
        </p:xfrm>
        <a:graphic>
          <a:graphicData uri="http://schemas.openxmlformats.org/drawingml/2006/table">
            <a:tbl>
              <a:tblPr/>
              <a:tblGrid>
                <a:gridCol w="1028192"/>
                <a:gridCol w="583912"/>
                <a:gridCol w="1117048"/>
                <a:gridCol w="1117048"/>
                <a:gridCol w="904428"/>
                <a:gridCol w="837786"/>
                <a:gridCol w="837786"/>
              </a:tblGrid>
              <a:tr h="523875">
                <a:tc>
                  <a:txBody>
                    <a:bodyPr/>
                    <a:lstStyle/>
                    <a:p>
                      <a:pPr algn="ctr" fontAlgn="ctr"/>
                      <a:r>
                        <a:rPr lang="es-MX" sz="1200" b="1" i="0" u="none" strike="noStrike" dirty="0">
                          <a:solidFill>
                            <a:srgbClr val="FFFFFF"/>
                          </a:solidFill>
                          <a:effectLst/>
                          <a:latin typeface="Century Gothic" panose="020B0502020202020204" pitchFamily="34" charset="0"/>
                        </a:rPr>
                        <a:t>Emisor</a:t>
                      </a:r>
                    </a:p>
                  </a:txBody>
                  <a:tcPr marL="9525" marR="9525" marT="9525" marB="0" anchor="ctr">
                    <a:lnL w="12700" cap="flat" cmpd="sng" algn="ctr">
                      <a:solidFill>
                        <a:srgbClr val="595959"/>
                      </a:solidFill>
                      <a:prstDash val="solid"/>
                      <a:round/>
                      <a:headEnd type="none" w="med" len="med"/>
                      <a:tailEnd type="none" w="med" len="med"/>
                    </a:lnL>
                    <a:lnR>
                      <a:noFill/>
                    </a:lnR>
                    <a:lnT w="1270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595959"/>
                    </a:solidFill>
                  </a:tcPr>
                </a:tc>
                <a:tc>
                  <a:txBody>
                    <a:bodyPr/>
                    <a:lstStyle/>
                    <a:p>
                      <a:pPr algn="ctr" fontAlgn="ctr"/>
                      <a:r>
                        <a:rPr lang="es-MX" sz="1200" b="1" i="0" u="none" strike="noStrike" dirty="0">
                          <a:solidFill>
                            <a:srgbClr val="FFFFFF"/>
                          </a:solidFill>
                          <a:effectLst/>
                          <a:latin typeface="Century Gothic" panose="020B0502020202020204" pitchFamily="34" charset="0"/>
                        </a:rPr>
                        <a:t>Serie</a:t>
                      </a:r>
                    </a:p>
                  </a:txBody>
                  <a:tcPr marL="9525" marR="9525" marT="9525" marB="0" anchor="ctr">
                    <a:lnL>
                      <a:noFill/>
                    </a:lnL>
                    <a:lnR>
                      <a:noFill/>
                    </a:lnR>
                    <a:lnT w="1270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595959"/>
                    </a:solidFill>
                  </a:tcPr>
                </a:tc>
                <a:tc>
                  <a:txBody>
                    <a:bodyPr/>
                    <a:lstStyle/>
                    <a:p>
                      <a:pPr algn="ctr" fontAlgn="ctr"/>
                      <a:r>
                        <a:rPr lang="es-MX" sz="1200" b="1" i="0" u="none" strike="noStrike" dirty="0">
                          <a:solidFill>
                            <a:srgbClr val="FFFFFF"/>
                          </a:solidFill>
                          <a:effectLst/>
                          <a:latin typeface="Century Gothic" panose="020B0502020202020204" pitchFamily="34" charset="0"/>
                        </a:rPr>
                        <a:t>Posición (mdp)</a:t>
                      </a:r>
                    </a:p>
                  </a:txBody>
                  <a:tcPr marL="9525" marR="9525" marT="9525" marB="0" anchor="ctr">
                    <a:lnL>
                      <a:noFill/>
                    </a:lnL>
                    <a:lnR>
                      <a:noFill/>
                    </a:lnR>
                    <a:lnT w="1270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595959"/>
                    </a:solidFill>
                  </a:tcPr>
                </a:tc>
                <a:tc>
                  <a:txBody>
                    <a:bodyPr/>
                    <a:lstStyle/>
                    <a:p>
                      <a:pPr algn="ctr" fontAlgn="ctr"/>
                      <a:r>
                        <a:rPr lang="es-MX" sz="1200" b="1" i="0" u="none" strike="noStrike" dirty="0">
                          <a:solidFill>
                            <a:srgbClr val="FFFFFF"/>
                          </a:solidFill>
                          <a:effectLst/>
                          <a:latin typeface="Century Gothic" panose="020B0502020202020204" pitchFamily="34" charset="0"/>
                        </a:rPr>
                        <a:t>Vencimiento </a:t>
                      </a:r>
                    </a:p>
                  </a:txBody>
                  <a:tcPr marL="9525" marR="9525" marT="9525" marB="0" anchor="ctr">
                    <a:lnL>
                      <a:noFill/>
                    </a:lnL>
                    <a:lnR>
                      <a:noFill/>
                    </a:lnR>
                    <a:lnT w="1270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595959"/>
                    </a:solidFill>
                  </a:tcPr>
                </a:tc>
                <a:tc>
                  <a:txBody>
                    <a:bodyPr/>
                    <a:lstStyle/>
                    <a:p>
                      <a:pPr algn="ctr" fontAlgn="ctr"/>
                      <a:r>
                        <a:rPr lang="es-MX" sz="1200" b="1" i="0" u="none" strike="noStrike" dirty="0">
                          <a:solidFill>
                            <a:srgbClr val="FFFFFF"/>
                          </a:solidFill>
                          <a:effectLst/>
                          <a:latin typeface="Century Gothic" panose="020B0502020202020204" pitchFamily="34" charset="0"/>
                        </a:rPr>
                        <a:t>Sobretasa</a:t>
                      </a:r>
                    </a:p>
                  </a:txBody>
                  <a:tcPr marL="9525" marR="9525" marT="9525" marB="0" anchor="ctr">
                    <a:lnL>
                      <a:noFill/>
                    </a:lnL>
                    <a:lnR>
                      <a:noFill/>
                    </a:lnR>
                    <a:lnT w="1270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595959"/>
                    </a:solidFill>
                  </a:tcPr>
                </a:tc>
                <a:tc>
                  <a:txBody>
                    <a:bodyPr/>
                    <a:lstStyle/>
                    <a:p>
                      <a:pPr algn="ctr" fontAlgn="ctr"/>
                      <a:r>
                        <a:rPr lang="es-MX" sz="1200" b="1" i="0" u="none" strike="noStrike" dirty="0">
                          <a:solidFill>
                            <a:srgbClr val="FFFFFF"/>
                          </a:solidFill>
                          <a:effectLst/>
                          <a:latin typeface="Century Gothic" panose="020B0502020202020204" pitchFamily="34" charset="0"/>
                        </a:rPr>
                        <a:t>Duración</a:t>
                      </a:r>
                    </a:p>
                  </a:txBody>
                  <a:tcPr marL="9525" marR="9525" marT="9525" marB="0" anchor="ctr">
                    <a:lnL>
                      <a:noFill/>
                    </a:lnL>
                    <a:lnR>
                      <a:noFill/>
                    </a:lnR>
                    <a:lnT w="1270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595959"/>
                    </a:solidFill>
                  </a:tcPr>
                </a:tc>
                <a:tc>
                  <a:txBody>
                    <a:bodyPr/>
                    <a:lstStyle/>
                    <a:p>
                      <a:pPr algn="ctr" fontAlgn="ctr"/>
                      <a:r>
                        <a:rPr lang="es-MX" sz="1200" b="1" i="0" u="none" strike="noStrike" dirty="0">
                          <a:solidFill>
                            <a:srgbClr val="FFFFFF"/>
                          </a:solidFill>
                          <a:effectLst/>
                          <a:latin typeface="Century Gothic" panose="020B0502020202020204" pitchFamily="34" charset="0"/>
                        </a:rPr>
                        <a:t>YTM</a:t>
                      </a:r>
                    </a:p>
                  </a:txBody>
                  <a:tcPr marL="9525" marR="9525" marT="9525" marB="0" anchor="ctr">
                    <a:lnL>
                      <a:noFill/>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595959"/>
                    </a:solidFill>
                  </a:tcPr>
                </a:tc>
              </a:tr>
              <a:tr h="371475">
                <a:tc>
                  <a:txBody>
                    <a:bodyPr/>
                    <a:lstStyle/>
                    <a:p>
                      <a:pPr algn="ctr" fontAlgn="ctr"/>
                      <a:r>
                        <a:rPr lang="es-MX" sz="1200" b="0" i="0" u="none" strike="noStrike" dirty="0">
                          <a:solidFill>
                            <a:srgbClr val="000000"/>
                          </a:solidFill>
                          <a:effectLst/>
                          <a:latin typeface="Century Gothic" panose="020B0502020202020204" pitchFamily="34" charset="0"/>
                        </a:rPr>
                        <a:t>TFOVIS</a:t>
                      </a:r>
                    </a:p>
                  </a:txBody>
                  <a:tcPr marL="9525" marR="9525" marT="9525" marB="0" anchor="ctr">
                    <a:lnL w="12700" cap="flat" cmpd="sng" algn="ctr">
                      <a:solidFill>
                        <a:srgbClr val="59595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595959"/>
                      </a:solidFill>
                      <a:prstDash val="solid"/>
                      <a:round/>
                      <a:headEnd type="none" w="med" len="med"/>
                      <a:tailEnd type="none" w="med" len="med"/>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10-3U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595959"/>
                      </a:solidFill>
                      <a:prstDash val="solid"/>
                      <a:round/>
                      <a:headEnd type="none" w="med" len="med"/>
                      <a:tailEnd type="none" w="med" len="med"/>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17.1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595959"/>
                      </a:solidFill>
                      <a:prstDash val="solid"/>
                      <a:round/>
                      <a:headEnd type="none" w="med" len="med"/>
                      <a:tailEnd type="none" w="med" len="med"/>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27/03/2040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595959"/>
                      </a:solidFill>
                      <a:prstDash val="solid"/>
                      <a:round/>
                      <a:headEnd type="none" w="med" len="med"/>
                      <a:tailEnd type="none" w="med" len="med"/>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1.13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595959"/>
                      </a:solidFill>
                      <a:prstDash val="solid"/>
                      <a:round/>
                      <a:headEnd type="none" w="med" len="med"/>
                      <a:tailEnd type="none" w="med" len="med"/>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595959"/>
                      </a:solidFill>
                      <a:prstDash val="solid"/>
                      <a:round/>
                      <a:headEnd type="none" w="med" len="med"/>
                      <a:tailEnd type="none" w="med" len="med"/>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2.54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a:noFill/>
                    </a:lnB>
                    <a:solidFill>
                      <a:srgbClr val="F2F2F2"/>
                    </a:solidFill>
                  </a:tcPr>
                </a:tc>
              </a:tr>
              <a:tr h="371475">
                <a:tc>
                  <a:txBody>
                    <a:bodyPr/>
                    <a:lstStyle/>
                    <a:p>
                      <a:pPr algn="ctr" fontAlgn="ctr"/>
                      <a:r>
                        <a:rPr lang="es-MX" sz="1200" b="0" i="0" u="none" strike="noStrike" dirty="0">
                          <a:solidFill>
                            <a:srgbClr val="000000"/>
                          </a:solidFill>
                          <a:effectLst/>
                          <a:latin typeface="Century Gothic" panose="020B0502020202020204" pitchFamily="34" charset="0"/>
                        </a:rPr>
                        <a:t>TFOVIS</a:t>
                      </a:r>
                    </a:p>
                  </a:txBody>
                  <a:tcPr marL="9525" marR="9525" marT="9525" marB="0" anchor="ctr">
                    <a:lnL w="12700" cap="flat" cmpd="sng" algn="ctr">
                      <a:solidFill>
                        <a:srgbClr val="595959"/>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12-3U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56.9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27/06/2042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             0.96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           2.71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           3.34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595959"/>
                      </a:solidFill>
                      <a:prstDash val="solid"/>
                      <a:round/>
                      <a:headEnd type="none" w="med" len="med"/>
                      <a:tailEnd type="none" w="med" len="med"/>
                    </a:lnR>
                    <a:lnT>
                      <a:noFill/>
                    </a:lnT>
                    <a:lnB>
                      <a:noFill/>
                    </a:lnB>
                    <a:solidFill>
                      <a:srgbClr val="FFFFFF"/>
                    </a:solidFill>
                  </a:tcPr>
                </a:tc>
              </a:tr>
              <a:tr h="371475">
                <a:tc>
                  <a:txBody>
                    <a:bodyPr/>
                    <a:lstStyle/>
                    <a:p>
                      <a:pPr algn="ctr" fontAlgn="ctr"/>
                      <a:r>
                        <a:rPr lang="es-MX" sz="1200" b="0" i="0" u="none" strike="noStrike" dirty="0">
                          <a:solidFill>
                            <a:srgbClr val="000000"/>
                          </a:solidFill>
                          <a:effectLst/>
                          <a:latin typeface="Century Gothic" panose="020B0502020202020204" pitchFamily="34" charset="0"/>
                        </a:rPr>
                        <a:t>TFOVIS</a:t>
                      </a:r>
                    </a:p>
                  </a:txBody>
                  <a:tcPr marL="9525" marR="9525" marT="9525" marB="0" anchor="ctr">
                    <a:lnL w="12700" cap="flat" cmpd="sng" algn="ctr">
                      <a:solidFill>
                        <a:srgbClr val="595959"/>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13-2U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124.9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27/07/2043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1.05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1.38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2.46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595959"/>
                      </a:solidFill>
                      <a:prstDash val="solid"/>
                      <a:round/>
                      <a:headEnd type="none" w="med" len="med"/>
                      <a:tailEnd type="none" w="med" len="med"/>
                    </a:lnR>
                    <a:lnT>
                      <a:noFill/>
                    </a:lnT>
                    <a:lnB>
                      <a:noFill/>
                    </a:lnB>
                    <a:solidFill>
                      <a:srgbClr val="F2F2F2"/>
                    </a:solidFill>
                  </a:tcPr>
                </a:tc>
              </a:tr>
              <a:tr h="371475">
                <a:tc>
                  <a:txBody>
                    <a:bodyPr/>
                    <a:lstStyle/>
                    <a:p>
                      <a:pPr algn="ctr" fontAlgn="ctr"/>
                      <a:r>
                        <a:rPr lang="es-MX" sz="1200" b="0" i="0" u="none" strike="noStrike" dirty="0">
                          <a:solidFill>
                            <a:srgbClr val="000000"/>
                          </a:solidFill>
                          <a:effectLst/>
                          <a:latin typeface="Century Gothic" panose="020B0502020202020204" pitchFamily="34" charset="0"/>
                        </a:rPr>
                        <a:t>TFOVIS</a:t>
                      </a:r>
                    </a:p>
                  </a:txBody>
                  <a:tcPr marL="9525" marR="9525" marT="9525" marB="0" anchor="ctr">
                    <a:lnL w="12700" cap="flat" cmpd="sng" algn="ctr">
                      <a:solidFill>
                        <a:srgbClr val="595959"/>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14-3U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27/09/2044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             0.99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           2.99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200" b="0" i="0" u="none" strike="noStrike" dirty="0">
                          <a:solidFill>
                            <a:srgbClr val="000000"/>
                          </a:solidFill>
                          <a:effectLst/>
                          <a:latin typeface="Century Gothic" panose="020B0502020202020204" pitchFamily="34" charset="0"/>
                        </a:rPr>
                        <a:t>           3.37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595959"/>
                      </a:solidFill>
                      <a:prstDash val="solid"/>
                      <a:round/>
                      <a:headEnd type="none" w="med" len="med"/>
                      <a:tailEnd type="none" w="med" len="med"/>
                    </a:lnR>
                    <a:lnT>
                      <a:noFill/>
                    </a:lnT>
                    <a:lnB>
                      <a:noFill/>
                    </a:lnB>
                    <a:solidFill>
                      <a:srgbClr val="FFFFFF"/>
                    </a:solidFill>
                  </a:tcPr>
                </a:tc>
              </a:tr>
              <a:tr h="371475">
                <a:tc>
                  <a:txBody>
                    <a:bodyPr/>
                    <a:lstStyle/>
                    <a:p>
                      <a:pPr algn="ctr" fontAlgn="ctr"/>
                      <a:r>
                        <a:rPr lang="es-MX" sz="1200" b="0" i="0" u="none" strike="noStrike" dirty="0">
                          <a:solidFill>
                            <a:srgbClr val="000000"/>
                          </a:solidFill>
                          <a:effectLst/>
                          <a:latin typeface="Century Gothic" panose="020B0502020202020204" pitchFamily="34" charset="0"/>
                        </a:rPr>
                        <a:t>TFOVICB</a:t>
                      </a:r>
                    </a:p>
                  </a:txBody>
                  <a:tcPr marL="9525" marR="9525" marT="9525" marB="0" anchor="ctr">
                    <a:lnL w="12700" cap="flat" cmpd="sng" algn="ctr">
                      <a:solidFill>
                        <a:srgbClr val="595959"/>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595959"/>
                      </a:solidFill>
                      <a:prstDash val="solid"/>
                      <a:round/>
                      <a:headEnd type="none" w="med" len="med"/>
                      <a:tailEnd type="none" w="med" len="med"/>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15U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595959"/>
                      </a:solidFill>
                      <a:prstDash val="solid"/>
                      <a:round/>
                      <a:headEnd type="none" w="med" len="med"/>
                      <a:tailEnd type="none" w="med" len="med"/>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593.2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595959"/>
                      </a:solidFill>
                      <a:prstDash val="solid"/>
                      <a:round/>
                      <a:headEnd type="none" w="med" len="med"/>
                      <a:tailEnd type="none" w="med" len="med"/>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27/01/2045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595959"/>
                      </a:solidFill>
                      <a:prstDash val="solid"/>
                      <a:round/>
                      <a:headEnd type="none" w="med" len="med"/>
                      <a:tailEnd type="none" w="med" len="med"/>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1.28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595959"/>
                      </a:solidFill>
                      <a:prstDash val="solid"/>
                      <a:round/>
                      <a:headEnd type="none" w="med" len="med"/>
                      <a:tailEnd type="none" w="med" len="med"/>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3.14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595959"/>
                      </a:solidFill>
                      <a:prstDash val="solid"/>
                      <a:round/>
                      <a:headEnd type="none" w="med" len="med"/>
                      <a:tailEnd type="none" w="med" len="med"/>
                    </a:lnB>
                    <a:solidFill>
                      <a:srgbClr val="F2F2F2"/>
                    </a:solidFill>
                  </a:tcPr>
                </a:tc>
                <a:tc>
                  <a:txBody>
                    <a:bodyPr/>
                    <a:lstStyle/>
                    <a:p>
                      <a:pPr algn="ctr" fontAlgn="ctr"/>
                      <a:r>
                        <a:rPr lang="es-MX" sz="1200" b="0" i="0" u="none" strike="noStrike" dirty="0">
                          <a:solidFill>
                            <a:srgbClr val="000000"/>
                          </a:solidFill>
                          <a:effectLst/>
                          <a:latin typeface="Century Gothic" panose="020B0502020202020204" pitchFamily="34" charset="0"/>
                        </a:rPr>
                        <a:t>           3.66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595959"/>
                      </a:solidFill>
                      <a:prstDash val="solid"/>
                      <a:round/>
                      <a:headEnd type="none" w="med" len="med"/>
                      <a:tailEnd type="none" w="med" len="med"/>
                    </a:lnR>
                    <a:lnT>
                      <a:noFill/>
                    </a:lnT>
                    <a:lnB w="12700" cap="flat" cmpd="sng" algn="ctr">
                      <a:solidFill>
                        <a:srgbClr val="595959"/>
                      </a:solidFill>
                      <a:prstDash val="solid"/>
                      <a:round/>
                      <a:headEnd type="none" w="med" len="med"/>
                      <a:tailEnd type="none" w="med" len="med"/>
                    </a:lnB>
                    <a:solidFill>
                      <a:srgbClr val="F2F2F2"/>
                    </a:solidFill>
                  </a:tcPr>
                </a:tc>
              </a:tr>
            </a:tbl>
          </a:graphicData>
        </a:graphic>
      </p:graphicFrame>
      <p:sp>
        <p:nvSpPr>
          <p:cNvPr id="2" name="1 Marcador de número de diapositiva"/>
          <p:cNvSpPr>
            <a:spLocks noGrp="1"/>
          </p:cNvSpPr>
          <p:nvPr>
            <p:ph type="sldNum" sz="quarter" idx="12"/>
          </p:nvPr>
        </p:nvSpPr>
        <p:spPr>
          <a:xfrm>
            <a:off x="6981471" y="6466621"/>
            <a:ext cx="2133600" cy="365125"/>
          </a:xfrm>
        </p:spPr>
        <p:txBody>
          <a:bodyPr/>
          <a:lstStyle/>
          <a:p>
            <a:fld id="{BC7D04D0-5D0B-4CB5-9490-502C40AF8990}" type="slidenum">
              <a:rPr lang="es-ES" altLang="es-MX" smtClean="0">
                <a:latin typeface="Century Gothic" panose="020B0502020202020204" pitchFamily="34" charset="0"/>
              </a:rPr>
              <a:pP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623721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Rectángulo"/>
          <p:cNvSpPr/>
          <p:nvPr/>
        </p:nvSpPr>
        <p:spPr>
          <a:xfrm>
            <a:off x="6515293" y="1925982"/>
            <a:ext cx="2196509" cy="111877"/>
          </a:xfrm>
          <a:prstGeom prst="rect">
            <a:avLst/>
          </a:prstGeom>
          <a:solidFill>
            <a:srgbClr val="FF0000"/>
          </a:solidFill>
        </p:spPr>
        <p:style>
          <a:lnRef idx="1">
            <a:schemeClr val="accent3"/>
          </a:lnRef>
          <a:fillRef idx="2">
            <a:schemeClr val="accent3"/>
          </a:fillRef>
          <a:effectRef idx="1">
            <a:schemeClr val="accent3"/>
          </a:effectRef>
          <a:fontRef idx="minor">
            <a:schemeClr val="dk1"/>
          </a:fontRef>
        </p:style>
        <p:txBody>
          <a:bodyPr wrap="square">
            <a:spAutoFit/>
          </a:bodyPr>
          <a:lstStyle/>
          <a:p>
            <a:endParaRPr lang="es-MX" sz="2800" b="1" dirty="0">
              <a:solidFill>
                <a:prstClr val="black"/>
              </a:solidFill>
            </a:endParaRPr>
          </a:p>
        </p:txBody>
      </p:sp>
      <p:sp>
        <p:nvSpPr>
          <p:cNvPr id="5" name="Marcador de contenido 2"/>
          <p:cNvSpPr txBox="1">
            <a:spLocks/>
          </p:cNvSpPr>
          <p:nvPr/>
        </p:nvSpPr>
        <p:spPr>
          <a:xfrm>
            <a:off x="3054026" y="2547450"/>
            <a:ext cx="2766060" cy="42066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b="0" i="0" kern="1200">
                <a:solidFill>
                  <a:schemeClr val="tx1"/>
                </a:solidFill>
                <a:latin typeface="Myriad Pro"/>
                <a:ea typeface="+mn-ea"/>
                <a:cs typeface="Myriad Pro"/>
              </a:defRPr>
            </a:lvl1pPr>
            <a:lvl2pPr marL="742950" indent="-285750" algn="l" defTabSz="457200" rtl="0" eaLnBrk="1" latinLnBrk="0" hangingPunct="1">
              <a:spcBef>
                <a:spcPct val="20000"/>
              </a:spcBef>
              <a:buFont typeface="Arial"/>
              <a:buChar char="–"/>
              <a:defRPr sz="2400" b="0" i="0" kern="1200">
                <a:solidFill>
                  <a:schemeClr val="tx1"/>
                </a:solidFill>
                <a:latin typeface="Myriad Pro"/>
                <a:ea typeface="+mn-ea"/>
                <a:cs typeface="Myriad Pro"/>
              </a:defRPr>
            </a:lvl2pPr>
            <a:lvl3pPr marL="1143000" indent="-228600" algn="l" defTabSz="457200" rtl="0" eaLnBrk="1" latinLnBrk="0" hangingPunct="1">
              <a:spcBef>
                <a:spcPct val="20000"/>
              </a:spcBef>
              <a:buFont typeface="Arial"/>
              <a:buChar char="•"/>
              <a:defRPr sz="2000" b="0" i="0" kern="1200">
                <a:solidFill>
                  <a:schemeClr val="tx1"/>
                </a:solidFill>
                <a:latin typeface="Myriad Pro"/>
                <a:ea typeface="+mn-ea"/>
                <a:cs typeface="Myriad Pro"/>
              </a:defRPr>
            </a:lvl3pPr>
            <a:lvl4pPr marL="1600200" indent="-228600" algn="l" defTabSz="457200" rtl="0" eaLnBrk="1" latinLnBrk="0" hangingPunct="1">
              <a:spcBef>
                <a:spcPct val="20000"/>
              </a:spcBef>
              <a:buFont typeface="Arial"/>
              <a:buChar char="–"/>
              <a:defRPr sz="1800" b="0" i="0" kern="1200">
                <a:solidFill>
                  <a:schemeClr val="tx1"/>
                </a:solidFill>
                <a:latin typeface="Myriad Pro"/>
                <a:ea typeface="+mn-ea"/>
                <a:cs typeface="Myriad Pro"/>
              </a:defRPr>
            </a:lvl4pPr>
            <a:lvl5pPr marL="2057400" indent="-228600" algn="l" defTabSz="457200" rtl="0" eaLnBrk="1" latinLnBrk="0" hangingPunct="1">
              <a:spcBef>
                <a:spcPct val="20000"/>
              </a:spcBef>
              <a:buFont typeface="Arial"/>
              <a:buChar char="»"/>
              <a:defRPr sz="1600" b="0" i="0" kern="1200">
                <a:solidFill>
                  <a:schemeClr val="tx1"/>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a:buNone/>
            </a:pPr>
            <a:endParaRPr lang="es-MX" sz="1200" dirty="0" smtClean="0">
              <a:solidFill>
                <a:prstClr val="black"/>
              </a:solidFill>
            </a:endParaRPr>
          </a:p>
        </p:txBody>
      </p:sp>
      <p:sp>
        <p:nvSpPr>
          <p:cNvPr id="7" name="9 Rectángulo"/>
          <p:cNvSpPr/>
          <p:nvPr/>
        </p:nvSpPr>
        <p:spPr>
          <a:xfrm>
            <a:off x="492562" y="1925963"/>
            <a:ext cx="2073349" cy="130194"/>
          </a:xfrm>
          <a:prstGeom prst="rect">
            <a:avLst/>
          </a:prstGeom>
          <a:solidFill>
            <a:srgbClr val="00B050"/>
          </a:solidFill>
        </p:spPr>
        <p:style>
          <a:lnRef idx="1">
            <a:schemeClr val="accent3"/>
          </a:lnRef>
          <a:fillRef idx="2">
            <a:schemeClr val="accent3"/>
          </a:fillRef>
          <a:effectRef idx="1">
            <a:schemeClr val="accent3"/>
          </a:effectRef>
          <a:fontRef idx="minor">
            <a:schemeClr val="dk1"/>
          </a:fontRef>
        </p:style>
        <p:txBody>
          <a:bodyPr wrap="square">
            <a:spAutoFit/>
          </a:bodyPr>
          <a:lstStyle/>
          <a:p>
            <a:endParaRPr lang="es-MX" sz="2800" b="1" dirty="0">
              <a:solidFill>
                <a:prstClr val="black"/>
              </a:solidFill>
            </a:endParaRPr>
          </a:p>
        </p:txBody>
      </p:sp>
      <p:sp>
        <p:nvSpPr>
          <p:cNvPr id="8" name="10 Rectángulo"/>
          <p:cNvSpPr/>
          <p:nvPr/>
        </p:nvSpPr>
        <p:spPr>
          <a:xfrm>
            <a:off x="3346228" y="1935345"/>
            <a:ext cx="2261191" cy="130805"/>
          </a:xfrm>
          <a:prstGeom prst="rect">
            <a:avLst/>
          </a:prstGeom>
          <a:solidFill>
            <a:srgbClr val="FFFF00"/>
          </a:solidFill>
        </p:spPr>
        <p:style>
          <a:lnRef idx="1">
            <a:schemeClr val="accent3"/>
          </a:lnRef>
          <a:fillRef idx="2">
            <a:schemeClr val="accent3"/>
          </a:fillRef>
          <a:effectRef idx="1">
            <a:schemeClr val="accent3"/>
          </a:effectRef>
          <a:fontRef idx="minor">
            <a:schemeClr val="dk1"/>
          </a:fontRef>
        </p:style>
        <p:txBody>
          <a:bodyPr wrap="square">
            <a:spAutoFit/>
          </a:bodyPr>
          <a:lstStyle/>
          <a:p>
            <a:endParaRPr lang="es-MX" sz="2800" b="1" dirty="0">
              <a:solidFill>
                <a:prstClr val="black"/>
              </a:solidFill>
            </a:endParaRPr>
          </a:p>
        </p:txBody>
      </p:sp>
      <p:sp>
        <p:nvSpPr>
          <p:cNvPr id="10" name="Marcador de contenido 2"/>
          <p:cNvSpPr txBox="1">
            <a:spLocks/>
          </p:cNvSpPr>
          <p:nvPr/>
        </p:nvSpPr>
        <p:spPr>
          <a:xfrm>
            <a:off x="19571" y="2482253"/>
            <a:ext cx="2613296" cy="397202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b="0" i="0" kern="1200">
                <a:solidFill>
                  <a:schemeClr val="tx1"/>
                </a:solidFill>
                <a:latin typeface="Myriad Pro"/>
                <a:ea typeface="+mn-ea"/>
                <a:cs typeface="Myriad Pro"/>
              </a:defRPr>
            </a:lvl1pPr>
            <a:lvl2pPr marL="742950" indent="-285750" algn="l" defTabSz="457200" rtl="0" eaLnBrk="1" latinLnBrk="0" hangingPunct="1">
              <a:spcBef>
                <a:spcPct val="20000"/>
              </a:spcBef>
              <a:buFont typeface="Arial"/>
              <a:buChar char="–"/>
              <a:defRPr sz="2400" b="0" i="0" kern="1200">
                <a:solidFill>
                  <a:schemeClr val="tx1"/>
                </a:solidFill>
                <a:latin typeface="Myriad Pro"/>
                <a:ea typeface="+mn-ea"/>
                <a:cs typeface="Myriad Pro"/>
              </a:defRPr>
            </a:lvl2pPr>
            <a:lvl3pPr marL="1143000" indent="-228600" algn="l" defTabSz="457200" rtl="0" eaLnBrk="1" latinLnBrk="0" hangingPunct="1">
              <a:spcBef>
                <a:spcPct val="20000"/>
              </a:spcBef>
              <a:buFont typeface="Arial"/>
              <a:buChar char="•"/>
              <a:defRPr sz="2000" b="0" i="0" kern="1200">
                <a:solidFill>
                  <a:schemeClr val="tx1"/>
                </a:solidFill>
                <a:latin typeface="Myriad Pro"/>
                <a:ea typeface="+mn-ea"/>
                <a:cs typeface="Myriad Pro"/>
              </a:defRPr>
            </a:lvl3pPr>
            <a:lvl4pPr marL="1600200" indent="-228600" algn="l" defTabSz="457200" rtl="0" eaLnBrk="1" latinLnBrk="0" hangingPunct="1">
              <a:spcBef>
                <a:spcPct val="20000"/>
              </a:spcBef>
              <a:buFont typeface="Arial"/>
              <a:buChar char="–"/>
              <a:defRPr sz="1800" b="0" i="0" kern="1200">
                <a:solidFill>
                  <a:schemeClr val="tx1"/>
                </a:solidFill>
                <a:latin typeface="Myriad Pro"/>
                <a:ea typeface="+mn-ea"/>
                <a:cs typeface="Myriad Pro"/>
              </a:defRPr>
            </a:lvl4pPr>
            <a:lvl5pPr marL="2057400" indent="-228600" algn="l" defTabSz="457200" rtl="0" eaLnBrk="1" latinLnBrk="0" hangingPunct="1">
              <a:spcBef>
                <a:spcPct val="20000"/>
              </a:spcBef>
              <a:buFont typeface="Arial"/>
              <a:buChar char="»"/>
              <a:defRPr sz="1600" b="0" i="0" kern="1200">
                <a:solidFill>
                  <a:schemeClr val="tx1"/>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MX" sz="1050" dirty="0" smtClean="0">
              <a:solidFill>
                <a:prstClr val="black"/>
              </a:solidFill>
              <a:latin typeface="Century Gothic" panose="020B0502020202020204" pitchFamily="34" charset="0"/>
            </a:endParaRPr>
          </a:p>
        </p:txBody>
      </p:sp>
      <p:sp>
        <p:nvSpPr>
          <p:cNvPr id="11" name="Marcador de contenido 2"/>
          <p:cNvSpPr txBox="1">
            <a:spLocks/>
          </p:cNvSpPr>
          <p:nvPr/>
        </p:nvSpPr>
        <p:spPr>
          <a:xfrm>
            <a:off x="19571" y="2424612"/>
            <a:ext cx="2613295" cy="3972020"/>
          </a:xfrm>
          <a:prstGeom prst="rect">
            <a:avLst/>
          </a:prstGeom>
        </p:spPr>
        <p:txBody>
          <a:bodyPr vert="horz" lIns="91440" tIns="45720" rIns="91440" bIns="45720" rtlCol="0">
            <a:noAutofit/>
          </a:bodyPr>
          <a:lstStyle>
            <a:defPPr>
              <a:defRPr lang="es-ES"/>
            </a:defPPr>
            <a:lvl1pPr marL="180975" indent="-180975" algn="just">
              <a:spcBef>
                <a:spcPct val="20000"/>
              </a:spcBef>
              <a:buFont typeface="Arial"/>
              <a:buChar char="•"/>
              <a:defRPr sz="1050" b="0" i="0">
                <a:latin typeface="Myriad Pro"/>
                <a:cs typeface="Myriad Pro"/>
              </a:defRPr>
            </a:lvl1pPr>
            <a:lvl2pPr marL="742950" indent="-285750">
              <a:spcBef>
                <a:spcPct val="20000"/>
              </a:spcBef>
              <a:buFont typeface="Arial"/>
              <a:buChar char="–"/>
              <a:defRPr sz="2400" b="0" i="0">
                <a:latin typeface="Myriad Pro"/>
                <a:cs typeface="Myriad Pro"/>
              </a:defRPr>
            </a:lvl2pPr>
            <a:lvl3pPr marL="1143000" indent="-228600">
              <a:spcBef>
                <a:spcPct val="20000"/>
              </a:spcBef>
              <a:buFont typeface="Arial"/>
              <a:buChar char="•"/>
              <a:defRPr sz="2000" b="0" i="0">
                <a:latin typeface="Myriad Pro"/>
                <a:cs typeface="Myriad Pro"/>
              </a:defRPr>
            </a:lvl3pPr>
            <a:lvl4pPr marL="1600200" indent="-228600">
              <a:spcBef>
                <a:spcPct val="20000"/>
              </a:spcBef>
              <a:buFont typeface="Arial"/>
              <a:buChar char="–"/>
              <a:defRPr b="0" i="0">
                <a:latin typeface="Myriad Pro"/>
                <a:cs typeface="Myriad Pro"/>
              </a:defRPr>
            </a:lvl4pPr>
            <a:lvl5pPr marL="2057400" indent="-228600">
              <a:spcBef>
                <a:spcPct val="20000"/>
              </a:spcBef>
              <a:buFont typeface="Arial"/>
              <a:buChar char="»"/>
              <a:defRPr sz="1600" b="0" i="0">
                <a:latin typeface="Myriad Pro"/>
                <a:cs typeface="Myriad Pro"/>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endParaRPr lang="es-MX" dirty="0" smtClean="0">
              <a:solidFill>
                <a:prstClr val="black"/>
              </a:solidFill>
              <a:latin typeface="Century Gothic" panose="020B0502020202020204" pitchFamily="34" charset="0"/>
            </a:endParaRPr>
          </a:p>
          <a:p>
            <a:endParaRPr lang="es-MX" dirty="0">
              <a:solidFill>
                <a:prstClr val="black"/>
              </a:solidFill>
              <a:latin typeface="Century Gothic" panose="020B0502020202020204" pitchFamily="34" charset="0"/>
            </a:endParaRPr>
          </a:p>
        </p:txBody>
      </p:sp>
      <p:sp>
        <p:nvSpPr>
          <p:cNvPr id="12" name="1 Rectángulo"/>
          <p:cNvSpPr/>
          <p:nvPr/>
        </p:nvSpPr>
        <p:spPr>
          <a:xfrm>
            <a:off x="150698" y="2482253"/>
            <a:ext cx="2358343" cy="261610"/>
          </a:xfrm>
          <a:prstGeom prst="rect">
            <a:avLst/>
          </a:prstGeom>
        </p:spPr>
        <p:txBody>
          <a:bodyPr wrap="square">
            <a:spAutoFit/>
          </a:bodyPr>
          <a:lstStyle/>
          <a:p>
            <a:pPr marL="171450" indent="-171450" algn="just">
              <a:buFont typeface="Arial" panose="020B0604020202020204" pitchFamily="34" charset="0"/>
              <a:buChar char="•"/>
            </a:pPr>
            <a:endParaRPr lang="es-MX" sz="1100" dirty="0" smtClean="0">
              <a:solidFill>
                <a:prstClr val="black"/>
              </a:solidFill>
              <a:latin typeface="Century Gothic" panose="020B0502020202020204" pitchFamily="34" charset="0"/>
            </a:endParaRPr>
          </a:p>
        </p:txBody>
      </p:sp>
      <p:cxnSp>
        <p:nvCxnSpPr>
          <p:cNvPr id="20" name="11 Conector recto"/>
          <p:cNvCxnSpPr/>
          <p:nvPr/>
        </p:nvCxnSpPr>
        <p:spPr>
          <a:xfrm>
            <a:off x="2986901" y="2168402"/>
            <a:ext cx="0" cy="4544205"/>
          </a:xfrm>
          <a:prstGeom prst="line">
            <a:avLst/>
          </a:prstGeom>
          <a:ln>
            <a:solidFill>
              <a:schemeClr val="bg1">
                <a:lumMod val="85000"/>
              </a:schemeClr>
            </a:solidFill>
          </a:ln>
        </p:spPr>
        <p:style>
          <a:lnRef idx="2">
            <a:schemeClr val="accent6"/>
          </a:lnRef>
          <a:fillRef idx="0">
            <a:schemeClr val="accent6"/>
          </a:fillRef>
          <a:effectRef idx="1">
            <a:schemeClr val="accent6"/>
          </a:effectRef>
          <a:fontRef idx="minor">
            <a:schemeClr val="tx1"/>
          </a:fontRef>
        </p:style>
      </p:cxnSp>
      <p:sp>
        <p:nvSpPr>
          <p:cNvPr id="21" name="16 Rectángulo"/>
          <p:cNvSpPr/>
          <p:nvPr/>
        </p:nvSpPr>
        <p:spPr>
          <a:xfrm>
            <a:off x="166934" y="2188292"/>
            <a:ext cx="2703649" cy="4154984"/>
          </a:xfrm>
          <a:prstGeom prst="rect">
            <a:avLst/>
          </a:prstGeom>
        </p:spPr>
        <p:txBody>
          <a:bodyPr wrap="square">
            <a:spAutoFit/>
          </a:bodyPr>
          <a:lstStyle/>
          <a:p>
            <a:pPr marL="171450" indent="-171450" algn="just">
              <a:buClr>
                <a:srgbClr val="C00000"/>
              </a:buClr>
              <a:buFont typeface="Arial" panose="020B0604020202020204" pitchFamily="34" charset="0"/>
              <a:buChar char="•"/>
            </a:pPr>
            <a:r>
              <a:rPr lang="es-MX" sz="1200" dirty="0" smtClean="0">
                <a:latin typeface="Century Gothic" panose="020B0502020202020204" pitchFamily="34" charset="0"/>
              </a:rPr>
              <a:t>El portafolio cedido es seleccionado con base en estrictos criterios de elegibilidad. </a:t>
            </a:r>
          </a:p>
          <a:p>
            <a:pPr marL="171450" indent="-171450" algn="just">
              <a:buClr>
                <a:srgbClr val="C00000"/>
              </a:buClr>
              <a:buFont typeface="Arial" panose="020B0604020202020204" pitchFamily="34" charset="0"/>
              <a:buChar cha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200" dirty="0" smtClean="0">
                <a:latin typeface="Century Gothic" panose="020B0502020202020204" pitchFamily="34" charset="0"/>
              </a:rPr>
              <a:t>Garantía de pago oportuno provista por la Sociedad Hipotecaria Federal. </a:t>
            </a:r>
          </a:p>
          <a:p>
            <a:pPr marL="171450" indent="-171450" algn="just">
              <a:buClr>
                <a:srgbClr val="C00000"/>
              </a:buClr>
              <a:buFont typeface="Arial" panose="020B0604020202020204" pitchFamily="34" charset="0"/>
              <a:buChar cha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200" dirty="0" smtClean="0">
                <a:latin typeface="Century Gothic" panose="020B0502020202020204" pitchFamily="34" charset="0"/>
              </a:rPr>
              <a:t>La estructura de amortización </a:t>
            </a:r>
            <a:r>
              <a:rPr lang="es-MX" sz="1200" i="1" dirty="0" smtClean="0">
                <a:latin typeface="Century Gothic" panose="020B0502020202020204" pitchFamily="34" charset="0"/>
              </a:rPr>
              <a:t>full turbo </a:t>
            </a:r>
            <a:r>
              <a:rPr lang="es-MX" sz="1200" dirty="0" smtClean="0">
                <a:latin typeface="Century Gothic" panose="020B0502020202020204" pitchFamily="34" charset="0"/>
              </a:rPr>
              <a:t>permite la amortización varios años antes del periodo de vigencia legal de la emisión. </a:t>
            </a:r>
          </a:p>
          <a:p>
            <a:pPr marL="171450" indent="-171450" algn="just">
              <a:buClr>
                <a:srgbClr val="C00000"/>
              </a:buClr>
              <a:buFont typeface="Arial" panose="020B0604020202020204" pitchFamily="34" charset="0"/>
              <a:buChar char="•"/>
            </a:pPr>
            <a:endParaRPr lang="es-MX" sz="1200" dirty="0" smtClean="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200" dirty="0" smtClean="0">
                <a:latin typeface="Century Gothic" panose="020B0502020202020204" pitchFamily="34" charset="0"/>
              </a:rPr>
              <a:t>El riesgo de impago de los acreditados se mitiga mediante el mecanismo de descuento vía nómina del </a:t>
            </a:r>
            <a:r>
              <a:rPr lang="es-MX" sz="1200" dirty="0">
                <a:latin typeface="Century Gothic" panose="020B0502020202020204" pitchFamily="34" charset="0"/>
              </a:rPr>
              <a:t>pago de la </a:t>
            </a:r>
            <a:r>
              <a:rPr lang="es-MX" sz="1200" dirty="0" smtClean="0">
                <a:latin typeface="Century Gothic" panose="020B0502020202020204" pitchFamily="34" charset="0"/>
              </a:rPr>
              <a:t>hipoteca. </a:t>
            </a:r>
          </a:p>
          <a:p>
            <a:pPr marL="171450" indent="-171450" algn="just">
              <a:buClr>
                <a:srgbClr val="C00000"/>
              </a:buClr>
              <a:buFont typeface="Arial" panose="020B0604020202020204" pitchFamily="34" charset="0"/>
              <a:buChar cha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200" dirty="0">
              <a:latin typeface="Century Gothic" panose="020B0502020202020204" pitchFamily="34" charset="0"/>
            </a:endParaRPr>
          </a:p>
        </p:txBody>
      </p:sp>
      <p:sp>
        <p:nvSpPr>
          <p:cNvPr id="23" name="16 Rectángulo"/>
          <p:cNvSpPr/>
          <p:nvPr/>
        </p:nvSpPr>
        <p:spPr>
          <a:xfrm>
            <a:off x="373290" y="1038300"/>
            <a:ext cx="7405934" cy="646331"/>
          </a:xfrm>
          <a:prstGeom prst="rect">
            <a:avLst/>
          </a:prstGeom>
          <a:ln>
            <a:noFill/>
          </a:ln>
        </p:spPr>
        <p:txBody>
          <a:bodyPr wrap="square">
            <a:spAutoFit/>
          </a:bodyPr>
          <a:lstStyle/>
          <a:p>
            <a:pPr algn="just"/>
            <a:r>
              <a:rPr lang="es-MX" sz="1200" b="1" dirty="0" smtClean="0">
                <a:latin typeface="Century Gothic" panose="020B0502020202020204" pitchFamily="34" charset="0"/>
              </a:rPr>
              <a:t>Históricamente, los TFOVIS han tenido un buen desempeño, estando a la fecha al corriente en todos sus pagos y sin incumplimiento alguno. Se espera que el comportamiento de la emisión TFOVICB 16U sea similar al de las emisiones pasadas. </a:t>
            </a:r>
            <a:endParaRPr lang="es-MX" sz="1200" dirty="0">
              <a:latin typeface="Century Gothic" panose="020B0502020202020204" pitchFamily="34" charset="0"/>
            </a:endParaRPr>
          </a:p>
        </p:txBody>
      </p:sp>
      <p:sp>
        <p:nvSpPr>
          <p:cNvPr id="15" name="Título 1"/>
          <p:cNvSpPr txBox="1">
            <a:spLocks/>
          </p:cNvSpPr>
          <p:nvPr/>
        </p:nvSpPr>
        <p:spPr>
          <a:xfrm>
            <a:off x="323528" y="277264"/>
            <a:ext cx="6624736" cy="631524"/>
          </a:xfrm>
          <a:prstGeom prst="rect">
            <a:avLst/>
          </a:prstGeom>
        </p:spPr>
        <p:txBody>
          <a:bodyPr>
            <a:normAutofit fontScale="97500"/>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Aspectos clave</a:t>
            </a:r>
          </a:p>
        </p:txBody>
      </p:sp>
      <p:sp>
        <p:nvSpPr>
          <p:cNvPr id="16" name="16 Rectángulo"/>
          <p:cNvSpPr/>
          <p:nvPr/>
        </p:nvSpPr>
        <p:spPr>
          <a:xfrm>
            <a:off x="3178888" y="2202406"/>
            <a:ext cx="2703649" cy="1569660"/>
          </a:xfrm>
          <a:prstGeom prst="rect">
            <a:avLst/>
          </a:prstGeom>
        </p:spPr>
        <p:txBody>
          <a:bodyPr wrap="square">
            <a:spAutoFit/>
          </a:bodyPr>
          <a:lstStyle/>
          <a:p>
            <a:pPr marL="171450" indent="-171450" algn="just">
              <a:buClr>
                <a:srgbClr val="C00000"/>
              </a:buClr>
              <a:buFont typeface="Arial" panose="020B0604020202020204" pitchFamily="34" charset="0"/>
              <a:buChar char="•"/>
            </a:pPr>
            <a:r>
              <a:rPr lang="es-MX" sz="1200" dirty="0" smtClean="0">
                <a:latin typeface="Century Gothic" panose="020B0502020202020204" pitchFamily="34" charset="0"/>
              </a:rPr>
              <a:t>Los rendimientos del año de los TFOVIS, en general, se encuentran apenas por encima de fondeo. </a:t>
            </a:r>
          </a:p>
          <a:p>
            <a:pPr marL="171450" indent="-171450" algn="just">
              <a:buClr>
                <a:srgbClr val="C00000"/>
              </a:buClr>
              <a:buFont typeface="Arial" panose="020B0604020202020204" pitchFamily="34" charset="0"/>
              <a:buChar cha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200" dirty="0" smtClean="0">
                <a:latin typeface="Century Gothic" panose="020B0502020202020204" pitchFamily="34" charset="0"/>
              </a:rPr>
              <a:t>Poca liquidez en el mercado secundario de estos papeles. </a:t>
            </a:r>
            <a:endParaRPr lang="es-MX" sz="1200" dirty="0">
              <a:latin typeface="Century Gothic" panose="020B0502020202020204" pitchFamily="34" charset="0"/>
            </a:endParaRPr>
          </a:p>
        </p:txBody>
      </p:sp>
      <p:cxnSp>
        <p:nvCxnSpPr>
          <p:cNvPr id="17" name="11 Conector recto"/>
          <p:cNvCxnSpPr/>
          <p:nvPr/>
        </p:nvCxnSpPr>
        <p:spPr>
          <a:xfrm>
            <a:off x="6228184" y="2209860"/>
            <a:ext cx="0" cy="4544205"/>
          </a:xfrm>
          <a:prstGeom prst="line">
            <a:avLst/>
          </a:prstGeom>
          <a:ln>
            <a:solidFill>
              <a:schemeClr val="bg1">
                <a:lumMod val="85000"/>
              </a:schemeClr>
            </a:solidFill>
          </a:ln>
        </p:spPr>
        <p:style>
          <a:lnRef idx="2">
            <a:schemeClr val="accent6"/>
          </a:lnRef>
          <a:fillRef idx="0">
            <a:schemeClr val="accent6"/>
          </a:fillRef>
          <a:effectRef idx="1">
            <a:schemeClr val="accent6"/>
          </a:effectRef>
          <a:fontRef idx="minor">
            <a:schemeClr val="tx1"/>
          </a:fontRef>
        </p:style>
      </p:cxnSp>
      <p:sp>
        <p:nvSpPr>
          <p:cNvPr id="2" name="1 Marcador de número de diapositiva"/>
          <p:cNvSpPr>
            <a:spLocks noGrp="1"/>
          </p:cNvSpPr>
          <p:nvPr>
            <p:ph type="sldNum" sz="quarter" idx="12"/>
          </p:nvPr>
        </p:nvSpPr>
        <p:spPr/>
        <p:txBody>
          <a:bodyPr/>
          <a:lstStyle/>
          <a:p>
            <a:fld id="{BC7D04D0-5D0B-4CB5-9490-502C40AF8990}" type="slidenum">
              <a:rPr lang="es-ES" altLang="es-MX" smtClean="0"/>
              <a:pPr/>
              <a:t>44</a:t>
            </a:fld>
            <a:endParaRPr lang="es-ES" altLang="es-MX" dirty="0"/>
          </a:p>
        </p:txBody>
      </p:sp>
    </p:spTree>
    <p:extLst>
      <p:ext uri="{BB962C8B-B14F-4D97-AF65-F5344CB8AC3E}">
        <p14:creationId xmlns:p14="http://schemas.microsoft.com/office/powerpoint/2010/main" val="18154599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25963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itchFamily="34" charset="0"/>
              </a:rPr>
              <a:t>ANEXO </a:t>
            </a:r>
            <a:r>
              <a:rPr lang="es-MX" sz="2000" b="1" dirty="0" smtClean="0">
                <a:latin typeface="Century Gothic" pitchFamily="34" charset="0"/>
              </a:rPr>
              <a:t>2 </a:t>
            </a:r>
            <a:r>
              <a:rPr lang="es-MX" sz="2000" b="1" dirty="0">
                <a:latin typeface="Century Gothic" pitchFamily="34" charset="0"/>
              </a:rPr>
              <a:t>Composición de la cartera del FANVIT</a:t>
            </a:r>
            <a:endParaRPr lang="en-US" sz="2000" b="1" dirty="0">
              <a:latin typeface="Century Gothic" pitchFamily="34" charset="0"/>
            </a:endParaRPr>
          </a:p>
        </p:txBody>
      </p:sp>
      <p:sp>
        <p:nvSpPr>
          <p:cNvPr id="4"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45</a:t>
            </a:fld>
            <a:endParaRPr lang="es-ES" dirty="0"/>
          </a:p>
        </p:txBody>
      </p:sp>
      <p:graphicFrame>
        <p:nvGraphicFramePr>
          <p:cNvPr id="5" name="Objeto 4"/>
          <p:cNvGraphicFramePr>
            <a:graphicFrameLocks noChangeAspect="1"/>
          </p:cNvGraphicFramePr>
          <p:nvPr>
            <p:extLst>
              <p:ext uri="{D42A27DB-BD31-4B8C-83A1-F6EECF244321}">
                <p14:modId xmlns:p14="http://schemas.microsoft.com/office/powerpoint/2010/main" val="3573076969"/>
              </p:ext>
            </p:extLst>
          </p:nvPr>
        </p:nvGraphicFramePr>
        <p:xfrm>
          <a:off x="219075" y="1253023"/>
          <a:ext cx="8839200" cy="5348054"/>
        </p:xfrm>
        <a:graphic>
          <a:graphicData uri="http://schemas.openxmlformats.org/presentationml/2006/ole">
            <mc:AlternateContent xmlns:mc="http://schemas.openxmlformats.org/markup-compatibility/2006">
              <mc:Choice xmlns:v="urn:schemas-microsoft-com:vml" Requires="v">
                <p:oleObj spid="_x0000_s7247" name="Worksheet" r:id="rId3" imgW="10144080" imgH="9153632" progId="Excel.Sheet.12">
                  <p:embed/>
                </p:oleObj>
              </mc:Choice>
              <mc:Fallback>
                <p:oleObj name="Worksheet" r:id="rId3" imgW="10144080" imgH="9153632" progId="Excel.Sheet.12">
                  <p:embed/>
                  <p:pic>
                    <p:nvPicPr>
                      <p:cNvPr id="0" name=""/>
                      <p:cNvPicPr/>
                      <p:nvPr/>
                    </p:nvPicPr>
                    <p:blipFill>
                      <a:blip r:embed="rId4"/>
                      <a:stretch>
                        <a:fillRect/>
                      </a:stretch>
                    </p:blipFill>
                    <p:spPr>
                      <a:xfrm>
                        <a:off x="219075" y="1253023"/>
                        <a:ext cx="8839200" cy="5348054"/>
                      </a:xfrm>
                      <a:prstGeom prst="rect">
                        <a:avLst/>
                      </a:prstGeom>
                    </p:spPr>
                  </p:pic>
                </p:oleObj>
              </mc:Fallback>
            </mc:AlternateContent>
          </a:graphicData>
        </a:graphic>
      </p:graphicFrame>
    </p:spTree>
    <p:extLst>
      <p:ext uri="{BB962C8B-B14F-4D97-AF65-F5344CB8AC3E}">
        <p14:creationId xmlns:p14="http://schemas.microsoft.com/office/powerpoint/2010/main" val="20122592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374259"/>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itchFamily="34" charset="0"/>
              </a:rPr>
              <a:t>Composición de la cartera del FANVIT</a:t>
            </a:r>
            <a:endParaRPr lang="en-US" sz="2000" b="1" dirty="0">
              <a:latin typeface="Century Gothic" pitchFamily="34" charset="0"/>
            </a:endParaRPr>
          </a:p>
        </p:txBody>
      </p:sp>
      <p:sp>
        <p:nvSpPr>
          <p:cNvPr id="4"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46</a:t>
            </a:fld>
            <a:endParaRPr lang="es-ES" dirty="0"/>
          </a:p>
        </p:txBody>
      </p:sp>
      <p:graphicFrame>
        <p:nvGraphicFramePr>
          <p:cNvPr id="5" name="Objeto 4"/>
          <p:cNvGraphicFramePr>
            <a:graphicFrameLocks noChangeAspect="1"/>
          </p:cNvGraphicFramePr>
          <p:nvPr>
            <p:extLst>
              <p:ext uri="{D42A27DB-BD31-4B8C-83A1-F6EECF244321}">
                <p14:modId xmlns:p14="http://schemas.microsoft.com/office/powerpoint/2010/main" val="4292167587"/>
              </p:ext>
            </p:extLst>
          </p:nvPr>
        </p:nvGraphicFramePr>
        <p:xfrm>
          <a:off x="144000" y="1281817"/>
          <a:ext cx="8820149" cy="5293292"/>
        </p:xfrm>
        <a:graphic>
          <a:graphicData uri="http://schemas.openxmlformats.org/presentationml/2006/ole">
            <mc:AlternateContent xmlns:mc="http://schemas.openxmlformats.org/markup-compatibility/2006">
              <mc:Choice xmlns:v="urn:schemas-microsoft-com:vml" Requires="v">
                <p:oleObj spid="_x0000_s8271" name="Worksheet" r:id="rId3" imgW="10144080" imgH="7439012" progId="Excel.Sheet.12">
                  <p:embed/>
                </p:oleObj>
              </mc:Choice>
              <mc:Fallback>
                <p:oleObj name="Worksheet" r:id="rId3" imgW="10144080" imgH="7439012" progId="Excel.Sheet.12">
                  <p:embed/>
                  <p:pic>
                    <p:nvPicPr>
                      <p:cNvPr id="0" name=""/>
                      <p:cNvPicPr/>
                      <p:nvPr/>
                    </p:nvPicPr>
                    <p:blipFill>
                      <a:blip r:embed="rId4"/>
                      <a:stretch>
                        <a:fillRect/>
                      </a:stretch>
                    </p:blipFill>
                    <p:spPr>
                      <a:xfrm>
                        <a:off x="144000" y="1281817"/>
                        <a:ext cx="8820149" cy="5293292"/>
                      </a:xfrm>
                      <a:prstGeom prst="rect">
                        <a:avLst/>
                      </a:prstGeom>
                    </p:spPr>
                  </p:pic>
                </p:oleObj>
              </mc:Fallback>
            </mc:AlternateContent>
          </a:graphicData>
        </a:graphic>
      </p:graphicFrame>
    </p:spTree>
    <p:extLst>
      <p:ext uri="{BB962C8B-B14F-4D97-AF65-F5344CB8AC3E}">
        <p14:creationId xmlns:p14="http://schemas.microsoft.com/office/powerpoint/2010/main" val="14353670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solidFill>
                  <a:srgbClr val="C00000"/>
                </a:solidFill>
                <a:latin typeface="Century Gothic" pitchFamily="34" charset="0"/>
                <a:cs typeface="Arial" pitchFamily="34" charset="0"/>
              </a:rPr>
              <a:t>Composición </a:t>
            </a:r>
            <a:r>
              <a:rPr lang="es-MX" sz="2000" b="1" dirty="0">
                <a:solidFill>
                  <a:srgbClr val="C00000"/>
                </a:solidFill>
                <a:latin typeface="Century Gothic" pitchFamily="34" charset="0"/>
                <a:cs typeface="Arial" pitchFamily="34" charset="0"/>
              </a:rPr>
              <a:t>de la cartera del </a:t>
            </a:r>
            <a:r>
              <a:rPr lang="es-MX" sz="2000" b="1" dirty="0" smtClean="0">
                <a:solidFill>
                  <a:srgbClr val="C00000"/>
                </a:solidFill>
                <a:latin typeface="Century Gothic" pitchFamily="34" charset="0"/>
                <a:cs typeface="Arial" pitchFamily="34" charset="0"/>
              </a:rPr>
              <a:t>FANVIT</a:t>
            </a:r>
            <a:endParaRPr lang="en-US" sz="2000" b="1" dirty="0">
              <a:solidFill>
                <a:srgbClr val="C00000"/>
              </a:solidFill>
              <a:latin typeface="Century Gothic" pitchFamily="34" charset="0"/>
              <a:cs typeface="Arial"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47</a:t>
            </a:fld>
            <a:endParaRPr lang="es-ES" dirty="0"/>
          </a:p>
        </p:txBody>
      </p:sp>
      <p:graphicFrame>
        <p:nvGraphicFramePr>
          <p:cNvPr id="4" name="Objeto 3"/>
          <p:cNvGraphicFramePr>
            <a:graphicFrameLocks noChangeAspect="1"/>
          </p:cNvGraphicFramePr>
          <p:nvPr>
            <p:extLst>
              <p:ext uri="{D42A27DB-BD31-4B8C-83A1-F6EECF244321}">
                <p14:modId xmlns:p14="http://schemas.microsoft.com/office/powerpoint/2010/main" val="615045141"/>
              </p:ext>
            </p:extLst>
          </p:nvPr>
        </p:nvGraphicFramePr>
        <p:xfrm>
          <a:off x="144000" y="1255182"/>
          <a:ext cx="8840788" cy="5317194"/>
        </p:xfrm>
        <a:graphic>
          <a:graphicData uri="http://schemas.openxmlformats.org/presentationml/2006/ole">
            <mc:AlternateContent xmlns:mc="http://schemas.openxmlformats.org/markup-compatibility/2006">
              <mc:Choice xmlns:v="urn:schemas-microsoft-com:vml" Requires="v">
                <p:oleObj spid="_x0000_s9295" name="Worksheet" r:id="rId3" imgW="10144080" imgH="5724392" progId="Excel.Sheet.12">
                  <p:embed/>
                </p:oleObj>
              </mc:Choice>
              <mc:Fallback>
                <p:oleObj name="Worksheet" r:id="rId3" imgW="10144080" imgH="5724392" progId="Excel.Sheet.12">
                  <p:embed/>
                  <p:pic>
                    <p:nvPicPr>
                      <p:cNvPr id="0" name=""/>
                      <p:cNvPicPr/>
                      <p:nvPr/>
                    </p:nvPicPr>
                    <p:blipFill>
                      <a:blip r:embed="rId4"/>
                      <a:stretch>
                        <a:fillRect/>
                      </a:stretch>
                    </p:blipFill>
                    <p:spPr>
                      <a:xfrm>
                        <a:off x="144000" y="1255182"/>
                        <a:ext cx="8840788" cy="5317194"/>
                      </a:xfrm>
                      <a:prstGeom prst="rect">
                        <a:avLst/>
                      </a:prstGeom>
                    </p:spPr>
                  </p:pic>
                </p:oleObj>
              </mc:Fallback>
            </mc:AlternateContent>
          </a:graphicData>
        </a:graphic>
      </p:graphicFrame>
    </p:spTree>
    <p:extLst>
      <p:ext uri="{BB962C8B-B14F-4D97-AF65-F5344CB8AC3E}">
        <p14:creationId xmlns:p14="http://schemas.microsoft.com/office/powerpoint/2010/main" val="37313072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solidFill>
                  <a:srgbClr val="C00000"/>
                </a:solidFill>
                <a:latin typeface="Century Gothic" pitchFamily="34" charset="0"/>
                <a:cs typeface="Arial" pitchFamily="34" charset="0"/>
              </a:rPr>
              <a:t>Composición </a:t>
            </a:r>
            <a:r>
              <a:rPr lang="es-MX" sz="2000" b="1" dirty="0">
                <a:solidFill>
                  <a:srgbClr val="C00000"/>
                </a:solidFill>
                <a:latin typeface="Century Gothic" pitchFamily="34" charset="0"/>
                <a:cs typeface="Arial" pitchFamily="34" charset="0"/>
              </a:rPr>
              <a:t>de la cartera del </a:t>
            </a:r>
            <a:r>
              <a:rPr lang="es-MX" sz="2000" b="1" dirty="0" smtClean="0">
                <a:solidFill>
                  <a:srgbClr val="C00000"/>
                </a:solidFill>
                <a:latin typeface="Century Gothic" pitchFamily="34" charset="0"/>
                <a:cs typeface="Arial" pitchFamily="34" charset="0"/>
              </a:rPr>
              <a:t>FANVIT</a:t>
            </a:r>
            <a:endParaRPr lang="en-US" sz="2000" b="1" dirty="0">
              <a:solidFill>
                <a:srgbClr val="C00000"/>
              </a:solidFill>
              <a:latin typeface="Century Gothic" pitchFamily="34" charset="0"/>
              <a:cs typeface="Arial"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48</a:t>
            </a:fld>
            <a:endParaRPr lang="es-ES" dirty="0"/>
          </a:p>
        </p:txBody>
      </p:sp>
      <p:graphicFrame>
        <p:nvGraphicFramePr>
          <p:cNvPr id="4" name="Objeto 3"/>
          <p:cNvGraphicFramePr>
            <a:graphicFrameLocks noChangeAspect="1"/>
          </p:cNvGraphicFramePr>
          <p:nvPr>
            <p:extLst>
              <p:ext uri="{D42A27DB-BD31-4B8C-83A1-F6EECF244321}">
                <p14:modId xmlns:p14="http://schemas.microsoft.com/office/powerpoint/2010/main" val="264472761"/>
              </p:ext>
            </p:extLst>
          </p:nvPr>
        </p:nvGraphicFramePr>
        <p:xfrm>
          <a:off x="265112" y="1329746"/>
          <a:ext cx="8697913" cy="5245515"/>
        </p:xfrm>
        <a:graphic>
          <a:graphicData uri="http://schemas.openxmlformats.org/presentationml/2006/ole">
            <mc:AlternateContent xmlns:mc="http://schemas.openxmlformats.org/markup-compatibility/2006">
              <mc:Choice xmlns:v="urn:schemas-microsoft-com:vml" Requires="v">
                <p:oleObj spid="_x0000_s10319" name="Worksheet" r:id="rId3" imgW="10144080" imgH="5534118" progId="Excel.Sheet.12">
                  <p:embed/>
                </p:oleObj>
              </mc:Choice>
              <mc:Fallback>
                <p:oleObj name="Worksheet" r:id="rId3" imgW="10144080" imgH="5534118" progId="Excel.Sheet.12">
                  <p:embed/>
                  <p:pic>
                    <p:nvPicPr>
                      <p:cNvPr id="0" name=""/>
                      <p:cNvPicPr/>
                      <p:nvPr/>
                    </p:nvPicPr>
                    <p:blipFill>
                      <a:blip r:embed="rId4"/>
                      <a:stretch>
                        <a:fillRect/>
                      </a:stretch>
                    </p:blipFill>
                    <p:spPr>
                      <a:xfrm>
                        <a:off x="265112" y="1329746"/>
                        <a:ext cx="8697913" cy="5245515"/>
                      </a:xfrm>
                      <a:prstGeom prst="rect">
                        <a:avLst/>
                      </a:prstGeom>
                    </p:spPr>
                  </p:pic>
                </p:oleObj>
              </mc:Fallback>
            </mc:AlternateContent>
          </a:graphicData>
        </a:graphic>
      </p:graphicFrame>
    </p:spTree>
    <p:extLst>
      <p:ext uri="{BB962C8B-B14F-4D97-AF65-F5344CB8AC3E}">
        <p14:creationId xmlns:p14="http://schemas.microsoft.com/office/powerpoint/2010/main" val="7395326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42950"/>
          </a:xfrm>
        </p:spPr>
        <p:txBody>
          <a:bodyPr>
            <a:normAutofit/>
          </a:bodyPr>
          <a:lstStyle/>
          <a:p>
            <a:r>
              <a:rPr lang="es-MX" sz="2000" b="1" dirty="0" smtClean="0">
                <a:latin typeface="Century Gothic" panose="020B0502020202020204" pitchFamily="34" charset="0"/>
              </a:rPr>
              <a:t>Composición de portafolio</a:t>
            </a:r>
            <a:endParaRPr lang="es-MX" sz="2000" b="1" dirty="0">
              <a:latin typeface="Century Gothic"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49</a:t>
            </a:fld>
            <a:endParaRPr lang="es-ES" dirty="0"/>
          </a:p>
        </p:txBody>
      </p:sp>
      <p:graphicFrame>
        <p:nvGraphicFramePr>
          <p:cNvPr id="5" name="Gráfico 4"/>
          <p:cNvGraphicFramePr>
            <a:graphicFrameLocks/>
          </p:cNvGraphicFramePr>
          <p:nvPr>
            <p:extLst>
              <p:ext uri="{D42A27DB-BD31-4B8C-83A1-F6EECF244321}">
                <p14:modId xmlns:p14="http://schemas.microsoft.com/office/powerpoint/2010/main" val="3307971009"/>
              </p:ext>
            </p:extLst>
          </p:nvPr>
        </p:nvGraphicFramePr>
        <p:xfrm>
          <a:off x="381000" y="1030950"/>
          <a:ext cx="8458200" cy="50381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699041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239282" y="165479"/>
            <a:ext cx="7178040" cy="721292"/>
          </a:xfrm>
        </p:spPr>
        <p:txBody>
          <a:bodyPr>
            <a:normAutofit/>
          </a:bodyPr>
          <a:lstStyle/>
          <a:p>
            <a:r>
              <a:rPr lang="es-MX" sz="2000" b="1" dirty="0" smtClean="0">
                <a:latin typeface="Century Gothic" panose="020B0502020202020204" pitchFamily="34" charset="0"/>
              </a:rPr>
              <a:t>Composición por tipo de activo: Estructurados</a:t>
            </a:r>
            <a:endParaRPr lang="es-MX" sz="2000" b="1" dirty="0">
              <a:latin typeface="Century Gothic" panose="020B0502020202020204" pitchFamily="34" charset="0"/>
            </a:endParaRPr>
          </a:p>
        </p:txBody>
      </p:sp>
      <p:sp>
        <p:nvSpPr>
          <p:cNvPr id="2" name="CuadroTexto 1"/>
          <p:cNvSpPr txBox="1"/>
          <p:nvPr/>
        </p:nvSpPr>
        <p:spPr>
          <a:xfrm>
            <a:off x="239280" y="1198942"/>
            <a:ext cx="8590395" cy="584775"/>
          </a:xfrm>
          <a:prstGeom prst="rect">
            <a:avLst/>
          </a:prstGeom>
          <a:noFill/>
        </p:spPr>
        <p:txBody>
          <a:bodyPr wrap="square" rtlCol="0">
            <a:spAutoFit/>
          </a:bodyPr>
          <a:lstStyle/>
          <a:p>
            <a:pPr marL="285750" indent="-285750">
              <a:buClr>
                <a:srgbClr val="CD0000"/>
              </a:buClr>
              <a:buFont typeface="Arial" panose="020B0604020202020204" pitchFamily="34" charset="0"/>
              <a:buChar char="•"/>
            </a:pPr>
            <a:r>
              <a:rPr lang="es-MX" sz="1600" dirty="0" smtClean="0">
                <a:solidFill>
                  <a:prstClr val="black"/>
                </a:solidFill>
                <a:latin typeface="Century Gothic" panose="020B0502020202020204" pitchFamily="34" charset="0"/>
              </a:rPr>
              <a:t>Límite SB2 – 15% del portafolio</a:t>
            </a:r>
          </a:p>
          <a:p>
            <a:pPr marL="285750" indent="-285750">
              <a:buClr>
                <a:srgbClr val="CD0000"/>
              </a:buClr>
              <a:buFont typeface="Arial" panose="020B0604020202020204" pitchFamily="34" charset="0"/>
              <a:buChar char="•"/>
            </a:pPr>
            <a:r>
              <a:rPr lang="es-MX" sz="1600" dirty="0" smtClean="0">
                <a:solidFill>
                  <a:prstClr val="black"/>
                </a:solidFill>
                <a:latin typeface="Century Gothic" panose="020B0502020202020204" pitchFamily="34" charset="0"/>
              </a:rPr>
              <a:t>Los estructurados representan el 3.68% del portafolio</a:t>
            </a:r>
            <a:endParaRPr lang="es-MX" sz="1600" dirty="0">
              <a:solidFill>
                <a:prstClr val="black"/>
              </a:solidFill>
              <a:latin typeface="Century Gothic" panose="020B0502020202020204" pitchFamily="34" charset="0"/>
            </a:endParaRPr>
          </a:p>
        </p:txBody>
      </p:sp>
      <p:sp>
        <p:nvSpPr>
          <p:cNvPr id="10"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latin typeface="Century Gothic" panose="020B0502020202020204" pitchFamily="34" charset="0"/>
              </a:rPr>
              <a:pPr/>
              <a:t>50</a:t>
            </a:fld>
            <a:endParaRPr lang="es-ES" dirty="0">
              <a:latin typeface="Century Gothic" panose="020B0502020202020204" pitchFamily="34" charset="0"/>
            </a:endParaRPr>
          </a:p>
        </p:txBody>
      </p:sp>
      <p:graphicFrame>
        <p:nvGraphicFramePr>
          <p:cNvPr id="9" name="Gráfico 8"/>
          <p:cNvGraphicFramePr>
            <a:graphicFrameLocks/>
          </p:cNvGraphicFramePr>
          <p:nvPr>
            <p:extLst>
              <p:ext uri="{D42A27DB-BD31-4B8C-83A1-F6EECF244321}">
                <p14:modId xmlns:p14="http://schemas.microsoft.com/office/powerpoint/2010/main" val="1757775354"/>
              </p:ext>
            </p:extLst>
          </p:nvPr>
        </p:nvGraphicFramePr>
        <p:xfrm>
          <a:off x="107933" y="1981200"/>
          <a:ext cx="4535785" cy="2438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p:cNvGraphicFramePr>
            <a:graphicFrameLocks/>
          </p:cNvGraphicFramePr>
          <p:nvPr>
            <p:extLst>
              <p:ext uri="{D42A27DB-BD31-4B8C-83A1-F6EECF244321}">
                <p14:modId xmlns:p14="http://schemas.microsoft.com/office/powerpoint/2010/main" val="1062523869"/>
              </p:ext>
            </p:extLst>
          </p:nvPr>
        </p:nvGraphicFramePr>
        <p:xfrm>
          <a:off x="4396068" y="1981200"/>
          <a:ext cx="4500282" cy="23369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a:graphicFrameLocks/>
          </p:cNvGraphicFramePr>
          <p:nvPr>
            <p:extLst>
              <p:ext uri="{D42A27DB-BD31-4B8C-83A1-F6EECF244321}">
                <p14:modId xmlns:p14="http://schemas.microsoft.com/office/powerpoint/2010/main" val="1946569925"/>
              </p:ext>
            </p:extLst>
          </p:nvPr>
        </p:nvGraphicFramePr>
        <p:xfrm>
          <a:off x="1954204" y="4299483"/>
          <a:ext cx="5114925" cy="25859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3484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42950"/>
          </a:xfrm>
        </p:spPr>
        <p:txBody>
          <a:bodyPr>
            <a:noAutofit/>
          </a:bodyPr>
          <a:lstStyle/>
          <a:p>
            <a:r>
              <a:rPr lang="es-MX" sz="2000" b="1" dirty="0" smtClean="0">
                <a:latin typeface="Century Gothic" panose="020B0502020202020204" pitchFamily="34" charset="0"/>
              </a:rPr>
              <a:t>Composición por tipo de activo: Certificados Bursátiles</a:t>
            </a:r>
            <a:endParaRPr lang="es-MX" sz="2000" b="1" dirty="0">
              <a:latin typeface="Century Gothic" panose="020B0502020202020204" pitchFamily="34" charset="0"/>
            </a:endParaRPr>
          </a:p>
        </p:txBody>
      </p:sp>
      <p:sp>
        <p:nvSpPr>
          <p:cNvPr id="8"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latin typeface="Century Gothic" panose="020B0502020202020204" pitchFamily="34" charset="0"/>
              </a:rPr>
              <a:pPr/>
              <a:t>51</a:t>
            </a:fld>
            <a:endParaRPr lang="es-ES" dirty="0">
              <a:latin typeface="Century Gothic" panose="020B0502020202020204" pitchFamily="34" charset="0"/>
            </a:endParaRPr>
          </a:p>
        </p:txBody>
      </p:sp>
      <p:graphicFrame>
        <p:nvGraphicFramePr>
          <p:cNvPr id="9" name="Gráfico 8"/>
          <p:cNvGraphicFramePr>
            <a:graphicFrameLocks/>
          </p:cNvGraphicFramePr>
          <p:nvPr>
            <p:extLst>
              <p:ext uri="{D42A27DB-BD31-4B8C-83A1-F6EECF244321}">
                <p14:modId xmlns:p14="http://schemas.microsoft.com/office/powerpoint/2010/main" val="3981798898"/>
              </p:ext>
            </p:extLst>
          </p:nvPr>
        </p:nvGraphicFramePr>
        <p:xfrm>
          <a:off x="334501" y="1030950"/>
          <a:ext cx="8657100" cy="26921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p:cNvGraphicFramePr>
            <a:graphicFrameLocks/>
          </p:cNvGraphicFramePr>
          <p:nvPr>
            <p:extLst>
              <p:ext uri="{D42A27DB-BD31-4B8C-83A1-F6EECF244321}">
                <p14:modId xmlns:p14="http://schemas.microsoft.com/office/powerpoint/2010/main" val="3513248959"/>
              </p:ext>
            </p:extLst>
          </p:nvPr>
        </p:nvGraphicFramePr>
        <p:xfrm>
          <a:off x="36511" y="3723085"/>
          <a:ext cx="9144001" cy="31349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595146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143999" y="288000"/>
            <a:ext cx="7516257" cy="742950"/>
          </a:xfrm>
        </p:spPr>
        <p:txBody>
          <a:bodyPr>
            <a:noAutofit/>
          </a:bodyPr>
          <a:lstStyle/>
          <a:p>
            <a:r>
              <a:rPr lang="es-MX" sz="2000" b="1" dirty="0" smtClean="0">
                <a:latin typeface="Century Gothic" panose="020B0502020202020204" pitchFamily="34" charset="0"/>
              </a:rPr>
              <a:t>Composición por tipo de activo: Certificados Bursátiles</a:t>
            </a:r>
            <a:endParaRPr lang="es-MX" sz="2000" b="1" dirty="0">
              <a:latin typeface="Century Gothic" panose="020B0502020202020204"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52</a:t>
            </a:fld>
            <a:endParaRPr lang="es-ES" dirty="0"/>
          </a:p>
        </p:txBody>
      </p:sp>
      <p:graphicFrame>
        <p:nvGraphicFramePr>
          <p:cNvPr id="7" name="Gráfico 6"/>
          <p:cNvGraphicFramePr>
            <a:graphicFrameLocks/>
          </p:cNvGraphicFramePr>
          <p:nvPr>
            <p:extLst>
              <p:ext uri="{D42A27DB-BD31-4B8C-83A1-F6EECF244321}">
                <p14:modId xmlns:p14="http://schemas.microsoft.com/office/powerpoint/2010/main" val="3758563651"/>
              </p:ext>
            </p:extLst>
          </p:nvPr>
        </p:nvGraphicFramePr>
        <p:xfrm>
          <a:off x="295274" y="1400175"/>
          <a:ext cx="8848725" cy="4625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10537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latin typeface="Century Gothic" panose="020B0502020202020204" pitchFamily="34" charset="0"/>
              </a:rPr>
              <a:pPr/>
              <a:t>53</a:t>
            </a:fld>
            <a:endParaRPr lang="es-ES" dirty="0">
              <a:latin typeface="Century Gothic" panose="020B0502020202020204" pitchFamily="34" charset="0"/>
            </a:endParaRPr>
          </a:p>
        </p:txBody>
      </p:sp>
      <p:sp>
        <p:nvSpPr>
          <p:cNvPr id="7" name="1 Título"/>
          <p:cNvSpPr txBox="1">
            <a:spLocks/>
          </p:cNvSpPr>
          <p:nvPr/>
        </p:nvSpPr>
        <p:spPr>
          <a:xfrm>
            <a:off x="48465" y="96846"/>
            <a:ext cx="7771274" cy="93404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Los </a:t>
            </a:r>
            <a:r>
              <a:rPr lang="es-MX" sz="2000" b="1" dirty="0">
                <a:latin typeface="Century Gothic" panose="020B0502020202020204" pitchFamily="34" charset="0"/>
              </a:rPr>
              <a:t>instrumentos de renta </a:t>
            </a:r>
            <a:r>
              <a:rPr lang="es-MX" sz="2000" b="1" dirty="0" smtClean="0">
                <a:latin typeface="Century Gothic" panose="020B0502020202020204" pitchFamily="34" charset="0"/>
              </a:rPr>
              <a:t>fija gubernamental representan el 29.79% del portafolio.</a:t>
            </a:r>
            <a:endParaRPr lang="es-MX" sz="2000" b="1" dirty="0">
              <a:latin typeface="Century Gothic" panose="020B0502020202020204" pitchFamily="34" charset="0"/>
            </a:endParaRPr>
          </a:p>
        </p:txBody>
      </p:sp>
      <p:graphicFrame>
        <p:nvGraphicFramePr>
          <p:cNvPr id="9" name="Gráfico 8"/>
          <p:cNvGraphicFramePr>
            <a:graphicFrameLocks/>
          </p:cNvGraphicFramePr>
          <p:nvPr>
            <p:extLst>
              <p:ext uri="{D42A27DB-BD31-4B8C-83A1-F6EECF244321}">
                <p14:modId xmlns:p14="http://schemas.microsoft.com/office/powerpoint/2010/main" val="598612089"/>
              </p:ext>
            </p:extLst>
          </p:nvPr>
        </p:nvGraphicFramePr>
        <p:xfrm>
          <a:off x="48465" y="1012606"/>
          <a:ext cx="4224277" cy="58453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p:cNvGraphicFramePr>
            <a:graphicFrameLocks/>
          </p:cNvGraphicFramePr>
          <p:nvPr>
            <p:extLst>
              <p:ext uri="{D42A27DB-BD31-4B8C-83A1-F6EECF244321}">
                <p14:modId xmlns:p14="http://schemas.microsoft.com/office/powerpoint/2010/main" val="1525118532"/>
              </p:ext>
            </p:extLst>
          </p:nvPr>
        </p:nvGraphicFramePr>
        <p:xfrm>
          <a:off x="4367992" y="1003080"/>
          <a:ext cx="4776008" cy="57120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892931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465" y="1012607"/>
            <a:ext cx="8773371" cy="738664"/>
          </a:xfrm>
          <a:prstGeom prst="rect">
            <a:avLst/>
          </a:prstGeom>
          <a:noFill/>
          <a:ln w="19050">
            <a:noFill/>
          </a:ln>
        </p:spPr>
        <p:txBody>
          <a:bodyPr wrap="square" rtlCol="0">
            <a:spAutoFit/>
          </a:bodyPr>
          <a:lstStyle/>
          <a:p>
            <a:pPr marL="285750" indent="-285750">
              <a:buClr>
                <a:srgbClr val="CD0000"/>
              </a:buClr>
              <a:buFont typeface="Arial" panose="020B0604020202020204" pitchFamily="34" charset="0"/>
              <a:buChar char="•"/>
            </a:pPr>
            <a:r>
              <a:rPr lang="es-MX" sz="1400" dirty="0">
                <a:solidFill>
                  <a:prstClr val="black"/>
                </a:solidFill>
                <a:latin typeface="Century Gothic" panose="020B0502020202020204" pitchFamily="34" charset="0"/>
              </a:rPr>
              <a:t>Límite SB2 – 25% del portafolio</a:t>
            </a:r>
          </a:p>
          <a:p>
            <a:pPr marL="285750" indent="-285750">
              <a:buClr>
                <a:srgbClr val="CD0000"/>
              </a:buClr>
              <a:buFont typeface="Arial" panose="020B0604020202020204" pitchFamily="34" charset="0"/>
              <a:buChar char="•"/>
            </a:pPr>
            <a:r>
              <a:rPr lang="es-MX" sz="1400" dirty="0">
                <a:solidFill>
                  <a:prstClr val="black"/>
                </a:solidFill>
                <a:latin typeface="Century Gothic" panose="020B0502020202020204" pitchFamily="34" charset="0"/>
              </a:rPr>
              <a:t>Los instrumentos de renta variable representan el </a:t>
            </a:r>
            <a:r>
              <a:rPr lang="es-MX" sz="1400" dirty="0" smtClean="0">
                <a:solidFill>
                  <a:prstClr val="black"/>
                </a:solidFill>
                <a:latin typeface="Century Gothic" panose="020B0502020202020204" pitchFamily="34" charset="0"/>
              </a:rPr>
              <a:t>4.71% </a:t>
            </a:r>
            <a:r>
              <a:rPr lang="es-MX" sz="1400" dirty="0">
                <a:solidFill>
                  <a:prstClr val="black"/>
                </a:solidFill>
                <a:latin typeface="Century Gothic" panose="020B0502020202020204" pitchFamily="34" charset="0"/>
              </a:rPr>
              <a:t>del portafolio del cual el </a:t>
            </a:r>
            <a:r>
              <a:rPr lang="es-MX" sz="1400" dirty="0" smtClean="0">
                <a:solidFill>
                  <a:prstClr val="black"/>
                </a:solidFill>
                <a:latin typeface="Century Gothic" panose="020B0502020202020204" pitchFamily="34" charset="0"/>
              </a:rPr>
              <a:t>3.31% </a:t>
            </a:r>
            <a:r>
              <a:rPr lang="es-MX" sz="1400" dirty="0">
                <a:solidFill>
                  <a:prstClr val="black"/>
                </a:solidFill>
                <a:latin typeface="Century Gothic" panose="020B0502020202020204" pitchFamily="34" charset="0"/>
              </a:rPr>
              <a:t>del total del portafolio se encuentra invertido en instrumentos de capital garantizado. </a:t>
            </a:r>
          </a:p>
        </p:txBody>
      </p:sp>
      <p:sp>
        <p:nvSpPr>
          <p:cNvPr id="11"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latin typeface="Century Gothic" panose="020B0502020202020204" pitchFamily="34" charset="0"/>
              </a:rPr>
              <a:pPr/>
              <a:t>54</a:t>
            </a:fld>
            <a:endParaRPr lang="es-ES" dirty="0">
              <a:latin typeface="Century Gothic" panose="020B0502020202020204" pitchFamily="34" charset="0"/>
            </a:endParaRPr>
          </a:p>
        </p:txBody>
      </p:sp>
      <p:sp>
        <p:nvSpPr>
          <p:cNvPr id="15" name="1 Título"/>
          <p:cNvSpPr>
            <a:spLocks noGrp="1"/>
          </p:cNvSpPr>
          <p:nvPr>
            <p:ph type="title"/>
          </p:nvPr>
        </p:nvSpPr>
        <p:spPr>
          <a:xfrm>
            <a:off x="48465" y="78558"/>
            <a:ext cx="7771274" cy="934049"/>
          </a:xfrm>
        </p:spPr>
        <p:txBody>
          <a:bodyPr>
            <a:normAutofit/>
          </a:bodyPr>
          <a:lstStyle/>
          <a:p>
            <a:r>
              <a:rPr lang="es-MX" sz="2000" b="1" dirty="0">
                <a:latin typeface="Century Gothic" panose="020B0502020202020204" pitchFamily="34" charset="0"/>
              </a:rPr>
              <a:t>Los instrumentos de renta variable representan el </a:t>
            </a:r>
            <a:r>
              <a:rPr lang="es-MX" sz="2000" b="1" dirty="0" smtClean="0">
                <a:latin typeface="Century Gothic" panose="020B0502020202020204" pitchFamily="34" charset="0"/>
              </a:rPr>
              <a:t>4.71% </a:t>
            </a:r>
            <a:r>
              <a:rPr lang="es-MX" sz="2000" b="1" dirty="0">
                <a:latin typeface="Century Gothic" panose="020B0502020202020204" pitchFamily="34" charset="0"/>
              </a:rPr>
              <a:t>del portafolio </a:t>
            </a:r>
          </a:p>
        </p:txBody>
      </p:sp>
      <p:graphicFrame>
        <p:nvGraphicFramePr>
          <p:cNvPr id="8" name="Gráfico 7"/>
          <p:cNvGraphicFramePr>
            <a:graphicFrameLocks/>
          </p:cNvGraphicFramePr>
          <p:nvPr>
            <p:extLst>
              <p:ext uri="{D42A27DB-BD31-4B8C-83A1-F6EECF244321}">
                <p14:modId xmlns:p14="http://schemas.microsoft.com/office/powerpoint/2010/main" val="2884716448"/>
              </p:ext>
            </p:extLst>
          </p:nvPr>
        </p:nvGraphicFramePr>
        <p:xfrm>
          <a:off x="0" y="1792940"/>
          <a:ext cx="4552126"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p:cNvGraphicFramePr>
            <a:graphicFrameLocks/>
          </p:cNvGraphicFramePr>
          <p:nvPr>
            <p:extLst>
              <p:ext uri="{D42A27DB-BD31-4B8C-83A1-F6EECF244321}">
                <p14:modId xmlns:p14="http://schemas.microsoft.com/office/powerpoint/2010/main" val="3804463584"/>
              </p:ext>
            </p:extLst>
          </p:nvPr>
        </p:nvGraphicFramePr>
        <p:xfrm>
          <a:off x="4552126" y="1792940"/>
          <a:ext cx="4591874"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p:cNvGraphicFramePr>
            <a:graphicFrameLocks/>
          </p:cNvGraphicFramePr>
          <p:nvPr>
            <p:extLst>
              <p:ext uri="{D42A27DB-BD31-4B8C-83A1-F6EECF244321}">
                <p14:modId xmlns:p14="http://schemas.microsoft.com/office/powerpoint/2010/main" val="670035364"/>
              </p:ext>
            </p:extLst>
          </p:nvPr>
        </p:nvGraphicFramePr>
        <p:xfrm>
          <a:off x="1692235" y="4563525"/>
          <a:ext cx="5676900" cy="23218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416669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80000" y="0"/>
            <a:ext cx="7499410" cy="1038759"/>
          </a:xfrm>
        </p:spPr>
        <p:txBody>
          <a:bodyPr>
            <a:noAutofit/>
          </a:bodyPr>
          <a:lstStyle/>
          <a:p>
            <a:r>
              <a:rPr lang="es-MX" sz="2000" b="1" dirty="0" smtClean="0">
                <a:latin typeface="Century Gothic" panose="020B0502020202020204" pitchFamily="34" charset="0"/>
              </a:rPr>
              <a:t>Al 14 de octubre de 2016, el rendimiento del FANVIT se ubica </a:t>
            </a:r>
            <a:r>
              <a:rPr lang="es-MX" sz="2000" b="1" dirty="0">
                <a:latin typeface="Century Gothic" panose="020B0502020202020204" pitchFamily="34" charset="0"/>
              </a:rPr>
              <a:t>en la </a:t>
            </a:r>
            <a:r>
              <a:rPr lang="es-MX" sz="2000" b="1" dirty="0" smtClean="0">
                <a:latin typeface="Century Gothic" panose="020B0502020202020204" pitchFamily="34" charset="0"/>
              </a:rPr>
              <a:t>séptima posición </a:t>
            </a:r>
            <a:r>
              <a:rPr lang="es-MX" sz="2000" b="1" dirty="0">
                <a:latin typeface="Century Gothic" panose="020B0502020202020204" pitchFamily="34" charset="0"/>
              </a:rPr>
              <a:t>vs. las SB2</a:t>
            </a:r>
          </a:p>
        </p:txBody>
      </p:sp>
      <p:sp>
        <p:nvSpPr>
          <p:cNvPr id="7" name="6 Rectángulo"/>
          <p:cNvSpPr/>
          <p:nvPr/>
        </p:nvSpPr>
        <p:spPr>
          <a:xfrm>
            <a:off x="948173" y="1216663"/>
            <a:ext cx="7548157" cy="307777"/>
          </a:xfrm>
          <a:prstGeom prst="rect">
            <a:avLst/>
          </a:prstGeom>
        </p:spPr>
        <p:txBody>
          <a:bodyPr wrap="square">
            <a:spAutoFit/>
          </a:bodyPr>
          <a:lstStyle/>
          <a:p>
            <a:pPr algn="ctr" defTabSz="457200" fontAlgn="b">
              <a:defRPr/>
            </a:pPr>
            <a:r>
              <a:rPr lang="es-MX" sz="1400" b="1" dirty="0" smtClean="0">
                <a:solidFill>
                  <a:prstClr val="black"/>
                </a:solidFill>
                <a:latin typeface="Century Gothic" panose="020B0502020202020204" pitchFamily="34" charset="0"/>
              </a:rPr>
              <a:t>Rendimientos acumulados </a:t>
            </a:r>
            <a:r>
              <a:rPr lang="es-MX" sz="1400" b="1" dirty="0">
                <a:solidFill>
                  <a:prstClr val="black"/>
                </a:solidFill>
                <a:latin typeface="Century Gothic" panose="020B0502020202020204" pitchFamily="34" charset="0"/>
              </a:rPr>
              <a:t>anualizados Afores vs FANVIT 2014-2016</a:t>
            </a:r>
          </a:p>
        </p:txBody>
      </p:sp>
      <p:sp>
        <p:nvSpPr>
          <p:cNvPr id="8" name="2 Marcador de contenido"/>
          <p:cNvSpPr txBox="1">
            <a:spLocks/>
          </p:cNvSpPr>
          <p:nvPr/>
        </p:nvSpPr>
        <p:spPr>
          <a:xfrm>
            <a:off x="180000" y="3699380"/>
            <a:ext cx="6597167" cy="17279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Clr>
                <a:srgbClr val="C00000"/>
              </a:buClr>
              <a:buFont typeface="Arial"/>
              <a:buNone/>
            </a:pPr>
            <a:r>
              <a:rPr lang="es-MX" sz="900" dirty="0" smtClean="0">
                <a:solidFill>
                  <a:prstClr val="black"/>
                </a:solidFill>
                <a:latin typeface="Century Gothic" panose="020B0502020202020204" pitchFamily="34" charset="0"/>
              </a:rPr>
              <a:t>*Cambio de régimen de SB1 a SB2</a:t>
            </a:r>
            <a:endParaRPr lang="pt-BR" sz="900" dirty="0">
              <a:solidFill>
                <a:prstClr val="black"/>
              </a:solidFill>
              <a:latin typeface="Century Gothic" panose="020B0502020202020204" pitchFamily="34" charset="0"/>
            </a:endParaRPr>
          </a:p>
          <a:p>
            <a:pPr marL="0" indent="0">
              <a:spcBef>
                <a:spcPts val="0"/>
              </a:spcBef>
              <a:buClr>
                <a:srgbClr val="C00000"/>
              </a:buClr>
              <a:buFont typeface="Arial"/>
              <a:buNone/>
            </a:pPr>
            <a:endParaRPr lang="es-MX" sz="900" dirty="0" smtClean="0">
              <a:solidFill>
                <a:prstClr val="black"/>
              </a:solidFill>
              <a:latin typeface="Century Gothic" panose="020B0502020202020204" pitchFamily="34" charset="0"/>
            </a:endParaRPr>
          </a:p>
          <a:p>
            <a:pPr marL="0" indent="0">
              <a:spcBef>
                <a:spcPts val="0"/>
              </a:spcBef>
              <a:buFont typeface="Arial"/>
              <a:buNone/>
            </a:pPr>
            <a:endParaRPr lang="es-MX" sz="900" dirty="0">
              <a:solidFill>
                <a:prstClr val="black"/>
              </a:solidFill>
              <a:latin typeface="Century Gothic" panose="020B0502020202020204" pitchFamily="34" charset="0"/>
            </a:endParaRPr>
          </a:p>
        </p:txBody>
      </p:sp>
      <p:sp>
        <p:nvSpPr>
          <p:cNvPr id="10"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55</a:t>
            </a:fld>
            <a:endParaRPr lang="es-ES" altLang="es-MX" dirty="0"/>
          </a:p>
        </p:txBody>
      </p:sp>
      <p:graphicFrame>
        <p:nvGraphicFramePr>
          <p:cNvPr id="4" name="3 Tabla"/>
          <p:cNvGraphicFramePr>
            <a:graphicFrameLocks noGrp="1"/>
          </p:cNvGraphicFramePr>
          <p:nvPr>
            <p:extLst>
              <p:ext uri="{D42A27DB-BD31-4B8C-83A1-F6EECF244321}">
                <p14:modId xmlns:p14="http://schemas.microsoft.com/office/powerpoint/2010/main" val="2381592514"/>
              </p:ext>
            </p:extLst>
          </p:nvPr>
        </p:nvGraphicFramePr>
        <p:xfrm>
          <a:off x="316992" y="1642286"/>
          <a:ext cx="8489927" cy="1992607"/>
        </p:xfrm>
        <a:graphic>
          <a:graphicData uri="http://schemas.openxmlformats.org/drawingml/2006/table">
            <a:tbl>
              <a:tblPr/>
              <a:tblGrid>
                <a:gridCol w="1512201"/>
                <a:gridCol w="1105927"/>
                <a:gridCol w="236813"/>
                <a:gridCol w="1004416"/>
                <a:gridCol w="1206249"/>
                <a:gridCol w="84097"/>
                <a:gridCol w="1177363"/>
                <a:gridCol w="1075041"/>
                <a:gridCol w="1087820"/>
              </a:tblGrid>
              <a:tr h="283779">
                <a:tc>
                  <a:txBody>
                    <a:bodyPr/>
                    <a:lstStyle/>
                    <a:p>
                      <a:pPr algn="ctr" fontAlgn="ctr"/>
                      <a:endParaRPr lang="es-MX" sz="1600" b="0" i="0" u="none" strike="noStrike" dirty="0">
                        <a:solidFill>
                          <a:srgbClr val="000000"/>
                        </a:solidFill>
                        <a:effectLst/>
                        <a:latin typeface="Arial"/>
                      </a:endParaRPr>
                    </a:p>
                  </a:txBody>
                  <a:tcPr marL="0" marR="0" marT="0" marB="0" anchor="ctr">
                    <a:lnL>
                      <a:noFill/>
                    </a:lnL>
                    <a:lnR>
                      <a:noFill/>
                    </a:lnR>
                    <a:lnT>
                      <a:noFill/>
                    </a:lnT>
                    <a:lnB>
                      <a:noFill/>
                    </a:lnB>
                  </a:tcPr>
                </a:tc>
                <a:tc>
                  <a:txBody>
                    <a:bodyPr/>
                    <a:lstStyle/>
                    <a:p>
                      <a:pPr algn="ctr" rtl="0" fontAlgn="ctr"/>
                      <a:r>
                        <a:rPr lang="es-MX" sz="1200" b="1" i="0" u="none" strike="noStrike" dirty="0">
                          <a:solidFill>
                            <a:srgbClr val="FFFFFF"/>
                          </a:solidFill>
                          <a:effectLst/>
                          <a:latin typeface="Century Gothic" panose="020B0502020202020204" pitchFamily="34" charset="0"/>
                        </a:rPr>
                        <a:t>2014</a:t>
                      </a:r>
                    </a:p>
                  </a:txBody>
                  <a:tcPr marL="0" marR="0" marT="0" marB="0" anchor="ctr">
                    <a:lnL>
                      <a:noFill/>
                    </a:lnL>
                    <a:lnR>
                      <a:noFill/>
                    </a:lnR>
                    <a:lnT>
                      <a:noFill/>
                    </a:lnT>
                    <a:lnB>
                      <a:noFill/>
                    </a:lnB>
                    <a:solidFill>
                      <a:srgbClr val="A6A6A6"/>
                    </a:solidFill>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gridSpan="2">
                  <a:txBody>
                    <a:bodyPr/>
                    <a:lstStyle/>
                    <a:p>
                      <a:pPr algn="ctr" rtl="0" fontAlgn="ctr"/>
                      <a:r>
                        <a:rPr lang="es-MX" sz="1200" b="1" i="0" u="none" strike="noStrike" dirty="0">
                          <a:solidFill>
                            <a:srgbClr val="FFFFFF"/>
                          </a:solidFill>
                          <a:effectLst/>
                          <a:latin typeface="Century Gothic" panose="020B0502020202020204" pitchFamily="34" charset="0"/>
                        </a:rPr>
                        <a:t>2015</a:t>
                      </a:r>
                    </a:p>
                  </a:txBody>
                  <a:tcPr marL="0" marR="0" marT="0" marB="0" anchor="ctr">
                    <a:lnL>
                      <a:noFill/>
                    </a:lnL>
                    <a:lnR>
                      <a:noFill/>
                    </a:lnR>
                    <a:lnT>
                      <a:noFill/>
                    </a:lnT>
                    <a:lnB>
                      <a:noFill/>
                    </a:lnB>
                    <a:solidFill>
                      <a:srgbClr val="D99694"/>
                    </a:solidFill>
                  </a:tcPr>
                </a:tc>
                <a:tc hMerge="1">
                  <a:txBody>
                    <a:bodyPr/>
                    <a:lstStyle/>
                    <a:p>
                      <a:endParaRPr lang="es-MX"/>
                    </a:p>
                  </a:txBody>
                  <a:tcPr/>
                </a:tc>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gridSpan="3">
                  <a:txBody>
                    <a:bodyPr/>
                    <a:lstStyle/>
                    <a:p>
                      <a:pPr algn="ctr" rtl="0" fontAlgn="ctr"/>
                      <a:r>
                        <a:rPr lang="es-MX" sz="1200" b="1" i="0" u="none" strike="noStrike" dirty="0">
                          <a:solidFill>
                            <a:srgbClr val="FFFFFF"/>
                          </a:solidFill>
                          <a:effectLst/>
                          <a:latin typeface="Century Gothic" panose="020B0502020202020204" pitchFamily="34" charset="0"/>
                        </a:rPr>
                        <a:t>2016</a:t>
                      </a:r>
                    </a:p>
                  </a:txBody>
                  <a:tcPr marL="0" marR="0" marT="0" marB="0" anchor="ctr">
                    <a:lnL>
                      <a:noFill/>
                    </a:lnL>
                    <a:lnR>
                      <a:noFill/>
                    </a:lnR>
                    <a:lnT>
                      <a:noFill/>
                    </a:lnT>
                    <a:lnB>
                      <a:noFill/>
                    </a:lnB>
                    <a:solidFill>
                      <a:srgbClr val="C0504D"/>
                    </a:solidFill>
                  </a:tcPr>
                </a:tc>
                <a:tc hMerge="1">
                  <a:txBody>
                    <a:bodyPr/>
                    <a:lstStyle/>
                    <a:p>
                      <a:endParaRPr lang="es-MX"/>
                    </a:p>
                  </a:txBody>
                  <a:tcPr/>
                </a:tc>
                <a:tc hMerge="1">
                  <a:txBody>
                    <a:bodyPr/>
                    <a:lstStyle/>
                    <a:p>
                      <a:endParaRPr lang="es-MX"/>
                    </a:p>
                  </a:txBody>
                  <a:tcPr/>
                </a:tc>
              </a:tr>
              <a:tr h="449318">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a:solidFill>
                            <a:srgbClr val="000000"/>
                          </a:solidFill>
                          <a:effectLst/>
                          <a:latin typeface="Century Gothic" panose="020B0502020202020204" pitchFamily="34" charset="0"/>
                        </a:rPr>
                        <a:t>Del 10 de julio al 31 de dic.</a:t>
                      </a:r>
                    </a:p>
                  </a:txBody>
                  <a:tcPr marL="0" marR="0" marT="0" marB="0" anchor="b">
                    <a:lnL>
                      <a:noFill/>
                    </a:lnL>
                    <a:lnR>
                      <a:noFill/>
                    </a:lnR>
                    <a:lnT>
                      <a:noFill/>
                    </a:lnT>
                    <a:lnB>
                      <a:noFill/>
                    </a:lnB>
                  </a:tcPr>
                </a:tc>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Del 31 de dic al </a:t>
                      </a:r>
                      <a:r>
                        <a:rPr lang="es-MX" sz="1200" b="0" i="0" u="none" strike="noStrike" dirty="0">
                          <a:solidFill>
                            <a:srgbClr val="000000"/>
                          </a:solidFill>
                          <a:effectLst/>
                          <a:latin typeface="Century Gothic" panose="020B0502020202020204" pitchFamily="34" charset="0"/>
                        </a:rPr>
                        <a:t>1 de </a:t>
                      </a:r>
                      <a:r>
                        <a:rPr lang="es-MX" sz="1200" b="0" i="0" u="none" strike="noStrike" dirty="0" smtClean="0">
                          <a:solidFill>
                            <a:srgbClr val="000000"/>
                          </a:solidFill>
                          <a:effectLst/>
                          <a:latin typeface="Century Gothic" panose="020B0502020202020204" pitchFamily="34" charset="0"/>
                        </a:rPr>
                        <a:t>julio </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*Del </a:t>
                      </a:r>
                      <a:r>
                        <a:rPr lang="es-MX" sz="1200" b="0" i="0" u="none" strike="noStrike" dirty="0">
                          <a:solidFill>
                            <a:srgbClr val="000000"/>
                          </a:solidFill>
                          <a:effectLst/>
                          <a:latin typeface="Century Gothic" panose="020B0502020202020204" pitchFamily="34" charset="0"/>
                        </a:rPr>
                        <a:t>2 julio al 31 dic.</a:t>
                      </a:r>
                    </a:p>
                  </a:txBody>
                  <a:tcPr marL="0" marR="0" marT="0" marB="0" anchor="ctr">
                    <a:lnL>
                      <a:noFill/>
                    </a:lnL>
                    <a:lnR>
                      <a:noFill/>
                    </a:lnR>
                    <a:lnT>
                      <a:noFill/>
                    </a:lnT>
                    <a:lnB>
                      <a:noFill/>
                    </a:lnB>
                  </a:tcPr>
                </a:tc>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  Al 31 de Agosto</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  Al 30 de Sep</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Al 14 de Octubre</a:t>
                      </a:r>
                    </a:p>
                  </a:txBody>
                  <a:tcPr marL="0" marR="0" marT="0" marB="0" anchor="ctr">
                    <a:lnL>
                      <a:noFill/>
                    </a:lnL>
                    <a:lnR>
                      <a:noFill/>
                    </a:lnR>
                    <a:lnT>
                      <a:noFill/>
                    </a:lnT>
                    <a:lnB>
                      <a:noFill/>
                    </a:lnB>
                  </a:tcPr>
                </a:tc>
              </a:tr>
              <a:tr h="253518">
                <a:tc>
                  <a:txBody>
                    <a:bodyPr/>
                    <a:lstStyle/>
                    <a:p>
                      <a:pPr algn="ctr" rtl="0" fontAlgn="ctr"/>
                      <a:r>
                        <a:rPr lang="es-MX" sz="1200" b="1" i="0" u="none" strike="noStrike" dirty="0" smtClean="0">
                          <a:solidFill>
                            <a:srgbClr val="000000"/>
                          </a:solidFill>
                          <a:effectLst/>
                          <a:latin typeface="Century Gothic" panose="020B0502020202020204" pitchFamily="34" charset="0"/>
                        </a:rPr>
                        <a:t>Referencia</a:t>
                      </a:r>
                      <a:endParaRPr lang="es-MX" sz="1200" b="1"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SB1</a:t>
                      </a:r>
                    </a:p>
                  </a:txBody>
                  <a:tcPr marL="0" marR="0" marT="0" marB="0" anchor="ctr">
                    <a:lnL>
                      <a:noFill/>
                    </a:lnL>
                    <a:lnR>
                      <a:noFill/>
                    </a:lnR>
                    <a:lnT>
                      <a:noFill/>
                    </a:lnT>
                    <a:lnB>
                      <a:noFill/>
                    </a:lnB>
                    <a:solidFill>
                      <a:srgbClr val="D9D9D9"/>
                    </a:solidFill>
                  </a:tcPr>
                </a:tc>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SB1</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SB2</a:t>
                      </a:r>
                    </a:p>
                  </a:txBody>
                  <a:tcPr marL="0" marR="0" marT="0" marB="0" anchor="ctr">
                    <a:lnL>
                      <a:noFill/>
                    </a:lnL>
                    <a:lnR>
                      <a:noFill/>
                    </a:lnR>
                    <a:lnT>
                      <a:noFill/>
                    </a:lnT>
                    <a:lnB>
                      <a:noFill/>
                    </a:lnB>
                    <a:solidFill>
                      <a:srgbClr val="D9D9D9"/>
                    </a:solidFill>
                  </a:tcPr>
                </a:tc>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a:rPr>
                        <a:t>SB2</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a:rPr>
                        <a:t>SB2</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a:rPr>
                        <a:t>SB2</a:t>
                      </a:r>
                    </a:p>
                  </a:txBody>
                  <a:tcPr marL="0" marR="0" marT="0" marB="0" anchor="ctr">
                    <a:lnL>
                      <a:noFill/>
                    </a:lnL>
                    <a:lnR>
                      <a:noFill/>
                    </a:lnR>
                    <a:lnT>
                      <a:noFill/>
                    </a:lnT>
                    <a:lnB>
                      <a:noFill/>
                    </a:lnB>
                    <a:solidFill>
                      <a:srgbClr val="D9D9D9"/>
                    </a:solidFill>
                  </a:tcPr>
                </a:tc>
              </a:tr>
              <a:tr h="253518">
                <a:tc>
                  <a:txBody>
                    <a:bodyPr/>
                    <a:lstStyle/>
                    <a:p>
                      <a:pPr algn="ctr" rtl="0" fontAlgn="ctr"/>
                      <a:r>
                        <a:rPr lang="es-MX" sz="1200" b="1" i="0" u="none" strike="noStrike" dirty="0" smtClean="0">
                          <a:solidFill>
                            <a:srgbClr val="000000"/>
                          </a:solidFill>
                          <a:effectLst/>
                          <a:latin typeface="Century Gothic" panose="020B0502020202020204" pitchFamily="34" charset="0"/>
                        </a:rPr>
                        <a:t>Máximo</a:t>
                      </a:r>
                      <a:endParaRPr lang="es-MX" sz="1200" b="1"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4.76%</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2.45%</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3.70%</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11.79%</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10.99%</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9.99%</a:t>
                      </a:r>
                    </a:p>
                  </a:txBody>
                  <a:tcPr marL="0" marR="0" marT="0" marB="0" anchor="ctr">
                    <a:lnL>
                      <a:noFill/>
                    </a:lnL>
                    <a:lnR>
                      <a:noFill/>
                    </a:lnR>
                    <a:lnT>
                      <a:noFill/>
                    </a:lnT>
                    <a:lnB>
                      <a:noFill/>
                    </a:lnB>
                  </a:tcPr>
                </a:tc>
              </a:tr>
              <a:tr h="232256">
                <a:tc>
                  <a:txBody>
                    <a:bodyPr/>
                    <a:lstStyle/>
                    <a:p>
                      <a:pPr algn="ctr" rtl="0" fontAlgn="ctr"/>
                      <a:r>
                        <a:rPr lang="es-MX" sz="1200" b="1" i="0" u="none" strike="noStrike" dirty="0" smtClean="0">
                          <a:solidFill>
                            <a:srgbClr val="000000"/>
                          </a:solidFill>
                          <a:effectLst/>
                          <a:latin typeface="Century Gothic" panose="020B0502020202020204" pitchFamily="34" charset="0"/>
                        </a:rPr>
                        <a:t>Mínimo</a:t>
                      </a:r>
                      <a:endParaRPr lang="es-MX" sz="1200" b="1"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0.80%</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0.64%</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a:solidFill>
                            <a:srgbClr val="000000"/>
                          </a:solidFill>
                          <a:effectLst/>
                          <a:latin typeface="Century Gothic" panose="020B0502020202020204" pitchFamily="34" charset="0"/>
                        </a:rPr>
                        <a:t>-1.60%</a:t>
                      </a: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6.56%</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6.01%</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5.59%</a:t>
                      </a:r>
                    </a:p>
                  </a:txBody>
                  <a:tcPr marL="0" marR="0" marT="0" marB="0" anchor="ctr">
                    <a:lnL>
                      <a:noFill/>
                    </a:lnL>
                    <a:lnR>
                      <a:noFill/>
                    </a:lnR>
                    <a:lnT>
                      <a:noFill/>
                    </a:lnT>
                    <a:lnB>
                      <a:noFill/>
                    </a:lnB>
                  </a:tcPr>
                </a:tc>
              </a:tr>
              <a:tr h="266700">
                <a:tc>
                  <a:txBody>
                    <a:bodyPr/>
                    <a:lstStyle/>
                    <a:p>
                      <a:pPr algn="ctr" fontAlgn="ctr"/>
                      <a:r>
                        <a:rPr lang="es-MX" sz="1200" b="1" i="0" u="none" strike="noStrike" dirty="0">
                          <a:solidFill>
                            <a:schemeClr val="tx1"/>
                          </a:solidFill>
                          <a:effectLst/>
                          <a:latin typeface="Century Gothic" panose="020B0502020202020204" pitchFamily="34" charset="0"/>
                        </a:rPr>
                        <a:t> </a:t>
                      </a:r>
                      <a:r>
                        <a:rPr lang="es-MX" sz="1200" b="1" i="0" u="none" strike="noStrike" dirty="0" smtClean="0">
                          <a:solidFill>
                            <a:schemeClr val="tx1"/>
                          </a:solidFill>
                          <a:effectLst/>
                          <a:latin typeface="Century Gothic" panose="020B0502020202020204" pitchFamily="34" charset="0"/>
                        </a:rPr>
                        <a:t>Promedio</a:t>
                      </a:r>
                      <a:endParaRPr lang="es-MX" sz="1200" b="1" i="0" u="none" strike="noStrike" dirty="0">
                        <a:solidFill>
                          <a:schemeClr val="tx1"/>
                        </a:solidFill>
                        <a:effectLst/>
                        <a:latin typeface="Century Gothic" panose="020B0502020202020204" pitchFamily="34" charset="0"/>
                      </a:endParaRP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3.65%</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1.54%</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0.85%</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rtl="0" fontAlgn="ctr"/>
                      <a:r>
                        <a:rPr lang="es-MX" sz="1200" b="0" i="0" u="none" strike="noStrike" dirty="0">
                          <a:solidFill>
                            <a:srgbClr val="000000"/>
                          </a:solidFill>
                          <a:effectLst/>
                          <a:latin typeface="Century Gothic"/>
                        </a:rPr>
                        <a:t>8.30%</a:t>
                      </a:r>
                    </a:p>
                  </a:txBody>
                  <a:tcPr marL="0" marR="0" marT="0" marB="0" anchor="ctr">
                    <a:lnL>
                      <a:noFill/>
                    </a:lnL>
                    <a:lnR>
                      <a:noFill/>
                    </a:lnR>
                    <a:lnT>
                      <a:noFill/>
                    </a:lnT>
                    <a:lnB>
                      <a:noFill/>
                    </a:lnB>
                    <a:noFill/>
                  </a:tcPr>
                </a:tc>
                <a:tc>
                  <a:txBody>
                    <a:bodyPr/>
                    <a:lstStyle/>
                    <a:p>
                      <a:pPr algn="ctr" rtl="0" fontAlgn="ctr"/>
                      <a:r>
                        <a:rPr lang="es-MX" sz="1200" b="0" i="0" u="none" strike="noStrike" dirty="0">
                          <a:solidFill>
                            <a:srgbClr val="000000"/>
                          </a:solidFill>
                          <a:effectLst/>
                          <a:latin typeface="Century Gothic"/>
                        </a:rPr>
                        <a:t>7.24%</a:t>
                      </a:r>
                    </a:p>
                  </a:txBody>
                  <a:tcPr marL="0" marR="0" marT="0" marB="0" anchor="ctr">
                    <a:lnL>
                      <a:noFill/>
                    </a:lnL>
                    <a:lnR>
                      <a:noFill/>
                    </a:lnR>
                    <a:lnT>
                      <a:noFill/>
                    </a:lnT>
                    <a:lnB>
                      <a:noFill/>
                    </a:lnB>
                    <a:noFill/>
                  </a:tcPr>
                </a:tc>
                <a:tc>
                  <a:txBody>
                    <a:bodyPr/>
                    <a:lstStyle/>
                    <a:p>
                      <a:pPr algn="ctr" rtl="0" fontAlgn="ctr"/>
                      <a:r>
                        <a:rPr lang="es-MX" sz="1200" b="0" i="0" u="none" strike="noStrike" dirty="0">
                          <a:solidFill>
                            <a:srgbClr val="000000"/>
                          </a:solidFill>
                          <a:effectLst/>
                          <a:latin typeface="Century Gothic"/>
                        </a:rPr>
                        <a:t>6.76%</a:t>
                      </a:r>
                    </a:p>
                  </a:txBody>
                  <a:tcPr marL="0" marR="0" marT="0" marB="0" anchor="ctr">
                    <a:lnL>
                      <a:noFill/>
                    </a:lnL>
                    <a:lnR>
                      <a:noFill/>
                    </a:lnR>
                    <a:lnT>
                      <a:noFill/>
                    </a:lnT>
                    <a:lnB>
                      <a:noFill/>
                    </a:lnB>
                    <a:noFill/>
                  </a:tcPr>
                </a:tc>
              </a:tr>
              <a:tr h="253518">
                <a:tc>
                  <a:txBody>
                    <a:bodyPr/>
                    <a:lstStyle/>
                    <a:p>
                      <a:pPr algn="ctr" rtl="0" fontAlgn="ctr"/>
                      <a:r>
                        <a:rPr lang="es-MX" sz="1200" b="1" i="0" u="none" strike="noStrike" dirty="0" smtClean="0">
                          <a:solidFill>
                            <a:schemeClr val="bg1"/>
                          </a:solidFill>
                          <a:effectLst/>
                          <a:latin typeface="Century Gothic" panose="020B0502020202020204" pitchFamily="34" charset="0"/>
                        </a:rPr>
                        <a:t>FANVIT</a:t>
                      </a:r>
                      <a:endParaRPr lang="es-MX" sz="1200" b="1" i="0" u="none" strike="noStrike"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algn="ctr" fontAlgn="b"/>
                      <a:r>
                        <a:rPr lang="es-MX" sz="1200" b="1" i="0" u="none" strike="noStrike" dirty="0" smtClean="0">
                          <a:solidFill>
                            <a:schemeClr val="bg1"/>
                          </a:solidFill>
                          <a:effectLst/>
                          <a:latin typeface="Century Gothic" panose="020B0502020202020204" pitchFamily="34" charset="0"/>
                        </a:rPr>
                        <a:t>3.08%</a:t>
                      </a:r>
                      <a:r>
                        <a:rPr lang="es-MX" sz="1200" b="1" i="0" u="none" strike="noStrike" baseline="30000" dirty="0" smtClean="0">
                          <a:solidFill>
                            <a:schemeClr val="bg1"/>
                          </a:solidFill>
                          <a:effectLst/>
                          <a:latin typeface="Century Gothic" panose="020B0502020202020204" pitchFamily="34" charset="0"/>
                        </a:rPr>
                        <a:t>1</a:t>
                      </a:r>
                      <a:endParaRPr lang="es-MX" sz="1200" b="1" i="0" u="none" strike="noStrike" baseline="30000"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algn="ctr" rtl="0" fontAlgn="b"/>
                      <a:endParaRPr lang="es-MX" sz="1200" b="0" i="0" u="none" strike="noStrike"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chemeClr val="bg1"/>
                          </a:solidFill>
                          <a:effectLst/>
                          <a:latin typeface="Century Gothic" panose="020B0502020202020204" pitchFamily="34" charset="0"/>
                        </a:rPr>
                        <a:t>1.14%</a:t>
                      </a: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chemeClr val="bg1"/>
                          </a:solidFill>
                          <a:effectLst/>
                          <a:latin typeface="Century Gothic" panose="020B0502020202020204" pitchFamily="34" charset="0"/>
                        </a:rPr>
                        <a:t>-0.30%</a:t>
                      </a:r>
                    </a:p>
                  </a:txBody>
                  <a:tcPr marL="0" marR="0" marT="0" marB="0" anchor="ctr">
                    <a:lnL>
                      <a:noFill/>
                    </a:lnL>
                    <a:lnR>
                      <a:noFill/>
                    </a:lnR>
                    <a:lnT>
                      <a:noFill/>
                    </a:lnT>
                    <a:lnB>
                      <a:noFill/>
                    </a:lnB>
                    <a:solidFill>
                      <a:srgbClr val="CD0000"/>
                    </a:solidFill>
                  </a:tcPr>
                </a:tc>
                <a:tc>
                  <a:txBody>
                    <a:bodyPr/>
                    <a:lstStyle/>
                    <a:p>
                      <a:pPr algn="ctr" rtl="0" fontAlgn="ctr"/>
                      <a:endParaRPr lang="es-MX" sz="1200" b="1" i="0" u="none" strike="noStrike"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rgbClr val="FFFFFF"/>
                          </a:solidFill>
                          <a:effectLst/>
                          <a:latin typeface="Century Gothic"/>
                        </a:rPr>
                        <a:t>7.72%</a:t>
                      </a: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rgbClr val="FFFFFF"/>
                          </a:solidFill>
                          <a:effectLst/>
                          <a:latin typeface="Century Gothic"/>
                        </a:rPr>
                        <a:t>6.89%</a:t>
                      </a: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smtClean="0">
                          <a:solidFill>
                            <a:srgbClr val="FFFFFF"/>
                          </a:solidFill>
                          <a:effectLst/>
                          <a:latin typeface="Century Gothic"/>
                        </a:rPr>
                        <a:t>6.89%</a:t>
                      </a:r>
                      <a:endParaRPr lang="es-MX" sz="1200" b="1" i="0" u="none" strike="noStrike" dirty="0">
                        <a:solidFill>
                          <a:srgbClr val="FFFFFF"/>
                        </a:solidFill>
                        <a:effectLst/>
                        <a:latin typeface="Century Gothic"/>
                      </a:endParaRPr>
                    </a:p>
                  </a:txBody>
                  <a:tcPr marL="0" marR="0" marT="0" marB="0" anchor="ctr">
                    <a:lnL>
                      <a:noFill/>
                    </a:lnL>
                    <a:lnR>
                      <a:noFill/>
                    </a:lnR>
                    <a:lnT>
                      <a:noFill/>
                    </a:lnT>
                    <a:lnB>
                      <a:noFill/>
                    </a:lnB>
                    <a:solidFill>
                      <a:srgbClr val="CD0000"/>
                    </a:solidFill>
                  </a:tcPr>
                </a:tc>
              </a:tr>
            </a:tbl>
          </a:graphicData>
        </a:graphic>
      </p:graphicFrame>
      <p:sp>
        <p:nvSpPr>
          <p:cNvPr id="12" name="2 Marcador de contenido"/>
          <p:cNvSpPr txBox="1">
            <a:spLocks/>
          </p:cNvSpPr>
          <p:nvPr/>
        </p:nvSpPr>
        <p:spPr>
          <a:xfrm>
            <a:off x="316992" y="6481165"/>
            <a:ext cx="6597176" cy="323672"/>
          </a:xfrm>
          <a:prstGeom prst="rect">
            <a:avLst/>
          </a:prstGeom>
        </p:spPr>
        <p:txBody>
          <a:bodyPr vert="horz" lIns="91440" tIns="45720" rIns="91440" bIns="4572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indent="0">
              <a:spcBef>
                <a:spcPts val="0"/>
              </a:spcBef>
              <a:buClr>
                <a:srgbClr val="C00000"/>
              </a:buClr>
              <a:buFont typeface="Arial"/>
              <a:buNone/>
            </a:pPr>
            <a:r>
              <a:rPr lang="es-MX" sz="1000" dirty="0" smtClean="0">
                <a:solidFill>
                  <a:prstClr val="black"/>
                </a:solidFill>
                <a:latin typeface="Century Gothic" panose="020B0502020202020204" pitchFamily="34" charset="0"/>
              </a:rPr>
              <a:t>Fuente: Bloomberg y datos de la Coordinación General de Riesgos.</a:t>
            </a:r>
          </a:p>
          <a:p>
            <a:pPr marL="0" indent="0">
              <a:spcBef>
                <a:spcPts val="0"/>
              </a:spcBef>
              <a:buClr>
                <a:srgbClr val="C00000"/>
              </a:buClr>
              <a:buNone/>
            </a:pPr>
            <a:r>
              <a:rPr lang="pt-BR" sz="1000" dirty="0">
                <a:solidFill>
                  <a:prstClr val="black"/>
                </a:solidFill>
                <a:latin typeface="Century Gothic" panose="020B0502020202020204" pitchFamily="34" charset="0"/>
              </a:rPr>
              <a:t>1. Dato proporcionado por Professional Asset Management Systems S.A. de C.V.</a:t>
            </a:r>
          </a:p>
          <a:p>
            <a:pPr marL="0" indent="0">
              <a:spcBef>
                <a:spcPts val="0"/>
              </a:spcBef>
              <a:buClr>
                <a:srgbClr val="C00000"/>
              </a:buClr>
              <a:buFont typeface="Arial"/>
              <a:buNone/>
            </a:pPr>
            <a:endParaRPr lang="es-MX" sz="1000" dirty="0" smtClean="0">
              <a:solidFill>
                <a:prstClr val="black"/>
              </a:solidFill>
              <a:latin typeface="Century Gothic" panose="020B0502020202020204" pitchFamily="34" charset="0"/>
            </a:endParaRPr>
          </a:p>
          <a:p>
            <a:pPr marL="0" indent="0">
              <a:spcBef>
                <a:spcPts val="0"/>
              </a:spcBef>
              <a:buFont typeface="Arial"/>
              <a:buNone/>
            </a:pPr>
            <a:endParaRPr lang="es-MX" sz="1000" dirty="0">
              <a:solidFill>
                <a:prstClr val="black"/>
              </a:solidFill>
              <a:latin typeface="Century Gothic" panose="020B0502020202020204" pitchFamily="34" charset="0"/>
            </a:endParaRPr>
          </a:p>
        </p:txBody>
      </p:sp>
      <p:graphicFrame>
        <p:nvGraphicFramePr>
          <p:cNvPr id="9" name="1 Gráfico"/>
          <p:cNvGraphicFramePr>
            <a:graphicFrameLocks noGrp="1"/>
          </p:cNvGraphicFramePr>
          <p:nvPr>
            <p:extLst>
              <p:ext uri="{D42A27DB-BD31-4B8C-83A1-F6EECF244321}">
                <p14:modId xmlns:p14="http://schemas.microsoft.com/office/powerpoint/2010/main" val="1864004146"/>
              </p:ext>
            </p:extLst>
          </p:nvPr>
        </p:nvGraphicFramePr>
        <p:xfrm>
          <a:off x="180000" y="3953096"/>
          <a:ext cx="8887515" cy="25202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73554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834836" y="1711737"/>
            <a:ext cx="7511449" cy="307777"/>
          </a:xfrm>
          <a:prstGeom prst="rect">
            <a:avLst/>
          </a:prstGeom>
        </p:spPr>
        <p:txBody>
          <a:bodyPr wrap="square">
            <a:spAutoFit/>
          </a:bodyPr>
          <a:lstStyle/>
          <a:p>
            <a:pPr algn="ctr"/>
            <a:r>
              <a:rPr lang="es-MX" sz="1400" b="1" dirty="0">
                <a:latin typeface="Century Gothic" pitchFamily="34" charset="0"/>
              </a:rPr>
              <a:t>Resumen del Estado de Resultados Comparativo </a:t>
            </a:r>
            <a:r>
              <a:rPr lang="es-MX" sz="1400" b="1" dirty="0" smtClean="0">
                <a:latin typeface="Century Gothic" pitchFamily="34" charset="0"/>
              </a:rPr>
              <a:t>al cierre del periodo</a:t>
            </a:r>
            <a:endParaRPr lang="es-MX" sz="1400" b="1" dirty="0">
              <a:latin typeface="Century Gothic" pitchFamily="34" charset="0"/>
            </a:endParaRPr>
          </a:p>
        </p:txBody>
      </p:sp>
      <p:sp>
        <p:nvSpPr>
          <p:cNvPr id="10" name="9 Rectángulo"/>
          <p:cNvSpPr/>
          <p:nvPr/>
        </p:nvSpPr>
        <p:spPr>
          <a:xfrm>
            <a:off x="3541236" y="2019514"/>
            <a:ext cx="2098651" cy="276999"/>
          </a:xfrm>
          <a:prstGeom prst="rect">
            <a:avLst/>
          </a:prstGeom>
        </p:spPr>
        <p:txBody>
          <a:bodyPr wrap="none">
            <a:spAutoFit/>
          </a:bodyPr>
          <a:lstStyle/>
          <a:p>
            <a:r>
              <a:rPr lang="es-MX" sz="1200" dirty="0">
                <a:latin typeface="Century Gothic" panose="020B0502020202020204" pitchFamily="34" charset="0"/>
              </a:rPr>
              <a:t>(</a:t>
            </a:r>
            <a:r>
              <a:rPr lang="es-MX" sz="1200" dirty="0" smtClean="0">
                <a:latin typeface="Century Gothic" panose="020B0502020202020204" pitchFamily="34" charset="0"/>
              </a:rPr>
              <a:t>Cifras en </a:t>
            </a:r>
            <a:r>
              <a:rPr lang="es-MX" sz="1200" dirty="0">
                <a:latin typeface="Century Gothic" panose="020B0502020202020204" pitchFamily="34" charset="0"/>
              </a:rPr>
              <a:t>Miles de Pesos )</a:t>
            </a:r>
          </a:p>
        </p:txBody>
      </p:sp>
      <p:sp>
        <p:nvSpPr>
          <p:cNvPr id="11" name="Rectangle 2"/>
          <p:cNvSpPr>
            <a:spLocks noChangeArrowheads="1"/>
          </p:cNvSpPr>
          <p:nvPr/>
        </p:nvSpPr>
        <p:spPr bwMode="auto">
          <a:xfrm>
            <a:off x="463138" y="391539"/>
            <a:ext cx="731133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pPr eaLnBrk="1" hangingPunct="1"/>
            <a:r>
              <a:rPr lang="es-MX" sz="2000" b="1" dirty="0">
                <a:solidFill>
                  <a:srgbClr val="CD0000"/>
                </a:solidFill>
                <a:latin typeface="Century Gothic" pitchFamily="34" charset="0"/>
                <a:ea typeface="Myriad Pro"/>
                <a:cs typeface="Myriad Pro"/>
              </a:rPr>
              <a:t>En 27 meses, 14 días el FANVIT ha generado </a:t>
            </a:r>
            <a:r>
              <a:rPr lang="es-MX" sz="2000" b="1" dirty="0" smtClean="0">
                <a:solidFill>
                  <a:srgbClr val="CD0000"/>
                </a:solidFill>
                <a:latin typeface="Century Gothic" pitchFamily="34" charset="0"/>
                <a:ea typeface="Myriad Pro"/>
                <a:cs typeface="Myriad Pro"/>
              </a:rPr>
              <a:t>2,554 </a:t>
            </a:r>
            <a:r>
              <a:rPr lang="es-MX" sz="2000" b="1" dirty="0">
                <a:solidFill>
                  <a:srgbClr val="CD0000"/>
                </a:solidFill>
                <a:latin typeface="Century Gothic" pitchFamily="34" charset="0"/>
                <a:ea typeface="Myriad Pro"/>
                <a:cs typeface="Myriad Pro"/>
              </a:rPr>
              <a:t>millones, incluyendo costos y minusvalía</a:t>
            </a:r>
          </a:p>
        </p:txBody>
      </p:sp>
      <p:sp>
        <p:nvSpPr>
          <p:cNvPr id="9"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56</a:t>
            </a:fld>
            <a:endParaRPr lang="es-ES" altLang="es-MX" dirty="0"/>
          </a:p>
        </p:txBody>
      </p:sp>
      <p:sp>
        <p:nvSpPr>
          <p:cNvPr id="8" name="2 Marcador de contenido"/>
          <p:cNvSpPr txBox="1">
            <a:spLocks/>
          </p:cNvSpPr>
          <p:nvPr/>
        </p:nvSpPr>
        <p:spPr>
          <a:xfrm>
            <a:off x="0" y="6575422"/>
            <a:ext cx="6597167" cy="22967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buFont typeface="Arial"/>
              <a:buNone/>
            </a:pPr>
            <a:r>
              <a:rPr lang="es-MX" sz="1100" dirty="0" smtClean="0">
                <a:solidFill>
                  <a:prstClr val="black"/>
                </a:solidFill>
                <a:latin typeface="Century Gothic" panose="020B0502020202020204" pitchFamily="34" charset="0"/>
              </a:rPr>
              <a:t>Fuente: Gerencia de Información Financiera.</a:t>
            </a:r>
          </a:p>
          <a:p>
            <a:pPr marL="0" indent="0">
              <a:buFont typeface="Arial"/>
              <a:buNone/>
            </a:pPr>
            <a:endParaRPr lang="es-MX" sz="1100" dirty="0">
              <a:solidFill>
                <a:prstClr val="black"/>
              </a:solidFill>
              <a:latin typeface="Century Gothic" panose="020B0502020202020204"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4024524470"/>
              </p:ext>
            </p:extLst>
          </p:nvPr>
        </p:nvGraphicFramePr>
        <p:xfrm>
          <a:off x="463138" y="2512140"/>
          <a:ext cx="8191763" cy="3559050"/>
        </p:xfrm>
        <a:graphic>
          <a:graphicData uri="http://schemas.openxmlformats.org/drawingml/2006/table">
            <a:tbl>
              <a:tblPr/>
              <a:tblGrid>
                <a:gridCol w="3131743"/>
                <a:gridCol w="861571"/>
                <a:gridCol w="998328"/>
                <a:gridCol w="998328"/>
                <a:gridCol w="1285519"/>
                <a:gridCol w="916274"/>
              </a:tblGrid>
              <a:tr h="449159">
                <a:tc>
                  <a:txBody>
                    <a:bodyPr/>
                    <a:lstStyle/>
                    <a:p>
                      <a:pPr algn="ctr" rtl="0" fontAlgn="b"/>
                      <a:r>
                        <a:rPr lang="es-MX" sz="1300" b="1" i="0" u="none" strike="noStrike" dirty="0">
                          <a:solidFill>
                            <a:srgbClr val="FFFFFF"/>
                          </a:solidFill>
                          <a:effectLst/>
                          <a:latin typeface="Century Gothic"/>
                        </a:rPr>
                        <a:t>CONCEPTO</a:t>
                      </a:r>
                    </a:p>
                  </a:txBody>
                  <a:tcPr marL="0" marR="0" marT="0" marB="0" anchor="ctr">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dic-14</a:t>
                      </a:r>
                    </a:p>
                  </a:txBody>
                  <a:tcPr marL="0" marR="0" marT="0" marB="0" anchor="ctr">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dic-15</a:t>
                      </a:r>
                    </a:p>
                  </a:txBody>
                  <a:tcPr marL="0" marR="0" marT="0" marB="0" anchor="ctr">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ago-16</a:t>
                      </a:r>
                    </a:p>
                  </a:txBody>
                  <a:tcPr marL="0" marR="0" marT="0" marB="0" anchor="ctr">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sep-16</a:t>
                      </a:r>
                    </a:p>
                  </a:txBody>
                  <a:tcPr marL="0" marR="0" marT="0" marB="0" anchor="ctr">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14-oct-16</a:t>
                      </a:r>
                    </a:p>
                  </a:txBody>
                  <a:tcPr marL="0" marR="0" marT="0" marB="0" anchor="ctr">
                    <a:lnL>
                      <a:noFill/>
                    </a:lnL>
                    <a:lnR>
                      <a:noFill/>
                    </a:lnR>
                    <a:lnT>
                      <a:noFill/>
                    </a:lnT>
                    <a:lnB>
                      <a:noFill/>
                    </a:lnB>
                    <a:solidFill>
                      <a:srgbClr val="7F7F7F"/>
                    </a:solidFill>
                  </a:tcPr>
                </a:tc>
              </a:tr>
              <a:tr h="374299">
                <a:tc>
                  <a:txBody>
                    <a:bodyPr/>
                    <a:lstStyle/>
                    <a:p>
                      <a:pPr algn="l" rtl="0" fontAlgn="ctr"/>
                      <a:r>
                        <a:rPr lang="es-MX" sz="1300" b="0" i="0" u="none" strike="noStrike" dirty="0">
                          <a:solidFill>
                            <a:srgbClr val="000000"/>
                          </a:solidFill>
                          <a:effectLst/>
                          <a:latin typeface="Century Gothic"/>
                        </a:rPr>
                        <a:t>Margen Financiero</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$407,498</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$2,132,154</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$1,794,765</a:t>
                      </a:r>
                    </a:p>
                  </a:txBody>
                  <a:tcPr marL="0" marR="0" marT="0" marB="0" anchor="ctr">
                    <a:lnL>
                      <a:noFill/>
                    </a:lnL>
                    <a:lnR>
                      <a:noFill/>
                    </a:lnR>
                    <a:lnT>
                      <a:noFill/>
                    </a:lnT>
                    <a:lnB>
                      <a:noFill/>
                    </a:lnB>
                  </a:tcPr>
                </a:tc>
                <a:tc>
                  <a:txBody>
                    <a:bodyPr/>
                    <a:lstStyle/>
                    <a:p>
                      <a:pPr algn="ctr" rtl="0" fontAlgn="ctr"/>
                      <a:r>
                        <a:rPr lang="es-MX" sz="1300" b="0" i="0" u="none" strike="noStrike" dirty="0" smtClean="0">
                          <a:solidFill>
                            <a:srgbClr val="000000"/>
                          </a:solidFill>
                          <a:effectLst/>
                          <a:latin typeface="Century Gothic"/>
                        </a:rPr>
                        <a:t>2,038,956</a:t>
                      </a:r>
                      <a:endParaRPr lang="es-MX" sz="1300" b="0" i="0" u="none" strike="noStrike" dirty="0">
                        <a:solidFill>
                          <a:srgbClr val="000000"/>
                        </a:solidFill>
                        <a:effectLst/>
                        <a:latin typeface="Century Gothic"/>
                      </a:endParaRPr>
                    </a:p>
                  </a:txBody>
                  <a:tcPr marL="0" marR="0" marT="0" marB="0" anchor="ctr">
                    <a:lnL>
                      <a:noFill/>
                    </a:lnL>
                    <a:lnR>
                      <a:noFill/>
                    </a:lnR>
                    <a:lnT>
                      <a:noFill/>
                    </a:lnT>
                    <a:lnB>
                      <a:noFill/>
                    </a:lnB>
                  </a:tcPr>
                </a:tc>
                <a:tc>
                  <a:txBody>
                    <a:bodyPr/>
                    <a:lstStyle/>
                    <a:p>
                      <a:pPr algn="ctr" rtl="0" fontAlgn="ctr"/>
                      <a:r>
                        <a:rPr lang="es-MX" sz="1300" b="0" i="0" u="none" strike="noStrike" dirty="0" smtClean="0">
                          <a:solidFill>
                            <a:srgbClr val="000000"/>
                          </a:solidFill>
                          <a:effectLst/>
                          <a:latin typeface="Century Gothic"/>
                        </a:rPr>
                        <a:t>2,150,350</a:t>
                      </a:r>
                    </a:p>
                  </a:txBody>
                  <a:tcPr marL="0" marR="0" marT="0" marB="0" anchor="ctr">
                    <a:lnL>
                      <a:noFill/>
                    </a:lnL>
                    <a:lnR>
                      <a:noFill/>
                    </a:lnR>
                    <a:lnT>
                      <a:noFill/>
                    </a:lnT>
                    <a:lnB>
                      <a:noFill/>
                    </a:lnB>
                  </a:tcPr>
                </a:tc>
              </a:tr>
              <a:tr h="449159">
                <a:tc>
                  <a:txBody>
                    <a:bodyPr/>
                    <a:lstStyle/>
                    <a:p>
                      <a:pPr algn="l" rtl="0" fontAlgn="ctr"/>
                      <a:r>
                        <a:rPr lang="es-MX" sz="1300" b="0" i="0" u="none" strike="noStrike" dirty="0">
                          <a:solidFill>
                            <a:srgbClr val="000000"/>
                          </a:solidFill>
                          <a:effectLst/>
                          <a:latin typeface="Century Gothic"/>
                        </a:rPr>
                        <a:t>Resultado intermediación y valuación</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$89,712</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-$1,445,427</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$1,129,114</a:t>
                      </a:r>
                    </a:p>
                  </a:txBody>
                  <a:tcPr marL="0" marR="0" marT="0" marB="0" anchor="ctr">
                    <a:lnL>
                      <a:noFill/>
                    </a:lnL>
                    <a:lnR>
                      <a:noFill/>
                    </a:lnR>
                    <a:lnT>
                      <a:noFill/>
                    </a:lnT>
                    <a:lnB>
                      <a:noFill/>
                    </a:lnB>
                  </a:tcPr>
                </a:tc>
                <a:tc>
                  <a:txBody>
                    <a:bodyPr/>
                    <a:lstStyle/>
                    <a:p>
                      <a:pPr algn="ctr" rtl="0" fontAlgn="ctr"/>
                      <a:r>
                        <a:rPr lang="es-MX" sz="1300" b="0" i="0" u="none" strike="noStrike" dirty="0" smtClean="0">
                          <a:solidFill>
                            <a:srgbClr val="000000"/>
                          </a:solidFill>
                          <a:effectLst/>
                          <a:latin typeface="Century Gothic"/>
                        </a:rPr>
                        <a:t>894,360</a:t>
                      </a:r>
                      <a:endParaRPr lang="es-MX" sz="1300" b="0" i="0" u="none" strike="noStrike" dirty="0">
                        <a:solidFill>
                          <a:srgbClr val="000000"/>
                        </a:solidFill>
                        <a:effectLst/>
                        <a:latin typeface="Century Gothic"/>
                      </a:endParaRPr>
                    </a:p>
                  </a:txBody>
                  <a:tcPr marL="0" marR="0" marT="0" marB="0" anchor="ctr">
                    <a:lnL>
                      <a:noFill/>
                    </a:lnL>
                    <a:lnR>
                      <a:noFill/>
                    </a:lnR>
                    <a:lnT>
                      <a:noFill/>
                    </a:lnT>
                    <a:lnB>
                      <a:noFill/>
                    </a:lnB>
                  </a:tcPr>
                </a:tc>
                <a:tc>
                  <a:txBody>
                    <a:bodyPr/>
                    <a:lstStyle/>
                    <a:p>
                      <a:pPr algn="ctr" rtl="0" fontAlgn="ctr"/>
                      <a:r>
                        <a:rPr lang="es-MX" sz="1300" b="0" i="0" u="none" strike="noStrike" dirty="0" smtClean="0">
                          <a:solidFill>
                            <a:srgbClr val="000000"/>
                          </a:solidFill>
                          <a:effectLst/>
                          <a:latin typeface="Century Gothic"/>
                        </a:rPr>
                        <a:t>917,140</a:t>
                      </a:r>
                      <a:endParaRPr lang="es-MX" sz="1300" b="0" i="0" u="none" strike="noStrike" dirty="0">
                        <a:solidFill>
                          <a:srgbClr val="000000"/>
                        </a:solidFill>
                        <a:effectLst/>
                        <a:latin typeface="Century Gothic"/>
                      </a:endParaRPr>
                    </a:p>
                  </a:txBody>
                  <a:tcPr marL="0" marR="0" marT="0" marB="0" anchor="ctr">
                    <a:lnL>
                      <a:noFill/>
                    </a:lnL>
                    <a:lnR>
                      <a:noFill/>
                    </a:lnR>
                    <a:lnT>
                      <a:noFill/>
                    </a:lnT>
                    <a:lnB>
                      <a:noFill/>
                    </a:lnB>
                  </a:tcPr>
                </a:tc>
              </a:tr>
              <a:tr h="374299">
                <a:tc>
                  <a:txBody>
                    <a:bodyPr/>
                    <a:lstStyle/>
                    <a:p>
                      <a:pPr algn="l" rtl="0" fontAlgn="ctr"/>
                      <a:r>
                        <a:rPr lang="es-MX" sz="1300" b="1" i="0" u="none" strike="noStrike" dirty="0">
                          <a:solidFill>
                            <a:srgbClr val="000000"/>
                          </a:solidFill>
                          <a:effectLst/>
                          <a:latin typeface="Century Gothic"/>
                        </a:rPr>
                        <a:t>Resultado de inversiones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a:solidFill>
                            <a:srgbClr val="000000"/>
                          </a:solidFill>
                          <a:effectLst/>
                          <a:latin typeface="Century Gothic"/>
                        </a:rPr>
                        <a:t>$497,210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a:solidFill>
                            <a:srgbClr val="000000"/>
                          </a:solidFill>
                          <a:effectLst/>
                          <a:latin typeface="Century Gothic"/>
                        </a:rPr>
                        <a:t>$686,727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a:solidFill>
                            <a:srgbClr val="000000"/>
                          </a:solidFill>
                          <a:effectLst/>
                          <a:latin typeface="Century Gothic"/>
                        </a:rPr>
                        <a:t>$2,923,879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smtClean="0">
                          <a:solidFill>
                            <a:srgbClr val="000000"/>
                          </a:solidFill>
                          <a:effectLst/>
                          <a:latin typeface="Century Gothic"/>
                        </a:rPr>
                        <a:t>2,933,316</a:t>
                      </a:r>
                      <a:endParaRPr lang="es-MX" sz="1300" b="1" i="0" u="none" strike="noStrike" dirty="0">
                        <a:solidFill>
                          <a:srgbClr val="000000"/>
                        </a:solidFill>
                        <a:effectLst/>
                        <a:latin typeface="Century Gothic"/>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smtClean="0">
                          <a:solidFill>
                            <a:srgbClr val="000000"/>
                          </a:solidFill>
                          <a:effectLst/>
                          <a:latin typeface="Century Gothic"/>
                        </a:rPr>
                        <a:t>3,067,489</a:t>
                      </a:r>
                      <a:endParaRPr lang="es-MX" sz="1300" b="1" i="0" u="none" strike="noStrike" dirty="0">
                        <a:solidFill>
                          <a:srgbClr val="000000"/>
                        </a:solidFill>
                        <a:effectLst/>
                        <a:latin typeface="Century Gothic"/>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481242">
                <a:tc>
                  <a:txBody>
                    <a:bodyPr/>
                    <a:lstStyle/>
                    <a:p>
                      <a:pPr algn="l" rtl="0" fontAlgn="ctr"/>
                      <a:r>
                        <a:rPr lang="es-MX" sz="1300" b="0" i="0" u="none" strike="noStrike" dirty="0">
                          <a:solidFill>
                            <a:srgbClr val="000000"/>
                          </a:solidFill>
                          <a:effectLst/>
                          <a:latin typeface="Century Gothic"/>
                        </a:rPr>
                        <a:t>Gastos de operación e infraestructura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-$99,852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-$299,232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-$173,087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smtClean="0">
                          <a:solidFill>
                            <a:srgbClr val="000000"/>
                          </a:solidFill>
                          <a:effectLst/>
                          <a:latin typeface="Century Gothic"/>
                        </a:rPr>
                        <a:t>-$195,668</a:t>
                      </a:r>
                      <a:endParaRPr lang="es-MX" sz="1300" b="0" i="0" u="none" strike="noStrike" dirty="0">
                        <a:solidFill>
                          <a:srgbClr val="000000"/>
                        </a:solidFill>
                        <a:effectLst/>
                        <a:latin typeface="Century Gothic"/>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smtClean="0">
                          <a:solidFill>
                            <a:srgbClr val="000000"/>
                          </a:solidFill>
                          <a:effectLst/>
                          <a:latin typeface="Century Gothic"/>
                        </a:rPr>
                        <a:t>-$203,553</a:t>
                      </a:r>
                      <a:endParaRPr lang="es-MX" sz="1300" b="0" i="0" u="none" strike="noStrike" dirty="0">
                        <a:solidFill>
                          <a:srgbClr val="000000"/>
                        </a:solidFill>
                        <a:effectLst/>
                        <a:latin typeface="Century Gothic"/>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299">
                <a:tc>
                  <a:txBody>
                    <a:bodyPr/>
                    <a:lstStyle/>
                    <a:p>
                      <a:pPr algn="l" rtl="0" fontAlgn="ctr"/>
                      <a:r>
                        <a:rPr lang="es-MX" sz="1300" b="1" i="0" u="none" strike="noStrike" dirty="0">
                          <a:solidFill>
                            <a:srgbClr val="000000"/>
                          </a:solidFill>
                          <a:effectLst/>
                          <a:latin typeface="Century Gothic"/>
                        </a:rPr>
                        <a:t>Resultado de Operación</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a:solidFill>
                            <a:srgbClr val="000000"/>
                          </a:solidFill>
                          <a:effectLst/>
                          <a:latin typeface="Century Gothic"/>
                        </a:rPr>
                        <a:t>$397,358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a:solidFill>
                            <a:srgbClr val="000000"/>
                          </a:solidFill>
                          <a:effectLst/>
                          <a:latin typeface="Century Gothic"/>
                        </a:rPr>
                        <a:t>$387,495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a:solidFill>
                            <a:srgbClr val="000000"/>
                          </a:solidFill>
                          <a:effectLst/>
                          <a:latin typeface="Century Gothic"/>
                        </a:rPr>
                        <a:t>$2,750,792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smtClean="0">
                          <a:solidFill>
                            <a:srgbClr val="000000"/>
                          </a:solidFill>
                          <a:effectLst/>
                          <a:latin typeface="Century Gothic"/>
                        </a:rPr>
                        <a:t>2,737,649</a:t>
                      </a:r>
                      <a:endParaRPr lang="es-MX" sz="1300" b="1" i="0" u="none" strike="noStrike" dirty="0">
                        <a:solidFill>
                          <a:srgbClr val="000000"/>
                        </a:solidFill>
                        <a:effectLst/>
                        <a:latin typeface="Century Gothic"/>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smtClean="0">
                          <a:solidFill>
                            <a:srgbClr val="000000"/>
                          </a:solidFill>
                          <a:effectLst/>
                          <a:latin typeface="Century Gothic"/>
                        </a:rPr>
                        <a:t>2,863,936</a:t>
                      </a:r>
                      <a:endParaRPr lang="es-MX" sz="1300" b="1" i="0" u="none" strike="noStrike" dirty="0">
                        <a:solidFill>
                          <a:srgbClr val="000000"/>
                        </a:solidFill>
                        <a:effectLst/>
                        <a:latin typeface="Century Gothic"/>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374299">
                <a:tc>
                  <a:txBody>
                    <a:bodyPr/>
                    <a:lstStyle/>
                    <a:p>
                      <a:pPr algn="l" rtl="0" fontAlgn="ctr"/>
                      <a:r>
                        <a:rPr lang="es-MX" sz="1300" b="0" i="0" u="none" strike="noStrike" dirty="0">
                          <a:solidFill>
                            <a:srgbClr val="000000"/>
                          </a:solidFill>
                          <a:effectLst/>
                          <a:latin typeface="Century Gothic"/>
                        </a:rPr>
                        <a:t>Efecto Abengoa</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-$555,593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-$308,941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s-MX" sz="1300" b="0" i="0" u="none" strike="noStrike" dirty="0" smtClean="0">
                          <a:solidFill>
                            <a:srgbClr val="000000"/>
                          </a:solidFill>
                          <a:effectLst/>
                          <a:latin typeface="Century Gothic"/>
                        </a:rPr>
                        <a:t>-$308,941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smtClean="0">
                          <a:solidFill>
                            <a:srgbClr val="000000"/>
                          </a:solidFill>
                          <a:effectLst/>
                          <a:latin typeface="Century Gothic"/>
                        </a:rPr>
                        <a:t>-$308,941</a:t>
                      </a:r>
                      <a:endParaRPr lang="es-MX" sz="1300" b="0" i="0" u="none" strike="noStrike" dirty="0">
                        <a:solidFill>
                          <a:srgbClr val="000000"/>
                        </a:solidFill>
                        <a:effectLst/>
                        <a:latin typeface="Century Gothic"/>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307995">
                <a:tc>
                  <a:txBody>
                    <a:bodyPr/>
                    <a:lstStyle/>
                    <a:p>
                      <a:pPr algn="l"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MX" sz="18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MX" sz="18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374299">
                <a:tc>
                  <a:txBody>
                    <a:bodyPr/>
                    <a:lstStyle/>
                    <a:p>
                      <a:pPr algn="l" rtl="0" fontAlgn="ctr"/>
                      <a:r>
                        <a:rPr lang="es-MX" sz="1300" b="1" i="0" u="none" strike="noStrike" dirty="0">
                          <a:solidFill>
                            <a:srgbClr val="FFFFFF"/>
                          </a:solidFill>
                          <a:effectLst/>
                          <a:latin typeface="Century Gothic"/>
                        </a:rPr>
                        <a:t>Resultado Neto</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a:solidFill>
                            <a:srgbClr val="FFFFFF"/>
                          </a:solidFill>
                          <a:effectLst/>
                          <a:latin typeface="Century Gothic"/>
                        </a:rPr>
                        <a:t>$397,358</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a:solidFill>
                            <a:srgbClr val="FFFFFF"/>
                          </a:solidFill>
                          <a:effectLst/>
                          <a:latin typeface="Century Gothic"/>
                        </a:rPr>
                        <a:t>-168,098</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a:solidFill>
                            <a:srgbClr val="FFFFFF"/>
                          </a:solidFill>
                          <a:effectLst/>
                          <a:latin typeface="Century Gothic"/>
                        </a:rPr>
                        <a:t>2,441,852</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smtClean="0">
                          <a:solidFill>
                            <a:srgbClr val="FFFFFF"/>
                          </a:solidFill>
                          <a:effectLst/>
                          <a:latin typeface="Century Gothic"/>
                        </a:rPr>
                        <a:t>2,428,708</a:t>
                      </a:r>
                      <a:endParaRPr lang="es-MX" sz="1300" b="1" i="0" u="none" strike="noStrike" dirty="0">
                        <a:solidFill>
                          <a:srgbClr val="FFFFFF"/>
                        </a:solidFill>
                        <a:effectLst/>
                        <a:latin typeface="Century Gothic"/>
                      </a:endParaRP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smtClean="0">
                          <a:solidFill>
                            <a:srgbClr val="FFFFFF"/>
                          </a:solidFill>
                          <a:effectLst/>
                          <a:latin typeface="Century Gothic"/>
                        </a:rPr>
                        <a:t>2,554,996</a:t>
                      </a:r>
                      <a:endParaRPr lang="es-MX" sz="1300" b="1" i="0" u="none" strike="noStrike" dirty="0">
                        <a:solidFill>
                          <a:srgbClr val="FFFFFF"/>
                        </a:solidFill>
                        <a:effectLst/>
                        <a:latin typeface="Century Gothic"/>
                      </a:endParaRPr>
                    </a:p>
                  </a:txBody>
                  <a:tcPr marL="0" marR="0" marT="0" marB="0" anchor="ctr">
                    <a:lnL>
                      <a:noFill/>
                    </a:lnL>
                    <a:lnR>
                      <a:noFill/>
                    </a:lnR>
                    <a:lnT>
                      <a:noFill/>
                    </a:lnT>
                    <a:lnB>
                      <a:noFill/>
                    </a:lnB>
                    <a:solidFill>
                      <a:srgbClr val="C0504D"/>
                    </a:solidFill>
                  </a:tcPr>
                </a:tc>
              </a:tr>
            </a:tbl>
          </a:graphicData>
        </a:graphic>
      </p:graphicFrame>
    </p:spTree>
    <p:extLst>
      <p:ext uri="{BB962C8B-B14F-4D97-AF65-F5344CB8AC3E}">
        <p14:creationId xmlns:p14="http://schemas.microsoft.com/office/powerpoint/2010/main" val="11494381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33781" y="183429"/>
            <a:ext cx="7680158" cy="500383"/>
          </a:xfrm>
        </p:spPr>
        <p:txBody>
          <a:bodyPr>
            <a:noAutofit/>
          </a:bodyPr>
          <a:lstStyle/>
          <a:p>
            <a:r>
              <a:rPr lang="es-MX" sz="2000" b="1" dirty="0" smtClean="0">
                <a:solidFill>
                  <a:srgbClr val="C00000"/>
                </a:solidFill>
                <a:latin typeface="Century Gothic" panose="020B0502020202020204" pitchFamily="34" charset="0"/>
                <a:cs typeface="Arial" pitchFamily="34" charset="0"/>
              </a:rPr>
              <a:t>Composición de la cartera del FINVIT</a:t>
            </a:r>
            <a:endParaRPr lang="en-US" sz="2000" b="1" dirty="0">
              <a:solidFill>
                <a:srgbClr val="C00000"/>
              </a:solidFill>
              <a:latin typeface="Century Gothic" panose="020B0502020202020204" pitchFamily="34" charset="0"/>
              <a:cs typeface="Arial" pitchFamily="34" charset="0"/>
            </a:endParaRPr>
          </a:p>
        </p:txBody>
      </p:sp>
      <p:sp>
        <p:nvSpPr>
          <p:cNvPr id="5" name="2 Marcador de contenido"/>
          <p:cNvSpPr>
            <a:spLocks noGrp="1"/>
          </p:cNvSpPr>
          <p:nvPr>
            <p:ph idx="1"/>
          </p:nvPr>
        </p:nvSpPr>
        <p:spPr>
          <a:xfrm>
            <a:off x="1589964" y="946205"/>
            <a:ext cx="5852754" cy="339915"/>
          </a:xfrm>
        </p:spPr>
        <p:txBody>
          <a:bodyPr>
            <a:noAutofit/>
          </a:bodyPr>
          <a:lstStyle/>
          <a:p>
            <a:pPr marL="0" indent="0" algn="ctr">
              <a:spcBef>
                <a:spcPct val="0"/>
              </a:spcBef>
              <a:spcAft>
                <a:spcPts val="1000"/>
              </a:spcAft>
              <a:buClr>
                <a:srgbClr val="CD0000"/>
              </a:buClr>
              <a:buSzPct val="110000"/>
              <a:buNone/>
            </a:pPr>
            <a:r>
              <a:rPr lang="es-MX" altLang="en-US" sz="1400" b="1" dirty="0" smtClean="0">
                <a:latin typeface="Century Gothic" panose="020B0502020202020204" pitchFamily="34" charset="0"/>
                <a:ea typeface="Myriad Pro"/>
                <a:cs typeface="Times New Roman" pitchFamily="18" charset="0"/>
              </a:rPr>
              <a:t>Composición de la cartera</a:t>
            </a:r>
            <a:endParaRPr lang="es-MX" altLang="en-US" sz="1400" b="1" dirty="0">
              <a:latin typeface="Century Gothic" panose="020B0502020202020204" pitchFamily="34" charset="0"/>
              <a:ea typeface="Myriad Pro"/>
              <a:cs typeface="Times New Roman" pitchFamily="18" charset="0"/>
            </a:endParaRPr>
          </a:p>
        </p:txBody>
      </p:sp>
      <p:sp>
        <p:nvSpPr>
          <p:cNvPr id="8" name="1 Marcador de número de diapositiva"/>
          <p:cNvSpPr txBox="1">
            <a:spLocks/>
          </p:cNvSpPr>
          <p:nvPr/>
        </p:nvSpPr>
        <p:spPr>
          <a:xfrm>
            <a:off x="8607566" y="6572376"/>
            <a:ext cx="572946" cy="31300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C0DD11E7-DE26-3544-ADD9-B909B5A09C33}" type="slidenum">
              <a:rPr lang="es-ES"/>
              <a:pPr/>
              <a:t>57</a:t>
            </a:fld>
            <a:endParaRPr lang="es-ES" dirty="0"/>
          </a:p>
        </p:txBody>
      </p:sp>
      <p:graphicFrame>
        <p:nvGraphicFramePr>
          <p:cNvPr id="3" name="Objeto 2"/>
          <p:cNvGraphicFramePr>
            <a:graphicFrameLocks noChangeAspect="1"/>
          </p:cNvGraphicFramePr>
          <p:nvPr>
            <p:extLst>
              <p:ext uri="{D42A27DB-BD31-4B8C-83A1-F6EECF244321}">
                <p14:modId xmlns:p14="http://schemas.microsoft.com/office/powerpoint/2010/main" val="2909311825"/>
              </p:ext>
            </p:extLst>
          </p:nvPr>
        </p:nvGraphicFramePr>
        <p:xfrm>
          <a:off x="250322" y="1324220"/>
          <a:ext cx="8798427" cy="5086476"/>
        </p:xfrm>
        <a:graphic>
          <a:graphicData uri="http://schemas.openxmlformats.org/presentationml/2006/ole">
            <mc:AlternateContent xmlns:mc="http://schemas.openxmlformats.org/markup-compatibility/2006">
              <mc:Choice xmlns:v="urn:schemas-microsoft-com:vml" Requires="v">
                <p:oleObj spid="_x0000_s11345" name="Worksheet" r:id="rId3" imgW="10582200" imgH="5924377" progId="Excel.Sheet.12">
                  <p:embed/>
                </p:oleObj>
              </mc:Choice>
              <mc:Fallback>
                <p:oleObj name="Worksheet" r:id="rId3" imgW="10582200" imgH="5924377" progId="Excel.Sheet.12">
                  <p:embed/>
                  <p:pic>
                    <p:nvPicPr>
                      <p:cNvPr id="0" name=""/>
                      <p:cNvPicPr/>
                      <p:nvPr/>
                    </p:nvPicPr>
                    <p:blipFill>
                      <a:blip r:embed="rId4"/>
                      <a:stretch>
                        <a:fillRect/>
                      </a:stretch>
                    </p:blipFill>
                    <p:spPr>
                      <a:xfrm>
                        <a:off x="250322" y="1324220"/>
                        <a:ext cx="8798427" cy="5086476"/>
                      </a:xfrm>
                      <a:prstGeom prst="rect">
                        <a:avLst/>
                      </a:prstGeom>
                    </p:spPr>
                  </p:pic>
                </p:oleObj>
              </mc:Fallback>
            </mc:AlternateContent>
          </a:graphicData>
        </a:graphic>
      </p:graphicFrame>
    </p:spTree>
    <p:extLst>
      <p:ext uri="{BB962C8B-B14F-4D97-AF65-F5344CB8AC3E}">
        <p14:creationId xmlns:p14="http://schemas.microsoft.com/office/powerpoint/2010/main" val="20216206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7" y="3090913"/>
            <a:ext cx="6082681" cy="711200"/>
          </a:xfrm>
        </p:spPr>
        <p:txBody>
          <a:bodyPr/>
          <a:lstStyle/>
          <a:p>
            <a:r>
              <a:rPr lang="es-MX" altLang="es-MX" sz="2800" dirty="0">
                <a:latin typeface="Century Gothic" pitchFamily="34" charset="0"/>
              </a:rPr>
              <a:t>Grupo de Trabajo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024</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Octubre 2016</a:t>
            </a:r>
            <a:endParaRPr lang="es-ES" dirty="0">
              <a:latin typeface="Century Gothic" pitchFamily="34" charset="0"/>
            </a:endParaRPr>
          </a:p>
        </p:txBody>
      </p:sp>
    </p:spTree>
    <p:extLst>
      <p:ext uri="{BB962C8B-B14F-4D97-AF65-F5344CB8AC3E}">
        <p14:creationId xmlns:p14="http://schemas.microsoft.com/office/powerpoint/2010/main" val="156414024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27326</TotalTime>
  <Words>6056</Words>
  <Application>Microsoft Office PowerPoint</Application>
  <PresentationFormat>Carta (216 x 279 mm)</PresentationFormat>
  <Paragraphs>883</Paragraphs>
  <Slides>58</Slides>
  <Notes>15</Notes>
  <HiddenSlides>0</HiddenSlides>
  <MMClips>0</MMClips>
  <ScaleCrop>false</ScaleCrop>
  <HeadingPairs>
    <vt:vector size="6" baseType="variant">
      <vt:variant>
        <vt:lpstr>Tema</vt:lpstr>
      </vt:variant>
      <vt:variant>
        <vt:i4>4</vt:i4>
      </vt:variant>
      <vt:variant>
        <vt:lpstr>Servidores OLE incrustados</vt:lpstr>
      </vt:variant>
      <vt:variant>
        <vt:i4>2</vt:i4>
      </vt:variant>
      <vt:variant>
        <vt:lpstr>Títulos de diapositiva</vt:lpstr>
      </vt:variant>
      <vt:variant>
        <vt:i4>58</vt:i4>
      </vt:variant>
    </vt:vector>
  </HeadingPairs>
  <TitlesOfParts>
    <vt:vector size="64" baseType="lpstr">
      <vt:lpstr>Tema de Office</vt:lpstr>
      <vt:lpstr>2_Infonavit_2015</vt:lpstr>
      <vt:lpstr>6_Infonavit_2015</vt:lpstr>
      <vt:lpstr>3_Infonavit_2015</vt:lpstr>
      <vt:lpstr>Worksheet</vt:lpstr>
      <vt:lpstr>Microsoft Word Document</vt:lpstr>
      <vt:lpstr>Grupo de Trabajo de Inversiones Sesión Número 024</vt:lpstr>
      <vt:lpstr>Presentación de PowerPoint</vt:lpstr>
      <vt:lpstr>Semblanza de Arturo Hanono Castañeda</vt:lpstr>
      <vt:lpstr>Presentación de PowerPoint</vt:lpstr>
      <vt:lpstr>Exposición de motivos</vt:lpstr>
      <vt:lpstr>Situación actual de las Bases de Funcionamiento del Comité de Inversiones y del Marco de Gestión</vt:lpstr>
      <vt:lpstr>Propuesta a las Bases de Funcionamiento del Comité de Inversiones y del Marco de Gestión</vt:lpstr>
      <vt:lpstr>Propuesta a las Bases de Funcionamiento del Comité de Inversiones y del Marco de Gestión</vt:lpstr>
      <vt:lpstr>Propuesta a las Bases de Funcionamiento del Comité de Inversiones y del Marco de Gestión</vt:lpstr>
      <vt:lpstr>Presentación de PowerPoint</vt:lpstr>
      <vt:lpstr>Al 2016, el FANVIT presenta un rendimiento de 6.89% y un resultado neto de 2,755 mdp.</vt:lpstr>
      <vt:lpstr>Al 14 de octubre, el VaR del FANVIT se ubicó entre los menores vs. SB2, obteniendo un rendimiento de 6.89%</vt:lpstr>
      <vt:lpstr>Presentación de PowerPoint</vt:lpstr>
      <vt:lpstr>Presentación de PowerPoint</vt:lpstr>
      <vt:lpstr>Presentación de PowerPoint</vt:lpstr>
      <vt:lpstr>Operaciones relevantes FANVIT del 15 de septiembre al 14 de septiembre de 2016.</vt:lpstr>
      <vt:lpstr>Se propone una estrategia de inversión conservadora dada la incertidumbre que existe sobre posibles cambios en la política monetaria de los principales bancos centrales y futuros eventos políticos.</vt:lpstr>
      <vt:lpstr>Los instrumentos de deuda pública representan el 58.72% del portafolio</vt:lpstr>
      <vt:lpstr>Presentación de PowerPoint</vt:lpstr>
      <vt:lpstr>El ~28% de la plantilla del Instituto ya es parte del FINVIT, 62% personal sindicalizado</vt:lpstr>
      <vt:lpstr>A un año de operación, el FINVIT cuenta con ~$ 46.5 mdp, 71% aportados de forma directa y un rendimiento del 4.17%.</vt:lpstr>
      <vt:lpstr>Composición por tipo de activo</vt:lpstr>
      <vt:lpstr>Presentación de PowerPoint</vt:lpstr>
      <vt:lpstr>Presentación de PowerPoint</vt:lpstr>
      <vt:lpstr>Presentación de PowerPoint</vt:lpstr>
      <vt:lpstr>Sistemas Electrónicos de Corretaje</vt:lpstr>
      <vt:lpstr>Sistemas Electrónicos de Corretaje</vt:lpstr>
      <vt:lpstr>Presentación de PowerPoint</vt:lpstr>
      <vt:lpstr>Acuerdo de traspaso de recursos de la Tesorería General al FANVIT</vt:lpstr>
      <vt:lpstr>Seguimiento de traspaso de recursos de la Tesorería General al FANVIT</vt:lpstr>
      <vt:lpstr>Presentación de PowerPoint</vt:lpstr>
      <vt:lpstr>Actualización del status del asunto de Abengoa</vt:lpstr>
      <vt:lpstr>Actualización del status del asunto de Abengoa</vt:lpstr>
      <vt:lpstr>Presentación de PowerPoint</vt:lpstr>
      <vt:lpstr>Pago de honorarios fiduciarios a Actinver </vt:lpstr>
      <vt:lpstr>Pago de comisiones pagadas por Actinver </vt:lpstr>
      <vt:lpstr>ANEXOS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Composición de portafolio</vt:lpstr>
      <vt:lpstr>Composición por tipo de activo: Estructurados</vt:lpstr>
      <vt:lpstr>Composición por tipo de activo: Certificados Bursátiles</vt:lpstr>
      <vt:lpstr>Composición por tipo de activo: Certificados Bursátiles</vt:lpstr>
      <vt:lpstr>Presentación de PowerPoint</vt:lpstr>
      <vt:lpstr>Los instrumentos de renta variable representan el 4.71% del portafolio </vt:lpstr>
      <vt:lpstr>Al 14 de octubre de 2016, el rendimiento del FANVIT se ubica en la séptima posición vs. las SB2</vt:lpstr>
      <vt:lpstr>Presentación de PowerPoint</vt:lpstr>
      <vt:lpstr>Composición de la cartera del FINVIT</vt:lpstr>
      <vt:lpstr>Grupo de Trabajo de Inversiones Sesión Número 024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431</cp:revision>
  <cp:lastPrinted>2016-10-24T14:16:08Z</cp:lastPrinted>
  <dcterms:created xsi:type="dcterms:W3CDTF">2015-01-27T17:54:18Z</dcterms:created>
  <dcterms:modified xsi:type="dcterms:W3CDTF">2016-10-24T15:28:22Z</dcterms:modified>
</cp:coreProperties>
</file>