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8.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Lst>
  <p:notesMasterIdLst>
    <p:notesMasterId r:id="rId45"/>
  </p:notesMasterIdLst>
  <p:handoutMasterIdLst>
    <p:handoutMasterId r:id="rId46"/>
  </p:handoutMasterIdLst>
  <p:sldIdLst>
    <p:sldId id="256" r:id="rId5"/>
    <p:sldId id="664" r:id="rId6"/>
    <p:sldId id="940" r:id="rId7"/>
    <p:sldId id="959" r:id="rId8"/>
    <p:sldId id="960" r:id="rId9"/>
    <p:sldId id="961" r:id="rId10"/>
    <p:sldId id="962" r:id="rId11"/>
    <p:sldId id="963" r:id="rId12"/>
    <p:sldId id="964" r:id="rId13"/>
    <p:sldId id="965" r:id="rId14"/>
    <p:sldId id="966" r:id="rId15"/>
    <p:sldId id="967" r:id="rId16"/>
    <p:sldId id="924" r:id="rId17"/>
    <p:sldId id="968" r:id="rId18"/>
    <p:sldId id="694" r:id="rId19"/>
    <p:sldId id="683" r:id="rId20"/>
    <p:sldId id="944" r:id="rId21"/>
    <p:sldId id="882" r:id="rId22"/>
    <p:sldId id="821" r:id="rId23"/>
    <p:sldId id="822" r:id="rId24"/>
    <p:sldId id="837" r:id="rId25"/>
    <p:sldId id="838" r:id="rId26"/>
    <p:sldId id="839" r:id="rId27"/>
    <p:sldId id="675" r:id="rId28"/>
    <p:sldId id="847" r:id="rId29"/>
    <p:sldId id="969" r:id="rId30"/>
    <p:sldId id="869" r:id="rId31"/>
    <p:sldId id="870" r:id="rId32"/>
    <p:sldId id="866" r:id="rId33"/>
    <p:sldId id="970" r:id="rId34"/>
    <p:sldId id="956" r:id="rId35"/>
    <p:sldId id="973" r:id="rId36"/>
    <p:sldId id="972" r:id="rId37"/>
    <p:sldId id="391" r:id="rId38"/>
    <p:sldId id="941" r:id="rId39"/>
    <p:sldId id="942" r:id="rId40"/>
    <p:sldId id="943" r:id="rId41"/>
    <p:sldId id="904" r:id="rId42"/>
    <p:sldId id="895" r:id="rId43"/>
    <p:sldId id="288" r:id="rId44"/>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D32"/>
    <a:srgbClr val="CD0000"/>
    <a:srgbClr val="C0504D"/>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7576" autoAdjust="0"/>
    <p:restoredTop sz="90263" autoAdjust="0"/>
  </p:normalViewPr>
  <p:slideViewPr>
    <p:cSldViewPr snapToGrid="0" snapToObjects="1">
      <p:cViewPr>
        <p:scale>
          <a:sx n="75" d="100"/>
          <a:sy n="75" d="100"/>
        </p:scale>
        <p:origin x="-2664" y="-11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0"/>
    </p:cViewPr>
  </p:sorterViewPr>
  <p:notesViewPr>
    <p:cSldViewPr snapToGrid="0" snapToObjects="1">
      <p:cViewPr varScale="1">
        <p:scale>
          <a:sx n="52" d="100"/>
          <a:sy n="52" d="100"/>
        </p:scale>
        <p:origin x="-2970" y="-8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1.%20Noviembre\Historico_Vector%2018.11.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1.%20Noviembre\Historico_Vector%2018.11.20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708693831083157E-2"/>
          <c:y val="3.2491093937527388E-2"/>
          <c:w val="0.93483548059190424"/>
          <c:h val="0.79144905332855531"/>
        </c:manualLayout>
      </c:layout>
      <c:barChart>
        <c:barDir val="col"/>
        <c:grouping val="clustered"/>
        <c:varyColors val="0"/>
        <c:ser>
          <c:idx val="0"/>
          <c:order val="0"/>
          <c:spPr>
            <a:solidFill>
              <a:schemeClr val="bg1">
                <a:lumMod val="75000"/>
              </a:schemeClr>
            </a:solidFill>
          </c:spPr>
          <c:invertIfNegative val="0"/>
          <c:dPt>
            <c:idx val="1"/>
            <c:invertIfNegative val="0"/>
            <c:bubble3D val="0"/>
          </c:dPt>
          <c:dPt>
            <c:idx val="2"/>
            <c:invertIfNegative val="0"/>
            <c:bubble3D val="0"/>
            <c:spPr>
              <a:solidFill>
                <a:schemeClr val="accent2"/>
              </a:solidFill>
            </c:spPr>
          </c:dPt>
          <c:dPt>
            <c:idx val="3"/>
            <c:invertIfNegative val="0"/>
            <c:bubble3D val="0"/>
          </c:dPt>
          <c:dPt>
            <c:idx val="5"/>
            <c:invertIfNegative val="0"/>
            <c:bubble3D val="0"/>
          </c:dPt>
          <c:dPt>
            <c:idx val="7"/>
            <c:invertIfNegative val="0"/>
            <c:bubble3D val="0"/>
          </c:dPt>
          <c:dPt>
            <c:idx val="12"/>
            <c:invertIfNegative val="0"/>
            <c:bubble3D val="0"/>
          </c:dPt>
          <c:dLbls>
            <c:dLbl>
              <c:idx val="2"/>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VaR!$B$26:$B$39</c:f>
              <c:strCache>
                <c:ptCount val="14"/>
                <c:pt idx="0">
                  <c:v>Inbursa</c:v>
                </c:pt>
                <c:pt idx="1">
                  <c:v>Azteca</c:v>
                </c:pt>
                <c:pt idx="2">
                  <c:v>FANVIT*</c:v>
                </c:pt>
                <c:pt idx="3">
                  <c:v>Profuturo GNP</c:v>
                </c:pt>
                <c:pt idx="4">
                  <c:v>Coppel</c:v>
                </c:pt>
                <c:pt idx="5">
                  <c:v>Invercap</c:v>
                </c:pt>
                <c:pt idx="6">
                  <c:v>Metlife</c:v>
                </c:pt>
                <c:pt idx="7">
                  <c:v>Banamex</c:v>
                </c:pt>
                <c:pt idx="8">
                  <c:v>Sistema</c:v>
                </c:pt>
                <c:pt idx="9">
                  <c:v>XXI Banorte</c:v>
                </c:pt>
                <c:pt idx="10">
                  <c:v>Principal</c:v>
                </c:pt>
                <c:pt idx="11">
                  <c:v>SURA</c:v>
                </c:pt>
                <c:pt idx="12">
                  <c:v>PensionISSSTE</c:v>
                </c:pt>
                <c:pt idx="13">
                  <c:v>Límite</c:v>
                </c:pt>
              </c:strCache>
            </c:strRef>
          </c:cat>
          <c:val>
            <c:numRef>
              <c:f>VaR!$C$26:$C$39</c:f>
              <c:numCache>
                <c:formatCode>0.00</c:formatCode>
                <c:ptCount val="14"/>
                <c:pt idx="0">
                  <c:v>0.24504700000000001</c:v>
                </c:pt>
                <c:pt idx="1">
                  <c:v>0.56477100000000002</c:v>
                </c:pt>
                <c:pt idx="2">
                  <c:v>0.57999999999999996</c:v>
                </c:pt>
                <c:pt idx="3">
                  <c:v>0.603792</c:v>
                </c:pt>
                <c:pt idx="4">
                  <c:v>0.61788199999999993</c:v>
                </c:pt>
                <c:pt idx="5">
                  <c:v>0.62795400000000001</c:v>
                </c:pt>
                <c:pt idx="6">
                  <c:v>0.64981</c:v>
                </c:pt>
                <c:pt idx="7">
                  <c:v>0.66220100000000004</c:v>
                </c:pt>
                <c:pt idx="8">
                  <c:v>0.69443600000000005</c:v>
                </c:pt>
                <c:pt idx="9">
                  <c:v>0.71161399999999997</c:v>
                </c:pt>
                <c:pt idx="10">
                  <c:v>0.76308799999999999</c:v>
                </c:pt>
                <c:pt idx="11">
                  <c:v>0.80050599999999994</c:v>
                </c:pt>
                <c:pt idx="12">
                  <c:v>1.0304089999999999</c:v>
                </c:pt>
                <c:pt idx="13">
                  <c:v>1.1000000000000001</c:v>
                </c:pt>
              </c:numCache>
            </c:numRef>
          </c:val>
        </c:ser>
        <c:ser>
          <c:idx val="1"/>
          <c:order val="1"/>
          <c:spPr>
            <a:solidFill>
              <a:schemeClr val="tx1">
                <a:lumMod val="50000"/>
                <a:lumOff val="50000"/>
              </a:schemeClr>
            </a:solidFill>
          </c:spPr>
          <c:invertIfNegative val="0"/>
          <c:dPt>
            <c:idx val="1"/>
            <c:invertIfNegative val="0"/>
            <c:bubble3D val="0"/>
            <c:spPr>
              <a:solidFill>
                <a:srgbClr val="C00000"/>
              </a:solidFill>
            </c:spPr>
          </c:dPt>
          <c:dLbls>
            <c:dLbl>
              <c:idx val="1"/>
              <c:layout>
                <c:manualLayout>
                  <c:x val="0"/>
                  <c:y val="4.0345420334156126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VaR!$B$26:$B$39</c:f>
              <c:strCache>
                <c:ptCount val="14"/>
                <c:pt idx="0">
                  <c:v>Inbursa</c:v>
                </c:pt>
                <c:pt idx="1">
                  <c:v>Azteca</c:v>
                </c:pt>
                <c:pt idx="2">
                  <c:v>FANVIT*</c:v>
                </c:pt>
                <c:pt idx="3">
                  <c:v>Profuturo GNP</c:v>
                </c:pt>
                <c:pt idx="4">
                  <c:v>Coppel</c:v>
                </c:pt>
                <c:pt idx="5">
                  <c:v>Invercap</c:v>
                </c:pt>
                <c:pt idx="6">
                  <c:v>Metlife</c:v>
                </c:pt>
                <c:pt idx="7">
                  <c:v>Banamex</c:v>
                </c:pt>
                <c:pt idx="8">
                  <c:v>Sistema</c:v>
                </c:pt>
                <c:pt idx="9">
                  <c:v>XXI Banorte</c:v>
                </c:pt>
                <c:pt idx="10">
                  <c:v>Principal</c:v>
                </c:pt>
                <c:pt idx="11">
                  <c:v>SURA</c:v>
                </c:pt>
                <c:pt idx="12">
                  <c:v>PensionISSSTE</c:v>
                </c:pt>
                <c:pt idx="13">
                  <c:v>Límite</c:v>
                </c:pt>
              </c:strCache>
            </c:strRef>
          </c:cat>
          <c:val>
            <c:numRef>
              <c:f>VaR!$D$26:$D$39</c:f>
              <c:numCache>
                <c:formatCode>General</c:formatCode>
                <c:ptCount val="14"/>
              </c:numCache>
            </c:numRef>
          </c:val>
        </c:ser>
        <c:dLbls>
          <c:showLegendKey val="0"/>
          <c:showVal val="0"/>
          <c:showCatName val="0"/>
          <c:showSerName val="0"/>
          <c:showPercent val="0"/>
          <c:showBubbleSize val="0"/>
        </c:dLbls>
        <c:gapWidth val="150"/>
        <c:axId val="42585472"/>
        <c:axId val="42591360"/>
      </c:barChart>
      <c:catAx>
        <c:axId val="42585472"/>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42591360"/>
        <c:crosses val="autoZero"/>
        <c:auto val="1"/>
        <c:lblAlgn val="ctr"/>
        <c:lblOffset val="100"/>
        <c:noMultiLvlLbl val="0"/>
      </c:catAx>
      <c:valAx>
        <c:axId val="42591360"/>
        <c:scaling>
          <c:orientation val="minMax"/>
        </c:scaling>
        <c:delete val="0"/>
        <c:axPos val="l"/>
        <c:numFmt formatCode="0.00" sourceLinked="1"/>
        <c:majorTickMark val="out"/>
        <c:minorTickMark val="none"/>
        <c:tickLblPos val="nextTo"/>
        <c:crossAx val="42585472"/>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100"/>
            </a:pPr>
            <a:r>
              <a:rPr lang="en-US" sz="1100" dirty="0"/>
              <a:t>Aportaciones al FINVIT por </a:t>
            </a:r>
            <a:r>
              <a:rPr lang="en-US" sz="1100" dirty="0" smtClean="0"/>
              <a:t>modalidad</a:t>
            </a:r>
            <a:endParaRPr lang="es-MX" sz="1100" dirty="0"/>
          </a:p>
        </c:rich>
      </c:tx>
      <c:layout>
        <c:manualLayout>
          <c:xMode val="edge"/>
          <c:yMode val="edge"/>
          <c:x val="0.23360070780828079"/>
          <c:y val="6.1755733071597749E-2"/>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dPt>
          <c:dPt>
            <c:idx val="1"/>
            <c:bubble3D val="0"/>
            <c:spPr>
              <a:solidFill>
                <a:srgbClr val="C00000"/>
              </a:solidFill>
            </c:spPr>
          </c:dPt>
          <c:dLbls>
            <c:spPr>
              <a:noFill/>
              <a:ln>
                <a:noFill/>
              </a:ln>
              <a:effectLst/>
            </c:spPr>
            <c:txPr>
              <a:bodyPr/>
              <a:lstStyle/>
              <a:p>
                <a:pPr>
                  <a:defRPr b="1">
                    <a:solidFill>
                      <a:schemeClr val="bg1"/>
                    </a:solidFill>
                  </a:defRPr>
                </a:pPr>
                <a:endParaRPr lang="es-MX"/>
              </a:p>
            </c:txPr>
            <c:dLblPos val="ct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ser>
        <c:dLbls>
          <c:showLegendKey val="0"/>
          <c:showVal val="0"/>
          <c:showCatName val="0"/>
          <c:showSerName val="0"/>
          <c:showPercent val="0"/>
          <c:showBubbleSize val="0"/>
          <c:showLeaderLines val="1"/>
        </c:dLbls>
      </c:pie3DChart>
    </c:plotArea>
    <c:legend>
      <c:legendPos val="b"/>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28977385789301"/>
          <c:y val="5.0228310502283102E-2"/>
          <c:w val="0.72885876607196254"/>
          <c:h val="0.74541832955812026"/>
        </c:manualLayout>
      </c:layout>
      <c:barChart>
        <c:barDir val="col"/>
        <c:grouping val="clustered"/>
        <c:varyColors val="0"/>
        <c:ser>
          <c:idx val="0"/>
          <c:order val="0"/>
          <c:tx>
            <c:strRef>
              <c:f>'COMITE FINVIT'!$B$1</c:f>
              <c:strCache>
                <c:ptCount val="1"/>
                <c:pt idx="0">
                  <c:v>Total Activos Netos</c:v>
                </c:pt>
              </c:strCache>
            </c:strRef>
          </c:tx>
          <c:spPr>
            <a:solidFill>
              <a:schemeClr val="accent1"/>
            </a:solidFill>
            <a:ln>
              <a:noFill/>
            </a:ln>
            <a:effectLst/>
          </c:spPr>
          <c:invertIfNegative val="0"/>
          <c:cat>
            <c:numRef>
              <c:f>'COMITE FINVIT'!$A$2:$A$416</c:f>
              <c:numCache>
                <c:formatCode>m/d/yyyy</c:formatCode>
                <c:ptCount val="415"/>
                <c:pt idx="0">
                  <c:v>42111</c:v>
                </c:pt>
                <c:pt idx="1">
                  <c:v>42114</c:v>
                </c:pt>
                <c:pt idx="2">
                  <c:v>42115</c:v>
                </c:pt>
                <c:pt idx="3">
                  <c:v>42116</c:v>
                </c:pt>
                <c:pt idx="4">
                  <c:v>42117</c:v>
                </c:pt>
                <c:pt idx="5">
                  <c:v>42118</c:v>
                </c:pt>
                <c:pt idx="6">
                  <c:v>42121</c:v>
                </c:pt>
                <c:pt idx="7">
                  <c:v>42122</c:v>
                </c:pt>
                <c:pt idx="8">
                  <c:v>42123</c:v>
                </c:pt>
                <c:pt idx="9">
                  <c:v>42124</c:v>
                </c:pt>
                <c:pt idx="10">
                  <c:v>42128</c:v>
                </c:pt>
                <c:pt idx="11">
                  <c:v>42129</c:v>
                </c:pt>
                <c:pt idx="12">
                  <c:v>42130</c:v>
                </c:pt>
                <c:pt idx="13">
                  <c:v>42131</c:v>
                </c:pt>
                <c:pt idx="14">
                  <c:v>42132</c:v>
                </c:pt>
                <c:pt idx="15">
                  <c:v>42135</c:v>
                </c:pt>
                <c:pt idx="16">
                  <c:v>42136</c:v>
                </c:pt>
                <c:pt idx="17">
                  <c:v>42137</c:v>
                </c:pt>
                <c:pt idx="18">
                  <c:v>42138</c:v>
                </c:pt>
                <c:pt idx="19">
                  <c:v>42139</c:v>
                </c:pt>
                <c:pt idx="20">
                  <c:v>42142</c:v>
                </c:pt>
                <c:pt idx="21">
                  <c:v>42143</c:v>
                </c:pt>
                <c:pt idx="22">
                  <c:v>42144</c:v>
                </c:pt>
                <c:pt idx="23">
                  <c:v>42145</c:v>
                </c:pt>
                <c:pt idx="24">
                  <c:v>42146</c:v>
                </c:pt>
                <c:pt idx="25">
                  <c:v>42146</c:v>
                </c:pt>
                <c:pt idx="26">
                  <c:v>42149</c:v>
                </c:pt>
                <c:pt idx="27">
                  <c:v>42150</c:v>
                </c:pt>
                <c:pt idx="28">
                  <c:v>42151</c:v>
                </c:pt>
                <c:pt idx="29">
                  <c:v>42152</c:v>
                </c:pt>
                <c:pt idx="30">
                  <c:v>42153</c:v>
                </c:pt>
                <c:pt idx="31">
                  <c:v>42156</c:v>
                </c:pt>
                <c:pt idx="32">
                  <c:v>42157</c:v>
                </c:pt>
                <c:pt idx="33">
                  <c:v>42158</c:v>
                </c:pt>
                <c:pt idx="34">
                  <c:v>42159</c:v>
                </c:pt>
                <c:pt idx="35">
                  <c:v>42160</c:v>
                </c:pt>
                <c:pt idx="36">
                  <c:v>42163</c:v>
                </c:pt>
                <c:pt idx="37">
                  <c:v>42164</c:v>
                </c:pt>
                <c:pt idx="38">
                  <c:v>42165</c:v>
                </c:pt>
                <c:pt idx="39">
                  <c:v>42166</c:v>
                </c:pt>
                <c:pt idx="40">
                  <c:v>42167</c:v>
                </c:pt>
                <c:pt idx="41">
                  <c:v>42170</c:v>
                </c:pt>
                <c:pt idx="42">
                  <c:v>42171</c:v>
                </c:pt>
                <c:pt idx="43">
                  <c:v>42172</c:v>
                </c:pt>
                <c:pt idx="44">
                  <c:v>42173</c:v>
                </c:pt>
                <c:pt idx="45">
                  <c:v>42174</c:v>
                </c:pt>
                <c:pt idx="46">
                  <c:v>42177</c:v>
                </c:pt>
                <c:pt idx="47">
                  <c:v>42178</c:v>
                </c:pt>
                <c:pt idx="48">
                  <c:v>42179</c:v>
                </c:pt>
                <c:pt idx="49">
                  <c:v>42180</c:v>
                </c:pt>
                <c:pt idx="50">
                  <c:v>42181</c:v>
                </c:pt>
                <c:pt idx="51">
                  <c:v>42184</c:v>
                </c:pt>
                <c:pt idx="52">
                  <c:v>42185</c:v>
                </c:pt>
                <c:pt idx="53">
                  <c:v>42186</c:v>
                </c:pt>
                <c:pt idx="54">
                  <c:v>42187</c:v>
                </c:pt>
                <c:pt idx="55">
                  <c:v>42188</c:v>
                </c:pt>
                <c:pt idx="56">
                  <c:v>42191</c:v>
                </c:pt>
                <c:pt idx="57">
                  <c:v>42192</c:v>
                </c:pt>
                <c:pt idx="58">
                  <c:v>42193</c:v>
                </c:pt>
                <c:pt idx="59">
                  <c:v>42194</c:v>
                </c:pt>
                <c:pt idx="60">
                  <c:v>42195</c:v>
                </c:pt>
                <c:pt idx="61">
                  <c:v>42198</c:v>
                </c:pt>
                <c:pt idx="62">
                  <c:v>42199</c:v>
                </c:pt>
                <c:pt idx="63">
                  <c:v>42200</c:v>
                </c:pt>
                <c:pt idx="64">
                  <c:v>42201</c:v>
                </c:pt>
                <c:pt idx="65">
                  <c:v>42202</c:v>
                </c:pt>
                <c:pt idx="66">
                  <c:v>42205</c:v>
                </c:pt>
                <c:pt idx="67">
                  <c:v>42206</c:v>
                </c:pt>
                <c:pt idx="68">
                  <c:v>42207</c:v>
                </c:pt>
                <c:pt idx="69">
                  <c:v>42208</c:v>
                </c:pt>
                <c:pt idx="70">
                  <c:v>42209</c:v>
                </c:pt>
                <c:pt idx="71">
                  <c:v>42209</c:v>
                </c:pt>
                <c:pt idx="72">
                  <c:v>42212</c:v>
                </c:pt>
                <c:pt idx="73">
                  <c:v>42213</c:v>
                </c:pt>
                <c:pt idx="74">
                  <c:v>42214</c:v>
                </c:pt>
                <c:pt idx="75">
                  <c:v>42215</c:v>
                </c:pt>
                <c:pt idx="76">
                  <c:v>42216</c:v>
                </c:pt>
                <c:pt idx="77">
                  <c:v>42219</c:v>
                </c:pt>
                <c:pt idx="78">
                  <c:v>42220</c:v>
                </c:pt>
                <c:pt idx="79">
                  <c:v>42221</c:v>
                </c:pt>
                <c:pt idx="80">
                  <c:v>42222</c:v>
                </c:pt>
                <c:pt idx="81">
                  <c:v>42223</c:v>
                </c:pt>
                <c:pt idx="82">
                  <c:v>42223</c:v>
                </c:pt>
                <c:pt idx="83">
                  <c:v>42226</c:v>
                </c:pt>
                <c:pt idx="84">
                  <c:v>42226</c:v>
                </c:pt>
                <c:pt idx="85">
                  <c:v>42227</c:v>
                </c:pt>
                <c:pt idx="86">
                  <c:v>42228</c:v>
                </c:pt>
                <c:pt idx="87">
                  <c:v>42229</c:v>
                </c:pt>
                <c:pt idx="88">
                  <c:v>42230</c:v>
                </c:pt>
                <c:pt idx="89">
                  <c:v>42233</c:v>
                </c:pt>
                <c:pt idx="90">
                  <c:v>42234</c:v>
                </c:pt>
                <c:pt idx="91">
                  <c:v>42235</c:v>
                </c:pt>
                <c:pt idx="92">
                  <c:v>42236</c:v>
                </c:pt>
                <c:pt idx="93">
                  <c:v>42237</c:v>
                </c:pt>
                <c:pt idx="94">
                  <c:v>42240</c:v>
                </c:pt>
                <c:pt idx="95">
                  <c:v>42241</c:v>
                </c:pt>
                <c:pt idx="96">
                  <c:v>42242</c:v>
                </c:pt>
                <c:pt idx="97">
                  <c:v>42243</c:v>
                </c:pt>
                <c:pt idx="98">
                  <c:v>42244</c:v>
                </c:pt>
                <c:pt idx="99">
                  <c:v>42247</c:v>
                </c:pt>
                <c:pt idx="100">
                  <c:v>42248</c:v>
                </c:pt>
                <c:pt idx="101">
                  <c:v>42249</c:v>
                </c:pt>
                <c:pt idx="102">
                  <c:v>42250</c:v>
                </c:pt>
                <c:pt idx="103">
                  <c:v>42251</c:v>
                </c:pt>
                <c:pt idx="104">
                  <c:v>42254</c:v>
                </c:pt>
                <c:pt idx="105">
                  <c:v>42255</c:v>
                </c:pt>
                <c:pt idx="106">
                  <c:v>42256</c:v>
                </c:pt>
                <c:pt idx="107">
                  <c:v>42257</c:v>
                </c:pt>
                <c:pt idx="108">
                  <c:v>42258</c:v>
                </c:pt>
                <c:pt idx="109">
                  <c:v>42261</c:v>
                </c:pt>
                <c:pt idx="110">
                  <c:v>42262</c:v>
                </c:pt>
                <c:pt idx="111">
                  <c:v>42264</c:v>
                </c:pt>
                <c:pt idx="112">
                  <c:v>42265</c:v>
                </c:pt>
                <c:pt idx="113">
                  <c:v>42268</c:v>
                </c:pt>
                <c:pt idx="114">
                  <c:v>42269</c:v>
                </c:pt>
                <c:pt idx="115">
                  <c:v>42270</c:v>
                </c:pt>
                <c:pt idx="116">
                  <c:v>42271</c:v>
                </c:pt>
                <c:pt idx="117">
                  <c:v>42272</c:v>
                </c:pt>
                <c:pt idx="118">
                  <c:v>42275</c:v>
                </c:pt>
                <c:pt idx="119">
                  <c:v>42276</c:v>
                </c:pt>
                <c:pt idx="120">
                  <c:v>42277</c:v>
                </c:pt>
                <c:pt idx="121">
                  <c:v>42278</c:v>
                </c:pt>
                <c:pt idx="122">
                  <c:v>42279</c:v>
                </c:pt>
                <c:pt idx="123">
                  <c:v>42282</c:v>
                </c:pt>
                <c:pt idx="124">
                  <c:v>42283</c:v>
                </c:pt>
                <c:pt idx="125">
                  <c:v>42284</c:v>
                </c:pt>
                <c:pt idx="126">
                  <c:v>42285</c:v>
                </c:pt>
                <c:pt idx="127">
                  <c:v>42286</c:v>
                </c:pt>
                <c:pt idx="128">
                  <c:v>42289</c:v>
                </c:pt>
                <c:pt idx="129">
                  <c:v>42290</c:v>
                </c:pt>
                <c:pt idx="130">
                  <c:v>42291</c:v>
                </c:pt>
                <c:pt idx="131">
                  <c:v>42292</c:v>
                </c:pt>
                <c:pt idx="132">
                  <c:v>42293</c:v>
                </c:pt>
                <c:pt idx="133">
                  <c:v>42296</c:v>
                </c:pt>
                <c:pt idx="134">
                  <c:v>42297</c:v>
                </c:pt>
                <c:pt idx="135">
                  <c:v>42298</c:v>
                </c:pt>
                <c:pt idx="136">
                  <c:v>42299</c:v>
                </c:pt>
                <c:pt idx="137">
                  <c:v>42300</c:v>
                </c:pt>
                <c:pt idx="138">
                  <c:v>42303</c:v>
                </c:pt>
                <c:pt idx="139">
                  <c:v>42304</c:v>
                </c:pt>
                <c:pt idx="140">
                  <c:v>42305</c:v>
                </c:pt>
                <c:pt idx="141">
                  <c:v>42306</c:v>
                </c:pt>
                <c:pt idx="142">
                  <c:v>42307</c:v>
                </c:pt>
                <c:pt idx="143">
                  <c:v>42311</c:v>
                </c:pt>
                <c:pt idx="144">
                  <c:v>42312</c:v>
                </c:pt>
                <c:pt idx="145">
                  <c:v>42313</c:v>
                </c:pt>
                <c:pt idx="146">
                  <c:v>42314</c:v>
                </c:pt>
                <c:pt idx="147">
                  <c:v>42317</c:v>
                </c:pt>
                <c:pt idx="148">
                  <c:v>42318</c:v>
                </c:pt>
                <c:pt idx="149">
                  <c:v>42319</c:v>
                </c:pt>
                <c:pt idx="150">
                  <c:v>42320</c:v>
                </c:pt>
                <c:pt idx="151">
                  <c:v>42321</c:v>
                </c:pt>
                <c:pt idx="152">
                  <c:v>42325</c:v>
                </c:pt>
                <c:pt idx="153">
                  <c:v>42326</c:v>
                </c:pt>
                <c:pt idx="154">
                  <c:v>42327</c:v>
                </c:pt>
                <c:pt idx="155">
                  <c:v>42328</c:v>
                </c:pt>
                <c:pt idx="156">
                  <c:v>42331</c:v>
                </c:pt>
                <c:pt idx="157">
                  <c:v>42332</c:v>
                </c:pt>
                <c:pt idx="158">
                  <c:v>42333</c:v>
                </c:pt>
                <c:pt idx="159">
                  <c:v>42334</c:v>
                </c:pt>
                <c:pt idx="160">
                  <c:v>42335</c:v>
                </c:pt>
                <c:pt idx="161">
                  <c:v>42338</c:v>
                </c:pt>
                <c:pt idx="162">
                  <c:v>42339</c:v>
                </c:pt>
                <c:pt idx="163">
                  <c:v>42340</c:v>
                </c:pt>
                <c:pt idx="164">
                  <c:v>42341</c:v>
                </c:pt>
                <c:pt idx="165">
                  <c:v>42342</c:v>
                </c:pt>
                <c:pt idx="166">
                  <c:v>42345</c:v>
                </c:pt>
                <c:pt idx="167">
                  <c:v>42346</c:v>
                </c:pt>
                <c:pt idx="168">
                  <c:v>42347</c:v>
                </c:pt>
                <c:pt idx="169">
                  <c:v>42348</c:v>
                </c:pt>
                <c:pt idx="170">
                  <c:v>42349</c:v>
                </c:pt>
                <c:pt idx="171">
                  <c:v>42352</c:v>
                </c:pt>
                <c:pt idx="172">
                  <c:v>42353</c:v>
                </c:pt>
                <c:pt idx="173">
                  <c:v>42354</c:v>
                </c:pt>
                <c:pt idx="174">
                  <c:v>42355</c:v>
                </c:pt>
                <c:pt idx="175">
                  <c:v>42356</c:v>
                </c:pt>
                <c:pt idx="176">
                  <c:v>42359</c:v>
                </c:pt>
                <c:pt idx="177">
                  <c:v>42360</c:v>
                </c:pt>
                <c:pt idx="178">
                  <c:v>42361</c:v>
                </c:pt>
                <c:pt idx="179">
                  <c:v>42362</c:v>
                </c:pt>
                <c:pt idx="180">
                  <c:v>42366</c:v>
                </c:pt>
                <c:pt idx="181">
                  <c:v>42367</c:v>
                </c:pt>
                <c:pt idx="182">
                  <c:v>42368</c:v>
                </c:pt>
                <c:pt idx="183">
                  <c:v>42369</c:v>
                </c:pt>
                <c:pt idx="184">
                  <c:v>42373</c:v>
                </c:pt>
                <c:pt idx="185">
                  <c:v>42374</c:v>
                </c:pt>
                <c:pt idx="186">
                  <c:v>42375</c:v>
                </c:pt>
                <c:pt idx="187">
                  <c:v>42376</c:v>
                </c:pt>
                <c:pt idx="188">
                  <c:v>42377</c:v>
                </c:pt>
                <c:pt idx="189">
                  <c:v>42380</c:v>
                </c:pt>
                <c:pt idx="190">
                  <c:v>42381</c:v>
                </c:pt>
                <c:pt idx="191">
                  <c:v>42382</c:v>
                </c:pt>
                <c:pt idx="192">
                  <c:v>42383</c:v>
                </c:pt>
                <c:pt idx="193">
                  <c:v>42384</c:v>
                </c:pt>
                <c:pt idx="194">
                  <c:v>42387</c:v>
                </c:pt>
                <c:pt idx="195">
                  <c:v>42388</c:v>
                </c:pt>
                <c:pt idx="196">
                  <c:v>42389</c:v>
                </c:pt>
                <c:pt idx="197">
                  <c:v>42390</c:v>
                </c:pt>
                <c:pt idx="198">
                  <c:v>42391</c:v>
                </c:pt>
                <c:pt idx="199">
                  <c:v>42394</c:v>
                </c:pt>
                <c:pt idx="200">
                  <c:v>42395</c:v>
                </c:pt>
                <c:pt idx="201">
                  <c:v>42396</c:v>
                </c:pt>
                <c:pt idx="202">
                  <c:v>42397</c:v>
                </c:pt>
                <c:pt idx="203">
                  <c:v>42398</c:v>
                </c:pt>
                <c:pt idx="204">
                  <c:v>42402</c:v>
                </c:pt>
                <c:pt idx="205">
                  <c:v>42403</c:v>
                </c:pt>
                <c:pt idx="206">
                  <c:v>42404</c:v>
                </c:pt>
                <c:pt idx="207">
                  <c:v>42405</c:v>
                </c:pt>
                <c:pt idx="208">
                  <c:v>42408</c:v>
                </c:pt>
                <c:pt idx="209">
                  <c:v>42409</c:v>
                </c:pt>
                <c:pt idx="210">
                  <c:v>42410</c:v>
                </c:pt>
                <c:pt idx="211">
                  <c:v>42411</c:v>
                </c:pt>
                <c:pt idx="212">
                  <c:v>42412</c:v>
                </c:pt>
                <c:pt idx="213">
                  <c:v>42415</c:v>
                </c:pt>
                <c:pt idx="214">
                  <c:v>42416</c:v>
                </c:pt>
                <c:pt idx="215">
                  <c:v>42417</c:v>
                </c:pt>
                <c:pt idx="216">
                  <c:v>42418</c:v>
                </c:pt>
                <c:pt idx="217">
                  <c:v>42419</c:v>
                </c:pt>
                <c:pt idx="218">
                  <c:v>42422</c:v>
                </c:pt>
                <c:pt idx="219">
                  <c:v>42423</c:v>
                </c:pt>
                <c:pt idx="220">
                  <c:v>42424</c:v>
                </c:pt>
                <c:pt idx="221">
                  <c:v>42425</c:v>
                </c:pt>
                <c:pt idx="222">
                  <c:v>42426</c:v>
                </c:pt>
                <c:pt idx="223">
                  <c:v>42429</c:v>
                </c:pt>
                <c:pt idx="224">
                  <c:v>42430</c:v>
                </c:pt>
                <c:pt idx="225">
                  <c:v>42431</c:v>
                </c:pt>
                <c:pt idx="226">
                  <c:v>42432</c:v>
                </c:pt>
                <c:pt idx="227">
                  <c:v>42433</c:v>
                </c:pt>
                <c:pt idx="228">
                  <c:v>42436</c:v>
                </c:pt>
                <c:pt idx="229">
                  <c:v>42437</c:v>
                </c:pt>
                <c:pt idx="230">
                  <c:v>42438</c:v>
                </c:pt>
                <c:pt idx="231">
                  <c:v>42439</c:v>
                </c:pt>
                <c:pt idx="232">
                  <c:v>42440</c:v>
                </c:pt>
                <c:pt idx="233">
                  <c:v>42443</c:v>
                </c:pt>
                <c:pt idx="234">
                  <c:v>42444</c:v>
                </c:pt>
                <c:pt idx="235">
                  <c:v>42445</c:v>
                </c:pt>
                <c:pt idx="236">
                  <c:v>42446</c:v>
                </c:pt>
                <c:pt idx="237">
                  <c:v>42447</c:v>
                </c:pt>
                <c:pt idx="238">
                  <c:v>42451</c:v>
                </c:pt>
                <c:pt idx="239">
                  <c:v>42452</c:v>
                </c:pt>
                <c:pt idx="240">
                  <c:v>42457</c:v>
                </c:pt>
                <c:pt idx="241">
                  <c:v>42458</c:v>
                </c:pt>
                <c:pt idx="242">
                  <c:v>42459</c:v>
                </c:pt>
                <c:pt idx="243">
                  <c:v>42460</c:v>
                </c:pt>
                <c:pt idx="244">
                  <c:v>42461</c:v>
                </c:pt>
                <c:pt idx="245">
                  <c:v>42464</c:v>
                </c:pt>
                <c:pt idx="246">
                  <c:v>42465</c:v>
                </c:pt>
                <c:pt idx="247">
                  <c:v>42466</c:v>
                </c:pt>
                <c:pt idx="248">
                  <c:v>42467</c:v>
                </c:pt>
                <c:pt idx="249">
                  <c:v>42468</c:v>
                </c:pt>
                <c:pt idx="250">
                  <c:v>42471</c:v>
                </c:pt>
                <c:pt idx="251">
                  <c:v>42472</c:v>
                </c:pt>
                <c:pt idx="252">
                  <c:v>42473</c:v>
                </c:pt>
                <c:pt idx="253">
                  <c:v>42474</c:v>
                </c:pt>
                <c:pt idx="254">
                  <c:v>42475</c:v>
                </c:pt>
                <c:pt idx="255">
                  <c:v>42478</c:v>
                </c:pt>
                <c:pt idx="256">
                  <c:v>42479</c:v>
                </c:pt>
                <c:pt idx="257">
                  <c:v>42480</c:v>
                </c:pt>
                <c:pt idx="258">
                  <c:v>42481</c:v>
                </c:pt>
                <c:pt idx="259">
                  <c:v>42482</c:v>
                </c:pt>
                <c:pt idx="260">
                  <c:v>42485</c:v>
                </c:pt>
                <c:pt idx="261">
                  <c:v>42486</c:v>
                </c:pt>
                <c:pt idx="262">
                  <c:v>42487</c:v>
                </c:pt>
                <c:pt idx="263">
                  <c:v>42488</c:v>
                </c:pt>
                <c:pt idx="264">
                  <c:v>42489</c:v>
                </c:pt>
                <c:pt idx="265">
                  <c:v>42492</c:v>
                </c:pt>
                <c:pt idx="266">
                  <c:v>42493</c:v>
                </c:pt>
                <c:pt idx="267">
                  <c:v>42494</c:v>
                </c:pt>
                <c:pt idx="268">
                  <c:v>42495</c:v>
                </c:pt>
                <c:pt idx="269">
                  <c:v>42496</c:v>
                </c:pt>
                <c:pt idx="270">
                  <c:v>42499</c:v>
                </c:pt>
                <c:pt idx="271">
                  <c:v>42500</c:v>
                </c:pt>
                <c:pt idx="272">
                  <c:v>42501</c:v>
                </c:pt>
                <c:pt idx="273">
                  <c:v>42502</c:v>
                </c:pt>
                <c:pt idx="274">
                  <c:v>42503</c:v>
                </c:pt>
                <c:pt idx="275">
                  <c:v>42506</c:v>
                </c:pt>
                <c:pt idx="276">
                  <c:v>42507</c:v>
                </c:pt>
                <c:pt idx="277">
                  <c:v>42508</c:v>
                </c:pt>
                <c:pt idx="278">
                  <c:v>42509</c:v>
                </c:pt>
                <c:pt idx="279">
                  <c:v>42510</c:v>
                </c:pt>
                <c:pt idx="280">
                  <c:v>42513</c:v>
                </c:pt>
                <c:pt idx="281">
                  <c:v>42514</c:v>
                </c:pt>
                <c:pt idx="282">
                  <c:v>42515</c:v>
                </c:pt>
                <c:pt idx="283">
                  <c:v>42516</c:v>
                </c:pt>
                <c:pt idx="284">
                  <c:v>42517</c:v>
                </c:pt>
                <c:pt idx="285">
                  <c:v>42520</c:v>
                </c:pt>
                <c:pt idx="286">
                  <c:v>42521</c:v>
                </c:pt>
                <c:pt idx="287">
                  <c:v>42522</c:v>
                </c:pt>
                <c:pt idx="288">
                  <c:v>42523</c:v>
                </c:pt>
                <c:pt idx="289">
                  <c:v>42524</c:v>
                </c:pt>
                <c:pt idx="290">
                  <c:v>42527</c:v>
                </c:pt>
                <c:pt idx="291">
                  <c:v>42528</c:v>
                </c:pt>
                <c:pt idx="292">
                  <c:v>42529</c:v>
                </c:pt>
                <c:pt idx="293">
                  <c:v>42530</c:v>
                </c:pt>
                <c:pt idx="294">
                  <c:v>42531</c:v>
                </c:pt>
                <c:pt idx="295">
                  <c:v>42534</c:v>
                </c:pt>
                <c:pt idx="296">
                  <c:v>42535</c:v>
                </c:pt>
                <c:pt idx="297">
                  <c:v>42536</c:v>
                </c:pt>
                <c:pt idx="298">
                  <c:v>42537</c:v>
                </c:pt>
                <c:pt idx="299">
                  <c:v>42538</c:v>
                </c:pt>
                <c:pt idx="300">
                  <c:v>42541</c:v>
                </c:pt>
                <c:pt idx="301">
                  <c:v>42542</c:v>
                </c:pt>
                <c:pt idx="302">
                  <c:v>42543</c:v>
                </c:pt>
                <c:pt idx="303">
                  <c:v>42544</c:v>
                </c:pt>
                <c:pt idx="304">
                  <c:v>42545</c:v>
                </c:pt>
                <c:pt idx="305">
                  <c:v>42548</c:v>
                </c:pt>
                <c:pt idx="306">
                  <c:v>42549</c:v>
                </c:pt>
                <c:pt idx="307">
                  <c:v>42550</c:v>
                </c:pt>
                <c:pt idx="308">
                  <c:v>42551</c:v>
                </c:pt>
                <c:pt idx="309">
                  <c:v>42552</c:v>
                </c:pt>
                <c:pt idx="310">
                  <c:v>42555</c:v>
                </c:pt>
                <c:pt idx="311">
                  <c:v>42556</c:v>
                </c:pt>
                <c:pt idx="312">
                  <c:v>42557</c:v>
                </c:pt>
                <c:pt idx="313">
                  <c:v>42558</c:v>
                </c:pt>
                <c:pt idx="314">
                  <c:v>42559</c:v>
                </c:pt>
                <c:pt idx="315">
                  <c:v>42562</c:v>
                </c:pt>
                <c:pt idx="316">
                  <c:v>42563</c:v>
                </c:pt>
                <c:pt idx="317">
                  <c:v>42564</c:v>
                </c:pt>
                <c:pt idx="318">
                  <c:v>42565</c:v>
                </c:pt>
                <c:pt idx="319">
                  <c:v>42566</c:v>
                </c:pt>
                <c:pt idx="320">
                  <c:v>42569</c:v>
                </c:pt>
                <c:pt idx="321">
                  <c:v>42570</c:v>
                </c:pt>
                <c:pt idx="322">
                  <c:v>42571</c:v>
                </c:pt>
                <c:pt idx="323">
                  <c:v>42572</c:v>
                </c:pt>
                <c:pt idx="324">
                  <c:v>42573</c:v>
                </c:pt>
                <c:pt idx="325">
                  <c:v>42576</c:v>
                </c:pt>
                <c:pt idx="326">
                  <c:v>42577</c:v>
                </c:pt>
                <c:pt idx="327">
                  <c:v>42578</c:v>
                </c:pt>
                <c:pt idx="328">
                  <c:v>42579</c:v>
                </c:pt>
                <c:pt idx="329">
                  <c:v>42580</c:v>
                </c:pt>
                <c:pt idx="330">
                  <c:v>42583</c:v>
                </c:pt>
                <c:pt idx="331">
                  <c:v>42584</c:v>
                </c:pt>
                <c:pt idx="332">
                  <c:v>42585</c:v>
                </c:pt>
                <c:pt idx="333">
                  <c:v>42586</c:v>
                </c:pt>
                <c:pt idx="334">
                  <c:v>42587</c:v>
                </c:pt>
                <c:pt idx="335">
                  <c:v>42590</c:v>
                </c:pt>
                <c:pt idx="336">
                  <c:v>42591</c:v>
                </c:pt>
                <c:pt idx="337">
                  <c:v>42592</c:v>
                </c:pt>
                <c:pt idx="338">
                  <c:v>42593</c:v>
                </c:pt>
                <c:pt idx="339">
                  <c:v>42594</c:v>
                </c:pt>
                <c:pt idx="340">
                  <c:v>42597</c:v>
                </c:pt>
                <c:pt idx="341">
                  <c:v>42598</c:v>
                </c:pt>
                <c:pt idx="342">
                  <c:v>42599</c:v>
                </c:pt>
                <c:pt idx="343">
                  <c:v>42600</c:v>
                </c:pt>
                <c:pt idx="344">
                  <c:v>42601</c:v>
                </c:pt>
                <c:pt idx="345">
                  <c:v>42604</c:v>
                </c:pt>
                <c:pt idx="346">
                  <c:v>42605</c:v>
                </c:pt>
                <c:pt idx="347">
                  <c:v>42606</c:v>
                </c:pt>
                <c:pt idx="348">
                  <c:v>42607</c:v>
                </c:pt>
                <c:pt idx="349">
                  <c:v>42608</c:v>
                </c:pt>
                <c:pt idx="350">
                  <c:v>42611</c:v>
                </c:pt>
                <c:pt idx="351">
                  <c:v>42612</c:v>
                </c:pt>
                <c:pt idx="352">
                  <c:v>42613</c:v>
                </c:pt>
                <c:pt idx="353">
                  <c:v>42614</c:v>
                </c:pt>
                <c:pt idx="354">
                  <c:v>42615</c:v>
                </c:pt>
                <c:pt idx="355">
                  <c:v>42618</c:v>
                </c:pt>
                <c:pt idx="356">
                  <c:v>42619</c:v>
                </c:pt>
                <c:pt idx="357">
                  <c:v>42620</c:v>
                </c:pt>
                <c:pt idx="358">
                  <c:v>42621</c:v>
                </c:pt>
                <c:pt idx="359">
                  <c:v>42622</c:v>
                </c:pt>
                <c:pt idx="360">
                  <c:v>42625</c:v>
                </c:pt>
                <c:pt idx="361">
                  <c:v>42626</c:v>
                </c:pt>
                <c:pt idx="362">
                  <c:v>42627</c:v>
                </c:pt>
                <c:pt idx="363">
                  <c:v>42628</c:v>
                </c:pt>
                <c:pt idx="364">
                  <c:v>42632</c:v>
                </c:pt>
                <c:pt idx="365">
                  <c:v>42633</c:v>
                </c:pt>
                <c:pt idx="366">
                  <c:v>42634</c:v>
                </c:pt>
                <c:pt idx="367">
                  <c:v>42635</c:v>
                </c:pt>
                <c:pt idx="368">
                  <c:v>42636</c:v>
                </c:pt>
                <c:pt idx="369">
                  <c:v>42639</c:v>
                </c:pt>
                <c:pt idx="370">
                  <c:v>42640</c:v>
                </c:pt>
                <c:pt idx="371">
                  <c:v>42641</c:v>
                </c:pt>
                <c:pt idx="372">
                  <c:v>42642</c:v>
                </c:pt>
                <c:pt idx="373">
                  <c:v>42643</c:v>
                </c:pt>
                <c:pt idx="374">
                  <c:v>42646</c:v>
                </c:pt>
                <c:pt idx="375">
                  <c:v>42647</c:v>
                </c:pt>
                <c:pt idx="376">
                  <c:v>42648</c:v>
                </c:pt>
                <c:pt idx="377">
                  <c:v>42649</c:v>
                </c:pt>
                <c:pt idx="378">
                  <c:v>42650</c:v>
                </c:pt>
                <c:pt idx="379">
                  <c:v>42653</c:v>
                </c:pt>
                <c:pt idx="380">
                  <c:v>42654</c:v>
                </c:pt>
                <c:pt idx="381">
                  <c:v>42655</c:v>
                </c:pt>
                <c:pt idx="382">
                  <c:v>42656</c:v>
                </c:pt>
                <c:pt idx="383">
                  <c:v>42657</c:v>
                </c:pt>
                <c:pt idx="384">
                  <c:v>42660</c:v>
                </c:pt>
                <c:pt idx="385">
                  <c:v>42661</c:v>
                </c:pt>
                <c:pt idx="386">
                  <c:v>42662</c:v>
                </c:pt>
                <c:pt idx="387">
                  <c:v>42663</c:v>
                </c:pt>
                <c:pt idx="388">
                  <c:v>42664</c:v>
                </c:pt>
                <c:pt idx="389">
                  <c:v>42667</c:v>
                </c:pt>
                <c:pt idx="390">
                  <c:v>42668</c:v>
                </c:pt>
                <c:pt idx="391">
                  <c:v>42669</c:v>
                </c:pt>
                <c:pt idx="392">
                  <c:v>42670</c:v>
                </c:pt>
                <c:pt idx="393">
                  <c:v>42671</c:v>
                </c:pt>
                <c:pt idx="394">
                  <c:v>42674</c:v>
                </c:pt>
                <c:pt idx="395">
                  <c:v>42675</c:v>
                </c:pt>
                <c:pt idx="396">
                  <c:v>42677</c:v>
                </c:pt>
                <c:pt idx="397">
                  <c:v>42678</c:v>
                </c:pt>
                <c:pt idx="398">
                  <c:v>42681</c:v>
                </c:pt>
                <c:pt idx="399">
                  <c:v>42682</c:v>
                </c:pt>
                <c:pt idx="400">
                  <c:v>42683</c:v>
                </c:pt>
                <c:pt idx="401">
                  <c:v>42684</c:v>
                </c:pt>
                <c:pt idx="402">
                  <c:v>42685</c:v>
                </c:pt>
                <c:pt idx="403">
                  <c:v>42688</c:v>
                </c:pt>
                <c:pt idx="404">
                  <c:v>42689</c:v>
                </c:pt>
                <c:pt idx="405">
                  <c:v>42690</c:v>
                </c:pt>
                <c:pt idx="406">
                  <c:v>42691</c:v>
                </c:pt>
                <c:pt idx="407">
                  <c:v>42692</c:v>
                </c:pt>
                <c:pt idx="408">
                  <c:v>42696</c:v>
                </c:pt>
                <c:pt idx="409">
                  <c:v>42697</c:v>
                </c:pt>
                <c:pt idx="410">
                  <c:v>42698</c:v>
                </c:pt>
                <c:pt idx="411">
                  <c:v>42699</c:v>
                </c:pt>
                <c:pt idx="412">
                  <c:v>42702</c:v>
                </c:pt>
                <c:pt idx="413">
                  <c:v>42703</c:v>
                </c:pt>
                <c:pt idx="414">
                  <c:v>42704</c:v>
                </c:pt>
              </c:numCache>
            </c:numRef>
          </c:cat>
          <c:val>
            <c:numRef>
              <c:f>'COMITE FINVIT'!$B$2:$B$416</c:f>
              <c:numCache>
                <c:formatCode>_(* #,##0.00_);_(* \(#,##0.00\);_(* "-"??_);_(@_)</c:formatCode>
                <c:ptCount val="415"/>
                <c:pt idx="0">
                  <c:v>3533726.2183340006</c:v>
                </c:pt>
                <c:pt idx="1">
                  <c:v>3577951.2626160001</c:v>
                </c:pt>
                <c:pt idx="2">
                  <c:v>3646701.7648840002</c:v>
                </c:pt>
                <c:pt idx="3">
                  <c:v>3693984.9597539995</c:v>
                </c:pt>
                <c:pt idx="4">
                  <c:v>3794151.6939110002</c:v>
                </c:pt>
                <c:pt idx="5">
                  <c:v>3795644.4736300004</c:v>
                </c:pt>
                <c:pt idx="6">
                  <c:v>3795760.206797</c:v>
                </c:pt>
                <c:pt idx="7">
                  <c:v>3870942.3368409998</c:v>
                </c:pt>
                <c:pt idx="8">
                  <c:v>4272730.2835550001</c:v>
                </c:pt>
                <c:pt idx="9">
                  <c:v>4446300.9547729995</c:v>
                </c:pt>
                <c:pt idx="10">
                  <c:v>4448008.34449</c:v>
                </c:pt>
                <c:pt idx="11">
                  <c:v>4518076.3446909999</c:v>
                </c:pt>
                <c:pt idx="12">
                  <c:v>4640609.1156569999</c:v>
                </c:pt>
                <c:pt idx="13">
                  <c:v>4696350.0286219995</c:v>
                </c:pt>
                <c:pt idx="14">
                  <c:v>4802505.3380470006</c:v>
                </c:pt>
                <c:pt idx="15">
                  <c:v>4802746.095613</c:v>
                </c:pt>
                <c:pt idx="16">
                  <c:v>4812656.348761999</c:v>
                </c:pt>
                <c:pt idx="17">
                  <c:v>5076479.4585330002</c:v>
                </c:pt>
                <c:pt idx="18">
                  <c:v>5049855.5844660001</c:v>
                </c:pt>
                <c:pt idx="19">
                  <c:v>5096124.7216470009</c:v>
                </c:pt>
                <c:pt idx="20">
                  <c:v>5096571.5900019994</c:v>
                </c:pt>
                <c:pt idx="21">
                  <c:v>5096858.0569599997</c:v>
                </c:pt>
                <c:pt idx="22">
                  <c:v>5097234.4126110002</c:v>
                </c:pt>
                <c:pt idx="23">
                  <c:v>5169315.2231229991</c:v>
                </c:pt>
                <c:pt idx="24">
                  <c:v>5295408.358186</c:v>
                </c:pt>
                <c:pt idx="25">
                  <c:v>5295408.358186</c:v>
                </c:pt>
                <c:pt idx="26">
                  <c:v>5363502.9899500003</c:v>
                </c:pt>
                <c:pt idx="27">
                  <c:v>5367922.4184790002</c:v>
                </c:pt>
                <c:pt idx="28">
                  <c:v>5677580.3296649996</c:v>
                </c:pt>
                <c:pt idx="29">
                  <c:v>5790178.1835370008</c:v>
                </c:pt>
                <c:pt idx="30">
                  <c:v>5902378.4908449994</c:v>
                </c:pt>
                <c:pt idx="31">
                  <c:v>6007896.2054169998</c:v>
                </c:pt>
                <c:pt idx="32">
                  <c:v>6069241.9244050002</c:v>
                </c:pt>
                <c:pt idx="33">
                  <c:v>6080745.6935779992</c:v>
                </c:pt>
                <c:pt idx="34">
                  <c:v>6321620.4960249988</c:v>
                </c:pt>
                <c:pt idx="35">
                  <c:v>6382546.1327290004</c:v>
                </c:pt>
                <c:pt idx="36">
                  <c:v>6453622.2198290005</c:v>
                </c:pt>
                <c:pt idx="37">
                  <c:v>6529667.5503239986</c:v>
                </c:pt>
                <c:pt idx="38">
                  <c:v>7202401.2597329998</c:v>
                </c:pt>
                <c:pt idx="39">
                  <c:v>7542280.2371979998</c:v>
                </c:pt>
                <c:pt idx="40">
                  <c:v>7769946.894003001</c:v>
                </c:pt>
                <c:pt idx="41">
                  <c:v>8000110.7594040018</c:v>
                </c:pt>
                <c:pt idx="42">
                  <c:v>8336088.942814</c:v>
                </c:pt>
                <c:pt idx="43">
                  <c:v>8667940.9601679984</c:v>
                </c:pt>
                <c:pt idx="44">
                  <c:v>8652941.445479</c:v>
                </c:pt>
                <c:pt idx="45">
                  <c:v>8925929.5532999989</c:v>
                </c:pt>
                <c:pt idx="46">
                  <c:v>8949061.1962650008</c:v>
                </c:pt>
                <c:pt idx="47">
                  <c:v>9027020.4708799981</c:v>
                </c:pt>
                <c:pt idx="48">
                  <c:v>9560592.5885309987</c:v>
                </c:pt>
                <c:pt idx="49">
                  <c:v>9621582.1814489998</c:v>
                </c:pt>
                <c:pt idx="50">
                  <c:v>9745048.507894</c:v>
                </c:pt>
                <c:pt idx="51">
                  <c:v>9884007.0270649996</c:v>
                </c:pt>
                <c:pt idx="52">
                  <c:v>10015666.188898999</c:v>
                </c:pt>
                <c:pt idx="53">
                  <c:v>10243137.326512</c:v>
                </c:pt>
                <c:pt idx="54">
                  <c:v>10344876.59241</c:v>
                </c:pt>
                <c:pt idx="55">
                  <c:v>10544063.101411</c:v>
                </c:pt>
                <c:pt idx="56">
                  <c:v>10543834.711832</c:v>
                </c:pt>
                <c:pt idx="57">
                  <c:v>10582055.037994001</c:v>
                </c:pt>
                <c:pt idx="58">
                  <c:v>10911560.726028001</c:v>
                </c:pt>
                <c:pt idx="59">
                  <c:v>10976871.636884002</c:v>
                </c:pt>
                <c:pt idx="60">
                  <c:v>11043085.652706999</c:v>
                </c:pt>
                <c:pt idx="61">
                  <c:v>11106490.214247001</c:v>
                </c:pt>
                <c:pt idx="62">
                  <c:v>11314566.119099999</c:v>
                </c:pt>
                <c:pt idx="63">
                  <c:v>11379614.157751</c:v>
                </c:pt>
                <c:pt idx="64">
                  <c:v>11421989.341544999</c:v>
                </c:pt>
                <c:pt idx="65">
                  <c:v>11426452.855664</c:v>
                </c:pt>
                <c:pt idx="66">
                  <c:v>11517794.948577</c:v>
                </c:pt>
                <c:pt idx="67">
                  <c:v>11639889.304728001</c:v>
                </c:pt>
                <c:pt idx="68">
                  <c:v>12019496.694326</c:v>
                </c:pt>
                <c:pt idx="69">
                  <c:v>12063065.723410001</c:v>
                </c:pt>
                <c:pt idx="70">
                  <c:v>12165042.99601</c:v>
                </c:pt>
                <c:pt idx="71">
                  <c:v>12165042.99601</c:v>
                </c:pt>
                <c:pt idx="72">
                  <c:v>12170084.109343002</c:v>
                </c:pt>
                <c:pt idx="73">
                  <c:v>12499503.608445996</c:v>
                </c:pt>
                <c:pt idx="74">
                  <c:v>12513376.289358001</c:v>
                </c:pt>
                <c:pt idx="75">
                  <c:v>12629024.116294</c:v>
                </c:pt>
                <c:pt idx="76">
                  <c:v>12730024.511442998</c:v>
                </c:pt>
                <c:pt idx="77">
                  <c:v>12791105.039753001</c:v>
                </c:pt>
                <c:pt idx="78">
                  <c:v>12974998.398272997</c:v>
                </c:pt>
                <c:pt idx="79">
                  <c:v>13758298.873187998</c:v>
                </c:pt>
                <c:pt idx="80">
                  <c:v>14228798.217647998</c:v>
                </c:pt>
                <c:pt idx="81">
                  <c:v>14551181.011258999</c:v>
                </c:pt>
                <c:pt idx="82">
                  <c:v>14551181.011258999</c:v>
                </c:pt>
                <c:pt idx="83">
                  <c:v>14705229.366987001</c:v>
                </c:pt>
                <c:pt idx="84">
                  <c:v>14705229.366987001</c:v>
                </c:pt>
                <c:pt idx="85">
                  <c:v>15008203.841560001</c:v>
                </c:pt>
                <c:pt idx="86">
                  <c:v>15185250.778364003</c:v>
                </c:pt>
                <c:pt idx="87">
                  <c:v>15247348.402449002</c:v>
                </c:pt>
                <c:pt idx="88">
                  <c:v>15532088.008631999</c:v>
                </c:pt>
                <c:pt idx="89">
                  <c:v>15598657.053713001</c:v>
                </c:pt>
                <c:pt idx="90">
                  <c:v>15668482.372033</c:v>
                </c:pt>
                <c:pt idx="91">
                  <c:v>16178606.610526005</c:v>
                </c:pt>
                <c:pt idx="92">
                  <c:v>16420003.855700998</c:v>
                </c:pt>
                <c:pt idx="93">
                  <c:v>16576269.719853997</c:v>
                </c:pt>
                <c:pt idx="94">
                  <c:v>16809222.434504002</c:v>
                </c:pt>
                <c:pt idx="95">
                  <c:v>16930817.425059002</c:v>
                </c:pt>
                <c:pt idx="96">
                  <c:v>16983972.482531</c:v>
                </c:pt>
                <c:pt idx="97">
                  <c:v>17233577.284901999</c:v>
                </c:pt>
                <c:pt idx="98">
                  <c:v>17370419.472351</c:v>
                </c:pt>
                <c:pt idx="99">
                  <c:v>17529957.128301002</c:v>
                </c:pt>
                <c:pt idx="100">
                  <c:v>17680159.685945</c:v>
                </c:pt>
                <c:pt idx="101">
                  <c:v>18233297.805423003</c:v>
                </c:pt>
                <c:pt idx="102">
                  <c:v>18677127.469201002</c:v>
                </c:pt>
                <c:pt idx="103">
                  <c:v>19008247.133539997</c:v>
                </c:pt>
                <c:pt idx="104">
                  <c:v>19117973.140931003</c:v>
                </c:pt>
                <c:pt idx="105">
                  <c:v>19202597.283511002</c:v>
                </c:pt>
                <c:pt idx="106">
                  <c:v>19321479.218617998</c:v>
                </c:pt>
                <c:pt idx="107">
                  <c:v>19590317.049574997</c:v>
                </c:pt>
                <c:pt idx="108">
                  <c:v>19655317.653398998</c:v>
                </c:pt>
                <c:pt idx="109">
                  <c:v>19817809.728505</c:v>
                </c:pt>
                <c:pt idx="110">
                  <c:v>19891012.661649998</c:v>
                </c:pt>
                <c:pt idx="111">
                  <c:v>20378791.104386002</c:v>
                </c:pt>
                <c:pt idx="112">
                  <c:v>20630661.447050001</c:v>
                </c:pt>
                <c:pt idx="113">
                  <c:v>20748656.052785996</c:v>
                </c:pt>
                <c:pt idx="114">
                  <c:v>20936837.438365996</c:v>
                </c:pt>
                <c:pt idx="115">
                  <c:v>20978578.892643005</c:v>
                </c:pt>
                <c:pt idx="116">
                  <c:v>21012652.110956993</c:v>
                </c:pt>
                <c:pt idx="117">
                  <c:v>21043388.389595002</c:v>
                </c:pt>
                <c:pt idx="118">
                  <c:v>21145569.185358003</c:v>
                </c:pt>
                <c:pt idx="119">
                  <c:v>21337703.537554994</c:v>
                </c:pt>
                <c:pt idx="120">
                  <c:v>21563651.164411001</c:v>
                </c:pt>
                <c:pt idx="121">
                  <c:v>21825616.815322999</c:v>
                </c:pt>
                <c:pt idx="122">
                  <c:v>21384502.974725999</c:v>
                </c:pt>
                <c:pt idx="123">
                  <c:v>21636745.216759004</c:v>
                </c:pt>
                <c:pt idx="124">
                  <c:v>21776306.918453</c:v>
                </c:pt>
                <c:pt idx="125">
                  <c:v>21848656.793775998</c:v>
                </c:pt>
                <c:pt idx="126">
                  <c:v>22050828.761994999</c:v>
                </c:pt>
                <c:pt idx="127">
                  <c:v>22079141.316713005</c:v>
                </c:pt>
                <c:pt idx="128">
                  <c:v>22166265.720912002</c:v>
                </c:pt>
                <c:pt idx="129">
                  <c:v>22196863.951301996</c:v>
                </c:pt>
                <c:pt idx="130">
                  <c:v>21728978.574222997</c:v>
                </c:pt>
                <c:pt idx="131">
                  <c:v>21852666.818969008</c:v>
                </c:pt>
                <c:pt idx="132">
                  <c:v>21852666.789999999</c:v>
                </c:pt>
                <c:pt idx="133">
                  <c:v>22236468.193122998</c:v>
                </c:pt>
                <c:pt idx="134">
                  <c:v>22362652.154072993</c:v>
                </c:pt>
                <c:pt idx="135">
                  <c:v>22375924.525759004</c:v>
                </c:pt>
                <c:pt idx="136">
                  <c:v>22421830.260026</c:v>
                </c:pt>
                <c:pt idx="137">
                  <c:v>22490305.1479</c:v>
                </c:pt>
                <c:pt idx="138">
                  <c:v>22208215.682774998</c:v>
                </c:pt>
                <c:pt idx="139">
                  <c:v>22293999.147053994</c:v>
                </c:pt>
                <c:pt idx="140">
                  <c:v>22428494.716448005</c:v>
                </c:pt>
                <c:pt idx="141">
                  <c:v>22469228.289455999</c:v>
                </c:pt>
                <c:pt idx="142">
                  <c:v>22525656.439896002</c:v>
                </c:pt>
                <c:pt idx="143">
                  <c:v>22617762.947309002</c:v>
                </c:pt>
                <c:pt idx="144">
                  <c:v>22788261.003637999</c:v>
                </c:pt>
                <c:pt idx="145">
                  <c:v>22911208.438400995</c:v>
                </c:pt>
                <c:pt idx="146">
                  <c:v>23021652.498846002</c:v>
                </c:pt>
                <c:pt idx="147">
                  <c:v>23049837.020987004</c:v>
                </c:pt>
                <c:pt idx="148">
                  <c:v>23152417.016103998</c:v>
                </c:pt>
                <c:pt idx="149">
                  <c:v>23360796.828146998</c:v>
                </c:pt>
                <c:pt idx="150">
                  <c:v>23501744.117405001</c:v>
                </c:pt>
                <c:pt idx="151">
                  <c:v>23578740.695162002</c:v>
                </c:pt>
                <c:pt idx="152">
                  <c:v>23638798.552730002</c:v>
                </c:pt>
                <c:pt idx="153">
                  <c:v>23679053.027568996</c:v>
                </c:pt>
                <c:pt idx="154">
                  <c:v>23752616.847516004</c:v>
                </c:pt>
                <c:pt idx="155">
                  <c:v>23979473.727092996</c:v>
                </c:pt>
                <c:pt idx="156">
                  <c:v>24049931.165654</c:v>
                </c:pt>
                <c:pt idx="157">
                  <c:v>24054341.066519</c:v>
                </c:pt>
                <c:pt idx="158">
                  <c:v>24156671.511107996</c:v>
                </c:pt>
                <c:pt idx="159">
                  <c:v>24273865.580919001</c:v>
                </c:pt>
                <c:pt idx="160">
                  <c:v>24294040.669495001</c:v>
                </c:pt>
                <c:pt idx="161">
                  <c:v>24608187.626924995</c:v>
                </c:pt>
                <c:pt idx="162">
                  <c:v>25308422.348058995</c:v>
                </c:pt>
                <c:pt idx="163">
                  <c:v>25394896.574159998</c:v>
                </c:pt>
                <c:pt idx="164">
                  <c:v>25522452.349167001</c:v>
                </c:pt>
                <c:pt idx="165">
                  <c:v>25618392.214442</c:v>
                </c:pt>
                <c:pt idx="166">
                  <c:v>25812113.752290998</c:v>
                </c:pt>
                <c:pt idx="167">
                  <c:v>25917176.270235002</c:v>
                </c:pt>
                <c:pt idx="168">
                  <c:v>26383126.620239001</c:v>
                </c:pt>
                <c:pt idx="169">
                  <c:v>26765863.440139003</c:v>
                </c:pt>
                <c:pt idx="170">
                  <c:v>26974318.992631</c:v>
                </c:pt>
                <c:pt idx="171">
                  <c:v>27137852.842677999</c:v>
                </c:pt>
                <c:pt idx="172">
                  <c:v>27428485.811512999</c:v>
                </c:pt>
                <c:pt idx="173">
                  <c:v>27574587.830771998</c:v>
                </c:pt>
                <c:pt idx="174">
                  <c:v>27694802.646584</c:v>
                </c:pt>
                <c:pt idx="175">
                  <c:v>27804865.134463001</c:v>
                </c:pt>
                <c:pt idx="176">
                  <c:v>27917425.663551006</c:v>
                </c:pt>
                <c:pt idx="177">
                  <c:v>28079634.294699002</c:v>
                </c:pt>
                <c:pt idx="178">
                  <c:v>27587585.935396004</c:v>
                </c:pt>
                <c:pt idx="179">
                  <c:v>27652611.073415998</c:v>
                </c:pt>
                <c:pt idx="180">
                  <c:v>27734256.910583001</c:v>
                </c:pt>
                <c:pt idx="181">
                  <c:v>27837252.861773998</c:v>
                </c:pt>
                <c:pt idx="182">
                  <c:v>27884674.425205</c:v>
                </c:pt>
                <c:pt idx="183">
                  <c:v>27949204.325443</c:v>
                </c:pt>
                <c:pt idx="184">
                  <c:v>28094990.556559</c:v>
                </c:pt>
                <c:pt idx="185">
                  <c:v>28183462.120699003</c:v>
                </c:pt>
                <c:pt idx="186">
                  <c:v>29005027.320662998</c:v>
                </c:pt>
                <c:pt idx="187">
                  <c:v>29511901.953703996</c:v>
                </c:pt>
                <c:pt idx="188">
                  <c:v>29869407.351904001</c:v>
                </c:pt>
                <c:pt idx="189">
                  <c:v>30452640.130074002</c:v>
                </c:pt>
                <c:pt idx="190">
                  <c:v>30662922.079513002</c:v>
                </c:pt>
                <c:pt idx="191">
                  <c:v>30722188.031996004</c:v>
                </c:pt>
                <c:pt idx="192">
                  <c:v>31006677.858017001</c:v>
                </c:pt>
                <c:pt idx="193">
                  <c:v>31188110.525537997</c:v>
                </c:pt>
                <c:pt idx="194">
                  <c:v>31260362.482558001</c:v>
                </c:pt>
                <c:pt idx="195">
                  <c:v>31398610.764026999</c:v>
                </c:pt>
                <c:pt idx="196">
                  <c:v>31865133.070112996</c:v>
                </c:pt>
                <c:pt idx="197">
                  <c:v>31935538.502428997</c:v>
                </c:pt>
                <c:pt idx="198">
                  <c:v>31996630.761180002</c:v>
                </c:pt>
                <c:pt idx="199">
                  <c:v>32097593.312746</c:v>
                </c:pt>
                <c:pt idx="200">
                  <c:v>32174211.860248998</c:v>
                </c:pt>
                <c:pt idx="201">
                  <c:v>32251181.538134001</c:v>
                </c:pt>
                <c:pt idx="202">
                  <c:v>32298159.960248008</c:v>
                </c:pt>
                <c:pt idx="203">
                  <c:v>32360779.592010994</c:v>
                </c:pt>
                <c:pt idx="204">
                  <c:v>32416355.479474001</c:v>
                </c:pt>
                <c:pt idx="205">
                  <c:v>32552260.145639997</c:v>
                </c:pt>
                <c:pt idx="206">
                  <c:v>32903584.139525998</c:v>
                </c:pt>
                <c:pt idx="207">
                  <c:v>33135510.000483997</c:v>
                </c:pt>
                <c:pt idx="208">
                  <c:v>33352576.980566006</c:v>
                </c:pt>
                <c:pt idx="209">
                  <c:v>33582765.542218998</c:v>
                </c:pt>
                <c:pt idx="210">
                  <c:v>33667038.107229993</c:v>
                </c:pt>
                <c:pt idx="211">
                  <c:v>33806346.542880006</c:v>
                </c:pt>
                <c:pt idx="212">
                  <c:v>33935588.494277</c:v>
                </c:pt>
                <c:pt idx="213">
                  <c:v>34064864.759508997</c:v>
                </c:pt>
                <c:pt idx="214">
                  <c:v>34236871.151937999</c:v>
                </c:pt>
                <c:pt idx="215">
                  <c:v>33943440.434608996</c:v>
                </c:pt>
                <c:pt idx="216">
                  <c:v>34155870.246776007</c:v>
                </c:pt>
                <c:pt idx="217">
                  <c:v>34377079.409892</c:v>
                </c:pt>
                <c:pt idx="218">
                  <c:v>34546027.786849</c:v>
                </c:pt>
                <c:pt idx="219">
                  <c:v>34678532.494875006</c:v>
                </c:pt>
                <c:pt idx="220">
                  <c:v>34754756.469484001</c:v>
                </c:pt>
                <c:pt idx="221">
                  <c:v>34833560.557633005</c:v>
                </c:pt>
                <c:pt idx="222">
                  <c:v>34917221.104769997</c:v>
                </c:pt>
                <c:pt idx="223">
                  <c:v>35019548.594306998</c:v>
                </c:pt>
                <c:pt idx="224">
                  <c:v>35066450.863385998</c:v>
                </c:pt>
                <c:pt idx="225">
                  <c:v>35585297.781220004</c:v>
                </c:pt>
                <c:pt idx="226">
                  <c:v>35842919.843839005</c:v>
                </c:pt>
                <c:pt idx="227">
                  <c:v>36038099.105882004</c:v>
                </c:pt>
                <c:pt idx="228">
                  <c:v>36225629.653531991</c:v>
                </c:pt>
                <c:pt idx="229">
                  <c:v>36482030.666693993</c:v>
                </c:pt>
                <c:pt idx="230">
                  <c:v>36531402.457688004</c:v>
                </c:pt>
                <c:pt idx="231">
                  <c:v>36600695.991106994</c:v>
                </c:pt>
                <c:pt idx="232">
                  <c:v>36640789.455724999</c:v>
                </c:pt>
                <c:pt idx="233">
                  <c:v>36660651.908630006</c:v>
                </c:pt>
                <c:pt idx="234">
                  <c:v>36785155.551069997</c:v>
                </c:pt>
                <c:pt idx="235">
                  <c:v>36754989.084954999</c:v>
                </c:pt>
                <c:pt idx="236">
                  <c:v>37114634.266737998</c:v>
                </c:pt>
                <c:pt idx="237">
                  <c:v>37598441.502616003</c:v>
                </c:pt>
                <c:pt idx="238">
                  <c:v>37609133.662974</c:v>
                </c:pt>
                <c:pt idx="239">
                  <c:v>37642888.06859</c:v>
                </c:pt>
                <c:pt idx="240">
                  <c:v>37817224.991554998</c:v>
                </c:pt>
                <c:pt idx="241">
                  <c:v>37979694.957728997</c:v>
                </c:pt>
                <c:pt idx="242">
                  <c:v>37798630.883105002</c:v>
                </c:pt>
                <c:pt idx="243">
                  <c:v>37860867.748994999</c:v>
                </c:pt>
                <c:pt idx="244">
                  <c:v>37933813.901721999</c:v>
                </c:pt>
                <c:pt idx="245">
                  <c:v>38159958.230290003</c:v>
                </c:pt>
                <c:pt idx="246">
                  <c:v>38288896.665863</c:v>
                </c:pt>
                <c:pt idx="247">
                  <c:v>38287586.156032003</c:v>
                </c:pt>
                <c:pt idx="248">
                  <c:v>38399406.31370201</c:v>
                </c:pt>
                <c:pt idx="249">
                  <c:v>38463462.388013005</c:v>
                </c:pt>
                <c:pt idx="250">
                  <c:v>38524481.648570001</c:v>
                </c:pt>
                <c:pt idx="251">
                  <c:v>38551090.168485999</c:v>
                </c:pt>
                <c:pt idx="252">
                  <c:v>36384064.916200012</c:v>
                </c:pt>
                <c:pt idx="253">
                  <c:v>36449343.211778998</c:v>
                </c:pt>
                <c:pt idx="254">
                  <c:v>36468950.805071004</c:v>
                </c:pt>
                <c:pt idx="255">
                  <c:v>36577250.890161999</c:v>
                </c:pt>
                <c:pt idx="256">
                  <c:v>36760001.662466004</c:v>
                </c:pt>
                <c:pt idx="257">
                  <c:v>36785330.824469998</c:v>
                </c:pt>
                <c:pt idx="258">
                  <c:v>36795719.501830004</c:v>
                </c:pt>
                <c:pt idx="259">
                  <c:v>36837211.372892</c:v>
                </c:pt>
                <c:pt idx="260">
                  <c:v>36852376.739605993</c:v>
                </c:pt>
                <c:pt idx="261">
                  <c:v>36852528.873951003</c:v>
                </c:pt>
                <c:pt idx="262">
                  <c:v>34928482.295141995</c:v>
                </c:pt>
                <c:pt idx="263">
                  <c:v>35002553.861172996</c:v>
                </c:pt>
                <c:pt idx="264">
                  <c:v>35121242.254161999</c:v>
                </c:pt>
                <c:pt idx="265">
                  <c:v>35129235.811521992</c:v>
                </c:pt>
                <c:pt idx="266">
                  <c:v>35486887.915700004</c:v>
                </c:pt>
                <c:pt idx="267">
                  <c:v>35679274.263721995</c:v>
                </c:pt>
                <c:pt idx="268">
                  <c:v>35816708.356706999</c:v>
                </c:pt>
                <c:pt idx="269">
                  <c:v>35931103.912253998</c:v>
                </c:pt>
                <c:pt idx="270">
                  <c:v>36049205.979087994</c:v>
                </c:pt>
                <c:pt idx="271">
                  <c:v>36084029.860442996</c:v>
                </c:pt>
                <c:pt idx="272">
                  <c:v>35403245.344196007</c:v>
                </c:pt>
                <c:pt idx="273">
                  <c:v>35421269.723830998</c:v>
                </c:pt>
                <c:pt idx="274">
                  <c:v>35558693.719200999</c:v>
                </c:pt>
                <c:pt idx="275">
                  <c:v>35651139.273375995</c:v>
                </c:pt>
                <c:pt idx="276">
                  <c:v>35940868.296290003</c:v>
                </c:pt>
                <c:pt idx="277">
                  <c:v>36099551.176258005</c:v>
                </c:pt>
                <c:pt idx="278">
                  <c:v>36099833.802610002</c:v>
                </c:pt>
                <c:pt idx="279">
                  <c:v>36139684.828309</c:v>
                </c:pt>
                <c:pt idx="280">
                  <c:v>36150080.087586999</c:v>
                </c:pt>
                <c:pt idx="281">
                  <c:v>36178709.32808999</c:v>
                </c:pt>
                <c:pt idx="282">
                  <c:v>35294198.892122999</c:v>
                </c:pt>
                <c:pt idx="283">
                  <c:v>35588556.463689998</c:v>
                </c:pt>
                <c:pt idx="284">
                  <c:v>35299588.193126008</c:v>
                </c:pt>
                <c:pt idx="285">
                  <c:v>35311302.175917991</c:v>
                </c:pt>
                <c:pt idx="286">
                  <c:v>35403245.510653004</c:v>
                </c:pt>
                <c:pt idx="287">
                  <c:v>35471764.163799003</c:v>
                </c:pt>
                <c:pt idx="288">
                  <c:v>35555501.585520998</c:v>
                </c:pt>
                <c:pt idx="289">
                  <c:v>35637177.284407996</c:v>
                </c:pt>
                <c:pt idx="290">
                  <c:v>35738488.965753004</c:v>
                </c:pt>
                <c:pt idx="291">
                  <c:v>35901181.565247998</c:v>
                </c:pt>
                <c:pt idx="292">
                  <c:v>36000839.849756993</c:v>
                </c:pt>
                <c:pt idx="293">
                  <c:v>36638262.331071012</c:v>
                </c:pt>
                <c:pt idx="294">
                  <c:v>37310649.340147004</c:v>
                </c:pt>
                <c:pt idx="295">
                  <c:v>37674173.387261003</c:v>
                </c:pt>
                <c:pt idx="296">
                  <c:v>38006283.479479998</c:v>
                </c:pt>
                <c:pt idx="297">
                  <c:v>38240055.837563008</c:v>
                </c:pt>
                <c:pt idx="298">
                  <c:v>38508129.200490005</c:v>
                </c:pt>
                <c:pt idx="299">
                  <c:v>38661440.620194994</c:v>
                </c:pt>
                <c:pt idx="300">
                  <c:v>38779686.036434002</c:v>
                </c:pt>
                <c:pt idx="301">
                  <c:v>38810788.600883991</c:v>
                </c:pt>
                <c:pt idx="302">
                  <c:v>39302767.603222996</c:v>
                </c:pt>
                <c:pt idx="303">
                  <c:v>39474845.182173006</c:v>
                </c:pt>
                <c:pt idx="304">
                  <c:v>39840049.646375999</c:v>
                </c:pt>
                <c:pt idx="305">
                  <c:v>39998533.641609997</c:v>
                </c:pt>
                <c:pt idx="306">
                  <c:v>40088187.300041996</c:v>
                </c:pt>
                <c:pt idx="307">
                  <c:v>40197409.646529004</c:v>
                </c:pt>
                <c:pt idx="308">
                  <c:v>40227274.811594002</c:v>
                </c:pt>
                <c:pt idx="309">
                  <c:v>40337352.039753005</c:v>
                </c:pt>
                <c:pt idx="310">
                  <c:v>41044975.532205001</c:v>
                </c:pt>
                <c:pt idx="311">
                  <c:v>41086496.293365002</c:v>
                </c:pt>
                <c:pt idx="312">
                  <c:v>41158428.091854997</c:v>
                </c:pt>
                <c:pt idx="313">
                  <c:v>41260888.296024993</c:v>
                </c:pt>
                <c:pt idx="314">
                  <c:v>41392625.790157005</c:v>
                </c:pt>
                <c:pt idx="315">
                  <c:v>41489536.599149011</c:v>
                </c:pt>
                <c:pt idx="316">
                  <c:v>41572273.121569</c:v>
                </c:pt>
                <c:pt idx="317">
                  <c:v>41584747.066233002</c:v>
                </c:pt>
                <c:pt idx="318">
                  <c:v>41694355.779772006</c:v>
                </c:pt>
                <c:pt idx="319">
                  <c:v>41710266.098419003</c:v>
                </c:pt>
                <c:pt idx="320">
                  <c:v>41720652.433598004</c:v>
                </c:pt>
                <c:pt idx="321">
                  <c:v>41725934.678179003</c:v>
                </c:pt>
                <c:pt idx="322">
                  <c:v>41358395.862763993</c:v>
                </c:pt>
                <c:pt idx="323">
                  <c:v>41535218.595969997</c:v>
                </c:pt>
                <c:pt idx="324">
                  <c:v>41505414.725840993</c:v>
                </c:pt>
                <c:pt idx="325">
                  <c:v>41510469.216426</c:v>
                </c:pt>
                <c:pt idx="326">
                  <c:v>41598636.545125008</c:v>
                </c:pt>
                <c:pt idx="327">
                  <c:v>41610249.206111997</c:v>
                </c:pt>
                <c:pt idx="328">
                  <c:v>41676010.925866991</c:v>
                </c:pt>
                <c:pt idx="329">
                  <c:v>41795276.522769012</c:v>
                </c:pt>
                <c:pt idx="330">
                  <c:v>41924965.235422999</c:v>
                </c:pt>
                <c:pt idx="331">
                  <c:v>42147771.922610998</c:v>
                </c:pt>
                <c:pt idx="332">
                  <c:v>42168224.823341005</c:v>
                </c:pt>
                <c:pt idx="333">
                  <c:v>42878250.866550997</c:v>
                </c:pt>
                <c:pt idx="334">
                  <c:v>43224961.163112</c:v>
                </c:pt>
                <c:pt idx="335">
                  <c:v>43392418.840586007</c:v>
                </c:pt>
                <c:pt idx="336">
                  <c:v>43428608.765348002</c:v>
                </c:pt>
                <c:pt idx="337">
                  <c:v>43450650.045606002</c:v>
                </c:pt>
                <c:pt idx="338">
                  <c:v>43625740.554455996</c:v>
                </c:pt>
                <c:pt idx="339">
                  <c:v>43761570.511992</c:v>
                </c:pt>
                <c:pt idx="340">
                  <c:v>43962235.224760003</c:v>
                </c:pt>
                <c:pt idx="341">
                  <c:v>44134930.092312999</c:v>
                </c:pt>
                <c:pt idx="342">
                  <c:v>44069246.462671004</c:v>
                </c:pt>
                <c:pt idx="343">
                  <c:v>44113356.497483999</c:v>
                </c:pt>
                <c:pt idx="344">
                  <c:v>44184889.652635001</c:v>
                </c:pt>
                <c:pt idx="345">
                  <c:v>44195096.225564994</c:v>
                </c:pt>
                <c:pt idx="346">
                  <c:v>44228012.039774992</c:v>
                </c:pt>
                <c:pt idx="347">
                  <c:v>44389959.775669001</c:v>
                </c:pt>
                <c:pt idx="348">
                  <c:v>44393391.740680002</c:v>
                </c:pt>
                <c:pt idx="349">
                  <c:v>44418144.256664991</c:v>
                </c:pt>
                <c:pt idx="350">
                  <c:v>44622709.880000003</c:v>
                </c:pt>
                <c:pt idx="351">
                  <c:v>44812675.570264004</c:v>
                </c:pt>
                <c:pt idx="352">
                  <c:v>44008420.079907</c:v>
                </c:pt>
                <c:pt idx="353">
                  <c:v>44204683.177604996</c:v>
                </c:pt>
                <c:pt idx="354">
                  <c:v>44381147.966137998</c:v>
                </c:pt>
                <c:pt idx="355">
                  <c:v>44677253.354442999</c:v>
                </c:pt>
                <c:pt idx="356">
                  <c:v>44906069.938090995</c:v>
                </c:pt>
                <c:pt idx="357">
                  <c:v>45148119.881470002</c:v>
                </c:pt>
                <c:pt idx="358">
                  <c:v>45200308.584517002</c:v>
                </c:pt>
                <c:pt idx="359">
                  <c:v>45269138.386372</c:v>
                </c:pt>
                <c:pt idx="360">
                  <c:v>45343730.720344</c:v>
                </c:pt>
                <c:pt idx="361">
                  <c:v>45359680.499228001</c:v>
                </c:pt>
                <c:pt idx="362">
                  <c:v>45127351.854452997</c:v>
                </c:pt>
                <c:pt idx="363">
                  <c:v>45396655.708843</c:v>
                </c:pt>
                <c:pt idx="364">
                  <c:v>45402434.384213001</c:v>
                </c:pt>
                <c:pt idx="365">
                  <c:v>45547405.226468004</c:v>
                </c:pt>
                <c:pt idx="366">
                  <c:v>45620406.287671998</c:v>
                </c:pt>
                <c:pt idx="367">
                  <c:v>45720076.323719002</c:v>
                </c:pt>
                <c:pt idx="368">
                  <c:v>45907822.395821996</c:v>
                </c:pt>
                <c:pt idx="369">
                  <c:v>46034355.328286998</c:v>
                </c:pt>
                <c:pt idx="370">
                  <c:v>46047944.050700001</c:v>
                </c:pt>
                <c:pt idx="371">
                  <c:v>46037649.707203001</c:v>
                </c:pt>
                <c:pt idx="372">
                  <c:v>46111905.865676001</c:v>
                </c:pt>
                <c:pt idx="373">
                  <c:v>46221228.771146998</c:v>
                </c:pt>
                <c:pt idx="374">
                  <c:v>46398838.239434004</c:v>
                </c:pt>
                <c:pt idx="375">
                  <c:v>46654719.481377997</c:v>
                </c:pt>
                <c:pt idx="376">
                  <c:v>47035311.232906997</c:v>
                </c:pt>
                <c:pt idx="377">
                  <c:v>47105761.289937995</c:v>
                </c:pt>
                <c:pt idx="378">
                  <c:v>47231710.517614</c:v>
                </c:pt>
                <c:pt idx="379">
                  <c:v>47253257.181630999</c:v>
                </c:pt>
                <c:pt idx="380">
                  <c:v>47259018.683853</c:v>
                </c:pt>
                <c:pt idx="381">
                  <c:v>46323087.925186001</c:v>
                </c:pt>
                <c:pt idx="382">
                  <c:v>46455796.054581992</c:v>
                </c:pt>
                <c:pt idx="383">
                  <c:v>46539723.631453991</c:v>
                </c:pt>
                <c:pt idx="384">
                  <c:v>46703901.107965</c:v>
                </c:pt>
                <c:pt idx="385">
                  <c:v>46754529.221510001</c:v>
                </c:pt>
                <c:pt idx="386">
                  <c:v>46764399.219729997</c:v>
                </c:pt>
                <c:pt idx="387">
                  <c:v>46805285.984710999</c:v>
                </c:pt>
                <c:pt idx="388">
                  <c:v>46932059.36914701</c:v>
                </c:pt>
                <c:pt idx="389">
                  <c:v>47062729.285456002</c:v>
                </c:pt>
                <c:pt idx="390">
                  <c:v>47067676.611287005</c:v>
                </c:pt>
                <c:pt idx="391">
                  <c:v>46359178.887077004</c:v>
                </c:pt>
                <c:pt idx="392">
                  <c:v>46433748.896096006</c:v>
                </c:pt>
                <c:pt idx="393">
                  <c:v>46465269.854143992</c:v>
                </c:pt>
                <c:pt idx="394">
                  <c:v>46534499.354136012</c:v>
                </c:pt>
                <c:pt idx="395">
                  <c:v>46623025.277449004</c:v>
                </c:pt>
                <c:pt idx="396">
                  <c:v>46715423.614392996</c:v>
                </c:pt>
                <c:pt idx="397">
                  <c:v>46808207.915863998</c:v>
                </c:pt>
                <c:pt idx="398">
                  <c:v>47247775.431701005</c:v>
                </c:pt>
                <c:pt idx="399">
                  <c:v>47332242.455559008</c:v>
                </c:pt>
                <c:pt idx="400">
                  <c:v>45769247.234143004</c:v>
                </c:pt>
                <c:pt idx="401">
                  <c:v>45852673.586261995</c:v>
                </c:pt>
                <c:pt idx="402">
                  <c:v>45892834.508504994</c:v>
                </c:pt>
                <c:pt idx="403">
                  <c:v>45970396.564645998</c:v>
                </c:pt>
                <c:pt idx="404">
                  <c:v>45992409.896334998</c:v>
                </c:pt>
                <c:pt idx="405">
                  <c:v>46040830.010066003</c:v>
                </c:pt>
                <c:pt idx="406">
                  <c:v>46283957.397915997</c:v>
                </c:pt>
                <c:pt idx="407">
                  <c:v>46363997.223510005</c:v>
                </c:pt>
                <c:pt idx="408">
                  <c:v>46431696.138869002</c:v>
                </c:pt>
                <c:pt idx="409">
                  <c:v>45954502.309437007</c:v>
                </c:pt>
                <c:pt idx="410">
                  <c:v>46094072.833517008</c:v>
                </c:pt>
                <c:pt idx="411">
                  <c:v>46212971.653950006</c:v>
                </c:pt>
                <c:pt idx="412">
                  <c:v>46257440.025049008</c:v>
                </c:pt>
                <c:pt idx="413">
                  <c:v>46262354.780085988</c:v>
                </c:pt>
                <c:pt idx="414">
                  <c:v>46417727.810024008</c:v>
                </c:pt>
              </c:numCache>
            </c:numRef>
          </c:val>
        </c:ser>
        <c:dLbls>
          <c:showLegendKey val="0"/>
          <c:showVal val="0"/>
          <c:showCatName val="0"/>
          <c:showSerName val="0"/>
          <c:showPercent val="0"/>
          <c:showBubbleSize val="0"/>
        </c:dLbls>
        <c:gapWidth val="300"/>
        <c:axId val="46074880"/>
        <c:axId val="46072960"/>
      </c:barChart>
      <c:lineChart>
        <c:grouping val="standard"/>
        <c:varyColors val="0"/>
        <c:ser>
          <c:idx val="1"/>
          <c:order val="1"/>
          <c:tx>
            <c:strRef>
              <c:f>'COMITE FINVIT'!$C$1</c:f>
              <c:strCache>
                <c:ptCount val="1"/>
                <c:pt idx="0">
                  <c:v>Rendimiento</c:v>
                </c:pt>
              </c:strCache>
            </c:strRef>
          </c:tx>
          <c:spPr>
            <a:ln w="28575" cap="rnd">
              <a:solidFill>
                <a:schemeClr val="accent2"/>
              </a:solidFill>
              <a:round/>
            </a:ln>
            <a:effectLst/>
          </c:spPr>
          <c:marker>
            <c:symbol val="none"/>
          </c:marker>
          <c:cat>
            <c:numRef>
              <c:f>'COMITE FINVIT'!$A$2:$A$416</c:f>
              <c:numCache>
                <c:formatCode>m/d/yyyy</c:formatCode>
                <c:ptCount val="415"/>
                <c:pt idx="0">
                  <c:v>42111</c:v>
                </c:pt>
                <c:pt idx="1">
                  <c:v>42114</c:v>
                </c:pt>
                <c:pt idx="2">
                  <c:v>42115</c:v>
                </c:pt>
                <c:pt idx="3">
                  <c:v>42116</c:v>
                </c:pt>
                <c:pt idx="4">
                  <c:v>42117</c:v>
                </c:pt>
                <c:pt idx="5">
                  <c:v>42118</c:v>
                </c:pt>
                <c:pt idx="6">
                  <c:v>42121</c:v>
                </c:pt>
                <c:pt idx="7">
                  <c:v>42122</c:v>
                </c:pt>
                <c:pt idx="8">
                  <c:v>42123</c:v>
                </c:pt>
                <c:pt idx="9">
                  <c:v>42124</c:v>
                </c:pt>
                <c:pt idx="10">
                  <c:v>42128</c:v>
                </c:pt>
                <c:pt idx="11">
                  <c:v>42129</c:v>
                </c:pt>
                <c:pt idx="12">
                  <c:v>42130</c:v>
                </c:pt>
                <c:pt idx="13">
                  <c:v>42131</c:v>
                </c:pt>
                <c:pt idx="14">
                  <c:v>42132</c:v>
                </c:pt>
                <c:pt idx="15">
                  <c:v>42135</c:v>
                </c:pt>
                <c:pt idx="16">
                  <c:v>42136</c:v>
                </c:pt>
                <c:pt idx="17">
                  <c:v>42137</c:v>
                </c:pt>
                <c:pt idx="18">
                  <c:v>42138</c:v>
                </c:pt>
                <c:pt idx="19">
                  <c:v>42139</c:v>
                </c:pt>
                <c:pt idx="20">
                  <c:v>42142</c:v>
                </c:pt>
                <c:pt idx="21">
                  <c:v>42143</c:v>
                </c:pt>
                <c:pt idx="22">
                  <c:v>42144</c:v>
                </c:pt>
                <c:pt idx="23">
                  <c:v>42145</c:v>
                </c:pt>
                <c:pt idx="24">
                  <c:v>42146</c:v>
                </c:pt>
                <c:pt idx="25">
                  <c:v>42146</c:v>
                </c:pt>
                <c:pt idx="26">
                  <c:v>42149</c:v>
                </c:pt>
                <c:pt idx="27">
                  <c:v>42150</c:v>
                </c:pt>
                <c:pt idx="28">
                  <c:v>42151</c:v>
                </c:pt>
                <c:pt idx="29">
                  <c:v>42152</c:v>
                </c:pt>
                <c:pt idx="30">
                  <c:v>42153</c:v>
                </c:pt>
                <c:pt idx="31">
                  <c:v>42156</c:v>
                </c:pt>
                <c:pt idx="32">
                  <c:v>42157</c:v>
                </c:pt>
                <c:pt idx="33">
                  <c:v>42158</c:v>
                </c:pt>
                <c:pt idx="34">
                  <c:v>42159</c:v>
                </c:pt>
                <c:pt idx="35">
                  <c:v>42160</c:v>
                </c:pt>
                <c:pt idx="36">
                  <c:v>42163</c:v>
                </c:pt>
                <c:pt idx="37">
                  <c:v>42164</c:v>
                </c:pt>
                <c:pt idx="38">
                  <c:v>42165</c:v>
                </c:pt>
                <c:pt idx="39">
                  <c:v>42166</c:v>
                </c:pt>
                <c:pt idx="40">
                  <c:v>42167</c:v>
                </c:pt>
                <c:pt idx="41">
                  <c:v>42170</c:v>
                </c:pt>
                <c:pt idx="42">
                  <c:v>42171</c:v>
                </c:pt>
                <c:pt idx="43">
                  <c:v>42172</c:v>
                </c:pt>
                <c:pt idx="44">
                  <c:v>42173</c:v>
                </c:pt>
                <c:pt idx="45">
                  <c:v>42174</c:v>
                </c:pt>
                <c:pt idx="46">
                  <c:v>42177</c:v>
                </c:pt>
                <c:pt idx="47">
                  <c:v>42178</c:v>
                </c:pt>
                <c:pt idx="48">
                  <c:v>42179</c:v>
                </c:pt>
                <c:pt idx="49">
                  <c:v>42180</c:v>
                </c:pt>
                <c:pt idx="50">
                  <c:v>42181</c:v>
                </c:pt>
                <c:pt idx="51">
                  <c:v>42184</c:v>
                </c:pt>
                <c:pt idx="52">
                  <c:v>42185</c:v>
                </c:pt>
                <c:pt idx="53">
                  <c:v>42186</c:v>
                </c:pt>
                <c:pt idx="54">
                  <c:v>42187</c:v>
                </c:pt>
                <c:pt idx="55">
                  <c:v>42188</c:v>
                </c:pt>
                <c:pt idx="56">
                  <c:v>42191</c:v>
                </c:pt>
                <c:pt idx="57">
                  <c:v>42192</c:v>
                </c:pt>
                <c:pt idx="58">
                  <c:v>42193</c:v>
                </c:pt>
                <c:pt idx="59">
                  <c:v>42194</c:v>
                </c:pt>
                <c:pt idx="60">
                  <c:v>42195</c:v>
                </c:pt>
                <c:pt idx="61">
                  <c:v>42198</c:v>
                </c:pt>
                <c:pt idx="62">
                  <c:v>42199</c:v>
                </c:pt>
                <c:pt idx="63">
                  <c:v>42200</c:v>
                </c:pt>
                <c:pt idx="64">
                  <c:v>42201</c:v>
                </c:pt>
                <c:pt idx="65">
                  <c:v>42202</c:v>
                </c:pt>
                <c:pt idx="66">
                  <c:v>42205</c:v>
                </c:pt>
                <c:pt idx="67">
                  <c:v>42206</c:v>
                </c:pt>
                <c:pt idx="68">
                  <c:v>42207</c:v>
                </c:pt>
                <c:pt idx="69">
                  <c:v>42208</c:v>
                </c:pt>
                <c:pt idx="70">
                  <c:v>42209</c:v>
                </c:pt>
                <c:pt idx="71">
                  <c:v>42209</c:v>
                </c:pt>
                <c:pt idx="72">
                  <c:v>42212</c:v>
                </c:pt>
                <c:pt idx="73">
                  <c:v>42213</c:v>
                </c:pt>
                <c:pt idx="74">
                  <c:v>42214</c:v>
                </c:pt>
                <c:pt idx="75">
                  <c:v>42215</c:v>
                </c:pt>
                <c:pt idx="76">
                  <c:v>42216</c:v>
                </c:pt>
                <c:pt idx="77">
                  <c:v>42219</c:v>
                </c:pt>
                <c:pt idx="78">
                  <c:v>42220</c:v>
                </c:pt>
                <c:pt idx="79">
                  <c:v>42221</c:v>
                </c:pt>
                <c:pt idx="80">
                  <c:v>42222</c:v>
                </c:pt>
                <c:pt idx="81">
                  <c:v>42223</c:v>
                </c:pt>
                <c:pt idx="82">
                  <c:v>42223</c:v>
                </c:pt>
                <c:pt idx="83">
                  <c:v>42226</c:v>
                </c:pt>
                <c:pt idx="84">
                  <c:v>42226</c:v>
                </c:pt>
                <c:pt idx="85">
                  <c:v>42227</c:v>
                </c:pt>
                <c:pt idx="86">
                  <c:v>42228</c:v>
                </c:pt>
                <c:pt idx="87">
                  <c:v>42229</c:v>
                </c:pt>
                <c:pt idx="88">
                  <c:v>42230</c:v>
                </c:pt>
                <c:pt idx="89">
                  <c:v>42233</c:v>
                </c:pt>
                <c:pt idx="90">
                  <c:v>42234</c:v>
                </c:pt>
                <c:pt idx="91">
                  <c:v>42235</c:v>
                </c:pt>
                <c:pt idx="92">
                  <c:v>42236</c:v>
                </c:pt>
                <c:pt idx="93">
                  <c:v>42237</c:v>
                </c:pt>
                <c:pt idx="94">
                  <c:v>42240</c:v>
                </c:pt>
                <c:pt idx="95">
                  <c:v>42241</c:v>
                </c:pt>
                <c:pt idx="96">
                  <c:v>42242</c:v>
                </c:pt>
                <c:pt idx="97">
                  <c:v>42243</c:v>
                </c:pt>
                <c:pt idx="98">
                  <c:v>42244</c:v>
                </c:pt>
                <c:pt idx="99">
                  <c:v>42247</c:v>
                </c:pt>
                <c:pt idx="100">
                  <c:v>42248</c:v>
                </c:pt>
                <c:pt idx="101">
                  <c:v>42249</c:v>
                </c:pt>
                <c:pt idx="102">
                  <c:v>42250</c:v>
                </c:pt>
                <c:pt idx="103">
                  <c:v>42251</c:v>
                </c:pt>
                <c:pt idx="104">
                  <c:v>42254</c:v>
                </c:pt>
                <c:pt idx="105">
                  <c:v>42255</c:v>
                </c:pt>
                <c:pt idx="106">
                  <c:v>42256</c:v>
                </c:pt>
                <c:pt idx="107">
                  <c:v>42257</c:v>
                </c:pt>
                <c:pt idx="108">
                  <c:v>42258</c:v>
                </c:pt>
                <c:pt idx="109">
                  <c:v>42261</c:v>
                </c:pt>
                <c:pt idx="110">
                  <c:v>42262</c:v>
                </c:pt>
                <c:pt idx="111">
                  <c:v>42264</c:v>
                </c:pt>
                <c:pt idx="112">
                  <c:v>42265</c:v>
                </c:pt>
                <c:pt idx="113">
                  <c:v>42268</c:v>
                </c:pt>
                <c:pt idx="114">
                  <c:v>42269</c:v>
                </c:pt>
                <c:pt idx="115">
                  <c:v>42270</c:v>
                </c:pt>
                <c:pt idx="116">
                  <c:v>42271</c:v>
                </c:pt>
                <c:pt idx="117">
                  <c:v>42272</c:v>
                </c:pt>
                <c:pt idx="118">
                  <c:v>42275</c:v>
                </c:pt>
                <c:pt idx="119">
                  <c:v>42276</c:v>
                </c:pt>
                <c:pt idx="120">
                  <c:v>42277</c:v>
                </c:pt>
                <c:pt idx="121">
                  <c:v>42278</c:v>
                </c:pt>
                <c:pt idx="122">
                  <c:v>42279</c:v>
                </c:pt>
                <c:pt idx="123">
                  <c:v>42282</c:v>
                </c:pt>
                <c:pt idx="124">
                  <c:v>42283</c:v>
                </c:pt>
                <c:pt idx="125">
                  <c:v>42284</c:v>
                </c:pt>
                <c:pt idx="126">
                  <c:v>42285</c:v>
                </c:pt>
                <c:pt idx="127">
                  <c:v>42286</c:v>
                </c:pt>
                <c:pt idx="128">
                  <c:v>42289</c:v>
                </c:pt>
                <c:pt idx="129">
                  <c:v>42290</c:v>
                </c:pt>
                <c:pt idx="130">
                  <c:v>42291</c:v>
                </c:pt>
                <c:pt idx="131">
                  <c:v>42292</c:v>
                </c:pt>
                <c:pt idx="132">
                  <c:v>42293</c:v>
                </c:pt>
                <c:pt idx="133">
                  <c:v>42296</c:v>
                </c:pt>
                <c:pt idx="134">
                  <c:v>42297</c:v>
                </c:pt>
                <c:pt idx="135">
                  <c:v>42298</c:v>
                </c:pt>
                <c:pt idx="136">
                  <c:v>42299</c:v>
                </c:pt>
                <c:pt idx="137">
                  <c:v>42300</c:v>
                </c:pt>
                <c:pt idx="138">
                  <c:v>42303</c:v>
                </c:pt>
                <c:pt idx="139">
                  <c:v>42304</c:v>
                </c:pt>
                <c:pt idx="140">
                  <c:v>42305</c:v>
                </c:pt>
                <c:pt idx="141">
                  <c:v>42306</c:v>
                </c:pt>
                <c:pt idx="142">
                  <c:v>42307</c:v>
                </c:pt>
                <c:pt idx="143">
                  <c:v>42311</c:v>
                </c:pt>
                <c:pt idx="144">
                  <c:v>42312</c:v>
                </c:pt>
                <c:pt idx="145">
                  <c:v>42313</c:v>
                </c:pt>
                <c:pt idx="146">
                  <c:v>42314</c:v>
                </c:pt>
                <c:pt idx="147">
                  <c:v>42317</c:v>
                </c:pt>
                <c:pt idx="148">
                  <c:v>42318</c:v>
                </c:pt>
                <c:pt idx="149">
                  <c:v>42319</c:v>
                </c:pt>
                <c:pt idx="150">
                  <c:v>42320</c:v>
                </c:pt>
                <c:pt idx="151">
                  <c:v>42321</c:v>
                </c:pt>
                <c:pt idx="152">
                  <c:v>42325</c:v>
                </c:pt>
                <c:pt idx="153">
                  <c:v>42326</c:v>
                </c:pt>
                <c:pt idx="154">
                  <c:v>42327</c:v>
                </c:pt>
                <c:pt idx="155">
                  <c:v>42328</c:v>
                </c:pt>
                <c:pt idx="156">
                  <c:v>42331</c:v>
                </c:pt>
                <c:pt idx="157">
                  <c:v>42332</c:v>
                </c:pt>
                <c:pt idx="158">
                  <c:v>42333</c:v>
                </c:pt>
                <c:pt idx="159">
                  <c:v>42334</c:v>
                </c:pt>
                <c:pt idx="160">
                  <c:v>42335</c:v>
                </c:pt>
                <c:pt idx="161">
                  <c:v>42338</c:v>
                </c:pt>
                <c:pt idx="162">
                  <c:v>42339</c:v>
                </c:pt>
                <c:pt idx="163">
                  <c:v>42340</c:v>
                </c:pt>
                <c:pt idx="164">
                  <c:v>42341</c:v>
                </c:pt>
                <c:pt idx="165">
                  <c:v>42342</c:v>
                </c:pt>
                <c:pt idx="166">
                  <c:v>42345</c:v>
                </c:pt>
                <c:pt idx="167">
                  <c:v>42346</c:v>
                </c:pt>
                <c:pt idx="168">
                  <c:v>42347</c:v>
                </c:pt>
                <c:pt idx="169">
                  <c:v>42348</c:v>
                </c:pt>
                <c:pt idx="170">
                  <c:v>42349</c:v>
                </c:pt>
                <c:pt idx="171">
                  <c:v>42352</c:v>
                </c:pt>
                <c:pt idx="172">
                  <c:v>42353</c:v>
                </c:pt>
                <c:pt idx="173">
                  <c:v>42354</c:v>
                </c:pt>
                <c:pt idx="174">
                  <c:v>42355</c:v>
                </c:pt>
                <c:pt idx="175">
                  <c:v>42356</c:v>
                </c:pt>
                <c:pt idx="176">
                  <c:v>42359</c:v>
                </c:pt>
                <c:pt idx="177">
                  <c:v>42360</c:v>
                </c:pt>
                <c:pt idx="178">
                  <c:v>42361</c:v>
                </c:pt>
                <c:pt idx="179">
                  <c:v>42362</c:v>
                </c:pt>
                <c:pt idx="180">
                  <c:v>42366</c:v>
                </c:pt>
                <c:pt idx="181">
                  <c:v>42367</c:v>
                </c:pt>
                <c:pt idx="182">
                  <c:v>42368</c:v>
                </c:pt>
                <c:pt idx="183">
                  <c:v>42369</c:v>
                </c:pt>
                <c:pt idx="184">
                  <c:v>42373</c:v>
                </c:pt>
                <c:pt idx="185">
                  <c:v>42374</c:v>
                </c:pt>
                <c:pt idx="186">
                  <c:v>42375</c:v>
                </c:pt>
                <c:pt idx="187">
                  <c:v>42376</c:v>
                </c:pt>
                <c:pt idx="188">
                  <c:v>42377</c:v>
                </c:pt>
                <c:pt idx="189">
                  <c:v>42380</c:v>
                </c:pt>
                <c:pt idx="190">
                  <c:v>42381</c:v>
                </c:pt>
                <c:pt idx="191">
                  <c:v>42382</c:v>
                </c:pt>
                <c:pt idx="192">
                  <c:v>42383</c:v>
                </c:pt>
                <c:pt idx="193">
                  <c:v>42384</c:v>
                </c:pt>
                <c:pt idx="194">
                  <c:v>42387</c:v>
                </c:pt>
                <c:pt idx="195">
                  <c:v>42388</c:v>
                </c:pt>
                <c:pt idx="196">
                  <c:v>42389</c:v>
                </c:pt>
                <c:pt idx="197">
                  <c:v>42390</c:v>
                </c:pt>
                <c:pt idx="198">
                  <c:v>42391</c:v>
                </c:pt>
                <c:pt idx="199">
                  <c:v>42394</c:v>
                </c:pt>
                <c:pt idx="200">
                  <c:v>42395</c:v>
                </c:pt>
                <c:pt idx="201">
                  <c:v>42396</c:v>
                </c:pt>
                <c:pt idx="202">
                  <c:v>42397</c:v>
                </c:pt>
                <c:pt idx="203">
                  <c:v>42398</c:v>
                </c:pt>
                <c:pt idx="204">
                  <c:v>42402</c:v>
                </c:pt>
                <c:pt idx="205">
                  <c:v>42403</c:v>
                </c:pt>
                <c:pt idx="206">
                  <c:v>42404</c:v>
                </c:pt>
                <c:pt idx="207">
                  <c:v>42405</c:v>
                </c:pt>
                <c:pt idx="208">
                  <c:v>42408</c:v>
                </c:pt>
                <c:pt idx="209">
                  <c:v>42409</c:v>
                </c:pt>
                <c:pt idx="210">
                  <c:v>42410</c:v>
                </c:pt>
                <c:pt idx="211">
                  <c:v>42411</c:v>
                </c:pt>
                <c:pt idx="212">
                  <c:v>42412</c:v>
                </c:pt>
                <c:pt idx="213">
                  <c:v>42415</c:v>
                </c:pt>
                <c:pt idx="214">
                  <c:v>42416</c:v>
                </c:pt>
                <c:pt idx="215">
                  <c:v>42417</c:v>
                </c:pt>
                <c:pt idx="216">
                  <c:v>42418</c:v>
                </c:pt>
                <c:pt idx="217">
                  <c:v>42419</c:v>
                </c:pt>
                <c:pt idx="218">
                  <c:v>42422</c:v>
                </c:pt>
                <c:pt idx="219">
                  <c:v>42423</c:v>
                </c:pt>
                <c:pt idx="220">
                  <c:v>42424</c:v>
                </c:pt>
                <c:pt idx="221">
                  <c:v>42425</c:v>
                </c:pt>
                <c:pt idx="222">
                  <c:v>42426</c:v>
                </c:pt>
                <c:pt idx="223">
                  <c:v>42429</c:v>
                </c:pt>
                <c:pt idx="224">
                  <c:v>42430</c:v>
                </c:pt>
                <c:pt idx="225">
                  <c:v>42431</c:v>
                </c:pt>
                <c:pt idx="226">
                  <c:v>42432</c:v>
                </c:pt>
                <c:pt idx="227">
                  <c:v>42433</c:v>
                </c:pt>
                <c:pt idx="228">
                  <c:v>42436</c:v>
                </c:pt>
                <c:pt idx="229">
                  <c:v>42437</c:v>
                </c:pt>
                <c:pt idx="230">
                  <c:v>42438</c:v>
                </c:pt>
                <c:pt idx="231">
                  <c:v>42439</c:v>
                </c:pt>
                <c:pt idx="232">
                  <c:v>42440</c:v>
                </c:pt>
                <c:pt idx="233">
                  <c:v>42443</c:v>
                </c:pt>
                <c:pt idx="234">
                  <c:v>42444</c:v>
                </c:pt>
                <c:pt idx="235">
                  <c:v>42445</c:v>
                </c:pt>
                <c:pt idx="236">
                  <c:v>42446</c:v>
                </c:pt>
                <c:pt idx="237">
                  <c:v>42447</c:v>
                </c:pt>
                <c:pt idx="238">
                  <c:v>42451</c:v>
                </c:pt>
                <c:pt idx="239">
                  <c:v>42452</c:v>
                </c:pt>
                <c:pt idx="240">
                  <c:v>42457</c:v>
                </c:pt>
                <c:pt idx="241">
                  <c:v>42458</c:v>
                </c:pt>
                <c:pt idx="242">
                  <c:v>42459</c:v>
                </c:pt>
                <c:pt idx="243">
                  <c:v>42460</c:v>
                </c:pt>
                <c:pt idx="244">
                  <c:v>42461</c:v>
                </c:pt>
                <c:pt idx="245">
                  <c:v>42464</c:v>
                </c:pt>
                <c:pt idx="246">
                  <c:v>42465</c:v>
                </c:pt>
                <c:pt idx="247">
                  <c:v>42466</c:v>
                </c:pt>
                <c:pt idx="248">
                  <c:v>42467</c:v>
                </c:pt>
                <c:pt idx="249">
                  <c:v>42468</c:v>
                </c:pt>
                <c:pt idx="250">
                  <c:v>42471</c:v>
                </c:pt>
                <c:pt idx="251">
                  <c:v>42472</c:v>
                </c:pt>
                <c:pt idx="252">
                  <c:v>42473</c:v>
                </c:pt>
                <c:pt idx="253">
                  <c:v>42474</c:v>
                </c:pt>
                <c:pt idx="254">
                  <c:v>42475</c:v>
                </c:pt>
                <c:pt idx="255">
                  <c:v>42478</c:v>
                </c:pt>
                <c:pt idx="256">
                  <c:v>42479</c:v>
                </c:pt>
                <c:pt idx="257">
                  <c:v>42480</c:v>
                </c:pt>
                <c:pt idx="258">
                  <c:v>42481</c:v>
                </c:pt>
                <c:pt idx="259">
                  <c:v>42482</c:v>
                </c:pt>
                <c:pt idx="260">
                  <c:v>42485</c:v>
                </c:pt>
                <c:pt idx="261">
                  <c:v>42486</c:v>
                </c:pt>
                <c:pt idx="262">
                  <c:v>42487</c:v>
                </c:pt>
                <c:pt idx="263">
                  <c:v>42488</c:v>
                </c:pt>
                <c:pt idx="264">
                  <c:v>42489</c:v>
                </c:pt>
                <c:pt idx="265">
                  <c:v>42492</c:v>
                </c:pt>
                <c:pt idx="266">
                  <c:v>42493</c:v>
                </c:pt>
                <c:pt idx="267">
                  <c:v>42494</c:v>
                </c:pt>
                <c:pt idx="268">
                  <c:v>42495</c:v>
                </c:pt>
                <c:pt idx="269">
                  <c:v>42496</c:v>
                </c:pt>
                <c:pt idx="270">
                  <c:v>42499</c:v>
                </c:pt>
                <c:pt idx="271">
                  <c:v>42500</c:v>
                </c:pt>
                <c:pt idx="272">
                  <c:v>42501</c:v>
                </c:pt>
                <c:pt idx="273">
                  <c:v>42502</c:v>
                </c:pt>
                <c:pt idx="274">
                  <c:v>42503</c:v>
                </c:pt>
                <c:pt idx="275">
                  <c:v>42506</c:v>
                </c:pt>
                <c:pt idx="276">
                  <c:v>42507</c:v>
                </c:pt>
                <c:pt idx="277">
                  <c:v>42508</c:v>
                </c:pt>
                <c:pt idx="278">
                  <c:v>42509</c:v>
                </c:pt>
                <c:pt idx="279">
                  <c:v>42510</c:v>
                </c:pt>
                <c:pt idx="280">
                  <c:v>42513</c:v>
                </c:pt>
                <c:pt idx="281">
                  <c:v>42514</c:v>
                </c:pt>
                <c:pt idx="282">
                  <c:v>42515</c:v>
                </c:pt>
                <c:pt idx="283">
                  <c:v>42516</c:v>
                </c:pt>
                <c:pt idx="284">
                  <c:v>42517</c:v>
                </c:pt>
                <c:pt idx="285">
                  <c:v>42520</c:v>
                </c:pt>
                <c:pt idx="286">
                  <c:v>42521</c:v>
                </c:pt>
                <c:pt idx="287">
                  <c:v>42522</c:v>
                </c:pt>
                <c:pt idx="288">
                  <c:v>42523</c:v>
                </c:pt>
                <c:pt idx="289">
                  <c:v>42524</c:v>
                </c:pt>
                <c:pt idx="290">
                  <c:v>42527</c:v>
                </c:pt>
                <c:pt idx="291">
                  <c:v>42528</c:v>
                </c:pt>
                <c:pt idx="292">
                  <c:v>42529</c:v>
                </c:pt>
                <c:pt idx="293">
                  <c:v>42530</c:v>
                </c:pt>
                <c:pt idx="294">
                  <c:v>42531</c:v>
                </c:pt>
                <c:pt idx="295">
                  <c:v>42534</c:v>
                </c:pt>
                <c:pt idx="296">
                  <c:v>42535</c:v>
                </c:pt>
                <c:pt idx="297">
                  <c:v>42536</c:v>
                </c:pt>
                <c:pt idx="298">
                  <c:v>42537</c:v>
                </c:pt>
                <c:pt idx="299">
                  <c:v>42538</c:v>
                </c:pt>
                <c:pt idx="300">
                  <c:v>42541</c:v>
                </c:pt>
                <c:pt idx="301">
                  <c:v>42542</c:v>
                </c:pt>
                <c:pt idx="302">
                  <c:v>42543</c:v>
                </c:pt>
                <c:pt idx="303">
                  <c:v>42544</c:v>
                </c:pt>
                <c:pt idx="304">
                  <c:v>42545</c:v>
                </c:pt>
                <c:pt idx="305">
                  <c:v>42548</c:v>
                </c:pt>
                <c:pt idx="306">
                  <c:v>42549</c:v>
                </c:pt>
                <c:pt idx="307">
                  <c:v>42550</c:v>
                </c:pt>
                <c:pt idx="308">
                  <c:v>42551</c:v>
                </c:pt>
                <c:pt idx="309">
                  <c:v>42552</c:v>
                </c:pt>
                <c:pt idx="310">
                  <c:v>42555</c:v>
                </c:pt>
                <c:pt idx="311">
                  <c:v>42556</c:v>
                </c:pt>
                <c:pt idx="312">
                  <c:v>42557</c:v>
                </c:pt>
                <c:pt idx="313">
                  <c:v>42558</c:v>
                </c:pt>
                <c:pt idx="314">
                  <c:v>42559</c:v>
                </c:pt>
                <c:pt idx="315">
                  <c:v>42562</c:v>
                </c:pt>
                <c:pt idx="316">
                  <c:v>42563</c:v>
                </c:pt>
                <c:pt idx="317">
                  <c:v>42564</c:v>
                </c:pt>
                <c:pt idx="318">
                  <c:v>42565</c:v>
                </c:pt>
                <c:pt idx="319">
                  <c:v>42566</c:v>
                </c:pt>
                <c:pt idx="320">
                  <c:v>42569</c:v>
                </c:pt>
                <c:pt idx="321">
                  <c:v>42570</c:v>
                </c:pt>
                <c:pt idx="322">
                  <c:v>42571</c:v>
                </c:pt>
                <c:pt idx="323">
                  <c:v>42572</c:v>
                </c:pt>
                <c:pt idx="324">
                  <c:v>42573</c:v>
                </c:pt>
                <c:pt idx="325">
                  <c:v>42576</c:v>
                </c:pt>
                <c:pt idx="326">
                  <c:v>42577</c:v>
                </c:pt>
                <c:pt idx="327">
                  <c:v>42578</c:v>
                </c:pt>
                <c:pt idx="328">
                  <c:v>42579</c:v>
                </c:pt>
                <c:pt idx="329">
                  <c:v>42580</c:v>
                </c:pt>
                <c:pt idx="330">
                  <c:v>42583</c:v>
                </c:pt>
                <c:pt idx="331">
                  <c:v>42584</c:v>
                </c:pt>
                <c:pt idx="332">
                  <c:v>42585</c:v>
                </c:pt>
                <c:pt idx="333">
                  <c:v>42586</c:v>
                </c:pt>
                <c:pt idx="334">
                  <c:v>42587</c:v>
                </c:pt>
                <c:pt idx="335">
                  <c:v>42590</c:v>
                </c:pt>
                <c:pt idx="336">
                  <c:v>42591</c:v>
                </c:pt>
                <c:pt idx="337">
                  <c:v>42592</c:v>
                </c:pt>
                <c:pt idx="338">
                  <c:v>42593</c:v>
                </c:pt>
                <c:pt idx="339">
                  <c:v>42594</c:v>
                </c:pt>
                <c:pt idx="340">
                  <c:v>42597</c:v>
                </c:pt>
                <c:pt idx="341">
                  <c:v>42598</c:v>
                </c:pt>
                <c:pt idx="342">
                  <c:v>42599</c:v>
                </c:pt>
                <c:pt idx="343">
                  <c:v>42600</c:v>
                </c:pt>
                <c:pt idx="344">
                  <c:v>42601</c:v>
                </c:pt>
                <c:pt idx="345">
                  <c:v>42604</c:v>
                </c:pt>
                <c:pt idx="346">
                  <c:v>42605</c:v>
                </c:pt>
                <c:pt idx="347">
                  <c:v>42606</c:v>
                </c:pt>
                <c:pt idx="348">
                  <c:v>42607</c:v>
                </c:pt>
                <c:pt idx="349">
                  <c:v>42608</c:v>
                </c:pt>
                <c:pt idx="350">
                  <c:v>42611</c:v>
                </c:pt>
                <c:pt idx="351">
                  <c:v>42612</c:v>
                </c:pt>
                <c:pt idx="352">
                  <c:v>42613</c:v>
                </c:pt>
                <c:pt idx="353">
                  <c:v>42614</c:v>
                </c:pt>
                <c:pt idx="354">
                  <c:v>42615</c:v>
                </c:pt>
                <c:pt idx="355">
                  <c:v>42618</c:v>
                </c:pt>
                <c:pt idx="356">
                  <c:v>42619</c:v>
                </c:pt>
                <c:pt idx="357">
                  <c:v>42620</c:v>
                </c:pt>
                <c:pt idx="358">
                  <c:v>42621</c:v>
                </c:pt>
                <c:pt idx="359">
                  <c:v>42622</c:v>
                </c:pt>
                <c:pt idx="360">
                  <c:v>42625</c:v>
                </c:pt>
                <c:pt idx="361">
                  <c:v>42626</c:v>
                </c:pt>
                <c:pt idx="362">
                  <c:v>42627</c:v>
                </c:pt>
                <c:pt idx="363">
                  <c:v>42628</c:v>
                </c:pt>
                <c:pt idx="364">
                  <c:v>42632</c:v>
                </c:pt>
                <c:pt idx="365">
                  <c:v>42633</c:v>
                </c:pt>
                <c:pt idx="366">
                  <c:v>42634</c:v>
                </c:pt>
                <c:pt idx="367">
                  <c:v>42635</c:v>
                </c:pt>
                <c:pt idx="368">
                  <c:v>42636</c:v>
                </c:pt>
                <c:pt idx="369">
                  <c:v>42639</c:v>
                </c:pt>
                <c:pt idx="370">
                  <c:v>42640</c:v>
                </c:pt>
                <c:pt idx="371">
                  <c:v>42641</c:v>
                </c:pt>
                <c:pt idx="372">
                  <c:v>42642</c:v>
                </c:pt>
                <c:pt idx="373">
                  <c:v>42643</c:v>
                </c:pt>
                <c:pt idx="374">
                  <c:v>42646</c:v>
                </c:pt>
                <c:pt idx="375">
                  <c:v>42647</c:v>
                </c:pt>
                <c:pt idx="376">
                  <c:v>42648</c:v>
                </c:pt>
                <c:pt idx="377">
                  <c:v>42649</c:v>
                </c:pt>
                <c:pt idx="378">
                  <c:v>42650</c:v>
                </c:pt>
                <c:pt idx="379">
                  <c:v>42653</c:v>
                </c:pt>
                <c:pt idx="380">
                  <c:v>42654</c:v>
                </c:pt>
                <c:pt idx="381">
                  <c:v>42655</c:v>
                </c:pt>
                <c:pt idx="382">
                  <c:v>42656</c:v>
                </c:pt>
                <c:pt idx="383">
                  <c:v>42657</c:v>
                </c:pt>
                <c:pt idx="384">
                  <c:v>42660</c:v>
                </c:pt>
                <c:pt idx="385">
                  <c:v>42661</c:v>
                </c:pt>
                <c:pt idx="386">
                  <c:v>42662</c:v>
                </c:pt>
                <c:pt idx="387">
                  <c:v>42663</c:v>
                </c:pt>
                <c:pt idx="388">
                  <c:v>42664</c:v>
                </c:pt>
                <c:pt idx="389">
                  <c:v>42667</c:v>
                </c:pt>
                <c:pt idx="390">
                  <c:v>42668</c:v>
                </c:pt>
                <c:pt idx="391">
                  <c:v>42669</c:v>
                </c:pt>
                <c:pt idx="392">
                  <c:v>42670</c:v>
                </c:pt>
                <c:pt idx="393">
                  <c:v>42671</c:v>
                </c:pt>
                <c:pt idx="394">
                  <c:v>42674</c:v>
                </c:pt>
                <c:pt idx="395">
                  <c:v>42675</c:v>
                </c:pt>
                <c:pt idx="396">
                  <c:v>42677</c:v>
                </c:pt>
                <c:pt idx="397">
                  <c:v>42678</c:v>
                </c:pt>
                <c:pt idx="398">
                  <c:v>42681</c:v>
                </c:pt>
                <c:pt idx="399">
                  <c:v>42682</c:v>
                </c:pt>
                <c:pt idx="400">
                  <c:v>42683</c:v>
                </c:pt>
                <c:pt idx="401">
                  <c:v>42684</c:v>
                </c:pt>
                <c:pt idx="402">
                  <c:v>42685</c:v>
                </c:pt>
                <c:pt idx="403">
                  <c:v>42688</c:v>
                </c:pt>
                <c:pt idx="404">
                  <c:v>42689</c:v>
                </c:pt>
                <c:pt idx="405">
                  <c:v>42690</c:v>
                </c:pt>
                <c:pt idx="406">
                  <c:v>42691</c:v>
                </c:pt>
                <c:pt idx="407">
                  <c:v>42692</c:v>
                </c:pt>
                <c:pt idx="408">
                  <c:v>42696</c:v>
                </c:pt>
                <c:pt idx="409">
                  <c:v>42697</c:v>
                </c:pt>
                <c:pt idx="410">
                  <c:v>42698</c:v>
                </c:pt>
                <c:pt idx="411">
                  <c:v>42699</c:v>
                </c:pt>
                <c:pt idx="412">
                  <c:v>42702</c:v>
                </c:pt>
                <c:pt idx="413">
                  <c:v>42703</c:v>
                </c:pt>
                <c:pt idx="414">
                  <c:v>42704</c:v>
                </c:pt>
              </c:numCache>
            </c:numRef>
          </c:cat>
          <c:val>
            <c:numRef>
              <c:f>'COMITE FINVIT'!$C$2:$C$416</c:f>
              <c:numCache>
                <c:formatCode>General</c:formatCode>
                <c:ptCount val="415"/>
                <c:pt idx="0">
                  <c:v>4.1498011130592669</c:v>
                </c:pt>
                <c:pt idx="1">
                  <c:v>3.8833841980575121</c:v>
                </c:pt>
                <c:pt idx="2">
                  <c:v>3.8508354696828646</c:v>
                </c:pt>
                <c:pt idx="3">
                  <c:v>3.8263111271906229</c:v>
                </c:pt>
                <c:pt idx="4">
                  <c:v>3.7764789992852599</c:v>
                </c:pt>
                <c:pt idx="5">
                  <c:v>3.8587154874444649</c:v>
                </c:pt>
                <c:pt idx="6">
                  <c:v>3.645241174908473</c:v>
                </c:pt>
                <c:pt idx="7">
                  <c:v>3.6061734752546037</c:v>
                </c:pt>
                <c:pt idx="8">
                  <c:v>3.7048615573558452</c:v>
                </c:pt>
                <c:pt idx="9">
                  <c:v>3.9139750044323232</c:v>
                </c:pt>
                <c:pt idx="10">
                  <c:v>3.6646170789769963</c:v>
                </c:pt>
                <c:pt idx="11">
                  <c:v>3.6097984302913053</c:v>
                </c:pt>
                <c:pt idx="12">
                  <c:v>3.5785923713727095</c:v>
                </c:pt>
                <c:pt idx="13">
                  <c:v>3.6149469667960767</c:v>
                </c:pt>
                <c:pt idx="14">
                  <c:v>3.6998855097316596</c:v>
                </c:pt>
                <c:pt idx="15">
                  <c:v>3.5528408656692836</c:v>
                </c:pt>
                <c:pt idx="16">
                  <c:v>3.5333246674034009</c:v>
                </c:pt>
                <c:pt idx="17">
                  <c:v>3.5271463464067634</c:v>
                </c:pt>
                <c:pt idx="18">
                  <c:v>3.5233368800016955</c:v>
                </c:pt>
                <c:pt idx="19">
                  <c:v>3.6421381794488847</c:v>
                </c:pt>
                <c:pt idx="20">
                  <c:v>3.5215292414431847</c:v>
                </c:pt>
                <c:pt idx="21">
                  <c:v>3.500829190082305</c:v>
                </c:pt>
                <c:pt idx="22">
                  <c:v>3.4792042676373702</c:v>
                </c:pt>
                <c:pt idx="23">
                  <c:v>3.5163586437618286</c:v>
                </c:pt>
                <c:pt idx="24">
                  <c:v>3.5700208725502303</c:v>
                </c:pt>
                <c:pt idx="25">
                  <c:v>3.5700208725502303</c:v>
                </c:pt>
                <c:pt idx="26">
                  <c:v>3.4393440193946927</c:v>
                </c:pt>
                <c:pt idx="27">
                  <c:v>3.5180086615714896</c:v>
                </c:pt>
                <c:pt idx="28">
                  <c:v>3.5217765983563178</c:v>
                </c:pt>
                <c:pt idx="29">
                  <c:v>3.6586390156837512</c:v>
                </c:pt>
                <c:pt idx="30">
                  <c:v>3.741459753698785</c:v>
                </c:pt>
                <c:pt idx="31">
                  <c:v>3.6309770812339117</c:v>
                </c:pt>
                <c:pt idx="32">
                  <c:v>3.626374111141792</c:v>
                </c:pt>
                <c:pt idx="33">
                  <c:v>3.6407137951413713</c:v>
                </c:pt>
                <c:pt idx="34">
                  <c:v>3.6501724939587721</c:v>
                </c:pt>
                <c:pt idx="35">
                  <c:v>3.6688245135527002</c:v>
                </c:pt>
                <c:pt idx="36">
                  <c:v>3.614330144575101</c:v>
                </c:pt>
                <c:pt idx="37">
                  <c:v>3.6380385928065944</c:v>
                </c:pt>
                <c:pt idx="38">
                  <c:v>3.6271755610450387</c:v>
                </c:pt>
                <c:pt idx="39">
                  <c:v>3.630329719846205</c:v>
                </c:pt>
                <c:pt idx="40">
                  <c:v>3.6989697980934868</c:v>
                </c:pt>
                <c:pt idx="41">
                  <c:v>3.5978574474231859</c:v>
                </c:pt>
                <c:pt idx="42">
                  <c:v>3.6102385842658307</c:v>
                </c:pt>
                <c:pt idx="43">
                  <c:v>3.6101331386832669</c:v>
                </c:pt>
                <c:pt idx="44">
                  <c:v>3.5993376206586825</c:v>
                </c:pt>
                <c:pt idx="45">
                  <c:v>3.6709820841698924</c:v>
                </c:pt>
                <c:pt idx="46">
                  <c:v>3.6020938220251555</c:v>
                </c:pt>
                <c:pt idx="47">
                  <c:v>3.5976564633516164</c:v>
                </c:pt>
                <c:pt idx="48">
                  <c:v>3.6289625662193106</c:v>
                </c:pt>
                <c:pt idx="49">
                  <c:v>3.6230253761764253</c:v>
                </c:pt>
                <c:pt idx="50">
                  <c:v>3.6776323553782646</c:v>
                </c:pt>
                <c:pt idx="51">
                  <c:v>3.6173710948854922</c:v>
                </c:pt>
                <c:pt idx="52">
                  <c:v>3.6226301295364105</c:v>
                </c:pt>
                <c:pt idx="53">
                  <c:v>3.6240077488150764</c:v>
                </c:pt>
                <c:pt idx="54">
                  <c:v>3.6306826963186509</c:v>
                </c:pt>
                <c:pt idx="55">
                  <c:v>3.6940308349653108</c:v>
                </c:pt>
                <c:pt idx="56">
                  <c:v>3.6375059380457277</c:v>
                </c:pt>
                <c:pt idx="57">
                  <c:v>3.6320912722418441</c:v>
                </c:pt>
                <c:pt idx="58">
                  <c:v>3.6136763085881625</c:v>
                </c:pt>
                <c:pt idx="59">
                  <c:v>3.6094309032912877</c:v>
                </c:pt>
                <c:pt idx="60">
                  <c:v>3.6611522166957093</c:v>
                </c:pt>
                <c:pt idx="61">
                  <c:v>3.6051221360470391</c:v>
                </c:pt>
                <c:pt idx="62">
                  <c:v>3.604229073599643</c:v>
                </c:pt>
                <c:pt idx="63">
                  <c:v>3.5771959383452887</c:v>
                </c:pt>
                <c:pt idx="64">
                  <c:v>3.5687199146212758</c:v>
                </c:pt>
                <c:pt idx="65">
                  <c:v>3.6237842860280289</c:v>
                </c:pt>
                <c:pt idx="66">
                  <c:v>3.5693808131572471</c:v>
                </c:pt>
                <c:pt idx="67">
                  <c:v>3.568263861750899</c:v>
                </c:pt>
                <c:pt idx="68">
                  <c:v>3.5674301017746637</c:v>
                </c:pt>
                <c:pt idx="69">
                  <c:v>3.5647558192847852</c:v>
                </c:pt>
                <c:pt idx="70">
                  <c:v>3.6094158273919512</c:v>
                </c:pt>
                <c:pt idx="71">
                  <c:v>3.6094158273919512</c:v>
                </c:pt>
                <c:pt idx="72">
                  <c:v>3.5822097978814673</c:v>
                </c:pt>
                <c:pt idx="73">
                  <c:v>3.5848867739859616</c:v>
                </c:pt>
                <c:pt idx="74">
                  <c:v>3.5822025550363645</c:v>
                </c:pt>
                <c:pt idx="75">
                  <c:v>3.5803110581754449</c:v>
                </c:pt>
                <c:pt idx="76">
                  <c:v>3.654939330156981</c:v>
                </c:pt>
                <c:pt idx="77">
                  <c:v>3.6014081660201813</c:v>
                </c:pt>
                <c:pt idx="78">
                  <c:v>3.5940999069133444</c:v>
                </c:pt>
                <c:pt idx="79">
                  <c:v>3.5907551884935862</c:v>
                </c:pt>
                <c:pt idx="80">
                  <c:v>3.5905748011419547</c:v>
                </c:pt>
                <c:pt idx="81">
                  <c:v>3.6414123342562457</c:v>
                </c:pt>
                <c:pt idx="82">
                  <c:v>3.6414123342562457</c:v>
                </c:pt>
                <c:pt idx="83">
                  <c:v>3.5922141423173923</c:v>
                </c:pt>
                <c:pt idx="84">
                  <c:v>3.5922141423173923</c:v>
                </c:pt>
                <c:pt idx="85">
                  <c:v>3.5938880679013678</c:v>
                </c:pt>
                <c:pt idx="86">
                  <c:v>3.5946175344326612</c:v>
                </c:pt>
                <c:pt idx="87">
                  <c:v>3.5935034694025592</c:v>
                </c:pt>
                <c:pt idx="88">
                  <c:v>3.6413866846634675</c:v>
                </c:pt>
                <c:pt idx="89">
                  <c:v>3.5965638572895093</c:v>
                </c:pt>
                <c:pt idx="90">
                  <c:v>3.593472332629509</c:v>
                </c:pt>
                <c:pt idx="91">
                  <c:v>3.5864436185501081</c:v>
                </c:pt>
                <c:pt idx="92">
                  <c:v>3.5891583361755854</c:v>
                </c:pt>
                <c:pt idx="93">
                  <c:v>3.6363454560908206</c:v>
                </c:pt>
                <c:pt idx="94">
                  <c:v>3.5889806509303845</c:v>
                </c:pt>
                <c:pt idx="95">
                  <c:v>3.5843580514591094</c:v>
                </c:pt>
                <c:pt idx="96">
                  <c:v>3.581695555877761</c:v>
                </c:pt>
                <c:pt idx="97">
                  <c:v>3.5805377595535988</c:v>
                </c:pt>
                <c:pt idx="98">
                  <c:v>3.6252267394481006</c:v>
                </c:pt>
                <c:pt idx="99">
                  <c:v>3.5898205795364797</c:v>
                </c:pt>
                <c:pt idx="100">
                  <c:v>3.5894676225248423</c:v>
                </c:pt>
                <c:pt idx="101">
                  <c:v>3.58464445776348</c:v>
                </c:pt>
                <c:pt idx="102">
                  <c:v>3.5829089358865631</c:v>
                </c:pt>
                <c:pt idx="103">
                  <c:v>3.6256359550220529</c:v>
                </c:pt>
                <c:pt idx="104">
                  <c:v>3.5850579074405231</c:v>
                </c:pt>
                <c:pt idx="105">
                  <c:v>3.5865148183716324</c:v>
                </c:pt>
                <c:pt idx="106">
                  <c:v>3.5854126312307324</c:v>
                </c:pt>
                <c:pt idx="107">
                  <c:v>3.5847115157374163</c:v>
                </c:pt>
                <c:pt idx="108">
                  <c:v>3.6155636448321227</c:v>
                </c:pt>
                <c:pt idx="109">
                  <c:v>3.5855999859059544</c:v>
                </c:pt>
                <c:pt idx="110">
                  <c:v>3.6099247353449075</c:v>
                </c:pt>
                <c:pt idx="111">
                  <c:v>3.6017563507102226</c:v>
                </c:pt>
                <c:pt idx="112">
                  <c:v>3.6418458835144234</c:v>
                </c:pt>
                <c:pt idx="113">
                  <c:v>3.6048364460449713</c:v>
                </c:pt>
                <c:pt idx="114">
                  <c:v>3.5989631236675192</c:v>
                </c:pt>
                <c:pt idx="115">
                  <c:v>3.6024210669365946</c:v>
                </c:pt>
                <c:pt idx="116">
                  <c:v>3.5848611159508921</c:v>
                </c:pt>
                <c:pt idx="117">
                  <c:v>3.6040136588390093</c:v>
                </c:pt>
                <c:pt idx="118">
                  <c:v>3.5796563203457907</c:v>
                </c:pt>
                <c:pt idx="119">
                  <c:v>3.5834601117728875</c:v>
                </c:pt>
                <c:pt idx="120">
                  <c:v>3.5834601117728875</c:v>
                </c:pt>
                <c:pt idx="121">
                  <c:v>3.5834601117728875</c:v>
                </c:pt>
                <c:pt idx="122">
                  <c:v>3.5834601117728875</c:v>
                </c:pt>
                <c:pt idx="123">
                  <c:v>3.5834601117728875</c:v>
                </c:pt>
                <c:pt idx="124">
                  <c:v>3.5834601117728875</c:v>
                </c:pt>
                <c:pt idx="125">
                  <c:v>3.5834601117728875</c:v>
                </c:pt>
                <c:pt idx="126">
                  <c:v>3.5834601117728875</c:v>
                </c:pt>
                <c:pt idx="127">
                  <c:v>3.5834601117728875</c:v>
                </c:pt>
                <c:pt idx="128">
                  <c:v>3.5834601117728875</c:v>
                </c:pt>
                <c:pt idx="129">
                  <c:v>3.5834601117728875</c:v>
                </c:pt>
                <c:pt idx="130">
                  <c:v>3.5834601117728875</c:v>
                </c:pt>
                <c:pt idx="131">
                  <c:v>3.5834601117728875</c:v>
                </c:pt>
                <c:pt idx="132">
                  <c:v>3.5834601117728875</c:v>
                </c:pt>
                <c:pt idx="133">
                  <c:v>3.5834601117728875</c:v>
                </c:pt>
                <c:pt idx="134">
                  <c:v>3.5834601117728875</c:v>
                </c:pt>
                <c:pt idx="135">
                  <c:v>3.5834601117728875</c:v>
                </c:pt>
                <c:pt idx="136">
                  <c:v>3.5834601117728875</c:v>
                </c:pt>
                <c:pt idx="137">
                  <c:v>3.5834601117728875</c:v>
                </c:pt>
                <c:pt idx="138">
                  <c:v>3.5834601117728875</c:v>
                </c:pt>
                <c:pt idx="139">
                  <c:v>3.5834601117728875</c:v>
                </c:pt>
                <c:pt idx="140">
                  <c:v>3.5834601117728875</c:v>
                </c:pt>
                <c:pt idx="141">
                  <c:v>3.5834601117728875</c:v>
                </c:pt>
                <c:pt idx="142">
                  <c:v>3.6148586944577876</c:v>
                </c:pt>
                <c:pt idx="143">
                  <c:v>3.5618897079940788</c:v>
                </c:pt>
                <c:pt idx="144">
                  <c:v>3.5501982331502036</c:v>
                </c:pt>
                <c:pt idx="145">
                  <c:v>3.5409936213513444</c:v>
                </c:pt>
                <c:pt idx="146">
                  <c:v>3.5625071042515444</c:v>
                </c:pt>
                <c:pt idx="147">
                  <c:v>3.5263778089066902</c:v>
                </c:pt>
                <c:pt idx="148">
                  <c:v>3.5263778089066902</c:v>
                </c:pt>
                <c:pt idx="149">
                  <c:v>3.52420246708181</c:v>
                </c:pt>
                <c:pt idx="150">
                  <c:v>3.525958358055735</c:v>
                </c:pt>
                <c:pt idx="151">
                  <c:v>3.580466744664077</c:v>
                </c:pt>
                <c:pt idx="152">
                  <c:v>3.5328222397539104</c:v>
                </c:pt>
                <c:pt idx="153">
                  <c:v>3.5352113180616116</c:v>
                </c:pt>
                <c:pt idx="154">
                  <c:v>3.5361700137841332</c:v>
                </c:pt>
                <c:pt idx="155">
                  <c:v>3.5781802296805076</c:v>
                </c:pt>
                <c:pt idx="156">
                  <c:v>3.5781802296805076</c:v>
                </c:pt>
                <c:pt idx="157">
                  <c:v>3.5781802296805076</c:v>
                </c:pt>
                <c:pt idx="158">
                  <c:v>3.5341823531206753</c:v>
                </c:pt>
                <c:pt idx="159">
                  <c:v>3.5341823531206753</c:v>
                </c:pt>
                <c:pt idx="160">
                  <c:v>3.5698562580355695</c:v>
                </c:pt>
                <c:pt idx="161">
                  <c:v>3.5873792832872633</c:v>
                </c:pt>
                <c:pt idx="162">
                  <c:v>3.5711121858013035</c:v>
                </c:pt>
                <c:pt idx="163">
                  <c:v>3.5576528233906251</c:v>
                </c:pt>
                <c:pt idx="164">
                  <c:v>3.5582105632545677</c:v>
                </c:pt>
                <c:pt idx="165">
                  <c:v>3.6047602620444152</c:v>
                </c:pt>
                <c:pt idx="166">
                  <c:v>3.5774102058468045</c:v>
                </c:pt>
                <c:pt idx="167">
                  <c:v>3.5626460801926934</c:v>
                </c:pt>
                <c:pt idx="168">
                  <c:v>3.5322815742480205</c:v>
                </c:pt>
                <c:pt idx="169">
                  <c:v>3.5250916715557477</c:v>
                </c:pt>
                <c:pt idx="170">
                  <c:v>3.5547303388959337</c:v>
                </c:pt>
                <c:pt idx="171">
                  <c:v>3.5148440953947633</c:v>
                </c:pt>
                <c:pt idx="172">
                  <c:v>3.5353863249026118</c:v>
                </c:pt>
                <c:pt idx="173">
                  <c:v>3.5380396921581077</c:v>
                </c:pt>
                <c:pt idx="174">
                  <c:v>3.5406743077015497</c:v>
                </c:pt>
                <c:pt idx="175">
                  <c:v>3.5716823224955627</c:v>
                </c:pt>
                <c:pt idx="176">
                  <c:v>3.5364798870145</c:v>
                </c:pt>
                <c:pt idx="177">
                  <c:v>3.5090767284780835</c:v>
                </c:pt>
                <c:pt idx="178">
                  <c:v>3.5202267322848426</c:v>
                </c:pt>
                <c:pt idx="179">
                  <c:v>3.5603456464821153</c:v>
                </c:pt>
                <c:pt idx="180">
                  <c:v>3.5220679711612282</c:v>
                </c:pt>
                <c:pt idx="181">
                  <c:v>3.5079323342261923</c:v>
                </c:pt>
                <c:pt idx="182">
                  <c:v>3.5059317255330855</c:v>
                </c:pt>
                <c:pt idx="183">
                  <c:v>3.5434563819651146</c:v>
                </c:pt>
                <c:pt idx="184">
                  <c:v>3.5181328523952686</c:v>
                </c:pt>
                <c:pt idx="185">
                  <c:v>3.5243626808277551</c:v>
                </c:pt>
                <c:pt idx="186">
                  <c:v>3.5387487113100446</c:v>
                </c:pt>
                <c:pt idx="187">
                  <c:v>3.5535137408057227</c:v>
                </c:pt>
                <c:pt idx="188">
                  <c:v>3.6142108248667806</c:v>
                </c:pt>
                <c:pt idx="189">
                  <c:v>3.5932660009613446</c:v>
                </c:pt>
                <c:pt idx="190">
                  <c:v>3.5861806115412316</c:v>
                </c:pt>
                <c:pt idx="191">
                  <c:v>3.5706642354754745</c:v>
                </c:pt>
                <c:pt idx="192">
                  <c:v>3.5712205620078743</c:v>
                </c:pt>
                <c:pt idx="193">
                  <c:v>3.5896564176660561</c:v>
                </c:pt>
                <c:pt idx="194">
                  <c:v>3.5766102738410153</c:v>
                </c:pt>
                <c:pt idx="195">
                  <c:v>3.5912643627823386</c:v>
                </c:pt>
                <c:pt idx="196">
                  <c:v>3.5924265049458488</c:v>
                </c:pt>
                <c:pt idx="197">
                  <c:v>3.5951661089939413</c:v>
                </c:pt>
                <c:pt idx="198">
                  <c:v>3.6483293904344247</c:v>
                </c:pt>
                <c:pt idx="199">
                  <c:v>3.6238410418344169</c:v>
                </c:pt>
                <c:pt idx="200">
                  <c:v>3.6169680995072095</c:v>
                </c:pt>
                <c:pt idx="201">
                  <c:v>3.6299136795594737</c:v>
                </c:pt>
                <c:pt idx="202">
                  <c:v>3.6392352803858086</c:v>
                </c:pt>
                <c:pt idx="203">
                  <c:v>3.6725712670251274</c:v>
                </c:pt>
                <c:pt idx="204">
                  <c:v>3.6363454560907726</c:v>
                </c:pt>
                <c:pt idx="205">
                  <c:v>3.6383010163169409</c:v>
                </c:pt>
                <c:pt idx="206">
                  <c:v>3.6650740108777446</c:v>
                </c:pt>
                <c:pt idx="207">
                  <c:v>3.6967668558983378</c:v>
                </c:pt>
                <c:pt idx="208">
                  <c:v>3.6819727466022738</c:v>
                </c:pt>
                <c:pt idx="209">
                  <c:v>3.7072575834021446</c:v>
                </c:pt>
                <c:pt idx="210">
                  <c:v>3.6840418860255055</c:v>
                </c:pt>
                <c:pt idx="211">
                  <c:v>3.6832621439567177</c:v>
                </c:pt>
                <c:pt idx="212">
                  <c:v>3.7318239714330286</c:v>
                </c:pt>
                <c:pt idx="213">
                  <c:v>3.7262605273304072</c:v>
                </c:pt>
                <c:pt idx="214">
                  <c:v>3.7212883416537501</c:v>
                </c:pt>
                <c:pt idx="215">
                  <c:v>3.6983986795905146</c:v>
                </c:pt>
                <c:pt idx="216">
                  <c:v>3.692183274248289</c:v>
                </c:pt>
                <c:pt idx="217">
                  <c:v>3.6856924798279977</c:v>
                </c:pt>
                <c:pt idx="218">
                  <c:v>3.6193380705497393</c:v>
                </c:pt>
                <c:pt idx="219">
                  <c:v>3.6059499045145516</c:v>
                </c:pt>
                <c:pt idx="220">
                  <c:v>3.6440766171239187</c:v>
                </c:pt>
                <c:pt idx="221">
                  <c:v>3.6513950138600872</c:v>
                </c:pt>
                <c:pt idx="222">
                  <c:v>3.7094135134107029</c:v>
                </c:pt>
                <c:pt idx="223">
                  <c:v>3.688526811355517</c:v>
                </c:pt>
                <c:pt idx="224">
                  <c:v>3.6393107703163721</c:v>
                </c:pt>
                <c:pt idx="225">
                  <c:v>3.645417159040095</c:v>
                </c:pt>
                <c:pt idx="226">
                  <c:v>3.6225920796732369</c:v>
                </c:pt>
                <c:pt idx="227">
                  <c:v>3.6911322371393522</c:v>
                </c:pt>
                <c:pt idx="228">
                  <c:v>3.6644687399373406</c:v>
                </c:pt>
                <c:pt idx="229">
                  <c:v>3.6814514601875432</c:v>
                </c:pt>
                <c:pt idx="230">
                  <c:v>3.672573077190088</c:v>
                </c:pt>
                <c:pt idx="231">
                  <c:v>3.6828695173989296</c:v>
                </c:pt>
                <c:pt idx="232">
                  <c:v>3.6999572427648326</c:v>
                </c:pt>
                <c:pt idx="233">
                  <c:v>3.6721730404937336</c:v>
                </c:pt>
                <c:pt idx="234">
                  <c:v>3.6636563311473527</c:v>
                </c:pt>
                <c:pt idx="235">
                  <c:v>3.6736180373729992</c:v>
                </c:pt>
                <c:pt idx="236">
                  <c:v>3.6899751221681201</c:v>
                </c:pt>
                <c:pt idx="237">
                  <c:v>3.7244834189094149</c:v>
                </c:pt>
                <c:pt idx="238">
                  <c:v>3.691728419443193</c:v>
                </c:pt>
                <c:pt idx="239">
                  <c:v>3.727862079091727</c:v>
                </c:pt>
                <c:pt idx="240">
                  <c:v>3.6944080532375594</c:v>
                </c:pt>
                <c:pt idx="241">
                  <c:v>3.7132802261030662</c:v>
                </c:pt>
                <c:pt idx="242">
                  <c:v>3.7325199451070019</c:v>
                </c:pt>
                <c:pt idx="243">
                  <c:v>3.7364452887484063</c:v>
                </c:pt>
                <c:pt idx="244">
                  <c:v>3.7199922839463522</c:v>
                </c:pt>
                <c:pt idx="245">
                  <c:v>3.7119089775328433</c:v>
                </c:pt>
                <c:pt idx="246">
                  <c:v>3.7022807259856321</c:v>
                </c:pt>
                <c:pt idx="247">
                  <c:v>3.7067712188626416</c:v>
                </c:pt>
                <c:pt idx="248">
                  <c:v>3.6935594651669885</c:v>
                </c:pt>
                <c:pt idx="249">
                  <c:v>3.7202292350604753</c:v>
                </c:pt>
                <c:pt idx="250">
                  <c:v>3.705970706775648</c:v>
                </c:pt>
                <c:pt idx="251">
                  <c:v>3.7120944719698845</c:v>
                </c:pt>
                <c:pt idx="252">
                  <c:v>3.698887589567363</c:v>
                </c:pt>
                <c:pt idx="253">
                  <c:v>3.7109979980059928</c:v>
                </c:pt>
                <c:pt idx="254">
                  <c:v>3.7298368100250063</c:v>
                </c:pt>
                <c:pt idx="255">
                  <c:v>3.713093254068482</c:v>
                </c:pt>
                <c:pt idx="256">
                  <c:v>3.6996363908576404</c:v>
                </c:pt>
                <c:pt idx="257">
                  <c:v>3.6788343579031255</c:v>
                </c:pt>
                <c:pt idx="258">
                  <c:v>3.6708077857392016</c:v>
                </c:pt>
                <c:pt idx="259">
                  <c:v>3.6966223724641978</c:v>
                </c:pt>
                <c:pt idx="260">
                  <c:v>3.6729081417910066</c:v>
                </c:pt>
                <c:pt idx="261">
                  <c:v>3.6643841795186671</c:v>
                </c:pt>
                <c:pt idx="262">
                  <c:v>3.6561615154278173</c:v>
                </c:pt>
                <c:pt idx="263">
                  <c:v>3.664505824697216</c:v>
                </c:pt>
                <c:pt idx="264">
                  <c:v>3.6808382078890292</c:v>
                </c:pt>
                <c:pt idx="265">
                  <c:v>3.6646599324771829</c:v>
                </c:pt>
                <c:pt idx="266">
                  <c:v>3.6530481607400791</c:v>
                </c:pt>
                <c:pt idx="267">
                  <c:v>3.6513863146277261</c:v>
                </c:pt>
                <c:pt idx="268">
                  <c:v>3.6587528357961996</c:v>
                </c:pt>
                <c:pt idx="269">
                  <c:v>3.6686315625435983</c:v>
                </c:pt>
                <c:pt idx="270">
                  <c:v>3.6382200253025436</c:v>
                </c:pt>
                <c:pt idx="271">
                  <c:v>3.6310651912344563</c:v>
                </c:pt>
                <c:pt idx="272">
                  <c:v>3.6199160833567015</c:v>
                </c:pt>
                <c:pt idx="273">
                  <c:v>3.638704663591962</c:v>
                </c:pt>
                <c:pt idx="274">
                  <c:v>3.6707691911152724</c:v>
                </c:pt>
                <c:pt idx="275">
                  <c:v>3.6395892524250737</c:v>
                </c:pt>
                <c:pt idx="276">
                  <c:v>3.6298156036047367</c:v>
                </c:pt>
                <c:pt idx="277">
                  <c:v>3.6183529904545471</c:v>
                </c:pt>
                <c:pt idx="278">
                  <c:v>3.6107319893827441</c:v>
                </c:pt>
                <c:pt idx="279">
                  <c:v>3.6259109756492665</c:v>
                </c:pt>
                <c:pt idx="280">
                  <c:v>3.6007551603011687</c:v>
                </c:pt>
                <c:pt idx="281">
                  <c:v>3.5902468652155539</c:v>
                </c:pt>
                <c:pt idx="282">
                  <c:v>3.5915683058587935</c:v>
                </c:pt>
                <c:pt idx="283">
                  <c:v>3.5979103938327475</c:v>
                </c:pt>
                <c:pt idx="284">
                  <c:v>3.6160342101258562</c:v>
                </c:pt>
                <c:pt idx="285">
                  <c:v>3.6035508410356472</c:v>
                </c:pt>
                <c:pt idx="286">
                  <c:v>3.6114792158034028</c:v>
                </c:pt>
                <c:pt idx="287">
                  <c:v>3.6235319997800275</c:v>
                </c:pt>
                <c:pt idx="288">
                  <c:v>3.6218828273211052</c:v>
                </c:pt>
                <c:pt idx="289">
                  <c:v>3.6528930439142746</c:v>
                </c:pt>
                <c:pt idx="290">
                  <c:v>3.6387764182901718</c:v>
                </c:pt>
                <c:pt idx="291">
                  <c:v>3.6480057089884244</c:v>
                </c:pt>
                <c:pt idx="292">
                  <c:v>3.6651501690190038</c:v>
                </c:pt>
                <c:pt idx="293">
                  <c:v>3.6820625705330281</c:v>
                </c:pt>
                <c:pt idx="294">
                  <c:v>3.6896471643047608</c:v>
                </c:pt>
                <c:pt idx="295">
                  <c:v>3.6668571483112422</c:v>
                </c:pt>
                <c:pt idx="296">
                  <c:v>3.6587041289395517</c:v>
                </c:pt>
                <c:pt idx="297">
                  <c:v>3.6790579697277703</c:v>
                </c:pt>
                <c:pt idx="298">
                  <c:v>3.6805129628497699</c:v>
                </c:pt>
                <c:pt idx="299">
                  <c:v>3.7022003344308128</c:v>
                </c:pt>
                <c:pt idx="300">
                  <c:v>3.6935623798203316</c:v>
                </c:pt>
                <c:pt idx="301">
                  <c:v>3.6898395551271799</c:v>
                </c:pt>
                <c:pt idx="302">
                  <c:v>3.6833811801156373</c:v>
                </c:pt>
                <c:pt idx="303">
                  <c:v>3.6806871415929732</c:v>
                </c:pt>
                <c:pt idx="304">
                  <c:v>3.7009116381555831</c:v>
                </c:pt>
                <c:pt idx="305">
                  <c:v>3.6785696745188621</c:v>
                </c:pt>
                <c:pt idx="306">
                  <c:v>3.6882902689120574</c:v>
                </c:pt>
                <c:pt idx="307">
                  <c:v>3.6953344321381332</c:v>
                </c:pt>
                <c:pt idx="308">
                  <c:v>3.6973141207840876</c:v>
                </c:pt>
                <c:pt idx="309">
                  <c:v>3.7085847702945318</c:v>
                </c:pt>
                <c:pt idx="310">
                  <c:v>3.6966547284474549</c:v>
                </c:pt>
                <c:pt idx="311">
                  <c:v>3.699206228627594</c:v>
                </c:pt>
                <c:pt idx="312">
                  <c:v>3.7040480425143176</c:v>
                </c:pt>
                <c:pt idx="313">
                  <c:v>3.6979819678290289</c:v>
                </c:pt>
                <c:pt idx="314">
                  <c:v>3.7269029257769857</c:v>
                </c:pt>
                <c:pt idx="315">
                  <c:v>3.715251550556995</c:v>
                </c:pt>
                <c:pt idx="316">
                  <c:v>3.7216877298627153</c:v>
                </c:pt>
                <c:pt idx="317">
                  <c:v>3.7278782522997829</c:v>
                </c:pt>
                <c:pt idx="318">
                  <c:v>3.7297357108013047</c:v>
                </c:pt>
                <c:pt idx="319">
                  <c:v>3.7514058268609993</c:v>
                </c:pt>
                <c:pt idx="320">
                  <c:v>3.7399879360355146</c:v>
                </c:pt>
                <c:pt idx="321">
                  <c:v>3.7421638437841276</c:v>
                </c:pt>
                <c:pt idx="322">
                  <c:v>3.7382714252855727</c:v>
                </c:pt>
                <c:pt idx="323">
                  <c:v>3.7395061419779481</c:v>
                </c:pt>
                <c:pt idx="324">
                  <c:v>3.764805740015098</c:v>
                </c:pt>
                <c:pt idx="325">
                  <c:v>3.7515382621048685</c:v>
                </c:pt>
                <c:pt idx="326">
                  <c:v>3.7532334504042595</c:v>
                </c:pt>
                <c:pt idx="327">
                  <c:v>3.7483770401255097</c:v>
                </c:pt>
                <c:pt idx="328">
                  <c:v>3.7509947749115908</c:v>
                </c:pt>
                <c:pt idx="329">
                  <c:v>3.7779780844612509</c:v>
                </c:pt>
                <c:pt idx="330">
                  <c:v>3.7658716817289739</c:v>
                </c:pt>
                <c:pt idx="331">
                  <c:v>3.7686406030487429</c:v>
                </c:pt>
                <c:pt idx="332">
                  <c:v>3.766206188263479</c:v>
                </c:pt>
                <c:pt idx="333">
                  <c:v>3.7700141791449724</c:v>
                </c:pt>
                <c:pt idx="334">
                  <c:v>3.7968034852959929</c:v>
                </c:pt>
                <c:pt idx="335">
                  <c:v>3.7806516175854918</c:v>
                </c:pt>
                <c:pt idx="336">
                  <c:v>3.7640037591024496</c:v>
                </c:pt>
                <c:pt idx="337">
                  <c:v>3.7645877023529999</c:v>
                </c:pt>
                <c:pt idx="338">
                  <c:v>3.7725622496751909</c:v>
                </c:pt>
                <c:pt idx="339">
                  <c:v>3.7915397880835422</c:v>
                </c:pt>
                <c:pt idx="340">
                  <c:v>3.7750848320749952</c:v>
                </c:pt>
                <c:pt idx="341">
                  <c:v>3.7695503106570536</c:v>
                </c:pt>
                <c:pt idx="342">
                  <c:v>3.7761951524443083</c:v>
                </c:pt>
                <c:pt idx="343">
                  <c:v>3.7819967120976581</c:v>
                </c:pt>
                <c:pt idx="344">
                  <c:v>3.7990041167861839</c:v>
                </c:pt>
                <c:pt idx="345">
                  <c:v>3.7891516063239878</c:v>
                </c:pt>
                <c:pt idx="346">
                  <c:v>3.7937938502244304</c:v>
                </c:pt>
                <c:pt idx="347">
                  <c:v>3.7956548974236068</c:v>
                </c:pt>
                <c:pt idx="348">
                  <c:v>3.7872145353626365</c:v>
                </c:pt>
                <c:pt idx="349">
                  <c:v>3.8180262140404757</c:v>
                </c:pt>
                <c:pt idx="350">
                  <c:v>3.8057915355488094</c:v>
                </c:pt>
                <c:pt idx="351">
                  <c:v>3.8010769084628007</c:v>
                </c:pt>
                <c:pt idx="352">
                  <c:v>3.7903913102691256</c:v>
                </c:pt>
                <c:pt idx="353">
                  <c:v>3.7928289010563367</c:v>
                </c:pt>
                <c:pt idx="354">
                  <c:v>3.8140183498767266</c:v>
                </c:pt>
                <c:pt idx="355">
                  <c:v>3.8047315428738173</c:v>
                </c:pt>
                <c:pt idx="356">
                  <c:v>3.8075154836701963</c:v>
                </c:pt>
                <c:pt idx="357">
                  <c:v>3.8168580488176862</c:v>
                </c:pt>
                <c:pt idx="358">
                  <c:v>3.819085213822405</c:v>
                </c:pt>
                <c:pt idx="359">
                  <c:v>3.8325615049993593</c:v>
                </c:pt>
                <c:pt idx="360">
                  <c:v>3.8217294025487223</c:v>
                </c:pt>
                <c:pt idx="361">
                  <c:v>3.8267216600668315</c:v>
                </c:pt>
                <c:pt idx="362">
                  <c:v>3.8318256461714286</c:v>
                </c:pt>
                <c:pt idx="363">
                  <c:v>3.8606071001950495</c:v>
                </c:pt>
                <c:pt idx="364">
                  <c:v>3.8314243289320524</c:v>
                </c:pt>
                <c:pt idx="365">
                  <c:v>3.8350536995799196</c:v>
                </c:pt>
                <c:pt idx="366">
                  <c:v>3.8376453303960418</c:v>
                </c:pt>
                <c:pt idx="367">
                  <c:v>3.8503299155628752</c:v>
                </c:pt>
                <c:pt idx="368">
                  <c:v>3.8636077635528716</c:v>
                </c:pt>
                <c:pt idx="369">
                  <c:v>3.8487522211405683</c:v>
                </c:pt>
                <c:pt idx="370">
                  <c:v>3.8556652262022579</c:v>
                </c:pt>
                <c:pt idx="371">
                  <c:v>3.8455360468349666</c:v>
                </c:pt>
                <c:pt idx="372">
                  <c:v>3.8413155934377241</c:v>
                </c:pt>
                <c:pt idx="373">
                  <c:v>3.8599311002522834</c:v>
                </c:pt>
                <c:pt idx="374">
                  <c:v>3.8444606772884264</c:v>
                </c:pt>
                <c:pt idx="375">
                  <c:v>3.8426577219197386</c:v>
                </c:pt>
                <c:pt idx="376">
                  <c:v>3.8460480859127122</c:v>
                </c:pt>
                <c:pt idx="377">
                  <c:v>3.847991811510588</c:v>
                </c:pt>
                <c:pt idx="378">
                  <c:v>3.8815662606394823</c:v>
                </c:pt>
                <c:pt idx="379">
                  <c:v>3.8794292846553917</c:v>
                </c:pt>
                <c:pt idx="380">
                  <c:v>3.8807423018528056</c:v>
                </c:pt>
                <c:pt idx="381">
                  <c:v>3.8835944227759542</c:v>
                </c:pt>
                <c:pt idx="382">
                  <c:v>3.8926622743916095</c:v>
                </c:pt>
                <c:pt idx="383">
                  <c:v>3.9148057030537178</c:v>
                </c:pt>
                <c:pt idx="384">
                  <c:v>3.9048109482122633</c:v>
                </c:pt>
                <c:pt idx="385">
                  <c:v>3.9119934567870764</c:v>
                </c:pt>
                <c:pt idx="386">
                  <c:v>3.9142096650598437</c:v>
                </c:pt>
                <c:pt idx="387">
                  <c:v>3.9180019952111302</c:v>
                </c:pt>
                <c:pt idx="388">
                  <c:v>3.9403880399895814</c:v>
                </c:pt>
                <c:pt idx="389">
                  <c:v>3.9318338613486778</c:v>
                </c:pt>
                <c:pt idx="390">
                  <c:v>3.9320013503550335</c:v>
                </c:pt>
                <c:pt idx="391">
                  <c:v>3.9325903529355846</c:v>
                </c:pt>
                <c:pt idx="392">
                  <c:v>3.9334181678169413</c:v>
                </c:pt>
                <c:pt idx="393">
                  <c:v>3.954976014017122</c:v>
                </c:pt>
                <c:pt idx="394">
                  <c:v>3.9416051628967121</c:v>
                </c:pt>
                <c:pt idx="395">
                  <c:v>3.9391875571173469</c:v>
                </c:pt>
                <c:pt idx="396">
                  <c:v>3.934078826440266</c:v>
                </c:pt>
                <c:pt idx="397">
                  <c:v>3.9571091902732975</c:v>
                </c:pt>
                <c:pt idx="398">
                  <c:v>3.9491421554291075</c:v>
                </c:pt>
                <c:pt idx="399">
                  <c:v>3.956594836979852</c:v>
                </c:pt>
                <c:pt idx="400">
                  <c:v>3.9171858608057621</c:v>
                </c:pt>
                <c:pt idx="401">
                  <c:v>3.8732001897485846</c:v>
                </c:pt>
                <c:pt idx="402">
                  <c:v>3.8775692646875535</c:v>
                </c:pt>
                <c:pt idx="403">
                  <c:v>3.869086712045072</c:v>
                </c:pt>
                <c:pt idx="404">
                  <c:v>3.8911700609175939</c:v>
                </c:pt>
                <c:pt idx="405">
                  <c:v>3.8934942957033147</c:v>
                </c:pt>
                <c:pt idx="406">
                  <c:v>3.917851150665117</c:v>
                </c:pt>
                <c:pt idx="407">
                  <c:v>3.9490385252737528</c:v>
                </c:pt>
                <c:pt idx="408">
                  <c:v>3.9292621665619962</c:v>
                </c:pt>
                <c:pt idx="409">
                  <c:v>3.9429608483278993</c:v>
                </c:pt>
                <c:pt idx="410">
                  <c:v>3.9584558635199731</c:v>
                </c:pt>
                <c:pt idx="411">
                  <c:v>3.9861874898528478</c:v>
                </c:pt>
                <c:pt idx="412">
                  <c:v>3.9737765147105364</c:v>
                </c:pt>
                <c:pt idx="413">
                  <c:v>3.9739823382841446</c:v>
                </c:pt>
                <c:pt idx="414">
                  <c:v>3.9866611338036373</c:v>
                </c:pt>
              </c:numCache>
            </c:numRef>
          </c:val>
          <c:smooth val="0"/>
        </c:ser>
        <c:dLbls>
          <c:showLegendKey val="0"/>
          <c:showVal val="0"/>
          <c:showCatName val="0"/>
          <c:showSerName val="0"/>
          <c:showPercent val="0"/>
          <c:showBubbleSize val="0"/>
        </c:dLbls>
        <c:marker val="1"/>
        <c:smooth val="0"/>
        <c:axId val="45057920"/>
        <c:axId val="45059456"/>
      </c:lineChart>
      <c:dateAx>
        <c:axId val="45057920"/>
        <c:scaling>
          <c:orientation val="minMax"/>
        </c:scaling>
        <c:delete val="0"/>
        <c:axPos val="b"/>
        <c:numFmt formatCode="dd\-mm\-yy;@" sourceLinked="0"/>
        <c:majorTickMark val="none"/>
        <c:minorTickMark val="none"/>
        <c:tickLblPos val="nextTo"/>
        <c:spPr>
          <a:noFill/>
          <a:ln w="9525" cap="flat" cmpd="sng" algn="ctr">
            <a:solidFill>
              <a:schemeClr val="tx1">
                <a:lumMod val="15000"/>
                <a:lumOff val="85000"/>
              </a:schemeClr>
            </a:solidFill>
            <a:round/>
          </a:ln>
          <a:effectLst/>
        </c:spPr>
        <c:txPr>
          <a:bodyPr rot="-2700000"/>
          <a:lstStyle/>
          <a:p>
            <a:pPr>
              <a:defRPr sz="600"/>
            </a:pPr>
            <a:endParaRPr lang="es-MX"/>
          </a:p>
        </c:txPr>
        <c:crossAx val="45059456"/>
        <c:crosses val="autoZero"/>
        <c:auto val="1"/>
        <c:lblOffset val="100"/>
        <c:baseTimeUnit val="days"/>
      </c:dateAx>
      <c:valAx>
        <c:axId val="45059456"/>
        <c:scaling>
          <c:orientation val="minMax"/>
          <c:max val="5"/>
          <c:min val="0"/>
        </c:scaling>
        <c:delete val="0"/>
        <c:axPos val="l"/>
        <c:numFmt formatCode="#,##0.00" sourceLinked="0"/>
        <c:majorTickMark val="out"/>
        <c:minorTickMark val="none"/>
        <c:tickLblPos val="nextTo"/>
        <c:spPr>
          <a:noFill/>
          <a:ln>
            <a:noFill/>
          </a:ln>
          <a:effectLst/>
        </c:spPr>
        <c:txPr>
          <a:bodyPr rot="-60000000" vert="horz"/>
          <a:lstStyle/>
          <a:p>
            <a:pPr>
              <a:defRPr/>
            </a:pPr>
            <a:endParaRPr lang="es-MX"/>
          </a:p>
        </c:txPr>
        <c:crossAx val="45057920"/>
        <c:crosses val="autoZero"/>
        <c:crossBetween val="between"/>
      </c:valAx>
      <c:valAx>
        <c:axId val="46072960"/>
        <c:scaling>
          <c:orientation val="minMax"/>
        </c:scaling>
        <c:delete val="0"/>
        <c:axPos val="r"/>
        <c:numFmt formatCode="#,##0" sourceLinked="0"/>
        <c:majorTickMark val="out"/>
        <c:minorTickMark val="none"/>
        <c:tickLblPos val="nextTo"/>
        <c:spPr>
          <a:noFill/>
          <a:ln>
            <a:noFill/>
          </a:ln>
          <a:effectLst/>
        </c:spPr>
        <c:txPr>
          <a:bodyPr rot="-60000000" vert="horz"/>
          <a:lstStyle/>
          <a:p>
            <a:pPr>
              <a:defRPr/>
            </a:pPr>
            <a:endParaRPr lang="es-MX"/>
          </a:p>
        </c:txPr>
        <c:crossAx val="46074880"/>
        <c:crosses val="max"/>
        <c:crossBetween val="between"/>
        <c:dispUnits>
          <c:builtInUnit val="millions"/>
          <c:dispUnitsLbl>
            <c:layout>
              <c:manualLayout>
                <c:xMode val="edge"/>
                <c:yMode val="edge"/>
                <c:x val="0.9271328190143252"/>
                <c:y val="0.39270618520778655"/>
              </c:manualLayout>
            </c:layout>
          </c:dispUnitsLbl>
        </c:dispUnits>
      </c:valAx>
      <c:dateAx>
        <c:axId val="46074880"/>
        <c:scaling>
          <c:orientation val="minMax"/>
        </c:scaling>
        <c:delete val="1"/>
        <c:axPos val="b"/>
        <c:numFmt formatCode="m/d/yyyy" sourceLinked="1"/>
        <c:majorTickMark val="out"/>
        <c:minorTickMark val="none"/>
        <c:tickLblPos val="nextTo"/>
        <c:crossAx val="46072960"/>
        <c:crosses val="autoZero"/>
        <c:auto val="1"/>
        <c:lblOffset val="100"/>
        <c:baseTimeUnit val="days"/>
      </c:dateAx>
      <c:spPr>
        <a:noFill/>
        <a:ln>
          <a:noFill/>
        </a:ln>
        <a:effectLst/>
      </c:spPr>
    </c:plotArea>
    <c:legend>
      <c:legendPos val="b"/>
      <c:layout>
        <c:manualLayout>
          <c:xMode val="edge"/>
          <c:yMode val="edge"/>
          <c:x val="0.24241897782867494"/>
          <c:y val="0.92775261650235663"/>
          <c:w val="0.52025156022847618"/>
          <c:h val="7.2247383497643342E-2"/>
        </c:manualLayout>
      </c:layout>
      <c:overlay val="0"/>
      <c:spPr>
        <a:noFill/>
        <a:ln>
          <a:noFill/>
        </a:ln>
        <a:effectLst/>
      </c:spPr>
      <c:txPr>
        <a:bodyPr rot="0" vert="horz"/>
        <a:lstStyle/>
        <a:p>
          <a:pPr>
            <a:defRPr sz="800"/>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dirty="0"/>
              <a:t>Distribución del Portafolio</a:t>
            </a:r>
          </a:p>
        </c:rich>
      </c:tx>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2306376181523082"/>
          <c:y val="0.16757494768394141"/>
          <c:w val="0.75387247636953825"/>
          <c:h val="0.65440893293800484"/>
        </c:manualLayout>
      </c:layout>
      <c:pie3DChart>
        <c:varyColors val="1"/>
        <c:ser>
          <c:idx val="0"/>
          <c:order val="0"/>
          <c:dLbls>
            <c:dLbl>
              <c:idx val="0"/>
              <c:layout>
                <c:manualLayout>
                  <c:x val="-0.22786663188895237"/>
                  <c:y val="4.5160010579211846E-2"/>
                </c:manualLayout>
              </c:layout>
              <c:tx>
                <c:rich>
                  <a:bodyPr/>
                  <a:lstStyle/>
                  <a:p>
                    <a:r>
                      <a:rPr lang="en-US" dirty="0"/>
                      <a:t>Liquidez
35%</a:t>
                    </a:r>
                  </a:p>
                </c:rich>
              </c:tx>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3.494704139239131E-4"/>
                  <c:y val="1.9289661604420996E-2"/>
                </c:manualLayout>
              </c:layout>
              <c:tx>
                <c:rich>
                  <a:bodyPr/>
                  <a:lstStyle/>
                  <a:p>
                    <a:r>
                      <a:rPr lang="en-US" dirty="0"/>
                      <a:t>Bancario
1%</a:t>
                    </a:r>
                  </a:p>
                </c:rich>
              </c:tx>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5384006923474378"/>
                  <c:y val="-0.22287017961460118"/>
                </c:manualLayout>
              </c:layou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22955665463822192"/>
                  <c:y val="-0.1990576729445937"/>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a:lstStyle/>
              <a:p>
                <a:pPr>
                  <a:defRPr b="1"/>
                </a:pPr>
                <a:endParaRPr lang="es-MX"/>
              </a:p>
            </c:tx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FINVIT!$B$88:$B$92</c:f>
              <c:strCache>
                <c:ptCount val="5"/>
                <c:pt idx="0">
                  <c:v>Liquidez</c:v>
                </c:pt>
                <c:pt idx="1">
                  <c:v>Bancario</c:v>
                </c:pt>
                <c:pt idx="2">
                  <c:v>Real Guber</c:v>
                </c:pt>
                <c:pt idx="3">
                  <c:v>Nominal Guber</c:v>
                </c:pt>
                <c:pt idx="4">
                  <c:v>Corporativo</c:v>
                </c:pt>
              </c:strCache>
            </c:strRef>
          </c:cat>
          <c:val>
            <c:numRef>
              <c:f>FINVIT!$C$88:$C$92</c:f>
              <c:numCache>
                <c:formatCode>_-* #,##0_-;\-* #,##0_-;_-* "-"??_-;_-@_-</c:formatCode>
                <c:ptCount val="5"/>
                <c:pt idx="0">
                  <c:v>16261234.59</c:v>
                </c:pt>
                <c:pt idx="1">
                  <c:v>300995.55</c:v>
                </c:pt>
                <c:pt idx="2" formatCode="#,##0">
                  <c:v>3750760.2800000003</c:v>
                </c:pt>
                <c:pt idx="3">
                  <c:v>18430315.379999999</c:v>
                </c:pt>
                <c:pt idx="4">
                  <c:v>7540566.7600000007</c:v>
                </c:pt>
              </c:numCache>
            </c:numRef>
          </c:val>
        </c:ser>
        <c:dLbls>
          <c:showLegendKey val="0"/>
          <c:showVal val="0"/>
          <c:showCatName val="0"/>
          <c:showSerName val="0"/>
          <c:showPercent val="1"/>
          <c:showBubbleSize val="0"/>
          <c:showLeaderLines val="1"/>
        </c:dLbls>
      </c:pie3DChart>
    </c:plotArea>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dirty="0"/>
              <a:t>Distribución Guber por Emisora</a:t>
            </a:r>
          </a:p>
        </c:rich>
      </c:tx>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4173330676118369E-2"/>
          <c:y val="0.16757494768394141"/>
          <c:w val="0.81165333864776323"/>
          <c:h val="0.70965399481247415"/>
        </c:manualLayout>
      </c:layout>
      <c:pie3DChart>
        <c:varyColors val="1"/>
        <c:ser>
          <c:idx val="0"/>
          <c:order val="0"/>
          <c:dLbls>
            <c:dLbl>
              <c:idx val="0"/>
              <c:layout>
                <c:manualLayout>
                  <c:x val="-3.4117665196809616E-2"/>
                  <c:y val="1.6536688521091143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5566688500267423"/>
                  <c:y val="2.5407218456084672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9383181507053523"/>
                  <c:y val="-0.19970031366435131"/>
                </c:manualLayout>
              </c:layou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0.22557147692859505"/>
                  <c:y val="-7.6482365660249546E-2"/>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a:lstStyle/>
              <a:p>
                <a:pPr>
                  <a:defRPr b="1"/>
                </a:pPr>
                <a:endParaRPr lang="es-MX"/>
              </a:p>
            </c:tx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FINVIT!$B$51:$B$55</c:f>
              <c:strCache>
                <c:ptCount val="5"/>
                <c:pt idx="0">
                  <c:v>CFECB</c:v>
                </c:pt>
                <c:pt idx="1">
                  <c:v>FNCOT</c:v>
                </c:pt>
                <c:pt idx="2">
                  <c:v>PEMEX</c:v>
                </c:pt>
                <c:pt idx="3">
                  <c:v>FEFA</c:v>
                </c:pt>
                <c:pt idx="4">
                  <c:v>BPA</c:v>
                </c:pt>
              </c:strCache>
            </c:strRef>
          </c:cat>
          <c:val>
            <c:numRef>
              <c:f>FINVIT!$C$51:$C$55</c:f>
              <c:numCache>
                <c:formatCode>_-* #,##0_-;\-* #,##0_-;_-* "-"??_-;_-@_-</c:formatCode>
                <c:ptCount val="5"/>
                <c:pt idx="0">
                  <c:v>200519.27</c:v>
                </c:pt>
                <c:pt idx="1">
                  <c:v>2403025.2600000002</c:v>
                </c:pt>
                <c:pt idx="2">
                  <c:v>1974902.7</c:v>
                </c:pt>
                <c:pt idx="3">
                  <c:v>4504474.67</c:v>
                </c:pt>
                <c:pt idx="4">
                  <c:v>9347393.4800000004</c:v>
                </c:pt>
              </c:numCache>
            </c:numRef>
          </c:val>
        </c:ser>
        <c:dLbls>
          <c:showLegendKey val="0"/>
          <c:showVal val="0"/>
          <c:showCatName val="0"/>
          <c:showSerName val="0"/>
          <c:showPercent val="1"/>
          <c:showBubbleSize val="0"/>
          <c:showLeaderLines val="1"/>
        </c:dLbls>
      </c:pie3DChart>
    </c:plotArea>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dirty="0"/>
              <a:t>Distribución Corporativos por Emisora</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strRef>
              <c:f>FINVIT!$B$74:$B$83</c:f>
              <c:strCache>
                <c:ptCount val="9"/>
                <c:pt idx="0">
                  <c:v>AERMXCB</c:v>
                </c:pt>
                <c:pt idx="1">
                  <c:v>BNPPPF</c:v>
                </c:pt>
                <c:pt idx="2">
                  <c:v>DAIMLER</c:v>
                </c:pt>
                <c:pt idx="3">
                  <c:v>FORD</c:v>
                </c:pt>
                <c:pt idx="4">
                  <c:v>FACILSA</c:v>
                </c:pt>
                <c:pt idx="5">
                  <c:v>OSM</c:v>
                </c:pt>
                <c:pt idx="6">
                  <c:v>VWLEASE</c:v>
                </c:pt>
                <c:pt idx="7">
                  <c:v>CFCREDI</c:v>
                </c:pt>
                <c:pt idx="8">
                  <c:v>GAP</c:v>
                </c:pt>
              </c:strCache>
              <c:extLst/>
            </c:strRef>
          </c:cat>
          <c:val>
            <c:numRef>
              <c:f>FINVIT!$C$74:$C$83</c:f>
              <c:numCache>
                <c:formatCode>_-* #,##0_-;\-* #,##0_-;_-* "-"??_-;_-@_-</c:formatCode>
                <c:ptCount val="9"/>
                <c:pt idx="0">
                  <c:v>1016599.55</c:v>
                </c:pt>
                <c:pt idx="1">
                  <c:v>500007.12</c:v>
                </c:pt>
                <c:pt idx="2">
                  <c:v>250316.47</c:v>
                </c:pt>
                <c:pt idx="3">
                  <c:v>1001872.37</c:v>
                </c:pt>
                <c:pt idx="4">
                  <c:v>597081.41999999993</c:v>
                </c:pt>
                <c:pt idx="5">
                  <c:v>1201636.8400000001</c:v>
                </c:pt>
                <c:pt idx="6">
                  <c:v>287934.73</c:v>
                </c:pt>
                <c:pt idx="7">
                  <c:v>350415.39</c:v>
                </c:pt>
                <c:pt idx="8">
                  <c:v>995660.09</c:v>
                </c:pt>
              </c:numCache>
              <c:extLst/>
            </c:numRef>
          </c:val>
        </c:ser>
        <c:dLbls>
          <c:showLegendKey val="0"/>
          <c:showVal val="0"/>
          <c:showCatName val="0"/>
          <c:showSerName val="0"/>
          <c:showPercent val="0"/>
          <c:showBubbleSize val="0"/>
        </c:dLbls>
        <c:gapWidth val="150"/>
        <c:shape val="box"/>
        <c:axId val="45820928"/>
        <c:axId val="45839104"/>
        <c:axId val="0"/>
      </c:bar3DChart>
      <c:catAx>
        <c:axId val="45820928"/>
        <c:scaling>
          <c:orientation val="minMax"/>
        </c:scaling>
        <c:delete val="0"/>
        <c:axPos val="b"/>
        <c:numFmt formatCode="General" sourceLinked="0"/>
        <c:majorTickMark val="none"/>
        <c:minorTickMark val="none"/>
        <c:tickLblPos val="nextTo"/>
        <c:crossAx val="45839104"/>
        <c:crosses val="autoZero"/>
        <c:auto val="1"/>
        <c:lblAlgn val="ctr"/>
        <c:lblOffset val="100"/>
        <c:noMultiLvlLbl val="0"/>
      </c:catAx>
      <c:valAx>
        <c:axId val="45839104"/>
        <c:scaling>
          <c:orientation val="minMax"/>
        </c:scaling>
        <c:delete val="0"/>
        <c:axPos val="l"/>
        <c:numFmt formatCode="_-* #,##0_-;\-* #,##0_-;_-* &quot;-&quot;??_-;_-@_-" sourceLinked="1"/>
        <c:majorTickMark val="none"/>
        <c:minorTickMark val="none"/>
        <c:tickLblPos val="nextTo"/>
        <c:crossAx val="45820928"/>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latin typeface="Century Gothic" panose="020B0502020202020204" pitchFamily="34" charset="0"/>
              </a:defRPr>
            </a:pPr>
            <a:r>
              <a:rPr lang="es-MX" sz="1400" dirty="0">
                <a:latin typeface="Century Gothic" panose="020B0502020202020204" pitchFamily="34" charset="0"/>
              </a:rPr>
              <a:t>Ingresos</a:t>
            </a:r>
            <a:r>
              <a:rPr lang="es-MX" sz="1400" baseline="0" dirty="0">
                <a:latin typeface="Century Gothic" panose="020B0502020202020204" pitchFamily="34" charset="0"/>
              </a:rPr>
              <a:t> generados en la gestión del FANVIT</a:t>
            </a:r>
            <a:endParaRPr lang="es-MX" sz="1400" dirty="0">
              <a:latin typeface="Century Gothic" panose="020B0502020202020204" pitchFamily="34" charset="0"/>
            </a:endParaRPr>
          </a:p>
        </c:rich>
      </c:tx>
      <c:overlay val="1"/>
    </c:title>
    <c:autoTitleDeleted val="0"/>
    <c:plotArea>
      <c:layout>
        <c:manualLayout>
          <c:layoutTarget val="inner"/>
          <c:xMode val="edge"/>
          <c:yMode val="edge"/>
          <c:x val="0.11237765048953637"/>
          <c:y val="4.5898057237316645E-2"/>
          <c:w val="0.88604159095497681"/>
          <c:h val="0.88407399907084228"/>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'!$B$3:$B$600</c:f>
              <c:numCache>
                <c:formatCode>d\-mmm</c:formatCode>
                <c:ptCount val="5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numCache>
            </c:numRef>
          </c:cat>
          <c:val>
            <c:numRef>
              <c:f>'Utilidad '!$C$3:$C$604</c:f>
              <c:numCache>
                <c:formatCode>#,##0.00</c:formatCode>
                <c:ptCount val="602"/>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1737524203.2589645</c:v>
                </c:pt>
                <c:pt idx="327">
                  <c:v>1690136747.8289566</c:v>
                </c:pt>
                <c:pt idx="328">
                  <c:v>1536849573.8189621</c:v>
                </c:pt>
                <c:pt idx="329">
                  <c:v>1577683447.1889648</c:v>
                </c:pt>
                <c:pt idx="330">
                  <c:v>1502922117.0389557</c:v>
                </c:pt>
                <c:pt idx="331">
                  <c:v>1483188180.9589615</c:v>
                </c:pt>
                <c:pt idx="332">
                  <c:v>1463964094.4689636</c:v>
                </c:pt>
                <c:pt idx="333">
                  <c:v>1378783207.6589584</c:v>
                </c:pt>
                <c:pt idx="334">
                  <c:v>1255186708.4789581</c:v>
                </c:pt>
                <c:pt idx="335">
                  <c:v>1304212429.2889557</c:v>
                </c:pt>
                <c:pt idx="336">
                  <c:v>1254934892.1189575</c:v>
                </c:pt>
                <c:pt idx="337">
                  <c:v>1262022362.6489563</c:v>
                </c:pt>
                <c:pt idx="338">
                  <c:v>1302725635.3889618</c:v>
                </c:pt>
                <c:pt idx="339">
                  <c:v>1362350307.0489578</c:v>
                </c:pt>
                <c:pt idx="340">
                  <c:v>1422094541.718956</c:v>
                </c:pt>
                <c:pt idx="341">
                  <c:v>1493279026.468956</c:v>
                </c:pt>
                <c:pt idx="342">
                  <c:v>1526459482.9789581</c:v>
                </c:pt>
                <c:pt idx="343">
                  <c:v>1526899258.0389633</c:v>
                </c:pt>
                <c:pt idx="344">
                  <c:v>1425559389.5789642</c:v>
                </c:pt>
                <c:pt idx="345">
                  <c:v>1337886439.4289627</c:v>
                </c:pt>
                <c:pt idx="346">
                  <c:v>1244486951.0789642</c:v>
                </c:pt>
                <c:pt idx="347">
                  <c:v>832136487.29896545</c:v>
                </c:pt>
                <c:pt idx="348">
                  <c:v>814447668.01896667</c:v>
                </c:pt>
                <c:pt idx="349">
                  <c:v>848421194.29896545</c:v>
                </c:pt>
                <c:pt idx="350">
                  <c:v>721673341.43896484</c:v>
                </c:pt>
                <c:pt idx="351">
                  <c:v>653307497.86896515</c:v>
                </c:pt>
                <c:pt idx="352">
                  <c:v>795471009.19896698</c:v>
                </c:pt>
                <c:pt idx="353">
                  <c:v>765293195.33895874</c:v>
                </c:pt>
                <c:pt idx="354">
                  <c:v>601269292.65896606</c:v>
                </c:pt>
                <c:pt idx="355">
                  <c:v>558866872.61896515</c:v>
                </c:pt>
                <c:pt idx="356">
                  <c:v>450080430.11895752</c:v>
                </c:pt>
                <c:pt idx="357">
                  <c:v>379120906.3289566</c:v>
                </c:pt>
                <c:pt idx="358">
                  <c:v>380692035.87895966</c:v>
                </c:pt>
                <c:pt idx="359">
                  <c:v>569322975.64096069</c:v>
                </c:pt>
                <c:pt idx="360">
                  <c:v>669304992.59095764</c:v>
                </c:pt>
                <c:pt idx="361">
                  <c:v>824709467.46095276</c:v>
                </c:pt>
                <c:pt idx="362">
                  <c:v>855372819.84096527</c:v>
                </c:pt>
                <c:pt idx="363">
                  <c:v>864741744.70095825</c:v>
                </c:pt>
                <c:pt idx="364">
                  <c:v>781040531.69096375</c:v>
                </c:pt>
                <c:pt idx="365">
                  <c:v>815310636.88623047</c:v>
                </c:pt>
                <c:pt idx="366">
                  <c:v>840527486.80623627</c:v>
                </c:pt>
                <c:pt idx="367">
                  <c:v>842679344.9662323</c:v>
                </c:pt>
                <c:pt idx="368">
                  <c:v>696568027.37623596</c:v>
                </c:pt>
                <c:pt idx="369">
                  <c:v>679907344.15425873</c:v>
                </c:pt>
                <c:pt idx="370">
                  <c:v>730814793.28425598</c:v>
                </c:pt>
                <c:pt idx="371">
                  <c:v>804668645.59426117</c:v>
                </c:pt>
                <c:pt idx="372">
                  <c:v>827953236.36425781</c:v>
                </c:pt>
                <c:pt idx="373">
                  <c:v>869646951.13426971</c:v>
                </c:pt>
                <c:pt idx="374">
                  <c:v>829969281.40426636</c:v>
                </c:pt>
                <c:pt idx="375">
                  <c:v>929234440.32426453</c:v>
                </c:pt>
                <c:pt idx="376">
                  <c:v>934470193.37425995</c:v>
                </c:pt>
                <c:pt idx="377">
                  <c:v>941481855.674263</c:v>
                </c:pt>
                <c:pt idx="378">
                  <c:v>938445556.174263</c:v>
                </c:pt>
                <c:pt idx="379">
                  <c:v>920005582.7742691</c:v>
                </c:pt>
                <c:pt idx="380">
                  <c:v>707332115.71426392</c:v>
                </c:pt>
                <c:pt idx="381">
                  <c:v>693272125.29426575</c:v>
                </c:pt>
                <c:pt idx="382">
                  <c:v>746056865.0742569</c:v>
                </c:pt>
                <c:pt idx="383">
                  <c:v>626658469.16426849</c:v>
                </c:pt>
                <c:pt idx="384">
                  <c:v>702468310.55426025</c:v>
                </c:pt>
                <c:pt idx="385">
                  <c:v>797840682.78426361</c:v>
                </c:pt>
                <c:pt idx="386">
                  <c:v>815334360.15426636</c:v>
                </c:pt>
                <c:pt idx="387">
                  <c:v>875597853.38426971</c:v>
                </c:pt>
                <c:pt idx="388">
                  <c:v>922216488.70426941</c:v>
                </c:pt>
                <c:pt idx="389">
                  <c:v>961971778.174263</c:v>
                </c:pt>
                <c:pt idx="390">
                  <c:v>1194227936.8042679</c:v>
                </c:pt>
                <c:pt idx="391">
                  <c:v>1072597310.9642639</c:v>
                </c:pt>
                <c:pt idx="392">
                  <c:v>1197123719.7042694</c:v>
                </c:pt>
                <c:pt idx="393">
                  <c:v>1225280276.014267</c:v>
                </c:pt>
                <c:pt idx="394">
                  <c:v>1158955452.3542633</c:v>
                </c:pt>
                <c:pt idx="395">
                  <c:v>1078952919.2542648</c:v>
                </c:pt>
                <c:pt idx="396">
                  <c:v>1067553600.8342667</c:v>
                </c:pt>
                <c:pt idx="397">
                  <c:v>1129379766.3742676</c:v>
                </c:pt>
                <c:pt idx="398">
                  <c:v>1045829171.1642685</c:v>
                </c:pt>
                <c:pt idx="399">
                  <c:v>1123063125.5942612</c:v>
                </c:pt>
                <c:pt idx="400">
                  <c:v>1226181550.2542648</c:v>
                </c:pt>
                <c:pt idx="401">
                  <c:v>1193607364.014267</c:v>
                </c:pt>
                <c:pt idx="402">
                  <c:v>1184840266.8642654</c:v>
                </c:pt>
                <c:pt idx="403">
                  <c:v>1174957162.8442612</c:v>
                </c:pt>
                <c:pt idx="404">
                  <c:v>1088701168.7342682</c:v>
                </c:pt>
                <c:pt idx="405">
                  <c:v>1099969313.1242599</c:v>
                </c:pt>
                <c:pt idx="406">
                  <c:v>965329255.21426392</c:v>
                </c:pt>
                <c:pt idx="407">
                  <c:v>1046356712.2942657</c:v>
                </c:pt>
                <c:pt idx="408">
                  <c:v>1084342940.424263</c:v>
                </c:pt>
                <c:pt idx="409">
                  <c:v>1069796499.9442673</c:v>
                </c:pt>
                <c:pt idx="410">
                  <c:v>1114921544.5142593</c:v>
                </c:pt>
                <c:pt idx="411">
                  <c:v>1073546611.6042633</c:v>
                </c:pt>
                <c:pt idx="412">
                  <c:v>1065318309.2442627</c:v>
                </c:pt>
                <c:pt idx="413">
                  <c:v>1039421409.4042664</c:v>
                </c:pt>
                <c:pt idx="414">
                  <c:v>1176005053.9142609</c:v>
                </c:pt>
                <c:pt idx="415">
                  <c:v>1187941818.6942673</c:v>
                </c:pt>
                <c:pt idx="416">
                  <c:v>1184742998.8742676</c:v>
                </c:pt>
                <c:pt idx="417">
                  <c:v>1179121439.9742661</c:v>
                </c:pt>
                <c:pt idx="418">
                  <c:v>1177176684.0642548</c:v>
                </c:pt>
                <c:pt idx="419">
                  <c:v>1206337687.6142578</c:v>
                </c:pt>
                <c:pt idx="420">
                  <c:v>1178157781.3742599</c:v>
                </c:pt>
                <c:pt idx="421">
                  <c:v>1153468401.0842667</c:v>
                </c:pt>
                <c:pt idx="422">
                  <c:v>1265102208.3838806</c:v>
                </c:pt>
                <c:pt idx="423">
                  <c:v>1498743490.1443481</c:v>
                </c:pt>
                <c:pt idx="424">
                  <c:v>1560795519.3106003</c:v>
                </c:pt>
                <c:pt idx="425">
                  <c:v>1513913425.9205933</c:v>
                </c:pt>
                <c:pt idx="426">
                  <c:v>1496966021.3405991</c:v>
                </c:pt>
                <c:pt idx="427">
                  <c:v>1518950554.8105927</c:v>
                </c:pt>
                <c:pt idx="428">
                  <c:v>1606924964.2505951</c:v>
                </c:pt>
                <c:pt idx="429">
                  <c:v>1755832528.0043488</c:v>
                </c:pt>
                <c:pt idx="430">
                  <c:v>1709238613.614357</c:v>
                </c:pt>
                <c:pt idx="431">
                  <c:v>1734785087.6712646</c:v>
                </c:pt>
                <c:pt idx="432">
                  <c:v>1854558035.5512695</c:v>
                </c:pt>
                <c:pt idx="433">
                  <c:v>1814003724.4712753</c:v>
                </c:pt>
                <c:pt idx="434">
                  <c:v>1802691569.8312683</c:v>
                </c:pt>
                <c:pt idx="435">
                  <c:v>1712398521.0212708</c:v>
                </c:pt>
                <c:pt idx="436">
                  <c:v>1754541275.5006027</c:v>
                </c:pt>
                <c:pt idx="437">
                  <c:v>1755346450.5305939</c:v>
                </c:pt>
                <c:pt idx="438">
                  <c:v>1881563455.680603</c:v>
                </c:pt>
                <c:pt idx="439">
                  <c:v>1862676723.6605988</c:v>
                </c:pt>
                <c:pt idx="440">
                  <c:v>1918959144.0706024</c:v>
                </c:pt>
                <c:pt idx="441">
                  <c:v>2068109650.7705994</c:v>
                </c:pt>
                <c:pt idx="442">
                  <c:v>2094042224.6905975</c:v>
                </c:pt>
                <c:pt idx="443">
                  <c:v>2040585113.0232239</c:v>
                </c:pt>
                <c:pt idx="444">
                  <c:v>2016555944.9332199</c:v>
                </c:pt>
                <c:pt idx="445">
                  <c:v>1924644109.893219</c:v>
                </c:pt>
                <c:pt idx="446">
                  <c:v>1991146110.6532211</c:v>
                </c:pt>
                <c:pt idx="447">
                  <c:v>2007966139.5332184</c:v>
                </c:pt>
                <c:pt idx="448">
                  <c:v>2019544576.893219</c:v>
                </c:pt>
                <c:pt idx="449">
                  <c:v>2016763277.6832199</c:v>
                </c:pt>
                <c:pt idx="450">
                  <c:v>2102413880.1432266</c:v>
                </c:pt>
                <c:pt idx="451">
                  <c:v>2079902964.4932251</c:v>
                </c:pt>
                <c:pt idx="452">
                  <c:v>2101484856.2532272</c:v>
                </c:pt>
                <c:pt idx="453">
                  <c:v>2072276792.2432251</c:v>
                </c:pt>
                <c:pt idx="454">
                  <c:v>2046975302.4132233</c:v>
                </c:pt>
                <c:pt idx="455">
                  <c:v>2023950534.1132202</c:v>
                </c:pt>
                <c:pt idx="456">
                  <c:v>2074809700.2932281</c:v>
                </c:pt>
                <c:pt idx="457">
                  <c:v>2058725761.5932236</c:v>
                </c:pt>
                <c:pt idx="458">
                  <c:v>2040046832.6432266</c:v>
                </c:pt>
                <c:pt idx="459">
                  <c:v>2036076502.3332214</c:v>
                </c:pt>
                <c:pt idx="460">
                  <c:v>2094337978.8332214</c:v>
                </c:pt>
                <c:pt idx="461">
                  <c:v>2090131870.893219</c:v>
                </c:pt>
                <c:pt idx="462">
                  <c:v>1976742959.9032288</c:v>
                </c:pt>
                <c:pt idx="463">
                  <c:v>1922988661.4732285</c:v>
                </c:pt>
                <c:pt idx="464">
                  <c:v>1846308620.5432205</c:v>
                </c:pt>
                <c:pt idx="465">
                  <c:v>1752812581.1432266</c:v>
                </c:pt>
                <c:pt idx="466">
                  <c:v>1776319842.0732269</c:v>
                </c:pt>
                <c:pt idx="467">
                  <c:v>1647514986.1132202</c:v>
                </c:pt>
                <c:pt idx="468">
                  <c:v>1692221165.8632278</c:v>
                </c:pt>
                <c:pt idx="469">
                  <c:v>1733940453.3032227</c:v>
                </c:pt>
                <c:pt idx="470">
                  <c:v>1856301283.9732285</c:v>
                </c:pt>
                <c:pt idx="471">
                  <c:v>1861386328.393219</c:v>
                </c:pt>
                <c:pt idx="472">
                  <c:v>1836190270.033226</c:v>
                </c:pt>
                <c:pt idx="473">
                  <c:v>1803658694.2732315</c:v>
                </c:pt>
                <c:pt idx="474">
                  <c:v>1836429275.6632233</c:v>
                </c:pt>
                <c:pt idx="475">
                  <c:v>1796916189.8432236</c:v>
                </c:pt>
                <c:pt idx="476">
                  <c:v>1929438816.9932251</c:v>
                </c:pt>
                <c:pt idx="477">
                  <c:v>1901723999.2432251</c:v>
                </c:pt>
                <c:pt idx="478">
                  <c:v>1988803626.3932266</c:v>
                </c:pt>
                <c:pt idx="479">
                  <c:v>2151455835.5832291</c:v>
                </c:pt>
                <c:pt idx="480">
                  <c:v>2185767264.0032272</c:v>
                </c:pt>
                <c:pt idx="481">
                  <c:v>2039220078.5832214</c:v>
                </c:pt>
                <c:pt idx="482">
                  <c:v>1923986335.1432266</c:v>
                </c:pt>
                <c:pt idx="483">
                  <c:v>1890844049.5832214</c:v>
                </c:pt>
                <c:pt idx="484">
                  <c:v>2068233499.7132187</c:v>
                </c:pt>
                <c:pt idx="485">
                  <c:v>2036320042.1832199</c:v>
                </c:pt>
                <c:pt idx="486">
                  <c:v>2114078129.4532166</c:v>
                </c:pt>
                <c:pt idx="487">
                  <c:v>2219953564.4132233</c:v>
                </c:pt>
                <c:pt idx="488">
                  <c:v>2193821259.8332214</c:v>
                </c:pt>
                <c:pt idx="489">
                  <c:v>2158107813.798851</c:v>
                </c:pt>
                <c:pt idx="490">
                  <c:v>2249158381.4188538</c:v>
                </c:pt>
                <c:pt idx="491">
                  <c:v>2223703829.2688522</c:v>
                </c:pt>
                <c:pt idx="492">
                  <c:v>2191437639.2488556</c:v>
                </c:pt>
                <c:pt idx="493">
                  <c:v>2312318529.8488541</c:v>
                </c:pt>
                <c:pt idx="494">
                  <c:v>2462444700.5688477</c:v>
                </c:pt>
                <c:pt idx="495">
                  <c:v>2525520183.3088531</c:v>
                </c:pt>
                <c:pt idx="496">
                  <c:v>2533880145.8488464</c:v>
                </c:pt>
                <c:pt idx="497">
                  <c:v>2509434384.7388535</c:v>
                </c:pt>
                <c:pt idx="498">
                  <c:v>2533121352.5088501</c:v>
                </c:pt>
                <c:pt idx="499">
                  <c:v>2583977214.0888519</c:v>
                </c:pt>
                <c:pt idx="500">
                  <c:v>2546265107.4956131</c:v>
                </c:pt>
                <c:pt idx="501">
                  <c:v>2775391797.4256058</c:v>
                </c:pt>
                <c:pt idx="502">
                  <c:v>2780270873.9256134</c:v>
                </c:pt>
                <c:pt idx="503">
                  <c:v>2786890154.035614</c:v>
                </c:pt>
                <c:pt idx="504">
                  <c:v>2771479817.0756073</c:v>
                </c:pt>
                <c:pt idx="505">
                  <c:v>2744401932.3056107</c:v>
                </c:pt>
                <c:pt idx="506">
                  <c:v>2610804193.8556213</c:v>
                </c:pt>
                <c:pt idx="507">
                  <c:v>2643089923.7456131</c:v>
                </c:pt>
                <c:pt idx="508">
                  <c:v>2712038388.5956116</c:v>
                </c:pt>
                <c:pt idx="509">
                  <c:v>2703718878.9556122</c:v>
                </c:pt>
                <c:pt idx="510">
                  <c:v>2748113896.2256165</c:v>
                </c:pt>
                <c:pt idx="511">
                  <c:v>2862120557.7556152</c:v>
                </c:pt>
                <c:pt idx="512">
                  <c:v>2844775105.125618</c:v>
                </c:pt>
                <c:pt idx="513">
                  <c:v>2878565797.9956207</c:v>
                </c:pt>
                <c:pt idx="514">
                  <c:v>2890269675.6856155</c:v>
                </c:pt>
                <c:pt idx="515">
                  <c:v>2900959933.3656082</c:v>
                </c:pt>
                <c:pt idx="516">
                  <c:v>2944387183.2556076</c:v>
                </c:pt>
                <c:pt idx="517">
                  <c:v>2903106313.675621</c:v>
                </c:pt>
                <c:pt idx="518">
                  <c:v>2852517619.5856171</c:v>
                </c:pt>
                <c:pt idx="519">
                  <c:v>2816555676.4756165</c:v>
                </c:pt>
                <c:pt idx="520">
                  <c:v>2855672017.2956161</c:v>
                </c:pt>
                <c:pt idx="521">
                  <c:v>2992791711.3656082</c:v>
                </c:pt>
                <c:pt idx="522">
                  <c:v>3049272538.9856186</c:v>
                </c:pt>
                <c:pt idx="523">
                  <c:v>3023008091.8456116</c:v>
                </c:pt>
                <c:pt idx="524">
                  <c:v>3045547274.8356171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3274797405.1444626</c:v>
                </c:pt>
                <c:pt idx="569">
                  <c:v>3333995470.3744659</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numCache>
            </c:numRef>
          </c:val>
          <c:smooth val="0"/>
        </c:ser>
        <c:ser>
          <c:idx val="1"/>
          <c:order val="1"/>
          <c:tx>
            <c:strRef>
              <c:f>'Utilidad '!$D$2</c:f>
              <c:strCache>
                <c:ptCount val="1"/>
                <c:pt idx="0">
                  <c:v>Fondeo</c:v>
                </c:pt>
              </c:strCache>
            </c:strRef>
          </c:tx>
          <c:spPr>
            <a:ln>
              <a:solidFill>
                <a:schemeClr val="accent1"/>
              </a:solidFill>
            </a:ln>
          </c:spPr>
          <c:marker>
            <c:symbol val="none"/>
          </c:marker>
          <c:val>
            <c:numRef>
              <c:f>'Utilidad '!$D$3:$D$604</c:f>
              <c:numCache>
                <c:formatCode>#,##0.00</c:formatCode>
                <c:ptCount val="602"/>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2078036407.9920349</c:v>
                </c:pt>
                <c:pt idx="417">
                  <c:v>2083513269.5724258</c:v>
                </c:pt>
                <c:pt idx="418">
                  <c:v>2088976135.5379944</c:v>
                </c:pt>
                <c:pt idx="419">
                  <c:v>2105366440.5803452</c:v>
                </c:pt>
                <c:pt idx="420">
                  <c:v>2110904451.4824142</c:v>
                </c:pt>
                <c:pt idx="421">
                  <c:v>2116370170.6961136</c:v>
                </c:pt>
                <c:pt idx="422">
                  <c:v>2121982226.95047</c:v>
                </c:pt>
                <c:pt idx="423">
                  <c:v>2127507413.4126892</c:v>
                </c:pt>
                <c:pt idx="424">
                  <c:v>2149902083.2424088</c:v>
                </c:pt>
                <c:pt idx="425">
                  <c:v>2155430209.0450516</c:v>
                </c:pt>
                <c:pt idx="426">
                  <c:v>2183219624.1973343</c:v>
                </c:pt>
                <c:pt idx="427">
                  <c:v>2188765852.9354401</c:v>
                </c:pt>
                <c:pt idx="428">
                  <c:v>2194166698.3147736</c:v>
                </c:pt>
                <c:pt idx="429">
                  <c:v>2199568098.7809906</c:v>
                </c:pt>
                <c:pt idx="430">
                  <c:v>2205130653.0714417</c:v>
                </c:pt>
                <c:pt idx="431">
                  <c:v>2221601060.6760712</c:v>
                </c:pt>
                <c:pt idx="432">
                  <c:v>2227122128.7874451</c:v>
                </c:pt>
                <c:pt idx="433">
                  <c:v>2232570738.9413376</c:v>
                </c:pt>
                <c:pt idx="434">
                  <c:v>2237946868.3946609</c:v>
                </c:pt>
                <c:pt idx="435">
                  <c:v>2243294326.3262711</c:v>
                </c:pt>
                <c:pt idx="436">
                  <c:v>2259382167.1743927</c:v>
                </c:pt>
                <c:pt idx="437">
                  <c:v>2264848736.3217621</c:v>
                </c:pt>
                <c:pt idx="438">
                  <c:v>2270345109.4120026</c:v>
                </c:pt>
                <c:pt idx="439">
                  <c:v>2275783578.4066391</c:v>
                </c:pt>
                <c:pt idx="440">
                  <c:v>2281281093.5803909</c:v>
                </c:pt>
                <c:pt idx="441">
                  <c:v>2297731493.9221268</c:v>
                </c:pt>
                <c:pt idx="442">
                  <c:v>2303231301.4337082</c:v>
                </c:pt>
                <c:pt idx="443">
                  <c:v>2308702426.0189209</c:v>
                </c:pt>
                <c:pt idx="444">
                  <c:v>2314188749.1882935</c:v>
                </c:pt>
                <c:pt idx="445">
                  <c:v>2319690275.5687637</c:v>
                </c:pt>
                <c:pt idx="446">
                  <c:v>2336152678.7798691</c:v>
                </c:pt>
                <c:pt idx="447">
                  <c:v>2341641861.3505783</c:v>
                </c:pt>
                <c:pt idx="448">
                  <c:v>2347292648.505722</c:v>
                </c:pt>
                <c:pt idx="449">
                  <c:v>2353002605.2093124</c:v>
                </c:pt>
                <c:pt idx="450">
                  <c:v>2358713180.4915543</c:v>
                </c:pt>
                <c:pt idx="451">
                  <c:v>2376242152.6240616</c:v>
                </c:pt>
                <c:pt idx="452">
                  <c:v>2382101735.0854568</c:v>
                </c:pt>
                <c:pt idx="453">
                  <c:v>2387756860.4381561</c:v>
                </c:pt>
                <c:pt idx="454">
                  <c:v>2393383287.8366013</c:v>
                </c:pt>
                <c:pt idx="455">
                  <c:v>2399024969.1048889</c:v>
                </c:pt>
                <c:pt idx="456">
                  <c:v>2415336300.9911652</c:v>
                </c:pt>
                <c:pt idx="457">
                  <c:v>2420760432.7776566</c:v>
                </c:pt>
                <c:pt idx="458">
                  <c:v>2426331735.2677765</c:v>
                </c:pt>
                <c:pt idx="459">
                  <c:v>2431962277.3195419</c:v>
                </c:pt>
                <c:pt idx="460">
                  <c:v>2437578755.5284958</c:v>
                </c:pt>
                <c:pt idx="461">
                  <c:v>2454517978.7125702</c:v>
                </c:pt>
                <c:pt idx="462">
                  <c:v>2460136856.5975266</c:v>
                </c:pt>
                <c:pt idx="463">
                  <c:v>2465726987.7481842</c:v>
                </c:pt>
                <c:pt idx="464">
                  <c:v>2471229667.6427383</c:v>
                </c:pt>
                <c:pt idx="465">
                  <c:v>2476776946.7578354</c:v>
                </c:pt>
                <c:pt idx="466">
                  <c:v>2493420531.4960785</c:v>
                </c:pt>
                <c:pt idx="467">
                  <c:v>2498911414.6290741</c:v>
                </c:pt>
                <c:pt idx="468">
                  <c:v>2504329453.0490646</c:v>
                </c:pt>
                <c:pt idx="469">
                  <c:v>2509792100.4258881</c:v>
                </c:pt>
                <c:pt idx="470">
                  <c:v>2515299370.4363403</c:v>
                </c:pt>
                <c:pt idx="471">
                  <c:v>2531955089.7380295</c:v>
                </c:pt>
                <c:pt idx="472">
                  <c:v>2537097363.1495361</c:v>
                </c:pt>
                <c:pt idx="473">
                  <c:v>2542901350.2213211</c:v>
                </c:pt>
                <c:pt idx="474">
                  <c:v>2548544326.3653412</c:v>
                </c:pt>
                <c:pt idx="475">
                  <c:v>2554423053.5127182</c:v>
                </c:pt>
                <c:pt idx="476">
                  <c:v>2572502148.0560074</c:v>
                </c:pt>
                <c:pt idx="477">
                  <c:v>2578015950.3630829</c:v>
                </c:pt>
                <c:pt idx="478">
                  <c:v>2583545032.029007</c:v>
                </c:pt>
                <c:pt idx="479">
                  <c:v>2589104104.25737</c:v>
                </c:pt>
                <c:pt idx="480">
                  <c:v>2594619635.9348907</c:v>
                </c:pt>
                <c:pt idx="481">
                  <c:v>2611388598.8196106</c:v>
                </c:pt>
                <c:pt idx="482">
                  <c:v>2617009451.720932</c:v>
                </c:pt>
                <c:pt idx="483">
                  <c:v>2622601469.3852844</c:v>
                </c:pt>
                <c:pt idx="484">
                  <c:v>2628135207.7609787</c:v>
                </c:pt>
                <c:pt idx="485">
                  <c:v>2633581210.5462265</c:v>
                </c:pt>
                <c:pt idx="486">
                  <c:v>2650097543.3568573</c:v>
                </c:pt>
                <c:pt idx="487">
                  <c:v>2655619428.5176163</c:v>
                </c:pt>
                <c:pt idx="488">
                  <c:v>2661171341.9966431</c:v>
                </c:pt>
                <c:pt idx="489">
                  <c:v>2666694380.678093</c:v>
                </c:pt>
                <c:pt idx="490">
                  <c:v>2672276913.2253952</c:v>
                </c:pt>
                <c:pt idx="491">
                  <c:v>2689335628.9658279</c:v>
                </c:pt>
                <c:pt idx="492">
                  <c:v>2694979488.8396759</c:v>
                </c:pt>
                <c:pt idx="493">
                  <c:v>2700594474.1689072</c:v>
                </c:pt>
                <c:pt idx="494">
                  <c:v>2706180575.6427155</c:v>
                </c:pt>
                <c:pt idx="495">
                  <c:v>2711958893.0831757</c:v>
                </c:pt>
                <c:pt idx="496">
                  <c:v>2730843665.1226349</c:v>
                </c:pt>
                <c:pt idx="497">
                  <c:v>2737067091.7967148</c:v>
                </c:pt>
                <c:pt idx="498">
                  <c:v>2743350244.7359238</c:v>
                </c:pt>
                <c:pt idx="499">
                  <c:v>2749471880.9447021</c:v>
                </c:pt>
                <c:pt idx="500">
                  <c:v>2755756501.7839508</c:v>
                </c:pt>
                <c:pt idx="501">
                  <c:v>2774568332.2116623</c:v>
                </c:pt>
                <c:pt idx="502">
                  <c:v>2780841163.1953354</c:v>
                </c:pt>
                <c:pt idx="503">
                  <c:v>2787114734.72155</c:v>
                </c:pt>
                <c:pt idx="504">
                  <c:v>2793359520.7028885</c:v>
                </c:pt>
                <c:pt idx="505">
                  <c:v>2799649334.9128342</c:v>
                </c:pt>
                <c:pt idx="506">
                  <c:v>2818476710.718956</c:v>
                </c:pt>
                <c:pt idx="507">
                  <c:v>2824754725.3306427</c:v>
                </c:pt>
                <c:pt idx="508">
                  <c:v>2831048254.6398163</c:v>
                </c:pt>
                <c:pt idx="509">
                  <c:v>2837342528.6832886</c:v>
                </c:pt>
                <c:pt idx="510">
                  <c:v>2843637547.5491867</c:v>
                </c:pt>
                <c:pt idx="511">
                  <c:v>2862480502.5139542</c:v>
                </c:pt>
                <c:pt idx="512">
                  <c:v>2868734143.9729919</c:v>
                </c:pt>
                <c:pt idx="513">
                  <c:v>2874988520.2349091</c:v>
                </c:pt>
                <c:pt idx="514">
                  <c:v>2881273206.3796616</c:v>
                </c:pt>
                <c:pt idx="515">
                  <c:v>2887558634.4665298</c:v>
                </c:pt>
                <c:pt idx="516">
                  <c:v>2906905247.4370422</c:v>
                </c:pt>
                <c:pt idx="517">
                  <c:v>2913430443.3298569</c:v>
                </c:pt>
                <c:pt idx="518">
                  <c:v>2919793658.6328125</c:v>
                </c:pt>
                <c:pt idx="519">
                  <c:v>2926098434.2157593</c:v>
                </c:pt>
                <c:pt idx="520">
                  <c:v>2932418757.5578156</c:v>
                </c:pt>
                <c:pt idx="521">
                  <c:v>2951381976.565712</c:v>
                </c:pt>
                <c:pt idx="522">
                  <c:v>2957734916.2512436</c:v>
                </c:pt>
                <c:pt idx="523">
                  <c:v>2964103423.477356</c:v>
                </c:pt>
                <c:pt idx="524">
                  <c:v>2970443066.8843613</c:v>
                </c:pt>
                <c:pt idx="525">
                  <c:v>2976768649.9925766</c:v>
                </c:pt>
                <c:pt idx="526">
                  <c:v>2995792097.4777451</c:v>
                </c:pt>
                <c:pt idx="527">
                  <c:v>3002165150.4227219</c:v>
                </c:pt>
                <c:pt idx="528">
                  <c:v>3008509318.9461594</c:v>
                </c:pt>
                <c:pt idx="529">
                  <c:v>3014824592.548912</c:v>
                </c:pt>
                <c:pt idx="530">
                  <c:v>3021229571.5000229</c:v>
                </c:pt>
                <c:pt idx="531">
                  <c:v>3040179907.9979172</c:v>
                </c:pt>
                <c:pt idx="532">
                  <c:v>3046484095.9037323</c:v>
                </c:pt>
                <c:pt idx="533">
                  <c:v>3052818698.3228836</c:v>
                </c:pt>
                <c:pt idx="534">
                  <c:v>3059154052.0962601</c:v>
                </c:pt>
                <c:pt idx="535">
                  <c:v>3065490157.3129883</c:v>
                </c:pt>
                <c:pt idx="536">
                  <c:v>3084678812.5278244</c:v>
                </c:pt>
                <c:pt idx="537">
                  <c:v>3091003099.5206528</c:v>
                </c:pt>
                <c:pt idx="538">
                  <c:v>3097372677.3900223</c:v>
                </c:pt>
                <c:pt idx="539">
                  <c:v>3103802411.3814926</c:v>
                </c:pt>
                <c:pt idx="540">
                  <c:v>3110218067.6708603</c:v>
                </c:pt>
                <c:pt idx="541">
                  <c:v>3129511904.6902847</c:v>
                </c:pt>
                <c:pt idx="542">
                  <c:v>3135826638.734581</c:v>
                </c:pt>
                <c:pt idx="543">
                  <c:v>3142216418.0275421</c:v>
                </c:pt>
                <c:pt idx="544">
                  <c:v>3148636683.9977036</c:v>
                </c:pt>
                <c:pt idx="545">
                  <c:v>3155161764.9711227</c:v>
                </c:pt>
                <c:pt idx="546">
                  <c:v>3174115051.4295578</c:v>
                </c:pt>
                <c:pt idx="547">
                  <c:v>3180539145.235733</c:v>
                </c:pt>
                <c:pt idx="548">
                  <c:v>3186934265.1891861</c:v>
                </c:pt>
                <c:pt idx="549">
                  <c:v>3193345023.1525955</c:v>
                </c:pt>
                <c:pt idx="550">
                  <c:v>3219467154.7805557</c:v>
                </c:pt>
                <c:pt idx="551">
                  <c:v>3225881807.653801</c:v>
                </c:pt>
                <c:pt idx="552">
                  <c:v>3232252573.6020432</c:v>
                </c:pt>
                <c:pt idx="553">
                  <c:v>3238594323.4899292</c:v>
                </c:pt>
                <c:pt idx="554">
                  <c:v>3244921935.3197861</c:v>
                </c:pt>
                <c:pt idx="555">
                  <c:v>3263907011.8385544</c:v>
                </c:pt>
                <c:pt idx="556">
                  <c:v>3270163134.3232803</c:v>
                </c:pt>
                <c:pt idx="557">
                  <c:v>3276494473.0266266</c:v>
                </c:pt>
                <c:pt idx="558">
                  <c:v>3282826559.1796951</c:v>
                </c:pt>
                <c:pt idx="559">
                  <c:v>3289368003.8628769</c:v>
                </c:pt>
                <c:pt idx="560">
                  <c:v>3310917166.6777649</c:v>
                </c:pt>
                <c:pt idx="561">
                  <c:v>3317998746.0261536</c:v>
                </c:pt>
                <c:pt idx="562">
                  <c:v>3325111080.8600082</c:v>
                </c:pt>
                <c:pt idx="563">
                  <c:v>3332194533.0165253</c:v>
                </c:pt>
                <c:pt idx="564">
                  <c:v>3339293834.2936707</c:v>
                </c:pt>
                <c:pt idx="565">
                  <c:v>3360505055.3582153</c:v>
                </c:pt>
                <c:pt idx="566">
                  <c:v>3368120955.3308029</c:v>
                </c:pt>
                <c:pt idx="567">
                  <c:v>3375737860.1790848</c:v>
                </c:pt>
                <c:pt idx="568">
                  <c:v>3383323694.6257095</c:v>
                </c:pt>
                <c:pt idx="569">
                  <c:v>3390958645.2031021</c:v>
                </c:pt>
                <c:pt idx="570">
                  <c:v>3415453192.1323547</c:v>
                </c:pt>
                <c:pt idx="571">
                  <c:v>3423604119.9841003</c:v>
                </c:pt>
                <c:pt idx="572">
                  <c:v>3431756123.3054962</c:v>
                </c:pt>
                <c:pt idx="573">
                  <c:v>3440491806.4796448</c:v>
                </c:pt>
                <c:pt idx="574">
                  <c:v>3449701593.5930023</c:v>
                </c:pt>
                <c:pt idx="575">
                  <c:v>3477276425.7224731</c:v>
                </c:pt>
                <c:pt idx="576">
                  <c:v>3486510465.605423</c:v>
                </c:pt>
                <c:pt idx="577">
                  <c:v>3495726324.6251984</c:v>
                </c:pt>
                <c:pt idx="578">
                  <c:v>3505471177.404129</c:v>
                </c:pt>
                <c:pt idx="579">
                  <c:v>3515745093.7400208</c:v>
                </c:pt>
                <c:pt idx="580">
                  <c:v>3546635805.9605255</c:v>
                </c:pt>
                <c:pt idx="581">
                  <c:v>3557066638.8656464</c:v>
                </c:pt>
                <c:pt idx="582">
                  <c:v>3577801236.0434418</c:v>
                </c:pt>
                <c:pt idx="583">
                  <c:v>3588703515.7079315</c:v>
                </c:pt>
                <c:pt idx="584">
                  <c:v>3621551287.7005005</c:v>
                </c:pt>
                <c:pt idx="585">
                  <c:v>3632436615.8992615</c:v>
                </c:pt>
                <c:pt idx="586">
                  <c:v>3643619473.226593</c:v>
                </c:pt>
                <c:pt idx="587">
                  <c:v>3654803855.7714081</c:v>
                </c:pt>
                <c:pt idx="588">
                  <c:v>3665739162.9521942</c:v>
                </c:pt>
                <c:pt idx="589">
                  <c:v>3698276039.4868469</c:v>
                </c:pt>
                <c:pt idx="590">
                  <c:v>3709171555.0276489</c:v>
                </c:pt>
                <c:pt idx="591">
                  <c:v>3720000126.2745056</c:v>
                </c:pt>
                <c:pt idx="592">
                  <c:v>3730875726.2912445</c:v>
                </c:pt>
                <c:pt idx="593">
                  <c:v>3743191504.3465424</c:v>
                </c:pt>
                <c:pt idx="594">
                  <c:v>3795663383.7880096</c:v>
                </c:pt>
                <c:pt idx="595">
                  <c:v>3808665251.3648224</c:v>
                </c:pt>
                <c:pt idx="596">
                  <c:v>3821545169.678894</c:v>
                </c:pt>
                <c:pt idx="597">
                  <c:v>3834476493.7285004</c:v>
                </c:pt>
                <c:pt idx="598">
                  <c:v>3873499077.1945343</c:v>
                </c:pt>
                <c:pt idx="599">
                  <c:v>3887241462.4766083</c:v>
                </c:pt>
                <c:pt idx="600">
                  <c:v>3901012031.645874</c:v>
                </c:pt>
                <c:pt idx="601">
                  <c:v>3914836980.0771942</c:v>
                </c:pt>
              </c:numCache>
            </c:numRef>
          </c:val>
          <c:smooth val="0"/>
        </c:ser>
        <c:dLbls>
          <c:showLegendKey val="0"/>
          <c:showVal val="0"/>
          <c:showCatName val="0"/>
          <c:showSerName val="0"/>
          <c:showPercent val="0"/>
          <c:showBubbleSize val="0"/>
        </c:dLbls>
        <c:marker val="1"/>
        <c:smooth val="0"/>
        <c:axId val="46803584"/>
        <c:axId val="46829952"/>
      </c:lineChart>
      <c:dateAx>
        <c:axId val="46803584"/>
        <c:scaling>
          <c:orientation val="minMax"/>
          <c:max val="42765"/>
        </c:scaling>
        <c:delete val="0"/>
        <c:axPos val="b"/>
        <c:numFmt formatCode="d\-mmm" sourceLinked="1"/>
        <c:majorTickMark val="out"/>
        <c:minorTickMark val="none"/>
        <c:tickLblPos val="nextTo"/>
        <c:txPr>
          <a:bodyPr rot="-5400000" vert="horz"/>
          <a:lstStyle/>
          <a:p>
            <a:pPr>
              <a:defRPr/>
            </a:pPr>
            <a:endParaRPr lang="es-MX"/>
          </a:p>
        </c:txPr>
        <c:crossAx val="46829952"/>
        <c:crosses val="autoZero"/>
        <c:auto val="1"/>
        <c:lblOffset val="100"/>
        <c:baseTimeUnit val="days"/>
      </c:dateAx>
      <c:valAx>
        <c:axId val="46829952"/>
        <c:scaling>
          <c:orientation val="minMax"/>
          <c:min val="-500000000"/>
        </c:scaling>
        <c:delete val="0"/>
        <c:axPos val="l"/>
        <c:numFmt formatCode="#,##0" sourceLinked="0"/>
        <c:majorTickMark val="out"/>
        <c:minorTickMark val="none"/>
        <c:tickLblPos val="nextTo"/>
        <c:crossAx val="46803584"/>
        <c:crosses val="autoZero"/>
        <c:crossBetween val="between"/>
        <c:dispUnits>
          <c:builtInUnit val="millions"/>
          <c:dispUnitsLbl>
            <c:layout>
              <c:manualLayout>
                <c:xMode val="edge"/>
                <c:yMode val="edge"/>
                <c:x val="3.1359647401883101E-3"/>
                <c:y val="0.4829047865008026"/>
              </c:manualLayout>
            </c:layout>
          </c:dispUnitsLbl>
        </c:dispUnits>
      </c:valAx>
    </c:plotArea>
    <c:legend>
      <c:legendPos val="r"/>
      <c:layout>
        <c:manualLayout>
          <c:xMode val="edge"/>
          <c:yMode val="edge"/>
          <c:x val="0.14570135590890892"/>
          <c:y val="0.95459099751193477"/>
          <c:w val="0.80961922067433878"/>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s-MX"/>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pPr>
            <a:r>
              <a:rPr lang="es-MX" sz="1400" dirty="0"/>
              <a:t>Tasa de rendimiento a vencimiento (YTM %) </a:t>
            </a:r>
            <a:endParaRPr lang="x-none" sz="1400"/>
          </a:p>
        </c:rich>
      </c:tx>
      <c:layout>
        <c:manualLayout>
          <c:xMode val="edge"/>
          <c:yMode val="edge"/>
          <c:x val="0.21490347477782121"/>
          <c:y val="9.618509282932345E-3"/>
        </c:manualLayout>
      </c:layout>
      <c:overlay val="0"/>
    </c:title>
    <c:autoTitleDeleted val="0"/>
    <c:plotArea>
      <c:layout>
        <c:manualLayout>
          <c:layoutTarget val="inner"/>
          <c:xMode val="edge"/>
          <c:yMode val="edge"/>
          <c:x val="7.6579055094937523E-2"/>
          <c:y val="7.0164104619006754E-2"/>
          <c:w val="0.82062466918141108"/>
          <c:h val="0.79793673240547824"/>
        </c:manualLayout>
      </c:layout>
      <c:barChart>
        <c:barDir val="col"/>
        <c:grouping val="clustered"/>
        <c:varyColors val="0"/>
        <c:ser>
          <c:idx val="2"/>
          <c:order val="2"/>
          <c:tx>
            <c:strRef>
              <c:f>'Nvo FANVIT1 Sin Asset'!$AB$2</c:f>
              <c:strCache>
                <c:ptCount val="1"/>
                <c:pt idx="0">
                  <c:v>Asesor Financiero</c:v>
                </c:pt>
              </c:strCache>
            </c:strRef>
          </c:tx>
          <c:invertIfNegative val="0"/>
          <c:val>
            <c:numRef>
              <c:f>'Nvo FANVIT1 Sin Asset'!$AB$3:$AB$604</c:f>
              <c:numCache>
                <c:formatCode>_-* #,##0_-;\-* #,##0_-;_-* "-"??_-;_-@_-</c:formatCode>
                <c:ptCount val="602"/>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numCache>
            </c:numRef>
          </c:val>
        </c:ser>
        <c:ser>
          <c:idx val="3"/>
          <c:order val="3"/>
          <c:tx>
            <c:strRef>
              <c:f>'Nvo FANVIT1 Sin Asset'!$AC$2</c:f>
              <c:strCache>
                <c:ptCount val="1"/>
                <c:pt idx="0">
                  <c:v>INFONAVIT</c:v>
                </c:pt>
              </c:strCache>
            </c:strRef>
          </c:tx>
          <c:invertIfNegative val="0"/>
          <c:val>
            <c:numRef>
              <c:f>'Nvo FANVIT1 Sin Asset'!$AC$3:$AC$604</c:f>
              <c:numCache>
                <c:formatCode>_-* #,##0_-;\-* #,##0_-;_-* "-"??_-;_-@_-</c:formatCode>
                <c:ptCount val="60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numCache>
            </c:numRef>
          </c:val>
        </c:ser>
        <c:dLbls>
          <c:showLegendKey val="0"/>
          <c:showVal val="0"/>
          <c:showCatName val="0"/>
          <c:showSerName val="0"/>
          <c:showPercent val="0"/>
          <c:showBubbleSize val="0"/>
        </c:dLbls>
        <c:gapWidth val="150"/>
        <c:axId val="47585152"/>
        <c:axId val="47583232"/>
      </c:barChart>
      <c:lineChart>
        <c:grouping val="standard"/>
        <c:varyColors val="0"/>
        <c:ser>
          <c:idx val="0"/>
          <c:order val="0"/>
          <c:tx>
            <c:strRef>
              <c:f>'Nvo FANVIT1 Sin Asset'!$U$2</c:f>
              <c:strCache>
                <c:ptCount val="1"/>
                <c:pt idx="0">
                  <c:v>FANVIT</c:v>
                </c:pt>
              </c:strCache>
            </c:strRef>
          </c:tx>
          <c:spPr>
            <a:ln>
              <a:solidFill>
                <a:srgbClr val="C00000"/>
              </a:solidFill>
            </a:ln>
          </c:spPr>
          <c:marker>
            <c:symbol val="none"/>
          </c:marker>
          <c:dLbls>
            <c:dLbl>
              <c:idx val="210"/>
              <c:delete val="1"/>
              <c:extLst>
                <c:ext xmlns:c15="http://schemas.microsoft.com/office/drawing/2012/chart" uri="{CE6537A1-D6FC-4f65-9D91-7224C49458BB}"/>
              </c:extLst>
            </c:dLbl>
            <c:dLbl>
              <c:idx val="220"/>
              <c:delete val="1"/>
              <c:extLst>
                <c:ext xmlns:c15="http://schemas.microsoft.com/office/drawing/2012/chart" uri="{CE6537A1-D6FC-4f65-9D91-7224C49458BB}"/>
              </c:extLst>
            </c:dLbl>
            <c:dLbl>
              <c:idx val="225"/>
              <c:delete val="1"/>
              <c:extLst>
                <c:ext xmlns:c15="http://schemas.microsoft.com/office/drawing/2012/chart" uri="{CE6537A1-D6FC-4f65-9D91-7224C49458BB}"/>
              </c:extLst>
            </c:dLbl>
            <c:dLbl>
              <c:idx val="230"/>
              <c:delete val="1"/>
              <c:extLst>
                <c:ext xmlns:c15="http://schemas.microsoft.com/office/drawing/2012/chart" uri="{CE6537A1-D6FC-4f65-9D91-7224C49458BB}"/>
              </c:extLst>
            </c:dLbl>
            <c:dLbl>
              <c:idx val="231"/>
              <c:delete val="1"/>
              <c:extLst>
                <c:ext xmlns:c15="http://schemas.microsoft.com/office/drawing/2012/chart" uri="{CE6537A1-D6FC-4f65-9D91-7224C49458BB}"/>
              </c:extLst>
            </c:dLbl>
            <c:dLbl>
              <c:idx val="239"/>
              <c:delete val="1"/>
              <c:extLst>
                <c:ext xmlns:c15="http://schemas.microsoft.com/office/drawing/2012/chart" uri="{CE6537A1-D6FC-4f65-9D91-7224C49458BB}"/>
              </c:extLst>
            </c:dLbl>
            <c:dLbl>
              <c:idx val="245"/>
              <c:delete val="1"/>
              <c:extLst>
                <c:ext xmlns:c15="http://schemas.microsoft.com/office/drawing/2012/chart" uri="{CE6537A1-D6FC-4f65-9D91-7224C49458BB}"/>
              </c:extLst>
            </c:dLbl>
            <c:dLbl>
              <c:idx val="249"/>
              <c:delete val="1"/>
              <c:extLst>
                <c:ext xmlns:c15="http://schemas.microsoft.com/office/drawing/2012/chart" uri="{CE6537A1-D6FC-4f65-9D91-7224C49458BB}"/>
              </c:extLst>
            </c:dLbl>
            <c:dLbl>
              <c:idx val="253"/>
              <c:delete val="1"/>
              <c:extLst>
                <c:ext xmlns:c15="http://schemas.microsoft.com/office/drawing/2012/chart" uri="{CE6537A1-D6FC-4f65-9D91-7224C49458BB}"/>
              </c:extLst>
            </c:dLbl>
            <c:dLbl>
              <c:idx val="259"/>
              <c:delete val="1"/>
              <c:extLst>
                <c:ext xmlns:c15="http://schemas.microsoft.com/office/drawing/2012/chart" uri="{CE6537A1-D6FC-4f65-9D91-7224C49458BB}"/>
              </c:extLst>
            </c:dLbl>
            <c:dLbl>
              <c:idx val="269"/>
              <c:delete val="1"/>
              <c:extLst>
                <c:ext xmlns:c15="http://schemas.microsoft.com/office/drawing/2012/chart" uri="{CE6537A1-D6FC-4f65-9D91-7224C49458BB}"/>
              </c:extLst>
            </c:dLbl>
            <c:dLbl>
              <c:idx val="274"/>
              <c:delete val="1"/>
              <c:extLst>
                <c:ext xmlns:c15="http://schemas.microsoft.com/office/drawing/2012/chart" uri="{CE6537A1-D6FC-4f65-9D91-7224C49458BB}"/>
              </c:extLst>
            </c:dLbl>
            <c:dLbl>
              <c:idx val="275"/>
              <c:layout>
                <c:manualLayout>
                  <c:x val="0.40792090991994345"/>
                  <c:y val="-0.23676992545265893"/>
                </c:manualLayout>
              </c:layout>
              <c:tx>
                <c:rich>
                  <a:bodyPr/>
                  <a:lstStyle/>
                  <a:p>
                    <a:pPr>
                      <a:defRPr sz="800"/>
                    </a:pPr>
                    <a:r>
                      <a:rPr lang="en-US" sz="800" dirty="0"/>
                      <a:t>FANVIT
30-Nov</a:t>
                    </a:r>
                  </a:p>
                  <a:p>
                    <a:pPr>
                      <a:defRPr sz="800"/>
                    </a:pPr>
                    <a:r>
                      <a:rPr lang="en-US" sz="800" dirty="0"/>
                      <a:t>6.40</a:t>
                    </a:r>
                    <a:endParaRPr lang="en-US" dirty="0"/>
                  </a:p>
                </c:rich>
              </c:tx>
              <c:numFmt formatCode="#,##0.00" sourceLinked="0"/>
              <c:spPr>
                <a:solidFill>
                  <a:srgbClr val="9BBB59">
                    <a:lumMod val="20000"/>
                    <a:lumOff val="80000"/>
                  </a:srgbClr>
                </a:solidFill>
                <a:ln>
                  <a:noFill/>
                </a:ln>
                <a:effectLst/>
              </c:spPr>
              <c:showLegendKey val="0"/>
              <c:showVal val="1"/>
              <c:showCatName val="1"/>
              <c:showSerName val="1"/>
              <c:showPercent val="0"/>
              <c:showBubbleSize val="0"/>
              <c:separator>
</c:separator>
              <c:extLst>
                <c:ext xmlns:c15="http://schemas.microsoft.com/office/drawing/2012/chart" uri="{CE6537A1-D6FC-4f65-9D91-7224C49458BB}">
                  <c15:layout/>
                </c:ext>
              </c:extLst>
            </c:dLbl>
            <c:numFmt formatCode="#,##0.00" sourceLinked="0"/>
            <c:spPr>
              <a:noFill/>
              <a:ln>
                <a:noFill/>
              </a:ln>
              <a:effectLst/>
            </c:spPr>
            <c:txPr>
              <a:bodyPr/>
              <a:lstStyle/>
              <a:p>
                <a:pPr>
                  <a:defRPr sz="800"/>
                </a:pPr>
                <a:endParaRPr lang="es-MX"/>
              </a:p>
            </c:tx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'Nvo FANVIT1 Sin Asset'!$A$3:$A$604</c:f>
              <c:numCache>
                <c:formatCode>d\-mmm</c:formatCode>
                <c:ptCount val="602"/>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formatCode="d\-mmm\-yy">
                  <c:v>42674</c:v>
                </c:pt>
                <c:pt idx="582" formatCode="d\-mmm\-yy">
                  <c:v>42675</c:v>
                </c:pt>
                <c:pt idx="583" formatCode="d\-mmm\-yy">
                  <c:v>42677</c:v>
                </c:pt>
                <c:pt idx="584" formatCode="d\-mmm\-yy">
                  <c:v>42678</c:v>
                </c:pt>
                <c:pt idx="585" formatCode="d\-mmm\-yy">
                  <c:v>42681</c:v>
                </c:pt>
                <c:pt idx="586" formatCode="d\-mmm\-yy">
                  <c:v>42682</c:v>
                </c:pt>
                <c:pt idx="587" formatCode="d\-mmm\-yy">
                  <c:v>42683</c:v>
                </c:pt>
                <c:pt idx="588" formatCode="d\-mmm\-yy">
                  <c:v>42684</c:v>
                </c:pt>
                <c:pt idx="589" formatCode="d\-mmm\-yy">
                  <c:v>42685</c:v>
                </c:pt>
                <c:pt idx="590" formatCode="d\-mmm\-yy">
                  <c:v>42688</c:v>
                </c:pt>
                <c:pt idx="591" formatCode="d\-mmm\-yy">
                  <c:v>42689</c:v>
                </c:pt>
                <c:pt idx="592" formatCode="d\-mmm\-yy">
                  <c:v>42690</c:v>
                </c:pt>
                <c:pt idx="593" formatCode="d\-mmm\-yy">
                  <c:v>42691</c:v>
                </c:pt>
                <c:pt idx="594" formatCode="d\-mmm\-yy">
                  <c:v>42692</c:v>
                </c:pt>
                <c:pt idx="595" formatCode="d\-mmm\-yy">
                  <c:v>42696</c:v>
                </c:pt>
                <c:pt idx="596" formatCode="d\-mmm\-yy">
                  <c:v>42697</c:v>
                </c:pt>
                <c:pt idx="597" formatCode="d\-mmm\-yy">
                  <c:v>42698</c:v>
                </c:pt>
                <c:pt idx="598" formatCode="d\-mmm\-yy">
                  <c:v>42699</c:v>
                </c:pt>
                <c:pt idx="599" formatCode="d\-mmm\-yy">
                  <c:v>42702</c:v>
                </c:pt>
                <c:pt idx="600" formatCode="d\-mmm\-yy">
                  <c:v>42703</c:v>
                </c:pt>
                <c:pt idx="601" formatCode="d\-mmm\-yy">
                  <c:v>42704</c:v>
                </c:pt>
              </c:numCache>
            </c:numRef>
          </c:cat>
          <c:val>
            <c:numRef>
              <c:f>'Nvo FANVIT1 Sin Asset'!$U$3:$U$604</c:f>
              <c:numCache>
                <c:formatCode>0.0000</c:formatCode>
                <c:ptCount val="602"/>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4.3429500000000001</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5.3659499999999998</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5.5217000000000001</c:v>
                </c:pt>
                <c:pt idx="339">
                  <c:v>5.4737</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5.3928000000000003</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5.5190999999999999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5.5019999999999998</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5.5262000000000002</c:v>
                </c:pt>
                <c:pt idx="440">
                  <c:v>5.5122999999999998</c:v>
                </c:pt>
                <c:pt idx="441">
                  <c:v>5.4710999999999999</c:v>
                </c:pt>
                <c:pt idx="442">
                  <c:v>5.4039000000000001</c:v>
                </c:pt>
                <c:pt idx="443">
                  <c:v>5.4179000000000004</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5.5237999999999996</c:v>
                </c:pt>
                <c:pt idx="461">
                  <c:v>5.5472999999999999</c:v>
                </c:pt>
                <c:pt idx="462">
                  <c:v>5.5826000000000002</c:v>
                </c:pt>
                <c:pt idx="463">
                  <c:v>5.6025</c:v>
                </c:pt>
                <c:pt idx="464">
                  <c:v>5.6463000000000001</c:v>
                </c:pt>
                <c:pt idx="465">
                  <c:v>5.6818999999999997</c:v>
                </c:pt>
                <c:pt idx="466">
                  <c:v>5.6851000000000003</c:v>
                </c:pt>
                <c:pt idx="467">
                  <c:v>5.7347000000000001</c:v>
                </c:pt>
                <c:pt idx="468">
                  <c:v>5.7127980073319957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numCache>
            </c:numRef>
          </c:val>
          <c:smooth val="0"/>
        </c:ser>
        <c:ser>
          <c:idx val="1"/>
          <c:order val="1"/>
          <c:tx>
            <c:strRef>
              <c:f>'Nvo FANVIT1 Sin Asset'!$V$2</c:f>
              <c:strCache>
                <c:ptCount val="1"/>
                <c:pt idx="0">
                  <c:v>Fondeo</c:v>
                </c:pt>
              </c:strCache>
            </c:strRef>
          </c:tx>
          <c:spPr>
            <a:ln>
              <a:solidFill>
                <a:srgbClr val="0070C0"/>
              </a:solidFill>
            </a:ln>
          </c:spPr>
          <c:marker>
            <c:symbol val="none"/>
          </c:marker>
          <c:dLbls>
            <c:dLbl>
              <c:idx val="275"/>
              <c:layout>
                <c:manualLayout>
                  <c:x val="0.40344583664297207"/>
                  <c:y val="-0.37373516116162775"/>
                </c:manualLayout>
              </c:layout>
              <c:tx>
                <c:rich>
                  <a:bodyPr/>
                  <a:lstStyle/>
                  <a:p>
                    <a:pPr>
                      <a:defRPr sz="700"/>
                    </a:pPr>
                    <a:r>
                      <a:rPr lang="en-US" sz="700" dirty="0"/>
                      <a:t>FONDEO
</a:t>
                    </a:r>
                    <a:r>
                      <a:rPr lang="en-US" sz="800" dirty="0"/>
                      <a:t>30-Nov</a:t>
                    </a:r>
                  </a:p>
                  <a:p>
                    <a:pPr>
                      <a:defRPr sz="700"/>
                    </a:pPr>
                    <a:r>
                      <a:rPr lang="en-US" sz="800" dirty="0"/>
                      <a:t>5.34</a:t>
                    </a:r>
                  </a:p>
                </c:rich>
              </c:tx>
              <c:spPr>
                <a:noFill/>
                <a:ln>
                  <a:noFill/>
                </a:ln>
                <a:effectLst/>
              </c:spPr>
              <c:showLegendKey val="0"/>
              <c:showVal val="1"/>
              <c:showCatName val="1"/>
              <c:showSerName val="1"/>
              <c:showPercent val="0"/>
              <c:showBubbleSize val="0"/>
              <c:separator>
</c:separator>
              <c:extLst>
                <c:ext xmlns:c15="http://schemas.microsoft.com/office/drawing/2012/chart" uri="{CE6537A1-D6FC-4f65-9D91-7224C49458BB}">
                  <c15:layout/>
                </c:ext>
              </c:extLst>
            </c:dLbl>
            <c:spPr>
              <a:noFill/>
              <a:ln>
                <a:noFill/>
              </a:ln>
              <a:effectLst/>
            </c:spPr>
            <c:txPr>
              <a:bodyPr/>
              <a:lstStyle/>
              <a:p>
                <a:pPr>
                  <a:defRPr sz="800"/>
                </a:pPr>
                <a:endParaRPr lang="es-MX"/>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'Nvo FANVIT1 Sin Asset'!$A$3:$A$604</c:f>
              <c:numCache>
                <c:formatCode>d\-mmm</c:formatCode>
                <c:ptCount val="602"/>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formatCode="d\-mmm\-yy">
                  <c:v>42674</c:v>
                </c:pt>
                <c:pt idx="582" formatCode="d\-mmm\-yy">
                  <c:v>42675</c:v>
                </c:pt>
                <c:pt idx="583" formatCode="d\-mmm\-yy">
                  <c:v>42677</c:v>
                </c:pt>
                <c:pt idx="584" formatCode="d\-mmm\-yy">
                  <c:v>42678</c:v>
                </c:pt>
                <c:pt idx="585" formatCode="d\-mmm\-yy">
                  <c:v>42681</c:v>
                </c:pt>
                <c:pt idx="586" formatCode="d\-mmm\-yy">
                  <c:v>42682</c:v>
                </c:pt>
                <c:pt idx="587" formatCode="d\-mmm\-yy">
                  <c:v>42683</c:v>
                </c:pt>
                <c:pt idx="588" formatCode="d\-mmm\-yy">
                  <c:v>42684</c:v>
                </c:pt>
                <c:pt idx="589" formatCode="d\-mmm\-yy">
                  <c:v>42685</c:v>
                </c:pt>
                <c:pt idx="590" formatCode="d\-mmm\-yy">
                  <c:v>42688</c:v>
                </c:pt>
                <c:pt idx="591" formatCode="d\-mmm\-yy">
                  <c:v>42689</c:v>
                </c:pt>
                <c:pt idx="592" formatCode="d\-mmm\-yy">
                  <c:v>42690</c:v>
                </c:pt>
                <c:pt idx="593" formatCode="d\-mmm\-yy">
                  <c:v>42691</c:v>
                </c:pt>
                <c:pt idx="594" formatCode="d\-mmm\-yy">
                  <c:v>42692</c:v>
                </c:pt>
                <c:pt idx="595" formatCode="d\-mmm\-yy">
                  <c:v>42696</c:v>
                </c:pt>
                <c:pt idx="596" formatCode="d\-mmm\-yy">
                  <c:v>42697</c:v>
                </c:pt>
                <c:pt idx="597" formatCode="d\-mmm\-yy">
                  <c:v>42698</c:v>
                </c:pt>
                <c:pt idx="598" formatCode="d\-mmm\-yy">
                  <c:v>42699</c:v>
                </c:pt>
                <c:pt idx="599" formatCode="d\-mmm\-yy">
                  <c:v>42702</c:v>
                </c:pt>
                <c:pt idx="600" formatCode="d\-mmm\-yy">
                  <c:v>42703</c:v>
                </c:pt>
                <c:pt idx="601" formatCode="d\-mmm\-yy">
                  <c:v>42704</c:v>
                </c:pt>
              </c:numCache>
            </c:numRef>
          </c:cat>
          <c:val>
            <c:numRef>
              <c:f>'Nvo FANVIT1 Sin Asset'!$V$3:$V$604</c:f>
              <c:numCache>
                <c:formatCode>#,##0.00</c:formatCode>
                <c:ptCount val="602"/>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numCache>
            </c:numRef>
          </c:val>
          <c:smooth val="0"/>
        </c:ser>
        <c:dLbls>
          <c:showLegendKey val="0"/>
          <c:showVal val="0"/>
          <c:showCatName val="0"/>
          <c:showSerName val="0"/>
          <c:showPercent val="0"/>
          <c:showBubbleSize val="0"/>
        </c:dLbls>
        <c:marker val="1"/>
        <c:smooth val="0"/>
        <c:axId val="47166208"/>
        <c:axId val="47167744"/>
      </c:lineChart>
      <c:dateAx>
        <c:axId val="47166208"/>
        <c:scaling>
          <c:orientation val="minMax"/>
          <c:max val="42765"/>
          <c:min val="41821"/>
        </c:scaling>
        <c:delete val="0"/>
        <c:axPos val="b"/>
        <c:numFmt formatCode="d\-mmm" sourceLinked="1"/>
        <c:majorTickMark val="none"/>
        <c:minorTickMark val="none"/>
        <c:tickLblPos val="nextTo"/>
        <c:txPr>
          <a:bodyPr rot="-5400000" vert="horz"/>
          <a:lstStyle/>
          <a:p>
            <a:pPr>
              <a:defRPr sz="800"/>
            </a:pPr>
            <a:endParaRPr lang="es-MX"/>
          </a:p>
        </c:txPr>
        <c:crossAx val="47167744"/>
        <c:crosses val="autoZero"/>
        <c:auto val="1"/>
        <c:lblOffset val="100"/>
        <c:baseTimeUnit val="days"/>
        <c:majorUnit val="20"/>
        <c:majorTimeUnit val="days"/>
      </c:dateAx>
      <c:valAx>
        <c:axId val="47167744"/>
        <c:scaling>
          <c:orientation val="minMax"/>
          <c:max val="7.5"/>
          <c:min val="2.8"/>
        </c:scaling>
        <c:delete val="0"/>
        <c:axPos val="l"/>
        <c:numFmt formatCode="0.00" sourceLinked="0"/>
        <c:majorTickMark val="none"/>
        <c:minorTickMark val="none"/>
        <c:tickLblPos val="nextTo"/>
        <c:crossAx val="47166208"/>
        <c:crosses val="autoZero"/>
        <c:crossBetween val="between"/>
      </c:valAx>
      <c:valAx>
        <c:axId val="47583232"/>
        <c:scaling>
          <c:orientation val="minMax"/>
          <c:max val="100000000000"/>
        </c:scaling>
        <c:delete val="0"/>
        <c:axPos val="r"/>
        <c:numFmt formatCode="_-* #,##0_-;\-* #,##0_-;_-* &quot;-&quot;??_-;_-@_-" sourceLinked="1"/>
        <c:majorTickMark val="out"/>
        <c:minorTickMark val="none"/>
        <c:tickLblPos val="nextTo"/>
        <c:crossAx val="47585152"/>
        <c:crosses val="max"/>
        <c:crossBetween val="between"/>
        <c:dispUnits>
          <c:builtInUnit val="billions"/>
          <c:dispUnitsLbl>
            <c:layout>
              <c:manualLayout>
                <c:xMode val="edge"/>
                <c:yMode val="edge"/>
                <c:x val="0.93876976513943255"/>
                <c:y val="0.34227971520645423"/>
              </c:manualLayout>
            </c:layout>
          </c:dispUnitsLbl>
        </c:dispUnits>
      </c:valAx>
      <c:catAx>
        <c:axId val="47585152"/>
        <c:scaling>
          <c:orientation val="minMax"/>
        </c:scaling>
        <c:delete val="1"/>
        <c:axPos val="b"/>
        <c:majorTickMark val="out"/>
        <c:minorTickMark val="none"/>
        <c:tickLblPos val="nextTo"/>
        <c:crossAx val="47583232"/>
        <c:crosses val="autoZero"/>
        <c:auto val="1"/>
        <c:lblAlgn val="ctr"/>
        <c:lblOffset val="100"/>
        <c:noMultiLvlLbl val="0"/>
      </c:catAx>
      <c:spPr>
        <a:noFill/>
        <a:ln w="25400">
          <a:noFill/>
        </a:ln>
      </c:spPr>
    </c:plotArea>
    <c:legend>
      <c:legendPos val="r"/>
      <c:layout>
        <c:manualLayout>
          <c:xMode val="edge"/>
          <c:yMode val="edge"/>
          <c:x val="6.7827196292553696E-2"/>
          <c:y val="0.94865332108238998"/>
          <c:w val="0.83816919038966287"/>
          <c:h val="5.1346683026195099E-2"/>
        </c:manualLayout>
      </c:layout>
      <c:overlay val="0"/>
      <c:txPr>
        <a:bodyPr/>
        <a:lstStyle/>
        <a:p>
          <a:pPr>
            <a:defRPr sz="900"/>
          </a:pPr>
          <a:endParaRPr lang="es-MX"/>
        </a:p>
      </c:txPr>
    </c:legend>
    <c:plotVisOnly val="1"/>
    <c:dispBlanksAs val="gap"/>
    <c:showDLblsOverMax val="0"/>
  </c:chart>
  <c:spPr>
    <a:noFill/>
  </c:spPr>
  <c:txPr>
    <a:bodyPr/>
    <a:lstStyle/>
    <a:p>
      <a:pPr>
        <a:defRPr>
          <a:latin typeface="Century Gothic" panose="020B0502020202020204" pitchFamily="34" charset="0"/>
        </a:defRPr>
      </a:pPr>
      <a:endParaRPr lang="es-MX"/>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0.06314</cdr:x>
      <cdr:y>0.09954</cdr:y>
    </cdr:from>
    <cdr:to>
      <cdr:x>0.94464</cdr:x>
      <cdr:y>0.10245</cdr:y>
    </cdr:to>
    <cdr:cxnSp macro="">
      <cdr:nvCxnSpPr>
        <cdr:cNvPr id="8" name="7 Conector recto"/>
        <cdr:cNvCxnSpPr/>
      </cdr:nvCxnSpPr>
      <cdr:spPr>
        <a:xfrm xmlns:a="http://schemas.openxmlformats.org/drawingml/2006/main" flipH="1">
          <a:off x="547467" y="626987"/>
          <a:ext cx="7643790" cy="1833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0.92164</cdr:x>
      <cdr:y>0.7188</cdr:y>
    </cdr:from>
    <cdr:to>
      <cdr:x>1</cdr:x>
      <cdr:y>0.80488</cdr:y>
    </cdr:to>
    <cdr:sp macro="" textlink="">
      <cdr:nvSpPr>
        <cdr:cNvPr id="18" name="1 CuadroTexto"/>
        <cdr:cNvSpPr txBox="1"/>
      </cdr:nvSpPr>
      <cdr:spPr>
        <a:xfrm xmlns:a="http://schemas.openxmlformats.org/drawingml/2006/main">
          <a:off x="7929482" y="3464605"/>
          <a:ext cx="674176" cy="4149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dirty="0"/>
            <a:t> </a:t>
          </a:r>
        </a:p>
        <a:p xmlns:a="http://schemas.openxmlformats.org/drawingml/2006/main">
          <a:pPr algn="ctr"/>
          <a:r>
            <a:rPr lang="es-MX" sz="800" b="1" i="0" u="none" strike="noStrike" kern="1200" baseline="0" dirty="0" smtClean="0">
              <a:solidFill>
                <a:srgbClr val="C00000"/>
              </a:solidFill>
              <a:latin typeface="Century Gothic" pitchFamily="34" charset="0"/>
              <a:ea typeface="+mn-ea"/>
              <a:cs typeface="+mn-cs"/>
            </a:rPr>
            <a:t>30-Nov</a:t>
          </a:r>
        </a:p>
        <a:p xmlns:a="http://schemas.openxmlformats.org/drawingml/2006/main">
          <a:pPr algn="ctr"/>
          <a:r>
            <a:rPr lang="es-MX" sz="800" b="1" i="0" u="none" strike="noStrike" kern="1200" baseline="0" dirty="0" smtClean="0">
              <a:solidFill>
                <a:srgbClr val="C00000"/>
              </a:solidFill>
              <a:effectLst/>
              <a:latin typeface="Century Gothic" panose="020B0502020202020204" pitchFamily="34" charset="0"/>
              <a:ea typeface="+mn-ea"/>
              <a:cs typeface="+mn-cs"/>
            </a:rPr>
            <a:t>596</a:t>
          </a:r>
          <a:endParaRPr lang="es-MX" sz="800" dirty="0">
            <a:solidFill>
              <a:srgbClr val="C00000"/>
            </a:solidFill>
            <a:effectLst/>
            <a:latin typeface="Century Gothic" panose="020B0502020202020204" pitchFamily="34" charset="0"/>
          </a:endParaRPr>
        </a:p>
      </cdr:txBody>
    </cdr:sp>
  </cdr:relSizeAnchor>
  <cdr:relSizeAnchor xmlns:cdr="http://schemas.openxmlformats.org/drawingml/2006/chartDrawing">
    <cdr:from>
      <cdr:x>0.92614</cdr:x>
      <cdr:y>0.10739</cdr:y>
    </cdr:from>
    <cdr:to>
      <cdr:x>1</cdr:x>
      <cdr:y>0.18951</cdr:y>
    </cdr:to>
    <cdr:sp macro="" textlink="">
      <cdr:nvSpPr>
        <cdr:cNvPr id="3" name="1 CuadroTexto"/>
        <cdr:cNvSpPr txBox="1"/>
      </cdr:nvSpPr>
      <cdr:spPr>
        <a:xfrm xmlns:a="http://schemas.openxmlformats.org/drawingml/2006/main">
          <a:off x="7968228" y="517607"/>
          <a:ext cx="635430" cy="39581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Fondeo</a:t>
          </a:r>
        </a:p>
        <a:p xmlns:a="http://schemas.openxmlformats.org/drawingml/2006/main">
          <a:pPr algn="ctr"/>
          <a:r>
            <a:rPr lang="es-MX" sz="800" b="1" i="0" u="none" strike="noStrike" kern="1200" dirty="0" smtClean="0">
              <a:solidFill>
                <a:srgbClr val="1F497D"/>
              </a:solidFill>
              <a:latin typeface="Century Gothic" pitchFamily="34" charset="0"/>
              <a:ea typeface="+mn-ea"/>
              <a:cs typeface="+mn-cs"/>
            </a:rPr>
            <a:t>30-Nov</a:t>
          </a:r>
        </a:p>
        <a:p xmlns:a="http://schemas.openxmlformats.org/drawingml/2006/main">
          <a:pPr algn="ctr"/>
          <a:r>
            <a:rPr lang="es-MX" sz="800" b="1" i="0" u="none" strike="noStrike" kern="1200" baseline="0" dirty="0" smtClean="0">
              <a:solidFill>
                <a:srgbClr val="1F497D"/>
              </a:solidFill>
              <a:latin typeface="Century Gothic" pitchFamily="34" charset="0"/>
              <a:ea typeface="+mn-ea"/>
              <a:cs typeface="+mn-cs"/>
            </a:rPr>
            <a:t>3,915</a:t>
          </a:r>
          <a:endParaRPr lang="es-MX" sz="800" b="1" i="0" u="none" strike="noStrike" kern="1200" baseline="0" dirty="0">
            <a:solidFill>
              <a:srgbClr val="1F497D"/>
            </a:solidFill>
            <a:latin typeface="Century Gothic" pitchFamily="34" charset="0"/>
            <a:ea typeface="+mn-ea"/>
            <a:cs typeface="+mn-cs"/>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0.0674</cdr:x>
      <cdr:y>0.1356</cdr:y>
    </cdr:from>
    <cdr:to>
      <cdr:x>0.27692</cdr:x>
      <cdr:y>0.1826</cdr:y>
    </cdr:to>
    <cdr:sp macro="" textlink="">
      <cdr:nvSpPr>
        <cdr:cNvPr id="2" name="1 CuadroTexto"/>
        <cdr:cNvSpPr txBox="1"/>
      </cdr:nvSpPr>
      <cdr:spPr>
        <a:xfrm xmlns:a="http://schemas.openxmlformats.org/drawingml/2006/main">
          <a:off x="584200" y="853757"/>
          <a:ext cx="1816100" cy="2958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0.28612</cdr:x>
      <cdr:y>0.14242</cdr:y>
    </cdr:from>
    <cdr:to>
      <cdr:x>0.42807</cdr:x>
      <cdr:y>0.18533</cdr:y>
    </cdr:to>
    <cdr:sp macro="" textlink="">
      <cdr:nvSpPr>
        <cdr:cNvPr id="3" name="2 CuadroTexto"/>
        <cdr:cNvSpPr txBox="1"/>
      </cdr:nvSpPr>
      <cdr:spPr>
        <a:xfrm xmlns:a="http://schemas.openxmlformats.org/drawingml/2006/main">
          <a:off x="2461668" y="731434"/>
          <a:ext cx="1221278" cy="22038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0.40034</cdr:x>
      <cdr:y>0.14423</cdr:y>
    </cdr:from>
    <cdr:to>
      <cdr:x>0.83626</cdr:x>
      <cdr:y>0.18509</cdr:y>
    </cdr:to>
    <cdr:sp macro="" textlink="">
      <cdr:nvSpPr>
        <cdr:cNvPr id="4" name="3 CuadroTexto"/>
        <cdr:cNvSpPr txBox="1"/>
      </cdr:nvSpPr>
      <cdr:spPr>
        <a:xfrm xmlns:a="http://schemas.openxmlformats.org/drawingml/2006/main">
          <a:off x="3470089" y="908050"/>
          <a:ext cx="3778435" cy="2572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2"/>
            <a:ext cx="3038604" cy="464820"/>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sz="quarter" idx="1"/>
          </p:nvPr>
        </p:nvSpPr>
        <p:spPr>
          <a:xfrm>
            <a:off x="3970159" y="2"/>
            <a:ext cx="3038604" cy="464820"/>
          </a:xfrm>
          <a:prstGeom prst="rect">
            <a:avLst/>
          </a:prstGeom>
        </p:spPr>
        <p:txBody>
          <a:bodyPr vert="horz" lIns="91440" tIns="45720" rIns="91440" bIns="45720" rtlCol="0"/>
          <a:lstStyle>
            <a:lvl1pPr algn="r">
              <a:defRPr sz="1200"/>
            </a:lvl1pPr>
          </a:lstStyle>
          <a:p>
            <a:fld id="{75218F68-8D36-49C9-B3D5-4EE89629CB6E}" type="datetimeFigureOut">
              <a:rPr lang="es-MX" smtClean="0"/>
              <a:t>12/12/2016</a:t>
            </a:fld>
            <a:endParaRPr lang="es-MX" dirty="0"/>
          </a:p>
        </p:txBody>
      </p:sp>
      <p:sp>
        <p:nvSpPr>
          <p:cNvPr id="4" name="3 Marcador de pie de página"/>
          <p:cNvSpPr>
            <a:spLocks noGrp="1"/>
          </p:cNvSpPr>
          <p:nvPr>
            <p:ph type="ftr" sz="quarter" idx="2"/>
          </p:nvPr>
        </p:nvSpPr>
        <p:spPr>
          <a:xfrm>
            <a:off x="0" y="8830086"/>
            <a:ext cx="3038604" cy="464820"/>
          </a:xfrm>
          <a:prstGeom prst="rect">
            <a:avLst/>
          </a:prstGeom>
        </p:spPr>
        <p:txBody>
          <a:bodyPr vert="horz" lIns="91440" tIns="45720" rIns="91440" bIns="45720" rtlCol="0" anchor="b"/>
          <a:lstStyle>
            <a:lvl1pPr algn="l">
              <a:defRPr sz="1200"/>
            </a:lvl1pPr>
          </a:lstStyle>
          <a:p>
            <a:endParaRPr lang="es-MX" dirty="0"/>
          </a:p>
        </p:txBody>
      </p:sp>
      <p:sp>
        <p:nvSpPr>
          <p:cNvPr id="5" name="4 Marcador de número de diapositiva"/>
          <p:cNvSpPr>
            <a:spLocks noGrp="1"/>
          </p:cNvSpPr>
          <p:nvPr>
            <p:ph type="sldNum" sz="quarter" idx="3"/>
          </p:nvPr>
        </p:nvSpPr>
        <p:spPr>
          <a:xfrm>
            <a:off x="3970159" y="8830086"/>
            <a:ext cx="3038604" cy="464820"/>
          </a:xfrm>
          <a:prstGeom prst="rect">
            <a:avLst/>
          </a:prstGeom>
        </p:spPr>
        <p:txBody>
          <a:bodyPr vert="horz" lIns="91440" tIns="45720" rIns="91440" bIns="45720" rtlCol="0" anchor="b"/>
          <a:lstStyle>
            <a:lvl1pPr algn="r">
              <a:defRPr sz="1200"/>
            </a:lvl1pPr>
          </a:lstStyle>
          <a:p>
            <a:fld id="{5780F4B7-B45D-4694-BBDD-93BDC13791C8}" type="slidenum">
              <a:rPr lang="es-MX" smtClean="0"/>
              <a:t>‹Nº›</a:t>
            </a:fld>
            <a:endParaRPr lang="es-MX" dirty="0"/>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2"/>
            <a:ext cx="3037840" cy="464820"/>
          </a:xfrm>
          <a:prstGeom prst="rect">
            <a:avLst/>
          </a:prstGeom>
        </p:spPr>
        <p:txBody>
          <a:bodyPr vert="horz" lIns="91422" tIns="45711" rIns="91422" bIns="45711" rtlCol="0"/>
          <a:lstStyle>
            <a:lvl1pPr algn="l">
              <a:defRPr sz="1200"/>
            </a:lvl1pPr>
          </a:lstStyle>
          <a:p>
            <a:endParaRPr lang="es-MX" dirty="0"/>
          </a:p>
        </p:txBody>
      </p:sp>
      <p:sp>
        <p:nvSpPr>
          <p:cNvPr id="3" name="2 Marcador de fecha"/>
          <p:cNvSpPr>
            <a:spLocks noGrp="1"/>
          </p:cNvSpPr>
          <p:nvPr>
            <p:ph type="dt" idx="1"/>
          </p:nvPr>
        </p:nvSpPr>
        <p:spPr>
          <a:xfrm>
            <a:off x="3970941" y="2"/>
            <a:ext cx="3037840" cy="464820"/>
          </a:xfrm>
          <a:prstGeom prst="rect">
            <a:avLst/>
          </a:prstGeom>
        </p:spPr>
        <p:txBody>
          <a:bodyPr vert="horz" lIns="91422" tIns="45711" rIns="91422" bIns="45711" rtlCol="0"/>
          <a:lstStyle>
            <a:lvl1pPr algn="r">
              <a:defRPr sz="1200"/>
            </a:lvl1pPr>
          </a:lstStyle>
          <a:p>
            <a:fld id="{3BEBD073-40EC-4AC4-9A2A-D75A2D0CF7A8}" type="datetimeFigureOut">
              <a:rPr lang="es-MX" smtClean="0"/>
              <a:t>12/12/2016</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22" tIns="45711" rIns="91422" bIns="45711" rtlCol="0" anchor="ctr"/>
          <a:lstStyle/>
          <a:p>
            <a:endParaRPr lang="es-MX" dirty="0"/>
          </a:p>
        </p:txBody>
      </p:sp>
      <p:sp>
        <p:nvSpPr>
          <p:cNvPr id="5" name="4 Marcador de notas"/>
          <p:cNvSpPr>
            <a:spLocks noGrp="1"/>
          </p:cNvSpPr>
          <p:nvPr>
            <p:ph type="body" sz="quarter" idx="3"/>
          </p:nvPr>
        </p:nvSpPr>
        <p:spPr>
          <a:xfrm>
            <a:off x="701041" y="4415794"/>
            <a:ext cx="5608320" cy="4183380"/>
          </a:xfrm>
          <a:prstGeom prst="rect">
            <a:avLst/>
          </a:prstGeom>
        </p:spPr>
        <p:txBody>
          <a:bodyPr vert="horz" lIns="91422" tIns="45711" rIns="91422" bIns="45711"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2" y="8829967"/>
            <a:ext cx="3037840" cy="464820"/>
          </a:xfrm>
          <a:prstGeom prst="rect">
            <a:avLst/>
          </a:prstGeom>
        </p:spPr>
        <p:txBody>
          <a:bodyPr vert="horz" lIns="91422" tIns="45711" rIns="91422" bIns="45711"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41" y="8829967"/>
            <a:ext cx="3037840" cy="464820"/>
          </a:xfrm>
          <a:prstGeom prst="rect">
            <a:avLst/>
          </a:prstGeom>
        </p:spPr>
        <p:txBody>
          <a:bodyPr vert="horz" lIns="91422" tIns="45711" rIns="91422" bIns="45711" rtlCol="0" anchor="b"/>
          <a:lstStyle>
            <a:lvl1pPr algn="r">
              <a:defRPr sz="1200"/>
            </a:lvl1pPr>
          </a:lstStyle>
          <a:p>
            <a:fld id="{2A800D66-B5D4-4504-A2B2-CDF88B324EC5}" type="slidenum">
              <a:rPr lang="es-MX" smtClean="0"/>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3</a:t>
            </a:fld>
            <a:endParaRPr lang="es-MX" dirty="0"/>
          </a:p>
        </p:txBody>
      </p:sp>
    </p:spTree>
    <p:extLst>
      <p:ext uri="{BB962C8B-B14F-4D97-AF65-F5344CB8AC3E}">
        <p14:creationId xmlns:p14="http://schemas.microsoft.com/office/powerpoint/2010/main" val="33858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panose="020B0604020202020204" pitchFamily="34" charset="0"/>
              <a:buNone/>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16</a:t>
            </a:fld>
            <a:endParaRPr lang="es-MX" dirty="0"/>
          </a:p>
        </p:txBody>
      </p:sp>
    </p:spTree>
    <p:extLst>
      <p:ext uri="{BB962C8B-B14F-4D97-AF65-F5344CB8AC3E}">
        <p14:creationId xmlns:p14="http://schemas.microsoft.com/office/powerpoint/2010/main" val="4239267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B1C575A-FA3C-4170-BDE2-E20A38399392}" type="slidenum">
              <a:rPr lang="en-US" smtClean="0"/>
              <a:pPr/>
              <a:t>23</a:t>
            </a:fld>
            <a:endParaRPr lang="en-US" dirty="0"/>
          </a:p>
        </p:txBody>
      </p:sp>
    </p:spTree>
    <p:extLst>
      <p:ext uri="{BB962C8B-B14F-4D97-AF65-F5344CB8AC3E}">
        <p14:creationId xmlns:p14="http://schemas.microsoft.com/office/powerpoint/2010/main" val="275164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29</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35</a:t>
            </a:fld>
            <a:endParaRPr lang="es-MX" dirty="0"/>
          </a:p>
        </p:txBody>
      </p:sp>
    </p:spTree>
    <p:extLst>
      <p:ext uri="{BB962C8B-B14F-4D97-AF65-F5344CB8AC3E}">
        <p14:creationId xmlns:p14="http://schemas.microsoft.com/office/powerpoint/2010/main" val="1373896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36</a:t>
            </a:fld>
            <a:endParaRPr lang="es-MX" dirty="0"/>
          </a:p>
        </p:txBody>
      </p:sp>
    </p:spTree>
    <p:extLst>
      <p:ext uri="{BB962C8B-B14F-4D97-AF65-F5344CB8AC3E}">
        <p14:creationId xmlns:p14="http://schemas.microsoft.com/office/powerpoint/2010/main" val="369585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37</a:t>
            </a:fld>
            <a:endParaRPr lang="es-MX" dirty="0"/>
          </a:p>
        </p:txBody>
      </p:sp>
    </p:spTree>
    <p:extLst>
      <p:ext uri="{BB962C8B-B14F-4D97-AF65-F5344CB8AC3E}">
        <p14:creationId xmlns:p14="http://schemas.microsoft.com/office/powerpoint/2010/main" val="1052682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3722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107519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519768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826003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427663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912932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729794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08" r:id="rId10"/>
    <p:sldLayoutId id="2147483709" r:id="rId11"/>
    <p:sldLayoutId id="2147483710" r:id="rId12"/>
    <p:sldLayoutId id="2147483711" r:id="rId13"/>
    <p:sldLayoutId id="2147483712" r:id="rId14"/>
    <p:sldLayoutId id="2147483713" r:id="rId15"/>
    <p:sldLayoutId id="2147483714" r:id="rId16"/>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banxico.org.mx/sistema-financiero/material-educativo/basico/fichas/actividad-financiera/%7b64F5034D-AB3F-B7B6-BD8F-E2FB4DBC4501%7d.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7" y="3090913"/>
            <a:ext cx="6118691" cy="711200"/>
          </a:xfrm>
        </p:spPr>
        <p:txBody>
          <a:bodyPr/>
          <a:lstStyle/>
          <a:p>
            <a:r>
              <a:rPr lang="es-MX" altLang="es-MX" sz="2800" dirty="0" smtClean="0">
                <a:latin typeface="Century Gothic" pitchFamily="34" charset="0"/>
              </a:rPr>
              <a:t>Grupo de Trabajo de </a:t>
            </a:r>
            <a:r>
              <a:rPr lang="es-MX" altLang="es-MX" sz="2800" dirty="0">
                <a:latin typeface="Century Gothic" pitchFamily="34" charset="0"/>
              </a:rPr>
              <a:t>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026</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Diciembre </a:t>
            </a:r>
            <a:r>
              <a:rPr lang="es-ES" dirty="0">
                <a:latin typeface="Century Gothic" pitchFamily="34" charset="0"/>
              </a:rPr>
              <a:t>2016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78266" y="1392536"/>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4" name="3 Rectángulo"/>
          <p:cNvSpPr/>
          <p:nvPr/>
        </p:nvSpPr>
        <p:spPr>
          <a:xfrm>
            <a:off x="74448"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a:t>
            </a:r>
            <a:r>
              <a:rPr lang="es-MX" sz="1400" b="1" dirty="0">
                <a:latin typeface="Century Gothic" panose="020B0502020202020204" pitchFamily="34" charset="0"/>
                <a:ea typeface="Myriad Pro"/>
                <a:cs typeface="Myriad Pro"/>
              </a:rPr>
              <a:t>de Inversiones </a:t>
            </a:r>
          </a:p>
          <a:p>
            <a:pPr algn="ctr" defTabSz="457200"/>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026</a:t>
            </a:r>
            <a:endParaRPr lang="es-MX" sz="1400" b="1" dirty="0">
              <a:latin typeface="Century Gothic" panose="020B0502020202020204" pitchFamily="34" charset="0"/>
              <a:ea typeface="Myriad Pro"/>
              <a:cs typeface="Myriad Pro"/>
            </a:endParaRPr>
          </a:p>
          <a:p>
            <a:pPr algn="ctr" defTabSz="457200"/>
            <a:r>
              <a:rPr lang="es-MX" sz="1400" b="1" dirty="0">
                <a:latin typeface="Century Gothic" panose="020B0502020202020204" pitchFamily="34" charset="0"/>
                <a:ea typeface="Myriad Pro"/>
                <a:cs typeface="Myriad Pro"/>
              </a:rPr>
              <a:t>D</a:t>
            </a:r>
            <a:r>
              <a:rPr lang="es-MX" sz="1400" b="1" dirty="0" smtClean="0">
                <a:latin typeface="Century Gothic" panose="020B0502020202020204" pitchFamily="34" charset="0"/>
                <a:ea typeface="Myriad Pro"/>
                <a:cs typeface="Myriad Pro"/>
              </a:rPr>
              <a:t>iciembre de </a:t>
            </a:r>
            <a:r>
              <a:rPr lang="es-MX" sz="14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a:t>
            </a:r>
            <a:r>
              <a:rPr lang="es-MX" sz="2000" dirty="0" smtClean="0">
                <a:latin typeface="Century Gothic" panose="020B0502020202020204" pitchFamily="34" charset="0"/>
              </a:rPr>
              <a:t>día</a:t>
            </a:r>
            <a:endParaRPr lang="es-MX" sz="2000" dirty="0">
              <a:latin typeface="Century Gothic" panose="020B0502020202020204" pitchFamily="34" charset="0"/>
            </a:endParaRPr>
          </a:p>
        </p:txBody>
      </p:sp>
      <p:sp>
        <p:nvSpPr>
          <p:cNvPr id="2" name="1 Marcador de contenido"/>
          <p:cNvSpPr>
            <a:spLocks noGrp="1"/>
          </p:cNvSpPr>
          <p:nvPr>
            <p:ph idx="1"/>
          </p:nvPr>
        </p:nvSpPr>
        <p:spPr>
          <a:xfrm>
            <a:off x="378268" y="1396772"/>
            <a:ext cx="8485322" cy="5352740"/>
          </a:xfrm>
          <a:ln>
            <a:noFill/>
          </a:ln>
        </p:spPr>
        <p:txBody>
          <a:bodyPr/>
          <a:lstStyle/>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las expectativas </a:t>
            </a:r>
            <a:r>
              <a:rPr lang="es-MX" sz="1100" dirty="0" smtClean="0">
                <a:latin typeface="Century Gothic" panose="020B0502020202020204" pitchFamily="34" charset="0"/>
              </a:rPr>
              <a:t>2017</a:t>
            </a:r>
          </a:p>
          <a:p>
            <a:pPr marL="685800" lvl="1">
              <a:buFont typeface="+mj-lt"/>
              <a:buAutoNum type="alphaLcParenR"/>
            </a:pPr>
            <a:r>
              <a:rPr lang="es-MX" sz="1100" dirty="0">
                <a:latin typeface="Century Gothic" panose="020B0502020202020204" pitchFamily="34" charset="0"/>
              </a:rPr>
              <a:t>Entorno </a:t>
            </a:r>
            <a:r>
              <a:rPr lang="es-MX" sz="1100" dirty="0" smtClean="0">
                <a:latin typeface="Century Gothic" panose="020B0502020202020204" pitchFamily="34" charset="0"/>
              </a:rPr>
              <a:t>económico</a:t>
            </a:r>
            <a:endParaRPr lang="es-MX" sz="1100" dirty="0">
              <a:latin typeface="Century Gothic" panose="020B0502020202020204" pitchFamily="34" charset="0"/>
            </a:endParaRP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 estrategia del FANVIT</a:t>
            </a:r>
          </a:p>
          <a:p>
            <a:pPr marL="685800" lvl="1">
              <a:buFont typeface="+mj-lt"/>
              <a:buAutoNum type="alphaLcParenR"/>
            </a:pPr>
            <a:r>
              <a:rPr lang="es-MX" sz="1100" dirty="0">
                <a:latin typeface="Century Gothic" panose="020B0502020202020204" pitchFamily="34" charset="0"/>
              </a:rPr>
              <a:t>Operaciones relevantes</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p>
          <a:p>
            <a:pPr marL="400050" lvl="1" indent="0">
              <a:buNone/>
            </a:pPr>
            <a:endParaRPr lang="es-MX" sz="1100" dirty="0" smtClean="0">
              <a:latin typeface="Century Gothic" panose="020B0502020202020204" pitchFamily="34" charset="0"/>
            </a:endParaRPr>
          </a:p>
          <a:p>
            <a:pPr marL="285750" indent="-285750">
              <a:buFont typeface="+mj-lt"/>
              <a:buAutoNum type="romanUcPeriod" startAt="4"/>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p>
          <a:p>
            <a:pPr marL="285750" indent="-285750">
              <a:buFont typeface="+mj-lt"/>
              <a:buAutoNum type="romanUcPeriod" startAt="4"/>
            </a:pPr>
            <a:endParaRPr lang="es-MX" altLang="es-MX" sz="1100" dirty="0" smtClean="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Propuesta de operaciones de préstamo de valores</a:t>
            </a:r>
          </a:p>
          <a:p>
            <a:pPr marL="285750" lvl="1">
              <a:buFont typeface="+mj-lt"/>
              <a:buAutoNum type="romanUcPeriod" startAt="5"/>
            </a:pPr>
            <a:endParaRPr lang="es-MX" sz="1100" dirty="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Acuerdos</a:t>
            </a:r>
          </a:p>
          <a:p>
            <a:pPr marL="0" lvl="1" indent="0">
              <a:buNone/>
            </a:pPr>
            <a:endParaRPr lang="es-MX" sz="1100" dirty="0">
              <a:latin typeface="Century Gothic" panose="020B0502020202020204" pitchFamily="34" charset="0"/>
            </a:endParaRPr>
          </a:p>
          <a:p>
            <a:pPr marL="0" indent="0">
              <a:buNone/>
            </a:pPr>
            <a:endParaRPr lang="es-MX" sz="1100" dirty="0" smtClean="0">
              <a:latin typeface="Century Gothic" panose="020B0502020202020204" pitchFamily="34" charset="0"/>
            </a:endParaRPr>
          </a:p>
          <a:p>
            <a:pPr marL="0" indent="0">
              <a:buNone/>
            </a:pPr>
            <a:endParaRPr lang="es-MX" sz="11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80215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3158" y="242572"/>
            <a:ext cx="6813051" cy="677773"/>
          </a:xfrm>
        </p:spPr>
        <p:txBody>
          <a:bodyPr/>
          <a:lstStyle/>
          <a:p>
            <a:r>
              <a:rPr lang="es-MX" sz="2000" b="1" dirty="0" smtClean="0">
                <a:latin typeface="Century Gothic" panose="020B0502020202020204" pitchFamily="34" charset="0"/>
              </a:rPr>
              <a:t>Estimados 2017</a:t>
            </a:r>
            <a:endParaRPr lang="es-MX" sz="2000" b="1" dirty="0">
              <a:latin typeface="Century Gothic" panose="020B0502020202020204" pitchFamily="34" charset="0"/>
            </a:endParaRPr>
          </a:p>
        </p:txBody>
      </p:sp>
      <p:sp>
        <p:nvSpPr>
          <p:cNvPr id="10" name="CuadroTexto 9"/>
          <p:cNvSpPr txBox="1"/>
          <p:nvPr/>
        </p:nvSpPr>
        <p:spPr>
          <a:xfrm>
            <a:off x="347018" y="3343604"/>
            <a:ext cx="8620756" cy="3139321"/>
          </a:xfrm>
          <a:prstGeom prst="rect">
            <a:avLst/>
          </a:prstGeom>
          <a:noFill/>
        </p:spPr>
        <p:txBody>
          <a:bodyPr wrap="square" rtlCol="0">
            <a:spAutoFit/>
          </a:bodyPr>
          <a:lstStyle/>
          <a:p>
            <a:pPr>
              <a:buClr>
                <a:srgbClr val="C00000"/>
              </a:buClr>
            </a:pPr>
            <a:r>
              <a:rPr lang="es-MX" sz="1100" b="1" dirty="0">
                <a:latin typeface="Century Gothic" panose="020B0502020202020204" pitchFamily="34" charset="0"/>
              </a:rPr>
              <a:t>México</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Incertidumbre por posible baja de </a:t>
            </a:r>
            <a:r>
              <a:rPr lang="es-MX" sz="1100" dirty="0" smtClean="0">
                <a:latin typeface="Century Gothic" panose="020B0502020202020204" pitchFamily="34" charset="0"/>
              </a:rPr>
              <a:t>calificación para el tercer trimestre 2017 (BBB</a:t>
            </a:r>
            <a:r>
              <a:rPr lang="es-MX" sz="1100" dirty="0">
                <a:latin typeface="Century Gothic" panose="020B0502020202020204" pitchFamily="34" charset="0"/>
              </a:rPr>
              <a:t>+ a BBB-</a:t>
            </a:r>
            <a:r>
              <a:rPr lang="es-MX" sz="1100" dirty="0" smtClean="0">
                <a:latin typeface="Century Gothic" panose="020B0502020202020204" pitchFamily="34" charset="0"/>
              </a:rPr>
              <a:t>).</a:t>
            </a:r>
            <a:endParaRPr lang="es-MX" sz="11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latin typeface="Century Gothic" panose="020B0502020202020204" pitchFamily="34" charset="0"/>
              </a:rPr>
              <a:t>Expectativas de alza de tasas (100 pts en Tasa de Fondeo según encuesta </a:t>
            </a:r>
            <a:r>
              <a:rPr lang="es-MX" sz="1100">
                <a:latin typeface="Century Gothic" panose="020B0502020202020204" pitchFamily="34" charset="0"/>
              </a:rPr>
              <a:t>CitiBanamex</a:t>
            </a:r>
            <a:r>
              <a:rPr lang="es-MX" sz="1100" smtClean="0">
                <a:latin typeface="Century Gothic" panose="020B0502020202020204" pitchFamily="34" charset="0"/>
              </a:rPr>
              <a:t>).</a:t>
            </a:r>
            <a:endParaRPr lang="es-MX" sz="11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latin typeface="Century Gothic" panose="020B0502020202020204" pitchFamily="34" charset="0"/>
              </a:rPr>
              <a:t>Sobre-reacción del mercado a eventos y variables globales.</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Incremento de la pendiente de la curva en bonos gubernamentales.</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Perspectiva negativa de participantes locales en comparación con internacionales (principalmente en tasas, tipo de cambio, y crecimiento económico).</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Sobre ponderar sectores: Bancario, industrial, materiales y turismo beneficiados por una depreciación del pesos y alza en tasas de interés. Posible afectación del consumo.</a:t>
            </a:r>
          </a:p>
          <a:p>
            <a:pPr>
              <a:buClr>
                <a:srgbClr val="C00000"/>
              </a:buClr>
            </a:pPr>
            <a:endParaRPr lang="es-MX" sz="1100" dirty="0">
              <a:latin typeface="Century Gothic" panose="020B0502020202020204" pitchFamily="34" charset="0"/>
            </a:endParaRPr>
          </a:p>
          <a:p>
            <a:pPr>
              <a:buClr>
                <a:srgbClr val="C00000"/>
              </a:buClr>
            </a:pPr>
            <a:r>
              <a:rPr lang="es-MX" sz="1100" b="1" dirty="0">
                <a:latin typeface="Century Gothic" panose="020B0502020202020204" pitchFamily="34" charset="0"/>
              </a:rPr>
              <a:t>Estados Unidos</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Expectativas de mayor gasto público, crecimiento en la economía y aumento en la inflación.</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Incremento de la pendiente de la curva en bonos del Tesoro de Estados Unidos.</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Expectativas de buen </a:t>
            </a:r>
            <a:r>
              <a:rPr lang="es-MX" sz="1100" dirty="0" smtClean="0">
                <a:latin typeface="Century Gothic" panose="020B0502020202020204" pitchFamily="34" charset="0"/>
              </a:rPr>
              <a:t>comportamiento </a:t>
            </a:r>
            <a:r>
              <a:rPr lang="es-MX" sz="1100" dirty="0">
                <a:latin typeface="Century Gothic" panose="020B0502020202020204" pitchFamily="34" charset="0"/>
              </a:rPr>
              <a:t>en el sector Financiero, Consumo Discrecional, Tecnología  e Industriales. Expectativas de bajo desempeño en sectores defensivos como Consumo Básico, Salud y Servicios Públicos.</a:t>
            </a:r>
          </a:p>
          <a:p>
            <a:pPr marL="171450" indent="-171450">
              <a:buClr>
                <a:srgbClr val="C00000"/>
              </a:buClr>
              <a:buFont typeface="Arial" panose="020B0604020202020204" pitchFamily="34" charset="0"/>
              <a:buChar char="•"/>
            </a:pPr>
            <a:endParaRPr lang="es-MX" sz="1100" dirty="0">
              <a:latin typeface="Century Gothic" panose="020B0502020202020204" pitchFamily="34" charset="0"/>
            </a:endParaRPr>
          </a:p>
          <a:p>
            <a:pPr>
              <a:buClr>
                <a:srgbClr val="C00000"/>
              </a:buClr>
            </a:pPr>
            <a:r>
              <a:rPr lang="es-MX" sz="1100" b="1" dirty="0">
                <a:latin typeface="Century Gothic" panose="020B0502020202020204" pitchFamily="34" charset="0"/>
              </a:rPr>
              <a:t>Otros</a:t>
            </a:r>
          </a:p>
          <a:p>
            <a:pPr marL="171450" indent="-171450">
              <a:buClr>
                <a:srgbClr val="C00000"/>
              </a:buClr>
              <a:buFont typeface="Arial" panose="020B0604020202020204" pitchFamily="34" charset="0"/>
              <a:buChar char="•"/>
            </a:pPr>
            <a:r>
              <a:rPr lang="es-MX" sz="1100" dirty="0">
                <a:latin typeface="Century Gothic" panose="020B0502020202020204" pitchFamily="34" charset="0"/>
              </a:rPr>
              <a:t>8.5% de rendimiento en promedio para renta variable Europeo y 13% para renta variable en Japón.</a:t>
            </a:r>
          </a:p>
        </p:txBody>
      </p:sp>
      <p:sp>
        <p:nvSpPr>
          <p:cNvPr id="2" name="1 Botón de acción: Hacia delante o Siguiente">
            <a:hlinkClick r:id="rId3" action="ppaction://hlinksldjump" highlightClick="1"/>
          </p:cNvPr>
          <p:cNvSpPr/>
          <p:nvPr/>
        </p:nvSpPr>
        <p:spPr>
          <a:xfrm>
            <a:off x="8020373" y="6121831"/>
            <a:ext cx="371959" cy="361094"/>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2750621439"/>
              </p:ext>
            </p:extLst>
          </p:nvPr>
        </p:nvGraphicFramePr>
        <p:xfrm>
          <a:off x="1208868" y="841954"/>
          <a:ext cx="5912602" cy="2272665"/>
        </p:xfrm>
        <a:graphic>
          <a:graphicData uri="http://schemas.openxmlformats.org/drawingml/2006/table">
            <a:tbl>
              <a:tblPr/>
              <a:tblGrid>
                <a:gridCol w="2383273"/>
                <a:gridCol w="1497686"/>
                <a:gridCol w="2031643"/>
              </a:tblGrid>
              <a:tr h="190500">
                <a:tc gridSpan="3">
                  <a:txBody>
                    <a:bodyPr/>
                    <a:lstStyle/>
                    <a:p>
                      <a:pPr algn="ctr" rtl="0" fontAlgn="b"/>
                      <a:r>
                        <a:rPr lang="es-MX" sz="1000" b="1" i="0" u="none" strike="noStrike" dirty="0">
                          <a:solidFill>
                            <a:srgbClr val="FFFFFF"/>
                          </a:solidFill>
                          <a:effectLst/>
                          <a:latin typeface="Century Gothic"/>
                        </a:rPr>
                        <a:t>Estimados 2017 </a:t>
                      </a:r>
                      <a:r>
                        <a:rPr lang="es-MX" sz="1000" b="1" i="0" u="none" strike="noStrike" baseline="30000" dirty="0">
                          <a:solidFill>
                            <a:srgbClr val="FFFFFF"/>
                          </a:solidFill>
                          <a:effectLst/>
                          <a:latin typeface="Century Gothic"/>
                        </a:rPr>
                        <a:t>1</a:t>
                      </a:r>
                      <a:endParaRPr lang="es-MX" sz="1000" b="1" i="0" u="none" strike="noStrike" dirty="0">
                        <a:solidFill>
                          <a:srgbClr val="FFFFFF"/>
                        </a:solidFill>
                        <a:effectLst/>
                        <a:latin typeface="Century Gothic"/>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r>
              <a:tr h="190500">
                <a:tc>
                  <a:txBody>
                    <a:bodyPr/>
                    <a:lstStyle/>
                    <a:p>
                      <a:pPr marL="0" algn="ctr" defTabSz="457200" rtl="0" eaLnBrk="1" fontAlgn="b" latinLnBrk="0" hangingPunct="1"/>
                      <a:r>
                        <a:rPr lang="es-MX" sz="1000" b="1" i="0" u="none" strike="noStrike" kern="1200" dirty="0">
                          <a:solidFill>
                            <a:srgbClr val="FFFFFF"/>
                          </a:solidFill>
                          <a:effectLst/>
                          <a:latin typeface="Century Gothic"/>
                          <a:ea typeface="+mn-ea"/>
                          <a:cs typeface="+mn-cs"/>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rtl="0" fontAlgn="b"/>
                      <a:r>
                        <a:rPr lang="es-MX" sz="1000" b="1" i="0" u="none" strike="noStrike" dirty="0">
                          <a:solidFill>
                            <a:srgbClr val="FFFFFF"/>
                          </a:solidFill>
                          <a:effectLst/>
                          <a:latin typeface="Century Gothic"/>
                        </a:rPr>
                        <a:t>México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b"/>
                      <a:r>
                        <a:rPr lang="es-MX" sz="1000" b="1" i="0" u="none" strike="noStrike" dirty="0" smtClean="0">
                          <a:solidFill>
                            <a:srgbClr val="FFFFFF"/>
                          </a:solidFill>
                          <a:effectLst/>
                          <a:latin typeface="Century Gothic"/>
                        </a:rPr>
                        <a:t>Estados </a:t>
                      </a:r>
                      <a:r>
                        <a:rPr lang="es-MX" sz="1000" b="1" i="0" u="none" strike="noStrike" dirty="0">
                          <a:solidFill>
                            <a:srgbClr val="FFFFFF"/>
                          </a:solidFill>
                          <a:effectLst/>
                          <a:latin typeface="Century Gothic"/>
                        </a:rPr>
                        <a:t>Unidos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90500">
                <a:tc>
                  <a:txBody>
                    <a:bodyPr/>
                    <a:lstStyle/>
                    <a:p>
                      <a:pPr algn="ctr" rtl="0" fontAlgn="b"/>
                      <a:r>
                        <a:rPr lang="es-MX" sz="1000" b="1" i="0" u="none" strike="noStrike" dirty="0">
                          <a:solidFill>
                            <a:srgbClr val="000000"/>
                          </a:solidFill>
                          <a:effectLst/>
                          <a:latin typeface="Century Gothic"/>
                        </a:rPr>
                        <a:t>Crecimiento Económico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rtl="0" fontAlgn="ctr"/>
                      <a:r>
                        <a:rPr lang="es-MX" sz="1000" b="0" i="0" u="none" strike="noStrike" dirty="0">
                          <a:solidFill>
                            <a:srgbClr val="000000"/>
                          </a:solidFill>
                          <a:effectLst/>
                          <a:latin typeface="Century Gothic"/>
                        </a:rPr>
                        <a:t> +1.8%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s-MX" sz="1000" b="0" i="0" u="none" strike="noStrike" dirty="0">
                          <a:solidFill>
                            <a:srgbClr val="000000"/>
                          </a:solidFill>
                          <a:effectLst/>
                          <a:latin typeface="Century Gothic"/>
                        </a:rPr>
                        <a:t>+2.2%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0500">
                <a:tc>
                  <a:txBody>
                    <a:bodyPr/>
                    <a:lstStyle/>
                    <a:p>
                      <a:pPr algn="ctr" rtl="0" fontAlgn="b"/>
                      <a:r>
                        <a:rPr lang="es-MX" sz="1000" b="1" i="0" u="none" strike="noStrike" dirty="0">
                          <a:solidFill>
                            <a:srgbClr val="000000"/>
                          </a:solidFill>
                          <a:effectLst/>
                          <a:latin typeface="Century Gothic"/>
                        </a:rPr>
                        <a:t>Inflación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000000"/>
                          </a:solidFill>
                          <a:effectLst/>
                          <a:latin typeface="Century Gothic"/>
                        </a:rPr>
                        <a:t> +4.0%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000000"/>
                          </a:solidFill>
                          <a:effectLst/>
                          <a:latin typeface="Century Gothic"/>
                        </a:rPr>
                        <a:t>+2.3%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0500">
                <a:tc rowSpan="3">
                  <a:txBody>
                    <a:bodyPr/>
                    <a:lstStyle/>
                    <a:p>
                      <a:pPr algn="ctr" rtl="0" fontAlgn="ctr"/>
                      <a:r>
                        <a:rPr lang="es-MX" sz="1000" b="1" i="0" u="none" strike="noStrike" dirty="0">
                          <a:solidFill>
                            <a:srgbClr val="000000"/>
                          </a:solidFill>
                          <a:effectLst/>
                          <a:latin typeface="Century Gothic"/>
                        </a:rPr>
                        <a:t>Tipo de Cambio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3">
                  <a:txBody>
                    <a:bodyPr/>
                    <a:lstStyle/>
                    <a:p>
                      <a:pPr algn="ctr" rtl="0" fontAlgn="ctr"/>
                      <a:r>
                        <a:rPr lang="es-MX" sz="1000" b="0" i="0" u="none" strike="noStrike" dirty="0">
                          <a:solidFill>
                            <a:srgbClr val="000000"/>
                          </a:solidFill>
                          <a:effectLst/>
                          <a:latin typeface="Century Gothic"/>
                        </a:rPr>
                        <a:t>21.45 USD/MXN (+4.00%)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000000"/>
                          </a:solidFill>
                          <a:effectLst/>
                          <a:latin typeface="Century Gothic"/>
                        </a:rPr>
                        <a:t>1 EUR/USD (-6.86%)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0500">
                <a:tc vMerge="1">
                  <a:txBody>
                    <a:bodyPr/>
                    <a:lstStyle/>
                    <a:p>
                      <a:endParaRPr lang="es-MX"/>
                    </a:p>
                  </a:txBody>
                  <a:tcPr/>
                </a:tc>
                <a:tc vMerge="1">
                  <a:txBody>
                    <a:bodyPr/>
                    <a:lstStyle/>
                    <a:p>
                      <a:endParaRPr lang="es-MX"/>
                    </a:p>
                  </a:txBody>
                  <a:tcPr/>
                </a:tc>
                <a:tc>
                  <a:txBody>
                    <a:bodyPr/>
                    <a:lstStyle/>
                    <a:p>
                      <a:pPr algn="ctr" rtl="0" fontAlgn="ctr"/>
                      <a:r>
                        <a:rPr lang="es-MX" sz="1000" b="0" i="0" u="none" strike="noStrike" dirty="0">
                          <a:solidFill>
                            <a:srgbClr val="000000"/>
                          </a:solidFill>
                          <a:effectLst/>
                          <a:latin typeface="Century Gothic"/>
                        </a:rPr>
                        <a:t>1.2 GBP/USD (-5.73%)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42900">
                <a:tc vMerge="1">
                  <a:txBody>
                    <a:bodyPr/>
                    <a:lstStyle/>
                    <a:p>
                      <a:endParaRPr lang="es-MX" dirty="0"/>
                    </a:p>
                  </a:txBody>
                  <a:tcPr/>
                </a:tc>
                <a:tc vMerge="1">
                  <a:txBody>
                    <a:bodyPr/>
                    <a:lstStyle/>
                    <a:p>
                      <a:endParaRPr lang="es-MX"/>
                    </a:p>
                  </a:txBody>
                  <a:tcPr/>
                </a:tc>
                <a:tc>
                  <a:txBody>
                    <a:bodyPr/>
                    <a:lstStyle/>
                    <a:p>
                      <a:pPr algn="ctr" rtl="0" fontAlgn="ctr"/>
                      <a:r>
                        <a:rPr lang="es-MX" sz="1000" b="0" i="0" u="none" strike="noStrike" dirty="0">
                          <a:solidFill>
                            <a:srgbClr val="000000"/>
                          </a:solidFill>
                          <a:effectLst/>
                          <a:latin typeface="Century Gothic"/>
                        </a:rPr>
                        <a:t>116.20 USD/JPY (+2.37%)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0500">
                <a:tc>
                  <a:txBody>
                    <a:bodyPr/>
                    <a:lstStyle/>
                    <a:p>
                      <a:pPr algn="ctr" rtl="0" fontAlgn="b"/>
                      <a:r>
                        <a:rPr lang="es-MX" sz="1000" b="1" i="0" u="none" strike="noStrike" dirty="0">
                          <a:solidFill>
                            <a:srgbClr val="000000"/>
                          </a:solidFill>
                          <a:effectLst/>
                          <a:latin typeface="Century Gothic"/>
                        </a:rPr>
                        <a:t>Tasa 10Y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000000"/>
                          </a:solidFill>
                          <a:effectLst/>
                          <a:latin typeface="Century Gothic"/>
                        </a:rPr>
                        <a:t>7.74% (+40 pb)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000000"/>
                          </a:solidFill>
                          <a:effectLst/>
                          <a:latin typeface="Century Gothic"/>
                        </a:rPr>
                        <a:t>2.63% (+25 pb)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42900">
                <a:tc>
                  <a:txBody>
                    <a:bodyPr/>
                    <a:lstStyle/>
                    <a:p>
                      <a:pPr algn="ctr" rtl="0" fontAlgn="b"/>
                      <a:r>
                        <a:rPr lang="es-MX" sz="1000" b="1" i="0" u="none" strike="noStrike" dirty="0">
                          <a:solidFill>
                            <a:srgbClr val="000000"/>
                          </a:solidFill>
                          <a:effectLst/>
                          <a:latin typeface="Century Gothic"/>
                        </a:rPr>
                        <a:t>Equity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es-MX" sz="1000" b="0" i="0" u="none" strike="noStrike" dirty="0">
                          <a:solidFill>
                            <a:srgbClr val="000000"/>
                          </a:solidFill>
                          <a:effectLst/>
                          <a:latin typeface="Century Gothic"/>
                        </a:rPr>
                        <a:t>47,575pts (+6.78%)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es-MX" sz="1000" b="0" i="0" u="none" strike="noStrike" dirty="0">
                          <a:solidFill>
                            <a:srgbClr val="000000"/>
                          </a:solidFill>
                          <a:effectLst/>
                          <a:latin typeface="Century Gothic"/>
                        </a:rPr>
                        <a:t>2,306.25 pts (5.21%)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00025">
                <a:tc gridSpan="3">
                  <a:txBody>
                    <a:bodyPr/>
                    <a:lstStyle/>
                    <a:p>
                      <a:pPr algn="l" rtl="0" fontAlgn="b"/>
                      <a:r>
                        <a:rPr lang="es-MX" sz="800" b="0" i="0" u="none" strike="noStrike" dirty="0">
                          <a:solidFill>
                            <a:srgbClr val="000000"/>
                          </a:solidFill>
                          <a:effectLst/>
                          <a:latin typeface="Century Gothic"/>
                        </a:rPr>
                        <a:t>1 Niveles promedio de estimaciones bancos (MS, Bofa, Barclays, GS, Citi y Banorte) y Bloomberg vs. Niveles de mercado al 2 de </a:t>
                      </a:r>
                      <a:r>
                        <a:rPr lang="es-MX" sz="800" b="0" i="0" u="none" strike="noStrike" dirty="0" smtClean="0">
                          <a:solidFill>
                            <a:srgbClr val="000000"/>
                          </a:solidFill>
                          <a:effectLst/>
                          <a:latin typeface="Century Gothic"/>
                        </a:rPr>
                        <a:t>dic </a:t>
                      </a:r>
                      <a:r>
                        <a:rPr lang="es-MX" sz="800" b="0" i="0" u="none" strike="noStrike" dirty="0">
                          <a:solidFill>
                            <a:srgbClr val="000000"/>
                          </a:solidFill>
                          <a:effectLst/>
                          <a:latin typeface="Century Gothic"/>
                        </a:rPr>
                        <a:t>2016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r>
            </a:tbl>
          </a:graphicData>
        </a:graphic>
      </p:graphicFrame>
      <p:sp>
        <p:nvSpPr>
          <p:cNvPr id="6" name="5 Marcador de número de diapositiva"/>
          <p:cNvSpPr>
            <a:spLocks noGrp="1"/>
          </p:cNvSpPr>
          <p:nvPr>
            <p:ph type="sldNum" sz="quarter" idx="12"/>
          </p:nvPr>
        </p:nvSpPr>
        <p:spPr>
          <a:xfrm>
            <a:off x="6788258" y="6482925"/>
            <a:ext cx="2255003" cy="365125"/>
          </a:xfrm>
        </p:spPr>
        <p:txBody>
          <a:bodyPr/>
          <a:lstStyle/>
          <a:p>
            <a:fld id="{05E83AA4-A00D-4AA0-8FE8-B93C9F3EC141}" type="slidenum">
              <a:rPr lang="es-ES" altLang="es-MX" smtClean="0">
                <a:latin typeface="Century Gothic" panose="020B0502020202020204" pitchFamily="34" charset="0"/>
              </a:rPr>
              <a:pP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9635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contenido 1"/>
          <p:cNvSpPr>
            <a:spLocks noGrp="1"/>
          </p:cNvSpPr>
          <p:nvPr>
            <p:ph idx="1"/>
          </p:nvPr>
        </p:nvSpPr>
        <p:spPr>
          <a:xfrm>
            <a:off x="211138" y="1318048"/>
            <a:ext cx="4322439" cy="884695"/>
          </a:xfrm>
        </p:spPr>
        <p:txBody>
          <a:body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El crecimiento económico mundial se ha mantenido débil respecto a lo observado antes de la crisis mundial y así continuará.</a:t>
            </a:r>
            <a:endParaRPr lang="es-MX" altLang="es-MX" sz="1600" dirty="0">
              <a:latin typeface="Century Gothic" panose="020B0502020202020204" pitchFamily="34" charset="0"/>
              <a:cs typeface="Myriad Pro Light" charset="0"/>
            </a:endParaRPr>
          </a:p>
        </p:txBody>
      </p:sp>
      <p:sp>
        <p:nvSpPr>
          <p:cNvPr id="6" name="Marcador de contenido 1"/>
          <p:cNvSpPr txBox="1">
            <a:spLocks/>
          </p:cNvSpPr>
          <p:nvPr/>
        </p:nvSpPr>
        <p:spPr bwMode="auto">
          <a:xfrm>
            <a:off x="4673336" y="1318048"/>
            <a:ext cx="421667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El comercio mundial se ha reducido respecto a sus niveles previos al 2009, lo que afecta a los países exportadores.</a:t>
            </a:r>
            <a:endParaRPr lang="es-MX" altLang="es-MX" sz="1600" dirty="0">
              <a:latin typeface="Century Gothic" panose="020B0502020202020204" pitchFamily="34" charset="0"/>
              <a:cs typeface="Myriad Pro Light" charset="0"/>
            </a:endParaRPr>
          </a:p>
        </p:txBody>
      </p:sp>
      <p:sp>
        <p:nvSpPr>
          <p:cNvPr id="8" name="Marcador de contenido 1"/>
          <p:cNvSpPr txBox="1">
            <a:spLocks/>
          </p:cNvSpPr>
          <p:nvPr/>
        </p:nvSpPr>
        <p:spPr bwMode="auto">
          <a:xfrm>
            <a:off x="211138" y="176616"/>
            <a:ext cx="74501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defRPr sz="2000" b="1">
                <a:solidFill>
                  <a:srgbClr val="CD0000"/>
                </a:solidFill>
                <a:latin typeface="Century Gothic" panose="020B0502020202020204" pitchFamily="34" charset="0"/>
                <a:ea typeface="Myriad Pro"/>
                <a:cs typeface="Myriad Pro"/>
              </a:defRPr>
            </a:lvl1pPr>
            <a:lvl2pPr>
              <a:defRPr sz="3200">
                <a:solidFill>
                  <a:srgbClr val="CD0000"/>
                </a:solidFill>
                <a:latin typeface="Myriad Pro"/>
                <a:ea typeface="Myriad Pro"/>
                <a:cs typeface="Myriad Pro"/>
              </a:defRPr>
            </a:lvl2pPr>
            <a:lvl3pPr>
              <a:defRPr sz="3200">
                <a:solidFill>
                  <a:srgbClr val="CD0000"/>
                </a:solidFill>
                <a:latin typeface="Myriad Pro"/>
                <a:ea typeface="Myriad Pro"/>
                <a:cs typeface="Myriad Pro"/>
              </a:defRPr>
            </a:lvl3pPr>
            <a:lvl4pPr>
              <a:defRPr sz="3200">
                <a:solidFill>
                  <a:srgbClr val="CD0000"/>
                </a:solidFill>
                <a:latin typeface="Myriad Pro"/>
                <a:ea typeface="Myriad Pro"/>
                <a:cs typeface="Myriad Pro"/>
              </a:defRPr>
            </a:lvl4pPr>
            <a:lvl5pPr>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altLang="es-MX" dirty="0" smtClean="0"/>
              <a:t>Entorno económico internacional</a:t>
            </a:r>
            <a:endParaRPr lang="es-MX" altLang="es-MX" dirty="0"/>
          </a:p>
        </p:txBody>
      </p:sp>
      <p:sp>
        <p:nvSpPr>
          <p:cNvPr id="2" name="1 CuadroTexto"/>
          <p:cNvSpPr txBox="1"/>
          <p:nvPr/>
        </p:nvSpPr>
        <p:spPr>
          <a:xfrm>
            <a:off x="8640305" y="6581001"/>
            <a:ext cx="503695"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r>
              <a:rPr lang="es-MX" dirty="0" smtClean="0">
                <a:latin typeface="Century Gothic" panose="020B0502020202020204" pitchFamily="34" charset="0"/>
              </a:rPr>
              <a:t>4</a:t>
            </a:r>
            <a:endParaRPr lang="es-MX" dirty="0">
              <a:latin typeface="Century Gothic" panose="020B0502020202020204" pitchFamily="34" charset="0"/>
            </a:endParaRPr>
          </a:p>
        </p:txBody>
      </p:sp>
      <p:pic>
        <p:nvPicPr>
          <p:cNvPr id="9" name="Imagen 1"/>
          <p:cNvPicPr>
            <a:picLocks noChangeAspect="1"/>
          </p:cNvPicPr>
          <p:nvPr/>
        </p:nvPicPr>
        <p:blipFill>
          <a:blip r:embed="rId2"/>
          <a:stretch>
            <a:fillRect/>
          </a:stretch>
        </p:blipFill>
        <p:spPr>
          <a:xfrm>
            <a:off x="4765778" y="2416968"/>
            <a:ext cx="4322439" cy="3962743"/>
          </a:xfrm>
          <a:prstGeom prst="rect">
            <a:avLst/>
          </a:prstGeom>
        </p:spPr>
      </p:pic>
      <p:pic>
        <p:nvPicPr>
          <p:cNvPr id="10" name="Imagen 4"/>
          <p:cNvPicPr>
            <a:picLocks noChangeAspect="1"/>
          </p:cNvPicPr>
          <p:nvPr/>
        </p:nvPicPr>
        <p:blipFill>
          <a:blip r:embed="rId3"/>
          <a:stretch>
            <a:fillRect/>
          </a:stretch>
        </p:blipFill>
        <p:spPr>
          <a:xfrm>
            <a:off x="211138" y="2416967"/>
            <a:ext cx="4322439" cy="3962743"/>
          </a:xfrm>
          <a:prstGeom prst="rect">
            <a:avLst/>
          </a:prstGeom>
        </p:spPr>
      </p:pic>
    </p:spTree>
    <p:extLst>
      <p:ext uri="{BB962C8B-B14F-4D97-AF65-F5344CB8AC3E}">
        <p14:creationId xmlns:p14="http://schemas.microsoft.com/office/powerpoint/2010/main" val="3788909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contenido 1"/>
          <p:cNvSpPr>
            <a:spLocks noGrp="1"/>
          </p:cNvSpPr>
          <p:nvPr>
            <p:ph idx="1"/>
          </p:nvPr>
        </p:nvSpPr>
        <p:spPr>
          <a:xfrm>
            <a:off x="211138" y="1215321"/>
            <a:ext cx="4230233" cy="1148171"/>
          </a:xfrm>
        </p:spPr>
        <p:txBody>
          <a:body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Durante el tercer trimestre, la economía norteamericana mostró mayor dinamismo comparado con los primeros seis meses de 2016.</a:t>
            </a:r>
            <a:endParaRPr lang="es-MX" altLang="es-MX" sz="1600" dirty="0">
              <a:latin typeface="Century Gothic" panose="020B0502020202020204" pitchFamily="34" charset="0"/>
              <a:cs typeface="Myriad Pro Light" charset="0"/>
            </a:endParaRPr>
          </a:p>
        </p:txBody>
      </p:sp>
      <p:sp>
        <p:nvSpPr>
          <p:cNvPr id="6" name="Marcador de contenido 1"/>
          <p:cNvSpPr txBox="1">
            <a:spLocks/>
          </p:cNvSpPr>
          <p:nvPr/>
        </p:nvSpPr>
        <p:spPr bwMode="auto">
          <a:xfrm>
            <a:off x="4764088" y="1215321"/>
            <a:ext cx="4080367" cy="11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Pero su crecimiento no está impulsado por el sector manufacturero, lo que afecta a México.</a:t>
            </a:r>
            <a:endParaRPr lang="es-MX" altLang="es-MX" sz="1600" dirty="0">
              <a:latin typeface="Century Gothic" panose="020B0502020202020204" pitchFamily="34" charset="0"/>
              <a:cs typeface="Myriad Pro Light" charset="0"/>
            </a:endParaRPr>
          </a:p>
        </p:txBody>
      </p:sp>
      <p:sp>
        <p:nvSpPr>
          <p:cNvPr id="8" name="Marcador de contenido 1"/>
          <p:cNvSpPr txBox="1">
            <a:spLocks/>
          </p:cNvSpPr>
          <p:nvPr/>
        </p:nvSpPr>
        <p:spPr bwMode="auto">
          <a:xfrm>
            <a:off x="211138" y="145619"/>
            <a:ext cx="74501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es-ES"/>
            </a:defPPr>
            <a:lvl1pPr>
              <a:defRPr sz="2000" b="1">
                <a:solidFill>
                  <a:srgbClr val="CD0000"/>
                </a:solidFill>
                <a:latin typeface="Century Gothic" panose="020B0502020202020204" pitchFamily="34" charset="0"/>
                <a:ea typeface="Myriad Pro"/>
                <a:cs typeface="Myriad Pro"/>
              </a:defRPr>
            </a:lvl1pPr>
            <a:lvl2pPr>
              <a:defRPr sz="3200">
                <a:solidFill>
                  <a:srgbClr val="CD0000"/>
                </a:solidFill>
                <a:latin typeface="Myriad Pro"/>
                <a:ea typeface="Myriad Pro"/>
                <a:cs typeface="Myriad Pro"/>
              </a:defRPr>
            </a:lvl2pPr>
            <a:lvl3pPr>
              <a:defRPr sz="3200">
                <a:solidFill>
                  <a:srgbClr val="CD0000"/>
                </a:solidFill>
                <a:latin typeface="Myriad Pro"/>
                <a:ea typeface="Myriad Pro"/>
                <a:cs typeface="Myriad Pro"/>
              </a:defRPr>
            </a:lvl3pPr>
            <a:lvl4pPr>
              <a:defRPr sz="3200">
                <a:solidFill>
                  <a:srgbClr val="CD0000"/>
                </a:solidFill>
                <a:latin typeface="Myriad Pro"/>
                <a:ea typeface="Myriad Pro"/>
                <a:cs typeface="Myriad Pro"/>
              </a:defRPr>
            </a:lvl4pPr>
            <a:lvl5pPr>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altLang="es-MX" dirty="0" smtClean="0"/>
              <a:t>Economía de Estados Unidos</a:t>
            </a:r>
            <a:endParaRPr lang="es-MX" altLang="es-MX" dirty="0"/>
          </a:p>
        </p:txBody>
      </p:sp>
      <p:sp>
        <p:nvSpPr>
          <p:cNvPr id="7" name="6 CuadroTexto"/>
          <p:cNvSpPr txBox="1"/>
          <p:nvPr/>
        </p:nvSpPr>
        <p:spPr>
          <a:xfrm>
            <a:off x="8640305" y="6581001"/>
            <a:ext cx="503695"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r>
              <a:rPr lang="es-MX" dirty="0" smtClean="0">
                <a:latin typeface="Century Gothic" panose="020B0502020202020204" pitchFamily="34" charset="0"/>
              </a:rPr>
              <a:t>5</a:t>
            </a:r>
            <a:endParaRPr lang="es-MX" dirty="0">
              <a:latin typeface="Century Gothic" panose="020B0502020202020204" pitchFamily="34" charset="0"/>
            </a:endParaRPr>
          </a:p>
        </p:txBody>
      </p:sp>
      <p:pic>
        <p:nvPicPr>
          <p:cNvPr id="9" name="Imagen 1"/>
          <p:cNvPicPr>
            <a:picLocks noChangeAspect="1"/>
          </p:cNvPicPr>
          <p:nvPr/>
        </p:nvPicPr>
        <p:blipFill>
          <a:blip r:embed="rId2"/>
          <a:stretch>
            <a:fillRect/>
          </a:stretch>
        </p:blipFill>
        <p:spPr>
          <a:xfrm>
            <a:off x="118932" y="2501979"/>
            <a:ext cx="4322439" cy="3962743"/>
          </a:xfrm>
          <a:prstGeom prst="rect">
            <a:avLst/>
          </a:prstGeom>
        </p:spPr>
      </p:pic>
      <p:pic>
        <p:nvPicPr>
          <p:cNvPr id="10" name="Imagen 2"/>
          <p:cNvPicPr>
            <a:picLocks noChangeAspect="1"/>
          </p:cNvPicPr>
          <p:nvPr/>
        </p:nvPicPr>
        <p:blipFill>
          <a:blip r:embed="rId3"/>
          <a:stretch>
            <a:fillRect/>
          </a:stretch>
        </p:blipFill>
        <p:spPr>
          <a:xfrm>
            <a:off x="4640003" y="2498461"/>
            <a:ext cx="4328535" cy="3962743"/>
          </a:xfrm>
          <a:prstGeom prst="rect">
            <a:avLst/>
          </a:prstGeom>
        </p:spPr>
      </p:pic>
    </p:spTree>
    <p:extLst>
      <p:ext uri="{BB962C8B-B14F-4D97-AF65-F5344CB8AC3E}">
        <p14:creationId xmlns:p14="http://schemas.microsoft.com/office/powerpoint/2010/main" val="10188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contenido 1"/>
          <p:cNvSpPr>
            <a:spLocks noGrp="1"/>
          </p:cNvSpPr>
          <p:nvPr>
            <p:ph idx="1"/>
          </p:nvPr>
        </p:nvSpPr>
        <p:spPr>
          <a:xfrm>
            <a:off x="211138" y="1230820"/>
            <a:ext cx="4155910" cy="1186912"/>
          </a:xfrm>
        </p:spPr>
        <p:txBody>
          <a:body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La economía mexicana mostró mejor crecimiento en el tercer trimestre de 2016 mientras que el desempleo continúa descendiendo.</a:t>
            </a:r>
            <a:endParaRPr lang="es-MX" altLang="es-MX" sz="1600" dirty="0">
              <a:latin typeface="Century Gothic" panose="020B0502020202020204" pitchFamily="34" charset="0"/>
              <a:cs typeface="Myriad Pro Light" charset="0"/>
            </a:endParaRPr>
          </a:p>
        </p:txBody>
      </p:sp>
      <p:sp>
        <p:nvSpPr>
          <p:cNvPr id="6" name="Marcador de contenido 1"/>
          <p:cNvSpPr txBox="1">
            <a:spLocks/>
          </p:cNvSpPr>
          <p:nvPr/>
        </p:nvSpPr>
        <p:spPr bwMode="auto">
          <a:xfrm>
            <a:off x="4764088" y="1230820"/>
            <a:ext cx="4379912" cy="118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El comportamiento del empleo en el sector formal privado ha sido mucho más solido durante el 2016.</a:t>
            </a:r>
            <a:endParaRPr lang="es-MX" altLang="es-MX" sz="1600" dirty="0">
              <a:latin typeface="Century Gothic" panose="020B0502020202020204" pitchFamily="34" charset="0"/>
              <a:cs typeface="Myriad Pro Light" charset="0"/>
            </a:endParaRPr>
          </a:p>
        </p:txBody>
      </p:sp>
      <p:sp>
        <p:nvSpPr>
          <p:cNvPr id="8" name="Marcador de contenido 1"/>
          <p:cNvSpPr txBox="1">
            <a:spLocks/>
          </p:cNvSpPr>
          <p:nvPr/>
        </p:nvSpPr>
        <p:spPr bwMode="auto">
          <a:xfrm>
            <a:off x="211138" y="440087"/>
            <a:ext cx="7450137" cy="48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smtClean="0">
                <a:solidFill>
                  <a:srgbClr val="CD0000"/>
                </a:solidFill>
                <a:latin typeface="Century Gothic" panose="020B0502020202020204" pitchFamily="34" charset="0"/>
                <a:ea typeface="Myriad Pro"/>
                <a:cs typeface="Myriad Pro"/>
              </a:rPr>
              <a:t>Economía mexicana: Sector real </a:t>
            </a:r>
            <a:endParaRPr lang="es-MX" altLang="es-MX" sz="2000" b="1" dirty="0">
              <a:solidFill>
                <a:srgbClr val="CD0000"/>
              </a:solidFill>
              <a:latin typeface="Century Gothic" panose="020B0502020202020204" pitchFamily="34" charset="0"/>
              <a:ea typeface="Myriad Pro"/>
              <a:cs typeface="Myriad Pro"/>
            </a:endParaRPr>
          </a:p>
        </p:txBody>
      </p:sp>
      <p:sp>
        <p:nvSpPr>
          <p:cNvPr id="7" name="6 CuadroTexto"/>
          <p:cNvSpPr txBox="1"/>
          <p:nvPr/>
        </p:nvSpPr>
        <p:spPr>
          <a:xfrm>
            <a:off x="8640305" y="6581001"/>
            <a:ext cx="503695"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r>
              <a:rPr lang="es-MX" dirty="0">
                <a:latin typeface="Century Gothic" panose="020B0502020202020204" pitchFamily="34" charset="0"/>
              </a:rPr>
              <a:t>6</a:t>
            </a:r>
          </a:p>
        </p:txBody>
      </p:sp>
      <p:pic>
        <p:nvPicPr>
          <p:cNvPr id="9" name="Imagen 1"/>
          <p:cNvPicPr>
            <a:picLocks noChangeAspect="1"/>
          </p:cNvPicPr>
          <p:nvPr/>
        </p:nvPicPr>
        <p:blipFill>
          <a:blip r:embed="rId2"/>
          <a:stretch>
            <a:fillRect/>
          </a:stretch>
        </p:blipFill>
        <p:spPr>
          <a:xfrm>
            <a:off x="127873" y="2423469"/>
            <a:ext cx="4322439" cy="3962743"/>
          </a:xfrm>
          <a:prstGeom prst="rect">
            <a:avLst/>
          </a:prstGeom>
        </p:spPr>
      </p:pic>
      <p:pic>
        <p:nvPicPr>
          <p:cNvPr id="10" name="Imagen 2"/>
          <p:cNvPicPr>
            <a:picLocks noChangeAspect="1"/>
          </p:cNvPicPr>
          <p:nvPr/>
        </p:nvPicPr>
        <p:blipFill>
          <a:blip r:embed="rId3"/>
          <a:stretch>
            <a:fillRect/>
          </a:stretch>
        </p:blipFill>
        <p:spPr>
          <a:xfrm>
            <a:off x="4680824" y="2423469"/>
            <a:ext cx="4322439" cy="3962743"/>
          </a:xfrm>
          <a:prstGeom prst="rect">
            <a:avLst/>
          </a:prstGeom>
        </p:spPr>
      </p:pic>
    </p:spTree>
    <p:extLst>
      <p:ext uri="{BB962C8B-B14F-4D97-AF65-F5344CB8AC3E}">
        <p14:creationId xmlns:p14="http://schemas.microsoft.com/office/powerpoint/2010/main" val="972095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contenido 1"/>
          <p:cNvSpPr>
            <a:spLocks noGrp="1"/>
          </p:cNvSpPr>
          <p:nvPr>
            <p:ph idx="1"/>
          </p:nvPr>
        </p:nvSpPr>
        <p:spPr>
          <a:xfrm>
            <a:off x="118148" y="281377"/>
            <a:ext cx="8644876" cy="431546"/>
          </a:xfrm>
        </p:spPr>
        <p:txBody>
          <a:bodyPr/>
          <a:lstStyle/>
          <a:p>
            <a:pPr marL="0" indent="0" eaLnBrk="1" hangingPunct="1">
              <a:buFont typeface="Arial" panose="020B0604020202020204" pitchFamily="34" charset="0"/>
              <a:buNone/>
              <a:defRPr/>
            </a:pPr>
            <a:r>
              <a:rPr lang="es-MX" altLang="es-MX" sz="2000" b="1" dirty="0" smtClean="0">
                <a:solidFill>
                  <a:srgbClr val="CD0000"/>
                </a:solidFill>
                <a:latin typeface="Century Gothic" panose="020B0502020202020204" pitchFamily="34" charset="0"/>
                <a:ea typeface="Myriad Pro"/>
                <a:cs typeface="Myriad Pro"/>
              </a:rPr>
              <a:t>Tipo de cambio</a:t>
            </a:r>
            <a:endParaRPr lang="es-MX" altLang="es-MX" sz="2000" b="1" dirty="0">
              <a:solidFill>
                <a:srgbClr val="CD0000"/>
              </a:solidFill>
              <a:latin typeface="Century Gothic" panose="020B0502020202020204" pitchFamily="34" charset="0"/>
              <a:ea typeface="Myriad Pro"/>
              <a:cs typeface="Myriad Pro"/>
            </a:endParaRPr>
          </a:p>
          <a:p>
            <a:pPr marL="0" indent="0" eaLnBrk="1" hangingPunct="1">
              <a:buFont typeface="Arial" panose="020B0604020202020204" pitchFamily="34" charset="0"/>
              <a:buNone/>
              <a:defRPr/>
            </a:pPr>
            <a:endParaRPr lang="es-MX" altLang="es-MX" sz="2200" dirty="0" smtClean="0">
              <a:latin typeface="Century Gothic" panose="020B0502020202020204" pitchFamily="34" charset="0"/>
              <a:cs typeface="Myriad Pro Light" charset="0"/>
            </a:endParaRPr>
          </a:p>
        </p:txBody>
      </p:sp>
      <p:pic>
        <p:nvPicPr>
          <p:cNvPr id="3" name="Imagen 2"/>
          <p:cNvPicPr>
            <a:picLocks noChangeAspect="1"/>
          </p:cNvPicPr>
          <p:nvPr/>
        </p:nvPicPr>
        <p:blipFill>
          <a:blip r:embed="rId2"/>
          <a:stretch>
            <a:fillRect/>
          </a:stretch>
        </p:blipFill>
        <p:spPr>
          <a:xfrm>
            <a:off x="211135" y="1930074"/>
            <a:ext cx="8644877" cy="4540469"/>
          </a:xfrm>
          <a:prstGeom prst="rect">
            <a:avLst/>
          </a:prstGeom>
        </p:spPr>
      </p:pic>
      <p:sp>
        <p:nvSpPr>
          <p:cNvPr id="2" name="1 CuadroTexto"/>
          <p:cNvSpPr txBox="1"/>
          <p:nvPr/>
        </p:nvSpPr>
        <p:spPr>
          <a:xfrm>
            <a:off x="211136" y="869085"/>
            <a:ext cx="7522517" cy="923330"/>
          </a:xfrm>
          <a:prstGeom prst="rect">
            <a:avLst/>
          </a:prstGeom>
          <a:noFill/>
        </p:spPr>
        <p:txBody>
          <a:bodyPr wrap="square" rtlCol="0">
            <a:spAutoFit/>
          </a:bodyPr>
          <a:lstStyle/>
          <a:p>
            <a:pPr algn="just"/>
            <a:r>
              <a:rPr lang="es-MX" altLang="es-MX" dirty="0">
                <a:latin typeface="Century Gothic" panose="020B0502020202020204" pitchFamily="34" charset="0"/>
                <a:cs typeface="Myriad Pro Light" charset="0"/>
              </a:rPr>
              <a:t>La moneda mexicana ha sido de las más afectada debido a la alta incertidumbre y volatilidad, pero particularmente por el efecto “Trump</a:t>
            </a:r>
            <a:r>
              <a:rPr lang="es-MX" altLang="es-MX" dirty="0" smtClean="0">
                <a:latin typeface="Century Gothic" panose="020B0502020202020204" pitchFamily="34" charset="0"/>
                <a:cs typeface="Myriad Pro Light" charset="0"/>
              </a:rPr>
              <a:t>”.</a:t>
            </a:r>
            <a:endParaRPr lang="es-MX" dirty="0">
              <a:latin typeface="Century Gothic" panose="020B0502020202020204" pitchFamily="34" charset="0"/>
            </a:endParaRPr>
          </a:p>
        </p:txBody>
      </p:sp>
      <p:sp>
        <p:nvSpPr>
          <p:cNvPr id="5" name="4 CuadroTexto"/>
          <p:cNvSpPr txBox="1"/>
          <p:nvPr/>
        </p:nvSpPr>
        <p:spPr>
          <a:xfrm>
            <a:off x="8640305" y="6581001"/>
            <a:ext cx="503695"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r>
              <a:rPr lang="es-MX" dirty="0">
                <a:latin typeface="Century Gothic" panose="020B0502020202020204" pitchFamily="34" charset="0"/>
              </a:rPr>
              <a:t>7</a:t>
            </a:r>
          </a:p>
        </p:txBody>
      </p:sp>
    </p:spTree>
    <p:extLst>
      <p:ext uri="{BB962C8B-B14F-4D97-AF65-F5344CB8AC3E}">
        <p14:creationId xmlns:p14="http://schemas.microsoft.com/office/powerpoint/2010/main" val="41142623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contenido 1"/>
          <p:cNvSpPr>
            <a:spLocks noGrp="1"/>
          </p:cNvSpPr>
          <p:nvPr>
            <p:ph idx="1"/>
          </p:nvPr>
        </p:nvSpPr>
        <p:spPr>
          <a:xfrm>
            <a:off x="211137" y="1238573"/>
            <a:ext cx="4207437" cy="644471"/>
          </a:xfrm>
        </p:spPr>
        <p:txBody>
          <a:body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Las cuentas externas se han deteriorado durante todo el 2016.</a:t>
            </a:r>
            <a:endParaRPr lang="es-MX" altLang="es-MX" sz="1600" dirty="0">
              <a:latin typeface="Century Gothic" panose="020B0502020202020204" pitchFamily="34" charset="0"/>
              <a:cs typeface="Myriad Pro Light" charset="0"/>
            </a:endParaRPr>
          </a:p>
        </p:txBody>
      </p:sp>
      <p:sp>
        <p:nvSpPr>
          <p:cNvPr id="6" name="Marcador de contenido 1"/>
          <p:cNvSpPr txBox="1">
            <a:spLocks/>
          </p:cNvSpPr>
          <p:nvPr/>
        </p:nvSpPr>
        <p:spPr bwMode="auto">
          <a:xfrm>
            <a:off x="4764087" y="1238573"/>
            <a:ext cx="4379912" cy="644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Las exportaciones no petroleras no han respondido a la depreciación del peso.</a:t>
            </a:r>
            <a:endParaRPr lang="es-MX" altLang="es-MX" sz="1600" dirty="0">
              <a:latin typeface="Century Gothic" panose="020B0502020202020204" pitchFamily="34" charset="0"/>
              <a:cs typeface="Myriad Pro Light" charset="0"/>
            </a:endParaRPr>
          </a:p>
        </p:txBody>
      </p:sp>
      <p:sp>
        <p:nvSpPr>
          <p:cNvPr id="8" name="Marcador de contenido 1"/>
          <p:cNvSpPr txBox="1">
            <a:spLocks/>
          </p:cNvSpPr>
          <p:nvPr/>
        </p:nvSpPr>
        <p:spPr bwMode="auto">
          <a:xfrm>
            <a:off x="211137" y="190500"/>
            <a:ext cx="7450137" cy="54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smtClean="0">
                <a:solidFill>
                  <a:srgbClr val="CD0000"/>
                </a:solidFill>
                <a:latin typeface="Century Gothic" panose="020B0502020202020204" pitchFamily="34" charset="0"/>
                <a:ea typeface="Myriad Pro"/>
                <a:cs typeface="Myriad Pro"/>
              </a:rPr>
              <a:t>Sector </a:t>
            </a:r>
            <a:r>
              <a:rPr lang="es-MX" altLang="es-MX" sz="2000" b="1" dirty="0">
                <a:solidFill>
                  <a:srgbClr val="CD0000"/>
                </a:solidFill>
                <a:latin typeface="Century Gothic" panose="020B0502020202020204" pitchFamily="34" charset="0"/>
                <a:ea typeface="Myriad Pro"/>
                <a:cs typeface="Myriad Pro"/>
              </a:rPr>
              <a:t>externo</a:t>
            </a:r>
          </a:p>
        </p:txBody>
      </p:sp>
      <p:sp>
        <p:nvSpPr>
          <p:cNvPr id="9" name="8 CuadroTexto"/>
          <p:cNvSpPr txBox="1"/>
          <p:nvPr/>
        </p:nvSpPr>
        <p:spPr>
          <a:xfrm>
            <a:off x="8640305" y="6581001"/>
            <a:ext cx="503695"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r>
              <a:rPr lang="es-MX" dirty="0" smtClean="0">
                <a:latin typeface="Century Gothic" panose="020B0502020202020204" pitchFamily="34" charset="0"/>
              </a:rPr>
              <a:t>8</a:t>
            </a:r>
            <a:endParaRPr lang="es-MX" dirty="0">
              <a:latin typeface="Century Gothic" panose="020B0502020202020204" pitchFamily="34" charset="0"/>
            </a:endParaRPr>
          </a:p>
        </p:txBody>
      </p:sp>
      <p:pic>
        <p:nvPicPr>
          <p:cNvPr id="10" name="Imagen 1"/>
          <p:cNvPicPr>
            <a:picLocks noChangeAspect="1"/>
          </p:cNvPicPr>
          <p:nvPr/>
        </p:nvPicPr>
        <p:blipFill>
          <a:blip r:embed="rId2"/>
          <a:stretch>
            <a:fillRect/>
          </a:stretch>
        </p:blipFill>
        <p:spPr>
          <a:xfrm>
            <a:off x="153636" y="2244895"/>
            <a:ext cx="4322439" cy="3962743"/>
          </a:xfrm>
          <a:prstGeom prst="rect">
            <a:avLst/>
          </a:prstGeom>
        </p:spPr>
      </p:pic>
      <p:pic>
        <p:nvPicPr>
          <p:cNvPr id="11" name="Imagen 3"/>
          <p:cNvPicPr>
            <a:picLocks noChangeAspect="1"/>
          </p:cNvPicPr>
          <p:nvPr/>
        </p:nvPicPr>
        <p:blipFill>
          <a:blip r:embed="rId3"/>
          <a:stretch>
            <a:fillRect/>
          </a:stretch>
        </p:blipFill>
        <p:spPr>
          <a:xfrm>
            <a:off x="4706588" y="2238798"/>
            <a:ext cx="4322439" cy="3968840"/>
          </a:xfrm>
          <a:prstGeom prst="rect">
            <a:avLst/>
          </a:prstGeom>
        </p:spPr>
      </p:pic>
    </p:spTree>
    <p:extLst>
      <p:ext uri="{BB962C8B-B14F-4D97-AF65-F5344CB8AC3E}">
        <p14:creationId xmlns:p14="http://schemas.microsoft.com/office/powerpoint/2010/main" val="4130030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contenido 1"/>
          <p:cNvSpPr>
            <a:spLocks noGrp="1"/>
          </p:cNvSpPr>
          <p:nvPr>
            <p:ph idx="1"/>
          </p:nvPr>
        </p:nvSpPr>
        <p:spPr>
          <a:xfrm>
            <a:off x="211138" y="1238568"/>
            <a:ext cx="4322439" cy="1341895"/>
          </a:xfrm>
        </p:spPr>
        <p:txBody>
          <a:bodyPr/>
          <a:lstStyle/>
          <a:p>
            <a:pPr marL="0" indent="0" algn="just"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La depreciación del peso empieza a afectar a la inflación subyacente, lo que condujo a un aumento en la tasa de referencia de Banxico en su última reunión.</a:t>
            </a:r>
            <a:endParaRPr lang="es-MX" altLang="es-MX" sz="1600" dirty="0">
              <a:latin typeface="Century Gothic" panose="020B0502020202020204" pitchFamily="34" charset="0"/>
              <a:cs typeface="Myriad Pro Light" charset="0"/>
            </a:endParaRPr>
          </a:p>
        </p:txBody>
      </p:sp>
      <p:sp>
        <p:nvSpPr>
          <p:cNvPr id="6" name="Marcador de contenido 1"/>
          <p:cNvSpPr txBox="1">
            <a:spLocks/>
          </p:cNvSpPr>
          <p:nvPr/>
        </p:nvSpPr>
        <p:spPr bwMode="auto">
          <a:xfrm>
            <a:off x="4764088" y="1238568"/>
            <a:ext cx="4379912" cy="134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1600" dirty="0" smtClean="0">
                <a:latin typeface="Century Gothic" panose="020B0502020202020204" pitchFamily="34" charset="0"/>
                <a:cs typeface="Myriad Pro Light" charset="0"/>
              </a:rPr>
              <a:t>Las tasas de interés en el mercado hipotecario nacional han iniciado un ciclo alcista .</a:t>
            </a:r>
            <a:endParaRPr lang="es-MX" altLang="es-MX" sz="1600" dirty="0">
              <a:latin typeface="Century Gothic" panose="020B0502020202020204" pitchFamily="34" charset="0"/>
              <a:cs typeface="Myriad Pro Light" charset="0"/>
            </a:endParaRPr>
          </a:p>
        </p:txBody>
      </p:sp>
      <p:sp>
        <p:nvSpPr>
          <p:cNvPr id="8" name="Marcador de contenido 1"/>
          <p:cNvSpPr txBox="1">
            <a:spLocks/>
          </p:cNvSpPr>
          <p:nvPr/>
        </p:nvSpPr>
        <p:spPr bwMode="auto">
          <a:xfrm>
            <a:off x="211138" y="260242"/>
            <a:ext cx="7450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yriad Pro Light" charset="0"/>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smtClean="0">
                <a:solidFill>
                  <a:srgbClr val="CD0000"/>
                </a:solidFill>
                <a:latin typeface="Century Gothic" panose="020B0502020202020204" pitchFamily="34" charset="0"/>
                <a:ea typeface="Myriad Pro"/>
                <a:cs typeface="Myriad Pro"/>
              </a:rPr>
              <a:t>Inflación y tasas de interés</a:t>
            </a:r>
            <a:endParaRPr lang="es-MX" altLang="es-MX" sz="1600" b="1" dirty="0">
              <a:latin typeface="Century Gothic" panose="020B0502020202020204" pitchFamily="34" charset="0"/>
              <a:cs typeface="Myriad Pro Light" charset="0"/>
            </a:endParaRPr>
          </a:p>
        </p:txBody>
      </p:sp>
      <p:sp>
        <p:nvSpPr>
          <p:cNvPr id="7" name="6 CuadroTexto"/>
          <p:cNvSpPr txBox="1"/>
          <p:nvPr/>
        </p:nvSpPr>
        <p:spPr>
          <a:xfrm>
            <a:off x="8640305" y="6581001"/>
            <a:ext cx="503695"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r>
              <a:rPr lang="es-MX" dirty="0" smtClean="0">
                <a:latin typeface="Century Gothic" panose="020B0502020202020204" pitchFamily="34" charset="0"/>
              </a:rPr>
              <a:t>9</a:t>
            </a:r>
            <a:endParaRPr lang="es-MX" dirty="0">
              <a:latin typeface="Century Gothic" panose="020B0502020202020204" pitchFamily="34" charset="0"/>
            </a:endParaRPr>
          </a:p>
        </p:txBody>
      </p:sp>
      <p:pic>
        <p:nvPicPr>
          <p:cNvPr id="9" name="Imagen 2"/>
          <p:cNvPicPr>
            <a:picLocks noChangeAspect="1"/>
          </p:cNvPicPr>
          <p:nvPr/>
        </p:nvPicPr>
        <p:blipFill>
          <a:blip r:embed="rId2"/>
          <a:stretch>
            <a:fillRect/>
          </a:stretch>
        </p:blipFill>
        <p:spPr>
          <a:xfrm>
            <a:off x="4764088" y="2614117"/>
            <a:ext cx="4316342" cy="3968840"/>
          </a:xfrm>
          <a:prstGeom prst="rect">
            <a:avLst/>
          </a:prstGeom>
        </p:spPr>
      </p:pic>
      <p:pic>
        <p:nvPicPr>
          <p:cNvPr id="10" name="Imagen 4"/>
          <p:cNvPicPr>
            <a:picLocks noChangeAspect="1"/>
          </p:cNvPicPr>
          <p:nvPr/>
        </p:nvPicPr>
        <p:blipFill>
          <a:blip r:embed="rId3"/>
          <a:stretch>
            <a:fillRect/>
          </a:stretch>
        </p:blipFill>
        <p:spPr>
          <a:xfrm>
            <a:off x="249560" y="2614117"/>
            <a:ext cx="4322439" cy="3968840"/>
          </a:xfrm>
          <a:prstGeom prst="rect">
            <a:avLst/>
          </a:prstGeom>
        </p:spPr>
      </p:pic>
    </p:spTree>
    <p:extLst>
      <p:ext uri="{BB962C8B-B14F-4D97-AF65-F5344CB8AC3E}">
        <p14:creationId xmlns:p14="http://schemas.microsoft.com/office/powerpoint/2010/main" val="1035145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154983"/>
            <a:ext cx="7590301" cy="994149"/>
          </a:xfrm>
        </p:spPr>
        <p:txBody>
          <a:bodyPr>
            <a:noAutofit/>
          </a:bodyPr>
          <a:lstStyle/>
          <a:p>
            <a:r>
              <a:rPr lang="es-ES" sz="2000" b="1" dirty="0" smtClean="0">
                <a:latin typeface="Century Gothic" panose="020B0502020202020204" pitchFamily="34" charset="0"/>
              </a:rPr>
              <a:t>Los </a:t>
            </a:r>
            <a:r>
              <a:rPr lang="es-ES" sz="2000" b="1" dirty="0">
                <a:latin typeface="Century Gothic" panose="020B0502020202020204" pitchFamily="34" charset="0"/>
              </a:rPr>
              <a:t>mercados descuentan al menos una baja de calificación de México, pero de agravarse el panorama, podrían empezar a anticipar otra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8" y="1273090"/>
            <a:ext cx="8747499" cy="16560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smtClean="0">
                <a:latin typeface="Century Gothic" panose="020B0502020202020204" pitchFamily="34" charset="0"/>
              </a:rPr>
              <a:t>Esto equivaldría a que S&amp;P o Fitch degraden a nuestro país desde su calificación actual de BBB+ a BBB-, un escalón antes de perder el grado de inversión. </a:t>
            </a:r>
          </a:p>
          <a:p>
            <a:pPr marL="180975" lvl="0" indent="-180975" algn="just">
              <a:spcBef>
                <a:spcPts val="0"/>
              </a:spcBef>
              <a:spcAft>
                <a:spcPts val="600"/>
              </a:spcAft>
              <a:buClr>
                <a:srgbClr val="CD0000"/>
              </a:buClr>
              <a:buSzPct val="110000"/>
              <a:buFont typeface="Arial" pitchFamily="34" charset="0"/>
              <a:buChar char="•"/>
            </a:pPr>
            <a:r>
              <a:rPr lang="es-MX" sz="1400" dirty="0" smtClean="0">
                <a:latin typeface="Century Gothic" panose="020B0502020202020204" pitchFamily="34" charset="0"/>
              </a:rPr>
              <a:t>Las dos bajas podrían darse en un periodo al menos de 2 años, pero el efecto de alza de tasas de interés se comenzaría a dar. </a:t>
            </a:r>
          </a:p>
          <a:p>
            <a:pPr marL="180975" lvl="0" indent="-180975" algn="just">
              <a:spcBef>
                <a:spcPts val="0"/>
              </a:spcBef>
              <a:spcAft>
                <a:spcPts val="600"/>
              </a:spcAft>
              <a:buClr>
                <a:srgbClr val="CD0000"/>
              </a:buClr>
              <a:buSzPct val="110000"/>
              <a:buFont typeface="Arial" pitchFamily="34" charset="0"/>
              <a:buChar char="•"/>
            </a:pPr>
            <a:r>
              <a:rPr lang="es-MX" sz="1400" u="sng" dirty="0" smtClean="0">
                <a:latin typeface="Century Gothic" panose="020B0502020202020204" pitchFamily="34" charset="0"/>
              </a:rPr>
              <a:t>El mercado de CDS (de protección contra impagos) ha mostrado un deterioro paulatino de la percepción de riesgo crediticio de nuestro país. </a:t>
            </a:r>
          </a:p>
        </p:txBody>
      </p:sp>
      <p:sp>
        <p:nvSpPr>
          <p:cNvPr id="47" name="CuadroTexto 46"/>
          <p:cNvSpPr txBox="1"/>
          <p:nvPr/>
        </p:nvSpPr>
        <p:spPr>
          <a:xfrm>
            <a:off x="144000" y="6468489"/>
            <a:ext cx="1052732" cy="360675"/>
          </a:xfrm>
          <a:prstGeom prst="rect">
            <a:avLst/>
          </a:prstGeom>
        </p:spPr>
        <p:txBody>
          <a:bodyPr wrap="none" rtlCol="0">
            <a:noAutofit/>
          </a:bodyPr>
          <a:lstStyle/>
          <a:p>
            <a:r>
              <a:rPr lang="es-ES" sz="800" dirty="0" smtClean="0">
                <a:latin typeface="Century Gothic" pitchFamily="34" charset="0"/>
              </a:rPr>
              <a:t>* El CDS se mide como la prima que paga un inversionista en puntos base de protección por la deuda de cada país denominada en USD a 5 años. </a:t>
            </a:r>
          </a:p>
          <a:p>
            <a:r>
              <a:rPr lang="es-ES" sz="900" dirty="0" smtClean="0">
                <a:latin typeface="Century Gothic" pitchFamily="34" charset="0"/>
              </a:rPr>
              <a:t>Fuente: Bloomberg</a:t>
            </a:r>
            <a:endParaRPr lang="es-MX" sz="900" dirty="0" smtClean="0">
              <a:latin typeface="Century Gothic" pitchFamily="34" charset="0"/>
            </a:endParaRPr>
          </a:p>
        </p:txBody>
      </p:sp>
      <p:sp>
        <p:nvSpPr>
          <p:cNvPr id="6" name="5 Marcador de número de diapositiva"/>
          <p:cNvSpPr>
            <a:spLocks noGrp="1"/>
          </p:cNvSpPr>
          <p:nvPr>
            <p:ph type="sldNum" sz="quarter" idx="12"/>
          </p:nvPr>
        </p:nvSpPr>
        <p:spPr>
          <a:xfrm>
            <a:off x="7010400" y="6468489"/>
            <a:ext cx="2133600" cy="365125"/>
          </a:xfrm>
        </p:spPr>
        <p:txBody>
          <a:bodyPr/>
          <a:lstStyle/>
          <a:p>
            <a:fld id="{05E83AA4-A00D-4AA0-8FE8-B93C9F3EC141}" type="slidenum">
              <a:rPr lang="es-ES" altLang="es-MX" smtClean="0">
                <a:latin typeface="Century Gothic" panose="020B0502020202020204" pitchFamily="34" charset="0"/>
              </a:rPr>
              <a:pPr/>
              <a:t>10</a:t>
            </a:fld>
            <a:endParaRPr lang="es-ES" altLang="es-MX" dirty="0">
              <a:latin typeface="Century Gothic" panose="020B0502020202020204" pitchFamily="34" charset="0"/>
            </a:endParaRPr>
          </a:p>
        </p:txBody>
      </p:sp>
      <p:pic>
        <p:nvPicPr>
          <p:cNvPr id="8" name="Imagen 2"/>
          <p:cNvPicPr>
            <a:picLocks noChangeAspect="1"/>
          </p:cNvPicPr>
          <p:nvPr/>
        </p:nvPicPr>
        <p:blipFill rotWithShape="1">
          <a:blip r:embed="rId2"/>
          <a:srcRect l="13949" t="29574" r="18491" b="13285"/>
          <a:stretch/>
        </p:blipFill>
        <p:spPr>
          <a:xfrm>
            <a:off x="495692" y="2875086"/>
            <a:ext cx="7816236" cy="3593404"/>
          </a:xfrm>
          <a:prstGeom prst="rect">
            <a:avLst/>
          </a:prstGeom>
        </p:spPr>
      </p:pic>
    </p:spTree>
    <p:extLst>
      <p:ext uri="{BB962C8B-B14F-4D97-AF65-F5344CB8AC3E}">
        <p14:creationId xmlns:p14="http://schemas.microsoft.com/office/powerpoint/2010/main" val="4060739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7999"/>
            <a:ext cx="7407462" cy="781383"/>
          </a:xfrm>
        </p:spPr>
        <p:txBody>
          <a:bodyPr>
            <a:noAutofit/>
          </a:bodyPr>
          <a:lstStyle/>
          <a:p>
            <a:r>
              <a:rPr lang="es-ES" sz="2000" b="1" dirty="0" smtClean="0">
                <a:latin typeface="Century Gothic" panose="020B0502020202020204" pitchFamily="34" charset="0"/>
              </a:rPr>
              <a:t>Los </a:t>
            </a:r>
            <a:r>
              <a:rPr lang="es-ES" sz="2000" b="1" dirty="0">
                <a:latin typeface="Century Gothic" panose="020B0502020202020204" pitchFamily="34" charset="0"/>
              </a:rPr>
              <a:t>pronósticos de México por parte de analistas se han movido hacia un menor crecimiento y niveles más elevados de tasas, tipo de cambio e inflación</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251709"/>
            <a:ext cx="8747499" cy="139075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smtClean="0">
                <a:latin typeface="Century Gothic" panose="020B0502020202020204" pitchFamily="34" charset="0"/>
              </a:rPr>
              <a:t>Este </a:t>
            </a:r>
            <a:r>
              <a:rPr lang="es-MX" sz="1400" u="sng" dirty="0" smtClean="0">
                <a:latin typeface="Century Gothic" panose="020B0502020202020204" pitchFamily="34" charset="0"/>
              </a:rPr>
              <a:t>escenario de presiones de alza de tasas es adverso para el mercado de deuda </a:t>
            </a:r>
            <a:r>
              <a:rPr lang="es-MX" sz="1400" dirty="0" smtClean="0">
                <a:latin typeface="Century Gothic" panose="020B0502020202020204" pitchFamily="34" charset="0"/>
              </a:rPr>
              <a:t>nacional, pero dado el comportamiento esperado de inflación sería benéfico para los Udibonos. Esto también aplica para el escenario global.</a:t>
            </a:r>
          </a:p>
          <a:p>
            <a:pPr marL="180975" lvl="0" indent="-180975" algn="just">
              <a:spcBef>
                <a:spcPts val="0"/>
              </a:spcBef>
              <a:spcAft>
                <a:spcPts val="600"/>
              </a:spcAft>
              <a:buClr>
                <a:srgbClr val="CD0000"/>
              </a:buClr>
              <a:buSzPct val="110000"/>
              <a:buFont typeface="Arial" pitchFamily="34" charset="0"/>
              <a:buChar char="•"/>
            </a:pPr>
            <a:r>
              <a:rPr lang="es-MX" sz="1400" dirty="0" smtClean="0">
                <a:latin typeface="Century Gothic" panose="020B0502020202020204" pitchFamily="34" charset="0"/>
              </a:rPr>
              <a:t>Aquellos </a:t>
            </a:r>
            <a:r>
              <a:rPr lang="es-MX" sz="1400" u="sng" dirty="0" smtClean="0">
                <a:latin typeface="Century Gothic" panose="020B0502020202020204" pitchFamily="34" charset="0"/>
              </a:rPr>
              <a:t>activos que fueran menos sensibles a tasas de interés</a:t>
            </a:r>
            <a:r>
              <a:rPr lang="es-MX" sz="1400" dirty="0" smtClean="0">
                <a:latin typeface="Century Gothic" panose="020B0502020202020204" pitchFamily="34" charset="0"/>
              </a:rPr>
              <a:t> y menor apalancamiento podrían generar buenos rendimientos. </a:t>
            </a:r>
            <a:endParaRPr lang="es-MX" sz="14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400" dirty="0" smtClean="0">
              <a:latin typeface="Century Gothic" panose="020B0502020202020204" pitchFamily="34" charset="0"/>
            </a:endParaRPr>
          </a:p>
        </p:txBody>
      </p:sp>
      <p:sp>
        <p:nvSpPr>
          <p:cNvPr id="47" name="CuadroTexto 46"/>
          <p:cNvSpPr txBox="1"/>
          <p:nvPr/>
        </p:nvSpPr>
        <p:spPr>
          <a:xfrm>
            <a:off x="143999" y="6555838"/>
            <a:ext cx="1052732" cy="360675"/>
          </a:xfrm>
          <a:prstGeom prst="rect">
            <a:avLst/>
          </a:prstGeom>
        </p:spPr>
        <p:txBody>
          <a:bodyPr wrap="none" rtlCol="0">
            <a:noAutofit/>
          </a:bodyPr>
          <a:lstStyle/>
          <a:p>
            <a:r>
              <a:rPr lang="es-ES" sz="800" dirty="0" smtClean="0">
                <a:latin typeface="Century Gothic" pitchFamily="34" charset="0"/>
              </a:rPr>
              <a:t>Fuente: Encuesta de Expectativas de Banamex de enero, mayo y noviembre de 2016</a:t>
            </a:r>
            <a:endParaRPr lang="es-MX" sz="900" dirty="0" smtClean="0">
              <a:latin typeface="Century Gothic" pitchFamily="34" charset="0"/>
            </a:endParaRPr>
          </a:p>
        </p:txBody>
      </p:sp>
      <p:sp>
        <p:nvSpPr>
          <p:cNvPr id="9" name="8 Marcador de número de diapositiva"/>
          <p:cNvSpPr>
            <a:spLocks noGrp="1"/>
          </p:cNvSpPr>
          <p:nvPr>
            <p:ph type="sldNum" sz="quarter" idx="12"/>
          </p:nvPr>
        </p:nvSpPr>
        <p:spPr>
          <a:xfrm>
            <a:off x="7010400" y="6519082"/>
            <a:ext cx="2133600" cy="365125"/>
          </a:xfrm>
        </p:spPr>
        <p:txBody>
          <a:bodyPr/>
          <a:lstStyle/>
          <a:p>
            <a:fld id="{05E83AA4-A00D-4AA0-8FE8-B93C9F3EC141}" type="slidenum">
              <a:rPr lang="es-ES" altLang="es-MX" smtClean="0">
                <a:latin typeface="Century Gothic" panose="020B0502020202020204" pitchFamily="34" charset="0"/>
              </a:rPr>
              <a:pPr/>
              <a:t>11</a:t>
            </a:fld>
            <a:endParaRPr lang="es-ES" altLang="es-MX" dirty="0">
              <a:latin typeface="Century Gothic" panose="020B0502020202020204" pitchFamily="34" charset="0"/>
            </a:endParaRPr>
          </a:p>
        </p:txBody>
      </p:sp>
      <p:pic>
        <p:nvPicPr>
          <p:cNvPr id="16" name="Imagen 3"/>
          <p:cNvPicPr>
            <a:picLocks noChangeAspect="1"/>
          </p:cNvPicPr>
          <p:nvPr/>
        </p:nvPicPr>
        <p:blipFill rotWithShape="1">
          <a:blip r:embed="rId2"/>
          <a:srcRect l="9821" t="18489" r="4851" b="16647"/>
          <a:stretch/>
        </p:blipFill>
        <p:spPr>
          <a:xfrm>
            <a:off x="19050" y="2715159"/>
            <a:ext cx="9099550" cy="3760004"/>
          </a:xfrm>
          <a:prstGeom prst="rect">
            <a:avLst/>
          </a:prstGeom>
        </p:spPr>
      </p:pic>
    </p:spTree>
    <p:extLst>
      <p:ext uri="{BB962C8B-B14F-4D97-AF65-F5344CB8AC3E}">
        <p14:creationId xmlns:p14="http://schemas.microsoft.com/office/powerpoint/2010/main" val="3732338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78266" y="2010036"/>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a:t>
            </a:r>
            <a:r>
              <a:rPr lang="es-MX" sz="2000" dirty="0" smtClean="0">
                <a:latin typeface="Century Gothic" panose="020B0502020202020204" pitchFamily="34" charset="0"/>
              </a:rPr>
              <a:t>día</a:t>
            </a:r>
            <a:endParaRPr lang="es-MX" sz="2000" dirty="0">
              <a:latin typeface="Century Gothic" panose="020B0502020202020204" pitchFamily="34" charset="0"/>
            </a:endParaRPr>
          </a:p>
        </p:txBody>
      </p:sp>
      <p:sp>
        <p:nvSpPr>
          <p:cNvPr id="2" name="1 Marcador de contenido"/>
          <p:cNvSpPr>
            <a:spLocks noGrp="1"/>
          </p:cNvSpPr>
          <p:nvPr>
            <p:ph idx="1"/>
          </p:nvPr>
        </p:nvSpPr>
        <p:spPr>
          <a:xfrm>
            <a:off x="378268" y="1396772"/>
            <a:ext cx="8485322" cy="5352740"/>
          </a:xfrm>
          <a:ln>
            <a:noFill/>
          </a:ln>
        </p:spPr>
        <p:txBody>
          <a:bodyPr/>
          <a:lstStyle/>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las expectativas </a:t>
            </a:r>
            <a:r>
              <a:rPr lang="es-MX" sz="1100" dirty="0" smtClean="0">
                <a:latin typeface="Century Gothic" panose="020B0502020202020204" pitchFamily="34" charset="0"/>
              </a:rPr>
              <a:t>2017</a:t>
            </a:r>
          </a:p>
          <a:p>
            <a:pPr marL="685800" lvl="1">
              <a:buFont typeface="+mj-lt"/>
              <a:buAutoNum type="alphaLcParenR"/>
            </a:pPr>
            <a:r>
              <a:rPr lang="es-MX" sz="1100" dirty="0">
                <a:latin typeface="Century Gothic" panose="020B0502020202020204" pitchFamily="34" charset="0"/>
              </a:rPr>
              <a:t>Entorno </a:t>
            </a:r>
            <a:r>
              <a:rPr lang="es-MX" sz="1100" dirty="0" smtClean="0">
                <a:latin typeface="Century Gothic" panose="020B0502020202020204" pitchFamily="34" charset="0"/>
              </a:rPr>
              <a:t>económico</a:t>
            </a:r>
            <a:endParaRPr lang="es-MX" sz="1100" dirty="0">
              <a:latin typeface="Century Gothic" panose="020B0502020202020204" pitchFamily="34" charset="0"/>
            </a:endParaRP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 estrategia del FANVIT</a:t>
            </a:r>
          </a:p>
          <a:p>
            <a:pPr marL="685800" lvl="1">
              <a:buFont typeface="+mj-lt"/>
              <a:buAutoNum type="alphaLcParenR"/>
            </a:pPr>
            <a:r>
              <a:rPr lang="es-MX" sz="1100" dirty="0">
                <a:latin typeface="Century Gothic" panose="020B0502020202020204" pitchFamily="34" charset="0"/>
              </a:rPr>
              <a:t>Operaciones relevantes</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p>
          <a:p>
            <a:pPr marL="400050" lvl="1" indent="0">
              <a:buNone/>
            </a:pPr>
            <a:endParaRPr lang="es-MX" sz="1100" dirty="0" smtClean="0">
              <a:latin typeface="Century Gothic" panose="020B0502020202020204" pitchFamily="34" charset="0"/>
            </a:endParaRPr>
          </a:p>
          <a:p>
            <a:pPr marL="285750" indent="-285750">
              <a:buFont typeface="+mj-lt"/>
              <a:buAutoNum type="romanUcPeriod" startAt="4"/>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p>
          <a:p>
            <a:pPr marL="285750" indent="-285750">
              <a:buFont typeface="+mj-lt"/>
              <a:buAutoNum type="romanUcPeriod" startAt="4"/>
            </a:pPr>
            <a:endParaRPr lang="es-MX" altLang="es-MX" sz="1100" dirty="0" smtClean="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Propuesta de operaciones de préstamo de valores</a:t>
            </a:r>
          </a:p>
          <a:p>
            <a:pPr marL="285750" lvl="1">
              <a:buFont typeface="+mj-lt"/>
              <a:buAutoNum type="romanUcPeriod" startAt="5"/>
            </a:pPr>
            <a:endParaRPr lang="es-MX" sz="1100" dirty="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Acuerdos</a:t>
            </a:r>
          </a:p>
          <a:p>
            <a:pPr marL="285750" lvl="1">
              <a:buFont typeface="+mj-lt"/>
              <a:buAutoNum type="romanUcPeriod" startAt="5"/>
            </a:pPr>
            <a:endParaRPr lang="es-MX" sz="1100" dirty="0">
              <a:latin typeface="Century Gothic" panose="020B0502020202020204" pitchFamily="34" charset="0"/>
            </a:endParaRPr>
          </a:p>
          <a:p>
            <a:pPr marL="0" indent="0">
              <a:buNone/>
            </a:pPr>
            <a:endParaRPr lang="es-MX" sz="1100" dirty="0" smtClean="0">
              <a:latin typeface="Century Gothic" panose="020B0502020202020204" pitchFamily="34" charset="0"/>
            </a:endParaRPr>
          </a:p>
          <a:p>
            <a:pPr marL="0" indent="0">
              <a:buNone/>
            </a:pPr>
            <a:endParaRPr lang="es-MX" sz="11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a:t>
            </a:fld>
            <a:endParaRPr lang="es-ES" altLang="es-MX" dirty="0">
              <a:latin typeface="Century Gothic" panose="020B0502020202020204" pitchFamily="34" charset="0"/>
            </a:endParaRPr>
          </a:p>
        </p:txBody>
      </p:sp>
      <p:sp>
        <p:nvSpPr>
          <p:cNvPr id="9" name="3 Rectángulo"/>
          <p:cNvSpPr/>
          <p:nvPr/>
        </p:nvSpPr>
        <p:spPr>
          <a:xfrm>
            <a:off x="74448"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a:t>
            </a:r>
            <a:r>
              <a:rPr lang="es-MX" sz="1400" b="1" dirty="0">
                <a:latin typeface="Century Gothic" panose="020B0502020202020204" pitchFamily="34" charset="0"/>
                <a:ea typeface="Myriad Pro"/>
                <a:cs typeface="Myriad Pro"/>
              </a:rPr>
              <a:t>de Inversiones </a:t>
            </a:r>
          </a:p>
          <a:p>
            <a:pPr algn="ctr" defTabSz="457200"/>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026</a:t>
            </a:r>
            <a:endParaRPr lang="es-MX" sz="1400" b="1" dirty="0">
              <a:latin typeface="Century Gothic" panose="020B0502020202020204" pitchFamily="34" charset="0"/>
              <a:ea typeface="Myriad Pro"/>
              <a:cs typeface="Myriad Pro"/>
            </a:endParaRPr>
          </a:p>
          <a:p>
            <a:pPr algn="ctr" defTabSz="457200"/>
            <a:r>
              <a:rPr lang="es-MX" sz="1400" b="1" dirty="0">
                <a:latin typeface="Century Gothic" panose="020B0502020202020204" pitchFamily="34" charset="0"/>
                <a:ea typeface="Myriad Pro"/>
                <a:cs typeface="Myriad Pro"/>
              </a:rPr>
              <a:t>D</a:t>
            </a:r>
            <a:r>
              <a:rPr lang="es-MX" sz="1400" b="1" dirty="0" smtClean="0">
                <a:latin typeface="Century Gothic" panose="020B0502020202020204" pitchFamily="34" charset="0"/>
                <a:ea typeface="Myriad Pro"/>
                <a:cs typeface="Myriad Pro"/>
              </a:rPr>
              <a:t>iciembre de </a:t>
            </a:r>
            <a:r>
              <a:rPr lang="es-MX" sz="14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343876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a:t>
            </a:r>
            <a:r>
              <a:rPr lang="es-MX" sz="2000" b="1" dirty="0" smtClean="0">
                <a:latin typeface="Century Gothic" panose="020B0502020202020204" pitchFamily="34" charset="0"/>
              </a:rPr>
              <a:t>CKD´s</a:t>
            </a:r>
            <a:endParaRPr lang="es-MX" sz="2000" b="1" dirty="0">
              <a:latin typeface="Century Gothic" panose="020B0502020202020204" pitchFamily="34" charset="0"/>
            </a:endParaRPr>
          </a:p>
        </p:txBody>
      </p:sp>
      <p:sp>
        <p:nvSpPr>
          <p:cNvPr id="17" name="Rectángulo 16"/>
          <p:cNvSpPr/>
          <p:nvPr/>
        </p:nvSpPr>
        <p:spPr>
          <a:xfrm>
            <a:off x="271890" y="2286028"/>
            <a:ext cx="2700000" cy="4428000"/>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u="sng" dirty="0" smtClean="0">
              <a:solidFill>
                <a:schemeClr val="tx1">
                  <a:lumMod val="85000"/>
                  <a:lumOff val="15000"/>
                </a:schemeClr>
              </a:solidFill>
              <a:latin typeface="Century Gothic" panose="020B0502020202020204" pitchFamily="34" charset="0"/>
            </a:endParaRPr>
          </a:p>
          <a:p>
            <a:pPr algn="ctr">
              <a:buClr>
                <a:srgbClr val="C00000"/>
              </a:buClr>
            </a:pPr>
            <a:r>
              <a:rPr lang="es-MX" sz="1100" b="1" u="sng" dirty="0" smtClean="0">
                <a:solidFill>
                  <a:schemeClr val="tx1">
                    <a:lumMod val="85000"/>
                    <a:lumOff val="15000"/>
                  </a:schemeClr>
                </a:solidFill>
                <a:latin typeface="Century Gothic" panose="020B0502020202020204" pitchFamily="34" charset="0"/>
              </a:rPr>
              <a:t>Periodo de inversión</a:t>
            </a:r>
          </a:p>
          <a:p>
            <a:pPr marL="171450" indent="-171450">
              <a:buClr>
                <a:srgbClr val="C00000"/>
              </a:buClr>
              <a:buFont typeface="Arial" panose="020B0604020202020204" pitchFamily="34" charset="0"/>
              <a:buChar char="•"/>
            </a:pPr>
            <a:endParaRPr lang="es-MX" sz="1100" dirty="0" smtClean="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En agosto se comprometieron 350 mdp</a:t>
            </a:r>
            <a:r>
              <a:rPr lang="es-MX" sz="1100" dirty="0">
                <a:solidFill>
                  <a:schemeClr val="tx1"/>
                </a:solidFill>
                <a:latin typeface="Century Gothic" panose="020B0502020202020204" pitchFamily="34" charset="0"/>
              </a:rPr>
              <a:t> </a:t>
            </a:r>
            <a:r>
              <a:rPr lang="es-MX" sz="1100" dirty="0" smtClean="0">
                <a:solidFill>
                  <a:schemeClr val="tx1"/>
                </a:solidFill>
                <a:latin typeface="Century Gothic" panose="020B0502020202020204" pitchFamily="34" charset="0"/>
              </a:rPr>
              <a:t>(10% de la emisión).</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La aportación inicial fue de 20% del monto comprometido (equivalente a 70 mdp).</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Se aprobaron 2 inversiones de deuda subordinada (TIR 14.25%):</a:t>
            </a:r>
          </a:p>
          <a:p>
            <a:pPr>
              <a:buClr>
                <a:srgbClr val="C00000"/>
              </a:buClr>
            </a:pPr>
            <a:endParaRPr lang="es-MX" sz="500" dirty="0" smtClean="0">
              <a:solidFill>
                <a:schemeClr val="tx1"/>
              </a:solidFill>
              <a:latin typeface="Century Gothic" panose="020B0502020202020204" pitchFamily="34" charset="0"/>
            </a:endParaRPr>
          </a:p>
          <a:p>
            <a:pPr>
              <a:buClr>
                <a:srgbClr val="C00000"/>
              </a:buClr>
            </a:pPr>
            <a:endParaRPr lang="es-MX" sz="1100" dirty="0" smtClean="0">
              <a:solidFill>
                <a:schemeClr val="tx1"/>
              </a:solidFill>
              <a:latin typeface="Century Gothic" panose="020B0502020202020204" pitchFamily="34" charset="0"/>
            </a:endParaRPr>
          </a:p>
          <a:p>
            <a:pPr>
              <a:buClr>
                <a:srgbClr val="C00000"/>
              </a:buClr>
            </a:pPr>
            <a:endParaRPr lang="es-MX" sz="1100" dirty="0">
              <a:solidFill>
                <a:schemeClr val="tx1"/>
              </a:solidFill>
              <a:latin typeface="Century Gothic" panose="020B0502020202020204" pitchFamily="34" charset="0"/>
            </a:endParaRPr>
          </a:p>
          <a:p>
            <a:pPr>
              <a:buClr>
                <a:srgbClr val="C00000"/>
              </a:buClr>
            </a:pPr>
            <a:endParaRPr lang="es-MX" sz="1100" dirty="0" smtClean="0">
              <a:solidFill>
                <a:schemeClr val="tx1"/>
              </a:solidFill>
              <a:latin typeface="Century Gothic" panose="020B0502020202020204" pitchFamily="34" charset="0"/>
            </a:endParaRPr>
          </a:p>
          <a:p>
            <a:pPr>
              <a:buClr>
                <a:srgbClr val="C00000"/>
              </a:buClr>
            </a:pPr>
            <a:endParaRPr lang="es-MX" sz="1100" dirty="0">
              <a:solidFill>
                <a:schemeClr val="tx1"/>
              </a:solidFill>
              <a:latin typeface="Century Gothic" panose="020B0502020202020204" pitchFamily="34" charset="0"/>
            </a:endParaRPr>
          </a:p>
          <a:p>
            <a:pPr>
              <a:buClr>
                <a:srgbClr val="C00000"/>
              </a:buClr>
            </a:pPr>
            <a:endParaRPr lang="es-MX" sz="1100" dirty="0" smtClean="0">
              <a:solidFill>
                <a:schemeClr val="tx1"/>
              </a:solidFill>
              <a:latin typeface="Century Gothic" panose="020B0502020202020204" pitchFamily="34" charset="0"/>
            </a:endParaRPr>
          </a:p>
          <a:p>
            <a:pPr>
              <a:buClr>
                <a:srgbClr val="C00000"/>
              </a:buCl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Se realizará una llamada de capital por 38.7 mdp el 19 de diciembre.</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Con esta última llamada ya se habrá aportado el 31% del monto comprometido.</a:t>
            </a: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p:txBody>
      </p:sp>
      <p:grpSp>
        <p:nvGrpSpPr>
          <p:cNvPr id="32" name="Grupo 31"/>
          <p:cNvGrpSpPr/>
          <p:nvPr/>
        </p:nvGrpSpPr>
        <p:grpSpPr>
          <a:xfrm>
            <a:off x="280131" y="1313582"/>
            <a:ext cx="2700000" cy="864973"/>
            <a:chOff x="402824" y="927924"/>
            <a:chExt cx="2610270" cy="864973"/>
          </a:xfrm>
        </p:grpSpPr>
        <p:sp>
          <p:nvSpPr>
            <p:cNvPr id="19" name="Rectángulo 18"/>
            <p:cNvSpPr/>
            <p:nvPr/>
          </p:nvSpPr>
          <p:spPr>
            <a:xfrm>
              <a:off x="402824" y="927924"/>
              <a:ext cx="2610270"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pic>
          <p:nvPicPr>
            <p:cNvPr id="13" name="Imagen 12"/>
            <p:cNvPicPr>
              <a:picLocks noChangeAspect="1"/>
            </p:cNvPicPr>
            <p:nvPr/>
          </p:nvPicPr>
          <p:blipFill>
            <a:blip r:embed="rId2"/>
            <a:stretch>
              <a:fillRect/>
            </a:stretch>
          </p:blipFill>
          <p:spPr>
            <a:xfrm>
              <a:off x="513472" y="1155393"/>
              <a:ext cx="2388973" cy="454937"/>
            </a:xfrm>
            <a:prstGeom prst="rect">
              <a:avLst/>
            </a:prstGeom>
          </p:spPr>
        </p:pic>
      </p:grpSp>
      <p:grpSp>
        <p:nvGrpSpPr>
          <p:cNvPr id="30" name="Grupo 29"/>
          <p:cNvGrpSpPr/>
          <p:nvPr/>
        </p:nvGrpSpPr>
        <p:grpSpPr>
          <a:xfrm>
            <a:off x="3205348" y="1313581"/>
            <a:ext cx="2700000" cy="864973"/>
            <a:chOff x="6405849" y="829259"/>
            <a:chExt cx="2610270" cy="864973"/>
          </a:xfrm>
        </p:grpSpPr>
        <p:sp>
          <p:nvSpPr>
            <p:cNvPr id="27" name="Rectángulo 26"/>
            <p:cNvSpPr/>
            <p:nvPr/>
          </p:nvSpPr>
          <p:spPr>
            <a:xfrm>
              <a:off x="6405849" y="829259"/>
              <a:ext cx="2610270"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pic>
          <p:nvPicPr>
            <p:cNvPr id="29" name="Imagen 28"/>
            <p:cNvPicPr>
              <a:picLocks noChangeAspect="1"/>
            </p:cNvPicPr>
            <p:nvPr/>
          </p:nvPicPr>
          <p:blipFill rotWithShape="1">
            <a:blip r:embed="rId3"/>
            <a:srcRect l="8190" t="18518" r="6652" b="22223"/>
            <a:stretch/>
          </p:blipFill>
          <p:spPr>
            <a:xfrm>
              <a:off x="6528822" y="955660"/>
              <a:ext cx="2184188" cy="574555"/>
            </a:xfrm>
            <a:prstGeom prst="rect">
              <a:avLst/>
            </a:prstGeom>
          </p:spPr>
        </p:pic>
      </p:grpSp>
      <p:sp>
        <p:nvSpPr>
          <p:cNvPr id="34" name="Rectángulo 33"/>
          <p:cNvSpPr/>
          <p:nvPr/>
        </p:nvSpPr>
        <p:spPr>
          <a:xfrm>
            <a:off x="3205348" y="2274889"/>
            <a:ext cx="2700000" cy="4428000"/>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buClr>
                <a:srgbClr val="C00000"/>
              </a:buClr>
            </a:pPr>
            <a:endParaRPr lang="es-MX" sz="800" dirty="0">
              <a:solidFill>
                <a:schemeClr val="tx1"/>
              </a:solidFill>
              <a:latin typeface="Century Gothic" panose="020B0502020202020204" pitchFamily="34" charset="0"/>
            </a:endParaRPr>
          </a:p>
          <a:p>
            <a:pPr algn="ctr">
              <a:buClr>
                <a:srgbClr val="C00000"/>
              </a:buClr>
            </a:pPr>
            <a:r>
              <a:rPr lang="es-MX" sz="1100" b="1" u="sng" dirty="0">
                <a:solidFill>
                  <a:schemeClr val="tx1">
                    <a:lumMod val="85000"/>
                    <a:lumOff val="15000"/>
                  </a:schemeClr>
                </a:solidFill>
                <a:latin typeface="Century Gothic" panose="020B0502020202020204" pitchFamily="34" charset="0"/>
              </a:rPr>
              <a:t>En </a:t>
            </a:r>
            <a:r>
              <a:rPr lang="es-MX" sz="1100" b="1" u="sng" dirty="0" smtClean="0">
                <a:solidFill>
                  <a:schemeClr val="tx1">
                    <a:lumMod val="85000"/>
                    <a:lumOff val="15000"/>
                  </a:schemeClr>
                </a:solidFill>
                <a:latin typeface="Century Gothic" panose="020B0502020202020204" pitchFamily="34" charset="0"/>
              </a:rPr>
              <a:t>espera</a:t>
            </a:r>
            <a:endParaRPr lang="es-MX" sz="1100" b="1" u="sng" dirty="0">
              <a:solidFill>
                <a:schemeClr val="tx1">
                  <a:lumMod val="85000"/>
                  <a:lumOff val="15000"/>
                </a:schemeClr>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smtClean="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Se informó de la participación en el CKD de Walton en el Comité de noviembre.</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schemeClr val="tx1"/>
                </a:solidFill>
                <a:latin typeface="Century Gothic" panose="020B0502020202020204" pitchFamily="34" charset="0"/>
              </a:rPr>
              <a:t>Se participará con un monto de hasta 300 mdp o el 10% de la emisión.</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La vigencia de la postura es de 3 meses. </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La fecha estimada del cierre de libro es la semana del 13 de diciembre.</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200" dirty="0" smtClean="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2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200" dirty="0">
              <a:solidFill>
                <a:schemeClr val="tx1"/>
              </a:solidFill>
              <a:latin typeface="Century Gothic" panose="020B0502020202020204" pitchFamily="34" charset="0"/>
            </a:endParaRPr>
          </a:p>
        </p:txBody>
      </p:sp>
      <p:sp>
        <p:nvSpPr>
          <p:cNvPr id="4" name="CuadroTexto 3"/>
          <p:cNvSpPr txBox="1"/>
          <p:nvPr/>
        </p:nvSpPr>
        <p:spPr>
          <a:xfrm>
            <a:off x="394583" y="4467343"/>
            <a:ext cx="2637383" cy="846386"/>
          </a:xfrm>
          <a:prstGeom prst="rect">
            <a:avLst/>
          </a:prstGeom>
          <a:noFill/>
        </p:spPr>
        <p:txBody>
          <a:bodyPr wrap="square" rtlCol="0">
            <a:spAutoFit/>
          </a:bodyPr>
          <a:lstStyle/>
          <a:p>
            <a:pPr marL="228600" lvl="0" indent="-228600">
              <a:buClr>
                <a:srgbClr val="C00000"/>
              </a:buClr>
              <a:buFont typeface="+mj-lt"/>
              <a:buAutoNum type="arabicPeriod"/>
            </a:pPr>
            <a:r>
              <a:rPr lang="es-MX" sz="1100" dirty="0">
                <a:solidFill>
                  <a:prstClr val="black"/>
                </a:solidFill>
                <a:latin typeface="Century Gothic" panose="020B0502020202020204" pitchFamily="34" charset="0"/>
              </a:rPr>
              <a:t>Proyecto Centro Penitenciario Federal </a:t>
            </a:r>
            <a:r>
              <a:rPr lang="es-MX" sz="1100" dirty="0" smtClean="0">
                <a:solidFill>
                  <a:prstClr val="black"/>
                </a:solidFill>
                <a:latin typeface="Century Gothic" panose="020B0502020202020204" pitchFamily="34" charset="0"/>
              </a:rPr>
              <a:t>Miahuatlán</a:t>
            </a:r>
            <a:r>
              <a:rPr lang="es-MX" sz="1100" dirty="0">
                <a:solidFill>
                  <a:prstClr val="black"/>
                </a:solidFill>
                <a:latin typeface="Century Gothic" panose="020B0502020202020204" pitchFamily="34" charset="0"/>
              </a:rPr>
              <a:t>, </a:t>
            </a:r>
            <a:r>
              <a:rPr lang="es-MX" sz="1100" dirty="0" smtClean="0">
                <a:solidFill>
                  <a:prstClr val="black"/>
                </a:solidFill>
                <a:latin typeface="Century Gothic" panose="020B0502020202020204" pitchFamily="34" charset="0"/>
              </a:rPr>
              <a:t>Oaxaca.</a:t>
            </a:r>
            <a:endParaRPr lang="es-MX" sz="1100" dirty="0">
              <a:solidFill>
                <a:prstClr val="black"/>
              </a:solidFill>
              <a:latin typeface="Century Gothic" panose="020B0502020202020204" pitchFamily="34" charset="0"/>
            </a:endParaRPr>
          </a:p>
          <a:p>
            <a:pPr marL="228600" lvl="0" indent="-228600">
              <a:buClr>
                <a:srgbClr val="C00000"/>
              </a:buClr>
              <a:buFont typeface="+mj-lt"/>
              <a:buAutoNum type="arabicPeriod"/>
            </a:pPr>
            <a:r>
              <a:rPr lang="es-MX" sz="1100" dirty="0">
                <a:solidFill>
                  <a:prstClr val="black"/>
                </a:solidFill>
                <a:latin typeface="Century Gothic" panose="020B0502020202020204" pitchFamily="34" charset="0"/>
              </a:rPr>
              <a:t>Proyecto Hospital Regional de Alta Especialidad de </a:t>
            </a:r>
            <a:r>
              <a:rPr lang="es-MX" sz="1100" dirty="0" smtClean="0">
                <a:solidFill>
                  <a:prstClr val="black"/>
                </a:solidFill>
                <a:latin typeface="Century Gothic" panose="020B0502020202020204" pitchFamily="34" charset="0"/>
              </a:rPr>
              <a:t>Ixtapaluca</a:t>
            </a:r>
            <a:r>
              <a:rPr lang="es-MX" sz="1100" dirty="0">
                <a:solidFill>
                  <a:prstClr val="black"/>
                </a:solidFill>
                <a:latin typeface="Century Gothic" panose="020B0502020202020204" pitchFamily="34" charset="0"/>
              </a:rPr>
              <a:t>. </a:t>
            </a:r>
          </a:p>
          <a:p>
            <a:pPr>
              <a:buClr>
                <a:srgbClr val="C00000"/>
              </a:buClr>
            </a:pPr>
            <a:endParaRPr lang="es-MX" sz="500" dirty="0">
              <a:latin typeface="Century Gothic" panose="020B0502020202020204" pitchFamily="34" charset="0"/>
            </a:endParaRPr>
          </a:p>
        </p:txBody>
      </p:sp>
      <p:grpSp>
        <p:nvGrpSpPr>
          <p:cNvPr id="16" name="Grupo 15"/>
          <p:cNvGrpSpPr/>
          <p:nvPr/>
        </p:nvGrpSpPr>
        <p:grpSpPr>
          <a:xfrm>
            <a:off x="6130565" y="1313581"/>
            <a:ext cx="2700000" cy="864973"/>
            <a:chOff x="3301926" y="950374"/>
            <a:chExt cx="2610270" cy="864973"/>
          </a:xfrm>
        </p:grpSpPr>
        <p:sp>
          <p:nvSpPr>
            <p:cNvPr id="18" name="Rectángulo 17"/>
            <p:cNvSpPr/>
            <p:nvPr/>
          </p:nvSpPr>
          <p:spPr>
            <a:xfrm>
              <a:off x="3301926" y="950374"/>
              <a:ext cx="2610270"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pic>
          <p:nvPicPr>
            <p:cNvPr id="20"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43" t="1187" r="294" b="6367"/>
            <a:stretch/>
          </p:blipFill>
          <p:spPr bwMode="auto">
            <a:xfrm>
              <a:off x="3844885" y="967610"/>
              <a:ext cx="1568921" cy="766119"/>
            </a:xfrm>
            <a:prstGeom prst="rect">
              <a:avLst/>
            </a:prstGeom>
            <a:solidFill>
              <a:schemeClr val="bg1"/>
            </a:solidFill>
            <a:ln>
              <a:noFill/>
            </a:ln>
            <a:effectLst/>
            <a:extLst/>
          </p:spPr>
        </p:pic>
      </p:grpSp>
      <p:sp>
        <p:nvSpPr>
          <p:cNvPr id="21" name="Rectángulo 20"/>
          <p:cNvSpPr/>
          <p:nvPr/>
        </p:nvSpPr>
        <p:spPr>
          <a:xfrm>
            <a:off x="6153616" y="2274889"/>
            <a:ext cx="2700000" cy="4428000"/>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algn="ctr">
              <a:buClr>
                <a:srgbClr val="C00000"/>
              </a:buClr>
            </a:pPr>
            <a:r>
              <a:rPr lang="es-MX" sz="1100" b="1" u="sng" dirty="0" smtClean="0">
                <a:solidFill>
                  <a:schemeClr val="tx1">
                    <a:lumMod val="85000"/>
                    <a:lumOff val="15000"/>
                  </a:schemeClr>
                </a:solidFill>
                <a:latin typeface="Century Gothic" panose="020B0502020202020204" pitchFamily="34" charset="0"/>
              </a:rPr>
              <a:t>En espera </a:t>
            </a:r>
            <a:endParaRPr lang="es-MX" sz="1100" b="1" u="sng" dirty="0">
              <a:solidFill>
                <a:schemeClr val="tx1">
                  <a:lumMod val="85000"/>
                  <a:lumOff val="15000"/>
                </a:schemeClr>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smtClean="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En el Comité de agosto se informó de la participación en el CKD  de Ainda</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Se participará con un monto de hasta 600 mdp o el 10% de la emisión.</a:t>
            </a: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smtClean="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schemeClr val="tx1"/>
                </a:solidFill>
                <a:latin typeface="Century Gothic" panose="020B0502020202020204" pitchFamily="34" charset="0"/>
              </a:rPr>
              <a:t>No se ha realizado la inversión.</a:t>
            </a: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smtClean="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schemeClr val="tx1"/>
                </a:solidFill>
                <a:latin typeface="Century Gothic" panose="020B0502020202020204" pitchFamily="34" charset="0"/>
              </a:rPr>
              <a:t>Ainda no ha dado todavía una fecha estimada de cierre de libro.</a:t>
            </a: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schemeClr val="tx1"/>
              </a:solidFill>
              <a:latin typeface="Century Gothic" panose="020B0502020202020204" pitchFamily="34" charset="0"/>
            </a:endParaRPr>
          </a:p>
        </p:txBody>
      </p:sp>
      <p:sp>
        <p:nvSpPr>
          <p:cNvPr id="6" name="5 Marcador de número de diapositiva"/>
          <p:cNvSpPr>
            <a:spLocks noGrp="1"/>
          </p:cNvSpPr>
          <p:nvPr>
            <p:ph type="sldNum" sz="quarter" idx="12"/>
          </p:nvPr>
        </p:nvSpPr>
        <p:spPr>
          <a:xfrm>
            <a:off x="7010400" y="6502669"/>
            <a:ext cx="2133600" cy="365125"/>
          </a:xfrm>
        </p:spPr>
        <p:txBody>
          <a:bodyPr/>
          <a:lstStyle/>
          <a:p>
            <a:pPr>
              <a:buClr>
                <a:srgbClr val="C00000"/>
              </a:buClr>
            </a:pPr>
            <a:fld id="{05E83AA4-A00D-4AA0-8FE8-B93C9F3EC141}" type="slidenum">
              <a:rPr lang="es-ES" altLang="es-MX" smtClean="0">
                <a:latin typeface="Century Gothic" panose="020B0502020202020204" pitchFamily="34" charset="0"/>
              </a:rPr>
              <a:pPr>
                <a:buClr>
                  <a:srgbClr val="C00000"/>
                </a:buClr>
              </a:pPr>
              <a:t>13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49062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78266" y="2401911"/>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a:t>
            </a:r>
            <a:r>
              <a:rPr lang="es-MX" sz="2000" dirty="0" smtClean="0">
                <a:latin typeface="Century Gothic" panose="020B0502020202020204" pitchFamily="34" charset="0"/>
              </a:rPr>
              <a:t>día</a:t>
            </a:r>
            <a:endParaRPr lang="es-MX" sz="2000" dirty="0">
              <a:latin typeface="Century Gothic" panose="020B0502020202020204" pitchFamily="34" charset="0"/>
            </a:endParaRPr>
          </a:p>
        </p:txBody>
      </p:sp>
      <p:sp>
        <p:nvSpPr>
          <p:cNvPr id="2" name="1 Marcador de contenido"/>
          <p:cNvSpPr>
            <a:spLocks noGrp="1"/>
          </p:cNvSpPr>
          <p:nvPr>
            <p:ph idx="1"/>
          </p:nvPr>
        </p:nvSpPr>
        <p:spPr>
          <a:xfrm>
            <a:off x="378268" y="1396772"/>
            <a:ext cx="8485322" cy="5352740"/>
          </a:xfrm>
          <a:ln>
            <a:noFill/>
          </a:ln>
        </p:spPr>
        <p:txBody>
          <a:bodyPr/>
          <a:lstStyle/>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las expectativas </a:t>
            </a:r>
            <a:r>
              <a:rPr lang="es-MX" sz="1100" dirty="0" smtClean="0">
                <a:latin typeface="Century Gothic" panose="020B0502020202020204" pitchFamily="34" charset="0"/>
              </a:rPr>
              <a:t>2017</a:t>
            </a:r>
          </a:p>
          <a:p>
            <a:pPr marL="685800" lvl="1">
              <a:buFont typeface="+mj-lt"/>
              <a:buAutoNum type="alphaLcParenR"/>
            </a:pPr>
            <a:r>
              <a:rPr lang="es-MX" sz="1100" dirty="0">
                <a:latin typeface="Century Gothic" panose="020B0502020202020204" pitchFamily="34" charset="0"/>
              </a:rPr>
              <a:t>Entorno </a:t>
            </a:r>
            <a:r>
              <a:rPr lang="es-MX" sz="1100" dirty="0" smtClean="0">
                <a:latin typeface="Century Gothic" panose="020B0502020202020204" pitchFamily="34" charset="0"/>
              </a:rPr>
              <a:t>económico</a:t>
            </a:r>
            <a:endParaRPr lang="es-MX" sz="1100" dirty="0">
              <a:latin typeface="Century Gothic" panose="020B0502020202020204" pitchFamily="34" charset="0"/>
            </a:endParaRP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 estrategia del FANVIT</a:t>
            </a:r>
          </a:p>
          <a:p>
            <a:pPr marL="685800" lvl="1">
              <a:buFont typeface="+mj-lt"/>
              <a:buAutoNum type="alphaLcParenR"/>
            </a:pPr>
            <a:r>
              <a:rPr lang="es-MX" sz="1100" dirty="0">
                <a:latin typeface="Century Gothic" panose="020B0502020202020204" pitchFamily="34" charset="0"/>
              </a:rPr>
              <a:t>Operaciones relevantes</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p>
          <a:p>
            <a:pPr marL="400050" lvl="1" indent="0">
              <a:buNone/>
            </a:pPr>
            <a:endParaRPr lang="es-MX" sz="1100" dirty="0" smtClean="0">
              <a:latin typeface="Century Gothic" panose="020B0502020202020204" pitchFamily="34" charset="0"/>
            </a:endParaRPr>
          </a:p>
          <a:p>
            <a:pPr marL="285750" indent="-285750">
              <a:buFont typeface="+mj-lt"/>
              <a:buAutoNum type="romanUcPeriod" startAt="4"/>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p>
          <a:p>
            <a:pPr marL="285750" indent="-285750">
              <a:buFont typeface="+mj-lt"/>
              <a:buAutoNum type="romanUcPeriod" startAt="4"/>
            </a:pPr>
            <a:endParaRPr lang="es-MX" altLang="es-MX" sz="1100" dirty="0" smtClean="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Propuesta de operaciones de préstamo de valores</a:t>
            </a:r>
          </a:p>
          <a:p>
            <a:pPr marL="285750" lvl="1">
              <a:buFont typeface="+mj-lt"/>
              <a:buAutoNum type="romanUcPeriod" startAt="5"/>
            </a:pPr>
            <a:endParaRPr lang="es-MX" sz="1100" dirty="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Acuerdos</a:t>
            </a:r>
          </a:p>
          <a:p>
            <a:pPr marL="285750" lvl="1">
              <a:buFont typeface="+mj-lt"/>
              <a:buAutoNum type="romanUcPeriod" startAt="5"/>
            </a:pPr>
            <a:endParaRPr lang="es-MX" sz="1100" dirty="0">
              <a:latin typeface="Century Gothic" panose="020B0502020202020204" pitchFamily="34" charset="0"/>
            </a:endParaRPr>
          </a:p>
          <a:p>
            <a:pPr marL="0" indent="0">
              <a:buNone/>
            </a:pPr>
            <a:endParaRPr lang="es-MX" sz="1100" dirty="0" smtClean="0">
              <a:latin typeface="Century Gothic" panose="020B0502020202020204" pitchFamily="34" charset="0"/>
            </a:endParaRPr>
          </a:p>
          <a:p>
            <a:pPr marL="0" indent="0">
              <a:buNone/>
            </a:pPr>
            <a:endParaRPr lang="es-MX" sz="11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14</a:t>
            </a:fld>
            <a:endParaRPr lang="es-ES" altLang="es-MX" dirty="0">
              <a:latin typeface="Century Gothic" panose="020B0502020202020204" pitchFamily="34" charset="0"/>
            </a:endParaRPr>
          </a:p>
        </p:txBody>
      </p:sp>
      <p:sp>
        <p:nvSpPr>
          <p:cNvPr id="9" name="3 Rectángulo"/>
          <p:cNvSpPr/>
          <p:nvPr/>
        </p:nvSpPr>
        <p:spPr>
          <a:xfrm>
            <a:off x="74448"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a:t>
            </a:r>
            <a:r>
              <a:rPr lang="es-MX" sz="1400" b="1" dirty="0">
                <a:latin typeface="Century Gothic" panose="020B0502020202020204" pitchFamily="34" charset="0"/>
                <a:ea typeface="Myriad Pro"/>
                <a:cs typeface="Myriad Pro"/>
              </a:rPr>
              <a:t>de Inversiones </a:t>
            </a:r>
          </a:p>
          <a:p>
            <a:pPr algn="ctr" defTabSz="457200"/>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026</a:t>
            </a:r>
            <a:endParaRPr lang="es-MX" sz="1400" b="1" dirty="0">
              <a:latin typeface="Century Gothic" panose="020B0502020202020204" pitchFamily="34" charset="0"/>
              <a:ea typeface="Myriad Pro"/>
              <a:cs typeface="Myriad Pro"/>
            </a:endParaRPr>
          </a:p>
          <a:p>
            <a:pPr algn="ctr" defTabSz="457200"/>
            <a:r>
              <a:rPr lang="es-MX" sz="1400" b="1" dirty="0">
                <a:latin typeface="Century Gothic" panose="020B0502020202020204" pitchFamily="34" charset="0"/>
                <a:ea typeface="Myriad Pro"/>
                <a:cs typeface="Myriad Pro"/>
              </a:rPr>
              <a:t>D</a:t>
            </a:r>
            <a:r>
              <a:rPr lang="es-MX" sz="1400" b="1" dirty="0" smtClean="0">
                <a:latin typeface="Century Gothic" panose="020B0502020202020204" pitchFamily="34" charset="0"/>
                <a:ea typeface="Myriad Pro"/>
                <a:cs typeface="Myriad Pro"/>
              </a:rPr>
              <a:t>iciembre de </a:t>
            </a:r>
            <a:r>
              <a:rPr lang="es-MX" sz="14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1099807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a</a:t>
            </a:r>
            <a:r>
              <a:rPr lang="es-MX" sz="2000" b="1" dirty="0" smtClean="0">
                <a:latin typeface="Century Gothic" panose="020B0502020202020204" pitchFamily="34" charset="0"/>
              </a:rPr>
              <a:t>) Operaciones relevantes </a:t>
            </a:r>
            <a:br>
              <a:rPr lang="es-MX" sz="2000" b="1" dirty="0" smtClean="0">
                <a:latin typeface="Century Gothic" panose="020B0502020202020204" pitchFamily="34" charset="0"/>
              </a:rPr>
            </a:br>
            <a:r>
              <a:rPr lang="es-MX" sz="2000" b="1" dirty="0" smtClean="0">
                <a:latin typeface="Century Gothic" panose="020B0502020202020204" pitchFamily="34" charset="0"/>
              </a:rPr>
              <a:t>FANVIT del 17 al 30 de </a:t>
            </a:r>
            <a:r>
              <a:rPr lang="es-MX" sz="2000" b="1" dirty="0">
                <a:latin typeface="Century Gothic" panose="020B0502020202020204" pitchFamily="34" charset="0"/>
              </a:rPr>
              <a:t>noviembre de </a:t>
            </a:r>
            <a:r>
              <a:rPr lang="es-MX" sz="2000" b="1" dirty="0" smtClean="0">
                <a:latin typeface="Century Gothic" panose="020B0502020202020204" pitchFamily="34" charset="0"/>
              </a:rPr>
              <a:t>2016.</a:t>
            </a:r>
            <a:endParaRPr lang="es-MX" sz="2000" b="1" dirty="0">
              <a:latin typeface="Century Gothic" panose="020B0502020202020204" pitchFamily="34" charset="0"/>
            </a:endParaRPr>
          </a:p>
        </p:txBody>
      </p:sp>
      <p:sp>
        <p:nvSpPr>
          <p:cNvPr id="5" name="Marcador de contenido 2"/>
          <p:cNvSpPr>
            <a:spLocks noGrp="1"/>
          </p:cNvSpPr>
          <p:nvPr>
            <p:ph idx="1"/>
          </p:nvPr>
        </p:nvSpPr>
        <p:spPr>
          <a:xfrm>
            <a:off x="600891" y="1813303"/>
            <a:ext cx="8229600" cy="596684"/>
          </a:xfrm>
        </p:spPr>
        <p:txBody>
          <a:bodyPr>
            <a:normAutofit lnSpcReduction="10000"/>
          </a:bodyPr>
          <a:lstStyle/>
          <a:p>
            <a:pPr algn="just">
              <a:buClr>
                <a:srgbClr val="C00000"/>
              </a:buClr>
            </a:pPr>
            <a:r>
              <a:rPr lang="es-MX" sz="1800" dirty="0" smtClean="0">
                <a:latin typeface="Century Gothic" panose="020B0502020202020204" pitchFamily="34" charset="0"/>
              </a:rPr>
              <a:t>Compras por 4,500 mdp en PRLVs de corto plazo de la banca de desarrollo (SHF – NAFIN).</a:t>
            </a:r>
          </a:p>
          <a:p>
            <a:pPr marL="0" indent="0" algn="just">
              <a:buClr>
                <a:srgbClr val="C00000"/>
              </a:buClr>
              <a:buNone/>
            </a:pPr>
            <a:endParaRPr lang="es-MX" sz="18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22090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57200" y="5475677"/>
            <a:ext cx="5648325" cy="430887"/>
          </a:xfrm>
          <a:prstGeom prst="rect">
            <a:avLst/>
          </a:prstGeom>
          <a:noFill/>
        </p:spPr>
        <p:txBody>
          <a:bodyPr wrap="square" rtlCol="0">
            <a:spAutoFit/>
          </a:bodyPr>
          <a:lstStyle/>
          <a:p>
            <a:r>
              <a:rPr lang="es-MX" sz="1100" dirty="0">
                <a:solidFill>
                  <a:prstClr val="black"/>
                </a:solidFill>
                <a:latin typeface="Century Gothic" panose="020B0502020202020204" pitchFamily="34" charset="0"/>
              </a:rPr>
              <a:t>Cifras en millones de pesos y porcentaje al </a:t>
            </a:r>
            <a:r>
              <a:rPr lang="es-MX" sz="1100" dirty="0" smtClean="0">
                <a:solidFill>
                  <a:prstClr val="black"/>
                </a:solidFill>
                <a:latin typeface="Century Gothic" panose="020B0502020202020204" pitchFamily="34" charset="0"/>
              </a:rPr>
              <a:t>cierre de noviembre.</a:t>
            </a:r>
            <a:endParaRPr lang="es-MX" sz="1100" dirty="0">
              <a:solidFill>
                <a:prstClr val="black"/>
              </a:solidFill>
              <a:latin typeface="Century Gothic" panose="020B0502020202020204" pitchFamily="34" charset="0"/>
            </a:endParaRPr>
          </a:p>
          <a:p>
            <a:r>
              <a:rPr lang="es-MX" sz="1100" dirty="0">
                <a:latin typeface="Century Gothic" panose="020B0502020202020204" pitchFamily="34" charset="0"/>
              </a:rPr>
              <a:t>Fuente: Coordinación General de Riesgos</a:t>
            </a:r>
          </a:p>
        </p:txBody>
      </p:sp>
      <p:sp>
        <p:nvSpPr>
          <p:cNvPr id="11" name="2 Marcador de número de diapositiva"/>
          <p:cNvSpPr txBox="1">
            <a:spLocks/>
          </p:cNvSpPr>
          <p:nvPr/>
        </p:nvSpPr>
        <p:spPr>
          <a:xfrm>
            <a:off x="8543499" y="6492875"/>
            <a:ext cx="600501"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2" name="1 Título"/>
          <p:cNvSpPr>
            <a:spLocks noGrp="1"/>
          </p:cNvSpPr>
          <p:nvPr>
            <p:ph type="title"/>
          </p:nvPr>
        </p:nvSpPr>
        <p:spPr>
          <a:xfrm>
            <a:off x="457200" y="274638"/>
            <a:ext cx="7315200" cy="849312"/>
          </a:xfrm>
        </p:spPr>
        <p:txBody>
          <a:bodyPr/>
          <a:lstStyle/>
          <a:p>
            <a:r>
              <a:rPr lang="es-MX" sz="2000" b="1" dirty="0">
                <a:latin typeface="Century Gothic" panose="020B0502020202020204" pitchFamily="34" charset="0"/>
              </a:rPr>
              <a:t>b</a:t>
            </a:r>
            <a:r>
              <a:rPr lang="es-MX" sz="2000" b="1" dirty="0" smtClean="0">
                <a:latin typeface="Century Gothic" panose="020B0502020202020204" pitchFamily="34" charset="0"/>
              </a:rPr>
              <a:t>) Resultados</a:t>
            </a:r>
            <a:br>
              <a:rPr lang="es-MX" sz="2000" b="1" dirty="0" smtClean="0">
                <a:latin typeface="Century Gothic" panose="020B0502020202020204" pitchFamily="34" charset="0"/>
              </a:rPr>
            </a:b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2000" b="1" dirty="0" smtClean="0">
                <a:latin typeface="Century Gothic" panose="020B0502020202020204" pitchFamily="34" charset="0"/>
              </a:rPr>
              <a:t>Resultado </a:t>
            </a:r>
            <a:r>
              <a:rPr lang="es-MX" sz="2000" b="1" dirty="0">
                <a:latin typeface="Century Gothic" panose="020B0502020202020204" pitchFamily="34" charset="0"/>
              </a:rPr>
              <a:t>de Gestión FANVIT</a:t>
            </a:r>
          </a:p>
        </p:txBody>
      </p:sp>
      <p:sp>
        <p:nvSpPr>
          <p:cNvPr id="10" name="1 Título"/>
          <p:cNvSpPr txBox="1">
            <a:spLocks/>
          </p:cNvSpPr>
          <p:nvPr/>
        </p:nvSpPr>
        <p:spPr bwMode="auto">
          <a:xfrm>
            <a:off x="457200" y="5999932"/>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2016, el FANVIT presenta un rendimiento de 2.10% y un resultado de -20.2 mdp.</a:t>
            </a:r>
          </a:p>
        </p:txBody>
      </p:sp>
      <p:pic>
        <p:nvPicPr>
          <p:cNvPr id="3074" name="Imagen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911" y="1388551"/>
            <a:ext cx="708660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937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7288941" cy="631825"/>
          </a:xfrm>
        </p:spPr>
        <p:txBody>
          <a:bodyPr/>
          <a:lstStyle/>
          <a:p>
            <a:r>
              <a:rPr lang="es-MX" sz="2000" b="1" dirty="0">
                <a:latin typeface="Century Gothic" panose="020B0502020202020204" pitchFamily="34" charset="0"/>
              </a:rPr>
              <a:t>c</a:t>
            </a:r>
            <a:r>
              <a:rPr lang="es-MX" sz="2000" b="1" dirty="0" smtClean="0">
                <a:latin typeface="Century Gothic" panose="020B0502020202020204" pitchFamily="34" charset="0"/>
              </a:rPr>
              <a:t>) ¿Cuál </a:t>
            </a:r>
            <a:r>
              <a:rPr lang="es-MX" sz="2000" b="1" dirty="0">
                <a:latin typeface="Century Gothic" panose="020B0502020202020204" pitchFamily="34" charset="0"/>
              </a:rPr>
              <a:t>sería el rendimiento si las tasas </a:t>
            </a:r>
            <a:r>
              <a:rPr lang="es-MX" sz="2000" b="1" dirty="0" smtClean="0">
                <a:latin typeface="Century Gothic" panose="020B0502020202020204" pitchFamily="34" charset="0"/>
              </a:rPr>
              <a:t>bajan </a:t>
            </a:r>
            <a:r>
              <a:rPr lang="es-MX" sz="2000" b="1" dirty="0">
                <a:latin typeface="Century Gothic" panose="020B0502020202020204" pitchFamily="34" charset="0"/>
              </a:rPr>
              <a:t>10 pb?</a:t>
            </a:r>
          </a:p>
        </p:txBody>
      </p:sp>
      <p:pic>
        <p:nvPicPr>
          <p:cNvPr id="22" name="Imagen 21"/>
          <p:cNvPicPr>
            <a:picLocks noChangeAspect="1"/>
          </p:cNvPicPr>
          <p:nvPr/>
        </p:nvPicPr>
        <p:blipFill>
          <a:blip r:embed="rId2"/>
          <a:stretch>
            <a:fillRect/>
          </a:stretch>
        </p:blipFill>
        <p:spPr>
          <a:xfrm>
            <a:off x="891540" y="3048000"/>
            <a:ext cx="7223760" cy="3383280"/>
          </a:xfrm>
          <a:prstGeom prst="rect">
            <a:avLst/>
          </a:prstGeom>
        </p:spPr>
      </p:pic>
      <p:sp>
        <p:nvSpPr>
          <p:cNvPr id="6" name="5 Marcador de número de diapositiva"/>
          <p:cNvSpPr>
            <a:spLocks noGrp="1"/>
          </p:cNvSpPr>
          <p:nvPr>
            <p:ph type="sldNum" sz="quarter" idx="12"/>
          </p:nvPr>
        </p:nvSpPr>
        <p:spPr>
          <a:xfrm>
            <a:off x="6948407" y="6488086"/>
            <a:ext cx="2133600" cy="365125"/>
          </a:xfrm>
        </p:spPr>
        <p:txBody>
          <a:bodyPr/>
          <a:lstStyle/>
          <a:p>
            <a:fld id="{05E83AA4-A00D-4AA0-8FE8-B93C9F3EC141}" type="slidenum">
              <a:rPr lang="es-ES" altLang="es-MX" smtClean="0">
                <a:latin typeface="Century Gothic" panose="020B0502020202020204" pitchFamily="34" charset="0"/>
              </a:rPr>
              <a:pPr/>
              <a:t>17</a:t>
            </a:fld>
            <a:endParaRPr lang="es-ES" altLang="es-MX" dirty="0">
              <a:latin typeface="Century Gothic" panose="020B0502020202020204" pitchFamily="34" charset="0"/>
            </a:endParaRPr>
          </a:p>
        </p:txBody>
      </p:sp>
      <p:sp>
        <p:nvSpPr>
          <p:cNvPr id="8" name="Rectángulo 4"/>
          <p:cNvSpPr/>
          <p:nvPr/>
        </p:nvSpPr>
        <p:spPr>
          <a:xfrm>
            <a:off x="891540" y="6600597"/>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a:t>
            </a:r>
            <a:r>
              <a:rPr lang="es-MX" sz="800" dirty="0" smtClean="0">
                <a:solidFill>
                  <a:srgbClr val="000000"/>
                </a:solidFill>
                <a:latin typeface="Century Gothic" panose="020B0502020202020204" pitchFamily="34" charset="0"/>
              </a:rPr>
              <a:t>INFONAVIT, con datos de Valmer (30 </a:t>
            </a:r>
            <a:r>
              <a:rPr lang="es-MX" sz="800" dirty="0">
                <a:solidFill>
                  <a:srgbClr val="000000"/>
                </a:solidFill>
                <a:latin typeface="Century Gothic" panose="020B0502020202020204" pitchFamily="34" charset="0"/>
              </a:rPr>
              <a:t>de noviembre de 2016)</a:t>
            </a:r>
          </a:p>
        </p:txBody>
      </p:sp>
      <p:pic>
        <p:nvPicPr>
          <p:cNvPr id="7" name="Imagen 4"/>
          <p:cNvPicPr>
            <a:picLocks noChangeAspect="1"/>
          </p:cNvPicPr>
          <p:nvPr/>
        </p:nvPicPr>
        <p:blipFill>
          <a:blip r:embed="rId3"/>
          <a:stretch>
            <a:fillRect/>
          </a:stretch>
        </p:blipFill>
        <p:spPr>
          <a:xfrm>
            <a:off x="1277535" y="900430"/>
            <a:ext cx="6448347" cy="2147570"/>
          </a:xfrm>
          <a:prstGeom prst="rect">
            <a:avLst/>
          </a:prstGeom>
        </p:spPr>
      </p:pic>
    </p:spTree>
    <p:extLst>
      <p:ext uri="{BB962C8B-B14F-4D97-AF65-F5344CB8AC3E}">
        <p14:creationId xmlns:p14="http://schemas.microsoft.com/office/powerpoint/2010/main" val="1639726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pPr algn="ctr"/>
            <a:r>
              <a:rPr lang="es-MX" sz="2000" b="1" dirty="0">
                <a:latin typeface="Century Gothic" panose="020B0502020202020204" pitchFamily="34" charset="0"/>
              </a:rPr>
              <a:t>c</a:t>
            </a:r>
            <a:r>
              <a:rPr lang="es-MX" sz="2000" b="1" dirty="0" smtClean="0">
                <a:latin typeface="Century Gothic" panose="020B0502020202020204" pitchFamily="34" charset="0"/>
              </a:rPr>
              <a:t>) Riesgo-Rendimiento </a:t>
            </a:r>
            <a:r>
              <a:rPr lang="es-MX" sz="2000" b="1" dirty="0">
                <a:latin typeface="Century Gothic" panose="020B0502020202020204" pitchFamily="34" charset="0"/>
              </a:rPr>
              <a:t>Fanvit vs Siefore Básica </a:t>
            </a:r>
            <a:r>
              <a:rPr lang="es-MX" sz="2000" b="1" dirty="0" smtClean="0">
                <a:latin typeface="Century Gothic" panose="020B0502020202020204" pitchFamily="34" charset="0"/>
              </a:rPr>
              <a:t>2</a:t>
            </a:r>
            <a:br>
              <a:rPr lang="es-MX" sz="2000" b="1" dirty="0" smtClean="0">
                <a:latin typeface="Century Gothic" panose="020B0502020202020204" pitchFamily="34" charset="0"/>
              </a:rPr>
            </a:br>
            <a:r>
              <a:rPr lang="es-MX" sz="1400" b="1" dirty="0" smtClean="0">
                <a:latin typeface="Century Gothic" panose="020B0502020202020204" pitchFamily="34" charset="0"/>
              </a:rPr>
              <a:t>(al 30 de noviembre)</a:t>
            </a:r>
            <a:endParaRPr lang="es-MX" sz="1400" b="1" dirty="0">
              <a:latin typeface="Century Gothic" panose="020B0502020202020204" pitchFamily="34" charset="0"/>
            </a:endParaRPr>
          </a:p>
        </p:txBody>
      </p:sp>
      <p:sp>
        <p:nvSpPr>
          <p:cNvPr id="7" name="4 CuadroTexto"/>
          <p:cNvSpPr txBox="1"/>
          <p:nvPr/>
        </p:nvSpPr>
        <p:spPr>
          <a:xfrm>
            <a:off x="457200" y="6130273"/>
            <a:ext cx="5041557" cy="246221"/>
          </a:xfrm>
          <a:prstGeom prst="rect">
            <a:avLst/>
          </a:prstGeom>
          <a:noFill/>
        </p:spPr>
        <p:txBody>
          <a:bodyPr wrap="square" rtlCol="0">
            <a:spAutoFit/>
          </a:bodyPr>
          <a:lstStyle/>
          <a:p>
            <a:r>
              <a:rPr lang="es-MX" sz="1000" dirty="0" smtClean="0">
                <a:solidFill>
                  <a:prstClr val="black"/>
                </a:solidFill>
                <a:latin typeface="Century Gothic" panose="020B0502020202020204" pitchFamily="34" charset="0"/>
              </a:rPr>
              <a:t>Fuente: INFONAVIT con datos de Bloomberg.</a:t>
            </a:r>
            <a:endParaRPr lang="es-MX" sz="1000" dirty="0">
              <a:solidFill>
                <a:prstClr val="black"/>
              </a:solidFill>
              <a:latin typeface="Century Gothic" panose="020B0502020202020204" pitchFamily="34" charset="0"/>
            </a:endParaRPr>
          </a:p>
        </p:txBody>
      </p:sp>
      <p:pic>
        <p:nvPicPr>
          <p:cNvPr id="6" name="Imagen 3"/>
          <p:cNvPicPr>
            <a:picLocks noChangeAspect="1"/>
          </p:cNvPicPr>
          <p:nvPr/>
        </p:nvPicPr>
        <p:blipFill>
          <a:blip r:embed="rId2"/>
          <a:stretch>
            <a:fillRect/>
          </a:stretch>
        </p:blipFill>
        <p:spPr>
          <a:xfrm>
            <a:off x="457200" y="1482998"/>
            <a:ext cx="8391970" cy="4476100"/>
          </a:xfrm>
          <a:prstGeom prst="rect">
            <a:avLst/>
          </a:prstGeom>
        </p:spPr>
      </p:pic>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48519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d</a:t>
            </a:r>
            <a:r>
              <a:rPr lang="es-MX" sz="2000" b="1" dirty="0" smtClean="0">
                <a:latin typeface="Century Gothic" panose="020B0502020202020204" pitchFamily="34" charset="0"/>
              </a:rPr>
              <a:t>) Portafolio </a:t>
            </a:r>
            <a:r>
              <a:rPr lang="es-MX" sz="2000" b="1" dirty="0">
                <a:latin typeface="Century Gothic" panose="020B0502020202020204" pitchFamily="34" charset="0"/>
              </a:rPr>
              <a:t>de referencia SB2</a:t>
            </a:r>
          </a:p>
        </p:txBody>
      </p:sp>
      <p:sp>
        <p:nvSpPr>
          <p:cNvPr id="14" name="4 CuadroTexto"/>
          <p:cNvSpPr txBox="1"/>
          <p:nvPr/>
        </p:nvSpPr>
        <p:spPr>
          <a:xfrm>
            <a:off x="525652" y="6283981"/>
            <a:ext cx="5041557" cy="553998"/>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Rendimientos calculados al </a:t>
            </a:r>
            <a:r>
              <a:rPr lang="es-MX" sz="1000" dirty="0" smtClean="0">
                <a:solidFill>
                  <a:prstClr val="black"/>
                </a:solidFill>
                <a:latin typeface="Century Gothic" panose="020B0502020202020204" pitchFamily="34" charset="0"/>
              </a:rPr>
              <a:t>30 de </a:t>
            </a:r>
            <a:r>
              <a:rPr lang="es-MX" sz="1000" dirty="0">
                <a:solidFill>
                  <a:prstClr val="black"/>
                </a:solidFill>
                <a:latin typeface="Century Gothic" panose="020B0502020202020204" pitchFamily="34" charset="0"/>
              </a:rPr>
              <a:t>noviembre con precios de la </a:t>
            </a:r>
            <a:r>
              <a:rPr lang="es-MX" sz="1000" dirty="0" smtClean="0">
                <a:solidFill>
                  <a:prstClr val="black"/>
                </a:solidFill>
                <a:latin typeface="Century Gothic" panose="020B0502020202020204" pitchFamily="34" charset="0"/>
              </a:rPr>
              <a:t>acción.</a:t>
            </a:r>
          </a:p>
          <a:p>
            <a:r>
              <a:rPr lang="es-MX" sz="1000" dirty="0" smtClean="0">
                <a:solidFill>
                  <a:prstClr val="black"/>
                </a:solidFill>
                <a:latin typeface="Century Gothic" panose="020B0502020202020204" pitchFamily="34" charset="0"/>
              </a:rPr>
              <a:t> </a:t>
            </a:r>
            <a:endParaRPr lang="es-MX" sz="1000" dirty="0">
              <a:latin typeface="Century Gothic" panose="020B0502020202020204" pitchFamily="34" charset="0"/>
            </a:endParaRPr>
          </a:p>
          <a:p>
            <a:r>
              <a:rPr lang="es-MX" sz="1000" dirty="0">
                <a:solidFill>
                  <a:prstClr val="black"/>
                </a:solidFill>
                <a:latin typeface="Century Gothic" panose="020B0502020202020204" pitchFamily="34" charset="0"/>
              </a:rPr>
              <a:t>Fuente: Bloomberg y </a:t>
            </a:r>
            <a:r>
              <a:rPr lang="es-MX" sz="1000" dirty="0" smtClean="0">
                <a:solidFill>
                  <a:prstClr val="black"/>
                </a:solidFill>
                <a:latin typeface="Century Gothic" panose="020B0502020202020204" pitchFamily="34" charset="0"/>
              </a:rPr>
              <a:t>COVAF.</a:t>
            </a:r>
            <a:endParaRPr lang="es-MX" sz="1000" dirty="0">
              <a:solidFill>
                <a:prstClr val="black"/>
              </a:solidFill>
              <a:latin typeface="Century Gothic" panose="020B0502020202020204" pitchFamily="34" charset="0"/>
            </a:endParaRPr>
          </a:p>
        </p:txBody>
      </p:sp>
      <p:pic>
        <p:nvPicPr>
          <p:cNvPr id="7" name="Imagen 2"/>
          <p:cNvPicPr>
            <a:picLocks noChangeAspect="1"/>
          </p:cNvPicPr>
          <p:nvPr/>
        </p:nvPicPr>
        <p:blipFill>
          <a:blip r:embed="rId2"/>
          <a:stretch>
            <a:fillRect/>
          </a:stretch>
        </p:blipFill>
        <p:spPr>
          <a:xfrm>
            <a:off x="525652" y="1355735"/>
            <a:ext cx="8106904" cy="2260134"/>
          </a:xfrm>
          <a:prstGeom prst="rect">
            <a:avLst/>
          </a:prstGeom>
        </p:spPr>
      </p:pic>
      <p:pic>
        <p:nvPicPr>
          <p:cNvPr id="10" name="Imagen 4"/>
          <p:cNvPicPr>
            <a:picLocks noChangeAspect="1"/>
          </p:cNvPicPr>
          <p:nvPr/>
        </p:nvPicPr>
        <p:blipFill>
          <a:blip r:embed="rId3"/>
          <a:stretch>
            <a:fillRect/>
          </a:stretch>
        </p:blipFill>
        <p:spPr>
          <a:xfrm>
            <a:off x="525652" y="3918871"/>
            <a:ext cx="8106904" cy="2246901"/>
          </a:xfrm>
          <a:prstGeom prst="rect">
            <a:avLst/>
          </a:prstGeom>
        </p:spPr>
      </p:pic>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95401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d</a:t>
            </a:r>
            <a:r>
              <a:rPr lang="es-MX" sz="2000" b="1" dirty="0" smtClean="0">
                <a:latin typeface="Century Gothic" panose="020B0502020202020204" pitchFamily="34" charset="0"/>
              </a:rPr>
              <a:t>) Portafolio </a:t>
            </a:r>
            <a:r>
              <a:rPr lang="es-MX" sz="2000" b="1" dirty="0">
                <a:latin typeface="Century Gothic" panose="020B0502020202020204" pitchFamily="34" charset="0"/>
              </a:rPr>
              <a:t>de referencia SB2</a:t>
            </a:r>
          </a:p>
        </p:txBody>
      </p:sp>
      <p:sp>
        <p:nvSpPr>
          <p:cNvPr id="14" name="4 CuadroTexto"/>
          <p:cNvSpPr txBox="1"/>
          <p:nvPr/>
        </p:nvSpPr>
        <p:spPr>
          <a:xfrm>
            <a:off x="262579" y="6319716"/>
            <a:ext cx="6401692" cy="553998"/>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Rendimientos calculados al </a:t>
            </a:r>
            <a:r>
              <a:rPr lang="es-MX" sz="1000" dirty="0" smtClean="0">
                <a:solidFill>
                  <a:prstClr val="black"/>
                </a:solidFill>
                <a:latin typeface="Century Gothic" panose="020B0502020202020204" pitchFamily="34" charset="0"/>
              </a:rPr>
              <a:t>30 </a:t>
            </a:r>
            <a:r>
              <a:rPr lang="es-MX" sz="1000" dirty="0">
                <a:solidFill>
                  <a:prstClr val="black"/>
                </a:solidFill>
                <a:latin typeface="Century Gothic" panose="020B0502020202020204" pitchFamily="34" charset="0"/>
              </a:rPr>
              <a:t>de noviembre con precios de la </a:t>
            </a:r>
            <a:r>
              <a:rPr lang="es-MX" sz="1000" dirty="0" smtClean="0">
                <a:solidFill>
                  <a:prstClr val="black"/>
                </a:solidFill>
                <a:latin typeface="Century Gothic" panose="020B0502020202020204" pitchFamily="34" charset="0"/>
              </a:rPr>
              <a:t>acción.</a:t>
            </a:r>
          </a:p>
          <a:p>
            <a:r>
              <a:rPr lang="es-MX" sz="1000" dirty="0" smtClean="0">
                <a:solidFill>
                  <a:prstClr val="black"/>
                </a:solidFill>
                <a:latin typeface="Century Gothic" panose="020B0502020202020204" pitchFamily="34" charset="0"/>
              </a:rPr>
              <a:t> </a:t>
            </a:r>
            <a:endParaRPr lang="es-MX" sz="1000" dirty="0">
              <a:latin typeface="Century Gothic" panose="020B0502020202020204" pitchFamily="34" charset="0"/>
            </a:endParaRPr>
          </a:p>
          <a:p>
            <a:r>
              <a:rPr lang="es-MX" sz="1000" dirty="0">
                <a:solidFill>
                  <a:prstClr val="black"/>
                </a:solidFill>
                <a:latin typeface="Century Gothic" panose="020B0502020202020204" pitchFamily="34" charset="0"/>
              </a:rPr>
              <a:t>Fuente: Bloomberg y </a:t>
            </a:r>
            <a:r>
              <a:rPr lang="es-MX" sz="1000" dirty="0" smtClean="0">
                <a:solidFill>
                  <a:prstClr val="black"/>
                </a:solidFill>
                <a:latin typeface="Century Gothic" panose="020B0502020202020204" pitchFamily="34" charset="0"/>
              </a:rPr>
              <a:t>COVAF.</a:t>
            </a:r>
            <a:endParaRPr lang="es-MX" sz="1000" dirty="0">
              <a:solidFill>
                <a:prstClr val="black"/>
              </a:solidFill>
              <a:latin typeface="Century Gothic" panose="020B0502020202020204" pitchFamily="34" charset="0"/>
            </a:endParaRPr>
          </a:p>
        </p:txBody>
      </p:sp>
      <p:pic>
        <p:nvPicPr>
          <p:cNvPr id="10" name="Imagen 5"/>
          <p:cNvPicPr>
            <a:picLocks noChangeAspect="1"/>
          </p:cNvPicPr>
          <p:nvPr/>
        </p:nvPicPr>
        <p:blipFill>
          <a:blip r:embed="rId2"/>
          <a:stretch>
            <a:fillRect/>
          </a:stretch>
        </p:blipFill>
        <p:spPr>
          <a:xfrm>
            <a:off x="4601810" y="1750534"/>
            <a:ext cx="4381249" cy="339772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468" y="1750534"/>
            <a:ext cx="3951061" cy="339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954010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1" y="311674"/>
            <a:ext cx="7579825" cy="631825"/>
          </a:xfrm>
        </p:spPr>
        <p:txBody>
          <a:bodyPr/>
          <a:lstStyle/>
          <a:p>
            <a:r>
              <a:rPr lang="es-MX" sz="2000" b="1" dirty="0">
                <a:latin typeface="Century Gothic" panose="020B0502020202020204" pitchFamily="34" charset="0"/>
              </a:rPr>
              <a:t>d</a:t>
            </a:r>
            <a:r>
              <a:rPr lang="es-MX" sz="2000" b="1" dirty="0" smtClean="0">
                <a:latin typeface="Century Gothic" panose="020B0502020202020204" pitchFamily="34" charset="0"/>
              </a:rPr>
              <a:t>) Comparativo </a:t>
            </a:r>
            <a:r>
              <a:rPr lang="es-MX" sz="2000" b="1" dirty="0">
                <a:latin typeface="Century Gothic" panose="020B0502020202020204" pitchFamily="34" charset="0"/>
              </a:rPr>
              <a:t>de FANVIT vs SB2 por Clase de Activo, Tasa de Rendimiento a Vencimiento y PPP al </a:t>
            </a:r>
            <a:r>
              <a:rPr lang="es-MX" sz="2000" b="1" dirty="0" smtClean="0">
                <a:latin typeface="Century Gothic" panose="020B0502020202020204" pitchFamily="34" charset="0"/>
              </a:rPr>
              <a:t>30 </a:t>
            </a:r>
            <a:r>
              <a:rPr lang="es-MX" sz="2000" b="1" dirty="0">
                <a:latin typeface="Century Gothic" panose="020B0502020202020204" pitchFamily="34" charset="0"/>
              </a:rPr>
              <a:t>de Nov.</a:t>
            </a:r>
          </a:p>
        </p:txBody>
      </p:sp>
      <p:sp>
        <p:nvSpPr>
          <p:cNvPr id="3" name="CuadroTexto 2"/>
          <p:cNvSpPr txBox="1"/>
          <p:nvPr/>
        </p:nvSpPr>
        <p:spPr>
          <a:xfrm>
            <a:off x="5004048" y="2132856"/>
            <a:ext cx="3600400" cy="1323439"/>
          </a:xfrm>
          <a:prstGeom prst="rect">
            <a:avLst/>
          </a:prstGeom>
          <a:noFill/>
        </p:spPr>
        <p:txBody>
          <a:bodyPr wrap="square" rtlCol="0">
            <a:spAutoFit/>
          </a:bodyPr>
          <a:lstStyle/>
          <a:p>
            <a:pPr algn="just"/>
            <a:r>
              <a:rPr lang="es-MX" sz="1600" dirty="0" smtClean="0">
                <a:latin typeface="Century Gothic" panose="020B0502020202020204" pitchFamily="34" charset="0"/>
              </a:rPr>
              <a:t>La tasa de rendimiento a vencimiento del FANVIT se ha incrementado como resultado de las inversiones realizadas durante las últimas semanas.</a:t>
            </a:r>
            <a:endParaRPr lang="es-MX" sz="1600" dirty="0">
              <a:latin typeface="Century Gothic" panose="020B0502020202020204" pitchFamily="34" charset="0"/>
            </a:endParaRPr>
          </a:p>
        </p:txBody>
      </p:sp>
      <p:sp>
        <p:nvSpPr>
          <p:cNvPr id="7" name="CuadroTexto 6"/>
          <p:cNvSpPr txBox="1"/>
          <p:nvPr/>
        </p:nvSpPr>
        <p:spPr>
          <a:xfrm>
            <a:off x="5076056" y="4725144"/>
            <a:ext cx="3600400" cy="1077218"/>
          </a:xfrm>
          <a:prstGeom prst="rect">
            <a:avLst/>
          </a:prstGeom>
          <a:noFill/>
        </p:spPr>
        <p:txBody>
          <a:bodyPr wrap="square" rtlCol="0">
            <a:spAutoFit/>
          </a:bodyPr>
          <a:lstStyle/>
          <a:p>
            <a:pPr algn="just"/>
            <a:r>
              <a:rPr lang="es-MX" sz="1600" dirty="0" smtClean="0">
                <a:latin typeface="Century Gothic" panose="020B0502020202020204" pitchFamily="34" charset="0"/>
              </a:rPr>
              <a:t>Se ha buscado incrementar el PPP del FANVIT a manera de alcanzar un perfil similar al del sistema de la SB2.</a:t>
            </a:r>
            <a:endParaRPr lang="es-MX" sz="1600" dirty="0">
              <a:latin typeface="Century Gothic" panose="020B0502020202020204" pitchFamily="34" charset="0"/>
            </a:endParaRPr>
          </a:p>
        </p:txBody>
      </p:sp>
      <p:sp>
        <p:nvSpPr>
          <p:cNvPr id="4" name="Rectángulo 3"/>
          <p:cNvSpPr/>
          <p:nvPr/>
        </p:nvSpPr>
        <p:spPr>
          <a:xfrm>
            <a:off x="426707" y="6181697"/>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a:t>
            </a:r>
            <a:r>
              <a:rPr lang="es-MX" sz="800" dirty="0" smtClean="0">
                <a:solidFill>
                  <a:srgbClr val="000000"/>
                </a:solidFill>
                <a:latin typeface="Century Gothic" panose="020B0502020202020204" pitchFamily="34" charset="0"/>
              </a:rPr>
              <a:t>INFONAVIT con </a:t>
            </a:r>
            <a:r>
              <a:rPr lang="es-MX" sz="800" dirty="0">
                <a:solidFill>
                  <a:srgbClr val="000000"/>
                </a:solidFill>
                <a:latin typeface="Century Gothic" panose="020B0502020202020204" pitchFamily="34" charset="0"/>
              </a:rPr>
              <a:t>datos CONSAR y COVAF </a:t>
            </a:r>
            <a:r>
              <a:rPr lang="es-MX" sz="800" dirty="0" smtClean="0">
                <a:solidFill>
                  <a:srgbClr val="000000"/>
                </a:solidFill>
                <a:latin typeface="Century Gothic" panose="020B0502020202020204" pitchFamily="34" charset="0"/>
              </a:rPr>
              <a:t>(30 de noviembre de 2016).</a:t>
            </a:r>
            <a:endParaRPr lang="es-MX" sz="800" dirty="0">
              <a:solidFill>
                <a:srgbClr val="000000"/>
              </a:solidFill>
              <a:latin typeface="Century Gothic" panose="020B0502020202020204" pitchFamily="34" charset="0"/>
            </a:endParaRPr>
          </a:p>
        </p:txBody>
      </p:sp>
      <p:pic>
        <p:nvPicPr>
          <p:cNvPr id="10" name="Imagen 7"/>
          <p:cNvPicPr>
            <a:picLocks noChangeAspect="1"/>
          </p:cNvPicPr>
          <p:nvPr/>
        </p:nvPicPr>
        <p:blipFill>
          <a:blip r:embed="rId2"/>
          <a:stretch>
            <a:fillRect/>
          </a:stretch>
        </p:blipFill>
        <p:spPr>
          <a:xfrm>
            <a:off x="426706" y="3958837"/>
            <a:ext cx="4193300" cy="2182069"/>
          </a:xfrm>
          <a:prstGeom prst="rect">
            <a:avLst/>
          </a:prstGeom>
        </p:spPr>
      </p:pic>
      <p:pic>
        <p:nvPicPr>
          <p:cNvPr id="12" name="Imagen 9"/>
          <p:cNvPicPr>
            <a:picLocks noChangeAspect="1"/>
          </p:cNvPicPr>
          <p:nvPr/>
        </p:nvPicPr>
        <p:blipFill>
          <a:blip r:embed="rId3"/>
          <a:stretch>
            <a:fillRect/>
          </a:stretch>
        </p:blipFill>
        <p:spPr>
          <a:xfrm>
            <a:off x="426707" y="1460212"/>
            <a:ext cx="4193300" cy="2260888"/>
          </a:xfrm>
          <a:prstGeom prst="rect">
            <a:avLst/>
          </a:prstGeom>
        </p:spPr>
      </p:pic>
      <p:sp>
        <p:nvSpPr>
          <p:cNvPr id="8" name="7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021504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1" y="404664"/>
            <a:ext cx="7240191" cy="631825"/>
          </a:xfrm>
        </p:spPr>
        <p:txBody>
          <a:bodyPr/>
          <a:lstStyle/>
          <a:p>
            <a:r>
              <a:rPr lang="es-MX" sz="2000" b="1" dirty="0">
                <a:latin typeface="Century Gothic" panose="020B0502020202020204" pitchFamily="34" charset="0"/>
              </a:rPr>
              <a:t>d</a:t>
            </a:r>
            <a:r>
              <a:rPr lang="es-MX" sz="2000" b="1" dirty="0" smtClean="0">
                <a:latin typeface="Century Gothic" panose="020B0502020202020204" pitchFamily="34" charset="0"/>
              </a:rPr>
              <a:t>) Comparativo </a:t>
            </a:r>
            <a:r>
              <a:rPr lang="es-MX" sz="2000" b="1" dirty="0">
                <a:latin typeface="Century Gothic" panose="020B0502020202020204" pitchFamily="34" charset="0"/>
              </a:rPr>
              <a:t>de FANVIT vs SB2 por Clase de </a:t>
            </a:r>
            <a:r>
              <a:rPr lang="es-MX" sz="2000" b="1" dirty="0" smtClean="0">
                <a:latin typeface="Century Gothic" panose="020B0502020202020204" pitchFamily="34" charset="0"/>
              </a:rPr>
              <a:t>Activo</a:t>
            </a:r>
            <a:endParaRPr lang="es-MX" sz="2000" b="1" dirty="0">
              <a:latin typeface="Century Gothic" panose="020B0502020202020204" pitchFamily="34" charset="0"/>
            </a:endParaRPr>
          </a:p>
        </p:txBody>
      </p:sp>
      <p:sp>
        <p:nvSpPr>
          <p:cNvPr id="6" name="Rectángulo 5"/>
          <p:cNvSpPr/>
          <p:nvPr/>
        </p:nvSpPr>
        <p:spPr>
          <a:xfrm>
            <a:off x="323528" y="4221668"/>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a:t>
            </a:r>
            <a:r>
              <a:rPr lang="es-MX" sz="800" dirty="0" smtClean="0">
                <a:solidFill>
                  <a:srgbClr val="000000"/>
                </a:solidFill>
                <a:latin typeface="Century Gothic" panose="020B0502020202020204" pitchFamily="34" charset="0"/>
              </a:rPr>
              <a:t>INFONAVIT con </a:t>
            </a:r>
            <a:r>
              <a:rPr lang="es-MX" sz="800" dirty="0">
                <a:solidFill>
                  <a:srgbClr val="000000"/>
                </a:solidFill>
                <a:latin typeface="Century Gothic" panose="020B0502020202020204" pitchFamily="34" charset="0"/>
              </a:rPr>
              <a:t>datos CONSAR y COVAF (30 de noviembre de 2016)</a:t>
            </a:r>
          </a:p>
        </p:txBody>
      </p:sp>
      <p:sp>
        <p:nvSpPr>
          <p:cNvPr id="3" name="CuadroTexto 2"/>
          <p:cNvSpPr txBox="1"/>
          <p:nvPr/>
        </p:nvSpPr>
        <p:spPr>
          <a:xfrm>
            <a:off x="323528" y="4778074"/>
            <a:ext cx="8496944" cy="1477328"/>
          </a:xfrm>
          <a:prstGeom prst="rect">
            <a:avLst/>
          </a:prstGeom>
          <a:noFill/>
        </p:spPr>
        <p:txBody>
          <a:bodyPr wrap="square" rtlCol="0">
            <a:spAutoFit/>
          </a:bodyPr>
          <a:lstStyle/>
          <a:p>
            <a:pPr algn="just"/>
            <a:r>
              <a:rPr lang="es-MX" dirty="0" smtClean="0">
                <a:latin typeface="Century Gothic" panose="020B0502020202020204" pitchFamily="34" charset="0"/>
              </a:rPr>
              <a:t>Durante el periodo se ha buscado disminuir las diferencias entre el portafolio del FANVIT contra el promedio de la SB2 en los diferentes tipos de activos que componen el portafolio, principalmente en deuda gubernamental denominados en tasa nominal y real (Mbonos y Udibonos).</a:t>
            </a:r>
            <a:endParaRPr lang="es-MX" dirty="0">
              <a:latin typeface="Century Gothic" panose="020B0502020202020204" pitchFamily="34"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284337"/>
            <a:ext cx="8496944" cy="3272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8478100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998" y="288000"/>
            <a:ext cx="7128473" cy="631524"/>
          </a:xfrm>
          <a:noFill/>
        </p:spPr>
        <p:txBody>
          <a:bodyPr>
            <a:normAutofit/>
          </a:bodyPr>
          <a:lstStyle/>
          <a:p>
            <a:pPr>
              <a:defRPr sz="1800" b="1" i="0" u="none" strike="noStrike" kern="1200" spc="0" baseline="0">
                <a:solidFill>
                  <a:srgbClr val="C00000"/>
                </a:solidFill>
                <a:latin typeface="Century Gothic" panose="020B0502020202020204" pitchFamily="34" charset="0"/>
                <a:ea typeface="+mn-ea"/>
                <a:cs typeface="+mn-cs"/>
              </a:defRPr>
            </a:pPr>
            <a:r>
              <a:rPr lang="es-MX" sz="2000" b="1" dirty="0">
                <a:solidFill>
                  <a:srgbClr val="C00000"/>
                </a:solidFill>
                <a:latin typeface="Century Gothic" panose="020B0502020202020204" pitchFamily="34" charset="0"/>
              </a:rPr>
              <a:t>d</a:t>
            </a:r>
            <a:r>
              <a:rPr lang="es-MX" sz="2000" b="1" dirty="0" smtClean="0">
                <a:solidFill>
                  <a:srgbClr val="C00000"/>
                </a:solidFill>
                <a:latin typeface="Century Gothic" panose="020B0502020202020204" pitchFamily="34" charset="0"/>
              </a:rPr>
              <a:t>) Desempeño del </a:t>
            </a:r>
            <a:r>
              <a:rPr lang="es-MX" sz="2000" b="1" dirty="0">
                <a:solidFill>
                  <a:srgbClr val="C00000"/>
                </a:solidFill>
                <a:latin typeface="Century Gothic" panose="020B0502020202020204" pitchFamily="34" charset="0"/>
              </a:rPr>
              <a:t>FANVIT por clase de </a:t>
            </a:r>
            <a:r>
              <a:rPr lang="es-MX" sz="2000" b="1" dirty="0" smtClean="0">
                <a:solidFill>
                  <a:srgbClr val="C00000"/>
                </a:solidFill>
                <a:latin typeface="Century Gothic" panose="020B0502020202020204" pitchFamily="34" charset="0"/>
              </a:rPr>
              <a:t>activo</a:t>
            </a:r>
            <a:endParaRPr lang="es-MX" sz="2000" b="1" dirty="0">
              <a:solidFill>
                <a:srgbClr val="C00000"/>
              </a:solidFill>
              <a:latin typeface="Century Gothic" panose="020B0502020202020204" pitchFamily="34" charset="0"/>
            </a:endParaRPr>
          </a:p>
        </p:txBody>
      </p:sp>
      <p:sp>
        <p:nvSpPr>
          <p:cNvPr id="5" name="Rectángulo 4"/>
          <p:cNvSpPr/>
          <p:nvPr/>
        </p:nvSpPr>
        <p:spPr>
          <a:xfrm>
            <a:off x="1033322" y="6385153"/>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a:t>
            </a:r>
            <a:r>
              <a:rPr lang="es-MX" sz="800" dirty="0" smtClean="0">
                <a:solidFill>
                  <a:srgbClr val="000000"/>
                </a:solidFill>
                <a:latin typeface="Century Gothic" panose="020B0502020202020204" pitchFamily="34" charset="0"/>
              </a:rPr>
              <a:t>INFONAVIT con </a:t>
            </a:r>
            <a:r>
              <a:rPr lang="es-MX" sz="800" dirty="0">
                <a:solidFill>
                  <a:srgbClr val="000000"/>
                </a:solidFill>
                <a:latin typeface="Century Gothic" panose="020B0502020202020204" pitchFamily="34" charset="0"/>
              </a:rPr>
              <a:t>datos CONSAR y COVAF (30 de noviembre de 2016)</a:t>
            </a:r>
          </a:p>
        </p:txBody>
      </p:sp>
      <p:pic>
        <p:nvPicPr>
          <p:cNvPr id="7" name="Imagen 6"/>
          <p:cNvPicPr>
            <a:picLocks noChangeAspect="1"/>
          </p:cNvPicPr>
          <p:nvPr/>
        </p:nvPicPr>
        <p:blipFill>
          <a:blip r:embed="rId3"/>
          <a:stretch>
            <a:fillRect/>
          </a:stretch>
        </p:blipFill>
        <p:spPr>
          <a:xfrm>
            <a:off x="827445" y="1288839"/>
            <a:ext cx="6991450" cy="5070398"/>
          </a:xfrm>
          <a:prstGeom prst="rect">
            <a:avLst/>
          </a:prstGeom>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111411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a:t>
            </a:r>
            <a:r>
              <a:rPr lang="es-MX" sz="2000" b="1" dirty="0" smtClean="0">
                <a:latin typeface="Century Gothic" panose="020B0502020202020204" pitchFamily="34" charset="0"/>
              </a:rPr>
              <a:t>) </a:t>
            </a:r>
            <a:r>
              <a:rPr lang="es-MX" sz="2000" b="1" dirty="0">
                <a:latin typeface="Century Gothic" panose="020B0502020202020204" pitchFamily="34" charset="0"/>
              </a:rPr>
              <a:t>VAR</a:t>
            </a:r>
          </a:p>
        </p:txBody>
      </p:sp>
      <p:sp>
        <p:nvSpPr>
          <p:cNvPr id="6" name="5 Rectángulo"/>
          <p:cNvSpPr/>
          <p:nvPr/>
        </p:nvSpPr>
        <p:spPr>
          <a:xfrm>
            <a:off x="1724039" y="404048"/>
            <a:ext cx="5587139" cy="584775"/>
          </a:xfrm>
          <a:prstGeom prst="rect">
            <a:avLst/>
          </a:prstGeom>
        </p:spPr>
        <p:txBody>
          <a:bodyPr wrap="square">
            <a:spAutoFit/>
          </a:bodyPr>
          <a:lstStyle/>
          <a:p>
            <a:pPr algn="ctr"/>
            <a:r>
              <a:rPr lang="es-MX" sz="1600" b="1" dirty="0" smtClean="0">
                <a:latin typeface="Century Gothic" panose="020B0502020202020204" pitchFamily="34" charset="0"/>
              </a:rPr>
              <a:t>Comparativo de riesgo  (VaR) de las SB2 y el FANVIT</a:t>
            </a:r>
          </a:p>
          <a:p>
            <a:pPr algn="ctr"/>
            <a:r>
              <a:rPr lang="es-MX" sz="1600" dirty="0" smtClean="0">
                <a:latin typeface="Century Gothic" panose="020B0502020202020204" pitchFamily="34" charset="0"/>
              </a:rPr>
              <a:t>(Porcentaje al cierre de octubre de 2016)</a:t>
            </a:r>
            <a:endParaRPr lang="es-MX" sz="1600" dirty="0">
              <a:latin typeface="Century Gothic" panose="020B0502020202020204" pitchFamily="34" charset="0"/>
            </a:endParaRPr>
          </a:p>
        </p:txBody>
      </p:sp>
      <p:sp>
        <p:nvSpPr>
          <p:cNvPr id="7" name="6 Rectángulo"/>
          <p:cNvSpPr/>
          <p:nvPr/>
        </p:nvSpPr>
        <p:spPr>
          <a:xfrm>
            <a:off x="854838" y="1426078"/>
            <a:ext cx="2118413" cy="180000"/>
          </a:xfrm>
          <a:prstGeom prst="rect">
            <a:avLst/>
          </a:prstGeom>
          <a:solidFill>
            <a:srgbClr val="BB2D2C">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000" b="1" dirty="0">
                <a:solidFill>
                  <a:schemeClr val="bg1"/>
                </a:solidFill>
                <a:latin typeface="Century Gothic" panose="020B0502020202020204" pitchFamily="34" charset="0"/>
              </a:rPr>
              <a:t>Límite VaR </a:t>
            </a:r>
            <a:r>
              <a:rPr lang="es-MX" sz="1000" b="1" dirty="0" smtClean="0">
                <a:solidFill>
                  <a:schemeClr val="bg1"/>
                </a:solidFill>
                <a:latin typeface="Century Gothic" panose="020B0502020202020204" pitchFamily="34" charset="0"/>
              </a:rPr>
              <a:t>SB2: 1.10</a:t>
            </a:r>
            <a:endParaRPr lang="es-MX" sz="1000" b="1" dirty="0">
              <a:solidFill>
                <a:schemeClr val="bg1"/>
              </a:solidFill>
              <a:latin typeface="Century Gothic" panose="020B0502020202020204" pitchFamily="34" charset="0"/>
            </a:endParaRPr>
          </a:p>
        </p:txBody>
      </p:sp>
      <p:sp>
        <p:nvSpPr>
          <p:cNvPr id="10" name="4 CuadroTexto"/>
          <p:cNvSpPr txBox="1"/>
          <p:nvPr/>
        </p:nvSpPr>
        <p:spPr>
          <a:xfrm>
            <a:off x="262579" y="6423133"/>
            <a:ext cx="6037482" cy="400110"/>
          </a:xfrm>
          <a:prstGeom prst="rect">
            <a:avLst/>
          </a:prstGeom>
          <a:noFill/>
        </p:spPr>
        <p:txBody>
          <a:bodyPr wrap="square" rtlCol="0">
            <a:spAutoFit/>
          </a:bodyPr>
          <a:lstStyle/>
          <a:p>
            <a:r>
              <a:rPr lang="es-MX" sz="1000" dirty="0" smtClean="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a:t>
            </a:r>
            <a:r>
              <a:rPr lang="es-MX" sz="1000" dirty="0" smtClean="0">
                <a:solidFill>
                  <a:prstClr val="black"/>
                </a:solidFill>
                <a:latin typeface="Century Gothic" panose="020B0502020202020204" pitchFamily="34" charset="0"/>
              </a:rPr>
              <a:t>INFONAVIT con datos de Consar al 31 de octubre de 2016, </a:t>
            </a:r>
          </a:p>
          <a:p>
            <a:r>
              <a:rPr lang="es-MX" sz="1000" dirty="0" smtClean="0">
                <a:solidFill>
                  <a:prstClr val="black"/>
                </a:solidFill>
                <a:latin typeface="Century Gothic" panose="020B0502020202020204" pitchFamily="34" charset="0"/>
              </a:rPr>
              <a:t>*FANVIT al 30 de noviembre de 2016.</a:t>
            </a:r>
            <a:endParaRPr lang="es-MX" sz="1000" dirty="0">
              <a:solidFill>
                <a:prstClr val="black"/>
              </a:solidFill>
              <a:latin typeface="Century Gothic" panose="020B0502020202020204" pitchFamily="34" charset="0"/>
            </a:endParaRPr>
          </a:p>
        </p:txBody>
      </p:sp>
      <p:cxnSp>
        <p:nvCxnSpPr>
          <p:cNvPr id="9" name="1 Conector recto"/>
          <p:cNvCxnSpPr/>
          <p:nvPr/>
        </p:nvCxnSpPr>
        <p:spPr>
          <a:xfrm>
            <a:off x="697424" y="3048265"/>
            <a:ext cx="7860089"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1" name="1 Gráfico"/>
          <p:cNvGraphicFramePr>
            <a:graphicFrameLocks noGrp="1"/>
          </p:cNvGraphicFramePr>
          <p:nvPr>
            <p:extLst>
              <p:ext uri="{D42A27DB-BD31-4B8C-83A1-F6EECF244321}">
                <p14:modId xmlns:p14="http://schemas.microsoft.com/office/powerpoint/2010/main" val="1515640597"/>
              </p:ext>
            </p:extLst>
          </p:nvPr>
        </p:nvGraphicFramePr>
        <p:xfrm>
          <a:off x="139484" y="1100380"/>
          <a:ext cx="8748793" cy="5370330"/>
        </p:xfrm>
        <a:graphic>
          <a:graphicData uri="http://schemas.openxmlformats.org/drawingml/2006/chart">
            <c:chart xmlns:c="http://schemas.openxmlformats.org/drawingml/2006/chart" xmlns:r="http://schemas.openxmlformats.org/officeDocument/2006/relationships" r:id="rId2"/>
          </a:graphicData>
        </a:graphic>
      </p:graphicFrame>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087032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f</a:t>
            </a:r>
            <a:r>
              <a:rPr lang="es-MX" sz="2000" b="1" dirty="0" smtClean="0">
                <a:latin typeface="Century Gothic" panose="020B0502020202020204" pitchFamily="34" charset="0"/>
              </a:rPr>
              <a:t>) Estrategia</a:t>
            </a:r>
            <a:endParaRPr lang="es-MX" sz="2000" b="1" dirty="0">
              <a:latin typeface="Century Gothic" panose="020B0502020202020204" pitchFamily="34" charset="0"/>
            </a:endParaRPr>
          </a:p>
        </p:txBody>
      </p:sp>
      <p:sp>
        <p:nvSpPr>
          <p:cNvPr id="3" name="2 Marcador de contenido"/>
          <p:cNvSpPr>
            <a:spLocks noGrp="1"/>
          </p:cNvSpPr>
          <p:nvPr>
            <p:ph idx="1"/>
          </p:nvPr>
        </p:nvSpPr>
        <p:spPr/>
        <p:txBody>
          <a:bodyPr/>
          <a:lstStyle/>
          <a:p>
            <a:pPr algn="just">
              <a:spcAft>
                <a:spcPts val="0"/>
              </a:spcAft>
              <a:buClr>
                <a:srgbClr val="C00000"/>
              </a:buClr>
            </a:pPr>
            <a:r>
              <a:rPr lang="es-MX" sz="1400" dirty="0">
                <a:latin typeface="Century Gothic" panose="020B0502020202020204" pitchFamily="34" charset="0"/>
                <a:ea typeface="Calibri"/>
                <a:cs typeface="Times New Roman"/>
              </a:rPr>
              <a:t>Se propone como estrategia en el portafolio del FANVIT:</a:t>
            </a:r>
          </a:p>
          <a:p>
            <a:pPr algn="just">
              <a:spcAft>
                <a:spcPts val="0"/>
              </a:spcAft>
              <a:buClr>
                <a:srgbClr val="C00000"/>
              </a:buCl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posiciones de corto plazo en instrumentos de deuda gubernamental exclusivamente.</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En el caso de renta variable internacional continuar reduciendo la diferencia respecto a la posición que mantiene la SB2 en promedio, cuidando los niveles de mercado y respetando los límites establecidos por la Coordinación General de Riesgos.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algn="just">
              <a:buClr>
                <a:srgbClr val="C00000"/>
              </a:buClr>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276205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78266" y="4016911"/>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a:t>
            </a:r>
            <a:r>
              <a:rPr lang="es-MX" sz="2000" dirty="0" smtClean="0">
                <a:latin typeface="Century Gothic" panose="020B0502020202020204" pitchFamily="34" charset="0"/>
              </a:rPr>
              <a:t>día</a:t>
            </a:r>
            <a:endParaRPr lang="es-MX" sz="2000" dirty="0">
              <a:latin typeface="Century Gothic" panose="020B0502020202020204" pitchFamily="34" charset="0"/>
            </a:endParaRPr>
          </a:p>
        </p:txBody>
      </p:sp>
      <p:sp>
        <p:nvSpPr>
          <p:cNvPr id="2" name="1 Marcador de contenido"/>
          <p:cNvSpPr>
            <a:spLocks noGrp="1"/>
          </p:cNvSpPr>
          <p:nvPr>
            <p:ph idx="1"/>
          </p:nvPr>
        </p:nvSpPr>
        <p:spPr>
          <a:xfrm>
            <a:off x="378268" y="1396772"/>
            <a:ext cx="8485322" cy="5352740"/>
          </a:xfrm>
          <a:ln>
            <a:noFill/>
          </a:ln>
        </p:spPr>
        <p:txBody>
          <a:bodyPr/>
          <a:lstStyle/>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las expectativas </a:t>
            </a:r>
            <a:r>
              <a:rPr lang="es-MX" sz="1100" dirty="0" smtClean="0">
                <a:latin typeface="Century Gothic" panose="020B0502020202020204" pitchFamily="34" charset="0"/>
              </a:rPr>
              <a:t>2017</a:t>
            </a:r>
          </a:p>
          <a:p>
            <a:pPr marL="685800" lvl="1">
              <a:buFont typeface="+mj-lt"/>
              <a:buAutoNum type="alphaLcParenR"/>
            </a:pPr>
            <a:r>
              <a:rPr lang="es-MX" sz="1100" dirty="0">
                <a:latin typeface="Century Gothic" panose="020B0502020202020204" pitchFamily="34" charset="0"/>
              </a:rPr>
              <a:t>Entorno </a:t>
            </a:r>
            <a:r>
              <a:rPr lang="es-MX" sz="1100" dirty="0" smtClean="0">
                <a:latin typeface="Century Gothic" panose="020B0502020202020204" pitchFamily="34" charset="0"/>
              </a:rPr>
              <a:t>económico</a:t>
            </a:r>
            <a:endParaRPr lang="es-MX" sz="1100" dirty="0">
              <a:latin typeface="Century Gothic" panose="020B0502020202020204" pitchFamily="34" charset="0"/>
            </a:endParaRP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 estrategia del FANVIT</a:t>
            </a:r>
          </a:p>
          <a:p>
            <a:pPr marL="685800" lvl="1">
              <a:buFont typeface="+mj-lt"/>
              <a:buAutoNum type="alphaLcParenR"/>
            </a:pPr>
            <a:r>
              <a:rPr lang="es-MX" sz="1100" dirty="0">
                <a:latin typeface="Century Gothic" panose="020B0502020202020204" pitchFamily="34" charset="0"/>
              </a:rPr>
              <a:t>Operaciones relevantes</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p>
          <a:p>
            <a:pPr marL="400050" lvl="1" indent="0">
              <a:buNone/>
            </a:pPr>
            <a:endParaRPr lang="es-MX" sz="1100" dirty="0" smtClean="0">
              <a:latin typeface="Century Gothic" panose="020B0502020202020204" pitchFamily="34" charset="0"/>
            </a:endParaRPr>
          </a:p>
          <a:p>
            <a:pPr marL="285750" indent="-285750">
              <a:buFont typeface="+mj-lt"/>
              <a:buAutoNum type="romanUcPeriod" startAt="4"/>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p>
          <a:p>
            <a:pPr marL="285750" indent="-285750">
              <a:buFont typeface="+mj-lt"/>
              <a:buAutoNum type="romanUcPeriod" startAt="4"/>
            </a:pPr>
            <a:endParaRPr lang="es-MX" altLang="es-MX" sz="1100" dirty="0" smtClean="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Propuesta de operaciones de préstamo de valores</a:t>
            </a:r>
          </a:p>
          <a:p>
            <a:pPr marL="285750" lvl="1">
              <a:buFont typeface="+mj-lt"/>
              <a:buAutoNum type="romanUcPeriod" startAt="5"/>
            </a:pPr>
            <a:endParaRPr lang="es-MX" sz="1100" dirty="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Acuerdos</a:t>
            </a:r>
          </a:p>
          <a:p>
            <a:pPr marL="285750" lvl="1">
              <a:buFont typeface="+mj-lt"/>
              <a:buAutoNum type="romanUcPeriod" startAt="5"/>
            </a:pPr>
            <a:endParaRPr lang="es-MX" sz="1100" dirty="0">
              <a:latin typeface="Century Gothic" panose="020B0502020202020204" pitchFamily="34" charset="0"/>
            </a:endParaRPr>
          </a:p>
          <a:p>
            <a:pPr marL="0" indent="0">
              <a:buNone/>
            </a:pPr>
            <a:endParaRPr lang="es-MX" sz="1100" dirty="0" smtClean="0">
              <a:latin typeface="Century Gothic" panose="020B0502020202020204" pitchFamily="34" charset="0"/>
            </a:endParaRPr>
          </a:p>
          <a:p>
            <a:pPr marL="0" indent="0">
              <a:buNone/>
            </a:pPr>
            <a:endParaRPr lang="es-MX" sz="11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sp>
        <p:nvSpPr>
          <p:cNvPr id="9" name="3 Rectángulo"/>
          <p:cNvSpPr/>
          <p:nvPr/>
        </p:nvSpPr>
        <p:spPr>
          <a:xfrm>
            <a:off x="74448"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a:t>
            </a:r>
            <a:r>
              <a:rPr lang="es-MX" sz="1400" b="1" dirty="0">
                <a:latin typeface="Century Gothic" panose="020B0502020202020204" pitchFamily="34" charset="0"/>
                <a:ea typeface="Myriad Pro"/>
                <a:cs typeface="Myriad Pro"/>
              </a:rPr>
              <a:t>de Inversiones </a:t>
            </a:r>
          </a:p>
          <a:p>
            <a:pPr algn="ctr" defTabSz="457200"/>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026</a:t>
            </a:r>
            <a:endParaRPr lang="es-MX" sz="1400" b="1" dirty="0">
              <a:latin typeface="Century Gothic" panose="020B0502020202020204" pitchFamily="34" charset="0"/>
              <a:ea typeface="Myriad Pro"/>
              <a:cs typeface="Myriad Pro"/>
            </a:endParaRPr>
          </a:p>
          <a:p>
            <a:pPr algn="ctr" defTabSz="457200"/>
            <a:r>
              <a:rPr lang="es-MX" sz="1400" b="1" dirty="0">
                <a:latin typeface="Century Gothic" panose="020B0502020202020204" pitchFamily="34" charset="0"/>
                <a:ea typeface="Myriad Pro"/>
                <a:cs typeface="Myriad Pro"/>
              </a:rPr>
              <a:t>D</a:t>
            </a:r>
            <a:r>
              <a:rPr lang="es-MX" sz="1400" b="1" dirty="0" smtClean="0">
                <a:latin typeface="Century Gothic" panose="020B0502020202020204" pitchFamily="34" charset="0"/>
                <a:ea typeface="Myriad Pro"/>
                <a:cs typeface="Myriad Pro"/>
              </a:rPr>
              <a:t>iciembre de </a:t>
            </a:r>
            <a:r>
              <a:rPr lang="es-MX" sz="14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36731941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A un año de operación, el FINVIT cuenta con ~$ 46.4 mdp, 70% aportados de forma directa y un rendimiento del 4.25%.</a:t>
            </a:r>
          </a:p>
        </p:txBody>
      </p:sp>
      <p:sp>
        <p:nvSpPr>
          <p:cNvPr id="7" name="TextColumnContent"/>
          <p:cNvSpPr>
            <a:spLocks noChangeArrowheads="1"/>
          </p:cNvSpPr>
          <p:nvPr/>
        </p:nvSpPr>
        <p:spPr bwMode="gray">
          <a:xfrm>
            <a:off x="201245" y="912419"/>
            <a:ext cx="7547907"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a:t>
            </a:r>
            <a:r>
              <a:rPr lang="es-MX" sz="1200" dirty="0" smtClean="0">
                <a:solidFill>
                  <a:prstClr val="black"/>
                </a:solidFill>
                <a:latin typeface="Century Gothic" panose="020B0502020202020204" pitchFamily="34" charset="0"/>
              </a:rPr>
              <a:t> </a:t>
            </a:r>
            <a:r>
              <a:rPr lang="es-MX" sz="1200" dirty="0">
                <a:solidFill>
                  <a:prstClr val="black"/>
                </a:solidFill>
                <a:latin typeface="Century Gothic" panose="020B0502020202020204" pitchFamily="34" charset="0"/>
              </a:rPr>
              <a:t>de </a:t>
            </a:r>
            <a:r>
              <a:rPr lang="es-MX" sz="1200" dirty="0" smtClean="0">
                <a:solidFill>
                  <a:prstClr val="black"/>
                </a:solidFill>
                <a:latin typeface="Century Gothic" panose="020B0502020202020204" pitchFamily="34" charset="0"/>
              </a:rPr>
              <a:t>marzo de 2015 </a:t>
            </a:r>
            <a:r>
              <a:rPr lang="es-MX" sz="1200" dirty="0">
                <a:solidFill>
                  <a:prstClr val="black"/>
                </a:solidFill>
                <a:latin typeface="Century Gothic" panose="020B0502020202020204" pitchFamily="34" charset="0"/>
              </a:rPr>
              <a:t>al </a:t>
            </a:r>
            <a:r>
              <a:rPr lang="es-MX" sz="1200" dirty="0" smtClean="0">
                <a:solidFill>
                  <a:prstClr val="black"/>
                </a:solidFill>
                <a:latin typeface="Century Gothic" panose="020B0502020202020204" pitchFamily="34" charset="0"/>
              </a:rPr>
              <a:t>30 de noviembre de 2016, </a:t>
            </a:r>
            <a:r>
              <a:rPr lang="es-MX" sz="1200" dirty="0">
                <a:solidFill>
                  <a:prstClr val="black"/>
                </a:solidFill>
                <a:latin typeface="Century Gothic" panose="020B0502020202020204" pitchFamily="34" charset="0"/>
              </a:rPr>
              <a:t>el FINVIT presenta los siguientes resultados</a:t>
            </a:r>
            <a:r>
              <a:rPr lang="es-MX" sz="1200" dirty="0" smtClean="0">
                <a:solidFill>
                  <a:prstClr val="black"/>
                </a:solidFill>
                <a:latin typeface="Century Gothic" panose="020B0502020202020204" pitchFamily="34" charset="0"/>
              </a:rPr>
              <a:t>:</a:t>
            </a:r>
            <a:endParaRPr lang="es-MX" sz="1200" dirty="0">
              <a:solidFill>
                <a:prstClr val="black"/>
              </a:solidFill>
              <a:latin typeface="Century Gothic" panose="020B0502020202020204"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1915800117"/>
              </p:ext>
            </p:extLst>
          </p:nvPr>
        </p:nvGraphicFramePr>
        <p:xfrm>
          <a:off x="201244" y="1414236"/>
          <a:ext cx="3757297" cy="2653787"/>
        </p:xfrm>
        <a:graphic>
          <a:graphicData uri="http://schemas.openxmlformats.org/drawingml/2006/table">
            <a:tbl>
              <a:tblPr/>
              <a:tblGrid>
                <a:gridCol w="2363826"/>
                <a:gridCol w="1393471"/>
              </a:tblGrid>
              <a:tr h="149869">
                <a:tc gridSpan="2">
                  <a:txBody>
                    <a:bodyPr/>
                    <a:lstStyle/>
                    <a:p>
                      <a:pPr algn="ctr" rtl="0" fontAlgn="b"/>
                      <a:r>
                        <a:rPr lang="es-MX" sz="1000" b="1" i="0" u="none" strike="noStrike" dirty="0">
                          <a:solidFill>
                            <a:srgbClr val="FFFFFF"/>
                          </a:solidFill>
                          <a:effectLst/>
                          <a:latin typeface="Century Gothic"/>
                        </a:rPr>
                        <a:t>Principales Analíticos</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262712">
                <a:tc>
                  <a:txBody>
                    <a:bodyPr/>
                    <a:lstStyle/>
                    <a:p>
                      <a:pPr algn="ctr" fontAlgn="ctr"/>
                      <a:r>
                        <a:rPr lang="es-MX" sz="1800" b="0" i="0" u="none" strike="noStrike" dirty="0">
                          <a:solidFill>
                            <a:srgbClr val="000000"/>
                          </a:solidFill>
                          <a:effectLst/>
                          <a:latin typeface="Arial"/>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a:rPr>
                        <a:t>al </a:t>
                      </a:r>
                      <a:r>
                        <a:rPr lang="es-MX" sz="1000" b="0" i="0" u="none" strike="noStrike" dirty="0" smtClean="0">
                          <a:solidFill>
                            <a:srgbClr val="000000"/>
                          </a:solidFill>
                          <a:effectLst/>
                          <a:latin typeface="Century Gothic"/>
                        </a:rPr>
                        <a:t>30</a:t>
                      </a:r>
                      <a:r>
                        <a:rPr lang="es-MX" sz="1000" b="0" i="0" u="none" strike="noStrike" baseline="0" dirty="0" smtClean="0">
                          <a:solidFill>
                            <a:srgbClr val="000000"/>
                          </a:solidFill>
                          <a:effectLst/>
                          <a:latin typeface="Century Gothic"/>
                        </a:rPr>
                        <a:t> de noviembre </a:t>
                      </a:r>
                      <a:endParaRPr lang="es-MX" sz="1000" b="0" i="0" u="none" strike="noStrike" dirty="0">
                        <a:solidFill>
                          <a:srgbClr val="000000"/>
                        </a:solidFill>
                        <a:effectLst/>
                        <a:latin typeface="Century Gothic"/>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05288">
                <a:tc>
                  <a:txBody>
                    <a:bodyPr/>
                    <a:lstStyle/>
                    <a:p>
                      <a:pPr algn="ctr" rtl="0" fontAlgn="ctr"/>
                      <a:r>
                        <a:rPr lang="es-MX" sz="1000" b="0" i="0" u="none" strike="noStrike" dirty="0">
                          <a:solidFill>
                            <a:srgbClr val="000000"/>
                          </a:solidFill>
                          <a:effectLst/>
                          <a:latin typeface="Century Gothic"/>
                        </a:rPr>
                        <a:t>Tasa de Rendimiento Anualizada (Valuación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smtClean="0">
                          <a:solidFill>
                            <a:srgbClr val="000000"/>
                          </a:solidFill>
                          <a:effectLst/>
                          <a:latin typeface="Century Gothic"/>
                        </a:rPr>
                        <a:t>4.25%</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81331">
                <a:tc>
                  <a:txBody>
                    <a:bodyPr/>
                    <a:lstStyle/>
                    <a:p>
                      <a:pPr algn="ctr" rtl="0" fontAlgn="ctr"/>
                      <a:r>
                        <a:rPr lang="es-MX" sz="1000" b="0" i="0" u="none" strike="noStrike" dirty="0">
                          <a:solidFill>
                            <a:srgbClr val="000000"/>
                          </a:solidFill>
                          <a:effectLst/>
                          <a:latin typeface="Century Gothic"/>
                        </a:rPr>
                        <a:t>Tasa de rendimiento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00" b="0" i="0" u="none" strike="noStrike" dirty="0" smtClean="0">
                          <a:solidFill>
                            <a:srgbClr val="000000"/>
                          </a:solidFill>
                          <a:effectLst/>
                          <a:latin typeface="Century Gothic"/>
                        </a:rPr>
                        <a:t>5.91%</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88246">
                <a:tc>
                  <a:txBody>
                    <a:bodyPr/>
                    <a:lstStyle/>
                    <a:p>
                      <a:pPr algn="ctr" rtl="0" fontAlgn="ctr"/>
                      <a:r>
                        <a:rPr lang="es-MX" sz="1000" b="0" i="0" u="none" strike="noStrike" dirty="0">
                          <a:solidFill>
                            <a:srgbClr val="000000"/>
                          </a:solidFill>
                          <a:effectLst/>
                          <a:latin typeface="Century Gothic"/>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smtClean="0">
                          <a:solidFill>
                            <a:srgbClr val="000000"/>
                          </a:solidFill>
                          <a:effectLst/>
                          <a:latin typeface="Century Gothic"/>
                        </a:rPr>
                        <a:t>1.47</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9976">
                <a:tc>
                  <a:txBody>
                    <a:bodyPr/>
                    <a:lstStyle/>
                    <a:p>
                      <a:pPr algn="ctr" rtl="0" fontAlgn="ctr"/>
                      <a:r>
                        <a:rPr lang="es-MX" sz="1000" b="0" i="0" u="none" strike="noStrike" dirty="0">
                          <a:solidFill>
                            <a:srgbClr val="000000"/>
                          </a:solidFill>
                          <a:effectLst/>
                          <a:latin typeface="Century Gothic"/>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00" b="0" i="0" u="none" strike="noStrike" dirty="0" smtClean="0">
                          <a:solidFill>
                            <a:srgbClr val="000000"/>
                          </a:solidFill>
                          <a:effectLst/>
                          <a:latin typeface="Century Gothic"/>
                        </a:rPr>
                        <a:t>0.048</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6588">
                <a:tc>
                  <a:txBody>
                    <a:bodyPr/>
                    <a:lstStyle/>
                    <a:p>
                      <a:pPr algn="ctr" rtl="0" fontAlgn="ctr"/>
                      <a:r>
                        <a:rPr lang="es-MX" sz="1000" b="0" i="0" u="none" strike="noStrike" dirty="0">
                          <a:solidFill>
                            <a:srgbClr val="000000"/>
                          </a:solidFill>
                          <a:effectLst/>
                          <a:latin typeface="Century Gothic"/>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smtClean="0">
                          <a:solidFill>
                            <a:srgbClr val="000000"/>
                          </a:solidFill>
                          <a:effectLst/>
                          <a:latin typeface="Century Gothic"/>
                        </a:rPr>
                        <a:t>46,417,728</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6588">
                <a:tc>
                  <a:txBody>
                    <a:bodyPr/>
                    <a:lstStyle/>
                    <a:p>
                      <a:pPr algn="ctr" rtl="0" fontAlgn="ctr"/>
                      <a:r>
                        <a:rPr lang="es-MX" sz="1000" b="0" i="0" u="none" strike="noStrike" dirty="0">
                          <a:solidFill>
                            <a:srgbClr val="000000"/>
                          </a:solidFill>
                          <a:effectLst/>
                          <a:latin typeface="Century Gothic"/>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00" b="0" i="0" u="none" strike="noStrike" dirty="0" smtClean="0">
                          <a:solidFill>
                            <a:srgbClr val="000000"/>
                          </a:solidFill>
                          <a:effectLst/>
                          <a:latin typeface="Century Gothic"/>
                        </a:rPr>
                        <a:t>1.0701</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078468318"/>
              </p:ext>
            </p:extLst>
          </p:nvPr>
        </p:nvGraphicFramePr>
        <p:xfrm>
          <a:off x="201244" y="4233269"/>
          <a:ext cx="3757297" cy="2508190"/>
        </p:xfrm>
        <a:graphic>
          <a:graphicData uri="http://schemas.openxmlformats.org/drawingml/2006/table">
            <a:tbl>
              <a:tblPr/>
              <a:tblGrid>
                <a:gridCol w="2363725"/>
                <a:gridCol w="1393572"/>
              </a:tblGrid>
              <a:tr h="340103">
                <a:tc>
                  <a:txBody>
                    <a:bodyPr/>
                    <a:lstStyle/>
                    <a:p>
                      <a:pPr algn="ctr" rtl="0" fontAlgn="ctr"/>
                      <a:r>
                        <a:rPr lang="es-MX" sz="1000" b="1" i="0" u="none" strike="noStrike" dirty="0">
                          <a:solidFill>
                            <a:srgbClr val="FFFFFF"/>
                          </a:solidFill>
                          <a:effectLst/>
                          <a:latin typeface="Century Gothic"/>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000" b="1" i="0" u="none" strike="noStrike" dirty="0" smtClean="0">
                          <a:solidFill>
                            <a:srgbClr val="FFFFFF"/>
                          </a:solidFill>
                          <a:effectLst/>
                          <a:latin typeface="Century Gothic"/>
                        </a:rPr>
                        <a:t>al 30 de noviembre</a:t>
                      </a:r>
                      <a:endParaRPr lang="es-MX" sz="1000" b="1" i="0" u="none" strike="noStrike" dirty="0">
                        <a:solidFill>
                          <a:srgbClr val="FFFFFF"/>
                        </a:solidFill>
                        <a:effectLst/>
                        <a:latin typeface="Century Gothic"/>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r>
              <a:tr h="339287">
                <a:tc>
                  <a:txBody>
                    <a:bodyPr/>
                    <a:lstStyle/>
                    <a:p>
                      <a:pPr algn="ctr" rtl="0" fontAlgn="ctr"/>
                      <a:r>
                        <a:rPr lang="es-MX" sz="1000" b="0" i="0" u="none" strike="noStrike" dirty="0">
                          <a:solidFill>
                            <a:srgbClr val="000000"/>
                          </a:solidFill>
                          <a:effectLst/>
                          <a:latin typeface="Century Gothic"/>
                        </a:rPr>
                        <a:t>•Total aportado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050" b="0" i="0" u="none" strike="noStrike" dirty="0">
                          <a:solidFill>
                            <a:srgbClr val="000000"/>
                          </a:solidFill>
                          <a:effectLst/>
                          <a:latin typeface="Century Gothic"/>
                        </a:rPr>
                        <a:t>$46,412,873.17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12376">
                <a:tc>
                  <a:txBody>
                    <a:bodyPr/>
                    <a:lstStyle/>
                    <a:p>
                      <a:pPr algn="ctr" rtl="0" fontAlgn="ctr"/>
                      <a:r>
                        <a:rPr lang="es-MX" sz="1000" b="0" i="0" u="none" strike="noStrike" dirty="0">
                          <a:solidFill>
                            <a:srgbClr val="000000"/>
                          </a:solidFill>
                          <a:effectLst/>
                          <a:latin typeface="Century Gothic"/>
                        </a:rPr>
                        <a:t>‒Aportaciones directas al FINVIT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050" b="0" i="0" u="none" strike="noStrike" dirty="0">
                          <a:solidFill>
                            <a:srgbClr val="000000"/>
                          </a:solidFill>
                          <a:effectLst/>
                          <a:latin typeface="Century Gothic"/>
                        </a:rPr>
                        <a:t>$47,395,347.41</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21902">
                <a:tc>
                  <a:txBody>
                    <a:bodyPr/>
                    <a:lstStyle/>
                    <a:p>
                      <a:pPr algn="ctr" rtl="0" fontAlgn="ctr"/>
                      <a:r>
                        <a:rPr lang="es-MX" sz="1000" b="0" i="0" u="none" strike="noStrike" dirty="0">
                          <a:solidFill>
                            <a:srgbClr val="000000"/>
                          </a:solidFill>
                          <a:effectLst/>
                          <a:latin typeface="Century Gothic"/>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050" b="0" i="0" u="none" strike="noStrike" dirty="0">
                          <a:solidFill>
                            <a:srgbClr val="000000"/>
                          </a:solidFill>
                          <a:effectLst/>
                          <a:latin typeface="Century Gothic"/>
                        </a:rPr>
                        <a:t>$20,352,843.51</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546847">
                <a:tc>
                  <a:txBody>
                    <a:bodyPr/>
                    <a:lstStyle/>
                    <a:p>
                      <a:pPr algn="ctr" rtl="0" fontAlgn="ctr"/>
                      <a:r>
                        <a:rPr lang="es-MX" sz="1000" b="0" i="0" u="none" strike="noStrike" dirty="0">
                          <a:solidFill>
                            <a:srgbClr val="000000"/>
                          </a:solidFill>
                          <a:effectLst/>
                          <a:latin typeface="Century Gothic"/>
                        </a:rPr>
                        <a:t>•Aportaciones vía nómina  (descuento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$619,301.07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47675">
                <a:tc>
                  <a:txBody>
                    <a:bodyPr/>
                    <a:lstStyle/>
                    <a:p>
                      <a:pPr algn="ctr" rtl="0" fontAlgn="ctr"/>
                      <a:r>
                        <a:rPr lang="es-MX" sz="1000" b="0" i="0" u="none" strike="noStrike" dirty="0">
                          <a:solidFill>
                            <a:srgbClr val="000000"/>
                          </a:solidFill>
                          <a:effectLst/>
                          <a:latin typeface="Century Gothic"/>
                        </a:rPr>
                        <a:t>•Solicitudes de descuento 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921</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181637536"/>
              </p:ext>
            </p:extLst>
          </p:nvPr>
        </p:nvGraphicFramePr>
        <p:xfrm>
          <a:off x="3971978" y="4068024"/>
          <a:ext cx="5172022" cy="2673436"/>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4425053" y="6643179"/>
            <a:ext cx="308095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a:t>
            </a:r>
          </a:p>
        </p:txBody>
      </p:sp>
      <p:graphicFrame>
        <p:nvGraphicFramePr>
          <p:cNvPr id="12" name="Gráfico 11"/>
          <p:cNvGraphicFramePr>
            <a:graphicFrameLocks/>
          </p:cNvGraphicFramePr>
          <p:nvPr>
            <p:extLst>
              <p:ext uri="{D42A27DB-BD31-4B8C-83A1-F6EECF244321}">
                <p14:modId xmlns:p14="http://schemas.microsoft.com/office/powerpoint/2010/main" val="859223460"/>
              </p:ext>
            </p:extLst>
          </p:nvPr>
        </p:nvGraphicFramePr>
        <p:xfrm>
          <a:off x="4043741" y="1414236"/>
          <a:ext cx="4990455" cy="2713164"/>
        </p:xfrm>
        <a:graphic>
          <a:graphicData uri="http://schemas.openxmlformats.org/drawingml/2006/chart">
            <c:chart xmlns:c="http://schemas.openxmlformats.org/drawingml/2006/chart" xmlns:r="http://schemas.openxmlformats.org/officeDocument/2006/relationships" r:id="rId4"/>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90089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por tipo de activo</a:t>
            </a:r>
            <a:endParaRPr lang="en-US" sz="2000" b="1" dirty="0">
              <a:solidFill>
                <a:srgbClr val="C00000"/>
              </a:solidFill>
              <a:latin typeface="Century Gothic" panose="020B0502020202020204" pitchFamily="34" charset="0"/>
              <a:cs typeface="Arial" pitchFamily="34" charset="0"/>
            </a:endParaRPr>
          </a:p>
        </p:txBody>
      </p:sp>
      <p:graphicFrame>
        <p:nvGraphicFramePr>
          <p:cNvPr id="8" name="5 Gráfico"/>
          <p:cNvGraphicFramePr>
            <a:graphicFrameLocks/>
          </p:cNvGraphicFramePr>
          <p:nvPr>
            <p:extLst>
              <p:ext uri="{D42A27DB-BD31-4B8C-83A1-F6EECF244321}">
                <p14:modId xmlns:p14="http://schemas.microsoft.com/office/powerpoint/2010/main" val="2172315073"/>
              </p:ext>
            </p:extLst>
          </p:nvPr>
        </p:nvGraphicFramePr>
        <p:xfrm>
          <a:off x="64486" y="1117197"/>
          <a:ext cx="4823012" cy="34482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3 Gráfico"/>
          <p:cNvGraphicFramePr>
            <a:graphicFrameLocks/>
          </p:cNvGraphicFramePr>
          <p:nvPr>
            <p:extLst>
              <p:ext uri="{D42A27DB-BD31-4B8C-83A1-F6EECF244321}">
                <p14:modId xmlns:p14="http://schemas.microsoft.com/office/powerpoint/2010/main" val="1222025718"/>
              </p:ext>
            </p:extLst>
          </p:nvPr>
        </p:nvGraphicFramePr>
        <p:xfrm>
          <a:off x="4733367" y="1117197"/>
          <a:ext cx="4410633" cy="3448272"/>
        </p:xfrm>
        <a:graphic>
          <a:graphicData uri="http://schemas.openxmlformats.org/drawingml/2006/chart">
            <c:chart xmlns:c="http://schemas.openxmlformats.org/drawingml/2006/chart" xmlns:r="http://schemas.openxmlformats.org/officeDocument/2006/relationships" r:id="rId3"/>
          </a:graphicData>
        </a:graphic>
      </p:graphicFrame>
      <p:sp>
        <p:nvSpPr>
          <p:cNvPr id="9" name="2 Marcador de contenido"/>
          <p:cNvSpPr txBox="1">
            <a:spLocks/>
          </p:cNvSpPr>
          <p:nvPr/>
        </p:nvSpPr>
        <p:spPr>
          <a:xfrm>
            <a:off x="64486" y="6572376"/>
            <a:ext cx="308095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smtClean="0">
                <a:latin typeface="Century Gothic" panose="020B0502020202020204" pitchFamily="34" charset="0"/>
              </a:rPr>
              <a:t>Fuente: INFONAVIT</a:t>
            </a:r>
          </a:p>
        </p:txBody>
      </p:sp>
      <p:graphicFrame>
        <p:nvGraphicFramePr>
          <p:cNvPr id="11" name="4 Gráfico"/>
          <p:cNvGraphicFramePr>
            <a:graphicFrameLocks/>
          </p:cNvGraphicFramePr>
          <p:nvPr>
            <p:extLst>
              <p:ext uri="{D42A27DB-BD31-4B8C-83A1-F6EECF244321}">
                <p14:modId xmlns:p14="http://schemas.microsoft.com/office/powerpoint/2010/main" val="826269802"/>
              </p:ext>
            </p:extLst>
          </p:nvPr>
        </p:nvGraphicFramePr>
        <p:xfrm>
          <a:off x="0" y="4279845"/>
          <a:ext cx="9144000" cy="2292531"/>
        </p:xfrm>
        <a:graphic>
          <a:graphicData uri="http://schemas.openxmlformats.org/drawingml/2006/chart">
            <c:chart xmlns:c="http://schemas.openxmlformats.org/drawingml/2006/chart" xmlns:r="http://schemas.openxmlformats.org/officeDocument/2006/relationships" r:id="rId4"/>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1806213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smtClean="0">
                <a:solidFill>
                  <a:prstClr val="black"/>
                </a:solidFill>
                <a:latin typeface="Century Gothic" panose="020B0502020202020204" pitchFamily="34" charset="0"/>
                <a:cs typeface="Arial" pitchFamily="34" charset="0"/>
              </a:rPr>
              <a:t>1,288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a:t>
            </a:r>
            <a:r>
              <a:rPr lang="es-MX" sz="1600" b="1" dirty="0" smtClean="0">
                <a:solidFill>
                  <a:prstClr val="black">
                    <a:lumMod val="65000"/>
                    <a:lumOff val="35000"/>
                  </a:prstClr>
                </a:solidFill>
                <a:latin typeface="Century Gothic" panose="020B0502020202020204" pitchFamily="34" charset="0"/>
                <a:cs typeface="Arial" pitchFamily="34" charset="0"/>
              </a:rPr>
              <a:t>28% </a:t>
            </a:r>
            <a:r>
              <a:rPr lang="es-MX" sz="1600" b="1" dirty="0">
                <a:solidFill>
                  <a:prstClr val="black">
                    <a:lumMod val="65000"/>
                    <a:lumOff val="35000"/>
                  </a:prstClr>
                </a:solidFill>
                <a:latin typeface="Century Gothic" panose="020B0502020202020204" pitchFamily="34" charset="0"/>
                <a:cs typeface="Arial" pitchFamily="34" charset="0"/>
              </a:rPr>
              <a:t>del total de la plantilla que corresponde a </a:t>
            </a:r>
            <a:r>
              <a:rPr lang="es-MX" sz="1600" b="1" dirty="0" smtClean="0">
                <a:solidFill>
                  <a:prstClr val="black">
                    <a:lumMod val="65000"/>
                    <a:lumOff val="35000"/>
                  </a:prstClr>
                </a:solidFill>
                <a:latin typeface="Century Gothic" panose="020B0502020202020204" pitchFamily="34" charset="0"/>
                <a:cs typeface="Arial" pitchFamily="34" charset="0"/>
              </a:rPr>
              <a:t>4,574 trabajadores</a:t>
            </a:r>
            <a:r>
              <a:rPr lang="es-MX" sz="1600" b="1" dirty="0">
                <a:solidFill>
                  <a:prstClr val="black">
                    <a:lumMod val="65000"/>
                    <a:lumOff val="35000"/>
                  </a:prstClr>
                </a:solidFill>
                <a:latin typeface="Century Gothic" panose="020B0502020202020204" pitchFamily="34" charset="0"/>
                <a:cs typeface="Arial" pitchFamily="34" charset="0"/>
              </a:rPr>
              <a:t>)</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2,848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792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61%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Century Gothic" panose="020B0502020202020204" pitchFamily="34" charset="0"/>
                <a:cs typeface="Arial" pitchFamily="34" charset="0"/>
              </a:rPr>
              <a:t>1,962  </a:t>
            </a:r>
            <a:r>
              <a:rPr lang="es-MX" sz="1600" dirty="0">
                <a:solidFill>
                  <a:prstClr val="black">
                    <a:lumMod val="75000"/>
                    <a:lumOff val="25000"/>
                  </a:prstClr>
                </a:solidFill>
                <a:latin typeface="Century Gothic" panose="020B0502020202020204" pitchFamily="34" charset="0"/>
                <a:cs typeface="Arial" pitchFamily="34" charset="0"/>
              </a:rPr>
              <a:t>trabajadores</a:t>
            </a:r>
          </a:p>
          <a:p>
            <a:pPr defTabSz="457200"/>
            <a:r>
              <a:rPr lang="es-MX" sz="2000" dirty="0" smtClean="0">
                <a:solidFill>
                  <a:srgbClr val="C00000"/>
                </a:solidFill>
                <a:latin typeface="Century Gothic" panose="020B0502020202020204" pitchFamily="34" charset="0"/>
                <a:cs typeface="Arial" pitchFamily="34" charset="0"/>
              </a:rPr>
              <a:t>461 inscritos </a:t>
            </a:r>
            <a:r>
              <a:rPr lang="es-MX" sz="2000" dirty="0">
                <a:solidFill>
                  <a:srgbClr val="C00000"/>
                </a:solidFill>
                <a:latin typeface="Century Gothic" panose="020B0502020202020204" pitchFamily="34" charset="0"/>
                <a:cs typeface="Arial" pitchFamily="34" charset="0"/>
              </a:rPr>
              <a:t>– </a:t>
            </a:r>
            <a:r>
              <a:rPr lang="es-MX" sz="2000" dirty="0" smtClean="0">
                <a:solidFill>
                  <a:srgbClr val="C00000"/>
                </a:solidFill>
                <a:latin typeface="Century Gothic" panose="020B0502020202020204" pitchFamily="34" charset="0"/>
                <a:cs typeface="Arial" pitchFamily="34" charset="0"/>
              </a:rPr>
              <a:t>36%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latin typeface="Century Gothic" panose="020B0502020202020204" pitchFamily="34" charset="0"/>
                <a:cs typeface="Arial" pitchFamily="34" charset="0"/>
              </a:rPr>
              <a:t>30 de noviembre </a:t>
            </a:r>
            <a:r>
              <a:rPr lang="es-MX" sz="1400" dirty="0" smtClean="0">
                <a:solidFill>
                  <a:prstClr val="black"/>
                </a:solidFill>
                <a:latin typeface="Century Gothic" panose="020B0502020202020204" pitchFamily="34" charset="0"/>
                <a:cs typeface="Arial" pitchFamily="34" charset="0"/>
              </a:rPr>
              <a:t>de 2016 se tienen </a:t>
            </a:r>
            <a:r>
              <a:rPr lang="es-MX" sz="1400" dirty="0">
                <a:solidFill>
                  <a:prstClr val="black"/>
                </a:solidFill>
                <a:latin typeface="Century Gothic" panose="020B0502020202020204" pitchFamily="34" charset="0"/>
                <a:cs typeface="Arial" pitchFamily="34" charset="0"/>
              </a:rPr>
              <a:t>los siguientes avances:</a:t>
            </a:r>
          </a:p>
        </p:txBody>
      </p:sp>
      <p:sp>
        <p:nvSpPr>
          <p:cNvPr id="13" name="12 CuadroTexto"/>
          <p:cNvSpPr txBox="1"/>
          <p:nvPr/>
        </p:nvSpPr>
        <p:spPr>
          <a:xfrm>
            <a:off x="222634" y="2509528"/>
            <a:ext cx="3408620"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2,612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827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64%</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a:t>
            </a:r>
            <a:r>
              <a:rPr lang="es-MX" sz="1600" b="1" dirty="0" smtClean="0">
                <a:solidFill>
                  <a:prstClr val="black">
                    <a:lumMod val="75000"/>
                    <a:lumOff val="25000"/>
                  </a:prstClr>
                </a:solidFill>
                <a:latin typeface="Century Gothic" panose="020B0502020202020204" pitchFamily="34" charset="0"/>
                <a:cs typeface="Arial" pitchFamily="34" charset="0"/>
              </a:rPr>
              <a:t>personal inscrito</a:t>
            </a: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1,726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496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39%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~28% de la plantilla del Instituto ya es parte del FINVIT, 61% personal sindicalizado</a:t>
            </a:r>
          </a:p>
        </p:txBody>
      </p:sp>
      <p:sp>
        <p:nvSpPr>
          <p:cNvPr id="3" name="2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latin typeface="Century Gothic" panose="020B0502020202020204" pitchFamily="34" charset="0"/>
              </a:rPr>
              <a:pP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424238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78266" y="4432536"/>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13970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a:t>
            </a:r>
            <a:r>
              <a:rPr lang="es-MX" sz="2000" dirty="0" smtClean="0">
                <a:latin typeface="Century Gothic" panose="020B0502020202020204" pitchFamily="34" charset="0"/>
              </a:rPr>
              <a:t>día</a:t>
            </a:r>
            <a:endParaRPr lang="es-MX" sz="2000" dirty="0">
              <a:latin typeface="Century Gothic" panose="020B0502020202020204" pitchFamily="34" charset="0"/>
            </a:endParaRPr>
          </a:p>
        </p:txBody>
      </p:sp>
      <p:sp>
        <p:nvSpPr>
          <p:cNvPr id="2" name="1 Marcador de contenido"/>
          <p:cNvSpPr>
            <a:spLocks noGrp="1"/>
          </p:cNvSpPr>
          <p:nvPr>
            <p:ph idx="1"/>
          </p:nvPr>
        </p:nvSpPr>
        <p:spPr>
          <a:xfrm>
            <a:off x="378268" y="1396772"/>
            <a:ext cx="8485322" cy="5352740"/>
          </a:xfrm>
          <a:ln>
            <a:noFill/>
          </a:ln>
        </p:spPr>
        <p:txBody>
          <a:bodyPr/>
          <a:lstStyle/>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las expectativas </a:t>
            </a:r>
            <a:r>
              <a:rPr lang="es-MX" sz="1100" dirty="0" smtClean="0">
                <a:latin typeface="Century Gothic" panose="020B0502020202020204" pitchFamily="34" charset="0"/>
              </a:rPr>
              <a:t>2017</a:t>
            </a:r>
          </a:p>
          <a:p>
            <a:pPr marL="685800" lvl="1">
              <a:buFont typeface="+mj-lt"/>
              <a:buAutoNum type="alphaLcParenR"/>
            </a:pPr>
            <a:r>
              <a:rPr lang="es-MX" sz="1100" dirty="0">
                <a:latin typeface="Century Gothic" panose="020B0502020202020204" pitchFamily="34" charset="0"/>
              </a:rPr>
              <a:t>Entorno </a:t>
            </a:r>
            <a:r>
              <a:rPr lang="es-MX" sz="1100" dirty="0" smtClean="0">
                <a:latin typeface="Century Gothic" panose="020B0502020202020204" pitchFamily="34" charset="0"/>
              </a:rPr>
              <a:t>económico</a:t>
            </a:r>
            <a:endParaRPr lang="es-MX" sz="1100" dirty="0">
              <a:latin typeface="Century Gothic" panose="020B0502020202020204" pitchFamily="34" charset="0"/>
            </a:endParaRP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 estrategia del FANVIT</a:t>
            </a:r>
          </a:p>
          <a:p>
            <a:pPr marL="685800" lvl="1">
              <a:buFont typeface="+mj-lt"/>
              <a:buAutoNum type="alphaLcParenR"/>
            </a:pPr>
            <a:r>
              <a:rPr lang="es-MX" sz="1100" dirty="0">
                <a:latin typeface="Century Gothic" panose="020B0502020202020204" pitchFamily="34" charset="0"/>
              </a:rPr>
              <a:t>Operaciones relevantes</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p>
          <a:p>
            <a:pPr marL="400050" lvl="1" indent="0">
              <a:buNone/>
            </a:pPr>
            <a:endParaRPr lang="es-MX" sz="1100" dirty="0" smtClean="0">
              <a:latin typeface="Century Gothic" panose="020B0502020202020204" pitchFamily="34" charset="0"/>
            </a:endParaRPr>
          </a:p>
          <a:p>
            <a:pPr marL="285750" indent="-285750">
              <a:buFont typeface="+mj-lt"/>
              <a:buAutoNum type="romanUcPeriod" startAt="4"/>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p>
          <a:p>
            <a:pPr marL="285750" indent="-285750">
              <a:buFont typeface="+mj-lt"/>
              <a:buAutoNum type="romanUcPeriod" startAt="4"/>
            </a:pPr>
            <a:endParaRPr lang="es-MX" altLang="es-MX" sz="1100" dirty="0" smtClean="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Propuesta de operaciones de préstamo de </a:t>
            </a:r>
            <a:r>
              <a:rPr lang="es-MX" sz="1100" dirty="0" smtClean="0">
                <a:latin typeface="Century Gothic" panose="020B0502020202020204" pitchFamily="34" charset="0"/>
              </a:rPr>
              <a:t>valores</a:t>
            </a:r>
          </a:p>
          <a:p>
            <a:pPr marL="285750" lvl="1">
              <a:buFont typeface="+mj-lt"/>
              <a:buAutoNum type="romanUcPeriod" startAt="5"/>
            </a:pPr>
            <a:endParaRPr lang="es-MX" sz="1100" dirty="0">
              <a:latin typeface="Century Gothic" panose="020B0502020202020204" pitchFamily="34" charset="0"/>
            </a:endParaRPr>
          </a:p>
          <a:p>
            <a:pPr marL="285750" lvl="1">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a:p>
            <a:pPr marL="0" indent="0">
              <a:buNone/>
            </a:pPr>
            <a:endParaRPr lang="es-MX" sz="1100" dirty="0" smtClean="0">
              <a:latin typeface="Century Gothic" panose="020B0502020202020204" pitchFamily="34" charset="0"/>
            </a:endParaRPr>
          </a:p>
          <a:p>
            <a:pPr marL="0" indent="0">
              <a:buNone/>
            </a:pPr>
            <a:endParaRPr lang="es-MX" sz="11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30</a:t>
            </a:fld>
            <a:endParaRPr lang="es-ES" altLang="es-MX" dirty="0">
              <a:latin typeface="Century Gothic" panose="020B0502020202020204" pitchFamily="34" charset="0"/>
            </a:endParaRPr>
          </a:p>
        </p:txBody>
      </p:sp>
      <p:sp>
        <p:nvSpPr>
          <p:cNvPr id="9" name="3 Rectángulo"/>
          <p:cNvSpPr/>
          <p:nvPr/>
        </p:nvSpPr>
        <p:spPr>
          <a:xfrm>
            <a:off x="74448"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a:t>
            </a:r>
            <a:r>
              <a:rPr lang="es-MX" sz="1400" b="1" dirty="0">
                <a:latin typeface="Century Gothic" panose="020B0502020202020204" pitchFamily="34" charset="0"/>
                <a:ea typeface="Myriad Pro"/>
                <a:cs typeface="Myriad Pro"/>
              </a:rPr>
              <a:t>de Inversiones </a:t>
            </a:r>
          </a:p>
          <a:p>
            <a:pPr algn="ctr" defTabSz="457200"/>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026</a:t>
            </a:r>
            <a:endParaRPr lang="es-MX" sz="1400" b="1" dirty="0">
              <a:latin typeface="Century Gothic" panose="020B0502020202020204" pitchFamily="34" charset="0"/>
              <a:ea typeface="Myriad Pro"/>
              <a:cs typeface="Myriad Pro"/>
            </a:endParaRPr>
          </a:p>
          <a:p>
            <a:pPr algn="ctr" defTabSz="457200"/>
            <a:r>
              <a:rPr lang="es-MX" sz="1400" b="1" dirty="0">
                <a:latin typeface="Century Gothic" panose="020B0502020202020204" pitchFamily="34" charset="0"/>
                <a:ea typeface="Myriad Pro"/>
                <a:cs typeface="Myriad Pro"/>
              </a:rPr>
              <a:t>D</a:t>
            </a:r>
            <a:r>
              <a:rPr lang="es-MX" sz="1400" b="1" dirty="0" smtClean="0">
                <a:latin typeface="Century Gothic" panose="020B0502020202020204" pitchFamily="34" charset="0"/>
                <a:ea typeface="Myriad Pro"/>
                <a:cs typeface="Myriad Pro"/>
              </a:rPr>
              <a:t>iciembre de </a:t>
            </a:r>
            <a:r>
              <a:rPr lang="es-MX" sz="14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38253387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40963" y="1217504"/>
            <a:ext cx="8472634" cy="4539704"/>
          </a:xfrm>
          <a:prstGeom prst="rect">
            <a:avLst/>
          </a:prstGeom>
        </p:spPr>
        <p:txBody>
          <a:bodyPr wrap="square">
            <a:spAutoFit/>
          </a:bodyPr>
          <a:lstStyle/>
          <a:p>
            <a:pPr algn="just">
              <a:buClr>
                <a:srgbClr val="C00000"/>
              </a:buClr>
            </a:pPr>
            <a:r>
              <a:rPr lang="es-MX" sz="1200" b="1" dirty="0" smtClean="0">
                <a:latin typeface="Century Gothic" panose="020B0502020202020204" pitchFamily="34" charset="0"/>
              </a:rPr>
              <a:t>Que es el préstamo de valores </a:t>
            </a:r>
            <a:r>
              <a:rPr lang="es-MX" sz="1200" b="1" baseline="30000" dirty="0" smtClean="0">
                <a:latin typeface="Century Gothic" panose="020B0502020202020204" pitchFamily="34" charset="0"/>
              </a:rPr>
              <a:t>1</a:t>
            </a:r>
          </a:p>
          <a:p>
            <a:pPr algn="just">
              <a:buClr>
                <a:srgbClr val="C00000"/>
              </a:buClr>
            </a:pPr>
            <a:endParaRPr lang="es-MX" sz="1200" dirty="0" smtClean="0">
              <a:latin typeface="Century Gothic" panose="020B0502020202020204" pitchFamily="34" charset="0"/>
            </a:endParaRPr>
          </a:p>
          <a:p>
            <a:pPr marL="285750" indent="-285750" algn="just">
              <a:spcAft>
                <a:spcPts val="800"/>
              </a:spcAft>
              <a:buClr>
                <a:srgbClr val="C00000"/>
              </a:buClr>
              <a:buFont typeface="Arial" panose="020B0604020202020204" pitchFamily="34" charset="0"/>
              <a:buChar char="•"/>
            </a:pPr>
            <a:r>
              <a:rPr lang="es-MX" sz="1200" dirty="0" smtClean="0">
                <a:latin typeface="Century Gothic" panose="020B0502020202020204" pitchFamily="34" charset="0"/>
              </a:rPr>
              <a:t>Operación a </a:t>
            </a:r>
            <a:r>
              <a:rPr lang="es-MX" sz="1200" dirty="0">
                <a:latin typeface="Century Gothic" panose="020B0502020202020204" pitchFamily="34" charset="0"/>
              </a:rPr>
              <a:t>través de la cual el titular </a:t>
            </a:r>
            <a:r>
              <a:rPr lang="es-MX" sz="1200" dirty="0" smtClean="0">
                <a:latin typeface="Century Gothic" panose="020B0502020202020204" pitchFamily="34" charset="0"/>
              </a:rPr>
              <a:t>de los valores transfiere la </a:t>
            </a:r>
            <a:r>
              <a:rPr lang="es-MX" sz="1200" dirty="0">
                <a:latin typeface="Century Gothic" panose="020B0502020202020204" pitchFamily="34" charset="0"/>
              </a:rPr>
              <a:t>propiedad de los mismos </a:t>
            </a:r>
            <a:r>
              <a:rPr lang="es-MX" sz="1200" dirty="0" smtClean="0">
                <a:latin typeface="Century Gothic" panose="020B0502020202020204" pitchFamily="34" charset="0"/>
              </a:rPr>
              <a:t>por un plazo determinado, recibiendo a cambio una garantía </a:t>
            </a:r>
            <a:r>
              <a:rPr lang="es-MX" sz="1200" dirty="0">
                <a:latin typeface="Century Gothic" panose="020B0502020202020204" pitchFamily="34" charset="0"/>
              </a:rPr>
              <a:t>con un valor igual o mayor al de los que fueron objeto del </a:t>
            </a:r>
            <a:r>
              <a:rPr lang="es-MX" sz="1200" dirty="0" smtClean="0">
                <a:latin typeface="Century Gothic" panose="020B0502020202020204" pitchFamily="34" charset="0"/>
              </a:rPr>
              <a:t>préstamo y el pago de un premio al vencimiento del plazo </a:t>
            </a:r>
            <a:r>
              <a:rPr lang="es-MX" sz="1200" b="1" dirty="0" smtClean="0">
                <a:latin typeface="Century Gothic" panose="020B0502020202020204" pitchFamily="34" charset="0"/>
              </a:rPr>
              <a:t>. </a:t>
            </a:r>
            <a:r>
              <a:rPr lang="es-MX" sz="1200" dirty="0">
                <a:latin typeface="Century Gothic" panose="020B0502020202020204" pitchFamily="34" charset="0"/>
              </a:rPr>
              <a:t>Esta sujeto a oferta y demanda y los rangos promedio se ubican entre 10 y 20 pb según la clase de activo que se </a:t>
            </a:r>
            <a:r>
              <a:rPr lang="es-MX" sz="1200" dirty="0" smtClean="0">
                <a:latin typeface="Century Gothic" panose="020B0502020202020204" pitchFamily="34" charset="0"/>
              </a:rPr>
              <a:t>otorgue.</a:t>
            </a:r>
            <a:endParaRPr lang="es-MX" sz="1200" b="1" dirty="0">
              <a:latin typeface="Century Gothic" panose="020B0502020202020204" pitchFamily="34" charset="0"/>
            </a:endParaRPr>
          </a:p>
          <a:p>
            <a:pPr marL="285750" indent="-285750" algn="just">
              <a:spcAft>
                <a:spcPts val="600"/>
              </a:spcAft>
              <a:buClr>
                <a:srgbClr val="C00000"/>
              </a:buClr>
              <a:buFont typeface="Arial" panose="020B0604020202020204" pitchFamily="34" charset="0"/>
              <a:buChar char="•"/>
            </a:pPr>
            <a:r>
              <a:rPr lang="es-MX" sz="1200" dirty="0">
                <a:latin typeface="Century Gothic" panose="020B0502020202020204" pitchFamily="34" charset="0"/>
              </a:rPr>
              <a:t>L</a:t>
            </a:r>
            <a:r>
              <a:rPr lang="es-MX" sz="1200" dirty="0" smtClean="0">
                <a:latin typeface="Century Gothic" panose="020B0502020202020204" pitchFamily="34" charset="0"/>
              </a:rPr>
              <a:t>as garantías </a:t>
            </a:r>
            <a:r>
              <a:rPr lang="es-MX" sz="1200" dirty="0">
                <a:latin typeface="Century Gothic" panose="020B0502020202020204" pitchFamily="34" charset="0"/>
              </a:rPr>
              <a:t>se </a:t>
            </a:r>
            <a:r>
              <a:rPr lang="es-MX" sz="1200" dirty="0" smtClean="0">
                <a:latin typeface="Century Gothic" panose="020B0502020202020204" pitchFamily="34" charset="0"/>
              </a:rPr>
              <a:t>realiza a través de un fideicomiso por parte de la entidad que realiza el préstamo de valores (MEI).  La cantidad de garantías a depositar depende del aforo que acuerden entre las partes.</a:t>
            </a:r>
          </a:p>
          <a:p>
            <a:pPr algn="just">
              <a:buClr>
                <a:srgbClr val="C00000"/>
              </a:buClr>
            </a:pPr>
            <a:endParaRPr lang="es-MX" sz="1200" dirty="0">
              <a:latin typeface="Century Gothic" panose="020B0502020202020204" pitchFamily="34" charset="0"/>
            </a:endParaRPr>
          </a:p>
          <a:p>
            <a:pPr algn="just">
              <a:buClr>
                <a:srgbClr val="C00000"/>
              </a:buClr>
            </a:pPr>
            <a:r>
              <a:rPr lang="es-MX" sz="1200" b="1" dirty="0">
                <a:latin typeface="Century Gothic" panose="020B0502020202020204" pitchFamily="34" charset="0"/>
              </a:rPr>
              <a:t>Estrategia de Inversión en Préstamo de Valores</a:t>
            </a:r>
            <a:r>
              <a:rPr lang="es-MX" sz="1200" dirty="0">
                <a:latin typeface="Century Gothic" panose="020B0502020202020204" pitchFamily="34" charset="0"/>
              </a:rPr>
              <a:t> </a:t>
            </a:r>
          </a:p>
          <a:p>
            <a:pPr marL="285750" indent="-285750" algn="jus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200" dirty="0">
                <a:latin typeface="Century Gothic" panose="020B0502020202020204" pitchFamily="34" charset="0"/>
              </a:rPr>
              <a:t>Obtener ingresos adicionales a través del uso de posiciones en bonos gubernamentales que no se tiene contemplado disolver el en corto </a:t>
            </a:r>
            <a:r>
              <a:rPr lang="es-MX" sz="1200" dirty="0" smtClean="0">
                <a:latin typeface="Century Gothic" panose="020B0502020202020204" pitchFamily="34" charset="0"/>
              </a:rPr>
              <a:t>plazo…</a:t>
            </a:r>
            <a:endParaRPr lang="es-MX" sz="1200" dirty="0">
              <a:latin typeface="Century Gothic" panose="020B0502020202020204" pitchFamily="34" charset="0"/>
            </a:endParaRPr>
          </a:p>
          <a:p>
            <a:pPr marL="285750" indent="-285750" algn="just">
              <a:spcBef>
                <a:spcPts val="800"/>
              </a:spcBef>
              <a:buClr>
                <a:srgbClr val="C00000"/>
              </a:buClr>
              <a:buFont typeface="Arial" panose="020B0604020202020204" pitchFamily="34" charset="0"/>
              <a:buChar char="•"/>
            </a:pPr>
            <a:r>
              <a:rPr lang="es-MX" sz="1200" dirty="0">
                <a:latin typeface="Century Gothic" panose="020B0502020202020204" pitchFamily="34" charset="0"/>
              </a:rPr>
              <a:t>Tener una mejor visión del mercado, al contar con mayor información sobre la demanda a lo largo de la curva de los bonos </a:t>
            </a:r>
            <a:r>
              <a:rPr lang="es-MX" sz="1200" dirty="0" smtClean="0">
                <a:latin typeface="Century Gothic" panose="020B0502020202020204" pitchFamily="34" charset="0"/>
              </a:rPr>
              <a:t>gubernamentales.</a:t>
            </a:r>
          </a:p>
          <a:p>
            <a:pPr marL="285750" indent="-285750" algn="just">
              <a:spcBef>
                <a:spcPts val="800"/>
              </a:spcBef>
              <a:buClr>
                <a:srgbClr val="C00000"/>
              </a:buClr>
              <a:buFont typeface="Arial" panose="020B0604020202020204" pitchFamily="34" charset="0"/>
              <a:buChar char="•"/>
            </a:pPr>
            <a:endParaRPr lang="es-MX" sz="1200" dirty="0">
              <a:latin typeface="Century Gothic" panose="020B0502020202020204" pitchFamily="34" charset="0"/>
            </a:endParaRPr>
          </a:p>
          <a:p>
            <a:pPr algn="just">
              <a:buClr>
                <a:srgbClr val="C00000"/>
              </a:buClr>
            </a:pPr>
            <a:r>
              <a:rPr lang="es-MX" sz="1200" b="1" dirty="0">
                <a:latin typeface="Century Gothic" panose="020B0502020202020204" pitchFamily="34" charset="0"/>
              </a:rPr>
              <a:t>Operaciones permitidas por el Marco de Gestión del FANVIT</a:t>
            </a:r>
          </a:p>
          <a:p>
            <a:pPr algn="just">
              <a:buClr>
                <a:srgbClr val="C00000"/>
              </a:buClr>
            </a:pPr>
            <a:endParaRPr lang="es-MX" sz="12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200" dirty="0">
                <a:latin typeface="Century Gothic" panose="020B0502020202020204" pitchFamily="34" charset="0"/>
              </a:rPr>
              <a:t>El Marco de Gestión, en su capítulo V. Estrategia de Asignación de Valores, apartado D. Otras prácticas de gestión, numeral 2. Reportos y/o Préstamo de Valores, establece como operaciones permitidas en la gestión del FANVIT, el préstamo de </a:t>
            </a:r>
            <a:r>
              <a:rPr lang="es-MX" sz="1200" dirty="0" smtClean="0">
                <a:latin typeface="Century Gothic" panose="020B0502020202020204" pitchFamily="34" charset="0"/>
              </a:rPr>
              <a:t>valores.</a:t>
            </a:r>
          </a:p>
          <a:p>
            <a:pPr algn="just">
              <a:buClr>
                <a:srgbClr val="C00000"/>
              </a:buClr>
            </a:pPr>
            <a:endParaRPr lang="es-MX" sz="1200" dirty="0">
              <a:latin typeface="Century Gothic" panose="020B0502020202020204" pitchFamily="34" charset="0"/>
            </a:endParaRPr>
          </a:p>
        </p:txBody>
      </p:sp>
      <p:sp>
        <p:nvSpPr>
          <p:cNvPr id="5" name="1 Título"/>
          <p:cNvSpPr>
            <a:spLocks noGrp="1"/>
          </p:cNvSpPr>
          <p:nvPr>
            <p:ph type="title"/>
          </p:nvPr>
        </p:nvSpPr>
        <p:spPr>
          <a:xfrm>
            <a:off x="340963" y="303102"/>
            <a:ext cx="7267434" cy="635432"/>
          </a:xfrm>
        </p:spPr>
        <p:txBody>
          <a:bodyPr/>
          <a:lstStyle/>
          <a:p>
            <a:r>
              <a:rPr lang="es-MX" sz="2000" b="1" dirty="0" smtClean="0">
                <a:latin typeface="Century Gothic" panose="020B0502020202020204" pitchFamily="34" charset="0"/>
              </a:rPr>
              <a:t>Propuesta de operaciones de Prestamos de Valores</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7010400" y="6479170"/>
            <a:ext cx="2133600" cy="365125"/>
          </a:xfrm>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4" name="CuadroTexto 3"/>
          <p:cNvSpPr txBox="1"/>
          <p:nvPr/>
        </p:nvSpPr>
        <p:spPr>
          <a:xfrm>
            <a:off x="340963" y="5757208"/>
            <a:ext cx="8472634" cy="430887"/>
          </a:xfrm>
          <a:prstGeom prst="rect">
            <a:avLst/>
          </a:prstGeom>
          <a:noFill/>
        </p:spPr>
        <p:txBody>
          <a:bodyPr wrap="square" rtlCol="0">
            <a:spAutoFit/>
          </a:bodyPr>
          <a:lstStyle/>
          <a:p>
            <a:r>
              <a:rPr lang="es-MX" sz="1050" baseline="30000" dirty="0" smtClean="0">
                <a:latin typeface="Century Gothic" panose="020B0502020202020204" pitchFamily="34" charset="0"/>
              </a:rPr>
              <a:t>1</a:t>
            </a:r>
            <a:r>
              <a:rPr lang="es-MX" sz="1050" dirty="0" smtClean="0">
                <a:latin typeface="Century Gothic" panose="020B0502020202020204" pitchFamily="34" charset="0"/>
              </a:rPr>
              <a:t> Fuente. </a:t>
            </a:r>
            <a:r>
              <a:rPr lang="es-MX" sz="1050" dirty="0">
                <a:latin typeface="Century Gothic" panose="020B0502020202020204" pitchFamily="34" charset="0"/>
              </a:rPr>
              <a:t>BANXICO - </a:t>
            </a:r>
            <a:r>
              <a:rPr lang="es-MX" sz="1050" dirty="0">
                <a:latin typeface="Century Gothic" panose="020B0502020202020204" pitchFamily="34" charset="0"/>
                <a:hlinkClick r:id="rId2"/>
              </a:rPr>
              <a:t>http://www.banxico.org.mx/sistema-financiero/material-educativo/basico/fichas/actividad-financiera/%</a:t>
            </a:r>
            <a:r>
              <a:rPr lang="es-MX" sz="1050" dirty="0" smtClean="0">
                <a:latin typeface="Century Gothic" panose="020B0502020202020204" pitchFamily="34" charset="0"/>
                <a:hlinkClick r:id="rId2"/>
              </a:rPr>
              <a:t>7B64F5034D-AB3F-B7B6-BD8F-E2FB4DBC4501%7D.pdf</a:t>
            </a:r>
            <a:endParaRPr lang="es-MX" sz="1050" dirty="0">
              <a:latin typeface="Century Gothic" panose="020B0502020202020204" pitchFamily="34" charset="0"/>
            </a:endParaRPr>
          </a:p>
        </p:txBody>
      </p:sp>
    </p:spTree>
    <p:extLst>
      <p:ext uri="{BB962C8B-B14F-4D97-AF65-F5344CB8AC3E}">
        <p14:creationId xmlns:p14="http://schemas.microsoft.com/office/powerpoint/2010/main" val="20638835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78266" y="4838936"/>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13970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a:t>
            </a:r>
            <a:r>
              <a:rPr lang="es-MX" sz="2000" dirty="0" smtClean="0">
                <a:latin typeface="Century Gothic" panose="020B0502020202020204" pitchFamily="34" charset="0"/>
              </a:rPr>
              <a:t>día</a:t>
            </a:r>
            <a:endParaRPr lang="es-MX" sz="2000" dirty="0">
              <a:latin typeface="Century Gothic" panose="020B0502020202020204" pitchFamily="34" charset="0"/>
            </a:endParaRPr>
          </a:p>
        </p:txBody>
      </p:sp>
      <p:sp>
        <p:nvSpPr>
          <p:cNvPr id="2" name="1 Marcador de contenido"/>
          <p:cNvSpPr>
            <a:spLocks noGrp="1"/>
          </p:cNvSpPr>
          <p:nvPr>
            <p:ph idx="1"/>
          </p:nvPr>
        </p:nvSpPr>
        <p:spPr>
          <a:xfrm>
            <a:off x="378268" y="1396772"/>
            <a:ext cx="8485322" cy="5352740"/>
          </a:xfrm>
          <a:ln>
            <a:noFill/>
          </a:ln>
        </p:spPr>
        <p:txBody>
          <a:bodyPr/>
          <a:lstStyle/>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las expectativas </a:t>
            </a:r>
            <a:r>
              <a:rPr lang="es-MX" sz="1100" dirty="0" smtClean="0">
                <a:latin typeface="Century Gothic" panose="020B0502020202020204" pitchFamily="34" charset="0"/>
              </a:rPr>
              <a:t>2017</a:t>
            </a:r>
          </a:p>
          <a:p>
            <a:pPr marL="685800" lvl="1">
              <a:buFont typeface="+mj-lt"/>
              <a:buAutoNum type="alphaLcParenR"/>
            </a:pPr>
            <a:r>
              <a:rPr lang="es-MX" sz="1100" dirty="0">
                <a:latin typeface="Century Gothic" panose="020B0502020202020204" pitchFamily="34" charset="0"/>
              </a:rPr>
              <a:t>Entorno </a:t>
            </a:r>
            <a:r>
              <a:rPr lang="es-MX" sz="1100" dirty="0" smtClean="0">
                <a:latin typeface="Century Gothic" panose="020B0502020202020204" pitchFamily="34" charset="0"/>
              </a:rPr>
              <a:t>económico</a:t>
            </a:r>
            <a:endParaRPr lang="es-MX" sz="1100" dirty="0">
              <a:latin typeface="Century Gothic" panose="020B0502020202020204" pitchFamily="34" charset="0"/>
            </a:endParaRP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la estrategia del FANVIT</a:t>
            </a:r>
          </a:p>
          <a:p>
            <a:pPr marL="685800" lvl="1">
              <a:buFont typeface="+mj-lt"/>
              <a:buAutoNum type="alphaLcParenR"/>
            </a:pPr>
            <a:r>
              <a:rPr lang="es-MX" sz="1100" dirty="0">
                <a:latin typeface="Century Gothic" panose="020B0502020202020204" pitchFamily="34" charset="0"/>
              </a:rPr>
              <a:t>Operaciones relevantes</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p>
          <a:p>
            <a:pPr marL="400050" lvl="1" indent="0">
              <a:buNone/>
            </a:pPr>
            <a:endParaRPr lang="es-MX" sz="1100" dirty="0" smtClean="0">
              <a:latin typeface="Century Gothic" panose="020B0502020202020204" pitchFamily="34" charset="0"/>
            </a:endParaRPr>
          </a:p>
          <a:p>
            <a:pPr marL="285750" indent="-285750">
              <a:buFont typeface="+mj-lt"/>
              <a:buAutoNum type="romanUcPeriod" startAt="4"/>
            </a:pPr>
            <a:r>
              <a:rPr lang="es-MX" altLang="es-MX" sz="1100" dirty="0" smtClean="0">
                <a:latin typeface="Century Gothic" panose="020B0502020202020204" pitchFamily="34" charset="0"/>
              </a:rPr>
              <a:t>Informe </a:t>
            </a:r>
            <a:r>
              <a:rPr lang="es-MX" altLang="es-MX" sz="1100" dirty="0">
                <a:latin typeface="Century Gothic" panose="020B0502020202020204" pitchFamily="34" charset="0"/>
              </a:rPr>
              <a:t>sobre resultados y composición del </a:t>
            </a:r>
            <a:r>
              <a:rPr lang="es-MX" altLang="es-MX" sz="1100" dirty="0" smtClean="0">
                <a:latin typeface="Century Gothic" panose="020B0502020202020204" pitchFamily="34" charset="0"/>
              </a:rPr>
              <a:t>FINVIT</a:t>
            </a:r>
          </a:p>
          <a:p>
            <a:pPr marL="285750" indent="-285750">
              <a:buFont typeface="+mj-lt"/>
              <a:buAutoNum type="romanUcPeriod" startAt="4"/>
            </a:pPr>
            <a:endParaRPr lang="es-MX" altLang="es-MX" sz="1100" dirty="0" smtClean="0">
              <a:latin typeface="Century Gothic" panose="020B0502020202020204" pitchFamily="34" charset="0"/>
            </a:endParaRPr>
          </a:p>
          <a:p>
            <a:pPr marL="285750" lvl="1">
              <a:buFont typeface="+mj-lt"/>
              <a:buAutoNum type="romanUcPeriod" startAt="5"/>
            </a:pPr>
            <a:r>
              <a:rPr lang="es-MX" sz="1100" dirty="0">
                <a:latin typeface="Century Gothic" panose="020B0502020202020204" pitchFamily="34" charset="0"/>
              </a:rPr>
              <a:t>Propuesta de operaciones de préstamo de </a:t>
            </a:r>
            <a:r>
              <a:rPr lang="es-MX" sz="1100" dirty="0" smtClean="0">
                <a:latin typeface="Century Gothic" panose="020B0502020202020204" pitchFamily="34" charset="0"/>
              </a:rPr>
              <a:t>valores</a:t>
            </a:r>
          </a:p>
          <a:p>
            <a:pPr marL="285750" lvl="1">
              <a:buFont typeface="+mj-lt"/>
              <a:buAutoNum type="romanUcPeriod" startAt="5"/>
            </a:pPr>
            <a:endParaRPr lang="es-MX" sz="1100" dirty="0" smtClean="0">
              <a:latin typeface="Century Gothic" panose="020B0502020202020204" pitchFamily="34" charset="0"/>
            </a:endParaRPr>
          </a:p>
          <a:p>
            <a:pPr marL="285750" lvl="1">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a:p>
            <a:pPr marL="0" indent="0">
              <a:buNone/>
            </a:pPr>
            <a:endParaRPr lang="es-MX" sz="1100" dirty="0" smtClean="0">
              <a:latin typeface="Century Gothic" panose="020B0502020202020204" pitchFamily="34" charset="0"/>
            </a:endParaRPr>
          </a:p>
          <a:p>
            <a:pPr marL="0" indent="0">
              <a:buNone/>
            </a:pPr>
            <a:endParaRPr lang="es-MX" sz="11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32</a:t>
            </a:fld>
            <a:endParaRPr lang="es-ES" altLang="es-MX" dirty="0">
              <a:latin typeface="Century Gothic" panose="020B0502020202020204" pitchFamily="34" charset="0"/>
            </a:endParaRPr>
          </a:p>
        </p:txBody>
      </p:sp>
      <p:sp>
        <p:nvSpPr>
          <p:cNvPr id="9" name="3 Rectángulo"/>
          <p:cNvSpPr/>
          <p:nvPr/>
        </p:nvSpPr>
        <p:spPr>
          <a:xfrm>
            <a:off x="74448" y="4584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a:t>
            </a:r>
            <a:r>
              <a:rPr lang="es-MX" sz="1400" b="1" dirty="0">
                <a:latin typeface="Century Gothic" panose="020B0502020202020204" pitchFamily="34" charset="0"/>
                <a:ea typeface="Myriad Pro"/>
                <a:cs typeface="Myriad Pro"/>
              </a:rPr>
              <a:t>de Inversiones </a:t>
            </a:r>
          </a:p>
          <a:p>
            <a:pPr algn="ctr" defTabSz="457200"/>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026</a:t>
            </a:r>
            <a:endParaRPr lang="es-MX" sz="1400" b="1" dirty="0">
              <a:latin typeface="Century Gothic" panose="020B0502020202020204" pitchFamily="34" charset="0"/>
              <a:ea typeface="Myriad Pro"/>
              <a:cs typeface="Myriad Pro"/>
            </a:endParaRPr>
          </a:p>
          <a:p>
            <a:pPr algn="ctr" defTabSz="457200"/>
            <a:r>
              <a:rPr lang="es-MX" sz="1400" b="1" dirty="0">
                <a:latin typeface="Century Gothic" panose="020B0502020202020204" pitchFamily="34" charset="0"/>
                <a:ea typeface="Myriad Pro"/>
                <a:cs typeface="Myriad Pro"/>
              </a:rPr>
              <a:t>D</a:t>
            </a:r>
            <a:r>
              <a:rPr lang="es-MX" sz="1400" b="1" dirty="0" smtClean="0">
                <a:latin typeface="Century Gothic" panose="020B0502020202020204" pitchFamily="34" charset="0"/>
                <a:ea typeface="Myriad Pro"/>
                <a:cs typeface="Myriad Pro"/>
              </a:rPr>
              <a:t>iciembre de </a:t>
            </a:r>
            <a:r>
              <a:rPr lang="es-MX" sz="14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35918580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Acuerdos</a:t>
            </a:r>
          </a:p>
        </p:txBody>
      </p:sp>
      <p:sp>
        <p:nvSpPr>
          <p:cNvPr id="3" name="2 Marcador de contenido"/>
          <p:cNvSpPr>
            <a:spLocks noGrp="1"/>
          </p:cNvSpPr>
          <p:nvPr>
            <p:ph idx="1"/>
          </p:nvPr>
        </p:nvSpPr>
        <p:spPr>
          <a:xfrm>
            <a:off x="457200" y="1583382"/>
            <a:ext cx="8345838" cy="4639187"/>
          </a:xfrm>
        </p:spPr>
        <p:txBody>
          <a:bodyPr/>
          <a:lstStyle/>
          <a:p>
            <a:pPr algn="just">
              <a:buClr>
                <a:srgbClr val="C00000"/>
              </a:buClr>
              <a:buFont typeface="+mj-lt"/>
              <a:buAutoNum type="arabicPeriod"/>
            </a:pPr>
            <a:r>
              <a:rPr lang="es-MX" sz="1200" dirty="0" smtClean="0">
                <a:latin typeface="Century Gothic" panose="020B0502020202020204" pitchFamily="34" charset="0"/>
              </a:rPr>
              <a:t>El Grupo de Trabajo </a:t>
            </a:r>
            <a:r>
              <a:rPr lang="es-MX" sz="1200" dirty="0">
                <a:latin typeface="Century Gothic" panose="020B0502020202020204" pitchFamily="34" charset="0"/>
              </a:rPr>
              <a:t>de Inversiones se da por enterado </a:t>
            </a:r>
            <a:r>
              <a:rPr lang="es-MX" sz="1200" dirty="0" smtClean="0">
                <a:latin typeface="Century Gothic" panose="020B0502020202020204" pitchFamily="34" charset="0"/>
              </a:rPr>
              <a:t>de las </a:t>
            </a:r>
            <a:r>
              <a:rPr lang="es-MX" sz="1200" dirty="0">
                <a:latin typeface="Century Gothic" panose="020B0502020202020204" pitchFamily="34" charset="0"/>
              </a:rPr>
              <a:t>expectativas </a:t>
            </a:r>
            <a:r>
              <a:rPr lang="es-MX" sz="1200" dirty="0" smtClean="0">
                <a:latin typeface="Century Gothic" panose="020B0502020202020204" pitchFamily="34" charset="0"/>
              </a:rPr>
              <a:t>2017.</a:t>
            </a:r>
            <a:endParaRPr lang="es-MX" sz="1200" dirty="0">
              <a:latin typeface="Century Gothic" panose="020B0502020202020204" pitchFamily="34" charset="0"/>
            </a:endParaRP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r>
              <a:rPr lang="es-MX" sz="1200" dirty="0" smtClean="0">
                <a:latin typeface="Century Gothic" panose="020B0502020202020204" pitchFamily="34" charset="0"/>
              </a:rPr>
              <a:t>El </a:t>
            </a:r>
            <a:r>
              <a:rPr lang="es-MX" sz="1200" dirty="0">
                <a:latin typeface="Century Gothic" panose="020B0502020202020204" pitchFamily="34" charset="0"/>
              </a:rPr>
              <a:t>Grupo de Trabajo </a:t>
            </a:r>
            <a:r>
              <a:rPr lang="es-MX" sz="1200" dirty="0" smtClean="0">
                <a:latin typeface="Century Gothic" panose="020B0502020202020204" pitchFamily="34" charset="0"/>
              </a:rPr>
              <a:t>de Inversiones se da por enterado de las inversiones realizadas en CKD´s.</a:t>
            </a: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Grupo de Trabajo de Inversiones se da por enterado de las operaciones relevantes del 17 al 30 de noviembre de 2016</a:t>
            </a:r>
            <a:r>
              <a:rPr lang="es-MX" sz="1200" dirty="0" smtClean="0">
                <a:latin typeface="Century Gothic" panose="020B0502020202020204" pitchFamily="34" charset="0"/>
              </a:rPr>
              <a:t>.</a:t>
            </a: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Grupo de Trabajo de Inversiones </a:t>
            </a:r>
            <a:r>
              <a:rPr lang="es-MX" sz="1200" dirty="0" smtClean="0">
                <a:latin typeface="Century Gothic" panose="020B0502020202020204" pitchFamily="34" charset="0"/>
              </a:rPr>
              <a:t>aprueba la </a:t>
            </a:r>
            <a:r>
              <a:rPr lang="es-MX" sz="1200" dirty="0">
                <a:latin typeface="Century Gothic" panose="020B0502020202020204" pitchFamily="34" charset="0"/>
              </a:rPr>
              <a:t>estrategia de inversión propuesta por la Administración para el siguiente mes</a:t>
            </a:r>
            <a:r>
              <a:rPr lang="es-MX" sz="1200" dirty="0" smtClean="0">
                <a:latin typeface="Century Gothic" panose="020B0502020202020204" pitchFamily="34" charset="0"/>
              </a:rPr>
              <a:t>.</a:t>
            </a: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Grupo de Trabajo de Inversiones se da por enterado sobre los resultados del </a:t>
            </a:r>
            <a:r>
              <a:rPr lang="es-MX" sz="1200" dirty="0" smtClean="0">
                <a:latin typeface="Century Gothic" panose="020B0502020202020204" pitchFamily="34" charset="0"/>
              </a:rPr>
              <a:t>FANVIT.</a:t>
            </a:r>
          </a:p>
          <a:p>
            <a:pPr algn="just">
              <a:buClr>
                <a:srgbClr val="C00000"/>
              </a:buClr>
              <a:buFont typeface="+mj-lt"/>
              <a:buAutoNum type="arabicPeriod"/>
            </a:pPr>
            <a:endParaRPr lang="es-MX" sz="1200" dirty="0" smtClean="0">
              <a:latin typeface="Century Gothic" panose="020B0502020202020204" pitchFamily="34" charset="0"/>
            </a:endParaRPr>
          </a:p>
          <a:p>
            <a:pPr algn="just">
              <a:buClr>
                <a:srgbClr val="C00000"/>
              </a:buClr>
              <a:buFont typeface="+mj-lt"/>
              <a:buAutoNum type="arabicPeriod"/>
            </a:pPr>
            <a:r>
              <a:rPr lang="es-MX" sz="1200" dirty="0" smtClean="0">
                <a:latin typeface="Century Gothic" panose="020B0502020202020204" pitchFamily="34" charset="0"/>
              </a:rPr>
              <a:t>El </a:t>
            </a:r>
            <a:r>
              <a:rPr lang="es-MX" sz="1200" dirty="0">
                <a:latin typeface="Century Gothic" panose="020B0502020202020204" pitchFamily="34" charset="0"/>
              </a:rPr>
              <a:t>Grupo de Trabajo de Inversiones se da por enterado sobre los resultados del </a:t>
            </a:r>
            <a:r>
              <a:rPr lang="es-MX" sz="1200" dirty="0" smtClean="0">
                <a:latin typeface="Century Gothic" panose="020B0502020202020204" pitchFamily="34" charset="0"/>
              </a:rPr>
              <a:t>FINVIT.	</a:t>
            </a:r>
          </a:p>
          <a:p>
            <a:pPr algn="just">
              <a:buClr>
                <a:srgbClr val="C00000"/>
              </a:buClr>
              <a:buFont typeface="+mj-lt"/>
              <a:buAutoNum type="arabicPeriod"/>
            </a:pPr>
            <a:endParaRPr lang="es-MX" sz="1200" dirty="0" smtClean="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Grupo de Trabajo de Inversiones </a:t>
            </a:r>
            <a:r>
              <a:rPr lang="es-MX" sz="1200" dirty="0" smtClean="0">
                <a:latin typeface="Century Gothic" panose="020B0502020202020204" pitchFamily="34" charset="0"/>
              </a:rPr>
              <a:t>aprueba la </a:t>
            </a:r>
            <a:r>
              <a:rPr lang="es-MX" sz="1200" dirty="0">
                <a:latin typeface="Century Gothic" panose="020B0502020202020204" pitchFamily="34" charset="0"/>
              </a:rPr>
              <a:t>propuesta de operaciones de préstamo de valores.</a:t>
            </a: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endParaRPr lang="es-MX" sz="1200" dirty="0" smtClean="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41107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Diciembre </a:t>
            </a:r>
            <a:r>
              <a:rPr lang="es-ES" dirty="0">
                <a:latin typeface="Century Gothic" pitchFamily="34" charset="0"/>
              </a:rPr>
              <a:t>2016</a:t>
            </a:r>
          </a:p>
        </p:txBody>
      </p:sp>
    </p:spTree>
    <p:extLst>
      <p:ext uri="{BB962C8B-B14F-4D97-AF65-F5344CB8AC3E}">
        <p14:creationId xmlns:p14="http://schemas.microsoft.com/office/powerpoint/2010/main" val="42013001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3158" y="242572"/>
            <a:ext cx="6813051" cy="677773"/>
          </a:xfrm>
        </p:spPr>
        <p:txBody>
          <a:bodyPr>
            <a:normAutofit/>
          </a:bodyPr>
          <a:lstStyle/>
          <a:p>
            <a:r>
              <a:rPr lang="es-MX" sz="2000" b="1" dirty="0" smtClean="0">
                <a:latin typeface="Century Gothic" panose="020B0502020202020204" pitchFamily="34" charset="0"/>
              </a:rPr>
              <a:t>Estimados 2017</a:t>
            </a:r>
            <a:endParaRPr lang="es-MX" sz="2000" b="1" dirty="0">
              <a:latin typeface="Century Gothic" panose="020B050202020202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3109500362"/>
              </p:ext>
            </p:extLst>
          </p:nvPr>
        </p:nvGraphicFramePr>
        <p:xfrm>
          <a:off x="2296639" y="952299"/>
          <a:ext cx="5308601" cy="2905125"/>
        </p:xfrm>
        <a:graphic>
          <a:graphicData uri="http://schemas.openxmlformats.org/drawingml/2006/table">
            <a:tbl>
              <a:tblPr/>
              <a:tblGrid>
                <a:gridCol w="1222124"/>
                <a:gridCol w="1623133"/>
                <a:gridCol w="1355794"/>
                <a:gridCol w="1107550"/>
              </a:tblGrid>
              <a:tr h="158468">
                <a:tc gridSpan="4">
                  <a:txBody>
                    <a:bodyPr/>
                    <a:lstStyle/>
                    <a:p>
                      <a:pPr algn="ctr" fontAlgn="b"/>
                      <a:r>
                        <a:rPr lang="es-MX" sz="1000" b="1" i="0" u="none" strike="noStrike" dirty="0">
                          <a:solidFill>
                            <a:srgbClr val="FFFFFF"/>
                          </a:solidFill>
                          <a:effectLst/>
                          <a:latin typeface="Century Gothic" panose="020B0502020202020204" pitchFamily="34" charset="0"/>
                        </a:rPr>
                        <a:t>Morgan Stanley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23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S&amp;P500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2,205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2,300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60316">
                <a:tc>
                  <a:txBody>
                    <a:bodyPr/>
                    <a:lstStyle/>
                    <a:p>
                      <a:pPr algn="ctr" fontAlgn="b"/>
                      <a:r>
                        <a:rPr lang="es-MX" sz="1000" b="1" i="0" u="none" strike="noStrike" dirty="0">
                          <a:solidFill>
                            <a:srgbClr val="FFFFFF"/>
                          </a:solidFill>
                          <a:effectLst/>
                          <a:latin typeface="Century Gothic" panose="020B0502020202020204" pitchFamily="34" charset="0"/>
                        </a:rPr>
                        <a:t>MSCI Europe</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1,383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1,500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Topix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1,443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1,800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24.7%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MSCI EM</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856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880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60316">
                <a:tc>
                  <a:txBody>
                    <a:bodyPr/>
                    <a:lstStyle/>
                    <a:p>
                      <a:pPr algn="ctr" fontAlgn="b"/>
                      <a:r>
                        <a:rPr lang="es-MX" sz="1000" b="1" i="0" u="none" strike="noStrike" dirty="0">
                          <a:solidFill>
                            <a:srgbClr val="FFFFFF"/>
                          </a:solidFill>
                          <a:effectLst/>
                          <a:latin typeface="Century Gothic" panose="020B0502020202020204" pitchFamily="34" charset="0"/>
                        </a:rPr>
                        <a:t>Mexbol Index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45,184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48,000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pt-BR" sz="1000" b="1" i="0" u="none" strike="noStrike" dirty="0">
                          <a:solidFill>
                            <a:srgbClr val="000000"/>
                          </a:solidFill>
                          <a:effectLst/>
                          <a:latin typeface="Century Gothic" panose="020B0502020202020204" pitchFamily="34" charset="0"/>
                        </a:rPr>
                        <a:t>Rend. a venc. 23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Rend. a venc. 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a:t>
                      </a:r>
                      <a:r>
                        <a:rPr lang="es-MX" sz="1000" b="1" i="0" u="none" strike="noStrike" dirty="0" smtClean="0">
                          <a:solidFill>
                            <a:srgbClr val="FFFFFF"/>
                          </a:solidFill>
                          <a:effectLst/>
                          <a:latin typeface="Century Gothic" panose="020B0502020202020204" pitchFamily="34" charset="0"/>
                        </a:rPr>
                        <a:t>Treasury" </a:t>
                      </a:r>
                      <a:r>
                        <a:rPr lang="es-MX" sz="1000" b="1" i="0" u="none" strike="noStrike" dirty="0">
                          <a:solidFill>
                            <a:srgbClr val="FFFFFF"/>
                          </a:solidFill>
                          <a:effectLst/>
                          <a:latin typeface="Century Gothic" panose="020B0502020202020204" pitchFamily="34" charset="0"/>
                        </a:rPr>
                        <a:t>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2.351%</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2.500%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15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Bono 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7.43%</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57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2016e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USD/MXN</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20.5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21.70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5.85%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60316">
                <a:tc>
                  <a:txBody>
                    <a:bodyPr/>
                    <a:lstStyle/>
                    <a:p>
                      <a:pPr algn="ctr" fontAlgn="b"/>
                      <a:r>
                        <a:rPr lang="es-MX" sz="1000" b="1" i="0" u="none" strike="noStrike" dirty="0">
                          <a:solidFill>
                            <a:srgbClr val="FFFFFF"/>
                          </a:solidFill>
                          <a:effectLst/>
                          <a:latin typeface="Century Gothic" panose="020B0502020202020204" pitchFamily="34" charset="0"/>
                        </a:rPr>
                        <a:t>EUR/USD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1.05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0.97</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58468">
                <a:tc>
                  <a:txBody>
                    <a:bodyPr/>
                    <a:lstStyle/>
                    <a:p>
                      <a:pPr algn="ctr" fontAlgn="b"/>
                      <a:r>
                        <a:rPr lang="es-MX" sz="1000" b="1" i="0" u="none" strike="noStrike" dirty="0">
                          <a:solidFill>
                            <a:srgbClr val="FFFFFF"/>
                          </a:solidFill>
                          <a:effectLst/>
                          <a:latin typeface="Century Gothic" panose="020B0502020202020204" pitchFamily="34" charset="0"/>
                        </a:rPr>
                        <a:t>GBP/USD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smtClean="0">
                          <a:solidFill>
                            <a:srgbClr val="000000"/>
                          </a:solidFill>
                          <a:effectLst/>
                          <a:latin typeface="Century Gothic" panose="020B0502020202020204" pitchFamily="34" charset="0"/>
                        </a:rPr>
                        <a:t>1.20</a:t>
                      </a:r>
                      <a:endParaRPr lang="es-MX" sz="10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1.26</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smtClean="0">
                          <a:solidFill>
                            <a:srgbClr val="000000"/>
                          </a:solidFill>
                          <a:effectLst/>
                          <a:latin typeface="Century Gothic" panose="020B0502020202020204" pitchFamily="34" charset="0"/>
                        </a:rPr>
                        <a:t>5.00%</a:t>
                      </a:r>
                      <a:endParaRPr lang="es-MX" sz="1000" b="0" i="0" u="none" strike="noStrike" dirty="0">
                        <a:solidFill>
                          <a:srgbClr val="000000"/>
                        </a:solidFill>
                        <a:effectLst/>
                        <a:latin typeface="Century Gothic" panose="020B050202020202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60316">
                <a:tc>
                  <a:txBody>
                    <a:bodyPr/>
                    <a:lstStyle/>
                    <a:p>
                      <a:pPr algn="ctr" fontAlgn="b"/>
                      <a:r>
                        <a:rPr lang="es-MX" sz="1000" b="1" i="0" u="none" strike="noStrike" dirty="0">
                          <a:solidFill>
                            <a:srgbClr val="FFFFFF"/>
                          </a:solidFill>
                          <a:effectLst/>
                          <a:latin typeface="Century Gothic" panose="020B0502020202020204" pitchFamily="34" charset="0"/>
                        </a:rPr>
                        <a:t>USD/JPY</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111</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125.00</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12.61%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869908016"/>
              </p:ext>
            </p:extLst>
          </p:nvPr>
        </p:nvGraphicFramePr>
        <p:xfrm>
          <a:off x="2296640" y="3910053"/>
          <a:ext cx="5308601" cy="2394291"/>
        </p:xfrm>
        <a:graphic>
          <a:graphicData uri="http://schemas.openxmlformats.org/drawingml/2006/table">
            <a:tbl>
              <a:tblPr/>
              <a:tblGrid>
                <a:gridCol w="1222124"/>
                <a:gridCol w="1623133"/>
                <a:gridCol w="1355794"/>
                <a:gridCol w="1107550"/>
              </a:tblGrid>
              <a:tr h="171898">
                <a:tc gridSpan="4">
                  <a:txBody>
                    <a:bodyPr/>
                    <a:lstStyle/>
                    <a:p>
                      <a:pPr algn="ctr" fontAlgn="b"/>
                      <a:r>
                        <a:rPr lang="es-MX" sz="1000" b="1" i="0" u="none" strike="noStrike" dirty="0">
                          <a:solidFill>
                            <a:srgbClr val="FFFFFF"/>
                          </a:solidFill>
                          <a:effectLst/>
                          <a:latin typeface="Century Gothic" panose="020B0502020202020204" pitchFamily="34" charset="0"/>
                        </a:rPr>
                        <a:t>Barclays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21 Nov.2016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S&amp;P500 Index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2,198</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2,300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Euro STOXX 50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3,033</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3,392</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pt-BR" sz="1000" b="1" i="0" u="none" strike="noStrike" dirty="0">
                          <a:solidFill>
                            <a:srgbClr val="000000"/>
                          </a:solidFill>
                          <a:effectLst/>
                          <a:latin typeface="Century Gothic" panose="020B0502020202020204" pitchFamily="34" charset="0"/>
                        </a:rPr>
                        <a:t>Rend. a venc. 23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80493">
                <a:tc>
                  <a:txBody>
                    <a:bodyPr/>
                    <a:lstStyle/>
                    <a:p>
                      <a:pPr algn="ctr" fontAlgn="b"/>
                      <a:r>
                        <a:rPr lang="es-MX" sz="1000" b="1" i="0" u="none" strike="noStrike" dirty="0">
                          <a:solidFill>
                            <a:srgbClr val="FFFFFF"/>
                          </a:solidFill>
                          <a:effectLst/>
                          <a:latin typeface="Century Gothic" panose="020B0502020202020204" pitchFamily="34" charset="0"/>
                        </a:rPr>
                        <a:t>"</a:t>
                      </a:r>
                      <a:r>
                        <a:rPr lang="es-MX" sz="1000" b="1" i="0" u="none" strike="noStrike" dirty="0" smtClean="0">
                          <a:solidFill>
                            <a:srgbClr val="FFFFFF"/>
                          </a:solidFill>
                          <a:effectLst/>
                          <a:latin typeface="Century Gothic" panose="020B0502020202020204" pitchFamily="34" charset="0"/>
                        </a:rPr>
                        <a:t>Treasury" </a:t>
                      </a:r>
                      <a:r>
                        <a:rPr lang="es-MX" sz="1000" b="1" i="0" u="none" strike="noStrike" dirty="0">
                          <a:solidFill>
                            <a:srgbClr val="FFFFFF"/>
                          </a:solidFill>
                          <a:effectLst/>
                          <a:latin typeface="Century Gothic" panose="020B0502020202020204" pitchFamily="34" charset="0"/>
                        </a:rPr>
                        <a:t>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2.351%</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2.400%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5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2016e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USD/MXN</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20.5743</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21.50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4.50%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EUR/USD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1.05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0.99</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-5.71%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1898">
                <a:tc>
                  <a:txBody>
                    <a:bodyPr/>
                    <a:lstStyle/>
                    <a:p>
                      <a:pPr algn="ctr" fontAlgn="b"/>
                      <a:r>
                        <a:rPr lang="es-MX" sz="1000" b="1" i="0" u="none" strike="noStrike" dirty="0">
                          <a:solidFill>
                            <a:srgbClr val="FFFFFF"/>
                          </a:solidFill>
                          <a:effectLst/>
                          <a:latin typeface="Century Gothic" panose="020B0502020202020204" pitchFamily="34" charset="0"/>
                        </a:rPr>
                        <a:t>GBP/USD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1.25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1.30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80493">
                <a:tc>
                  <a:txBody>
                    <a:bodyPr/>
                    <a:lstStyle/>
                    <a:p>
                      <a:pPr algn="ctr" fontAlgn="b"/>
                      <a:r>
                        <a:rPr lang="es-MX" sz="1000" b="1" i="0" u="none" strike="noStrike" dirty="0">
                          <a:solidFill>
                            <a:srgbClr val="FFFFFF"/>
                          </a:solidFill>
                          <a:effectLst/>
                          <a:latin typeface="Century Gothic" panose="020B0502020202020204" pitchFamily="34" charset="0"/>
                        </a:rPr>
                        <a:t>USD/JPY</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109</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100.00</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-8.26%</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8559977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208799343"/>
              </p:ext>
            </p:extLst>
          </p:nvPr>
        </p:nvGraphicFramePr>
        <p:xfrm>
          <a:off x="2174874" y="1098099"/>
          <a:ext cx="5308601" cy="1924050"/>
        </p:xfrm>
        <a:graphic>
          <a:graphicData uri="http://schemas.openxmlformats.org/drawingml/2006/table">
            <a:tbl>
              <a:tblPr/>
              <a:tblGrid>
                <a:gridCol w="1222124"/>
                <a:gridCol w="1623133"/>
                <a:gridCol w="1355794"/>
                <a:gridCol w="1107550"/>
              </a:tblGrid>
              <a:tr h="200025">
                <a:tc gridSpan="4">
                  <a:txBody>
                    <a:bodyPr/>
                    <a:lstStyle/>
                    <a:p>
                      <a:pPr algn="ctr" fontAlgn="b"/>
                      <a:r>
                        <a:rPr lang="es-MX" sz="1000" b="1" i="0" u="none" strike="noStrike" dirty="0">
                          <a:solidFill>
                            <a:srgbClr val="FFFFFF"/>
                          </a:solidFill>
                          <a:effectLst/>
                          <a:latin typeface="Century Gothic" panose="020B0502020202020204" pitchFamily="34" charset="0"/>
                        </a:rPr>
                        <a:t>Estimados Banorte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(30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Mexbol Index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45,316.00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49,200.00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8.57%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Rend. a venc. 2016e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 Rend. a venc. 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a:t>
                      </a:r>
                      <a:r>
                        <a:rPr lang="es-MX" sz="1000" b="1" i="0" u="none" strike="noStrike" dirty="0" smtClean="0">
                          <a:solidFill>
                            <a:srgbClr val="FFFFFF"/>
                          </a:solidFill>
                          <a:effectLst/>
                          <a:latin typeface="Century Gothic" panose="020B0502020202020204" pitchFamily="34" charset="0"/>
                        </a:rPr>
                        <a:t>Treasury" </a:t>
                      </a:r>
                      <a:r>
                        <a:rPr lang="es-MX" sz="1000" b="1" i="0" u="none" strike="noStrike" dirty="0">
                          <a:solidFill>
                            <a:srgbClr val="FFFFFF"/>
                          </a:solidFill>
                          <a:effectLst/>
                          <a:latin typeface="Century Gothic" panose="020B0502020202020204" pitchFamily="34" charset="0"/>
                        </a:rPr>
                        <a:t>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2.50%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2.90%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Bono MX 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7.60%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7.80%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2016e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200025">
                <a:tc>
                  <a:txBody>
                    <a:bodyPr/>
                    <a:lstStyle/>
                    <a:p>
                      <a:pPr algn="ctr" fontAlgn="b"/>
                      <a:r>
                        <a:rPr lang="es-MX" sz="1000" b="1" i="0" u="none" strike="noStrike" dirty="0">
                          <a:solidFill>
                            <a:srgbClr val="FFFFFF"/>
                          </a:solidFill>
                          <a:effectLst/>
                          <a:latin typeface="Century Gothic" panose="020B0502020202020204" pitchFamily="34" charset="0"/>
                        </a:rPr>
                        <a:t>USD/MXN</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21.5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23.5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9.30%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graphicFrame>
        <p:nvGraphicFramePr>
          <p:cNvPr id="3" name="Tabla 2"/>
          <p:cNvGraphicFramePr>
            <a:graphicFrameLocks noGrp="1"/>
          </p:cNvGraphicFramePr>
          <p:nvPr>
            <p:extLst>
              <p:ext uri="{D42A27DB-BD31-4B8C-83A1-F6EECF244321}">
                <p14:modId xmlns:p14="http://schemas.microsoft.com/office/powerpoint/2010/main" val="1398424170"/>
              </p:ext>
            </p:extLst>
          </p:nvPr>
        </p:nvGraphicFramePr>
        <p:xfrm>
          <a:off x="2174873" y="3254729"/>
          <a:ext cx="5308601" cy="3248025"/>
        </p:xfrm>
        <a:graphic>
          <a:graphicData uri="http://schemas.openxmlformats.org/drawingml/2006/table">
            <a:tbl>
              <a:tblPr/>
              <a:tblGrid>
                <a:gridCol w="1222124"/>
                <a:gridCol w="1623133"/>
                <a:gridCol w="1355794"/>
                <a:gridCol w="1107550"/>
              </a:tblGrid>
              <a:tr h="190500">
                <a:tc gridSpan="4">
                  <a:txBody>
                    <a:bodyPr/>
                    <a:lstStyle/>
                    <a:p>
                      <a:pPr algn="ctr" fontAlgn="b"/>
                      <a:r>
                        <a:rPr lang="es-MX" sz="1000" b="1" i="0" u="none" strike="noStrike" dirty="0">
                          <a:solidFill>
                            <a:srgbClr val="FFFFFF"/>
                          </a:solidFill>
                          <a:effectLst/>
                          <a:latin typeface="Century Gothic" panose="020B0502020202020204" pitchFamily="34" charset="0"/>
                        </a:rPr>
                        <a:t>Citi</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(28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S&amp;P500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2,209.00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2,325.00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5.25%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DJ Stoxx 600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340.00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380.00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11.76%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Topix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1,470.00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1,625.00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10.54%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MSCI EM</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856.00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960.00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12.15%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Mexbol Index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45,470.61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46,100.00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1.38%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(28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"Treasurie" 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2.36%</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2.60%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Bono 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7.34%</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7.43%</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9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 Actual (18 Nov. 2016) </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USD/MXN</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20.40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21.00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2.94%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EUR/USD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1.06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0.98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-7.55%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0500">
                <a:tc>
                  <a:txBody>
                    <a:bodyPr/>
                    <a:lstStyle/>
                    <a:p>
                      <a:pPr algn="ctr" fontAlgn="b"/>
                      <a:r>
                        <a:rPr lang="es-MX" sz="1000" b="1" i="0" u="none" strike="noStrike" dirty="0">
                          <a:solidFill>
                            <a:srgbClr val="FFFFFF"/>
                          </a:solidFill>
                          <a:effectLst/>
                          <a:latin typeface="Century Gothic" panose="020B0502020202020204" pitchFamily="34" charset="0"/>
                        </a:rPr>
                        <a:t>GBP/USD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1.23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1.14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-7.32%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200025">
                <a:tc>
                  <a:txBody>
                    <a:bodyPr/>
                    <a:lstStyle/>
                    <a:p>
                      <a:pPr algn="ctr" fontAlgn="b"/>
                      <a:r>
                        <a:rPr lang="es-MX" sz="1000" b="1" i="0" u="none" strike="noStrike" dirty="0">
                          <a:solidFill>
                            <a:srgbClr val="FFFFFF"/>
                          </a:solidFill>
                          <a:effectLst/>
                          <a:latin typeface="Century Gothic" panose="020B0502020202020204" pitchFamily="34" charset="0"/>
                        </a:rPr>
                        <a:t>USD/JPY</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110.00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115.00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4.55%</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7" name="1 Título"/>
          <p:cNvSpPr>
            <a:spLocks noGrp="1"/>
          </p:cNvSpPr>
          <p:nvPr>
            <p:ph type="title"/>
          </p:nvPr>
        </p:nvSpPr>
        <p:spPr>
          <a:xfrm>
            <a:off x="243158" y="242572"/>
            <a:ext cx="6813051" cy="677773"/>
          </a:xfrm>
        </p:spPr>
        <p:txBody>
          <a:bodyPr>
            <a:normAutofit/>
          </a:bodyPr>
          <a:lstStyle/>
          <a:p>
            <a:r>
              <a:rPr lang="es-MX" sz="2000" b="1" dirty="0" smtClean="0">
                <a:latin typeface="Century Gothic" panose="020B0502020202020204" pitchFamily="34" charset="0"/>
              </a:rPr>
              <a:t>Estimados 2017</a:t>
            </a:r>
            <a:endParaRPr lang="es-MX" sz="2000" b="1"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832960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3557489450"/>
              </p:ext>
            </p:extLst>
          </p:nvPr>
        </p:nvGraphicFramePr>
        <p:xfrm>
          <a:off x="2255450" y="877878"/>
          <a:ext cx="5308601" cy="2747815"/>
        </p:xfrm>
        <a:graphic>
          <a:graphicData uri="http://schemas.openxmlformats.org/drawingml/2006/table">
            <a:tbl>
              <a:tblPr/>
              <a:tblGrid>
                <a:gridCol w="1222124"/>
                <a:gridCol w="1623133"/>
                <a:gridCol w="1355794"/>
                <a:gridCol w="1107550"/>
              </a:tblGrid>
              <a:tr h="195574">
                <a:tc gridSpan="4">
                  <a:txBody>
                    <a:bodyPr/>
                    <a:lstStyle/>
                    <a:p>
                      <a:pPr algn="ctr" fontAlgn="b"/>
                      <a:r>
                        <a:rPr lang="es-MX" sz="1000" b="1" i="0" u="none" strike="noStrike" dirty="0">
                          <a:solidFill>
                            <a:srgbClr val="FFFFFF"/>
                          </a:solidFill>
                          <a:effectLst/>
                          <a:latin typeface="Century Gothic" panose="020B0502020202020204" pitchFamily="34" charset="0"/>
                        </a:rPr>
                        <a:t>Goldman </a:t>
                      </a:r>
                      <a:r>
                        <a:rPr lang="es-MX" sz="1000" b="1" i="0" u="none" strike="noStrike" dirty="0" smtClean="0">
                          <a:solidFill>
                            <a:srgbClr val="FFFFFF"/>
                          </a:solidFill>
                          <a:effectLst/>
                          <a:latin typeface="Century Gothic" panose="020B0502020202020204" pitchFamily="34" charset="0"/>
                        </a:rPr>
                        <a:t>Sachs</a:t>
                      </a:r>
                      <a:endParaRPr lang="es-MX" sz="1000" b="1" i="0" u="none" strike="noStrike" dirty="0">
                        <a:solidFill>
                          <a:srgbClr val="FFFFFF"/>
                        </a:solidFill>
                        <a:effectLst/>
                        <a:latin typeface="Century Gothic" panose="020B0502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28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S&amp;P500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2,200.00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2,300.00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4.55%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EURO STOXX 50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3,016.80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3,250.00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7.73%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Topix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1,469.58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1,600.00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8.87%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 2016e </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a:t>
                      </a:r>
                      <a:r>
                        <a:rPr lang="es-MX" sz="1000" b="1" i="0" u="none" strike="noStrike" dirty="0" smtClean="0">
                          <a:solidFill>
                            <a:srgbClr val="FFFFFF"/>
                          </a:solidFill>
                          <a:effectLst/>
                          <a:latin typeface="Century Gothic" panose="020B0502020202020204" pitchFamily="34" charset="0"/>
                        </a:rPr>
                        <a:t>Treasury" </a:t>
                      </a:r>
                      <a:r>
                        <a:rPr lang="es-MX" sz="1000" b="1" i="0" u="none" strike="noStrike" dirty="0">
                          <a:solidFill>
                            <a:srgbClr val="FFFFFF"/>
                          </a:solidFill>
                          <a:effectLst/>
                          <a:latin typeface="Century Gothic" panose="020B0502020202020204" pitchFamily="34" charset="0"/>
                        </a:rPr>
                        <a:t>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2.31%</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2.75%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43.7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28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USD/MXN</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20.60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19.00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-7.77%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EUR/USD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1.06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-5.66%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95574">
                <a:tc>
                  <a:txBody>
                    <a:bodyPr/>
                    <a:lstStyle/>
                    <a:p>
                      <a:pPr algn="ctr" fontAlgn="b"/>
                      <a:r>
                        <a:rPr lang="es-MX" sz="1000" b="1" i="0" u="none" strike="noStrike" dirty="0">
                          <a:solidFill>
                            <a:srgbClr val="FFFFFF"/>
                          </a:solidFill>
                          <a:effectLst/>
                          <a:latin typeface="Century Gothic" panose="020B0502020202020204" pitchFamily="34" charset="0"/>
                        </a:rPr>
                        <a:t>GBP/USD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1.24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1.14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-8.06%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205353">
                <a:tc>
                  <a:txBody>
                    <a:bodyPr/>
                    <a:lstStyle/>
                    <a:p>
                      <a:pPr algn="ctr" fontAlgn="b"/>
                      <a:r>
                        <a:rPr lang="es-MX" sz="1000" b="1" i="0" u="none" strike="noStrike" dirty="0">
                          <a:solidFill>
                            <a:srgbClr val="FFFFFF"/>
                          </a:solidFill>
                          <a:effectLst/>
                          <a:latin typeface="Century Gothic" panose="020B0502020202020204" pitchFamily="34" charset="0"/>
                        </a:rPr>
                        <a:t>USD/JPY</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112.00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115.00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2.68%</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917251463"/>
              </p:ext>
            </p:extLst>
          </p:nvPr>
        </p:nvGraphicFramePr>
        <p:xfrm>
          <a:off x="2255450" y="3677184"/>
          <a:ext cx="5308601" cy="2908854"/>
        </p:xfrm>
        <a:graphic>
          <a:graphicData uri="http://schemas.openxmlformats.org/drawingml/2006/table">
            <a:tbl>
              <a:tblPr/>
              <a:tblGrid>
                <a:gridCol w="1222124"/>
                <a:gridCol w="1623133"/>
                <a:gridCol w="1355794"/>
                <a:gridCol w="1107550"/>
              </a:tblGrid>
              <a:tr h="172394">
                <a:tc gridSpan="4">
                  <a:txBody>
                    <a:bodyPr/>
                    <a:lstStyle/>
                    <a:p>
                      <a:pPr algn="ctr" fontAlgn="b"/>
                      <a:r>
                        <a:rPr lang="es-MX" sz="1000" b="1" i="0" u="none" strike="noStrike" dirty="0">
                          <a:solidFill>
                            <a:srgbClr val="FFFFFF"/>
                          </a:solidFill>
                          <a:effectLst/>
                          <a:latin typeface="Century Gothic" panose="020B0502020202020204" pitchFamily="34" charset="0"/>
                        </a:rPr>
                        <a:t>Bofa</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2016e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S&amp;P500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2,100.00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2,300.00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9.5%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NKY Index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18,356.89</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20,000.00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9.0%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Actual 25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Mexbol Index</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45,358.00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47,000.00 </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3.62%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pt-BR" sz="1000" b="1" i="0" u="none" strike="noStrike" dirty="0">
                          <a:solidFill>
                            <a:srgbClr val="000000"/>
                          </a:solidFill>
                          <a:effectLst/>
                          <a:latin typeface="Century Gothic" panose="020B0502020202020204" pitchFamily="34" charset="0"/>
                        </a:rPr>
                        <a:t>Rend. a venc. 28 Nov 2016</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pb</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a:t>
                      </a:r>
                      <a:r>
                        <a:rPr lang="es-MX" sz="1000" b="1" i="0" u="none" strike="noStrike" dirty="0" smtClean="0">
                          <a:solidFill>
                            <a:srgbClr val="FFFFFF"/>
                          </a:solidFill>
                          <a:effectLst/>
                          <a:latin typeface="Century Gothic" panose="020B0502020202020204" pitchFamily="34" charset="0"/>
                        </a:rPr>
                        <a:t>Treasury" </a:t>
                      </a:r>
                      <a:r>
                        <a:rPr lang="es-MX" sz="1000" b="1" i="0" u="none" strike="noStrike" dirty="0">
                          <a:solidFill>
                            <a:srgbClr val="FFFFFF"/>
                          </a:solidFill>
                          <a:effectLst/>
                          <a:latin typeface="Century Gothic" panose="020B0502020202020204" pitchFamily="34" charset="0"/>
                        </a:rPr>
                        <a:t>10a</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2.31%</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2.65%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34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1" i="0" u="none" strike="noStrike" dirty="0">
                          <a:solidFill>
                            <a:srgbClr val="000000"/>
                          </a:solidFill>
                          <a:effectLst/>
                          <a:latin typeface="Century Gothic" panose="020B0502020202020204" pitchFamily="34" charset="0"/>
                        </a:rPr>
                        <a:t>2016e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2017e</a:t>
                      </a:r>
                    </a:p>
                  </a:txBody>
                  <a:tcPr marL="9525" marR="9525" marT="9525" marB="0" anchor="b">
                    <a:lnL>
                      <a:noFill/>
                    </a:lnL>
                    <a:lnR>
                      <a:noFill/>
                    </a:lnR>
                    <a:lnT>
                      <a:noFill/>
                    </a:lnT>
                    <a:lnB>
                      <a:noFill/>
                    </a:lnB>
                    <a:solidFill>
                      <a:srgbClr val="F2F2F2"/>
                    </a:solidFill>
                  </a:tcPr>
                </a:tc>
                <a:tc>
                  <a:txBody>
                    <a:bodyPr/>
                    <a:lstStyle/>
                    <a:p>
                      <a:pPr algn="ctr" fontAlgn="b"/>
                      <a:r>
                        <a:rPr lang="es-MX" sz="1000" b="1" i="0" u="none" strike="noStrike" dirty="0">
                          <a:solidFill>
                            <a:srgbClr val="000000"/>
                          </a:solidFill>
                          <a:effectLst/>
                          <a:latin typeface="Century Gothic" panose="020B0502020202020204" pitchFamily="34" charset="0"/>
                        </a:rPr>
                        <a:t>Cambio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USD/MXN</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21</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22.00</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4.76%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EUR/USD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1.08</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1.05</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-2.78%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394">
                <a:tc>
                  <a:txBody>
                    <a:bodyPr/>
                    <a:lstStyle/>
                    <a:p>
                      <a:pPr algn="ctr" fontAlgn="b"/>
                      <a:r>
                        <a:rPr lang="es-MX" sz="1000" b="1" i="0" u="none" strike="noStrike" dirty="0">
                          <a:solidFill>
                            <a:srgbClr val="FFFFFF"/>
                          </a:solidFill>
                          <a:effectLst/>
                          <a:latin typeface="Century Gothic" panose="020B0502020202020204" pitchFamily="34" charset="0"/>
                        </a:rPr>
                        <a:t>GBP/USD</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1.23</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1.19</a:t>
                      </a:r>
                    </a:p>
                  </a:txBody>
                  <a:tcPr marL="9525" marR="9525" marT="9525"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-3.25%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81013">
                <a:tc>
                  <a:txBody>
                    <a:bodyPr/>
                    <a:lstStyle/>
                    <a:p>
                      <a:pPr algn="ctr" fontAlgn="b"/>
                      <a:r>
                        <a:rPr lang="es-MX" sz="1000" b="1" i="0" u="none" strike="noStrike" dirty="0">
                          <a:solidFill>
                            <a:srgbClr val="FFFFFF"/>
                          </a:solidFill>
                          <a:effectLst/>
                          <a:latin typeface="Century Gothic" panose="020B0502020202020204" pitchFamily="34" charset="0"/>
                        </a:rPr>
                        <a:t>USD/JPY</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0" i="0" u="none" strike="noStrike" dirty="0">
                          <a:solidFill>
                            <a:srgbClr val="000000"/>
                          </a:solidFill>
                          <a:effectLst/>
                          <a:latin typeface="Century Gothic" panose="020B0502020202020204" pitchFamily="34" charset="0"/>
                        </a:rPr>
                        <a:t>117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126.00</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entury Gothic" panose="020B0502020202020204" pitchFamily="34" charset="0"/>
                        </a:rPr>
                        <a:t>7.69%</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7" name="1 Título"/>
          <p:cNvSpPr>
            <a:spLocks noGrp="1"/>
          </p:cNvSpPr>
          <p:nvPr>
            <p:ph type="title"/>
          </p:nvPr>
        </p:nvSpPr>
        <p:spPr>
          <a:xfrm>
            <a:off x="243158" y="242572"/>
            <a:ext cx="6813051" cy="677773"/>
          </a:xfrm>
        </p:spPr>
        <p:txBody>
          <a:bodyPr>
            <a:normAutofit/>
          </a:bodyPr>
          <a:lstStyle/>
          <a:p>
            <a:r>
              <a:rPr lang="es-MX" sz="2000" b="1" dirty="0" smtClean="0">
                <a:latin typeface="Century Gothic" panose="020B0502020202020204" pitchFamily="34" charset="0"/>
              </a:rPr>
              <a:t>Estimados 2017</a:t>
            </a:r>
            <a:endParaRPr lang="es-MX" sz="2000" b="1" dirty="0">
              <a:latin typeface="Century Gothic" panose="020B0502020202020204" pitchFamily="34" charset="0"/>
            </a:endParaRPr>
          </a:p>
        </p:txBody>
      </p:sp>
      <p:sp>
        <p:nvSpPr>
          <p:cNvPr id="4" name="3 Botón de acción: Hacia atrás o Anterior">
            <a:hlinkClick r:id="rId3" action="ppaction://hlinksldjump" highlightClick="1"/>
          </p:cNvPr>
          <p:cNvSpPr/>
          <p:nvPr/>
        </p:nvSpPr>
        <p:spPr>
          <a:xfrm>
            <a:off x="8376834" y="5935851"/>
            <a:ext cx="402956" cy="371959"/>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393358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rmAutofit fontScale="90000"/>
          </a:bodyPr>
          <a:lstStyle/>
          <a:p>
            <a:pPr algn="ctr"/>
            <a:r>
              <a:rPr lang="es-ES" sz="2200" b="1" dirty="0" smtClean="0">
                <a:latin typeface="Century Gothic" panose="020B0502020202020204" pitchFamily="34" charset="0"/>
              </a:rPr>
              <a:t>Resultado del FANVIT </a:t>
            </a:r>
            <a:br>
              <a:rPr lang="es-ES" sz="2200" b="1" dirty="0" smtClean="0">
                <a:latin typeface="Century Gothic" panose="020B0502020202020204" pitchFamily="34" charset="0"/>
              </a:rPr>
            </a:br>
            <a:r>
              <a:rPr lang="es-ES" sz="1600" b="1" dirty="0" smtClean="0">
                <a:latin typeface="Century Gothic" panose="020B0502020202020204" pitchFamily="34" charset="0"/>
              </a:rPr>
              <a:t>(al 30 de noviembre de 2016)</a:t>
            </a:r>
            <a:endParaRPr lang="es-MX" sz="1600" b="1" dirty="0">
              <a:latin typeface="Century Gothic" panose="020B0502020202020204" pitchFamily="34" charset="0"/>
            </a:endParaRPr>
          </a:p>
        </p:txBody>
      </p:sp>
      <p:sp>
        <p:nvSpPr>
          <p:cNvPr id="5" name="1 Título"/>
          <p:cNvSpPr txBox="1">
            <a:spLocks/>
          </p:cNvSpPr>
          <p:nvPr/>
        </p:nvSpPr>
        <p:spPr bwMode="auto">
          <a:xfrm>
            <a:off x="434721" y="6021288"/>
            <a:ext cx="7407462"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smtClean="0">
                <a:solidFill>
                  <a:schemeClr val="tx1"/>
                </a:solidFill>
                <a:latin typeface="Century Gothic" panose="020B0502020202020204" pitchFamily="34" charset="0"/>
              </a:rPr>
              <a:t>Fuente: INFONAVIT con datos al 30 de noviembre de 2016</a:t>
            </a:r>
            <a:endParaRPr lang="es-MX" sz="1000" dirty="0">
              <a:solidFill>
                <a:schemeClr val="tx1"/>
              </a:solidFill>
              <a:latin typeface="Century Gothic" panose="020B0502020202020204" pitchFamily="34" charset="0"/>
            </a:endParaRPr>
          </a:p>
        </p:txBody>
      </p:sp>
      <p:graphicFrame>
        <p:nvGraphicFramePr>
          <p:cNvPr id="6" name="1 Gráfico"/>
          <p:cNvGraphicFramePr>
            <a:graphicFrameLocks noGrp="1"/>
          </p:cNvGraphicFramePr>
          <p:nvPr>
            <p:extLst>
              <p:ext uri="{D42A27DB-BD31-4B8C-83A1-F6EECF244321}">
                <p14:modId xmlns:p14="http://schemas.microsoft.com/office/powerpoint/2010/main" val="2833440529"/>
              </p:ext>
            </p:extLst>
          </p:nvPr>
        </p:nvGraphicFramePr>
        <p:xfrm>
          <a:off x="238125" y="1340603"/>
          <a:ext cx="8603658" cy="4819973"/>
        </p:xfrm>
        <a:graphic>
          <a:graphicData uri="http://schemas.openxmlformats.org/drawingml/2006/chart">
            <c:chart xmlns:c="http://schemas.openxmlformats.org/drawingml/2006/chart" xmlns:r="http://schemas.openxmlformats.org/officeDocument/2006/relationships" r:id="rId2"/>
          </a:graphicData>
        </a:graphic>
      </p:graphicFrame>
      <p:sp>
        <p:nvSpPr>
          <p:cNvPr id="7" name="6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213009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699792" y="1556792"/>
            <a:ext cx="1152128"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851920" y="1556792"/>
            <a:ext cx="4104456"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899592" y="1556792"/>
            <a:ext cx="1800200"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143999" y="288000"/>
            <a:ext cx="7407462" cy="631524"/>
          </a:xfrm>
        </p:spPr>
        <p:txBody>
          <a:bodyPr>
            <a:normAutofit fontScale="90000"/>
          </a:bodyPr>
          <a:lstStyle/>
          <a:p>
            <a:pPr algn="ctr"/>
            <a:r>
              <a:rPr lang="es-ES" sz="2200" b="1" dirty="0" smtClean="0">
                <a:latin typeface="Century Gothic" panose="020B0502020202020204" pitchFamily="34" charset="0"/>
              </a:rPr>
              <a:t>Resultado del FANVIT </a:t>
            </a:r>
            <a:r>
              <a:rPr lang="es-ES" sz="2400" b="1" dirty="0" smtClean="0">
                <a:latin typeface="Century Gothic" panose="020B0502020202020204" pitchFamily="34" charset="0"/>
              </a:rPr>
              <a:t/>
            </a:r>
            <a:br>
              <a:rPr lang="es-ES" sz="2400" b="1" dirty="0" smtClean="0">
                <a:latin typeface="Century Gothic" panose="020B0502020202020204" pitchFamily="34" charset="0"/>
              </a:rPr>
            </a:br>
            <a:r>
              <a:rPr lang="es-ES" sz="1600" b="1" dirty="0" smtClean="0">
                <a:latin typeface="Century Gothic" panose="020B0502020202020204" pitchFamily="34" charset="0"/>
              </a:rPr>
              <a:t>(al 30 de noviembre de 2016)</a:t>
            </a:r>
            <a:endParaRPr lang="es-MX" sz="1600" b="1" dirty="0">
              <a:latin typeface="Century Gothic" panose="020B0502020202020204" pitchFamily="34" charset="0"/>
            </a:endParaRPr>
          </a:p>
        </p:txBody>
      </p:sp>
      <p:sp>
        <p:nvSpPr>
          <p:cNvPr id="5" name="1 Título"/>
          <p:cNvSpPr txBox="1">
            <a:spLocks/>
          </p:cNvSpPr>
          <p:nvPr/>
        </p:nvSpPr>
        <p:spPr bwMode="auto">
          <a:xfrm>
            <a:off x="434721" y="6337050"/>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smtClean="0">
                <a:solidFill>
                  <a:schemeClr val="tx1"/>
                </a:solidFill>
                <a:latin typeface="Century Gothic" panose="020B0502020202020204" pitchFamily="34" charset="0"/>
              </a:rPr>
              <a:t>Fuente: INFONAVIT con datos al 30 de noviembre de 2016</a:t>
            </a:r>
            <a:endParaRPr lang="es-MX" sz="1000" dirty="0">
              <a:solidFill>
                <a:schemeClr val="tx1"/>
              </a:solidFill>
              <a:latin typeface="Century Gothic" panose="020B0502020202020204" pitchFamily="34" charset="0"/>
            </a:endParaRPr>
          </a:p>
        </p:txBody>
      </p:sp>
      <p:graphicFrame>
        <p:nvGraphicFramePr>
          <p:cNvPr id="9" name="1 Gráfico"/>
          <p:cNvGraphicFramePr>
            <a:graphicFrameLocks noGrp="1"/>
          </p:cNvGraphicFramePr>
          <p:nvPr>
            <p:extLst>
              <p:ext uri="{D42A27DB-BD31-4B8C-83A1-F6EECF244321}">
                <p14:modId xmlns:p14="http://schemas.microsoft.com/office/powerpoint/2010/main" val="4222566755"/>
              </p:ext>
            </p:extLst>
          </p:nvPr>
        </p:nvGraphicFramePr>
        <p:xfrm>
          <a:off x="238125" y="1201119"/>
          <a:ext cx="8603658" cy="5135931"/>
        </p:xfrm>
        <a:graphic>
          <a:graphicData uri="http://schemas.openxmlformats.org/drawingml/2006/chart">
            <c:chart xmlns:c="http://schemas.openxmlformats.org/drawingml/2006/chart" xmlns:r="http://schemas.openxmlformats.org/officeDocument/2006/relationships" r:id="rId2"/>
          </a:graphicData>
        </a:graphic>
      </p:graphicFrame>
      <p:sp>
        <p:nvSpPr>
          <p:cNvPr id="10" name="9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123801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922962" cy="711200"/>
          </a:xfrm>
        </p:spPr>
        <p:txBody>
          <a:bodyPr/>
          <a:lstStyle/>
          <a:p>
            <a:r>
              <a:rPr lang="es-MX" altLang="es-MX" sz="2800" dirty="0" smtClean="0">
                <a:latin typeface="Century Gothic" pitchFamily="34" charset="0"/>
              </a:rPr>
              <a:t>Grupo de Trabajo de </a:t>
            </a:r>
            <a:r>
              <a:rPr lang="es-MX" altLang="es-MX" sz="2800" dirty="0">
                <a:latin typeface="Century Gothic" pitchFamily="34" charset="0"/>
              </a:rPr>
              <a:t>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026</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Diciembre </a:t>
            </a:r>
            <a:r>
              <a:rPr lang="es-ES" dirty="0">
                <a:latin typeface="Century Gothic" pitchFamily="34" charset="0"/>
              </a:rPr>
              <a:t>2016</a:t>
            </a:r>
          </a:p>
        </p:txBody>
      </p:sp>
    </p:spTree>
    <p:extLst>
      <p:ext uri="{BB962C8B-B14F-4D97-AF65-F5344CB8AC3E}">
        <p14:creationId xmlns:p14="http://schemas.microsoft.com/office/powerpoint/2010/main" val="12700526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37501</TotalTime>
  <Words>3130</Words>
  <Application>Microsoft Office PowerPoint</Application>
  <PresentationFormat>Carta (216 x 279 mm)</PresentationFormat>
  <Paragraphs>778</Paragraphs>
  <Slides>40</Slides>
  <Notes>8</Notes>
  <HiddenSlides>0</HiddenSlides>
  <MMClips>0</MMClips>
  <ScaleCrop>false</ScaleCrop>
  <HeadingPairs>
    <vt:vector size="4" baseType="variant">
      <vt:variant>
        <vt:lpstr>Tema</vt:lpstr>
      </vt:variant>
      <vt:variant>
        <vt:i4>4</vt:i4>
      </vt:variant>
      <vt:variant>
        <vt:lpstr>Títulos de diapositiva</vt:lpstr>
      </vt:variant>
      <vt:variant>
        <vt:i4>40</vt:i4>
      </vt:variant>
    </vt:vector>
  </HeadingPairs>
  <TitlesOfParts>
    <vt:vector size="44" baseType="lpstr">
      <vt:lpstr>Tema de Office</vt:lpstr>
      <vt:lpstr>2_Infonavit_2015</vt:lpstr>
      <vt:lpstr>6_Infonavit_2015</vt:lpstr>
      <vt:lpstr>3_Infonavit_2015</vt:lpstr>
      <vt:lpstr>Grupo de Trabajo de Inversiones Sesión Número 026</vt:lpstr>
      <vt:lpstr>Presentación de PowerPoint</vt:lpstr>
      <vt:lpstr>Estimados 2017</vt:lpstr>
      <vt:lpstr>Presentación de PowerPoint</vt:lpstr>
      <vt:lpstr>Presentación de PowerPoint</vt:lpstr>
      <vt:lpstr>Presentación de PowerPoint</vt:lpstr>
      <vt:lpstr>Presentación de PowerPoint</vt:lpstr>
      <vt:lpstr>Presentación de PowerPoint</vt:lpstr>
      <vt:lpstr>Presentación de PowerPoint</vt:lpstr>
      <vt:lpstr>Los mercados descuentan al menos una baja de calificación de México, pero de agravarse el panorama, podrían empezar a anticipar otra</vt:lpstr>
      <vt:lpstr>Los pronósticos de México por parte de analistas se han movido hacia un menor crecimiento y niveles más elevados de tasas, tipo de cambio e inflación</vt:lpstr>
      <vt:lpstr>Presentación de PowerPoint</vt:lpstr>
      <vt:lpstr>Informe sobre la inversión en CKD´s</vt:lpstr>
      <vt:lpstr>Presentación de PowerPoint</vt:lpstr>
      <vt:lpstr>a) Operaciones relevantes  FANVIT del 17 al 30 de noviembre de 2016.</vt:lpstr>
      <vt:lpstr>b) Resultados  Resultado de Gestión FANVIT</vt:lpstr>
      <vt:lpstr>c) ¿Cuál sería el rendimiento si las tasas bajan 10 pb?</vt:lpstr>
      <vt:lpstr>c) Riesgo-Rendimiento Fanvit vs Siefore Básica 2 (al 30 de noviembre)</vt:lpstr>
      <vt:lpstr>d) Portafolio de referencia SB2</vt:lpstr>
      <vt:lpstr>d) Portafolio de referencia SB2</vt:lpstr>
      <vt:lpstr>d) Comparativo de FANVIT vs SB2 por Clase de Activo, Tasa de Rendimiento a Vencimiento y PPP al 30 de Nov.</vt:lpstr>
      <vt:lpstr>d) Comparativo de FANVIT vs SB2 por Clase de Activo</vt:lpstr>
      <vt:lpstr>d) Desempeño del FANVIT por clase de activo</vt:lpstr>
      <vt:lpstr>e) VAR</vt:lpstr>
      <vt:lpstr>f) Estrategia</vt:lpstr>
      <vt:lpstr>Presentación de PowerPoint</vt:lpstr>
      <vt:lpstr>A un año de operación, el FINVIT cuenta con ~$ 46.4 mdp, 70% aportados de forma directa y un rendimiento del 4.25%.</vt:lpstr>
      <vt:lpstr>Composición por tipo de activo</vt:lpstr>
      <vt:lpstr>El ~28% de la plantilla del Instituto ya es parte del FINVIT, 61% personal sindicalizado</vt:lpstr>
      <vt:lpstr>Presentación de PowerPoint</vt:lpstr>
      <vt:lpstr>Propuesta de operaciones de Prestamos de Valores</vt:lpstr>
      <vt:lpstr>Presentación de PowerPoint</vt:lpstr>
      <vt:lpstr>Acuerdos</vt:lpstr>
      <vt:lpstr>ANEXOS</vt:lpstr>
      <vt:lpstr>Estimados 2017</vt:lpstr>
      <vt:lpstr>Estimados 2017</vt:lpstr>
      <vt:lpstr>Estimados 2017</vt:lpstr>
      <vt:lpstr>Resultado del FANVIT  (al 30 de noviembre de 2016)</vt:lpstr>
      <vt:lpstr>Resultado del FANVIT  (al 30 de noviembre de 2016)</vt:lpstr>
      <vt:lpstr>Grupo de Trabajo de Inversiones Sesión Número 026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694</cp:revision>
  <cp:lastPrinted>2016-12-09T19:57:39Z</cp:lastPrinted>
  <dcterms:created xsi:type="dcterms:W3CDTF">2015-01-27T17:54:18Z</dcterms:created>
  <dcterms:modified xsi:type="dcterms:W3CDTF">2016-12-12T15:52:26Z</dcterms:modified>
</cp:coreProperties>
</file>