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media/image15.jpg" ContentType="image/jpg"/>
  <Override PartName="/ppt/media/image25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3.jpg" ContentType="image/jpg"/>
  <Override PartName="/ppt/media/image36.jpg" ContentType="image/jpg"/>
  <Override PartName="/ppt/media/image37.jpg" ContentType="image/jpg"/>
  <Override PartName="/ppt/media/image38.jpg" ContentType="image/jpg"/>
  <Override PartName="/ppt/media/image41.jpg" ContentType="image/jpg"/>
  <Override PartName="/ppt/media/image44.jpg" ContentType="image/jpg"/>
  <Override PartName="/ppt/media/image47.jpg" ContentType="image/jpg"/>
  <Override PartName="/ppt/media/image50.jpg" ContentType="image/jpg"/>
  <Override PartName="/ppt/media/image54.jpg" ContentType="image/jpg"/>
  <Override PartName="/ppt/media/image56.jpg" ContentType="image/jpg"/>
  <Override PartName="/ppt/media/image57.jpg" ContentType="image/jpg"/>
  <Override PartName="/ppt/media/image59.jpg" ContentType="image/jpg"/>
  <Override PartName="/ppt/media/image60.jpg" ContentType="image/jpg"/>
  <Override PartName="/ppt/media/image63.jpg" ContentType="image/jpg"/>
  <Override PartName="/ppt/media/image66.jpg" ContentType="image/jpg"/>
  <Override PartName="/ppt/media/image67.jpg" ContentType="image/jpg"/>
  <Override PartName="/ppt/media/image69.jpg" ContentType="image/jpg"/>
  <Override PartName="/ppt/media/image72.jpg" ContentType="image/jpg"/>
  <Override PartName="/ppt/media/image73.jpg" ContentType="image/jpg"/>
  <Override PartName="/ppt/media/image74.jpg" ContentType="image/jpg"/>
  <Override PartName="/ppt/media/image75.jpg" ContentType="image/jpg"/>
  <Override PartName="/ppt/media/image76.jpg" ContentType="image/jpg"/>
  <Override PartName="/ppt/media/image77.jpg" ContentType="image/jpg"/>
  <Override PartName="/ppt/media/image79.jpg" ContentType="image/jpg"/>
  <Override PartName="/ppt/media/image80.jpg" ContentType="image/jpg"/>
  <Override PartName="/ppt/media/image81.jpg" ContentType="image/jpg"/>
  <Override PartName="/ppt/media/image82.jpg" ContentType="image/jpg"/>
  <Override PartName="/ppt/media/image83.jpg" ContentType="image/jpg"/>
  <Override PartName="/ppt/media/image84.jpg" ContentType="image/jpg"/>
  <Override PartName="/ppt/media/image86.jpg" ContentType="image/jpg"/>
  <Override PartName="/ppt/media/image87.jpg" ContentType="image/jpg"/>
  <Override PartName="/ppt/media/image88.jpg" ContentType="image/jpg"/>
  <Override PartName="/ppt/media/image90.jpg" ContentType="image/jpg"/>
  <Override PartName="/ppt/media/image91.jpg" ContentType="image/jpg"/>
  <Override PartName="/ppt/media/image92.jpg" ContentType="image/jpg"/>
  <Override PartName="/ppt/media/image93.jpg" ContentType="image/jpg"/>
  <Override PartName="/ppt/media/image94.jpg" ContentType="image/jpg"/>
  <Override PartName="/ppt/media/image95.jpg" ContentType="image/jpg"/>
  <Override PartName="/ppt/media/image96.jpg" ContentType="image/jpg"/>
  <Override PartName="/ppt/media/image97.jpg" ContentType="image/jpg"/>
  <Override PartName="/ppt/media/image98.jpg" ContentType="image/jpg"/>
  <Override PartName="/ppt/media/image99.jpg" ContentType="image/jpg"/>
  <Override PartName="/ppt/media/image104.jpg" ContentType="image/jpg"/>
  <Override PartName="/ppt/media/image105.jpg" ContentType="image/jpg"/>
  <Override PartName="/ppt/media/image106.jpg" ContentType="image/jpg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9" r:id="rId2"/>
    <p:sldMasterId id="2147483682" r:id="rId3"/>
    <p:sldMasterId id="2147483695" r:id="rId4"/>
  </p:sldMasterIdLst>
  <p:notesMasterIdLst>
    <p:notesMasterId r:id="rId78"/>
  </p:notesMasterIdLst>
  <p:handoutMasterIdLst>
    <p:handoutMasterId r:id="rId79"/>
  </p:handoutMasterIdLst>
  <p:sldIdLst>
    <p:sldId id="787" r:id="rId5"/>
    <p:sldId id="679" r:id="rId6"/>
    <p:sldId id="717" r:id="rId7"/>
    <p:sldId id="783" r:id="rId8"/>
    <p:sldId id="720" r:id="rId9"/>
    <p:sldId id="735" r:id="rId10"/>
    <p:sldId id="736" r:id="rId11"/>
    <p:sldId id="737" r:id="rId12"/>
    <p:sldId id="738" r:id="rId13"/>
    <p:sldId id="739" r:id="rId14"/>
    <p:sldId id="740" r:id="rId15"/>
    <p:sldId id="741" r:id="rId16"/>
    <p:sldId id="742" r:id="rId17"/>
    <p:sldId id="743" r:id="rId18"/>
    <p:sldId id="744" r:id="rId19"/>
    <p:sldId id="745" r:id="rId20"/>
    <p:sldId id="746" r:id="rId21"/>
    <p:sldId id="747" r:id="rId22"/>
    <p:sldId id="748" r:id="rId23"/>
    <p:sldId id="749" r:id="rId24"/>
    <p:sldId id="750" r:id="rId25"/>
    <p:sldId id="751" r:id="rId26"/>
    <p:sldId id="752" r:id="rId27"/>
    <p:sldId id="753" r:id="rId28"/>
    <p:sldId id="754" r:id="rId29"/>
    <p:sldId id="755" r:id="rId30"/>
    <p:sldId id="756" r:id="rId31"/>
    <p:sldId id="757" r:id="rId32"/>
    <p:sldId id="758" r:id="rId33"/>
    <p:sldId id="759" r:id="rId34"/>
    <p:sldId id="760" r:id="rId35"/>
    <p:sldId id="761" r:id="rId36"/>
    <p:sldId id="762" r:id="rId37"/>
    <p:sldId id="763" r:id="rId38"/>
    <p:sldId id="764" r:id="rId39"/>
    <p:sldId id="765" r:id="rId40"/>
    <p:sldId id="721" r:id="rId41"/>
    <p:sldId id="722" r:id="rId42"/>
    <p:sldId id="723" r:id="rId43"/>
    <p:sldId id="730" r:id="rId44"/>
    <p:sldId id="731" r:id="rId45"/>
    <p:sldId id="724" r:id="rId46"/>
    <p:sldId id="725" r:id="rId47"/>
    <p:sldId id="726" r:id="rId48"/>
    <p:sldId id="784" r:id="rId49"/>
    <p:sldId id="773" r:id="rId50"/>
    <p:sldId id="774" r:id="rId51"/>
    <p:sldId id="775" r:id="rId52"/>
    <p:sldId id="776" r:id="rId53"/>
    <p:sldId id="777" r:id="rId54"/>
    <p:sldId id="778" r:id="rId55"/>
    <p:sldId id="779" r:id="rId56"/>
    <p:sldId id="780" r:id="rId57"/>
    <p:sldId id="781" r:id="rId58"/>
    <p:sldId id="782" r:id="rId59"/>
    <p:sldId id="771" r:id="rId60"/>
    <p:sldId id="785" r:id="rId61"/>
    <p:sldId id="709" r:id="rId62"/>
    <p:sldId id="710" r:id="rId63"/>
    <p:sldId id="772" r:id="rId64"/>
    <p:sldId id="666" r:id="rId65"/>
    <p:sldId id="704" r:id="rId66"/>
    <p:sldId id="702" r:id="rId67"/>
    <p:sldId id="786" r:id="rId68"/>
    <p:sldId id="733" r:id="rId69"/>
    <p:sldId id="676" r:id="rId70"/>
    <p:sldId id="734" r:id="rId71"/>
    <p:sldId id="678" r:id="rId72"/>
    <p:sldId id="789" r:id="rId73"/>
    <p:sldId id="391" r:id="rId74"/>
    <p:sldId id="696" r:id="rId75"/>
    <p:sldId id="697" r:id="rId76"/>
    <p:sldId id="788" r:id="rId77"/>
  </p:sldIdLst>
  <p:sldSz cx="9144000" cy="6858000" type="letter"/>
  <p:notesSz cx="6950075" cy="9236075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2909">
          <p15:clr>
            <a:srgbClr val="A4A3A4"/>
          </p15:clr>
        </p15:guide>
        <p15:guide id="4" pos="218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9D32"/>
    <a:srgbClr val="CD0000"/>
    <a:srgbClr val="C0504D"/>
    <a:srgbClr val="E3819F"/>
    <a:srgbClr val="CC99FF"/>
    <a:srgbClr val="FF00FF"/>
    <a:srgbClr val="D481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539" autoAdjust="0"/>
    <p:restoredTop sz="90263" autoAdjust="0"/>
  </p:normalViewPr>
  <p:slideViewPr>
    <p:cSldViewPr snapToGrid="0" snapToObjects="1">
      <p:cViewPr>
        <p:scale>
          <a:sx n="130" d="100"/>
          <a:sy n="130" d="100"/>
        </p:scale>
        <p:origin x="-12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31572"/>
    </p:cViewPr>
  </p:sorterViewPr>
  <p:notesViewPr>
    <p:cSldViewPr snapToGrid="0" snapToObjects="1">
      <p:cViewPr varScale="1">
        <p:scale>
          <a:sx n="52" d="100"/>
          <a:sy n="52" d="100"/>
        </p:scale>
        <p:origin x="-2970" y="-84"/>
      </p:cViewPr>
      <p:guideLst>
        <p:guide orient="horz" pos="3110"/>
        <p:guide orient="horz" pos="2909"/>
        <p:guide pos="2141"/>
        <p:guide pos="218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IN334157.INFONAVIT\Desktop\Activo%20Neto%20PL%20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6\12.%20Diciembre\Historico_Vector%2030.12.2016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6\12.%20Diciembre\Historico_Vector%2030.12.2016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6\12.%20Diciembre\Historico_Vector%2030.12.2016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Rendimiento Histórico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'Rendimientos FINVIT'!$N$49</c:f>
              <c:strCache>
                <c:ptCount val="1"/>
                <c:pt idx="0">
                  <c:v>FINVIT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'Rendimientos FINVIT'!$M$50:$M$52</c:f>
              <c:strCache>
                <c:ptCount val="3"/>
                <c:pt idx="0">
                  <c:v>2015</c:v>
                </c:pt>
                <c:pt idx="1">
                  <c:v>2016</c:v>
                </c:pt>
                <c:pt idx="2">
                  <c:v>Histórico</c:v>
                </c:pt>
              </c:strCache>
            </c:strRef>
          </c:cat>
          <c:val>
            <c:numRef>
              <c:f>'Rendimientos FINVIT'!$N$50:$N$52</c:f>
              <c:numCache>
                <c:formatCode>0.00%</c:formatCode>
                <c:ptCount val="3"/>
                <c:pt idx="0">
                  <c:v>3.4696800000000125E-2</c:v>
                </c:pt>
                <c:pt idx="1">
                  <c:v>4.5227950278523228E-2</c:v>
                </c:pt>
                <c:pt idx="2">
                  <c:v>4.1488803545051717E-2</c:v>
                </c:pt>
              </c:numCache>
            </c:numRef>
          </c:val>
        </c:ser>
        <c:ser>
          <c:idx val="1"/>
          <c:order val="1"/>
          <c:tx>
            <c:strRef>
              <c:f>'Rendimientos FINVIT'!$O$49</c:f>
              <c:strCache>
                <c:ptCount val="1"/>
                <c:pt idx="0">
                  <c:v>Parámetro de Referencia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'Rendimientos FINVIT'!$M$50:$M$52</c:f>
              <c:strCache>
                <c:ptCount val="3"/>
                <c:pt idx="0">
                  <c:v>2015</c:v>
                </c:pt>
                <c:pt idx="1">
                  <c:v>2016</c:v>
                </c:pt>
                <c:pt idx="2">
                  <c:v>Histórico</c:v>
                </c:pt>
              </c:strCache>
            </c:strRef>
          </c:cat>
          <c:val>
            <c:numRef>
              <c:f>'Rendimientos FINVIT'!$O$50:$O$52</c:f>
              <c:numCache>
                <c:formatCode>0.00%</c:formatCode>
                <c:ptCount val="3"/>
                <c:pt idx="0">
                  <c:v>3.3960347894469486E-2</c:v>
                </c:pt>
                <c:pt idx="1">
                  <c:v>4.4186533550369236E-2</c:v>
                </c:pt>
                <c:pt idx="2">
                  <c:v>4.0615023544136201E-2</c:v>
                </c:pt>
              </c:numCache>
            </c:numRef>
          </c:val>
        </c:ser>
        <c:ser>
          <c:idx val="2"/>
          <c:order val="2"/>
          <c:tx>
            <c:strRef>
              <c:f>'Rendimientos FINVIT'!$P$49</c:f>
              <c:strCache>
                <c:ptCount val="1"/>
                <c:pt idx="0">
                  <c:v>Cetes 28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'Rendimientos FINVIT'!$M$50:$M$52</c:f>
              <c:strCache>
                <c:ptCount val="3"/>
                <c:pt idx="0">
                  <c:v>2015</c:v>
                </c:pt>
                <c:pt idx="1">
                  <c:v>2016</c:v>
                </c:pt>
                <c:pt idx="2">
                  <c:v>Histórico</c:v>
                </c:pt>
              </c:strCache>
            </c:strRef>
          </c:cat>
          <c:val>
            <c:numRef>
              <c:f>'Rendimientos FINVIT'!$P$50:$P$52</c:f>
              <c:numCache>
                <c:formatCode>0.00%</c:formatCode>
                <c:ptCount val="3"/>
                <c:pt idx="0">
                  <c:v>3.0409974036323905E-2</c:v>
                </c:pt>
                <c:pt idx="1">
                  <c:v>4.0731539304590232E-2</c:v>
                </c:pt>
                <c:pt idx="2">
                  <c:v>3.7058741609360089E-2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09632"/>
        <c:axId val="94711168"/>
      </c:barChart>
      <c:catAx>
        <c:axId val="9470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4711168"/>
        <c:crosses val="autoZero"/>
        <c:auto val="1"/>
        <c:lblAlgn val="ctr"/>
        <c:lblOffset val="100"/>
        <c:noMultiLvlLbl val="0"/>
      </c:catAx>
      <c:valAx>
        <c:axId val="94711168"/>
        <c:scaling>
          <c:orientation val="minMax"/>
          <c:max val="6.0000000000000012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470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1200"/>
            </a:pPr>
            <a:r>
              <a:rPr lang="en-US" sz="1200" dirty="0"/>
              <a:t>Aportaciones al FINVIT por </a:t>
            </a:r>
            <a:r>
              <a:rPr lang="en-US" sz="1200" dirty="0" smtClean="0"/>
              <a:t>modalidad</a:t>
            </a:r>
            <a:endParaRPr lang="es-MX" sz="1200" dirty="0"/>
          </a:p>
        </c:rich>
      </c:tx>
      <c:layout>
        <c:manualLayout>
          <c:xMode val="edge"/>
          <c:yMode val="edge"/>
          <c:x val="0.22132311115459291"/>
          <c:y val="9.9474083114085409E-4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</a:rPr>
                      <a:t>71%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</a:rPr>
                      <a:t>29%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0.70407034241661726</c:v>
                </c:pt>
                <c:pt idx="1">
                  <c:v>0.29592965758338269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28977385789301"/>
          <c:y val="2.233953367556446E-2"/>
          <c:w val="0.78259895279481617"/>
          <c:h val="0.70881508747140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'COMITE FINVIT'!$B$1</c:f>
              <c:strCache>
                <c:ptCount val="1"/>
                <c:pt idx="0">
                  <c:v>Total Activos Netos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'COMITE FINVIT'!$A$2:$A$437</c:f>
              <c:numCache>
                <c:formatCode>m/d/yyyy</c:formatCode>
                <c:ptCount val="436"/>
                <c:pt idx="0">
                  <c:v>42111</c:v>
                </c:pt>
                <c:pt idx="1">
                  <c:v>42114</c:v>
                </c:pt>
                <c:pt idx="2">
                  <c:v>42115</c:v>
                </c:pt>
                <c:pt idx="3">
                  <c:v>42116</c:v>
                </c:pt>
                <c:pt idx="4">
                  <c:v>42117</c:v>
                </c:pt>
                <c:pt idx="5">
                  <c:v>42118</c:v>
                </c:pt>
                <c:pt idx="6">
                  <c:v>42121</c:v>
                </c:pt>
                <c:pt idx="7">
                  <c:v>42122</c:v>
                </c:pt>
                <c:pt idx="8">
                  <c:v>42123</c:v>
                </c:pt>
                <c:pt idx="9">
                  <c:v>42124</c:v>
                </c:pt>
                <c:pt idx="10">
                  <c:v>42128</c:v>
                </c:pt>
                <c:pt idx="11">
                  <c:v>42129</c:v>
                </c:pt>
                <c:pt idx="12">
                  <c:v>42130</c:v>
                </c:pt>
                <c:pt idx="13">
                  <c:v>42131</c:v>
                </c:pt>
                <c:pt idx="14">
                  <c:v>42132</c:v>
                </c:pt>
                <c:pt idx="15">
                  <c:v>42135</c:v>
                </c:pt>
                <c:pt idx="16">
                  <c:v>42136</c:v>
                </c:pt>
                <c:pt idx="17">
                  <c:v>42137</c:v>
                </c:pt>
                <c:pt idx="18">
                  <c:v>42138</c:v>
                </c:pt>
                <c:pt idx="19">
                  <c:v>42139</c:v>
                </c:pt>
                <c:pt idx="20">
                  <c:v>42142</c:v>
                </c:pt>
                <c:pt idx="21">
                  <c:v>42143</c:v>
                </c:pt>
                <c:pt idx="22">
                  <c:v>42144</c:v>
                </c:pt>
                <c:pt idx="23">
                  <c:v>42145</c:v>
                </c:pt>
                <c:pt idx="24">
                  <c:v>42146</c:v>
                </c:pt>
                <c:pt idx="25">
                  <c:v>42146</c:v>
                </c:pt>
                <c:pt idx="26">
                  <c:v>42149</c:v>
                </c:pt>
                <c:pt idx="27">
                  <c:v>42150</c:v>
                </c:pt>
                <c:pt idx="28">
                  <c:v>42151</c:v>
                </c:pt>
                <c:pt idx="29">
                  <c:v>42152</c:v>
                </c:pt>
                <c:pt idx="30">
                  <c:v>42153</c:v>
                </c:pt>
                <c:pt idx="31">
                  <c:v>42156</c:v>
                </c:pt>
                <c:pt idx="32">
                  <c:v>42157</c:v>
                </c:pt>
                <c:pt idx="33">
                  <c:v>42158</c:v>
                </c:pt>
                <c:pt idx="34">
                  <c:v>42159</c:v>
                </c:pt>
                <c:pt idx="35">
                  <c:v>42160</c:v>
                </c:pt>
                <c:pt idx="36">
                  <c:v>42163</c:v>
                </c:pt>
                <c:pt idx="37">
                  <c:v>42164</c:v>
                </c:pt>
                <c:pt idx="38">
                  <c:v>42165</c:v>
                </c:pt>
                <c:pt idx="39">
                  <c:v>42166</c:v>
                </c:pt>
                <c:pt idx="40">
                  <c:v>42167</c:v>
                </c:pt>
                <c:pt idx="41">
                  <c:v>42170</c:v>
                </c:pt>
                <c:pt idx="42">
                  <c:v>42171</c:v>
                </c:pt>
                <c:pt idx="43">
                  <c:v>42172</c:v>
                </c:pt>
                <c:pt idx="44">
                  <c:v>42173</c:v>
                </c:pt>
                <c:pt idx="45">
                  <c:v>42174</c:v>
                </c:pt>
                <c:pt idx="46">
                  <c:v>42177</c:v>
                </c:pt>
                <c:pt idx="47">
                  <c:v>42178</c:v>
                </c:pt>
                <c:pt idx="48">
                  <c:v>42179</c:v>
                </c:pt>
                <c:pt idx="49">
                  <c:v>42180</c:v>
                </c:pt>
                <c:pt idx="50">
                  <c:v>42181</c:v>
                </c:pt>
                <c:pt idx="51">
                  <c:v>42184</c:v>
                </c:pt>
                <c:pt idx="52">
                  <c:v>42185</c:v>
                </c:pt>
                <c:pt idx="53">
                  <c:v>42186</c:v>
                </c:pt>
                <c:pt idx="54">
                  <c:v>42187</c:v>
                </c:pt>
                <c:pt idx="55">
                  <c:v>42188</c:v>
                </c:pt>
                <c:pt idx="56">
                  <c:v>42191</c:v>
                </c:pt>
                <c:pt idx="57">
                  <c:v>42192</c:v>
                </c:pt>
                <c:pt idx="58">
                  <c:v>42193</c:v>
                </c:pt>
                <c:pt idx="59">
                  <c:v>42194</c:v>
                </c:pt>
                <c:pt idx="60">
                  <c:v>42195</c:v>
                </c:pt>
                <c:pt idx="61">
                  <c:v>42198</c:v>
                </c:pt>
                <c:pt idx="62">
                  <c:v>42199</c:v>
                </c:pt>
                <c:pt idx="63">
                  <c:v>42200</c:v>
                </c:pt>
                <c:pt idx="64">
                  <c:v>42201</c:v>
                </c:pt>
                <c:pt idx="65">
                  <c:v>42202</c:v>
                </c:pt>
                <c:pt idx="66">
                  <c:v>42205</c:v>
                </c:pt>
                <c:pt idx="67">
                  <c:v>42206</c:v>
                </c:pt>
                <c:pt idx="68">
                  <c:v>42207</c:v>
                </c:pt>
                <c:pt idx="69">
                  <c:v>42208</c:v>
                </c:pt>
                <c:pt idx="70">
                  <c:v>42209</c:v>
                </c:pt>
                <c:pt idx="71">
                  <c:v>42209</c:v>
                </c:pt>
                <c:pt idx="72">
                  <c:v>42212</c:v>
                </c:pt>
                <c:pt idx="73">
                  <c:v>42213</c:v>
                </c:pt>
                <c:pt idx="74">
                  <c:v>42214</c:v>
                </c:pt>
                <c:pt idx="75">
                  <c:v>42215</c:v>
                </c:pt>
                <c:pt idx="76">
                  <c:v>42216</c:v>
                </c:pt>
                <c:pt idx="77">
                  <c:v>42219</c:v>
                </c:pt>
                <c:pt idx="78">
                  <c:v>42220</c:v>
                </c:pt>
                <c:pt idx="79">
                  <c:v>42221</c:v>
                </c:pt>
                <c:pt idx="80">
                  <c:v>42222</c:v>
                </c:pt>
                <c:pt idx="81">
                  <c:v>42223</c:v>
                </c:pt>
                <c:pt idx="82">
                  <c:v>42223</c:v>
                </c:pt>
                <c:pt idx="83">
                  <c:v>42226</c:v>
                </c:pt>
                <c:pt idx="84">
                  <c:v>42226</c:v>
                </c:pt>
                <c:pt idx="85">
                  <c:v>42227</c:v>
                </c:pt>
                <c:pt idx="86">
                  <c:v>42228</c:v>
                </c:pt>
                <c:pt idx="87">
                  <c:v>42229</c:v>
                </c:pt>
                <c:pt idx="88">
                  <c:v>42230</c:v>
                </c:pt>
                <c:pt idx="89">
                  <c:v>42233</c:v>
                </c:pt>
                <c:pt idx="90">
                  <c:v>42234</c:v>
                </c:pt>
                <c:pt idx="91">
                  <c:v>42235</c:v>
                </c:pt>
                <c:pt idx="92">
                  <c:v>42236</c:v>
                </c:pt>
                <c:pt idx="93">
                  <c:v>42237</c:v>
                </c:pt>
                <c:pt idx="94">
                  <c:v>42240</c:v>
                </c:pt>
                <c:pt idx="95">
                  <c:v>42241</c:v>
                </c:pt>
                <c:pt idx="96">
                  <c:v>42242</c:v>
                </c:pt>
                <c:pt idx="97">
                  <c:v>42243</c:v>
                </c:pt>
                <c:pt idx="98">
                  <c:v>42244</c:v>
                </c:pt>
                <c:pt idx="99">
                  <c:v>42247</c:v>
                </c:pt>
                <c:pt idx="100">
                  <c:v>42248</c:v>
                </c:pt>
                <c:pt idx="101">
                  <c:v>42249</c:v>
                </c:pt>
                <c:pt idx="102">
                  <c:v>42250</c:v>
                </c:pt>
                <c:pt idx="103">
                  <c:v>42251</c:v>
                </c:pt>
                <c:pt idx="104">
                  <c:v>42254</c:v>
                </c:pt>
                <c:pt idx="105">
                  <c:v>42255</c:v>
                </c:pt>
                <c:pt idx="106">
                  <c:v>42256</c:v>
                </c:pt>
                <c:pt idx="107">
                  <c:v>42257</c:v>
                </c:pt>
                <c:pt idx="108">
                  <c:v>42258</c:v>
                </c:pt>
                <c:pt idx="109">
                  <c:v>42261</c:v>
                </c:pt>
                <c:pt idx="110">
                  <c:v>42262</c:v>
                </c:pt>
                <c:pt idx="111">
                  <c:v>42264</c:v>
                </c:pt>
                <c:pt idx="112">
                  <c:v>42265</c:v>
                </c:pt>
                <c:pt idx="113">
                  <c:v>42268</c:v>
                </c:pt>
                <c:pt idx="114">
                  <c:v>42269</c:v>
                </c:pt>
                <c:pt idx="115">
                  <c:v>42270</c:v>
                </c:pt>
                <c:pt idx="116">
                  <c:v>42271</c:v>
                </c:pt>
                <c:pt idx="117">
                  <c:v>42272</c:v>
                </c:pt>
                <c:pt idx="118">
                  <c:v>42275</c:v>
                </c:pt>
                <c:pt idx="119">
                  <c:v>42276</c:v>
                </c:pt>
                <c:pt idx="120">
                  <c:v>42277</c:v>
                </c:pt>
                <c:pt idx="121">
                  <c:v>42278</c:v>
                </c:pt>
                <c:pt idx="122">
                  <c:v>42279</c:v>
                </c:pt>
                <c:pt idx="123">
                  <c:v>42282</c:v>
                </c:pt>
                <c:pt idx="124">
                  <c:v>42283</c:v>
                </c:pt>
                <c:pt idx="125">
                  <c:v>42284</c:v>
                </c:pt>
                <c:pt idx="126">
                  <c:v>42285</c:v>
                </c:pt>
                <c:pt idx="127">
                  <c:v>42286</c:v>
                </c:pt>
                <c:pt idx="128">
                  <c:v>42289</c:v>
                </c:pt>
                <c:pt idx="129">
                  <c:v>42290</c:v>
                </c:pt>
                <c:pt idx="130">
                  <c:v>42291</c:v>
                </c:pt>
                <c:pt idx="131">
                  <c:v>42292</c:v>
                </c:pt>
                <c:pt idx="132">
                  <c:v>42293</c:v>
                </c:pt>
                <c:pt idx="133">
                  <c:v>42296</c:v>
                </c:pt>
                <c:pt idx="134">
                  <c:v>42297</c:v>
                </c:pt>
                <c:pt idx="135">
                  <c:v>42298</c:v>
                </c:pt>
                <c:pt idx="136">
                  <c:v>42299</c:v>
                </c:pt>
                <c:pt idx="137">
                  <c:v>42300</c:v>
                </c:pt>
                <c:pt idx="138">
                  <c:v>42303</c:v>
                </c:pt>
                <c:pt idx="139">
                  <c:v>42304</c:v>
                </c:pt>
                <c:pt idx="140">
                  <c:v>42305</c:v>
                </c:pt>
                <c:pt idx="141">
                  <c:v>42306</c:v>
                </c:pt>
                <c:pt idx="142">
                  <c:v>42307</c:v>
                </c:pt>
                <c:pt idx="143">
                  <c:v>42311</c:v>
                </c:pt>
                <c:pt idx="144">
                  <c:v>42312</c:v>
                </c:pt>
                <c:pt idx="145">
                  <c:v>42313</c:v>
                </c:pt>
                <c:pt idx="146">
                  <c:v>42314</c:v>
                </c:pt>
                <c:pt idx="147">
                  <c:v>42317</c:v>
                </c:pt>
                <c:pt idx="148">
                  <c:v>42318</c:v>
                </c:pt>
                <c:pt idx="149">
                  <c:v>42319</c:v>
                </c:pt>
                <c:pt idx="150">
                  <c:v>42320</c:v>
                </c:pt>
                <c:pt idx="151">
                  <c:v>42321</c:v>
                </c:pt>
                <c:pt idx="152">
                  <c:v>42325</c:v>
                </c:pt>
                <c:pt idx="153">
                  <c:v>42326</c:v>
                </c:pt>
                <c:pt idx="154">
                  <c:v>42327</c:v>
                </c:pt>
                <c:pt idx="155">
                  <c:v>42328</c:v>
                </c:pt>
                <c:pt idx="156">
                  <c:v>42331</c:v>
                </c:pt>
                <c:pt idx="157">
                  <c:v>42332</c:v>
                </c:pt>
                <c:pt idx="158">
                  <c:v>42333</c:v>
                </c:pt>
                <c:pt idx="159">
                  <c:v>42334</c:v>
                </c:pt>
                <c:pt idx="160">
                  <c:v>42335</c:v>
                </c:pt>
                <c:pt idx="161">
                  <c:v>42338</c:v>
                </c:pt>
                <c:pt idx="162">
                  <c:v>42339</c:v>
                </c:pt>
                <c:pt idx="163">
                  <c:v>42340</c:v>
                </c:pt>
                <c:pt idx="164">
                  <c:v>42341</c:v>
                </c:pt>
                <c:pt idx="165">
                  <c:v>42342</c:v>
                </c:pt>
                <c:pt idx="166">
                  <c:v>42345</c:v>
                </c:pt>
                <c:pt idx="167">
                  <c:v>42346</c:v>
                </c:pt>
                <c:pt idx="168">
                  <c:v>42347</c:v>
                </c:pt>
                <c:pt idx="169">
                  <c:v>42348</c:v>
                </c:pt>
                <c:pt idx="170">
                  <c:v>42349</c:v>
                </c:pt>
                <c:pt idx="171">
                  <c:v>42352</c:v>
                </c:pt>
                <c:pt idx="172">
                  <c:v>42353</c:v>
                </c:pt>
                <c:pt idx="173">
                  <c:v>42354</c:v>
                </c:pt>
                <c:pt idx="174">
                  <c:v>42355</c:v>
                </c:pt>
                <c:pt idx="175">
                  <c:v>42356</c:v>
                </c:pt>
                <c:pt idx="176">
                  <c:v>42359</c:v>
                </c:pt>
                <c:pt idx="177">
                  <c:v>42360</c:v>
                </c:pt>
                <c:pt idx="178">
                  <c:v>42361</c:v>
                </c:pt>
                <c:pt idx="179">
                  <c:v>42362</c:v>
                </c:pt>
                <c:pt idx="180">
                  <c:v>42366</c:v>
                </c:pt>
                <c:pt idx="181">
                  <c:v>42367</c:v>
                </c:pt>
                <c:pt idx="182">
                  <c:v>42368</c:v>
                </c:pt>
                <c:pt idx="183">
                  <c:v>42369</c:v>
                </c:pt>
                <c:pt idx="184">
                  <c:v>42373</c:v>
                </c:pt>
                <c:pt idx="185">
                  <c:v>42374</c:v>
                </c:pt>
                <c:pt idx="186">
                  <c:v>42375</c:v>
                </c:pt>
                <c:pt idx="187">
                  <c:v>42376</c:v>
                </c:pt>
                <c:pt idx="188">
                  <c:v>42377</c:v>
                </c:pt>
                <c:pt idx="189">
                  <c:v>42380</c:v>
                </c:pt>
                <c:pt idx="190">
                  <c:v>42381</c:v>
                </c:pt>
                <c:pt idx="191">
                  <c:v>42382</c:v>
                </c:pt>
                <c:pt idx="192">
                  <c:v>42383</c:v>
                </c:pt>
                <c:pt idx="193">
                  <c:v>42384</c:v>
                </c:pt>
                <c:pt idx="194">
                  <c:v>42387</c:v>
                </c:pt>
                <c:pt idx="195">
                  <c:v>42388</c:v>
                </c:pt>
                <c:pt idx="196">
                  <c:v>42389</c:v>
                </c:pt>
                <c:pt idx="197">
                  <c:v>42390</c:v>
                </c:pt>
                <c:pt idx="198">
                  <c:v>42391</c:v>
                </c:pt>
                <c:pt idx="199">
                  <c:v>42394</c:v>
                </c:pt>
                <c:pt idx="200">
                  <c:v>42395</c:v>
                </c:pt>
                <c:pt idx="201">
                  <c:v>42396</c:v>
                </c:pt>
                <c:pt idx="202">
                  <c:v>42397</c:v>
                </c:pt>
                <c:pt idx="203">
                  <c:v>42398</c:v>
                </c:pt>
                <c:pt idx="204">
                  <c:v>42402</c:v>
                </c:pt>
                <c:pt idx="205">
                  <c:v>42403</c:v>
                </c:pt>
                <c:pt idx="206">
                  <c:v>42404</c:v>
                </c:pt>
                <c:pt idx="207">
                  <c:v>42405</c:v>
                </c:pt>
                <c:pt idx="208">
                  <c:v>42408</c:v>
                </c:pt>
                <c:pt idx="209">
                  <c:v>42409</c:v>
                </c:pt>
                <c:pt idx="210">
                  <c:v>42410</c:v>
                </c:pt>
                <c:pt idx="211">
                  <c:v>42411</c:v>
                </c:pt>
                <c:pt idx="212">
                  <c:v>42412</c:v>
                </c:pt>
                <c:pt idx="213">
                  <c:v>42415</c:v>
                </c:pt>
                <c:pt idx="214">
                  <c:v>42416</c:v>
                </c:pt>
                <c:pt idx="215">
                  <c:v>42417</c:v>
                </c:pt>
                <c:pt idx="216">
                  <c:v>42418</c:v>
                </c:pt>
                <c:pt idx="217">
                  <c:v>42419</c:v>
                </c:pt>
                <c:pt idx="218">
                  <c:v>42422</c:v>
                </c:pt>
                <c:pt idx="219">
                  <c:v>42423</c:v>
                </c:pt>
                <c:pt idx="220">
                  <c:v>42424</c:v>
                </c:pt>
                <c:pt idx="221">
                  <c:v>42425</c:v>
                </c:pt>
                <c:pt idx="222">
                  <c:v>42426</c:v>
                </c:pt>
                <c:pt idx="223">
                  <c:v>42429</c:v>
                </c:pt>
                <c:pt idx="224">
                  <c:v>42430</c:v>
                </c:pt>
                <c:pt idx="225">
                  <c:v>42431</c:v>
                </c:pt>
                <c:pt idx="226">
                  <c:v>42432</c:v>
                </c:pt>
                <c:pt idx="227">
                  <c:v>42433</c:v>
                </c:pt>
                <c:pt idx="228">
                  <c:v>42436</c:v>
                </c:pt>
                <c:pt idx="229">
                  <c:v>42437</c:v>
                </c:pt>
                <c:pt idx="230">
                  <c:v>42438</c:v>
                </c:pt>
                <c:pt idx="231">
                  <c:v>42439</c:v>
                </c:pt>
                <c:pt idx="232">
                  <c:v>42440</c:v>
                </c:pt>
                <c:pt idx="233">
                  <c:v>42443</c:v>
                </c:pt>
                <c:pt idx="234">
                  <c:v>42444</c:v>
                </c:pt>
                <c:pt idx="235">
                  <c:v>42445</c:v>
                </c:pt>
                <c:pt idx="236">
                  <c:v>42446</c:v>
                </c:pt>
                <c:pt idx="237">
                  <c:v>42447</c:v>
                </c:pt>
                <c:pt idx="238">
                  <c:v>42451</c:v>
                </c:pt>
                <c:pt idx="239">
                  <c:v>42452</c:v>
                </c:pt>
                <c:pt idx="240">
                  <c:v>42457</c:v>
                </c:pt>
                <c:pt idx="241">
                  <c:v>42458</c:v>
                </c:pt>
                <c:pt idx="242">
                  <c:v>42459</c:v>
                </c:pt>
                <c:pt idx="243">
                  <c:v>42460</c:v>
                </c:pt>
                <c:pt idx="244">
                  <c:v>42461</c:v>
                </c:pt>
                <c:pt idx="245">
                  <c:v>42464</c:v>
                </c:pt>
                <c:pt idx="246">
                  <c:v>42465</c:v>
                </c:pt>
                <c:pt idx="247">
                  <c:v>42466</c:v>
                </c:pt>
                <c:pt idx="248">
                  <c:v>42467</c:v>
                </c:pt>
                <c:pt idx="249">
                  <c:v>42468</c:v>
                </c:pt>
                <c:pt idx="250">
                  <c:v>42471</c:v>
                </c:pt>
                <c:pt idx="251">
                  <c:v>42472</c:v>
                </c:pt>
                <c:pt idx="252">
                  <c:v>42473</c:v>
                </c:pt>
                <c:pt idx="253">
                  <c:v>42474</c:v>
                </c:pt>
                <c:pt idx="254">
                  <c:v>42475</c:v>
                </c:pt>
                <c:pt idx="255">
                  <c:v>42478</c:v>
                </c:pt>
                <c:pt idx="256">
                  <c:v>42479</c:v>
                </c:pt>
                <c:pt idx="257">
                  <c:v>42480</c:v>
                </c:pt>
                <c:pt idx="258">
                  <c:v>42481</c:v>
                </c:pt>
                <c:pt idx="259">
                  <c:v>42482</c:v>
                </c:pt>
                <c:pt idx="260">
                  <c:v>42485</c:v>
                </c:pt>
                <c:pt idx="261">
                  <c:v>42486</c:v>
                </c:pt>
                <c:pt idx="262">
                  <c:v>42487</c:v>
                </c:pt>
                <c:pt idx="263">
                  <c:v>42488</c:v>
                </c:pt>
                <c:pt idx="264">
                  <c:v>42489</c:v>
                </c:pt>
                <c:pt idx="265">
                  <c:v>42492</c:v>
                </c:pt>
                <c:pt idx="266">
                  <c:v>42493</c:v>
                </c:pt>
                <c:pt idx="267">
                  <c:v>42494</c:v>
                </c:pt>
                <c:pt idx="268">
                  <c:v>42495</c:v>
                </c:pt>
                <c:pt idx="269">
                  <c:v>42496</c:v>
                </c:pt>
                <c:pt idx="270">
                  <c:v>42499</c:v>
                </c:pt>
                <c:pt idx="271">
                  <c:v>42500</c:v>
                </c:pt>
                <c:pt idx="272">
                  <c:v>42501</c:v>
                </c:pt>
                <c:pt idx="273">
                  <c:v>42502</c:v>
                </c:pt>
                <c:pt idx="274">
                  <c:v>42503</c:v>
                </c:pt>
                <c:pt idx="275">
                  <c:v>42506</c:v>
                </c:pt>
                <c:pt idx="276">
                  <c:v>42507</c:v>
                </c:pt>
                <c:pt idx="277">
                  <c:v>42508</c:v>
                </c:pt>
                <c:pt idx="278">
                  <c:v>42509</c:v>
                </c:pt>
                <c:pt idx="279">
                  <c:v>42510</c:v>
                </c:pt>
                <c:pt idx="280">
                  <c:v>42513</c:v>
                </c:pt>
                <c:pt idx="281">
                  <c:v>42514</c:v>
                </c:pt>
                <c:pt idx="282">
                  <c:v>42515</c:v>
                </c:pt>
                <c:pt idx="283">
                  <c:v>42516</c:v>
                </c:pt>
                <c:pt idx="284">
                  <c:v>42517</c:v>
                </c:pt>
                <c:pt idx="285">
                  <c:v>42520</c:v>
                </c:pt>
                <c:pt idx="286">
                  <c:v>42521</c:v>
                </c:pt>
                <c:pt idx="287">
                  <c:v>42522</c:v>
                </c:pt>
                <c:pt idx="288">
                  <c:v>42523</c:v>
                </c:pt>
                <c:pt idx="289">
                  <c:v>42524</c:v>
                </c:pt>
                <c:pt idx="290">
                  <c:v>42527</c:v>
                </c:pt>
                <c:pt idx="291">
                  <c:v>42528</c:v>
                </c:pt>
                <c:pt idx="292">
                  <c:v>42529</c:v>
                </c:pt>
                <c:pt idx="293">
                  <c:v>42530</c:v>
                </c:pt>
                <c:pt idx="294">
                  <c:v>42531</c:v>
                </c:pt>
                <c:pt idx="295">
                  <c:v>42534</c:v>
                </c:pt>
                <c:pt idx="296">
                  <c:v>42535</c:v>
                </c:pt>
                <c:pt idx="297">
                  <c:v>42536</c:v>
                </c:pt>
                <c:pt idx="298">
                  <c:v>42537</c:v>
                </c:pt>
                <c:pt idx="299">
                  <c:v>42538</c:v>
                </c:pt>
                <c:pt idx="300">
                  <c:v>42541</c:v>
                </c:pt>
                <c:pt idx="301">
                  <c:v>42542</c:v>
                </c:pt>
                <c:pt idx="302">
                  <c:v>42543</c:v>
                </c:pt>
                <c:pt idx="303">
                  <c:v>42544</c:v>
                </c:pt>
                <c:pt idx="304">
                  <c:v>42545</c:v>
                </c:pt>
                <c:pt idx="305">
                  <c:v>42548</c:v>
                </c:pt>
                <c:pt idx="306">
                  <c:v>42549</c:v>
                </c:pt>
                <c:pt idx="307">
                  <c:v>42550</c:v>
                </c:pt>
                <c:pt idx="308">
                  <c:v>42551</c:v>
                </c:pt>
                <c:pt idx="309">
                  <c:v>42552</c:v>
                </c:pt>
                <c:pt idx="310">
                  <c:v>42555</c:v>
                </c:pt>
                <c:pt idx="311">
                  <c:v>42556</c:v>
                </c:pt>
                <c:pt idx="312">
                  <c:v>42557</c:v>
                </c:pt>
                <c:pt idx="313">
                  <c:v>42558</c:v>
                </c:pt>
                <c:pt idx="314">
                  <c:v>42559</c:v>
                </c:pt>
                <c:pt idx="315">
                  <c:v>42562</c:v>
                </c:pt>
                <c:pt idx="316">
                  <c:v>42563</c:v>
                </c:pt>
                <c:pt idx="317">
                  <c:v>42564</c:v>
                </c:pt>
                <c:pt idx="318">
                  <c:v>42565</c:v>
                </c:pt>
                <c:pt idx="319">
                  <c:v>42566</c:v>
                </c:pt>
                <c:pt idx="320">
                  <c:v>42569</c:v>
                </c:pt>
                <c:pt idx="321">
                  <c:v>42570</c:v>
                </c:pt>
                <c:pt idx="322">
                  <c:v>42571</c:v>
                </c:pt>
                <c:pt idx="323">
                  <c:v>42572</c:v>
                </c:pt>
                <c:pt idx="324">
                  <c:v>42573</c:v>
                </c:pt>
                <c:pt idx="325">
                  <c:v>42576</c:v>
                </c:pt>
                <c:pt idx="326">
                  <c:v>42577</c:v>
                </c:pt>
                <c:pt idx="327">
                  <c:v>42578</c:v>
                </c:pt>
                <c:pt idx="328">
                  <c:v>42579</c:v>
                </c:pt>
                <c:pt idx="329">
                  <c:v>42580</c:v>
                </c:pt>
                <c:pt idx="330">
                  <c:v>42583</c:v>
                </c:pt>
                <c:pt idx="331">
                  <c:v>42584</c:v>
                </c:pt>
                <c:pt idx="332">
                  <c:v>42585</c:v>
                </c:pt>
                <c:pt idx="333">
                  <c:v>42586</c:v>
                </c:pt>
                <c:pt idx="334">
                  <c:v>42587</c:v>
                </c:pt>
                <c:pt idx="335">
                  <c:v>42590</c:v>
                </c:pt>
                <c:pt idx="336">
                  <c:v>42591</c:v>
                </c:pt>
                <c:pt idx="337">
                  <c:v>42592</c:v>
                </c:pt>
                <c:pt idx="338">
                  <c:v>42593</c:v>
                </c:pt>
                <c:pt idx="339">
                  <c:v>42594</c:v>
                </c:pt>
                <c:pt idx="340">
                  <c:v>42597</c:v>
                </c:pt>
                <c:pt idx="341">
                  <c:v>42598</c:v>
                </c:pt>
                <c:pt idx="342">
                  <c:v>42599</c:v>
                </c:pt>
                <c:pt idx="343">
                  <c:v>42600</c:v>
                </c:pt>
                <c:pt idx="344">
                  <c:v>42601</c:v>
                </c:pt>
                <c:pt idx="345">
                  <c:v>42604</c:v>
                </c:pt>
                <c:pt idx="346">
                  <c:v>42605</c:v>
                </c:pt>
                <c:pt idx="347">
                  <c:v>42606</c:v>
                </c:pt>
                <c:pt idx="348">
                  <c:v>42607</c:v>
                </c:pt>
                <c:pt idx="349">
                  <c:v>42608</c:v>
                </c:pt>
                <c:pt idx="350">
                  <c:v>42611</c:v>
                </c:pt>
                <c:pt idx="351">
                  <c:v>42612</c:v>
                </c:pt>
                <c:pt idx="352">
                  <c:v>42613</c:v>
                </c:pt>
                <c:pt idx="353">
                  <c:v>42614</c:v>
                </c:pt>
                <c:pt idx="354">
                  <c:v>42615</c:v>
                </c:pt>
                <c:pt idx="355">
                  <c:v>42618</c:v>
                </c:pt>
                <c:pt idx="356">
                  <c:v>42619</c:v>
                </c:pt>
                <c:pt idx="357">
                  <c:v>42620</c:v>
                </c:pt>
                <c:pt idx="358">
                  <c:v>42621</c:v>
                </c:pt>
                <c:pt idx="359">
                  <c:v>42622</c:v>
                </c:pt>
                <c:pt idx="360">
                  <c:v>42625</c:v>
                </c:pt>
                <c:pt idx="361">
                  <c:v>42626</c:v>
                </c:pt>
                <c:pt idx="362">
                  <c:v>42627</c:v>
                </c:pt>
                <c:pt idx="363">
                  <c:v>42628</c:v>
                </c:pt>
                <c:pt idx="364">
                  <c:v>42632</c:v>
                </c:pt>
                <c:pt idx="365">
                  <c:v>42633</c:v>
                </c:pt>
                <c:pt idx="366">
                  <c:v>42634</c:v>
                </c:pt>
                <c:pt idx="367">
                  <c:v>42635</c:v>
                </c:pt>
                <c:pt idx="368">
                  <c:v>42636</c:v>
                </c:pt>
                <c:pt idx="369">
                  <c:v>42639</c:v>
                </c:pt>
                <c:pt idx="370">
                  <c:v>42640</c:v>
                </c:pt>
                <c:pt idx="371">
                  <c:v>42641</c:v>
                </c:pt>
                <c:pt idx="372">
                  <c:v>42642</c:v>
                </c:pt>
                <c:pt idx="373">
                  <c:v>42643</c:v>
                </c:pt>
                <c:pt idx="374">
                  <c:v>42646</c:v>
                </c:pt>
                <c:pt idx="375">
                  <c:v>42647</c:v>
                </c:pt>
                <c:pt idx="376">
                  <c:v>42648</c:v>
                </c:pt>
                <c:pt idx="377">
                  <c:v>42649</c:v>
                </c:pt>
                <c:pt idx="378">
                  <c:v>42650</c:v>
                </c:pt>
                <c:pt idx="379">
                  <c:v>42653</c:v>
                </c:pt>
                <c:pt idx="380">
                  <c:v>42654</c:v>
                </c:pt>
                <c:pt idx="381">
                  <c:v>42655</c:v>
                </c:pt>
                <c:pt idx="382">
                  <c:v>42656</c:v>
                </c:pt>
                <c:pt idx="383">
                  <c:v>42657</c:v>
                </c:pt>
                <c:pt idx="384">
                  <c:v>42660</c:v>
                </c:pt>
                <c:pt idx="385">
                  <c:v>42661</c:v>
                </c:pt>
                <c:pt idx="386">
                  <c:v>42662</c:v>
                </c:pt>
                <c:pt idx="387">
                  <c:v>42663</c:v>
                </c:pt>
                <c:pt idx="388">
                  <c:v>42664</c:v>
                </c:pt>
                <c:pt idx="389">
                  <c:v>42667</c:v>
                </c:pt>
                <c:pt idx="390">
                  <c:v>42668</c:v>
                </c:pt>
                <c:pt idx="391">
                  <c:v>42669</c:v>
                </c:pt>
                <c:pt idx="392">
                  <c:v>42670</c:v>
                </c:pt>
                <c:pt idx="393">
                  <c:v>42671</c:v>
                </c:pt>
                <c:pt idx="394">
                  <c:v>42674</c:v>
                </c:pt>
                <c:pt idx="395">
                  <c:v>42675</c:v>
                </c:pt>
                <c:pt idx="396">
                  <c:v>42677</c:v>
                </c:pt>
                <c:pt idx="397">
                  <c:v>42678</c:v>
                </c:pt>
                <c:pt idx="398">
                  <c:v>42681</c:v>
                </c:pt>
                <c:pt idx="399">
                  <c:v>42682</c:v>
                </c:pt>
                <c:pt idx="400">
                  <c:v>42683</c:v>
                </c:pt>
                <c:pt idx="401">
                  <c:v>42684</c:v>
                </c:pt>
                <c:pt idx="402">
                  <c:v>42685</c:v>
                </c:pt>
                <c:pt idx="403">
                  <c:v>42688</c:v>
                </c:pt>
                <c:pt idx="404">
                  <c:v>42689</c:v>
                </c:pt>
                <c:pt idx="405">
                  <c:v>42690</c:v>
                </c:pt>
                <c:pt idx="406">
                  <c:v>42691</c:v>
                </c:pt>
                <c:pt idx="407">
                  <c:v>42692</c:v>
                </c:pt>
                <c:pt idx="408">
                  <c:v>42696</c:v>
                </c:pt>
                <c:pt idx="409">
                  <c:v>42697</c:v>
                </c:pt>
                <c:pt idx="410">
                  <c:v>42698</c:v>
                </c:pt>
                <c:pt idx="411">
                  <c:v>42699</c:v>
                </c:pt>
                <c:pt idx="412">
                  <c:v>42702</c:v>
                </c:pt>
                <c:pt idx="413">
                  <c:v>42703</c:v>
                </c:pt>
                <c:pt idx="414">
                  <c:v>42704</c:v>
                </c:pt>
                <c:pt idx="415">
                  <c:v>42705</c:v>
                </c:pt>
                <c:pt idx="416">
                  <c:v>42706</c:v>
                </c:pt>
                <c:pt idx="417">
                  <c:v>42709</c:v>
                </c:pt>
                <c:pt idx="418">
                  <c:v>42710</c:v>
                </c:pt>
                <c:pt idx="419">
                  <c:v>42711</c:v>
                </c:pt>
                <c:pt idx="420">
                  <c:v>42712</c:v>
                </c:pt>
                <c:pt idx="421">
                  <c:v>42713</c:v>
                </c:pt>
                <c:pt idx="422">
                  <c:v>42717</c:v>
                </c:pt>
                <c:pt idx="423">
                  <c:v>42718</c:v>
                </c:pt>
                <c:pt idx="424">
                  <c:v>42719</c:v>
                </c:pt>
                <c:pt idx="425">
                  <c:v>42720</c:v>
                </c:pt>
                <c:pt idx="426">
                  <c:v>42723</c:v>
                </c:pt>
                <c:pt idx="427">
                  <c:v>42724</c:v>
                </c:pt>
                <c:pt idx="428">
                  <c:v>42725</c:v>
                </c:pt>
                <c:pt idx="429">
                  <c:v>42726</c:v>
                </c:pt>
                <c:pt idx="430">
                  <c:v>42727</c:v>
                </c:pt>
                <c:pt idx="431">
                  <c:v>42730</c:v>
                </c:pt>
                <c:pt idx="432">
                  <c:v>42731</c:v>
                </c:pt>
                <c:pt idx="433">
                  <c:v>42732</c:v>
                </c:pt>
                <c:pt idx="434">
                  <c:v>42733</c:v>
                </c:pt>
                <c:pt idx="435">
                  <c:v>42734</c:v>
                </c:pt>
              </c:numCache>
            </c:numRef>
          </c:cat>
          <c:val>
            <c:numRef>
              <c:f>'COMITE FINVIT'!$B$2:$B$437</c:f>
              <c:numCache>
                <c:formatCode>_(* #,##0.00_);_(* \(#,##0.00\);_(* "-"??_);_(@_)</c:formatCode>
                <c:ptCount val="436"/>
                <c:pt idx="0">
                  <c:v>3533726.2183340006</c:v>
                </c:pt>
                <c:pt idx="1">
                  <c:v>3577951.2626160001</c:v>
                </c:pt>
                <c:pt idx="2">
                  <c:v>3646701.7648840002</c:v>
                </c:pt>
                <c:pt idx="3">
                  <c:v>3693984.9597539995</c:v>
                </c:pt>
                <c:pt idx="4">
                  <c:v>3794151.6939110002</c:v>
                </c:pt>
                <c:pt idx="5">
                  <c:v>3795644.4736300004</c:v>
                </c:pt>
                <c:pt idx="6">
                  <c:v>3795760.206797</c:v>
                </c:pt>
                <c:pt idx="7">
                  <c:v>3870942.3368409998</c:v>
                </c:pt>
                <c:pt idx="8">
                  <c:v>4272730.2835550001</c:v>
                </c:pt>
                <c:pt idx="9">
                  <c:v>4446300.9547729995</c:v>
                </c:pt>
                <c:pt idx="10">
                  <c:v>4448008.34449</c:v>
                </c:pt>
                <c:pt idx="11">
                  <c:v>4518076.3446909999</c:v>
                </c:pt>
                <c:pt idx="12">
                  <c:v>4640609.1156569999</c:v>
                </c:pt>
                <c:pt idx="13">
                  <c:v>4696350.0286219995</c:v>
                </c:pt>
                <c:pt idx="14">
                  <c:v>4802505.3380470006</c:v>
                </c:pt>
                <c:pt idx="15">
                  <c:v>4802746.095613</c:v>
                </c:pt>
                <c:pt idx="16">
                  <c:v>4812656.348761999</c:v>
                </c:pt>
                <c:pt idx="17">
                  <c:v>5076479.4585330002</c:v>
                </c:pt>
                <c:pt idx="18">
                  <c:v>5049855.5844660001</c:v>
                </c:pt>
                <c:pt idx="19">
                  <c:v>5096124.7216470009</c:v>
                </c:pt>
                <c:pt idx="20">
                  <c:v>5096571.5900019994</c:v>
                </c:pt>
                <c:pt idx="21">
                  <c:v>5096858.0569599997</c:v>
                </c:pt>
                <c:pt idx="22">
                  <c:v>5097234.4126110002</c:v>
                </c:pt>
                <c:pt idx="23">
                  <c:v>5169315.2231229991</c:v>
                </c:pt>
                <c:pt idx="24">
                  <c:v>5295408.358186</c:v>
                </c:pt>
                <c:pt idx="25">
                  <c:v>5295408.358186</c:v>
                </c:pt>
                <c:pt idx="26">
                  <c:v>5363502.9899500003</c:v>
                </c:pt>
                <c:pt idx="27">
                  <c:v>5367922.4184790002</c:v>
                </c:pt>
                <c:pt idx="28">
                  <c:v>5677580.3296649996</c:v>
                </c:pt>
                <c:pt idx="29">
                  <c:v>5790178.1835370008</c:v>
                </c:pt>
                <c:pt idx="30">
                  <c:v>5902378.4908449994</c:v>
                </c:pt>
                <c:pt idx="31">
                  <c:v>6007896.2054169998</c:v>
                </c:pt>
                <c:pt idx="32">
                  <c:v>6069241.9244050002</c:v>
                </c:pt>
                <c:pt idx="33">
                  <c:v>6080745.6935779992</c:v>
                </c:pt>
                <c:pt idx="34">
                  <c:v>6321620.4960249988</c:v>
                </c:pt>
                <c:pt idx="35">
                  <c:v>6382546.1327290004</c:v>
                </c:pt>
                <c:pt idx="36">
                  <c:v>6453622.2198290005</c:v>
                </c:pt>
                <c:pt idx="37">
                  <c:v>6529667.5503239986</c:v>
                </c:pt>
                <c:pt idx="38">
                  <c:v>7202401.2597329998</c:v>
                </c:pt>
                <c:pt idx="39">
                  <c:v>7542280.2371979998</c:v>
                </c:pt>
                <c:pt idx="40">
                  <c:v>7769946.894003001</c:v>
                </c:pt>
                <c:pt idx="41">
                  <c:v>8000110.7594040018</c:v>
                </c:pt>
                <c:pt idx="42">
                  <c:v>8336088.942814</c:v>
                </c:pt>
                <c:pt idx="43">
                  <c:v>8667940.9601679984</c:v>
                </c:pt>
                <c:pt idx="44">
                  <c:v>8652941.445479</c:v>
                </c:pt>
                <c:pt idx="45">
                  <c:v>8925929.5532999989</c:v>
                </c:pt>
                <c:pt idx="46">
                  <c:v>8949061.1962650008</c:v>
                </c:pt>
                <c:pt idx="47">
                  <c:v>9027020.4708799981</c:v>
                </c:pt>
                <c:pt idx="48">
                  <c:v>9560592.5885309987</c:v>
                </c:pt>
                <c:pt idx="49">
                  <c:v>9621582.1814489998</c:v>
                </c:pt>
                <c:pt idx="50">
                  <c:v>9745048.507894</c:v>
                </c:pt>
                <c:pt idx="51">
                  <c:v>9884007.0270649996</c:v>
                </c:pt>
                <c:pt idx="52">
                  <c:v>10015666.188898999</c:v>
                </c:pt>
                <c:pt idx="53">
                  <c:v>10243137.326512</c:v>
                </c:pt>
                <c:pt idx="54">
                  <c:v>10344876.59241</c:v>
                </c:pt>
                <c:pt idx="55">
                  <c:v>10544063.101411</c:v>
                </c:pt>
                <c:pt idx="56">
                  <c:v>10543834.711832</c:v>
                </c:pt>
                <c:pt idx="57">
                  <c:v>10582055.037994001</c:v>
                </c:pt>
                <c:pt idx="58">
                  <c:v>10911560.726028001</c:v>
                </c:pt>
                <c:pt idx="59">
                  <c:v>10976871.636884002</c:v>
                </c:pt>
                <c:pt idx="60">
                  <c:v>11043085.652706999</c:v>
                </c:pt>
                <c:pt idx="61">
                  <c:v>11106490.214247001</c:v>
                </c:pt>
                <c:pt idx="62">
                  <c:v>11314566.119099999</c:v>
                </c:pt>
                <c:pt idx="63">
                  <c:v>11379614.157751</c:v>
                </c:pt>
                <c:pt idx="64">
                  <c:v>11421989.341544999</c:v>
                </c:pt>
                <c:pt idx="65">
                  <c:v>11426452.855664</c:v>
                </c:pt>
                <c:pt idx="66">
                  <c:v>11517794.948577</c:v>
                </c:pt>
                <c:pt idx="67">
                  <c:v>11639889.304728001</c:v>
                </c:pt>
                <c:pt idx="68">
                  <c:v>12019496.694326</c:v>
                </c:pt>
                <c:pt idx="69">
                  <c:v>12063065.723410001</c:v>
                </c:pt>
                <c:pt idx="70">
                  <c:v>12165042.99601</c:v>
                </c:pt>
                <c:pt idx="71">
                  <c:v>12165042.99601</c:v>
                </c:pt>
                <c:pt idx="72">
                  <c:v>12170084.109343002</c:v>
                </c:pt>
                <c:pt idx="73">
                  <c:v>12499503.608445996</c:v>
                </c:pt>
                <c:pt idx="74">
                  <c:v>12513376.289358001</c:v>
                </c:pt>
                <c:pt idx="75">
                  <c:v>12629024.116294</c:v>
                </c:pt>
                <c:pt idx="76">
                  <c:v>12730024.511442998</c:v>
                </c:pt>
                <c:pt idx="77">
                  <c:v>12791105.039753001</c:v>
                </c:pt>
                <c:pt idx="78">
                  <c:v>12974998.398272997</c:v>
                </c:pt>
                <c:pt idx="79">
                  <c:v>13758298.873187998</c:v>
                </c:pt>
                <c:pt idx="80">
                  <c:v>14228798.217647998</c:v>
                </c:pt>
                <c:pt idx="81">
                  <c:v>14551181.011258999</c:v>
                </c:pt>
                <c:pt idx="82">
                  <c:v>14551181.011258999</c:v>
                </c:pt>
                <c:pt idx="83">
                  <c:v>14705229.366987001</c:v>
                </c:pt>
                <c:pt idx="84">
                  <c:v>14705229.366987001</c:v>
                </c:pt>
                <c:pt idx="85">
                  <c:v>15008203.841560001</c:v>
                </c:pt>
                <c:pt idx="86">
                  <c:v>15185250.778364003</c:v>
                </c:pt>
                <c:pt idx="87">
                  <c:v>15247348.402449002</c:v>
                </c:pt>
                <c:pt idx="88">
                  <c:v>15532088.008631999</c:v>
                </c:pt>
                <c:pt idx="89">
                  <c:v>15598657.053713001</c:v>
                </c:pt>
                <c:pt idx="90">
                  <c:v>15668482.372033</c:v>
                </c:pt>
                <c:pt idx="91">
                  <c:v>16178606.610526005</c:v>
                </c:pt>
                <c:pt idx="92">
                  <c:v>16420003.855700998</c:v>
                </c:pt>
                <c:pt idx="93">
                  <c:v>16576269.719853997</c:v>
                </c:pt>
                <c:pt idx="94">
                  <c:v>16809222.434504002</c:v>
                </c:pt>
                <c:pt idx="95">
                  <c:v>16930817.425059002</c:v>
                </c:pt>
                <c:pt idx="96">
                  <c:v>16983972.482531</c:v>
                </c:pt>
                <c:pt idx="97">
                  <c:v>17233577.284901999</c:v>
                </c:pt>
                <c:pt idx="98">
                  <c:v>17370419.472351</c:v>
                </c:pt>
                <c:pt idx="99">
                  <c:v>17529957.128301002</c:v>
                </c:pt>
                <c:pt idx="100">
                  <c:v>17680159.685945</c:v>
                </c:pt>
                <c:pt idx="101">
                  <c:v>18233297.805423003</c:v>
                </c:pt>
                <c:pt idx="102">
                  <c:v>18677127.469201002</c:v>
                </c:pt>
                <c:pt idx="103">
                  <c:v>19008247.133539997</c:v>
                </c:pt>
                <c:pt idx="104">
                  <c:v>19117973.140931003</c:v>
                </c:pt>
                <c:pt idx="105">
                  <c:v>19202597.283511002</c:v>
                </c:pt>
                <c:pt idx="106">
                  <c:v>19321479.218617998</c:v>
                </c:pt>
                <c:pt idx="107">
                  <c:v>19590317.049574997</c:v>
                </c:pt>
                <c:pt idx="108">
                  <c:v>19655317.653398998</c:v>
                </c:pt>
                <c:pt idx="109">
                  <c:v>19817809.728505</c:v>
                </c:pt>
                <c:pt idx="110">
                  <c:v>19891012.661649998</c:v>
                </c:pt>
                <c:pt idx="111">
                  <c:v>20378791.104386002</c:v>
                </c:pt>
                <c:pt idx="112">
                  <c:v>20630661.447050001</c:v>
                </c:pt>
                <c:pt idx="113">
                  <c:v>20748656.052785996</c:v>
                </c:pt>
                <c:pt idx="114">
                  <c:v>20936837.438365996</c:v>
                </c:pt>
                <c:pt idx="115">
                  <c:v>20978578.892643005</c:v>
                </c:pt>
                <c:pt idx="116">
                  <c:v>21012652.110956993</c:v>
                </c:pt>
                <c:pt idx="117">
                  <c:v>21043388.389595002</c:v>
                </c:pt>
                <c:pt idx="118">
                  <c:v>21145569.185358003</c:v>
                </c:pt>
                <c:pt idx="119">
                  <c:v>21337703.537554994</c:v>
                </c:pt>
                <c:pt idx="120">
                  <c:v>21563651.164411001</c:v>
                </c:pt>
                <c:pt idx="121">
                  <c:v>21825616.815322999</c:v>
                </c:pt>
                <c:pt idx="122">
                  <c:v>21384502.974725999</c:v>
                </c:pt>
                <c:pt idx="123">
                  <c:v>21636745.216759004</c:v>
                </c:pt>
                <c:pt idx="124">
                  <c:v>21776306.918453</c:v>
                </c:pt>
                <c:pt idx="125">
                  <c:v>21848656.793775998</c:v>
                </c:pt>
                <c:pt idx="126">
                  <c:v>22050828.761994999</c:v>
                </c:pt>
                <c:pt idx="127">
                  <c:v>22079141.316713005</c:v>
                </c:pt>
                <c:pt idx="128">
                  <c:v>22166265.720912002</c:v>
                </c:pt>
                <c:pt idx="129">
                  <c:v>22196863.951301996</c:v>
                </c:pt>
                <c:pt idx="130">
                  <c:v>21728978.574222997</c:v>
                </c:pt>
                <c:pt idx="131">
                  <c:v>21852666.818969008</c:v>
                </c:pt>
                <c:pt idx="132">
                  <c:v>21852666.789999999</c:v>
                </c:pt>
                <c:pt idx="133">
                  <c:v>22236468.193122998</c:v>
                </c:pt>
                <c:pt idx="134">
                  <c:v>22362652.154072993</c:v>
                </c:pt>
                <c:pt idx="135">
                  <c:v>22375924.525759004</c:v>
                </c:pt>
                <c:pt idx="136">
                  <c:v>22421830.260026</c:v>
                </c:pt>
                <c:pt idx="137">
                  <c:v>22490305.1479</c:v>
                </c:pt>
                <c:pt idx="138">
                  <c:v>22208215.682774998</c:v>
                </c:pt>
                <c:pt idx="139">
                  <c:v>22293999.147053994</c:v>
                </c:pt>
                <c:pt idx="140">
                  <c:v>22428494.716448005</c:v>
                </c:pt>
                <c:pt idx="141">
                  <c:v>22469228.289455999</c:v>
                </c:pt>
                <c:pt idx="142">
                  <c:v>22525656.439896002</c:v>
                </c:pt>
                <c:pt idx="143">
                  <c:v>22617762.947309002</c:v>
                </c:pt>
                <c:pt idx="144">
                  <c:v>22788261.003637999</c:v>
                </c:pt>
                <c:pt idx="145">
                  <c:v>22911208.438400995</c:v>
                </c:pt>
                <c:pt idx="146">
                  <c:v>23021652.498846002</c:v>
                </c:pt>
                <c:pt idx="147">
                  <c:v>23049837.020987004</c:v>
                </c:pt>
                <c:pt idx="148">
                  <c:v>23152417.016103998</c:v>
                </c:pt>
                <c:pt idx="149">
                  <c:v>23360796.828146998</c:v>
                </c:pt>
                <c:pt idx="150">
                  <c:v>23501744.117405001</c:v>
                </c:pt>
                <c:pt idx="151">
                  <c:v>23578740.695162002</c:v>
                </c:pt>
                <c:pt idx="152">
                  <c:v>23638798.552730002</c:v>
                </c:pt>
                <c:pt idx="153">
                  <c:v>23679053.027568996</c:v>
                </c:pt>
                <c:pt idx="154">
                  <c:v>23752616.847516004</c:v>
                </c:pt>
                <c:pt idx="155">
                  <c:v>23979473.727092996</c:v>
                </c:pt>
                <c:pt idx="156">
                  <c:v>24049931.165654</c:v>
                </c:pt>
                <c:pt idx="157">
                  <c:v>24054341.066519</c:v>
                </c:pt>
                <c:pt idx="158">
                  <c:v>24156671.511107996</c:v>
                </c:pt>
                <c:pt idx="159">
                  <c:v>24273865.580919001</c:v>
                </c:pt>
                <c:pt idx="160">
                  <c:v>24294040.669495001</c:v>
                </c:pt>
                <c:pt idx="161">
                  <c:v>24608187.626924995</c:v>
                </c:pt>
                <c:pt idx="162">
                  <c:v>25308422.348058995</c:v>
                </c:pt>
                <c:pt idx="163">
                  <c:v>25394896.574159998</c:v>
                </c:pt>
                <c:pt idx="164">
                  <c:v>25522452.349167001</c:v>
                </c:pt>
                <c:pt idx="165">
                  <c:v>25618392.214442</c:v>
                </c:pt>
                <c:pt idx="166">
                  <c:v>25812113.752290998</c:v>
                </c:pt>
                <c:pt idx="167">
                  <c:v>25917176.270235002</c:v>
                </c:pt>
                <c:pt idx="168">
                  <c:v>26383126.620239001</c:v>
                </c:pt>
                <c:pt idx="169">
                  <c:v>26765863.440139003</c:v>
                </c:pt>
                <c:pt idx="170">
                  <c:v>26974318.992631</c:v>
                </c:pt>
                <c:pt idx="171">
                  <c:v>27137852.842677999</c:v>
                </c:pt>
                <c:pt idx="172">
                  <c:v>27428485.811512999</c:v>
                </c:pt>
                <c:pt idx="173">
                  <c:v>27574587.830771998</c:v>
                </c:pt>
                <c:pt idx="174">
                  <c:v>27694802.646584</c:v>
                </c:pt>
                <c:pt idx="175">
                  <c:v>27804865.134463001</c:v>
                </c:pt>
                <c:pt idx="176">
                  <c:v>27917425.663551006</c:v>
                </c:pt>
                <c:pt idx="177">
                  <c:v>28079634.294699002</c:v>
                </c:pt>
                <c:pt idx="178">
                  <c:v>27587585.935396004</c:v>
                </c:pt>
                <c:pt idx="179">
                  <c:v>27652611.073415998</c:v>
                </c:pt>
                <c:pt idx="180">
                  <c:v>27734256.910583001</c:v>
                </c:pt>
                <c:pt idx="181">
                  <c:v>27837252.861773998</c:v>
                </c:pt>
                <c:pt idx="182">
                  <c:v>27884674.425205</c:v>
                </c:pt>
                <c:pt idx="183">
                  <c:v>27949204.325443</c:v>
                </c:pt>
                <c:pt idx="184">
                  <c:v>28094990.556559</c:v>
                </c:pt>
                <c:pt idx="185">
                  <c:v>28183462.120699003</c:v>
                </c:pt>
                <c:pt idx="186">
                  <c:v>29005027.320662998</c:v>
                </c:pt>
                <c:pt idx="187">
                  <c:v>29511901.953703996</c:v>
                </c:pt>
                <c:pt idx="188">
                  <c:v>29869407.351904001</c:v>
                </c:pt>
                <c:pt idx="189">
                  <c:v>30452640.130074002</c:v>
                </c:pt>
                <c:pt idx="190">
                  <c:v>30662922.079513002</c:v>
                </c:pt>
                <c:pt idx="191">
                  <c:v>30722188.031996004</c:v>
                </c:pt>
                <c:pt idx="192">
                  <c:v>31006677.858017001</c:v>
                </c:pt>
                <c:pt idx="193">
                  <c:v>31188110.525537997</c:v>
                </c:pt>
                <c:pt idx="194">
                  <c:v>31260362.482558001</c:v>
                </c:pt>
                <c:pt idx="195">
                  <c:v>31398610.764026999</c:v>
                </c:pt>
                <c:pt idx="196">
                  <c:v>31865133.070112996</c:v>
                </c:pt>
                <c:pt idx="197">
                  <c:v>31935538.502428997</c:v>
                </c:pt>
                <c:pt idx="198">
                  <c:v>31996630.761180002</c:v>
                </c:pt>
                <c:pt idx="199">
                  <c:v>32097593.312746</c:v>
                </c:pt>
                <c:pt idx="200">
                  <c:v>32174211.860248998</c:v>
                </c:pt>
                <c:pt idx="201">
                  <c:v>32251181.538134001</c:v>
                </c:pt>
                <c:pt idx="202">
                  <c:v>32298159.960248008</c:v>
                </c:pt>
                <c:pt idx="203">
                  <c:v>32360779.592010994</c:v>
                </c:pt>
                <c:pt idx="204">
                  <c:v>32416355.479474001</c:v>
                </c:pt>
                <c:pt idx="205">
                  <c:v>32552260.145639997</c:v>
                </c:pt>
                <c:pt idx="206">
                  <c:v>32903584.139525998</c:v>
                </c:pt>
                <c:pt idx="207">
                  <c:v>33135510.000483997</c:v>
                </c:pt>
                <c:pt idx="208">
                  <c:v>33352576.980566006</c:v>
                </c:pt>
                <c:pt idx="209">
                  <c:v>33582765.542218998</c:v>
                </c:pt>
                <c:pt idx="210">
                  <c:v>33667038.107229993</c:v>
                </c:pt>
                <c:pt idx="211">
                  <c:v>33806346.542880006</c:v>
                </c:pt>
                <c:pt idx="212">
                  <c:v>33935588.494277</c:v>
                </c:pt>
                <c:pt idx="213">
                  <c:v>34064864.759508997</c:v>
                </c:pt>
                <c:pt idx="214">
                  <c:v>34236871.151937999</c:v>
                </c:pt>
                <c:pt idx="215">
                  <c:v>33943440.434608996</c:v>
                </c:pt>
                <c:pt idx="216">
                  <c:v>34155870.246776007</c:v>
                </c:pt>
                <c:pt idx="217">
                  <c:v>34377079.409892</c:v>
                </c:pt>
                <c:pt idx="218">
                  <c:v>34546027.786849</c:v>
                </c:pt>
                <c:pt idx="219">
                  <c:v>34678532.494875006</c:v>
                </c:pt>
                <c:pt idx="220">
                  <c:v>34754756.469484001</c:v>
                </c:pt>
                <c:pt idx="221">
                  <c:v>34833560.557633005</c:v>
                </c:pt>
                <c:pt idx="222">
                  <c:v>34917221.104769997</c:v>
                </c:pt>
                <c:pt idx="223">
                  <c:v>35019548.594306998</c:v>
                </c:pt>
                <c:pt idx="224">
                  <c:v>35066450.863385998</c:v>
                </c:pt>
                <c:pt idx="225">
                  <c:v>35585297.781220004</c:v>
                </c:pt>
                <c:pt idx="226">
                  <c:v>35842919.843839005</c:v>
                </c:pt>
                <c:pt idx="227">
                  <c:v>36038099.105882004</c:v>
                </c:pt>
                <c:pt idx="228">
                  <c:v>36225629.653531991</c:v>
                </c:pt>
                <c:pt idx="229">
                  <c:v>36482030.666693993</c:v>
                </c:pt>
                <c:pt idx="230">
                  <c:v>36531402.457688004</c:v>
                </c:pt>
                <c:pt idx="231">
                  <c:v>36600695.991106994</c:v>
                </c:pt>
                <c:pt idx="232">
                  <c:v>36640789.455724999</c:v>
                </c:pt>
                <c:pt idx="233">
                  <c:v>36660651.908630006</c:v>
                </c:pt>
                <c:pt idx="234">
                  <c:v>36785155.551069997</c:v>
                </c:pt>
                <c:pt idx="235">
                  <c:v>36754989.084954999</c:v>
                </c:pt>
                <c:pt idx="236">
                  <c:v>37114634.266737998</c:v>
                </c:pt>
                <c:pt idx="237">
                  <c:v>37598441.502616003</c:v>
                </c:pt>
                <c:pt idx="238">
                  <c:v>37609133.662974</c:v>
                </c:pt>
                <c:pt idx="239">
                  <c:v>37642888.06859</c:v>
                </c:pt>
                <c:pt idx="240">
                  <c:v>37817224.991554998</c:v>
                </c:pt>
                <c:pt idx="241">
                  <c:v>37979694.957728997</c:v>
                </c:pt>
                <c:pt idx="242">
                  <c:v>37798630.883105002</c:v>
                </c:pt>
                <c:pt idx="243">
                  <c:v>37860867.748994999</c:v>
                </c:pt>
                <c:pt idx="244">
                  <c:v>37933813.901721999</c:v>
                </c:pt>
                <c:pt idx="245">
                  <c:v>38159958.230290003</c:v>
                </c:pt>
                <c:pt idx="246">
                  <c:v>38288896.665863</c:v>
                </c:pt>
                <c:pt idx="247">
                  <c:v>38287586.156032003</c:v>
                </c:pt>
                <c:pt idx="248">
                  <c:v>38399406.31370201</c:v>
                </c:pt>
                <c:pt idx="249">
                  <c:v>38463462.388013005</c:v>
                </c:pt>
                <c:pt idx="250">
                  <c:v>38524481.648570001</c:v>
                </c:pt>
                <c:pt idx="251">
                  <c:v>38551090.168485999</c:v>
                </c:pt>
                <c:pt idx="252">
                  <c:v>36384064.916200012</c:v>
                </c:pt>
                <c:pt idx="253">
                  <c:v>36449343.211778998</c:v>
                </c:pt>
                <c:pt idx="254">
                  <c:v>36468950.805071004</c:v>
                </c:pt>
                <c:pt idx="255">
                  <c:v>36577250.890161999</c:v>
                </c:pt>
                <c:pt idx="256">
                  <c:v>36760001.662466004</c:v>
                </c:pt>
                <c:pt idx="257">
                  <c:v>36785330.824469998</c:v>
                </c:pt>
                <c:pt idx="258">
                  <c:v>36795719.501830004</c:v>
                </c:pt>
                <c:pt idx="259">
                  <c:v>36837211.372892</c:v>
                </c:pt>
                <c:pt idx="260">
                  <c:v>36852376.739605993</c:v>
                </c:pt>
                <c:pt idx="261">
                  <c:v>36852528.873951003</c:v>
                </c:pt>
                <c:pt idx="262">
                  <c:v>34928482.295141995</c:v>
                </c:pt>
                <c:pt idx="263">
                  <c:v>35002553.861172996</c:v>
                </c:pt>
                <c:pt idx="264">
                  <c:v>35121242.254161999</c:v>
                </c:pt>
                <c:pt idx="265">
                  <c:v>35129235.811521992</c:v>
                </c:pt>
                <c:pt idx="266">
                  <c:v>35486887.915700004</c:v>
                </c:pt>
                <c:pt idx="267">
                  <c:v>35679274.263721995</c:v>
                </c:pt>
                <c:pt idx="268">
                  <c:v>35816708.356706999</c:v>
                </c:pt>
                <c:pt idx="269">
                  <c:v>35931103.912253998</c:v>
                </c:pt>
                <c:pt idx="270">
                  <c:v>36049205.979087994</c:v>
                </c:pt>
                <c:pt idx="271">
                  <c:v>36084029.860442996</c:v>
                </c:pt>
                <c:pt idx="272">
                  <c:v>35403245.344196007</c:v>
                </c:pt>
                <c:pt idx="273">
                  <c:v>35421269.723830998</c:v>
                </c:pt>
                <c:pt idx="274">
                  <c:v>35558693.719200999</c:v>
                </c:pt>
                <c:pt idx="275">
                  <c:v>35651139.273375995</c:v>
                </c:pt>
                <c:pt idx="276">
                  <c:v>35940868.296290003</c:v>
                </c:pt>
                <c:pt idx="277">
                  <c:v>36099551.176258005</c:v>
                </c:pt>
                <c:pt idx="278">
                  <c:v>36099833.802610002</c:v>
                </c:pt>
                <c:pt idx="279">
                  <c:v>36139684.828309</c:v>
                </c:pt>
                <c:pt idx="280">
                  <c:v>36150080.087586999</c:v>
                </c:pt>
                <c:pt idx="281">
                  <c:v>36178709.32808999</c:v>
                </c:pt>
                <c:pt idx="282">
                  <c:v>35294198.892122999</c:v>
                </c:pt>
                <c:pt idx="283">
                  <c:v>35588556.463689998</c:v>
                </c:pt>
                <c:pt idx="284">
                  <c:v>35299588.193126008</c:v>
                </c:pt>
                <c:pt idx="285">
                  <c:v>35311302.175917991</c:v>
                </c:pt>
                <c:pt idx="286">
                  <c:v>35403245.510653004</c:v>
                </c:pt>
                <c:pt idx="287">
                  <c:v>35471764.163799003</c:v>
                </c:pt>
                <c:pt idx="288">
                  <c:v>35555501.585520998</c:v>
                </c:pt>
                <c:pt idx="289">
                  <c:v>35637177.284407996</c:v>
                </c:pt>
                <c:pt idx="290">
                  <c:v>35738488.965753004</c:v>
                </c:pt>
                <c:pt idx="291">
                  <c:v>35901181.565247998</c:v>
                </c:pt>
                <c:pt idx="292">
                  <c:v>36000839.849756993</c:v>
                </c:pt>
                <c:pt idx="293">
                  <c:v>36638262.331071012</c:v>
                </c:pt>
                <c:pt idx="294">
                  <c:v>37310649.340147004</c:v>
                </c:pt>
                <c:pt idx="295">
                  <c:v>37674173.387261003</c:v>
                </c:pt>
                <c:pt idx="296">
                  <c:v>38006283.479479998</c:v>
                </c:pt>
                <c:pt idx="297">
                  <c:v>38240055.837563008</c:v>
                </c:pt>
                <c:pt idx="298">
                  <c:v>38508129.200490005</c:v>
                </c:pt>
                <c:pt idx="299">
                  <c:v>38661440.620194994</c:v>
                </c:pt>
                <c:pt idx="300">
                  <c:v>38779686.036434002</c:v>
                </c:pt>
                <c:pt idx="301">
                  <c:v>38810788.600883991</c:v>
                </c:pt>
                <c:pt idx="302">
                  <c:v>39302767.603222996</c:v>
                </c:pt>
                <c:pt idx="303">
                  <c:v>39474845.182173006</c:v>
                </c:pt>
                <c:pt idx="304">
                  <c:v>39840049.646375999</c:v>
                </c:pt>
                <c:pt idx="305">
                  <c:v>39998533.641609997</c:v>
                </c:pt>
                <c:pt idx="306">
                  <c:v>40088187.300041996</c:v>
                </c:pt>
                <c:pt idx="307">
                  <c:v>40197409.646529004</c:v>
                </c:pt>
                <c:pt idx="308">
                  <c:v>40227274.811594002</c:v>
                </c:pt>
                <c:pt idx="309">
                  <c:v>40337352.039753005</c:v>
                </c:pt>
                <c:pt idx="310">
                  <c:v>41044975.532205001</c:v>
                </c:pt>
                <c:pt idx="311">
                  <c:v>41086496.293365002</c:v>
                </c:pt>
                <c:pt idx="312">
                  <c:v>41158428.091854997</c:v>
                </c:pt>
                <c:pt idx="313">
                  <c:v>41260888.296024993</c:v>
                </c:pt>
                <c:pt idx="314">
                  <c:v>41392625.790157005</c:v>
                </c:pt>
                <c:pt idx="315">
                  <c:v>41489536.599149011</c:v>
                </c:pt>
                <c:pt idx="316">
                  <c:v>41572273.121569</c:v>
                </c:pt>
                <c:pt idx="317">
                  <c:v>41584747.066233002</c:v>
                </c:pt>
                <c:pt idx="318">
                  <c:v>41694355.779772006</c:v>
                </c:pt>
                <c:pt idx="319">
                  <c:v>41710266.098419003</c:v>
                </c:pt>
                <c:pt idx="320">
                  <c:v>41720652.433598004</c:v>
                </c:pt>
                <c:pt idx="321">
                  <c:v>41725934.678179003</c:v>
                </c:pt>
                <c:pt idx="322">
                  <c:v>41358395.862763993</c:v>
                </c:pt>
                <c:pt idx="323">
                  <c:v>41535218.595969997</c:v>
                </c:pt>
                <c:pt idx="324">
                  <c:v>41505414.725840993</c:v>
                </c:pt>
                <c:pt idx="325">
                  <c:v>41510469.216426</c:v>
                </c:pt>
                <c:pt idx="326">
                  <c:v>41598636.545125008</c:v>
                </c:pt>
                <c:pt idx="327">
                  <c:v>41610249.206111997</c:v>
                </c:pt>
                <c:pt idx="328">
                  <c:v>41676010.925866991</c:v>
                </c:pt>
                <c:pt idx="329">
                  <c:v>41795276.522769012</c:v>
                </c:pt>
                <c:pt idx="330">
                  <c:v>41924965.235422999</c:v>
                </c:pt>
                <c:pt idx="331">
                  <c:v>42147771.922610998</c:v>
                </c:pt>
                <c:pt idx="332">
                  <c:v>42168224.823341005</c:v>
                </c:pt>
                <c:pt idx="333">
                  <c:v>42878250.866550997</c:v>
                </c:pt>
                <c:pt idx="334">
                  <c:v>43224961.163112</c:v>
                </c:pt>
                <c:pt idx="335">
                  <c:v>43392418.840586007</c:v>
                </c:pt>
                <c:pt idx="336">
                  <c:v>43428608.765348002</c:v>
                </c:pt>
                <c:pt idx="337">
                  <c:v>43450650.045606002</c:v>
                </c:pt>
                <c:pt idx="338">
                  <c:v>43625740.554455996</c:v>
                </c:pt>
                <c:pt idx="339">
                  <c:v>43761570.511992</c:v>
                </c:pt>
                <c:pt idx="340">
                  <c:v>43962235.224760003</c:v>
                </c:pt>
                <c:pt idx="341">
                  <c:v>44134930.092312999</c:v>
                </c:pt>
                <c:pt idx="342">
                  <c:v>44069246.462671004</c:v>
                </c:pt>
                <c:pt idx="343">
                  <c:v>44113356.497483999</c:v>
                </c:pt>
                <c:pt idx="344">
                  <c:v>44184889.652635001</c:v>
                </c:pt>
                <c:pt idx="345">
                  <c:v>44195096.225564994</c:v>
                </c:pt>
                <c:pt idx="346">
                  <c:v>44228012.039774992</c:v>
                </c:pt>
                <c:pt idx="347">
                  <c:v>44389959.775669001</c:v>
                </c:pt>
                <c:pt idx="348">
                  <c:v>44393391.740680002</c:v>
                </c:pt>
                <c:pt idx="349">
                  <c:v>44418144.256664991</c:v>
                </c:pt>
                <c:pt idx="350">
                  <c:v>44622709.880000003</c:v>
                </c:pt>
                <c:pt idx="351">
                  <c:v>44812675.570264004</c:v>
                </c:pt>
                <c:pt idx="352">
                  <c:v>44008420.079907</c:v>
                </c:pt>
                <c:pt idx="353">
                  <c:v>44204683.177604996</c:v>
                </c:pt>
                <c:pt idx="354">
                  <c:v>44381147.966137998</c:v>
                </c:pt>
                <c:pt idx="355">
                  <c:v>44677253.354442999</c:v>
                </c:pt>
                <c:pt idx="356">
                  <c:v>44906069.938090995</c:v>
                </c:pt>
                <c:pt idx="357">
                  <c:v>45148119.881470002</c:v>
                </c:pt>
                <c:pt idx="358">
                  <c:v>45200308.584517002</c:v>
                </c:pt>
                <c:pt idx="359">
                  <c:v>45269138.386372</c:v>
                </c:pt>
                <c:pt idx="360">
                  <c:v>45343730.720344</c:v>
                </c:pt>
                <c:pt idx="361">
                  <c:v>45359680.499228001</c:v>
                </c:pt>
                <c:pt idx="362">
                  <c:v>45127351.854452997</c:v>
                </c:pt>
                <c:pt idx="363">
                  <c:v>45396655.708843</c:v>
                </c:pt>
                <c:pt idx="364">
                  <c:v>45402434.384213001</c:v>
                </c:pt>
                <c:pt idx="365">
                  <c:v>45547405.226468004</c:v>
                </c:pt>
                <c:pt idx="366">
                  <c:v>45620406.287671998</c:v>
                </c:pt>
                <c:pt idx="367">
                  <c:v>45720076.323719002</c:v>
                </c:pt>
                <c:pt idx="368">
                  <c:v>45907822.395821996</c:v>
                </c:pt>
                <c:pt idx="369">
                  <c:v>46034355.328286998</c:v>
                </c:pt>
                <c:pt idx="370">
                  <c:v>46047944.050700001</c:v>
                </c:pt>
                <c:pt idx="371">
                  <c:v>46037649.707203001</c:v>
                </c:pt>
                <c:pt idx="372">
                  <c:v>46111905.865676001</c:v>
                </c:pt>
                <c:pt idx="373">
                  <c:v>46221228.771146998</c:v>
                </c:pt>
                <c:pt idx="374">
                  <c:v>46398838.239434004</c:v>
                </c:pt>
                <c:pt idx="375">
                  <c:v>46654719.481377997</c:v>
                </c:pt>
                <c:pt idx="376">
                  <c:v>47035311.232906997</c:v>
                </c:pt>
                <c:pt idx="377">
                  <c:v>47105761.289937995</c:v>
                </c:pt>
                <c:pt idx="378">
                  <c:v>47231710.517614</c:v>
                </c:pt>
                <c:pt idx="379">
                  <c:v>47253257.181630999</c:v>
                </c:pt>
                <c:pt idx="380">
                  <c:v>47259018.683853</c:v>
                </c:pt>
                <c:pt idx="381">
                  <c:v>46323087.925186001</c:v>
                </c:pt>
                <c:pt idx="382">
                  <c:v>46455796.054581992</c:v>
                </c:pt>
                <c:pt idx="383">
                  <c:v>46539723.631453991</c:v>
                </c:pt>
                <c:pt idx="384">
                  <c:v>46703901.107965</c:v>
                </c:pt>
                <c:pt idx="385">
                  <c:v>46754529.221510001</c:v>
                </c:pt>
                <c:pt idx="386">
                  <c:v>46764399.219729997</c:v>
                </c:pt>
                <c:pt idx="387">
                  <c:v>46805285.984710999</c:v>
                </c:pt>
                <c:pt idx="388">
                  <c:v>46932059.36914701</c:v>
                </c:pt>
                <c:pt idx="389">
                  <c:v>47062729.285456002</c:v>
                </c:pt>
                <c:pt idx="390">
                  <c:v>47067676.611287005</c:v>
                </c:pt>
                <c:pt idx="391">
                  <c:v>46359178.887077004</c:v>
                </c:pt>
                <c:pt idx="392">
                  <c:v>46433748.896096006</c:v>
                </c:pt>
                <c:pt idx="393">
                  <c:v>46465269.854143992</c:v>
                </c:pt>
                <c:pt idx="394">
                  <c:v>46534499.354136012</c:v>
                </c:pt>
                <c:pt idx="395">
                  <c:v>46623025.277449004</c:v>
                </c:pt>
                <c:pt idx="396">
                  <c:v>46715423.614392996</c:v>
                </c:pt>
                <c:pt idx="397">
                  <c:v>46808207.915863998</c:v>
                </c:pt>
                <c:pt idx="398">
                  <c:v>47247775.431701005</c:v>
                </c:pt>
                <c:pt idx="399">
                  <c:v>47332242.455559008</c:v>
                </c:pt>
                <c:pt idx="400">
                  <c:v>45769247.234143004</c:v>
                </c:pt>
                <c:pt idx="401">
                  <c:v>45852673.586261995</c:v>
                </c:pt>
                <c:pt idx="402">
                  <c:v>45892834.508504994</c:v>
                </c:pt>
                <c:pt idx="403">
                  <c:v>45970396.564645998</c:v>
                </c:pt>
                <c:pt idx="404">
                  <c:v>45992409.896334998</c:v>
                </c:pt>
                <c:pt idx="405">
                  <c:v>46040830.010066003</c:v>
                </c:pt>
                <c:pt idx="406">
                  <c:v>46283957.397915997</c:v>
                </c:pt>
                <c:pt idx="407">
                  <c:v>46363997.223510005</c:v>
                </c:pt>
                <c:pt idx="408">
                  <c:v>46431696.138869002</c:v>
                </c:pt>
                <c:pt idx="409">
                  <c:v>45954502.309437007</c:v>
                </c:pt>
                <c:pt idx="410">
                  <c:v>46094072.833517008</c:v>
                </c:pt>
                <c:pt idx="411">
                  <c:v>46212971.653950006</c:v>
                </c:pt>
                <c:pt idx="412">
                  <c:v>46257440.025049008</c:v>
                </c:pt>
                <c:pt idx="413">
                  <c:v>46262354.780085988</c:v>
                </c:pt>
                <c:pt idx="414">
                  <c:v>46417727.810024008</c:v>
                </c:pt>
                <c:pt idx="415">
                  <c:v>46457523.684061006</c:v>
                </c:pt>
                <c:pt idx="416">
                  <c:v>46687741.064583004</c:v>
                </c:pt>
                <c:pt idx="417">
                  <c:v>46950052.655040994</c:v>
                </c:pt>
                <c:pt idx="418">
                  <c:v>47121049.437789991</c:v>
                </c:pt>
                <c:pt idx="419">
                  <c:v>47014213.369675003</c:v>
                </c:pt>
                <c:pt idx="420">
                  <c:v>47627076.048906997</c:v>
                </c:pt>
                <c:pt idx="421">
                  <c:v>47910267.421626993</c:v>
                </c:pt>
                <c:pt idx="422">
                  <c:v>48241919.359196007</c:v>
                </c:pt>
                <c:pt idx="423">
                  <c:v>48426299.96330899</c:v>
                </c:pt>
                <c:pt idx="424">
                  <c:v>48428801.827976994</c:v>
                </c:pt>
                <c:pt idx="425">
                  <c:v>48557490.718386002</c:v>
                </c:pt>
                <c:pt idx="426">
                  <c:v>48852469.297141992</c:v>
                </c:pt>
                <c:pt idx="427">
                  <c:v>49284985.045867004</c:v>
                </c:pt>
                <c:pt idx="428">
                  <c:v>49463055.649611011</c:v>
                </c:pt>
                <c:pt idx="429">
                  <c:v>49648109.956690006</c:v>
                </c:pt>
                <c:pt idx="430">
                  <c:v>49771269.396924004</c:v>
                </c:pt>
                <c:pt idx="431">
                  <c:v>49861149.141505003</c:v>
                </c:pt>
                <c:pt idx="432">
                  <c:v>50023458.390160002</c:v>
                </c:pt>
                <c:pt idx="433">
                  <c:v>50198576.188221</c:v>
                </c:pt>
                <c:pt idx="434">
                  <c:v>50297886.054330997</c:v>
                </c:pt>
                <c:pt idx="435">
                  <c:v>50304194.146339998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49061248"/>
        <c:axId val="49059328"/>
      </c:barChart>
      <c:lineChart>
        <c:grouping val="standard"/>
        <c:varyColors val="0"/>
        <c:ser>
          <c:idx val="1"/>
          <c:order val="1"/>
          <c:tx>
            <c:strRef>
              <c:f>'COMITE FINVIT'!$C$1</c:f>
              <c:strCache>
                <c:ptCount val="1"/>
                <c:pt idx="0">
                  <c:v>Rendimiento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'COMITE FINVIT'!$A$2:$A$437</c:f>
              <c:numCache>
                <c:formatCode>m/d/yyyy</c:formatCode>
                <c:ptCount val="436"/>
                <c:pt idx="0">
                  <c:v>42111</c:v>
                </c:pt>
                <c:pt idx="1">
                  <c:v>42114</c:v>
                </c:pt>
                <c:pt idx="2">
                  <c:v>42115</c:v>
                </c:pt>
                <c:pt idx="3">
                  <c:v>42116</c:v>
                </c:pt>
                <c:pt idx="4">
                  <c:v>42117</c:v>
                </c:pt>
                <c:pt idx="5">
                  <c:v>42118</c:v>
                </c:pt>
                <c:pt idx="6">
                  <c:v>42121</c:v>
                </c:pt>
                <c:pt idx="7">
                  <c:v>42122</c:v>
                </c:pt>
                <c:pt idx="8">
                  <c:v>42123</c:v>
                </c:pt>
                <c:pt idx="9">
                  <c:v>42124</c:v>
                </c:pt>
                <c:pt idx="10">
                  <c:v>42128</c:v>
                </c:pt>
                <c:pt idx="11">
                  <c:v>42129</c:v>
                </c:pt>
                <c:pt idx="12">
                  <c:v>42130</c:v>
                </c:pt>
                <c:pt idx="13">
                  <c:v>42131</c:v>
                </c:pt>
                <c:pt idx="14">
                  <c:v>42132</c:v>
                </c:pt>
                <c:pt idx="15">
                  <c:v>42135</c:v>
                </c:pt>
                <c:pt idx="16">
                  <c:v>42136</c:v>
                </c:pt>
                <c:pt idx="17">
                  <c:v>42137</c:v>
                </c:pt>
                <c:pt idx="18">
                  <c:v>42138</c:v>
                </c:pt>
                <c:pt idx="19">
                  <c:v>42139</c:v>
                </c:pt>
                <c:pt idx="20">
                  <c:v>42142</c:v>
                </c:pt>
                <c:pt idx="21">
                  <c:v>42143</c:v>
                </c:pt>
                <c:pt idx="22">
                  <c:v>42144</c:v>
                </c:pt>
                <c:pt idx="23">
                  <c:v>42145</c:v>
                </c:pt>
                <c:pt idx="24">
                  <c:v>42146</c:v>
                </c:pt>
                <c:pt idx="25">
                  <c:v>42146</c:v>
                </c:pt>
                <c:pt idx="26">
                  <c:v>42149</c:v>
                </c:pt>
                <c:pt idx="27">
                  <c:v>42150</c:v>
                </c:pt>
                <c:pt idx="28">
                  <c:v>42151</c:v>
                </c:pt>
                <c:pt idx="29">
                  <c:v>42152</c:v>
                </c:pt>
                <c:pt idx="30">
                  <c:v>42153</c:v>
                </c:pt>
                <c:pt idx="31">
                  <c:v>42156</c:v>
                </c:pt>
                <c:pt idx="32">
                  <c:v>42157</c:v>
                </c:pt>
                <c:pt idx="33">
                  <c:v>42158</c:v>
                </c:pt>
                <c:pt idx="34">
                  <c:v>42159</c:v>
                </c:pt>
                <c:pt idx="35">
                  <c:v>42160</c:v>
                </c:pt>
                <c:pt idx="36">
                  <c:v>42163</c:v>
                </c:pt>
                <c:pt idx="37">
                  <c:v>42164</c:v>
                </c:pt>
                <c:pt idx="38">
                  <c:v>42165</c:v>
                </c:pt>
                <c:pt idx="39">
                  <c:v>42166</c:v>
                </c:pt>
                <c:pt idx="40">
                  <c:v>42167</c:v>
                </c:pt>
                <c:pt idx="41">
                  <c:v>42170</c:v>
                </c:pt>
                <c:pt idx="42">
                  <c:v>42171</c:v>
                </c:pt>
                <c:pt idx="43">
                  <c:v>42172</c:v>
                </c:pt>
                <c:pt idx="44">
                  <c:v>42173</c:v>
                </c:pt>
                <c:pt idx="45">
                  <c:v>42174</c:v>
                </c:pt>
                <c:pt idx="46">
                  <c:v>42177</c:v>
                </c:pt>
                <c:pt idx="47">
                  <c:v>42178</c:v>
                </c:pt>
                <c:pt idx="48">
                  <c:v>42179</c:v>
                </c:pt>
                <c:pt idx="49">
                  <c:v>42180</c:v>
                </c:pt>
                <c:pt idx="50">
                  <c:v>42181</c:v>
                </c:pt>
                <c:pt idx="51">
                  <c:v>42184</c:v>
                </c:pt>
                <c:pt idx="52">
                  <c:v>42185</c:v>
                </c:pt>
                <c:pt idx="53">
                  <c:v>42186</c:v>
                </c:pt>
                <c:pt idx="54">
                  <c:v>42187</c:v>
                </c:pt>
                <c:pt idx="55">
                  <c:v>42188</c:v>
                </c:pt>
                <c:pt idx="56">
                  <c:v>42191</c:v>
                </c:pt>
                <c:pt idx="57">
                  <c:v>42192</c:v>
                </c:pt>
                <c:pt idx="58">
                  <c:v>42193</c:v>
                </c:pt>
                <c:pt idx="59">
                  <c:v>42194</c:v>
                </c:pt>
                <c:pt idx="60">
                  <c:v>42195</c:v>
                </c:pt>
                <c:pt idx="61">
                  <c:v>42198</c:v>
                </c:pt>
                <c:pt idx="62">
                  <c:v>42199</c:v>
                </c:pt>
                <c:pt idx="63">
                  <c:v>42200</c:v>
                </c:pt>
                <c:pt idx="64">
                  <c:v>42201</c:v>
                </c:pt>
                <c:pt idx="65">
                  <c:v>42202</c:v>
                </c:pt>
                <c:pt idx="66">
                  <c:v>42205</c:v>
                </c:pt>
                <c:pt idx="67">
                  <c:v>42206</c:v>
                </c:pt>
                <c:pt idx="68">
                  <c:v>42207</c:v>
                </c:pt>
                <c:pt idx="69">
                  <c:v>42208</c:v>
                </c:pt>
                <c:pt idx="70">
                  <c:v>42209</c:v>
                </c:pt>
                <c:pt idx="71">
                  <c:v>42209</c:v>
                </c:pt>
                <c:pt idx="72">
                  <c:v>42212</c:v>
                </c:pt>
                <c:pt idx="73">
                  <c:v>42213</c:v>
                </c:pt>
                <c:pt idx="74">
                  <c:v>42214</c:v>
                </c:pt>
                <c:pt idx="75">
                  <c:v>42215</c:v>
                </c:pt>
                <c:pt idx="76">
                  <c:v>42216</c:v>
                </c:pt>
                <c:pt idx="77">
                  <c:v>42219</c:v>
                </c:pt>
                <c:pt idx="78">
                  <c:v>42220</c:v>
                </c:pt>
                <c:pt idx="79">
                  <c:v>42221</c:v>
                </c:pt>
                <c:pt idx="80">
                  <c:v>42222</c:v>
                </c:pt>
                <c:pt idx="81">
                  <c:v>42223</c:v>
                </c:pt>
                <c:pt idx="82">
                  <c:v>42223</c:v>
                </c:pt>
                <c:pt idx="83">
                  <c:v>42226</c:v>
                </c:pt>
                <c:pt idx="84">
                  <c:v>42226</c:v>
                </c:pt>
                <c:pt idx="85">
                  <c:v>42227</c:v>
                </c:pt>
                <c:pt idx="86">
                  <c:v>42228</c:v>
                </c:pt>
                <c:pt idx="87">
                  <c:v>42229</c:v>
                </c:pt>
                <c:pt idx="88">
                  <c:v>42230</c:v>
                </c:pt>
                <c:pt idx="89">
                  <c:v>42233</c:v>
                </c:pt>
                <c:pt idx="90">
                  <c:v>42234</c:v>
                </c:pt>
                <c:pt idx="91">
                  <c:v>42235</c:v>
                </c:pt>
                <c:pt idx="92">
                  <c:v>42236</c:v>
                </c:pt>
                <c:pt idx="93">
                  <c:v>42237</c:v>
                </c:pt>
                <c:pt idx="94">
                  <c:v>42240</c:v>
                </c:pt>
                <c:pt idx="95">
                  <c:v>42241</c:v>
                </c:pt>
                <c:pt idx="96">
                  <c:v>42242</c:v>
                </c:pt>
                <c:pt idx="97">
                  <c:v>42243</c:v>
                </c:pt>
                <c:pt idx="98">
                  <c:v>42244</c:v>
                </c:pt>
                <c:pt idx="99">
                  <c:v>42247</c:v>
                </c:pt>
                <c:pt idx="100">
                  <c:v>42248</c:v>
                </c:pt>
                <c:pt idx="101">
                  <c:v>42249</c:v>
                </c:pt>
                <c:pt idx="102">
                  <c:v>42250</c:v>
                </c:pt>
                <c:pt idx="103">
                  <c:v>42251</c:v>
                </c:pt>
                <c:pt idx="104">
                  <c:v>42254</c:v>
                </c:pt>
                <c:pt idx="105">
                  <c:v>42255</c:v>
                </c:pt>
                <c:pt idx="106">
                  <c:v>42256</c:v>
                </c:pt>
                <c:pt idx="107">
                  <c:v>42257</c:v>
                </c:pt>
                <c:pt idx="108">
                  <c:v>42258</c:v>
                </c:pt>
                <c:pt idx="109">
                  <c:v>42261</c:v>
                </c:pt>
                <c:pt idx="110">
                  <c:v>42262</c:v>
                </c:pt>
                <c:pt idx="111">
                  <c:v>42264</c:v>
                </c:pt>
                <c:pt idx="112">
                  <c:v>42265</c:v>
                </c:pt>
                <c:pt idx="113">
                  <c:v>42268</c:v>
                </c:pt>
                <c:pt idx="114">
                  <c:v>42269</c:v>
                </c:pt>
                <c:pt idx="115">
                  <c:v>42270</c:v>
                </c:pt>
                <c:pt idx="116">
                  <c:v>42271</c:v>
                </c:pt>
                <c:pt idx="117">
                  <c:v>42272</c:v>
                </c:pt>
                <c:pt idx="118">
                  <c:v>42275</c:v>
                </c:pt>
                <c:pt idx="119">
                  <c:v>42276</c:v>
                </c:pt>
                <c:pt idx="120">
                  <c:v>42277</c:v>
                </c:pt>
                <c:pt idx="121">
                  <c:v>42278</c:v>
                </c:pt>
                <c:pt idx="122">
                  <c:v>42279</c:v>
                </c:pt>
                <c:pt idx="123">
                  <c:v>42282</c:v>
                </c:pt>
                <c:pt idx="124">
                  <c:v>42283</c:v>
                </c:pt>
                <c:pt idx="125">
                  <c:v>42284</c:v>
                </c:pt>
                <c:pt idx="126">
                  <c:v>42285</c:v>
                </c:pt>
                <c:pt idx="127">
                  <c:v>42286</c:v>
                </c:pt>
                <c:pt idx="128">
                  <c:v>42289</c:v>
                </c:pt>
                <c:pt idx="129">
                  <c:v>42290</c:v>
                </c:pt>
                <c:pt idx="130">
                  <c:v>42291</c:v>
                </c:pt>
                <c:pt idx="131">
                  <c:v>42292</c:v>
                </c:pt>
                <c:pt idx="132">
                  <c:v>42293</c:v>
                </c:pt>
                <c:pt idx="133">
                  <c:v>42296</c:v>
                </c:pt>
                <c:pt idx="134">
                  <c:v>42297</c:v>
                </c:pt>
                <c:pt idx="135">
                  <c:v>42298</c:v>
                </c:pt>
                <c:pt idx="136">
                  <c:v>42299</c:v>
                </c:pt>
                <c:pt idx="137">
                  <c:v>42300</c:v>
                </c:pt>
                <c:pt idx="138">
                  <c:v>42303</c:v>
                </c:pt>
                <c:pt idx="139">
                  <c:v>42304</c:v>
                </c:pt>
                <c:pt idx="140">
                  <c:v>42305</c:v>
                </c:pt>
                <c:pt idx="141">
                  <c:v>42306</c:v>
                </c:pt>
                <c:pt idx="142">
                  <c:v>42307</c:v>
                </c:pt>
                <c:pt idx="143">
                  <c:v>42311</c:v>
                </c:pt>
                <c:pt idx="144">
                  <c:v>42312</c:v>
                </c:pt>
                <c:pt idx="145">
                  <c:v>42313</c:v>
                </c:pt>
                <c:pt idx="146">
                  <c:v>42314</c:v>
                </c:pt>
                <c:pt idx="147">
                  <c:v>42317</c:v>
                </c:pt>
                <c:pt idx="148">
                  <c:v>42318</c:v>
                </c:pt>
                <c:pt idx="149">
                  <c:v>42319</c:v>
                </c:pt>
                <c:pt idx="150">
                  <c:v>42320</c:v>
                </c:pt>
                <c:pt idx="151">
                  <c:v>42321</c:v>
                </c:pt>
                <c:pt idx="152">
                  <c:v>42325</c:v>
                </c:pt>
                <c:pt idx="153">
                  <c:v>42326</c:v>
                </c:pt>
                <c:pt idx="154">
                  <c:v>42327</c:v>
                </c:pt>
                <c:pt idx="155">
                  <c:v>42328</c:v>
                </c:pt>
                <c:pt idx="156">
                  <c:v>42331</c:v>
                </c:pt>
                <c:pt idx="157">
                  <c:v>42332</c:v>
                </c:pt>
                <c:pt idx="158">
                  <c:v>42333</c:v>
                </c:pt>
                <c:pt idx="159">
                  <c:v>42334</c:v>
                </c:pt>
                <c:pt idx="160">
                  <c:v>42335</c:v>
                </c:pt>
                <c:pt idx="161">
                  <c:v>42338</c:v>
                </c:pt>
                <c:pt idx="162">
                  <c:v>42339</c:v>
                </c:pt>
                <c:pt idx="163">
                  <c:v>42340</c:v>
                </c:pt>
                <c:pt idx="164">
                  <c:v>42341</c:v>
                </c:pt>
                <c:pt idx="165">
                  <c:v>42342</c:v>
                </c:pt>
                <c:pt idx="166">
                  <c:v>42345</c:v>
                </c:pt>
                <c:pt idx="167">
                  <c:v>42346</c:v>
                </c:pt>
                <c:pt idx="168">
                  <c:v>42347</c:v>
                </c:pt>
                <c:pt idx="169">
                  <c:v>42348</c:v>
                </c:pt>
                <c:pt idx="170">
                  <c:v>42349</c:v>
                </c:pt>
                <c:pt idx="171">
                  <c:v>42352</c:v>
                </c:pt>
                <c:pt idx="172">
                  <c:v>42353</c:v>
                </c:pt>
                <c:pt idx="173">
                  <c:v>42354</c:v>
                </c:pt>
                <c:pt idx="174">
                  <c:v>42355</c:v>
                </c:pt>
                <c:pt idx="175">
                  <c:v>42356</c:v>
                </c:pt>
                <c:pt idx="176">
                  <c:v>42359</c:v>
                </c:pt>
                <c:pt idx="177">
                  <c:v>42360</c:v>
                </c:pt>
                <c:pt idx="178">
                  <c:v>42361</c:v>
                </c:pt>
                <c:pt idx="179">
                  <c:v>42362</c:v>
                </c:pt>
                <c:pt idx="180">
                  <c:v>42366</c:v>
                </c:pt>
                <c:pt idx="181">
                  <c:v>42367</c:v>
                </c:pt>
                <c:pt idx="182">
                  <c:v>42368</c:v>
                </c:pt>
                <c:pt idx="183">
                  <c:v>42369</c:v>
                </c:pt>
                <c:pt idx="184">
                  <c:v>42373</c:v>
                </c:pt>
                <c:pt idx="185">
                  <c:v>42374</c:v>
                </c:pt>
                <c:pt idx="186">
                  <c:v>42375</c:v>
                </c:pt>
                <c:pt idx="187">
                  <c:v>42376</c:v>
                </c:pt>
                <c:pt idx="188">
                  <c:v>42377</c:v>
                </c:pt>
                <c:pt idx="189">
                  <c:v>42380</c:v>
                </c:pt>
                <c:pt idx="190">
                  <c:v>42381</c:v>
                </c:pt>
                <c:pt idx="191">
                  <c:v>42382</c:v>
                </c:pt>
                <c:pt idx="192">
                  <c:v>42383</c:v>
                </c:pt>
                <c:pt idx="193">
                  <c:v>42384</c:v>
                </c:pt>
                <c:pt idx="194">
                  <c:v>42387</c:v>
                </c:pt>
                <c:pt idx="195">
                  <c:v>42388</c:v>
                </c:pt>
                <c:pt idx="196">
                  <c:v>42389</c:v>
                </c:pt>
                <c:pt idx="197">
                  <c:v>42390</c:v>
                </c:pt>
                <c:pt idx="198">
                  <c:v>42391</c:v>
                </c:pt>
                <c:pt idx="199">
                  <c:v>42394</c:v>
                </c:pt>
                <c:pt idx="200">
                  <c:v>42395</c:v>
                </c:pt>
                <c:pt idx="201">
                  <c:v>42396</c:v>
                </c:pt>
                <c:pt idx="202">
                  <c:v>42397</c:v>
                </c:pt>
                <c:pt idx="203">
                  <c:v>42398</c:v>
                </c:pt>
                <c:pt idx="204">
                  <c:v>42402</c:v>
                </c:pt>
                <c:pt idx="205">
                  <c:v>42403</c:v>
                </c:pt>
                <c:pt idx="206">
                  <c:v>42404</c:v>
                </c:pt>
                <c:pt idx="207">
                  <c:v>42405</c:v>
                </c:pt>
                <c:pt idx="208">
                  <c:v>42408</c:v>
                </c:pt>
                <c:pt idx="209">
                  <c:v>42409</c:v>
                </c:pt>
                <c:pt idx="210">
                  <c:v>42410</c:v>
                </c:pt>
                <c:pt idx="211">
                  <c:v>42411</c:v>
                </c:pt>
                <c:pt idx="212">
                  <c:v>42412</c:v>
                </c:pt>
                <c:pt idx="213">
                  <c:v>42415</c:v>
                </c:pt>
                <c:pt idx="214">
                  <c:v>42416</c:v>
                </c:pt>
                <c:pt idx="215">
                  <c:v>42417</c:v>
                </c:pt>
                <c:pt idx="216">
                  <c:v>42418</c:v>
                </c:pt>
                <c:pt idx="217">
                  <c:v>42419</c:v>
                </c:pt>
                <c:pt idx="218">
                  <c:v>42422</c:v>
                </c:pt>
                <c:pt idx="219">
                  <c:v>42423</c:v>
                </c:pt>
                <c:pt idx="220">
                  <c:v>42424</c:v>
                </c:pt>
                <c:pt idx="221">
                  <c:v>42425</c:v>
                </c:pt>
                <c:pt idx="222">
                  <c:v>42426</c:v>
                </c:pt>
                <c:pt idx="223">
                  <c:v>42429</c:v>
                </c:pt>
                <c:pt idx="224">
                  <c:v>42430</c:v>
                </c:pt>
                <c:pt idx="225">
                  <c:v>42431</c:v>
                </c:pt>
                <c:pt idx="226">
                  <c:v>42432</c:v>
                </c:pt>
                <c:pt idx="227">
                  <c:v>42433</c:v>
                </c:pt>
                <c:pt idx="228">
                  <c:v>42436</c:v>
                </c:pt>
                <c:pt idx="229">
                  <c:v>42437</c:v>
                </c:pt>
                <c:pt idx="230">
                  <c:v>42438</c:v>
                </c:pt>
                <c:pt idx="231">
                  <c:v>42439</c:v>
                </c:pt>
                <c:pt idx="232">
                  <c:v>42440</c:v>
                </c:pt>
                <c:pt idx="233">
                  <c:v>42443</c:v>
                </c:pt>
                <c:pt idx="234">
                  <c:v>42444</c:v>
                </c:pt>
                <c:pt idx="235">
                  <c:v>42445</c:v>
                </c:pt>
                <c:pt idx="236">
                  <c:v>42446</c:v>
                </c:pt>
                <c:pt idx="237">
                  <c:v>42447</c:v>
                </c:pt>
                <c:pt idx="238">
                  <c:v>42451</c:v>
                </c:pt>
                <c:pt idx="239">
                  <c:v>42452</c:v>
                </c:pt>
                <c:pt idx="240">
                  <c:v>42457</c:v>
                </c:pt>
                <c:pt idx="241">
                  <c:v>42458</c:v>
                </c:pt>
                <c:pt idx="242">
                  <c:v>42459</c:v>
                </c:pt>
                <c:pt idx="243">
                  <c:v>42460</c:v>
                </c:pt>
                <c:pt idx="244">
                  <c:v>42461</c:v>
                </c:pt>
                <c:pt idx="245">
                  <c:v>42464</c:v>
                </c:pt>
                <c:pt idx="246">
                  <c:v>42465</c:v>
                </c:pt>
                <c:pt idx="247">
                  <c:v>42466</c:v>
                </c:pt>
                <c:pt idx="248">
                  <c:v>42467</c:v>
                </c:pt>
                <c:pt idx="249">
                  <c:v>42468</c:v>
                </c:pt>
                <c:pt idx="250">
                  <c:v>42471</c:v>
                </c:pt>
                <c:pt idx="251">
                  <c:v>42472</c:v>
                </c:pt>
                <c:pt idx="252">
                  <c:v>42473</c:v>
                </c:pt>
                <c:pt idx="253">
                  <c:v>42474</c:v>
                </c:pt>
                <c:pt idx="254">
                  <c:v>42475</c:v>
                </c:pt>
                <c:pt idx="255">
                  <c:v>42478</c:v>
                </c:pt>
                <c:pt idx="256">
                  <c:v>42479</c:v>
                </c:pt>
                <c:pt idx="257">
                  <c:v>42480</c:v>
                </c:pt>
                <c:pt idx="258">
                  <c:v>42481</c:v>
                </c:pt>
                <c:pt idx="259">
                  <c:v>42482</c:v>
                </c:pt>
                <c:pt idx="260">
                  <c:v>42485</c:v>
                </c:pt>
                <c:pt idx="261">
                  <c:v>42486</c:v>
                </c:pt>
                <c:pt idx="262">
                  <c:v>42487</c:v>
                </c:pt>
                <c:pt idx="263">
                  <c:v>42488</c:v>
                </c:pt>
                <c:pt idx="264">
                  <c:v>42489</c:v>
                </c:pt>
                <c:pt idx="265">
                  <c:v>42492</c:v>
                </c:pt>
                <c:pt idx="266">
                  <c:v>42493</c:v>
                </c:pt>
                <c:pt idx="267">
                  <c:v>42494</c:v>
                </c:pt>
                <c:pt idx="268">
                  <c:v>42495</c:v>
                </c:pt>
                <c:pt idx="269">
                  <c:v>42496</c:v>
                </c:pt>
                <c:pt idx="270">
                  <c:v>42499</c:v>
                </c:pt>
                <c:pt idx="271">
                  <c:v>42500</c:v>
                </c:pt>
                <c:pt idx="272">
                  <c:v>42501</c:v>
                </c:pt>
                <c:pt idx="273">
                  <c:v>42502</c:v>
                </c:pt>
                <c:pt idx="274">
                  <c:v>42503</c:v>
                </c:pt>
                <c:pt idx="275">
                  <c:v>42506</c:v>
                </c:pt>
                <c:pt idx="276">
                  <c:v>42507</c:v>
                </c:pt>
                <c:pt idx="277">
                  <c:v>42508</c:v>
                </c:pt>
                <c:pt idx="278">
                  <c:v>42509</c:v>
                </c:pt>
                <c:pt idx="279">
                  <c:v>42510</c:v>
                </c:pt>
                <c:pt idx="280">
                  <c:v>42513</c:v>
                </c:pt>
                <c:pt idx="281">
                  <c:v>42514</c:v>
                </c:pt>
                <c:pt idx="282">
                  <c:v>42515</c:v>
                </c:pt>
                <c:pt idx="283">
                  <c:v>42516</c:v>
                </c:pt>
                <c:pt idx="284">
                  <c:v>42517</c:v>
                </c:pt>
                <c:pt idx="285">
                  <c:v>42520</c:v>
                </c:pt>
                <c:pt idx="286">
                  <c:v>42521</c:v>
                </c:pt>
                <c:pt idx="287">
                  <c:v>42522</c:v>
                </c:pt>
                <c:pt idx="288">
                  <c:v>42523</c:v>
                </c:pt>
                <c:pt idx="289">
                  <c:v>42524</c:v>
                </c:pt>
                <c:pt idx="290">
                  <c:v>42527</c:v>
                </c:pt>
                <c:pt idx="291">
                  <c:v>42528</c:v>
                </c:pt>
                <c:pt idx="292">
                  <c:v>42529</c:v>
                </c:pt>
                <c:pt idx="293">
                  <c:v>42530</c:v>
                </c:pt>
                <c:pt idx="294">
                  <c:v>42531</c:v>
                </c:pt>
                <c:pt idx="295">
                  <c:v>42534</c:v>
                </c:pt>
                <c:pt idx="296">
                  <c:v>42535</c:v>
                </c:pt>
                <c:pt idx="297">
                  <c:v>42536</c:v>
                </c:pt>
                <c:pt idx="298">
                  <c:v>42537</c:v>
                </c:pt>
                <c:pt idx="299">
                  <c:v>42538</c:v>
                </c:pt>
                <c:pt idx="300">
                  <c:v>42541</c:v>
                </c:pt>
                <c:pt idx="301">
                  <c:v>42542</c:v>
                </c:pt>
                <c:pt idx="302">
                  <c:v>42543</c:v>
                </c:pt>
                <c:pt idx="303">
                  <c:v>42544</c:v>
                </c:pt>
                <c:pt idx="304">
                  <c:v>42545</c:v>
                </c:pt>
                <c:pt idx="305">
                  <c:v>42548</c:v>
                </c:pt>
                <c:pt idx="306">
                  <c:v>42549</c:v>
                </c:pt>
                <c:pt idx="307">
                  <c:v>42550</c:v>
                </c:pt>
                <c:pt idx="308">
                  <c:v>42551</c:v>
                </c:pt>
                <c:pt idx="309">
                  <c:v>42552</c:v>
                </c:pt>
                <c:pt idx="310">
                  <c:v>42555</c:v>
                </c:pt>
                <c:pt idx="311">
                  <c:v>42556</c:v>
                </c:pt>
                <c:pt idx="312">
                  <c:v>42557</c:v>
                </c:pt>
                <c:pt idx="313">
                  <c:v>42558</c:v>
                </c:pt>
                <c:pt idx="314">
                  <c:v>42559</c:v>
                </c:pt>
                <c:pt idx="315">
                  <c:v>42562</c:v>
                </c:pt>
                <c:pt idx="316">
                  <c:v>42563</c:v>
                </c:pt>
                <c:pt idx="317">
                  <c:v>42564</c:v>
                </c:pt>
                <c:pt idx="318">
                  <c:v>42565</c:v>
                </c:pt>
                <c:pt idx="319">
                  <c:v>42566</c:v>
                </c:pt>
                <c:pt idx="320">
                  <c:v>42569</c:v>
                </c:pt>
                <c:pt idx="321">
                  <c:v>42570</c:v>
                </c:pt>
                <c:pt idx="322">
                  <c:v>42571</c:v>
                </c:pt>
                <c:pt idx="323">
                  <c:v>42572</c:v>
                </c:pt>
                <c:pt idx="324">
                  <c:v>42573</c:v>
                </c:pt>
                <c:pt idx="325">
                  <c:v>42576</c:v>
                </c:pt>
                <c:pt idx="326">
                  <c:v>42577</c:v>
                </c:pt>
                <c:pt idx="327">
                  <c:v>42578</c:v>
                </c:pt>
                <c:pt idx="328">
                  <c:v>42579</c:v>
                </c:pt>
                <c:pt idx="329">
                  <c:v>42580</c:v>
                </c:pt>
                <c:pt idx="330">
                  <c:v>42583</c:v>
                </c:pt>
                <c:pt idx="331">
                  <c:v>42584</c:v>
                </c:pt>
                <c:pt idx="332">
                  <c:v>42585</c:v>
                </c:pt>
                <c:pt idx="333">
                  <c:v>42586</c:v>
                </c:pt>
                <c:pt idx="334">
                  <c:v>42587</c:v>
                </c:pt>
                <c:pt idx="335">
                  <c:v>42590</c:v>
                </c:pt>
                <c:pt idx="336">
                  <c:v>42591</c:v>
                </c:pt>
                <c:pt idx="337">
                  <c:v>42592</c:v>
                </c:pt>
                <c:pt idx="338">
                  <c:v>42593</c:v>
                </c:pt>
                <c:pt idx="339">
                  <c:v>42594</c:v>
                </c:pt>
                <c:pt idx="340">
                  <c:v>42597</c:v>
                </c:pt>
                <c:pt idx="341">
                  <c:v>42598</c:v>
                </c:pt>
                <c:pt idx="342">
                  <c:v>42599</c:v>
                </c:pt>
                <c:pt idx="343">
                  <c:v>42600</c:v>
                </c:pt>
                <c:pt idx="344">
                  <c:v>42601</c:v>
                </c:pt>
                <c:pt idx="345">
                  <c:v>42604</c:v>
                </c:pt>
                <c:pt idx="346">
                  <c:v>42605</c:v>
                </c:pt>
                <c:pt idx="347">
                  <c:v>42606</c:v>
                </c:pt>
                <c:pt idx="348">
                  <c:v>42607</c:v>
                </c:pt>
                <c:pt idx="349">
                  <c:v>42608</c:v>
                </c:pt>
                <c:pt idx="350">
                  <c:v>42611</c:v>
                </c:pt>
                <c:pt idx="351">
                  <c:v>42612</c:v>
                </c:pt>
                <c:pt idx="352">
                  <c:v>42613</c:v>
                </c:pt>
                <c:pt idx="353">
                  <c:v>42614</c:v>
                </c:pt>
                <c:pt idx="354">
                  <c:v>42615</c:v>
                </c:pt>
                <c:pt idx="355">
                  <c:v>42618</c:v>
                </c:pt>
                <c:pt idx="356">
                  <c:v>42619</c:v>
                </c:pt>
                <c:pt idx="357">
                  <c:v>42620</c:v>
                </c:pt>
                <c:pt idx="358">
                  <c:v>42621</c:v>
                </c:pt>
                <c:pt idx="359">
                  <c:v>42622</c:v>
                </c:pt>
                <c:pt idx="360">
                  <c:v>42625</c:v>
                </c:pt>
                <c:pt idx="361">
                  <c:v>42626</c:v>
                </c:pt>
                <c:pt idx="362">
                  <c:v>42627</c:v>
                </c:pt>
                <c:pt idx="363">
                  <c:v>42628</c:v>
                </c:pt>
                <c:pt idx="364">
                  <c:v>42632</c:v>
                </c:pt>
                <c:pt idx="365">
                  <c:v>42633</c:v>
                </c:pt>
                <c:pt idx="366">
                  <c:v>42634</c:v>
                </c:pt>
                <c:pt idx="367">
                  <c:v>42635</c:v>
                </c:pt>
                <c:pt idx="368">
                  <c:v>42636</c:v>
                </c:pt>
                <c:pt idx="369">
                  <c:v>42639</c:v>
                </c:pt>
                <c:pt idx="370">
                  <c:v>42640</c:v>
                </c:pt>
                <c:pt idx="371">
                  <c:v>42641</c:v>
                </c:pt>
                <c:pt idx="372">
                  <c:v>42642</c:v>
                </c:pt>
                <c:pt idx="373">
                  <c:v>42643</c:v>
                </c:pt>
                <c:pt idx="374">
                  <c:v>42646</c:v>
                </c:pt>
                <c:pt idx="375">
                  <c:v>42647</c:v>
                </c:pt>
                <c:pt idx="376">
                  <c:v>42648</c:v>
                </c:pt>
                <c:pt idx="377">
                  <c:v>42649</c:v>
                </c:pt>
                <c:pt idx="378">
                  <c:v>42650</c:v>
                </c:pt>
                <c:pt idx="379">
                  <c:v>42653</c:v>
                </c:pt>
                <c:pt idx="380">
                  <c:v>42654</c:v>
                </c:pt>
                <c:pt idx="381">
                  <c:v>42655</c:v>
                </c:pt>
                <c:pt idx="382">
                  <c:v>42656</c:v>
                </c:pt>
                <c:pt idx="383">
                  <c:v>42657</c:v>
                </c:pt>
                <c:pt idx="384">
                  <c:v>42660</c:v>
                </c:pt>
                <c:pt idx="385">
                  <c:v>42661</c:v>
                </c:pt>
                <c:pt idx="386">
                  <c:v>42662</c:v>
                </c:pt>
                <c:pt idx="387">
                  <c:v>42663</c:v>
                </c:pt>
                <c:pt idx="388">
                  <c:v>42664</c:v>
                </c:pt>
                <c:pt idx="389">
                  <c:v>42667</c:v>
                </c:pt>
                <c:pt idx="390">
                  <c:v>42668</c:v>
                </c:pt>
                <c:pt idx="391">
                  <c:v>42669</c:v>
                </c:pt>
                <c:pt idx="392">
                  <c:v>42670</c:v>
                </c:pt>
                <c:pt idx="393">
                  <c:v>42671</c:v>
                </c:pt>
                <c:pt idx="394">
                  <c:v>42674</c:v>
                </c:pt>
                <c:pt idx="395">
                  <c:v>42675</c:v>
                </c:pt>
                <c:pt idx="396">
                  <c:v>42677</c:v>
                </c:pt>
                <c:pt idx="397">
                  <c:v>42678</c:v>
                </c:pt>
                <c:pt idx="398">
                  <c:v>42681</c:v>
                </c:pt>
                <c:pt idx="399">
                  <c:v>42682</c:v>
                </c:pt>
                <c:pt idx="400">
                  <c:v>42683</c:v>
                </c:pt>
                <c:pt idx="401">
                  <c:v>42684</c:v>
                </c:pt>
                <c:pt idx="402">
                  <c:v>42685</c:v>
                </c:pt>
                <c:pt idx="403">
                  <c:v>42688</c:v>
                </c:pt>
                <c:pt idx="404">
                  <c:v>42689</c:v>
                </c:pt>
                <c:pt idx="405">
                  <c:v>42690</c:v>
                </c:pt>
                <c:pt idx="406">
                  <c:v>42691</c:v>
                </c:pt>
                <c:pt idx="407">
                  <c:v>42692</c:v>
                </c:pt>
                <c:pt idx="408">
                  <c:v>42696</c:v>
                </c:pt>
                <c:pt idx="409">
                  <c:v>42697</c:v>
                </c:pt>
                <c:pt idx="410">
                  <c:v>42698</c:v>
                </c:pt>
                <c:pt idx="411">
                  <c:v>42699</c:v>
                </c:pt>
                <c:pt idx="412">
                  <c:v>42702</c:v>
                </c:pt>
                <c:pt idx="413">
                  <c:v>42703</c:v>
                </c:pt>
                <c:pt idx="414">
                  <c:v>42704</c:v>
                </c:pt>
                <c:pt idx="415">
                  <c:v>42705</c:v>
                </c:pt>
                <c:pt idx="416">
                  <c:v>42706</c:v>
                </c:pt>
                <c:pt idx="417">
                  <c:v>42709</c:v>
                </c:pt>
                <c:pt idx="418">
                  <c:v>42710</c:v>
                </c:pt>
                <c:pt idx="419">
                  <c:v>42711</c:v>
                </c:pt>
                <c:pt idx="420">
                  <c:v>42712</c:v>
                </c:pt>
                <c:pt idx="421">
                  <c:v>42713</c:v>
                </c:pt>
                <c:pt idx="422">
                  <c:v>42717</c:v>
                </c:pt>
                <c:pt idx="423">
                  <c:v>42718</c:v>
                </c:pt>
                <c:pt idx="424">
                  <c:v>42719</c:v>
                </c:pt>
                <c:pt idx="425">
                  <c:v>42720</c:v>
                </c:pt>
                <c:pt idx="426">
                  <c:v>42723</c:v>
                </c:pt>
                <c:pt idx="427">
                  <c:v>42724</c:v>
                </c:pt>
                <c:pt idx="428">
                  <c:v>42725</c:v>
                </c:pt>
                <c:pt idx="429">
                  <c:v>42726</c:v>
                </c:pt>
                <c:pt idx="430">
                  <c:v>42727</c:v>
                </c:pt>
                <c:pt idx="431">
                  <c:v>42730</c:v>
                </c:pt>
                <c:pt idx="432">
                  <c:v>42731</c:v>
                </c:pt>
                <c:pt idx="433">
                  <c:v>42732</c:v>
                </c:pt>
                <c:pt idx="434">
                  <c:v>42733</c:v>
                </c:pt>
                <c:pt idx="435">
                  <c:v>42734</c:v>
                </c:pt>
              </c:numCache>
            </c:numRef>
          </c:cat>
          <c:val>
            <c:numRef>
              <c:f>'COMITE FINVIT'!$C$2:$C$437</c:f>
              <c:numCache>
                <c:formatCode>General</c:formatCode>
                <c:ptCount val="436"/>
                <c:pt idx="0">
                  <c:v>4.1498011130592669</c:v>
                </c:pt>
                <c:pt idx="1">
                  <c:v>3.8833841980575121</c:v>
                </c:pt>
                <c:pt idx="2">
                  <c:v>3.8508354696828646</c:v>
                </c:pt>
                <c:pt idx="3">
                  <c:v>3.8263111271906229</c:v>
                </c:pt>
                <c:pt idx="4">
                  <c:v>3.7764789992852599</c:v>
                </c:pt>
                <c:pt idx="5">
                  <c:v>3.8587154874444649</c:v>
                </c:pt>
                <c:pt idx="6">
                  <c:v>3.645241174908473</c:v>
                </c:pt>
                <c:pt idx="7">
                  <c:v>3.6061734752546037</c:v>
                </c:pt>
                <c:pt idx="8">
                  <c:v>3.7048615573558452</c:v>
                </c:pt>
                <c:pt idx="9">
                  <c:v>3.9139750044323232</c:v>
                </c:pt>
                <c:pt idx="10">
                  <c:v>3.6646170789769963</c:v>
                </c:pt>
                <c:pt idx="11">
                  <c:v>3.6097984302913053</c:v>
                </c:pt>
                <c:pt idx="12">
                  <c:v>3.5785923713727095</c:v>
                </c:pt>
                <c:pt idx="13">
                  <c:v>3.6149469667960767</c:v>
                </c:pt>
                <c:pt idx="14">
                  <c:v>3.6998855097316596</c:v>
                </c:pt>
                <c:pt idx="15">
                  <c:v>3.5528408656692836</c:v>
                </c:pt>
                <c:pt idx="16">
                  <c:v>3.5333246674034009</c:v>
                </c:pt>
                <c:pt idx="17">
                  <c:v>3.5271463464067634</c:v>
                </c:pt>
                <c:pt idx="18">
                  <c:v>3.5233368800016955</c:v>
                </c:pt>
                <c:pt idx="19">
                  <c:v>3.6421381794488847</c:v>
                </c:pt>
                <c:pt idx="20">
                  <c:v>3.5215292414431847</c:v>
                </c:pt>
                <c:pt idx="21">
                  <c:v>3.500829190082305</c:v>
                </c:pt>
                <c:pt idx="22">
                  <c:v>3.4792042676373702</c:v>
                </c:pt>
                <c:pt idx="23">
                  <c:v>3.5163586437618286</c:v>
                </c:pt>
                <c:pt idx="24">
                  <c:v>3.5700208725502303</c:v>
                </c:pt>
                <c:pt idx="25">
                  <c:v>3.5700208725502303</c:v>
                </c:pt>
                <c:pt idx="26">
                  <c:v>3.4393440193946927</c:v>
                </c:pt>
                <c:pt idx="27">
                  <c:v>3.5180086615714896</c:v>
                </c:pt>
                <c:pt idx="28">
                  <c:v>3.5217765983563178</c:v>
                </c:pt>
                <c:pt idx="29">
                  <c:v>3.6586390156837512</c:v>
                </c:pt>
                <c:pt idx="30">
                  <c:v>3.741459753698785</c:v>
                </c:pt>
                <c:pt idx="31">
                  <c:v>3.6309770812339117</c:v>
                </c:pt>
                <c:pt idx="32">
                  <c:v>3.626374111141792</c:v>
                </c:pt>
                <c:pt idx="33">
                  <c:v>3.6407137951413713</c:v>
                </c:pt>
                <c:pt idx="34">
                  <c:v>3.6501724939587721</c:v>
                </c:pt>
                <c:pt idx="35">
                  <c:v>3.6688245135527002</c:v>
                </c:pt>
                <c:pt idx="36">
                  <c:v>3.614330144575101</c:v>
                </c:pt>
                <c:pt idx="37">
                  <c:v>3.6380385928065944</c:v>
                </c:pt>
                <c:pt idx="38">
                  <c:v>3.6271755610450387</c:v>
                </c:pt>
                <c:pt idx="39">
                  <c:v>3.630329719846205</c:v>
                </c:pt>
                <c:pt idx="40">
                  <c:v>3.6989697980934868</c:v>
                </c:pt>
                <c:pt idx="41">
                  <c:v>3.5978574474231859</c:v>
                </c:pt>
                <c:pt idx="42">
                  <c:v>3.6102385842658307</c:v>
                </c:pt>
                <c:pt idx="43">
                  <c:v>3.6101331386832669</c:v>
                </c:pt>
                <c:pt idx="44">
                  <c:v>3.5993376206586825</c:v>
                </c:pt>
                <c:pt idx="45">
                  <c:v>3.6709820841698924</c:v>
                </c:pt>
                <c:pt idx="46">
                  <c:v>3.6020938220251555</c:v>
                </c:pt>
                <c:pt idx="47">
                  <c:v>3.5976564633516164</c:v>
                </c:pt>
                <c:pt idx="48">
                  <c:v>3.6289625662193106</c:v>
                </c:pt>
                <c:pt idx="49">
                  <c:v>3.6230253761764253</c:v>
                </c:pt>
                <c:pt idx="50">
                  <c:v>3.6776323553782646</c:v>
                </c:pt>
                <c:pt idx="51">
                  <c:v>3.6173710948854922</c:v>
                </c:pt>
                <c:pt idx="52">
                  <c:v>3.6226301295364105</c:v>
                </c:pt>
                <c:pt idx="53">
                  <c:v>3.6240077488150764</c:v>
                </c:pt>
                <c:pt idx="54">
                  <c:v>3.6306826963186509</c:v>
                </c:pt>
                <c:pt idx="55">
                  <c:v>3.6940308349653108</c:v>
                </c:pt>
                <c:pt idx="56">
                  <c:v>3.6375059380457277</c:v>
                </c:pt>
                <c:pt idx="57">
                  <c:v>3.6320912722418441</c:v>
                </c:pt>
                <c:pt idx="58">
                  <c:v>3.6136763085881625</c:v>
                </c:pt>
                <c:pt idx="59">
                  <c:v>3.6094309032912877</c:v>
                </c:pt>
                <c:pt idx="60">
                  <c:v>3.6611522166957093</c:v>
                </c:pt>
                <c:pt idx="61">
                  <c:v>3.6051221360470391</c:v>
                </c:pt>
                <c:pt idx="62">
                  <c:v>3.604229073599643</c:v>
                </c:pt>
                <c:pt idx="63">
                  <c:v>3.5771959383452887</c:v>
                </c:pt>
                <c:pt idx="64">
                  <c:v>3.5687199146212758</c:v>
                </c:pt>
                <c:pt idx="65">
                  <c:v>3.6237842860280289</c:v>
                </c:pt>
                <c:pt idx="66">
                  <c:v>3.5693808131572471</c:v>
                </c:pt>
                <c:pt idx="67">
                  <c:v>3.568263861750899</c:v>
                </c:pt>
                <c:pt idx="68">
                  <c:v>3.5674301017746637</c:v>
                </c:pt>
                <c:pt idx="69">
                  <c:v>3.5647558192847852</c:v>
                </c:pt>
                <c:pt idx="70">
                  <c:v>3.6094158273919512</c:v>
                </c:pt>
                <c:pt idx="71">
                  <c:v>3.6094158273919512</c:v>
                </c:pt>
                <c:pt idx="72">
                  <c:v>3.5822097978814673</c:v>
                </c:pt>
                <c:pt idx="73">
                  <c:v>3.5848867739859616</c:v>
                </c:pt>
                <c:pt idx="74">
                  <c:v>3.5822025550363645</c:v>
                </c:pt>
                <c:pt idx="75">
                  <c:v>3.5803110581754449</c:v>
                </c:pt>
                <c:pt idx="76">
                  <c:v>3.654939330156981</c:v>
                </c:pt>
                <c:pt idx="77">
                  <c:v>3.6014081660201813</c:v>
                </c:pt>
                <c:pt idx="78">
                  <c:v>3.5940999069133444</c:v>
                </c:pt>
                <c:pt idx="79">
                  <c:v>3.5907551884935862</c:v>
                </c:pt>
                <c:pt idx="80">
                  <c:v>3.5905748011419547</c:v>
                </c:pt>
                <c:pt idx="81">
                  <c:v>3.6414123342562457</c:v>
                </c:pt>
                <c:pt idx="82">
                  <c:v>3.6414123342562457</c:v>
                </c:pt>
                <c:pt idx="83">
                  <c:v>3.5922141423173923</c:v>
                </c:pt>
                <c:pt idx="84">
                  <c:v>3.5922141423173923</c:v>
                </c:pt>
                <c:pt idx="85">
                  <c:v>3.5938880679013678</c:v>
                </c:pt>
                <c:pt idx="86">
                  <c:v>3.5946175344326612</c:v>
                </c:pt>
                <c:pt idx="87">
                  <c:v>3.5935034694025592</c:v>
                </c:pt>
                <c:pt idx="88">
                  <c:v>3.6413866846634675</c:v>
                </c:pt>
                <c:pt idx="89">
                  <c:v>3.5965638572895093</c:v>
                </c:pt>
                <c:pt idx="90">
                  <c:v>3.593472332629509</c:v>
                </c:pt>
                <c:pt idx="91">
                  <c:v>3.5864436185501081</c:v>
                </c:pt>
                <c:pt idx="92">
                  <c:v>3.5891583361755854</c:v>
                </c:pt>
                <c:pt idx="93">
                  <c:v>3.6363454560908206</c:v>
                </c:pt>
                <c:pt idx="94">
                  <c:v>3.5889806509303845</c:v>
                </c:pt>
                <c:pt idx="95">
                  <c:v>3.5843580514591094</c:v>
                </c:pt>
                <c:pt idx="96">
                  <c:v>3.581695555877761</c:v>
                </c:pt>
                <c:pt idx="97">
                  <c:v>3.5805377595535988</c:v>
                </c:pt>
                <c:pt idx="98">
                  <c:v>3.6252267394481006</c:v>
                </c:pt>
                <c:pt idx="99">
                  <c:v>3.5898205795364797</c:v>
                </c:pt>
                <c:pt idx="100">
                  <c:v>3.5894676225248423</c:v>
                </c:pt>
                <c:pt idx="101">
                  <c:v>3.58464445776348</c:v>
                </c:pt>
                <c:pt idx="102">
                  <c:v>3.5829089358865631</c:v>
                </c:pt>
                <c:pt idx="103">
                  <c:v>3.6256359550220529</c:v>
                </c:pt>
                <c:pt idx="104">
                  <c:v>3.5850579074405231</c:v>
                </c:pt>
                <c:pt idx="105">
                  <c:v>3.5865148183716324</c:v>
                </c:pt>
                <c:pt idx="106">
                  <c:v>3.5854126312307324</c:v>
                </c:pt>
                <c:pt idx="107">
                  <c:v>3.5847115157374163</c:v>
                </c:pt>
                <c:pt idx="108">
                  <c:v>3.6155636448321227</c:v>
                </c:pt>
                <c:pt idx="109">
                  <c:v>3.5855999859059544</c:v>
                </c:pt>
                <c:pt idx="110">
                  <c:v>3.6099247353449075</c:v>
                </c:pt>
                <c:pt idx="111">
                  <c:v>3.6017563507102226</c:v>
                </c:pt>
                <c:pt idx="112">
                  <c:v>3.6418458835144234</c:v>
                </c:pt>
                <c:pt idx="113">
                  <c:v>3.6048364460449713</c:v>
                </c:pt>
                <c:pt idx="114">
                  <c:v>3.5989631236675192</c:v>
                </c:pt>
                <c:pt idx="115">
                  <c:v>3.6024210669365946</c:v>
                </c:pt>
                <c:pt idx="116">
                  <c:v>3.5848611159508921</c:v>
                </c:pt>
                <c:pt idx="117">
                  <c:v>3.6040136588390093</c:v>
                </c:pt>
                <c:pt idx="118">
                  <c:v>3.5796563203457907</c:v>
                </c:pt>
                <c:pt idx="119">
                  <c:v>3.5834601117728875</c:v>
                </c:pt>
                <c:pt idx="120">
                  <c:v>3.5834601117728875</c:v>
                </c:pt>
                <c:pt idx="121">
                  <c:v>3.5834601117728875</c:v>
                </c:pt>
                <c:pt idx="122">
                  <c:v>3.5834601117728875</c:v>
                </c:pt>
                <c:pt idx="123">
                  <c:v>3.5834601117728875</c:v>
                </c:pt>
                <c:pt idx="124">
                  <c:v>3.5834601117728875</c:v>
                </c:pt>
                <c:pt idx="125">
                  <c:v>3.5834601117728875</c:v>
                </c:pt>
                <c:pt idx="126">
                  <c:v>3.5834601117728875</c:v>
                </c:pt>
                <c:pt idx="127">
                  <c:v>3.5834601117728875</c:v>
                </c:pt>
                <c:pt idx="128">
                  <c:v>3.5834601117728875</c:v>
                </c:pt>
                <c:pt idx="129">
                  <c:v>3.5834601117728875</c:v>
                </c:pt>
                <c:pt idx="130">
                  <c:v>3.5834601117728875</c:v>
                </c:pt>
                <c:pt idx="131">
                  <c:v>3.5834601117728875</c:v>
                </c:pt>
                <c:pt idx="132">
                  <c:v>3.5834601117728875</c:v>
                </c:pt>
                <c:pt idx="133">
                  <c:v>3.5834601117728875</c:v>
                </c:pt>
                <c:pt idx="134">
                  <c:v>3.5834601117728875</c:v>
                </c:pt>
                <c:pt idx="135">
                  <c:v>3.5834601117728875</c:v>
                </c:pt>
                <c:pt idx="136">
                  <c:v>3.5834601117728875</c:v>
                </c:pt>
                <c:pt idx="137">
                  <c:v>3.5834601117728875</c:v>
                </c:pt>
                <c:pt idx="138">
                  <c:v>3.5834601117728875</c:v>
                </c:pt>
                <c:pt idx="139">
                  <c:v>3.5834601117728875</c:v>
                </c:pt>
                <c:pt idx="140">
                  <c:v>3.5834601117728875</c:v>
                </c:pt>
                <c:pt idx="141">
                  <c:v>3.5834601117728875</c:v>
                </c:pt>
                <c:pt idx="142">
                  <c:v>3.6148586944577876</c:v>
                </c:pt>
                <c:pt idx="143">
                  <c:v>3.5618897079940788</c:v>
                </c:pt>
                <c:pt idx="144">
                  <c:v>3.5501982331502036</c:v>
                </c:pt>
                <c:pt idx="145">
                  <c:v>3.5409936213513444</c:v>
                </c:pt>
                <c:pt idx="146">
                  <c:v>3.5625071042515444</c:v>
                </c:pt>
                <c:pt idx="147">
                  <c:v>3.5263778089066902</c:v>
                </c:pt>
                <c:pt idx="148">
                  <c:v>3.5263778089066902</c:v>
                </c:pt>
                <c:pt idx="149">
                  <c:v>3.52420246708181</c:v>
                </c:pt>
                <c:pt idx="150">
                  <c:v>3.525958358055735</c:v>
                </c:pt>
                <c:pt idx="151">
                  <c:v>3.580466744664077</c:v>
                </c:pt>
                <c:pt idx="152">
                  <c:v>3.5328222397539104</c:v>
                </c:pt>
                <c:pt idx="153">
                  <c:v>3.5352113180616116</c:v>
                </c:pt>
                <c:pt idx="154">
                  <c:v>3.5361700137841332</c:v>
                </c:pt>
                <c:pt idx="155">
                  <c:v>3.5781802296805076</c:v>
                </c:pt>
                <c:pt idx="156">
                  <c:v>3.5781802296805076</c:v>
                </c:pt>
                <c:pt idx="157">
                  <c:v>3.5781802296805076</c:v>
                </c:pt>
                <c:pt idx="158">
                  <c:v>3.5341823531206753</c:v>
                </c:pt>
                <c:pt idx="159">
                  <c:v>3.5341823531206753</c:v>
                </c:pt>
                <c:pt idx="160">
                  <c:v>3.5698562580355695</c:v>
                </c:pt>
                <c:pt idx="161">
                  <c:v>3.5873792832872633</c:v>
                </c:pt>
                <c:pt idx="162">
                  <c:v>3.5711121858013035</c:v>
                </c:pt>
                <c:pt idx="163">
                  <c:v>3.5576528233906251</c:v>
                </c:pt>
                <c:pt idx="164">
                  <c:v>3.5582105632545677</c:v>
                </c:pt>
                <c:pt idx="165">
                  <c:v>3.6047602620444152</c:v>
                </c:pt>
                <c:pt idx="166">
                  <c:v>3.5774102058468045</c:v>
                </c:pt>
                <c:pt idx="167">
                  <c:v>3.5626460801926934</c:v>
                </c:pt>
                <c:pt idx="168">
                  <c:v>3.5322815742480205</c:v>
                </c:pt>
                <c:pt idx="169">
                  <c:v>3.5250916715557477</c:v>
                </c:pt>
                <c:pt idx="170">
                  <c:v>3.5547303388959337</c:v>
                </c:pt>
                <c:pt idx="171">
                  <c:v>3.5148440953947633</c:v>
                </c:pt>
                <c:pt idx="172">
                  <c:v>3.5353863249026118</c:v>
                </c:pt>
                <c:pt idx="173">
                  <c:v>3.5380396921581077</c:v>
                </c:pt>
                <c:pt idx="174">
                  <c:v>3.5406743077015497</c:v>
                </c:pt>
                <c:pt idx="175">
                  <c:v>3.5716823224955627</c:v>
                </c:pt>
                <c:pt idx="176">
                  <c:v>3.5364798870145</c:v>
                </c:pt>
                <c:pt idx="177">
                  <c:v>3.5090767284780835</c:v>
                </c:pt>
                <c:pt idx="178">
                  <c:v>3.5202267322848426</c:v>
                </c:pt>
                <c:pt idx="179">
                  <c:v>3.5603456464821153</c:v>
                </c:pt>
                <c:pt idx="180">
                  <c:v>3.5220679711612282</c:v>
                </c:pt>
                <c:pt idx="181">
                  <c:v>3.5079323342261923</c:v>
                </c:pt>
                <c:pt idx="182">
                  <c:v>3.5059317255330855</c:v>
                </c:pt>
                <c:pt idx="183">
                  <c:v>3.5434563819651146</c:v>
                </c:pt>
                <c:pt idx="184">
                  <c:v>3.5181328523952686</c:v>
                </c:pt>
                <c:pt idx="185">
                  <c:v>3.5243626808277551</c:v>
                </c:pt>
                <c:pt idx="186">
                  <c:v>3.5387487113100446</c:v>
                </c:pt>
                <c:pt idx="187">
                  <c:v>3.5535137408057227</c:v>
                </c:pt>
                <c:pt idx="188">
                  <c:v>3.6142108248667806</c:v>
                </c:pt>
                <c:pt idx="189">
                  <c:v>3.5932660009613446</c:v>
                </c:pt>
                <c:pt idx="190">
                  <c:v>3.5861806115412316</c:v>
                </c:pt>
                <c:pt idx="191">
                  <c:v>3.5706642354754745</c:v>
                </c:pt>
                <c:pt idx="192">
                  <c:v>3.5712205620078743</c:v>
                </c:pt>
                <c:pt idx="193">
                  <c:v>3.5896564176660561</c:v>
                </c:pt>
                <c:pt idx="194">
                  <c:v>3.5766102738410153</c:v>
                </c:pt>
                <c:pt idx="195">
                  <c:v>3.5912643627823386</c:v>
                </c:pt>
                <c:pt idx="196">
                  <c:v>3.5924265049458488</c:v>
                </c:pt>
                <c:pt idx="197">
                  <c:v>3.5951661089939413</c:v>
                </c:pt>
                <c:pt idx="198">
                  <c:v>3.6483293904344247</c:v>
                </c:pt>
                <c:pt idx="199">
                  <c:v>3.6238410418344169</c:v>
                </c:pt>
                <c:pt idx="200">
                  <c:v>3.6169680995072095</c:v>
                </c:pt>
                <c:pt idx="201">
                  <c:v>3.6299136795594737</c:v>
                </c:pt>
                <c:pt idx="202">
                  <c:v>3.6392352803858086</c:v>
                </c:pt>
                <c:pt idx="203">
                  <c:v>3.6725712670251274</c:v>
                </c:pt>
                <c:pt idx="204">
                  <c:v>3.6363454560907726</c:v>
                </c:pt>
                <c:pt idx="205">
                  <c:v>3.6383010163169409</c:v>
                </c:pt>
                <c:pt idx="206">
                  <c:v>3.6650740108777446</c:v>
                </c:pt>
                <c:pt idx="207">
                  <c:v>3.6967668558983378</c:v>
                </c:pt>
                <c:pt idx="208">
                  <c:v>3.6819727466022738</c:v>
                </c:pt>
                <c:pt idx="209">
                  <c:v>3.7072575834021446</c:v>
                </c:pt>
                <c:pt idx="210">
                  <c:v>3.6840418860255055</c:v>
                </c:pt>
                <c:pt idx="211">
                  <c:v>3.6832621439567177</c:v>
                </c:pt>
                <c:pt idx="212">
                  <c:v>3.7318239714330286</c:v>
                </c:pt>
                <c:pt idx="213">
                  <c:v>3.7262605273304072</c:v>
                </c:pt>
                <c:pt idx="214">
                  <c:v>3.7212883416537501</c:v>
                </c:pt>
                <c:pt idx="215">
                  <c:v>3.6983986795905146</c:v>
                </c:pt>
                <c:pt idx="216">
                  <c:v>3.692183274248289</c:v>
                </c:pt>
                <c:pt idx="217">
                  <c:v>3.6856924798279977</c:v>
                </c:pt>
                <c:pt idx="218">
                  <c:v>3.6193380705497393</c:v>
                </c:pt>
                <c:pt idx="219">
                  <c:v>3.6059499045145516</c:v>
                </c:pt>
                <c:pt idx="220">
                  <c:v>3.6440766171239187</c:v>
                </c:pt>
                <c:pt idx="221">
                  <c:v>3.6513950138600872</c:v>
                </c:pt>
                <c:pt idx="222">
                  <c:v>3.7094135134107029</c:v>
                </c:pt>
                <c:pt idx="223">
                  <c:v>3.688526811355517</c:v>
                </c:pt>
                <c:pt idx="224">
                  <c:v>3.6393107703163721</c:v>
                </c:pt>
                <c:pt idx="225">
                  <c:v>3.645417159040095</c:v>
                </c:pt>
                <c:pt idx="226">
                  <c:v>3.6225920796732369</c:v>
                </c:pt>
                <c:pt idx="227">
                  <c:v>3.6911322371393522</c:v>
                </c:pt>
                <c:pt idx="228">
                  <c:v>3.6644687399373406</c:v>
                </c:pt>
                <c:pt idx="229">
                  <c:v>3.6814514601875432</c:v>
                </c:pt>
                <c:pt idx="230">
                  <c:v>3.672573077190088</c:v>
                </c:pt>
                <c:pt idx="231">
                  <c:v>3.6828695173989296</c:v>
                </c:pt>
                <c:pt idx="232">
                  <c:v>3.6999572427648326</c:v>
                </c:pt>
                <c:pt idx="233">
                  <c:v>3.6721730404937336</c:v>
                </c:pt>
                <c:pt idx="234">
                  <c:v>3.6636563311473527</c:v>
                </c:pt>
                <c:pt idx="235">
                  <c:v>3.6736180373729992</c:v>
                </c:pt>
                <c:pt idx="236">
                  <c:v>3.6899751221681201</c:v>
                </c:pt>
                <c:pt idx="237">
                  <c:v>3.7244834189094149</c:v>
                </c:pt>
                <c:pt idx="238">
                  <c:v>3.691728419443193</c:v>
                </c:pt>
                <c:pt idx="239">
                  <c:v>3.727862079091727</c:v>
                </c:pt>
                <c:pt idx="240">
                  <c:v>3.6944080532375594</c:v>
                </c:pt>
                <c:pt idx="241">
                  <c:v>3.7132802261030662</c:v>
                </c:pt>
                <c:pt idx="242">
                  <c:v>3.7325199451070019</c:v>
                </c:pt>
                <c:pt idx="243">
                  <c:v>3.7364452887484063</c:v>
                </c:pt>
                <c:pt idx="244">
                  <c:v>3.7199922839463522</c:v>
                </c:pt>
                <c:pt idx="245">
                  <c:v>3.7119089775328433</c:v>
                </c:pt>
                <c:pt idx="246">
                  <c:v>3.7022807259856321</c:v>
                </c:pt>
                <c:pt idx="247">
                  <c:v>3.7067712188626416</c:v>
                </c:pt>
                <c:pt idx="248">
                  <c:v>3.6935594651669885</c:v>
                </c:pt>
                <c:pt idx="249">
                  <c:v>3.7202292350604753</c:v>
                </c:pt>
                <c:pt idx="250">
                  <c:v>3.705970706775648</c:v>
                </c:pt>
                <c:pt idx="251">
                  <c:v>3.7120944719698845</c:v>
                </c:pt>
                <c:pt idx="252">
                  <c:v>3.698887589567363</c:v>
                </c:pt>
                <c:pt idx="253">
                  <c:v>3.7109979980059928</c:v>
                </c:pt>
                <c:pt idx="254">
                  <c:v>3.7298368100250063</c:v>
                </c:pt>
                <c:pt idx="255">
                  <c:v>3.713093254068482</c:v>
                </c:pt>
                <c:pt idx="256">
                  <c:v>3.6996363908576404</c:v>
                </c:pt>
                <c:pt idx="257">
                  <c:v>3.6788343579031255</c:v>
                </c:pt>
                <c:pt idx="258">
                  <c:v>3.6708077857392016</c:v>
                </c:pt>
                <c:pt idx="259">
                  <c:v>3.6966223724641978</c:v>
                </c:pt>
                <c:pt idx="260">
                  <c:v>3.6729081417910066</c:v>
                </c:pt>
                <c:pt idx="261">
                  <c:v>3.6643841795186671</c:v>
                </c:pt>
                <c:pt idx="262">
                  <c:v>3.6561615154278173</c:v>
                </c:pt>
                <c:pt idx="263">
                  <c:v>3.664505824697216</c:v>
                </c:pt>
                <c:pt idx="264">
                  <c:v>3.6808382078890292</c:v>
                </c:pt>
                <c:pt idx="265">
                  <c:v>3.6646599324771829</c:v>
                </c:pt>
                <c:pt idx="266">
                  <c:v>3.6530481607400791</c:v>
                </c:pt>
                <c:pt idx="267">
                  <c:v>3.6513863146277261</c:v>
                </c:pt>
                <c:pt idx="268">
                  <c:v>3.6587528357961996</c:v>
                </c:pt>
                <c:pt idx="269">
                  <c:v>3.6686315625435983</c:v>
                </c:pt>
                <c:pt idx="270">
                  <c:v>3.6382200253025436</c:v>
                </c:pt>
                <c:pt idx="271">
                  <c:v>3.6310651912344563</c:v>
                </c:pt>
                <c:pt idx="272">
                  <c:v>3.6199160833567015</c:v>
                </c:pt>
                <c:pt idx="273">
                  <c:v>3.638704663591962</c:v>
                </c:pt>
                <c:pt idx="274">
                  <c:v>3.6707691911152724</c:v>
                </c:pt>
                <c:pt idx="275">
                  <c:v>3.6395892524250737</c:v>
                </c:pt>
                <c:pt idx="276">
                  <c:v>3.6298156036047367</c:v>
                </c:pt>
                <c:pt idx="277">
                  <c:v>3.6183529904545471</c:v>
                </c:pt>
                <c:pt idx="278">
                  <c:v>3.6107319893827441</c:v>
                </c:pt>
                <c:pt idx="279">
                  <c:v>3.6259109756492665</c:v>
                </c:pt>
                <c:pt idx="280">
                  <c:v>3.6007551603011687</c:v>
                </c:pt>
                <c:pt idx="281">
                  <c:v>3.5902468652155539</c:v>
                </c:pt>
                <c:pt idx="282">
                  <c:v>3.5915683058587935</c:v>
                </c:pt>
                <c:pt idx="283">
                  <c:v>3.5979103938327475</c:v>
                </c:pt>
                <c:pt idx="284">
                  <c:v>3.6160342101258562</c:v>
                </c:pt>
                <c:pt idx="285">
                  <c:v>3.6035508410356472</c:v>
                </c:pt>
                <c:pt idx="286">
                  <c:v>3.6114792158034028</c:v>
                </c:pt>
                <c:pt idx="287">
                  <c:v>3.6235319997800275</c:v>
                </c:pt>
                <c:pt idx="288">
                  <c:v>3.6218828273211052</c:v>
                </c:pt>
                <c:pt idx="289">
                  <c:v>3.6528930439142746</c:v>
                </c:pt>
                <c:pt idx="290">
                  <c:v>3.6387764182901718</c:v>
                </c:pt>
                <c:pt idx="291">
                  <c:v>3.6480057089884244</c:v>
                </c:pt>
                <c:pt idx="292">
                  <c:v>3.6651501690190038</c:v>
                </c:pt>
                <c:pt idx="293">
                  <c:v>3.6820625705330281</c:v>
                </c:pt>
                <c:pt idx="294">
                  <c:v>3.6896471643047608</c:v>
                </c:pt>
                <c:pt idx="295">
                  <c:v>3.6668571483112422</c:v>
                </c:pt>
                <c:pt idx="296">
                  <c:v>3.6587041289395517</c:v>
                </c:pt>
                <c:pt idx="297">
                  <c:v>3.6790579697277703</c:v>
                </c:pt>
                <c:pt idx="298">
                  <c:v>3.6805129628497699</c:v>
                </c:pt>
                <c:pt idx="299">
                  <c:v>3.7022003344308128</c:v>
                </c:pt>
                <c:pt idx="300">
                  <c:v>3.6935623798203316</c:v>
                </c:pt>
                <c:pt idx="301">
                  <c:v>3.6898395551271799</c:v>
                </c:pt>
                <c:pt idx="302">
                  <c:v>3.6833811801156373</c:v>
                </c:pt>
                <c:pt idx="303">
                  <c:v>3.6806871415929732</c:v>
                </c:pt>
                <c:pt idx="304">
                  <c:v>3.7009116381555831</c:v>
                </c:pt>
                <c:pt idx="305">
                  <c:v>3.6785696745188621</c:v>
                </c:pt>
                <c:pt idx="306">
                  <c:v>3.6882902689120574</c:v>
                </c:pt>
                <c:pt idx="307">
                  <c:v>3.6953344321381332</c:v>
                </c:pt>
                <c:pt idx="308">
                  <c:v>3.6973141207840876</c:v>
                </c:pt>
                <c:pt idx="309">
                  <c:v>3.7085847702945318</c:v>
                </c:pt>
                <c:pt idx="310">
                  <c:v>3.6966547284474549</c:v>
                </c:pt>
                <c:pt idx="311">
                  <c:v>3.699206228627594</c:v>
                </c:pt>
                <c:pt idx="312">
                  <c:v>3.7040480425143176</c:v>
                </c:pt>
                <c:pt idx="313">
                  <c:v>3.6979819678290289</c:v>
                </c:pt>
                <c:pt idx="314">
                  <c:v>3.7269029257769857</c:v>
                </c:pt>
                <c:pt idx="315">
                  <c:v>3.715251550556995</c:v>
                </c:pt>
                <c:pt idx="316">
                  <c:v>3.7216877298627153</c:v>
                </c:pt>
                <c:pt idx="317">
                  <c:v>3.7278782522997829</c:v>
                </c:pt>
                <c:pt idx="318">
                  <c:v>3.7297357108013047</c:v>
                </c:pt>
                <c:pt idx="319">
                  <c:v>3.7514058268609993</c:v>
                </c:pt>
                <c:pt idx="320">
                  <c:v>3.7399879360355146</c:v>
                </c:pt>
                <c:pt idx="321">
                  <c:v>3.7421638437841276</c:v>
                </c:pt>
                <c:pt idx="322">
                  <c:v>3.7382714252855727</c:v>
                </c:pt>
                <c:pt idx="323">
                  <c:v>3.7395061419779481</c:v>
                </c:pt>
                <c:pt idx="324">
                  <c:v>3.764805740015098</c:v>
                </c:pt>
                <c:pt idx="325">
                  <c:v>3.7515382621048685</c:v>
                </c:pt>
                <c:pt idx="326">
                  <c:v>3.7532334504042595</c:v>
                </c:pt>
                <c:pt idx="327">
                  <c:v>3.7483770401255097</c:v>
                </c:pt>
                <c:pt idx="328">
                  <c:v>3.7509947749115908</c:v>
                </c:pt>
                <c:pt idx="329">
                  <c:v>3.7779780844612509</c:v>
                </c:pt>
                <c:pt idx="330">
                  <c:v>3.7658716817289739</c:v>
                </c:pt>
                <c:pt idx="331">
                  <c:v>3.7686406030487429</c:v>
                </c:pt>
                <c:pt idx="332">
                  <c:v>3.766206188263479</c:v>
                </c:pt>
                <c:pt idx="333">
                  <c:v>3.7700141791449724</c:v>
                </c:pt>
                <c:pt idx="334">
                  <c:v>3.7968034852959929</c:v>
                </c:pt>
                <c:pt idx="335">
                  <c:v>3.7806516175854918</c:v>
                </c:pt>
                <c:pt idx="336">
                  <c:v>3.7640037591024496</c:v>
                </c:pt>
                <c:pt idx="337">
                  <c:v>3.7645877023529999</c:v>
                </c:pt>
                <c:pt idx="338">
                  <c:v>3.7725622496751909</c:v>
                </c:pt>
                <c:pt idx="339">
                  <c:v>3.7915397880835422</c:v>
                </c:pt>
                <c:pt idx="340">
                  <c:v>3.7750848320749952</c:v>
                </c:pt>
                <c:pt idx="341">
                  <c:v>3.7695503106570536</c:v>
                </c:pt>
                <c:pt idx="342">
                  <c:v>3.7761951524443083</c:v>
                </c:pt>
                <c:pt idx="343">
                  <c:v>3.7819967120976581</c:v>
                </c:pt>
                <c:pt idx="344">
                  <c:v>3.7990041167861839</c:v>
                </c:pt>
                <c:pt idx="345">
                  <c:v>3.7891516063239878</c:v>
                </c:pt>
                <c:pt idx="346">
                  <c:v>3.7937938502244304</c:v>
                </c:pt>
                <c:pt idx="347">
                  <c:v>3.7956548974236068</c:v>
                </c:pt>
                <c:pt idx="348">
                  <c:v>3.7872145353626365</c:v>
                </c:pt>
                <c:pt idx="349">
                  <c:v>3.8180262140404757</c:v>
                </c:pt>
                <c:pt idx="350">
                  <c:v>3.8057915355488094</c:v>
                </c:pt>
                <c:pt idx="351">
                  <c:v>3.8010769084628007</c:v>
                </c:pt>
                <c:pt idx="352">
                  <c:v>3.7903913102691256</c:v>
                </c:pt>
                <c:pt idx="353">
                  <c:v>3.7928289010563367</c:v>
                </c:pt>
                <c:pt idx="354">
                  <c:v>3.8140183498767266</c:v>
                </c:pt>
                <c:pt idx="355">
                  <c:v>3.8047315428738173</c:v>
                </c:pt>
                <c:pt idx="356">
                  <c:v>3.8075154836701963</c:v>
                </c:pt>
                <c:pt idx="357">
                  <c:v>3.8168580488176862</c:v>
                </c:pt>
                <c:pt idx="358">
                  <c:v>3.819085213822405</c:v>
                </c:pt>
                <c:pt idx="359">
                  <c:v>3.8325615049993593</c:v>
                </c:pt>
                <c:pt idx="360">
                  <c:v>3.8217294025487223</c:v>
                </c:pt>
                <c:pt idx="361">
                  <c:v>3.8267216600668315</c:v>
                </c:pt>
                <c:pt idx="362">
                  <c:v>3.8318256461714286</c:v>
                </c:pt>
                <c:pt idx="363">
                  <c:v>3.8606071001950495</c:v>
                </c:pt>
                <c:pt idx="364">
                  <c:v>3.8314243289320524</c:v>
                </c:pt>
                <c:pt idx="365">
                  <c:v>3.8350536995799196</c:v>
                </c:pt>
                <c:pt idx="366">
                  <c:v>3.8376453303960418</c:v>
                </c:pt>
                <c:pt idx="367">
                  <c:v>3.8503299155628752</c:v>
                </c:pt>
                <c:pt idx="368">
                  <c:v>3.8636077635528716</c:v>
                </c:pt>
                <c:pt idx="369">
                  <c:v>3.8487522211405683</c:v>
                </c:pt>
                <c:pt idx="370">
                  <c:v>3.8556652262022579</c:v>
                </c:pt>
                <c:pt idx="371">
                  <c:v>3.8455360468349666</c:v>
                </c:pt>
                <c:pt idx="372">
                  <c:v>3.8413155934377241</c:v>
                </c:pt>
                <c:pt idx="373">
                  <c:v>3.8599311002522834</c:v>
                </c:pt>
                <c:pt idx="374">
                  <c:v>3.8444606772884264</c:v>
                </c:pt>
                <c:pt idx="375">
                  <c:v>3.8426577219197386</c:v>
                </c:pt>
                <c:pt idx="376">
                  <c:v>3.8460480859127122</c:v>
                </c:pt>
                <c:pt idx="377">
                  <c:v>3.847991811510588</c:v>
                </c:pt>
                <c:pt idx="378">
                  <c:v>3.8815662606394823</c:v>
                </c:pt>
                <c:pt idx="379">
                  <c:v>3.8794292846553917</c:v>
                </c:pt>
                <c:pt idx="380">
                  <c:v>3.8807423018528056</c:v>
                </c:pt>
                <c:pt idx="381">
                  <c:v>3.8835944227759542</c:v>
                </c:pt>
                <c:pt idx="382">
                  <c:v>3.8926622743916095</c:v>
                </c:pt>
                <c:pt idx="383">
                  <c:v>3.9148057030537178</c:v>
                </c:pt>
                <c:pt idx="384">
                  <c:v>3.9048109482122633</c:v>
                </c:pt>
                <c:pt idx="385">
                  <c:v>3.9119934567870764</c:v>
                </c:pt>
                <c:pt idx="386">
                  <c:v>3.9142096650598437</c:v>
                </c:pt>
                <c:pt idx="387">
                  <c:v>3.9180019952111302</c:v>
                </c:pt>
                <c:pt idx="388">
                  <c:v>3.9403880399895814</c:v>
                </c:pt>
                <c:pt idx="389">
                  <c:v>3.9318338613486778</c:v>
                </c:pt>
                <c:pt idx="390">
                  <c:v>3.9320013503550335</c:v>
                </c:pt>
                <c:pt idx="391">
                  <c:v>3.9325903529355846</c:v>
                </c:pt>
                <c:pt idx="392">
                  <c:v>3.9334181678169413</c:v>
                </c:pt>
                <c:pt idx="393">
                  <c:v>3.954976014017122</c:v>
                </c:pt>
                <c:pt idx="394">
                  <c:v>3.9416051628967121</c:v>
                </c:pt>
                <c:pt idx="395">
                  <c:v>3.9391875571173469</c:v>
                </c:pt>
                <c:pt idx="396">
                  <c:v>3.934078826440266</c:v>
                </c:pt>
                <c:pt idx="397">
                  <c:v>3.9571091902732975</c:v>
                </c:pt>
                <c:pt idx="398">
                  <c:v>3.9491421554291075</c:v>
                </c:pt>
                <c:pt idx="399">
                  <c:v>3.956594836979852</c:v>
                </c:pt>
                <c:pt idx="400">
                  <c:v>3.9171858608057621</c:v>
                </c:pt>
                <c:pt idx="401">
                  <c:v>3.8732001897485846</c:v>
                </c:pt>
                <c:pt idx="402">
                  <c:v>3.8775692646875535</c:v>
                </c:pt>
                <c:pt idx="403">
                  <c:v>3.869086712045072</c:v>
                </c:pt>
                <c:pt idx="404">
                  <c:v>3.8911700609175939</c:v>
                </c:pt>
                <c:pt idx="405">
                  <c:v>3.8934942957033147</c:v>
                </c:pt>
                <c:pt idx="406">
                  <c:v>3.917851150665117</c:v>
                </c:pt>
                <c:pt idx="407">
                  <c:v>3.9490385252737528</c:v>
                </c:pt>
                <c:pt idx="408">
                  <c:v>3.9292621665619962</c:v>
                </c:pt>
                <c:pt idx="409">
                  <c:v>3.9429608483278993</c:v>
                </c:pt>
                <c:pt idx="410">
                  <c:v>3.9584558635199731</c:v>
                </c:pt>
                <c:pt idx="411">
                  <c:v>3.9861874898528478</c:v>
                </c:pt>
                <c:pt idx="412">
                  <c:v>3.9737765147105364</c:v>
                </c:pt>
                <c:pt idx="413">
                  <c:v>3.9739823382841446</c:v>
                </c:pt>
                <c:pt idx="414">
                  <c:v>3.9866611338036373</c:v>
                </c:pt>
                <c:pt idx="415">
                  <c:v>3.987983296301346</c:v>
                </c:pt>
                <c:pt idx="416">
                  <c:v>4.0177468195960522</c:v>
                </c:pt>
                <c:pt idx="417">
                  <c:v>4.0144782355980224</c:v>
                </c:pt>
                <c:pt idx="418">
                  <c:v>4.0250559893631657</c:v>
                </c:pt>
                <c:pt idx="419">
                  <c:v>4.0355443026779447</c:v>
                </c:pt>
                <c:pt idx="420">
                  <c:v>4.0361569266612403</c:v>
                </c:pt>
                <c:pt idx="421">
                  <c:v>4.0719222173447669</c:v>
                </c:pt>
                <c:pt idx="422">
                  <c:v>4.0630778941929622</c:v>
                </c:pt>
                <c:pt idx="423">
                  <c:v>4.065146722590506</c:v>
                </c:pt>
                <c:pt idx="424">
                  <c:v>4.0607552994780685</c:v>
                </c:pt>
                <c:pt idx="425">
                  <c:v>4.0577662009840321</c:v>
                </c:pt>
                <c:pt idx="426">
                  <c:v>4.0694236842403013</c:v>
                </c:pt>
                <c:pt idx="427">
                  <c:v>4.0765982744227536</c:v>
                </c:pt>
                <c:pt idx="428">
                  <c:v>4.078954973360192</c:v>
                </c:pt>
                <c:pt idx="429">
                  <c:v>4.0848271016229658</c:v>
                </c:pt>
                <c:pt idx="430">
                  <c:v>4.0877136130451834</c:v>
                </c:pt>
                <c:pt idx="431">
                  <c:v>4.0985087696117324</c:v>
                </c:pt>
                <c:pt idx="432">
                  <c:v>4.1205298763565716</c:v>
                </c:pt>
                <c:pt idx="433">
                  <c:v>4.1225768536947092</c:v>
                </c:pt>
                <c:pt idx="434">
                  <c:v>4.1394302966849992</c:v>
                </c:pt>
                <c:pt idx="435">
                  <c:v>4.1405181465919787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056000"/>
        <c:axId val="49057792"/>
      </c:lineChart>
      <c:dateAx>
        <c:axId val="49056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9057792"/>
        <c:crosses val="autoZero"/>
        <c:auto val="1"/>
        <c:lblOffset val="100"/>
        <c:baseTimeUnit val="days"/>
      </c:dateAx>
      <c:valAx>
        <c:axId val="49057792"/>
        <c:scaling>
          <c:orientation val="minMax"/>
          <c:max val="5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9056000"/>
        <c:crosses val="autoZero"/>
        <c:crossBetween val="between"/>
      </c:valAx>
      <c:valAx>
        <c:axId val="49059328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9061248"/>
        <c:crosses val="max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96169146082547441"/>
                <c:y val="0.25154636278252712"/>
              </c:manualLayout>
            </c:layout>
          </c:dispUnitsLbl>
        </c:dispUnits>
      </c:valAx>
      <c:dateAx>
        <c:axId val="4906124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49059328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/>
              <a:t>SECTORES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2">
                  <a:tint val="6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2">
                  <a:tint val="4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5.6674123788217803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936985263265498E-16"/>
                  <c:y val="-5.20947883461629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4014749834122975E-2"/>
                  <c:y val="-3.810227267454546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0462752558614737E-2"/>
                  <c:y val="2.187588450099057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6845637583892617E-2"/>
                  <c:y val="0.106807119623973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877703206562267E-2"/>
                  <c:y val="0.1767841979983017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700" b="1" i="0"/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FINVIT!$U$36:$U$42</c:f>
              <c:strCache>
                <c:ptCount val="7"/>
                <c:pt idx="0">
                  <c:v>Finanzas</c:v>
                </c:pt>
                <c:pt idx="1">
                  <c:v>Infraestructura</c:v>
                </c:pt>
                <c:pt idx="2">
                  <c:v>Transporte</c:v>
                </c:pt>
                <c:pt idx="3">
                  <c:v>Construccion</c:v>
                </c:pt>
                <c:pt idx="4">
                  <c:v>Empresa productiva del estado</c:v>
                </c:pt>
                <c:pt idx="5">
                  <c:v>Banco de desarrollo</c:v>
                </c:pt>
                <c:pt idx="6">
                  <c:v>Gubernamental</c:v>
                </c:pt>
              </c:strCache>
            </c:strRef>
          </c:cat>
          <c:val>
            <c:numRef>
              <c:f>FINVIT!$V$36:$V$42</c:f>
              <c:numCache>
                <c:formatCode>_(* #,##0.00_);_(* \(#,##0.00\);_(* "-"??_);_(@_)</c:formatCode>
                <c:ptCount val="7"/>
                <c:pt idx="0">
                  <c:v>8802016.1499999985</c:v>
                </c:pt>
                <c:pt idx="1">
                  <c:v>2198047.13</c:v>
                </c:pt>
                <c:pt idx="2">
                  <c:v>1016023.92</c:v>
                </c:pt>
                <c:pt idx="3">
                  <c:v>831712.4</c:v>
                </c:pt>
                <c:pt idx="4">
                  <c:v>2177319.65</c:v>
                </c:pt>
                <c:pt idx="5">
                  <c:v>2398548.88</c:v>
                </c:pt>
                <c:pt idx="6">
                  <c:v>32880435.099999998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 smtClean="0">
                <a:solidFill>
                  <a:sysClr val="windowText" lastClr="000000"/>
                </a:solidFill>
              </a:rPr>
              <a:t>Clase </a:t>
            </a:r>
            <a:r>
              <a:rPr lang="es-MX" sz="1400" dirty="0">
                <a:solidFill>
                  <a:sysClr val="windowText" lastClr="000000"/>
                </a:solidFill>
              </a:rPr>
              <a:t>de Activo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5.6674123788217803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931394481729942E-2"/>
                  <c:y val="3.50653772486212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3519761372110257E-2"/>
                  <c:y val="0.1018518518518518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828486204325131E-2"/>
                  <c:y val="0.124999999999999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spc="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FINVIT!$O$35:$O$39</c:f>
              <c:strCache>
                <c:ptCount val="5"/>
                <c:pt idx="0">
                  <c:v>Udibonos</c:v>
                </c:pt>
                <c:pt idx="1">
                  <c:v>Revisables Gubernamental</c:v>
                </c:pt>
                <c:pt idx="2">
                  <c:v>Revisables Paraestatales</c:v>
                </c:pt>
                <c:pt idx="3">
                  <c:v>Revisables Corporativo</c:v>
                </c:pt>
                <c:pt idx="4">
                  <c:v>Reporto</c:v>
                </c:pt>
              </c:strCache>
            </c:strRef>
          </c:cat>
          <c:val>
            <c:numRef>
              <c:f>FINVIT!$P$35:$P$39</c:f>
              <c:numCache>
                <c:formatCode>#,##0.00_);\(#,##0.00\)</c:formatCode>
                <c:ptCount val="5"/>
                <c:pt idx="0">
                  <c:v>3525497.82</c:v>
                </c:pt>
                <c:pt idx="1">
                  <c:v>2245340.81</c:v>
                </c:pt>
                <c:pt idx="2">
                  <c:v>7084223.1100000003</c:v>
                </c:pt>
                <c:pt idx="3">
                  <c:v>10339445.020000001</c:v>
                </c:pt>
                <c:pt idx="4">
                  <c:v>27109596.469999999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/>
              <a:t>VENCIMIENTOS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2">
                  <a:tint val="6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2">
                  <a:tint val="4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1.2704696278742476E-3"/>
                  <c:y val="4.16666666666664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656972408650257E-3"/>
                  <c:y val="6.94444444444444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405847644436026E-2"/>
                  <c:y val="2.31481481481481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828486204325131E-2"/>
                  <c:y val="0.124999999999999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00" b="1"/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FINVIT!$AD$36:$AD$38</c:f>
              <c:strCache>
                <c:ptCount val="3"/>
                <c:pt idx="0">
                  <c:v>0 - 1 Año</c:v>
                </c:pt>
                <c:pt idx="1">
                  <c:v>1 - 3 Años</c:v>
                </c:pt>
                <c:pt idx="2">
                  <c:v>3 - 5 Años</c:v>
                </c:pt>
              </c:strCache>
            </c:strRef>
          </c:cat>
          <c:val>
            <c:numRef>
              <c:f>FINVIT!$AE$36:$AE$38</c:f>
              <c:numCache>
                <c:formatCode>_(* #,##0.00_);_(* \(#,##0.00\);_(* "-"??_);_(@_)</c:formatCode>
                <c:ptCount val="3"/>
                <c:pt idx="0">
                  <c:v>36016501.129999995</c:v>
                </c:pt>
                <c:pt idx="1">
                  <c:v>8598934.5800000001</c:v>
                </c:pt>
                <c:pt idx="2">
                  <c:v>5688667.5199999996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 smtClean="0"/>
              <a:t>CALIFICACIÓN</a:t>
            </a:r>
            <a:endParaRPr lang="es-MX" sz="14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2">
                  <a:tint val="6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2">
                  <a:tint val="4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5.6674123788217803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422818791946306"/>
                  <c:y val="0.1798468428391033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3721103653989561"/>
                  <c:y val="-3.750502215037612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828486204325131E-2"/>
                  <c:y val="0.124999999999999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00" b="1"/>
                </a:pPr>
                <a:endParaRPr lang="es-MX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FINVIT!$AI$36:$AI$38</c:f>
              <c:strCache>
                <c:ptCount val="3"/>
                <c:pt idx="0">
                  <c:v>AAA</c:v>
                </c:pt>
                <c:pt idx="1">
                  <c:v>AA+</c:v>
                </c:pt>
                <c:pt idx="2">
                  <c:v>AA</c:v>
                </c:pt>
              </c:strCache>
            </c:strRef>
          </c:cat>
          <c:val>
            <c:numRef>
              <c:f>FINVIT!$AJ$36:$AJ$38</c:f>
              <c:numCache>
                <c:formatCode>_(* #,##0.00_);_(* \(#,##0.00\);_(* "-"??_);_(@_)</c:formatCode>
                <c:ptCount val="3"/>
                <c:pt idx="0">
                  <c:v>44578189.869999997</c:v>
                </c:pt>
                <c:pt idx="1">
                  <c:v>2018054.83</c:v>
                </c:pt>
                <c:pt idx="2">
                  <c:v>3707858.53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Century Gothic" panose="020B0502020202020204" pitchFamily="34" charset="0"/>
              </a:defRPr>
            </a:pPr>
            <a:r>
              <a:rPr lang="es-MX" sz="1400" dirty="0">
                <a:latin typeface="Century Gothic" panose="020B0502020202020204" pitchFamily="34" charset="0"/>
              </a:rPr>
              <a:t>Ingresos</a:t>
            </a:r>
            <a:r>
              <a:rPr lang="es-MX" sz="1400" baseline="0" dirty="0">
                <a:latin typeface="Century Gothic" panose="020B0502020202020204" pitchFamily="34" charset="0"/>
              </a:rPr>
              <a:t> generados en la gestión del FANVIT</a:t>
            </a:r>
            <a:endParaRPr lang="es-MX" sz="14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29105131089383057"/>
          <c:y val="6.4548663640948065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4547835366732988E-2"/>
          <c:y val="6.5300725457729275E-2"/>
          <c:w val="0.88604159095497681"/>
          <c:h val="0.88407399907084228"/>
        </c:manualLayout>
      </c:layout>
      <c:lineChart>
        <c:grouping val="standard"/>
        <c:varyColors val="0"/>
        <c:ser>
          <c:idx val="0"/>
          <c:order val="0"/>
          <c:tx>
            <c:strRef>
              <c:f>'Utilidad '!$C$2</c:f>
              <c:strCache>
                <c:ptCount val="1"/>
                <c:pt idx="0">
                  <c:v>FANVIT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numRef>
              <c:f>'Utilidad '!$B$3:$B$624</c:f>
              <c:numCache>
                <c:formatCode>d\-mmm</c:formatCode>
                <c:ptCount val="622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42303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  <c:pt idx="391">
                  <c:v>42402</c:v>
                </c:pt>
                <c:pt idx="392">
                  <c:v>42403</c:v>
                </c:pt>
                <c:pt idx="393">
                  <c:v>42404</c:v>
                </c:pt>
                <c:pt idx="394">
                  <c:v>42405</c:v>
                </c:pt>
                <c:pt idx="395">
                  <c:v>42408</c:v>
                </c:pt>
                <c:pt idx="396">
                  <c:v>42409</c:v>
                </c:pt>
                <c:pt idx="397">
                  <c:v>42410</c:v>
                </c:pt>
                <c:pt idx="398">
                  <c:v>42411</c:v>
                </c:pt>
                <c:pt idx="399">
                  <c:v>42412</c:v>
                </c:pt>
                <c:pt idx="400">
                  <c:v>42415</c:v>
                </c:pt>
                <c:pt idx="401">
                  <c:v>42416</c:v>
                </c:pt>
                <c:pt idx="402">
                  <c:v>42417</c:v>
                </c:pt>
                <c:pt idx="403">
                  <c:v>42418</c:v>
                </c:pt>
                <c:pt idx="404">
                  <c:v>42419</c:v>
                </c:pt>
                <c:pt idx="405">
                  <c:v>42422</c:v>
                </c:pt>
                <c:pt idx="406">
                  <c:v>42423</c:v>
                </c:pt>
                <c:pt idx="407">
                  <c:v>42424</c:v>
                </c:pt>
                <c:pt idx="408">
                  <c:v>42425</c:v>
                </c:pt>
                <c:pt idx="409">
                  <c:v>42426</c:v>
                </c:pt>
                <c:pt idx="410">
                  <c:v>42429</c:v>
                </c:pt>
                <c:pt idx="411">
                  <c:v>42430</c:v>
                </c:pt>
                <c:pt idx="412">
                  <c:v>42431</c:v>
                </c:pt>
                <c:pt idx="413">
                  <c:v>42432</c:v>
                </c:pt>
                <c:pt idx="414">
                  <c:v>42433</c:v>
                </c:pt>
                <c:pt idx="415">
                  <c:v>42436</c:v>
                </c:pt>
                <c:pt idx="416">
                  <c:v>42437</c:v>
                </c:pt>
                <c:pt idx="417">
                  <c:v>42438</c:v>
                </c:pt>
                <c:pt idx="418">
                  <c:v>42439</c:v>
                </c:pt>
                <c:pt idx="419">
                  <c:v>42440</c:v>
                </c:pt>
                <c:pt idx="420">
                  <c:v>42443</c:v>
                </c:pt>
                <c:pt idx="421">
                  <c:v>42444</c:v>
                </c:pt>
                <c:pt idx="422">
                  <c:v>42445</c:v>
                </c:pt>
                <c:pt idx="423">
                  <c:v>42446</c:v>
                </c:pt>
                <c:pt idx="424">
                  <c:v>42447</c:v>
                </c:pt>
                <c:pt idx="425">
                  <c:v>42451</c:v>
                </c:pt>
                <c:pt idx="426">
                  <c:v>42452</c:v>
                </c:pt>
                <c:pt idx="427">
                  <c:v>42457</c:v>
                </c:pt>
                <c:pt idx="428">
                  <c:v>42458</c:v>
                </c:pt>
                <c:pt idx="429">
                  <c:v>42459</c:v>
                </c:pt>
                <c:pt idx="430">
                  <c:v>42460</c:v>
                </c:pt>
                <c:pt idx="431">
                  <c:v>42461</c:v>
                </c:pt>
                <c:pt idx="432">
                  <c:v>42464</c:v>
                </c:pt>
                <c:pt idx="433">
                  <c:v>42465</c:v>
                </c:pt>
                <c:pt idx="434">
                  <c:v>42466</c:v>
                </c:pt>
                <c:pt idx="435">
                  <c:v>42467</c:v>
                </c:pt>
                <c:pt idx="436">
                  <c:v>42468</c:v>
                </c:pt>
                <c:pt idx="437">
                  <c:v>42471</c:v>
                </c:pt>
                <c:pt idx="438">
                  <c:v>42472</c:v>
                </c:pt>
                <c:pt idx="439">
                  <c:v>42473</c:v>
                </c:pt>
                <c:pt idx="440">
                  <c:v>42474</c:v>
                </c:pt>
                <c:pt idx="441">
                  <c:v>42475</c:v>
                </c:pt>
                <c:pt idx="442">
                  <c:v>42478</c:v>
                </c:pt>
                <c:pt idx="443">
                  <c:v>42479</c:v>
                </c:pt>
                <c:pt idx="444">
                  <c:v>42480</c:v>
                </c:pt>
                <c:pt idx="445">
                  <c:v>42481</c:v>
                </c:pt>
                <c:pt idx="446">
                  <c:v>42482</c:v>
                </c:pt>
                <c:pt idx="447">
                  <c:v>42485</c:v>
                </c:pt>
                <c:pt idx="448">
                  <c:v>42486</c:v>
                </c:pt>
                <c:pt idx="449">
                  <c:v>42487</c:v>
                </c:pt>
                <c:pt idx="450">
                  <c:v>42488</c:v>
                </c:pt>
                <c:pt idx="451">
                  <c:v>42489</c:v>
                </c:pt>
                <c:pt idx="452">
                  <c:v>42492</c:v>
                </c:pt>
                <c:pt idx="453">
                  <c:v>42493</c:v>
                </c:pt>
                <c:pt idx="454">
                  <c:v>42494</c:v>
                </c:pt>
                <c:pt idx="455">
                  <c:v>42495</c:v>
                </c:pt>
                <c:pt idx="456">
                  <c:v>42496</c:v>
                </c:pt>
                <c:pt idx="457">
                  <c:v>42499</c:v>
                </c:pt>
                <c:pt idx="458">
                  <c:v>42500</c:v>
                </c:pt>
                <c:pt idx="459">
                  <c:v>42501</c:v>
                </c:pt>
                <c:pt idx="460">
                  <c:v>42502</c:v>
                </c:pt>
                <c:pt idx="461">
                  <c:v>42503</c:v>
                </c:pt>
                <c:pt idx="462">
                  <c:v>42506</c:v>
                </c:pt>
                <c:pt idx="463">
                  <c:v>42507</c:v>
                </c:pt>
                <c:pt idx="464">
                  <c:v>42508</c:v>
                </c:pt>
                <c:pt idx="465">
                  <c:v>42509</c:v>
                </c:pt>
                <c:pt idx="466">
                  <c:v>42510</c:v>
                </c:pt>
                <c:pt idx="467">
                  <c:v>42513</c:v>
                </c:pt>
                <c:pt idx="468">
                  <c:v>42514</c:v>
                </c:pt>
                <c:pt idx="469">
                  <c:v>42515</c:v>
                </c:pt>
                <c:pt idx="470">
                  <c:v>42516</c:v>
                </c:pt>
                <c:pt idx="471">
                  <c:v>42517</c:v>
                </c:pt>
                <c:pt idx="472">
                  <c:v>42520</c:v>
                </c:pt>
                <c:pt idx="473">
                  <c:v>42521</c:v>
                </c:pt>
                <c:pt idx="474">
                  <c:v>42522</c:v>
                </c:pt>
                <c:pt idx="475">
                  <c:v>42523</c:v>
                </c:pt>
                <c:pt idx="476">
                  <c:v>42524</c:v>
                </c:pt>
                <c:pt idx="477">
                  <c:v>42527</c:v>
                </c:pt>
                <c:pt idx="478">
                  <c:v>42528</c:v>
                </c:pt>
                <c:pt idx="479">
                  <c:v>42529</c:v>
                </c:pt>
                <c:pt idx="480">
                  <c:v>42530</c:v>
                </c:pt>
                <c:pt idx="481">
                  <c:v>42531</c:v>
                </c:pt>
                <c:pt idx="482">
                  <c:v>42534</c:v>
                </c:pt>
                <c:pt idx="483">
                  <c:v>42535</c:v>
                </c:pt>
                <c:pt idx="484">
                  <c:v>42536</c:v>
                </c:pt>
                <c:pt idx="485">
                  <c:v>42537</c:v>
                </c:pt>
                <c:pt idx="486">
                  <c:v>42538</c:v>
                </c:pt>
                <c:pt idx="487">
                  <c:v>42541</c:v>
                </c:pt>
                <c:pt idx="488">
                  <c:v>42542</c:v>
                </c:pt>
                <c:pt idx="489">
                  <c:v>42543</c:v>
                </c:pt>
                <c:pt idx="490">
                  <c:v>42544</c:v>
                </c:pt>
                <c:pt idx="491">
                  <c:v>42545</c:v>
                </c:pt>
                <c:pt idx="492">
                  <c:v>42548</c:v>
                </c:pt>
                <c:pt idx="493">
                  <c:v>42549</c:v>
                </c:pt>
                <c:pt idx="494">
                  <c:v>42550</c:v>
                </c:pt>
                <c:pt idx="495">
                  <c:v>42551</c:v>
                </c:pt>
                <c:pt idx="496">
                  <c:v>42552</c:v>
                </c:pt>
                <c:pt idx="497">
                  <c:v>42555</c:v>
                </c:pt>
                <c:pt idx="498">
                  <c:v>42556</c:v>
                </c:pt>
                <c:pt idx="499">
                  <c:v>42557</c:v>
                </c:pt>
                <c:pt idx="500">
                  <c:v>42558</c:v>
                </c:pt>
                <c:pt idx="501">
                  <c:v>42559</c:v>
                </c:pt>
                <c:pt idx="502">
                  <c:v>42562</c:v>
                </c:pt>
                <c:pt idx="503">
                  <c:v>42563</c:v>
                </c:pt>
                <c:pt idx="504">
                  <c:v>42564</c:v>
                </c:pt>
                <c:pt idx="505">
                  <c:v>42565</c:v>
                </c:pt>
                <c:pt idx="506">
                  <c:v>42566</c:v>
                </c:pt>
                <c:pt idx="507">
                  <c:v>42569</c:v>
                </c:pt>
                <c:pt idx="508">
                  <c:v>42570</c:v>
                </c:pt>
                <c:pt idx="509">
                  <c:v>42571</c:v>
                </c:pt>
                <c:pt idx="510">
                  <c:v>42572</c:v>
                </c:pt>
                <c:pt idx="511">
                  <c:v>42573</c:v>
                </c:pt>
                <c:pt idx="512">
                  <c:v>42576</c:v>
                </c:pt>
                <c:pt idx="513">
                  <c:v>42577</c:v>
                </c:pt>
                <c:pt idx="514">
                  <c:v>42578</c:v>
                </c:pt>
                <c:pt idx="515">
                  <c:v>42579</c:v>
                </c:pt>
                <c:pt idx="516">
                  <c:v>42580</c:v>
                </c:pt>
                <c:pt idx="517">
                  <c:v>42583</c:v>
                </c:pt>
                <c:pt idx="518">
                  <c:v>42584</c:v>
                </c:pt>
                <c:pt idx="519">
                  <c:v>42585</c:v>
                </c:pt>
                <c:pt idx="520">
                  <c:v>42586</c:v>
                </c:pt>
                <c:pt idx="521">
                  <c:v>42587</c:v>
                </c:pt>
                <c:pt idx="522">
                  <c:v>42590</c:v>
                </c:pt>
                <c:pt idx="523">
                  <c:v>42591</c:v>
                </c:pt>
                <c:pt idx="524">
                  <c:v>42592</c:v>
                </c:pt>
                <c:pt idx="525">
                  <c:v>42593</c:v>
                </c:pt>
                <c:pt idx="526">
                  <c:v>42594</c:v>
                </c:pt>
                <c:pt idx="527">
                  <c:v>42597</c:v>
                </c:pt>
                <c:pt idx="528">
                  <c:v>42598</c:v>
                </c:pt>
                <c:pt idx="529">
                  <c:v>42599</c:v>
                </c:pt>
                <c:pt idx="530">
                  <c:v>42600</c:v>
                </c:pt>
                <c:pt idx="531">
                  <c:v>42601</c:v>
                </c:pt>
                <c:pt idx="532">
                  <c:v>42604</c:v>
                </c:pt>
                <c:pt idx="533">
                  <c:v>42605</c:v>
                </c:pt>
                <c:pt idx="534">
                  <c:v>42606</c:v>
                </c:pt>
                <c:pt idx="535">
                  <c:v>42607</c:v>
                </c:pt>
                <c:pt idx="536">
                  <c:v>42608</c:v>
                </c:pt>
                <c:pt idx="537">
                  <c:v>42611</c:v>
                </c:pt>
                <c:pt idx="538">
                  <c:v>42612</c:v>
                </c:pt>
                <c:pt idx="539">
                  <c:v>42613</c:v>
                </c:pt>
                <c:pt idx="540">
                  <c:v>42614</c:v>
                </c:pt>
                <c:pt idx="541">
                  <c:v>42615</c:v>
                </c:pt>
                <c:pt idx="542">
                  <c:v>42618</c:v>
                </c:pt>
                <c:pt idx="543">
                  <c:v>42619</c:v>
                </c:pt>
                <c:pt idx="544">
                  <c:v>42620</c:v>
                </c:pt>
                <c:pt idx="545">
                  <c:v>42621</c:v>
                </c:pt>
                <c:pt idx="546">
                  <c:v>42622</c:v>
                </c:pt>
                <c:pt idx="547">
                  <c:v>42625</c:v>
                </c:pt>
                <c:pt idx="548">
                  <c:v>42626</c:v>
                </c:pt>
                <c:pt idx="549">
                  <c:v>42627</c:v>
                </c:pt>
                <c:pt idx="550">
                  <c:v>42628</c:v>
                </c:pt>
                <c:pt idx="551">
                  <c:v>42632</c:v>
                </c:pt>
                <c:pt idx="552">
                  <c:v>42633</c:v>
                </c:pt>
                <c:pt idx="553">
                  <c:v>42634</c:v>
                </c:pt>
                <c:pt idx="554">
                  <c:v>42635</c:v>
                </c:pt>
                <c:pt idx="555">
                  <c:v>42636</c:v>
                </c:pt>
                <c:pt idx="556">
                  <c:v>42639</c:v>
                </c:pt>
                <c:pt idx="557">
                  <c:v>42640</c:v>
                </c:pt>
                <c:pt idx="558">
                  <c:v>42641</c:v>
                </c:pt>
                <c:pt idx="559">
                  <c:v>42642</c:v>
                </c:pt>
                <c:pt idx="560">
                  <c:v>42643</c:v>
                </c:pt>
                <c:pt idx="561">
                  <c:v>42646</c:v>
                </c:pt>
                <c:pt idx="562">
                  <c:v>42647</c:v>
                </c:pt>
                <c:pt idx="563">
                  <c:v>42648</c:v>
                </c:pt>
                <c:pt idx="564">
                  <c:v>42649</c:v>
                </c:pt>
                <c:pt idx="565">
                  <c:v>42650</c:v>
                </c:pt>
                <c:pt idx="566">
                  <c:v>42653</c:v>
                </c:pt>
                <c:pt idx="567">
                  <c:v>42654</c:v>
                </c:pt>
                <c:pt idx="568">
                  <c:v>42655</c:v>
                </c:pt>
                <c:pt idx="569">
                  <c:v>42656</c:v>
                </c:pt>
                <c:pt idx="570">
                  <c:v>42657</c:v>
                </c:pt>
                <c:pt idx="571">
                  <c:v>42660</c:v>
                </c:pt>
                <c:pt idx="572">
                  <c:v>42661</c:v>
                </c:pt>
                <c:pt idx="573">
                  <c:v>42662</c:v>
                </c:pt>
                <c:pt idx="574">
                  <c:v>42663</c:v>
                </c:pt>
                <c:pt idx="575">
                  <c:v>42664</c:v>
                </c:pt>
                <c:pt idx="576">
                  <c:v>42667</c:v>
                </c:pt>
                <c:pt idx="577">
                  <c:v>42668</c:v>
                </c:pt>
                <c:pt idx="578">
                  <c:v>42669</c:v>
                </c:pt>
                <c:pt idx="579">
                  <c:v>42670</c:v>
                </c:pt>
                <c:pt idx="580">
                  <c:v>42671</c:v>
                </c:pt>
                <c:pt idx="581">
                  <c:v>42674</c:v>
                </c:pt>
                <c:pt idx="582">
                  <c:v>42675</c:v>
                </c:pt>
                <c:pt idx="583">
                  <c:v>42677</c:v>
                </c:pt>
                <c:pt idx="584">
                  <c:v>42678</c:v>
                </c:pt>
                <c:pt idx="585">
                  <c:v>42681</c:v>
                </c:pt>
                <c:pt idx="586">
                  <c:v>42682</c:v>
                </c:pt>
                <c:pt idx="587">
                  <c:v>42683</c:v>
                </c:pt>
                <c:pt idx="588">
                  <c:v>42684</c:v>
                </c:pt>
                <c:pt idx="589">
                  <c:v>42685</c:v>
                </c:pt>
                <c:pt idx="590">
                  <c:v>42688</c:v>
                </c:pt>
                <c:pt idx="591">
                  <c:v>42689</c:v>
                </c:pt>
                <c:pt idx="592">
                  <c:v>42690</c:v>
                </c:pt>
                <c:pt idx="593">
                  <c:v>42691</c:v>
                </c:pt>
                <c:pt idx="594">
                  <c:v>42692</c:v>
                </c:pt>
                <c:pt idx="595">
                  <c:v>42696</c:v>
                </c:pt>
                <c:pt idx="596">
                  <c:v>42697</c:v>
                </c:pt>
                <c:pt idx="597">
                  <c:v>42698</c:v>
                </c:pt>
                <c:pt idx="598">
                  <c:v>42699</c:v>
                </c:pt>
                <c:pt idx="599">
                  <c:v>42702</c:v>
                </c:pt>
                <c:pt idx="600">
                  <c:v>42703</c:v>
                </c:pt>
                <c:pt idx="601">
                  <c:v>42704</c:v>
                </c:pt>
                <c:pt idx="602">
                  <c:v>42705</c:v>
                </c:pt>
                <c:pt idx="603">
                  <c:v>42706</c:v>
                </c:pt>
                <c:pt idx="604">
                  <c:v>42709</c:v>
                </c:pt>
                <c:pt idx="605">
                  <c:v>42710</c:v>
                </c:pt>
                <c:pt idx="606">
                  <c:v>42711</c:v>
                </c:pt>
                <c:pt idx="607">
                  <c:v>42712</c:v>
                </c:pt>
                <c:pt idx="608">
                  <c:v>42713</c:v>
                </c:pt>
                <c:pt idx="609">
                  <c:v>42717</c:v>
                </c:pt>
                <c:pt idx="610">
                  <c:v>42718</c:v>
                </c:pt>
                <c:pt idx="611">
                  <c:v>42719</c:v>
                </c:pt>
                <c:pt idx="612">
                  <c:v>42720</c:v>
                </c:pt>
                <c:pt idx="613">
                  <c:v>42723</c:v>
                </c:pt>
                <c:pt idx="614">
                  <c:v>42724</c:v>
                </c:pt>
                <c:pt idx="615">
                  <c:v>42725</c:v>
                </c:pt>
                <c:pt idx="616">
                  <c:v>42726</c:v>
                </c:pt>
                <c:pt idx="617">
                  <c:v>42730</c:v>
                </c:pt>
                <c:pt idx="618">
                  <c:v>42731</c:v>
                </c:pt>
                <c:pt idx="619">
                  <c:v>42732</c:v>
                </c:pt>
                <c:pt idx="620">
                  <c:v>42733</c:v>
                </c:pt>
                <c:pt idx="621">
                  <c:v>42734</c:v>
                </c:pt>
              </c:numCache>
            </c:numRef>
          </c:cat>
          <c:val>
            <c:numRef>
              <c:f>'Utilidad '!$C$3:$C$624</c:f>
              <c:numCache>
                <c:formatCode>#,##0.00</c:formatCode>
                <c:ptCount val="622"/>
                <c:pt idx="0">
                  <c:v>49271.76999999769</c:v>
                </c:pt>
                <c:pt idx="1">
                  <c:v>3279.6899999994785</c:v>
                </c:pt>
                <c:pt idx="2">
                  <c:v>-4110.2799999937415</c:v>
                </c:pt>
                <c:pt idx="3">
                  <c:v>-4685.320000000298</c:v>
                </c:pt>
                <c:pt idx="4">
                  <c:v>16295.030000001192</c:v>
                </c:pt>
                <c:pt idx="5">
                  <c:v>30236.30000000447</c:v>
                </c:pt>
                <c:pt idx="6">
                  <c:v>51027.55000000447</c:v>
                </c:pt>
                <c:pt idx="7">
                  <c:v>80415.060000002384</c:v>
                </c:pt>
                <c:pt idx="8">
                  <c:v>35441.610000006855</c:v>
                </c:pt>
                <c:pt idx="9">
                  <c:v>-127737.48999977112</c:v>
                </c:pt>
                <c:pt idx="10">
                  <c:v>1414584.7500002384</c:v>
                </c:pt>
                <c:pt idx="11">
                  <c:v>593735.94000005722</c:v>
                </c:pt>
                <c:pt idx="12">
                  <c:v>524835.90000009537</c:v>
                </c:pt>
                <c:pt idx="13">
                  <c:v>-1745838.0399999619</c:v>
                </c:pt>
                <c:pt idx="14">
                  <c:v>-4680939.9600000381</c:v>
                </c:pt>
                <c:pt idx="15">
                  <c:v>-2155552.3599991798</c:v>
                </c:pt>
                <c:pt idx="16">
                  <c:v>-2329024.0399999619</c:v>
                </c:pt>
                <c:pt idx="17">
                  <c:v>-6929003.0500001907</c:v>
                </c:pt>
                <c:pt idx="18">
                  <c:v>-3617354.0200004578</c:v>
                </c:pt>
                <c:pt idx="19">
                  <c:v>822853.67000007629</c:v>
                </c:pt>
                <c:pt idx="20">
                  <c:v>5179870.2800006866</c:v>
                </c:pt>
                <c:pt idx="21">
                  <c:v>9949074.1399993896</c:v>
                </c:pt>
                <c:pt idx="22">
                  <c:v>11510013.550000191</c:v>
                </c:pt>
                <c:pt idx="23">
                  <c:v>8920104.2399997711</c:v>
                </c:pt>
                <c:pt idx="24">
                  <c:v>10728931.899999619</c:v>
                </c:pt>
                <c:pt idx="25">
                  <c:v>18291278.009999275</c:v>
                </c:pt>
                <c:pt idx="26">
                  <c:v>19972619.409998894</c:v>
                </c:pt>
                <c:pt idx="27">
                  <c:v>21379895.32999897</c:v>
                </c:pt>
                <c:pt idx="28">
                  <c:v>18676820.469999313</c:v>
                </c:pt>
                <c:pt idx="29">
                  <c:v>20422598.479999542</c:v>
                </c:pt>
                <c:pt idx="30">
                  <c:v>27532361.450000763</c:v>
                </c:pt>
                <c:pt idx="31">
                  <c:v>25325197.13999939</c:v>
                </c:pt>
                <c:pt idx="32">
                  <c:v>18234436.629999161</c:v>
                </c:pt>
                <c:pt idx="33">
                  <c:v>23145915.479999542</c:v>
                </c:pt>
                <c:pt idx="34">
                  <c:v>25298884.180000305</c:v>
                </c:pt>
                <c:pt idx="35">
                  <c:v>27573166.489999771</c:v>
                </c:pt>
                <c:pt idx="36">
                  <c:v>31478397.809999466</c:v>
                </c:pt>
                <c:pt idx="37">
                  <c:v>30422546.139997482</c:v>
                </c:pt>
                <c:pt idx="38">
                  <c:v>51626302.839998245</c:v>
                </c:pt>
                <c:pt idx="39">
                  <c:v>60478310.850000381</c:v>
                </c:pt>
                <c:pt idx="40">
                  <c:v>73895504.430000305</c:v>
                </c:pt>
                <c:pt idx="41">
                  <c:v>74255203.13999939</c:v>
                </c:pt>
                <c:pt idx="42">
                  <c:v>77393198.809999466</c:v>
                </c:pt>
                <c:pt idx="43">
                  <c:v>80903188.119998932</c:v>
                </c:pt>
                <c:pt idx="44">
                  <c:v>90604346.779998779</c:v>
                </c:pt>
                <c:pt idx="45">
                  <c:v>77969292.63999939</c:v>
                </c:pt>
                <c:pt idx="46">
                  <c:v>43957996.530000687</c:v>
                </c:pt>
                <c:pt idx="47">
                  <c:v>55854902.799999237</c:v>
                </c:pt>
                <c:pt idx="48">
                  <c:v>48879132.159996033</c:v>
                </c:pt>
                <c:pt idx="49">
                  <c:v>60308129.449996948</c:v>
                </c:pt>
                <c:pt idx="50">
                  <c:v>34543309.419998169</c:v>
                </c:pt>
                <c:pt idx="51">
                  <c:v>39256654.830001831</c:v>
                </c:pt>
                <c:pt idx="52">
                  <c:v>40045100.940002441</c:v>
                </c:pt>
                <c:pt idx="53">
                  <c:v>23103822.950000763</c:v>
                </c:pt>
                <c:pt idx="54">
                  <c:v>-29905611.13999939</c:v>
                </c:pt>
                <c:pt idx="55">
                  <c:v>-98198016.990001678</c:v>
                </c:pt>
                <c:pt idx="56">
                  <c:v>-50778505.520000458</c:v>
                </c:pt>
                <c:pt idx="57">
                  <c:v>-16762241.800003052</c:v>
                </c:pt>
                <c:pt idx="58">
                  <c:v>27902606.459999084</c:v>
                </c:pt>
                <c:pt idx="59">
                  <c:v>18189155.090000153</c:v>
                </c:pt>
                <c:pt idx="60">
                  <c:v>48255882.090000153</c:v>
                </c:pt>
                <c:pt idx="61">
                  <c:v>49763684.150001526</c:v>
                </c:pt>
                <c:pt idx="62">
                  <c:v>92540303.799999237</c:v>
                </c:pt>
                <c:pt idx="63">
                  <c:v>62713589.869998932</c:v>
                </c:pt>
                <c:pt idx="64">
                  <c:v>42631412.299999237</c:v>
                </c:pt>
                <c:pt idx="65">
                  <c:v>64129747.169998169</c:v>
                </c:pt>
                <c:pt idx="66">
                  <c:v>69275876.780002594</c:v>
                </c:pt>
                <c:pt idx="67">
                  <c:v>59057868.680000305</c:v>
                </c:pt>
                <c:pt idx="68">
                  <c:v>8261196.2300033569</c:v>
                </c:pt>
                <c:pt idx="69">
                  <c:v>29609469.289997101</c:v>
                </c:pt>
                <c:pt idx="70">
                  <c:v>78020437.880001068</c:v>
                </c:pt>
                <c:pt idx="71">
                  <c:v>95118573.689998627</c:v>
                </c:pt>
                <c:pt idx="72">
                  <c:v>114189150.27999878</c:v>
                </c:pt>
                <c:pt idx="73">
                  <c:v>123844386.23999786</c:v>
                </c:pt>
                <c:pt idx="74">
                  <c:v>189168725.97999573</c:v>
                </c:pt>
                <c:pt idx="75">
                  <c:v>221507061.14999771</c:v>
                </c:pt>
                <c:pt idx="76">
                  <c:v>227701641.58000183</c:v>
                </c:pt>
                <c:pt idx="77">
                  <c:v>226367251.45999908</c:v>
                </c:pt>
                <c:pt idx="78">
                  <c:v>159170900.22000122</c:v>
                </c:pt>
                <c:pt idx="79">
                  <c:v>159569458.77999496</c:v>
                </c:pt>
                <c:pt idx="80">
                  <c:v>113073539.81000137</c:v>
                </c:pt>
                <c:pt idx="81">
                  <c:v>133991439.9600029</c:v>
                </c:pt>
                <c:pt idx="82">
                  <c:v>130282457.02000046</c:v>
                </c:pt>
                <c:pt idx="83">
                  <c:v>110867145.86999893</c:v>
                </c:pt>
                <c:pt idx="84">
                  <c:v>162448363.29000092</c:v>
                </c:pt>
                <c:pt idx="85">
                  <c:v>141271261.65999985</c:v>
                </c:pt>
                <c:pt idx="86">
                  <c:v>156187965.30999756</c:v>
                </c:pt>
                <c:pt idx="87">
                  <c:v>168828794.88999939</c:v>
                </c:pt>
                <c:pt idx="88">
                  <c:v>174087453.18000031</c:v>
                </c:pt>
                <c:pt idx="89">
                  <c:v>210262110.36000061</c:v>
                </c:pt>
                <c:pt idx="90">
                  <c:v>239343598.2899971</c:v>
                </c:pt>
                <c:pt idx="91">
                  <c:v>219997004.86000061</c:v>
                </c:pt>
                <c:pt idx="92">
                  <c:v>216752255.95999527</c:v>
                </c:pt>
                <c:pt idx="93">
                  <c:v>275396866.8599968</c:v>
                </c:pt>
                <c:pt idx="94">
                  <c:v>325970657.85000229</c:v>
                </c:pt>
                <c:pt idx="95">
                  <c:v>356212801.07999802</c:v>
                </c:pt>
                <c:pt idx="96">
                  <c:v>372455388.38999939</c:v>
                </c:pt>
                <c:pt idx="97">
                  <c:v>352186286.84000015</c:v>
                </c:pt>
                <c:pt idx="98">
                  <c:v>361408404.70999908</c:v>
                </c:pt>
                <c:pt idx="99">
                  <c:v>343267758.92000198</c:v>
                </c:pt>
                <c:pt idx="100">
                  <c:v>251004888.25999832</c:v>
                </c:pt>
                <c:pt idx="101">
                  <c:v>256278809.52000046</c:v>
                </c:pt>
                <c:pt idx="102">
                  <c:v>247571283.70999527</c:v>
                </c:pt>
                <c:pt idx="103">
                  <c:v>219299963.88999939</c:v>
                </c:pt>
                <c:pt idx="104">
                  <c:v>210345620.88999557</c:v>
                </c:pt>
                <c:pt idx="105">
                  <c:v>241787395.6400032</c:v>
                </c:pt>
                <c:pt idx="106">
                  <c:v>213938639.32000351</c:v>
                </c:pt>
                <c:pt idx="107">
                  <c:v>229443393.65000153</c:v>
                </c:pt>
                <c:pt idx="108">
                  <c:v>190289871.35000229</c:v>
                </c:pt>
                <c:pt idx="109">
                  <c:v>123604726.9200058</c:v>
                </c:pt>
                <c:pt idx="110">
                  <c:v>224419258.76000214</c:v>
                </c:pt>
                <c:pt idx="111">
                  <c:v>314269211.83000183</c:v>
                </c:pt>
                <c:pt idx="112">
                  <c:v>414247195.33000183</c:v>
                </c:pt>
                <c:pt idx="113">
                  <c:v>429688614.38999939</c:v>
                </c:pt>
                <c:pt idx="114">
                  <c:v>449548422.94000244</c:v>
                </c:pt>
                <c:pt idx="115">
                  <c:v>438094371.30000305</c:v>
                </c:pt>
                <c:pt idx="116">
                  <c:v>497886137.25</c:v>
                </c:pt>
                <c:pt idx="117">
                  <c:v>467995019.51000214</c:v>
                </c:pt>
                <c:pt idx="118">
                  <c:v>465829549.04000854</c:v>
                </c:pt>
                <c:pt idx="119">
                  <c:v>484528140.74000549</c:v>
                </c:pt>
                <c:pt idx="120">
                  <c:v>513680291.98999786</c:v>
                </c:pt>
                <c:pt idx="121">
                  <c:v>466135734.63999939</c:v>
                </c:pt>
                <c:pt idx="122">
                  <c:v>416456107.18000793</c:v>
                </c:pt>
                <c:pt idx="123">
                  <c:v>453657230.00000763</c:v>
                </c:pt>
                <c:pt idx="124">
                  <c:v>508967237.8500061</c:v>
                </c:pt>
                <c:pt idx="125">
                  <c:v>503125168.48000336</c:v>
                </c:pt>
                <c:pt idx="126">
                  <c:v>513048388.18000031</c:v>
                </c:pt>
                <c:pt idx="127">
                  <c:v>528237846.48999786</c:v>
                </c:pt>
                <c:pt idx="128">
                  <c:v>582632123.91000366</c:v>
                </c:pt>
                <c:pt idx="129">
                  <c:v>624419516.40000153</c:v>
                </c:pt>
                <c:pt idx="130">
                  <c:v>725300754.34999847</c:v>
                </c:pt>
                <c:pt idx="131">
                  <c:v>741933091.22000122</c:v>
                </c:pt>
                <c:pt idx="132">
                  <c:v>741397262.12999725</c:v>
                </c:pt>
                <c:pt idx="133">
                  <c:v>735821047.74999237</c:v>
                </c:pt>
                <c:pt idx="134">
                  <c:v>668796111.20000458</c:v>
                </c:pt>
                <c:pt idx="135">
                  <c:v>725537567.05000305</c:v>
                </c:pt>
                <c:pt idx="136">
                  <c:v>804100006.96000671</c:v>
                </c:pt>
                <c:pt idx="137">
                  <c:v>780653827.80999756</c:v>
                </c:pt>
                <c:pt idx="138">
                  <c:v>809918671.01000214</c:v>
                </c:pt>
                <c:pt idx="139">
                  <c:v>809238020.02000427</c:v>
                </c:pt>
                <c:pt idx="140">
                  <c:v>752847836.18000031</c:v>
                </c:pt>
                <c:pt idx="141">
                  <c:v>636973151.65999603</c:v>
                </c:pt>
                <c:pt idx="142">
                  <c:v>647085697.81999969</c:v>
                </c:pt>
                <c:pt idx="143">
                  <c:v>652765341.81999969</c:v>
                </c:pt>
                <c:pt idx="144">
                  <c:v>524906539.91000366</c:v>
                </c:pt>
                <c:pt idx="145">
                  <c:v>499554568.11999512</c:v>
                </c:pt>
                <c:pt idx="146">
                  <c:v>477453789.86000824</c:v>
                </c:pt>
                <c:pt idx="147">
                  <c:v>456201616.29000092</c:v>
                </c:pt>
                <c:pt idx="148">
                  <c:v>552689489.31999207</c:v>
                </c:pt>
                <c:pt idx="149">
                  <c:v>587203303.15000153</c:v>
                </c:pt>
                <c:pt idx="150">
                  <c:v>554344980.06000519</c:v>
                </c:pt>
                <c:pt idx="151">
                  <c:v>503881840.19999695</c:v>
                </c:pt>
                <c:pt idx="152">
                  <c:v>589109361.76000214</c:v>
                </c:pt>
                <c:pt idx="153">
                  <c:v>553922029.06999969</c:v>
                </c:pt>
                <c:pt idx="154">
                  <c:v>611001006.81999969</c:v>
                </c:pt>
                <c:pt idx="155">
                  <c:v>648050924.69999695</c:v>
                </c:pt>
                <c:pt idx="156">
                  <c:v>674674084.6499939</c:v>
                </c:pt>
                <c:pt idx="157">
                  <c:v>661474722.52999878</c:v>
                </c:pt>
                <c:pt idx="158">
                  <c:v>668728165.04000092</c:v>
                </c:pt>
                <c:pt idx="159">
                  <c:v>655245289.20000458</c:v>
                </c:pt>
                <c:pt idx="160">
                  <c:v>589101660.63999939</c:v>
                </c:pt>
                <c:pt idx="161">
                  <c:v>483578935.37999725</c:v>
                </c:pt>
                <c:pt idx="162">
                  <c:v>480755463.85999298</c:v>
                </c:pt>
                <c:pt idx="163">
                  <c:v>447966992.81999969</c:v>
                </c:pt>
                <c:pt idx="164">
                  <c:v>280656966.70999908</c:v>
                </c:pt>
                <c:pt idx="165">
                  <c:v>188146375.62999725</c:v>
                </c:pt>
                <c:pt idx="166">
                  <c:v>207234249.13999939</c:v>
                </c:pt>
                <c:pt idx="167">
                  <c:v>322721683.87999725</c:v>
                </c:pt>
                <c:pt idx="168">
                  <c:v>265432957.09000397</c:v>
                </c:pt>
                <c:pt idx="169">
                  <c:v>216191791.01000214</c:v>
                </c:pt>
                <c:pt idx="170">
                  <c:v>310438187.86000061</c:v>
                </c:pt>
                <c:pt idx="171">
                  <c:v>525483680.77000427</c:v>
                </c:pt>
                <c:pt idx="172">
                  <c:v>461704995.40000916</c:v>
                </c:pt>
                <c:pt idx="173">
                  <c:v>610957758.72000885</c:v>
                </c:pt>
                <c:pt idx="174">
                  <c:v>649791729.91999817</c:v>
                </c:pt>
                <c:pt idx="175">
                  <c:v>622847411.98000336</c:v>
                </c:pt>
                <c:pt idx="176">
                  <c:v>535238953.59000397</c:v>
                </c:pt>
                <c:pt idx="177">
                  <c:v>492926414.62000275</c:v>
                </c:pt>
                <c:pt idx="178">
                  <c:v>468552659.30001068</c:v>
                </c:pt>
                <c:pt idx="179">
                  <c:v>437097011.91000366</c:v>
                </c:pt>
                <c:pt idx="180">
                  <c:v>466880008.26000214</c:v>
                </c:pt>
                <c:pt idx="181">
                  <c:v>527989000.20000458</c:v>
                </c:pt>
                <c:pt idx="182">
                  <c:v>615833932.69000244</c:v>
                </c:pt>
                <c:pt idx="183">
                  <c:v>650623574.72000122</c:v>
                </c:pt>
                <c:pt idx="184">
                  <c:v>671926922.93999481</c:v>
                </c:pt>
                <c:pt idx="185">
                  <c:v>692021240.25</c:v>
                </c:pt>
                <c:pt idx="186">
                  <c:v>697286014.05999756</c:v>
                </c:pt>
                <c:pt idx="187">
                  <c:v>704335797.70000458</c:v>
                </c:pt>
                <c:pt idx="188">
                  <c:v>737582394.55998993</c:v>
                </c:pt>
                <c:pt idx="189">
                  <c:v>819498503.4190979</c:v>
                </c:pt>
                <c:pt idx="190">
                  <c:v>811385388.48908997</c:v>
                </c:pt>
                <c:pt idx="191">
                  <c:v>806653558.55908966</c:v>
                </c:pt>
                <c:pt idx="192">
                  <c:v>757082996.32909393</c:v>
                </c:pt>
                <c:pt idx="193">
                  <c:v>717359841.54909515</c:v>
                </c:pt>
                <c:pt idx="194">
                  <c:v>708432306.28910065</c:v>
                </c:pt>
                <c:pt idx="195">
                  <c:v>721893478.60910034</c:v>
                </c:pt>
                <c:pt idx="196">
                  <c:v>758041438.79910278</c:v>
                </c:pt>
                <c:pt idx="197">
                  <c:v>713551301.61909485</c:v>
                </c:pt>
                <c:pt idx="198">
                  <c:v>661528189.5690918</c:v>
                </c:pt>
                <c:pt idx="199">
                  <c:v>653008634.50909424</c:v>
                </c:pt>
                <c:pt idx="200">
                  <c:v>633470050.64910126</c:v>
                </c:pt>
                <c:pt idx="201">
                  <c:v>558485525.86909485</c:v>
                </c:pt>
                <c:pt idx="202">
                  <c:v>432844899.50909424</c:v>
                </c:pt>
                <c:pt idx="203">
                  <c:v>386935129.53910065</c:v>
                </c:pt>
                <c:pt idx="204">
                  <c:v>501306970.22909546</c:v>
                </c:pt>
                <c:pt idx="205">
                  <c:v>680566549.28909302</c:v>
                </c:pt>
                <c:pt idx="206">
                  <c:v>575557025.85909271</c:v>
                </c:pt>
                <c:pt idx="207">
                  <c:v>567864201.26000214</c:v>
                </c:pt>
                <c:pt idx="208">
                  <c:v>533394985.26000214</c:v>
                </c:pt>
                <c:pt idx="209">
                  <c:v>609642662.91999817</c:v>
                </c:pt>
                <c:pt idx="210">
                  <c:v>765527023.16999817</c:v>
                </c:pt>
                <c:pt idx="211">
                  <c:v>716511934.11000061</c:v>
                </c:pt>
                <c:pt idx="212">
                  <c:v>700086587.54000092</c:v>
                </c:pt>
                <c:pt idx="213">
                  <c:v>758703031.28000641</c:v>
                </c:pt>
                <c:pt idx="214">
                  <c:v>752613378.06999207</c:v>
                </c:pt>
                <c:pt idx="215">
                  <c:v>716374596.51999664</c:v>
                </c:pt>
                <c:pt idx="216">
                  <c:v>701238763.10999298</c:v>
                </c:pt>
                <c:pt idx="217">
                  <c:v>784676850.69000244</c:v>
                </c:pt>
                <c:pt idx="218">
                  <c:v>806907696.31999969</c:v>
                </c:pt>
                <c:pt idx="219">
                  <c:v>848767483.15999603</c:v>
                </c:pt>
                <c:pt idx="220">
                  <c:v>783742536.89000702</c:v>
                </c:pt>
                <c:pt idx="221">
                  <c:v>643290539.13000488</c:v>
                </c:pt>
                <c:pt idx="222">
                  <c:v>599587988.91001129</c:v>
                </c:pt>
                <c:pt idx="223">
                  <c:v>572789983.08001709</c:v>
                </c:pt>
                <c:pt idx="224">
                  <c:v>560577231.54000854</c:v>
                </c:pt>
                <c:pt idx="225">
                  <c:v>332947591.8500061</c:v>
                </c:pt>
                <c:pt idx="226">
                  <c:v>369570962.86000061</c:v>
                </c:pt>
                <c:pt idx="227">
                  <c:v>390237997.7700119</c:v>
                </c:pt>
                <c:pt idx="228">
                  <c:v>431524222.82000732</c:v>
                </c:pt>
                <c:pt idx="229">
                  <c:v>601796834.30000305</c:v>
                </c:pt>
                <c:pt idx="230">
                  <c:v>595497278.07000732</c:v>
                </c:pt>
                <c:pt idx="231">
                  <c:v>574202332.08000946</c:v>
                </c:pt>
                <c:pt idx="232">
                  <c:v>543228394.49000549</c:v>
                </c:pt>
                <c:pt idx="233">
                  <c:v>560130373.76000214</c:v>
                </c:pt>
                <c:pt idx="234">
                  <c:v>669167774.33000946</c:v>
                </c:pt>
                <c:pt idx="235">
                  <c:v>765112890.89000702</c:v>
                </c:pt>
                <c:pt idx="236">
                  <c:v>713371383.50000763</c:v>
                </c:pt>
                <c:pt idx="237">
                  <c:v>724202714.81000519</c:v>
                </c:pt>
                <c:pt idx="238">
                  <c:v>794493125.98999786</c:v>
                </c:pt>
                <c:pt idx="239">
                  <c:v>759460592.21000671</c:v>
                </c:pt>
                <c:pt idx="240">
                  <c:v>703784293.23000336</c:v>
                </c:pt>
                <c:pt idx="241">
                  <c:v>780058654.55999756</c:v>
                </c:pt>
                <c:pt idx="242">
                  <c:v>820907014.15000916</c:v>
                </c:pt>
                <c:pt idx="243">
                  <c:v>768419021.71001434</c:v>
                </c:pt>
                <c:pt idx="244">
                  <c:v>850214669.61000824</c:v>
                </c:pt>
                <c:pt idx="245">
                  <c:v>921577761.90000916</c:v>
                </c:pt>
                <c:pt idx="246">
                  <c:v>959976678.19000244</c:v>
                </c:pt>
                <c:pt idx="247">
                  <c:v>993801568.54000092</c:v>
                </c:pt>
                <c:pt idx="248">
                  <c:v>1004526779.4400101</c:v>
                </c:pt>
                <c:pt idx="249">
                  <c:v>902797254.34000397</c:v>
                </c:pt>
                <c:pt idx="250">
                  <c:v>925344062.89000702</c:v>
                </c:pt>
                <c:pt idx="251">
                  <c:v>952670911.1000061</c:v>
                </c:pt>
                <c:pt idx="252">
                  <c:v>989357817.54000854</c:v>
                </c:pt>
                <c:pt idx="253">
                  <c:v>1017581683.9199982</c:v>
                </c:pt>
                <c:pt idx="254">
                  <c:v>1022851560.7099991</c:v>
                </c:pt>
                <c:pt idx="255">
                  <c:v>1051066258.1699982</c:v>
                </c:pt>
                <c:pt idx="256">
                  <c:v>1013035181.9599991</c:v>
                </c:pt>
                <c:pt idx="257">
                  <c:v>977272537.15000153</c:v>
                </c:pt>
                <c:pt idx="258">
                  <c:v>938431104.87999725</c:v>
                </c:pt>
                <c:pt idx="259">
                  <c:v>948682057</c:v>
                </c:pt>
                <c:pt idx="260">
                  <c:v>886084148.95999908</c:v>
                </c:pt>
                <c:pt idx="261">
                  <c:v>909113786.19999695</c:v>
                </c:pt>
                <c:pt idx="262">
                  <c:v>932127284.19000244</c:v>
                </c:pt>
                <c:pt idx="263">
                  <c:v>946221334.45999908</c:v>
                </c:pt>
                <c:pt idx="264">
                  <c:v>961629864.51000214</c:v>
                </c:pt>
                <c:pt idx="265">
                  <c:v>1039869974.6999969</c:v>
                </c:pt>
                <c:pt idx="266">
                  <c:v>1040458835.7399979</c:v>
                </c:pt>
                <c:pt idx="267">
                  <c:v>950249580.51000214</c:v>
                </c:pt>
                <c:pt idx="268">
                  <c:v>877494627.18000031</c:v>
                </c:pt>
                <c:pt idx="269">
                  <c:v>894297826.51000214</c:v>
                </c:pt>
                <c:pt idx="270">
                  <c:v>995122687.23999786</c:v>
                </c:pt>
                <c:pt idx="271">
                  <c:v>928100675.91999817</c:v>
                </c:pt>
                <c:pt idx="272">
                  <c:v>971892794.13999939</c:v>
                </c:pt>
                <c:pt idx="273">
                  <c:v>1018759211.3000031</c:v>
                </c:pt>
                <c:pt idx="274">
                  <c:v>985707547.93000031</c:v>
                </c:pt>
                <c:pt idx="275">
                  <c:v>1030007295.7500076</c:v>
                </c:pt>
                <c:pt idx="276">
                  <c:v>1030055486.0099945</c:v>
                </c:pt>
                <c:pt idx="277">
                  <c:v>995333949.3299942</c:v>
                </c:pt>
                <c:pt idx="278">
                  <c:v>1010814431.2799988</c:v>
                </c:pt>
                <c:pt idx="279">
                  <c:v>1037637551.8399887</c:v>
                </c:pt>
                <c:pt idx="280">
                  <c:v>997395176.13999176</c:v>
                </c:pt>
                <c:pt idx="281">
                  <c:v>884763424.66999817</c:v>
                </c:pt>
                <c:pt idx="282">
                  <c:v>853563089.61999512</c:v>
                </c:pt>
                <c:pt idx="283">
                  <c:v>878429257.59999847</c:v>
                </c:pt>
                <c:pt idx="284">
                  <c:v>999835741.45999908</c:v>
                </c:pt>
                <c:pt idx="285">
                  <c:v>1029379911.6999969</c:v>
                </c:pt>
                <c:pt idx="286">
                  <c:v>1017565036.0999985</c:v>
                </c:pt>
                <c:pt idx="287">
                  <c:v>954575768.94999695</c:v>
                </c:pt>
                <c:pt idx="288">
                  <c:v>960398431.5799942</c:v>
                </c:pt>
                <c:pt idx="289">
                  <c:v>1041825660.3499985</c:v>
                </c:pt>
                <c:pt idx="290">
                  <c:v>1067947346.2999954</c:v>
                </c:pt>
                <c:pt idx="291">
                  <c:v>1053658261.7099991</c:v>
                </c:pt>
                <c:pt idx="292">
                  <c:v>1026050831.9999924</c:v>
                </c:pt>
                <c:pt idx="293">
                  <c:v>1068620190.6999969</c:v>
                </c:pt>
                <c:pt idx="294">
                  <c:v>1096058342.0039978</c:v>
                </c:pt>
                <c:pt idx="295">
                  <c:v>1143498313.1940002</c:v>
                </c:pt>
                <c:pt idx="296">
                  <c:v>1090329289.0739975</c:v>
                </c:pt>
                <c:pt idx="297">
                  <c:v>1044288269.973999</c:v>
                </c:pt>
                <c:pt idx="298">
                  <c:v>1246443987.7939987</c:v>
                </c:pt>
                <c:pt idx="299">
                  <c:v>1320157285.8240051</c:v>
                </c:pt>
                <c:pt idx="300">
                  <c:v>1268760316.3339996</c:v>
                </c:pt>
                <c:pt idx="301">
                  <c:v>1294422120.9840012</c:v>
                </c:pt>
                <c:pt idx="302">
                  <c:v>1219062228.3339996</c:v>
                </c:pt>
                <c:pt idx="303">
                  <c:v>1188947059.6440048</c:v>
                </c:pt>
                <c:pt idx="304">
                  <c:v>1101405307.8540039</c:v>
                </c:pt>
                <c:pt idx="305">
                  <c:v>1090158282.4640045</c:v>
                </c:pt>
                <c:pt idx="306">
                  <c:v>1131653263.5440063</c:v>
                </c:pt>
                <c:pt idx="307">
                  <c:v>1170714457.3440018</c:v>
                </c:pt>
                <c:pt idx="308">
                  <c:v>1195752310.0539932</c:v>
                </c:pt>
                <c:pt idx="309">
                  <c:v>1308177406.9540024</c:v>
                </c:pt>
                <c:pt idx="310">
                  <c:v>1320983299.5440063</c:v>
                </c:pt>
                <c:pt idx="311">
                  <c:v>1416811041.5039978</c:v>
                </c:pt>
                <c:pt idx="312">
                  <c:v>1468644466.5340042</c:v>
                </c:pt>
                <c:pt idx="313">
                  <c:v>1481181900.1039963</c:v>
                </c:pt>
                <c:pt idx="314">
                  <c:v>1451556045.4440002</c:v>
                </c:pt>
                <c:pt idx="315">
                  <c:v>1383054129.2939987</c:v>
                </c:pt>
                <c:pt idx="316">
                  <c:v>1375910696.9240036</c:v>
                </c:pt>
                <c:pt idx="317">
                  <c:v>1467487617.5240021</c:v>
                </c:pt>
                <c:pt idx="318">
                  <c:v>1565795818.3240051</c:v>
                </c:pt>
                <c:pt idx="319">
                  <c:v>1663776921.45401</c:v>
                </c:pt>
                <c:pt idx="320">
                  <c:v>1682953283.564003</c:v>
                </c:pt>
                <c:pt idx="321">
                  <c:v>1663985542.064003</c:v>
                </c:pt>
                <c:pt idx="322">
                  <c:v>1685459196.064003</c:v>
                </c:pt>
                <c:pt idx="323">
                  <c:v>1734056230.5140076</c:v>
                </c:pt>
                <c:pt idx="324">
                  <c:v>1705216787.8540039</c:v>
                </c:pt>
                <c:pt idx="325">
                  <c:v>1705964736.3840027</c:v>
                </c:pt>
                <c:pt idx="326">
                  <c:v>1739750235.7161865</c:v>
                </c:pt>
                <c:pt idx="327">
                  <c:v>1692362780.2861786</c:v>
                </c:pt>
                <c:pt idx="328">
                  <c:v>1539075606.2761841</c:v>
                </c:pt>
                <c:pt idx="329">
                  <c:v>1579909479.6461868</c:v>
                </c:pt>
                <c:pt idx="330">
                  <c:v>1505148149.4961777</c:v>
                </c:pt>
                <c:pt idx="331">
                  <c:v>1485414213.4161835</c:v>
                </c:pt>
                <c:pt idx="332">
                  <c:v>1466190126.9261856</c:v>
                </c:pt>
                <c:pt idx="333">
                  <c:v>1381009240.1161804</c:v>
                </c:pt>
                <c:pt idx="334">
                  <c:v>1257412740.9361801</c:v>
                </c:pt>
                <c:pt idx="335">
                  <c:v>1306438461.7461777</c:v>
                </c:pt>
                <c:pt idx="336">
                  <c:v>1257160924.5761795</c:v>
                </c:pt>
                <c:pt idx="337">
                  <c:v>1264248395.1061783</c:v>
                </c:pt>
                <c:pt idx="338">
                  <c:v>1304951667.8461838</c:v>
                </c:pt>
                <c:pt idx="339">
                  <c:v>1362350307.0489578</c:v>
                </c:pt>
                <c:pt idx="340">
                  <c:v>1422094541.718956</c:v>
                </c:pt>
                <c:pt idx="341">
                  <c:v>1493279026.468956</c:v>
                </c:pt>
                <c:pt idx="342">
                  <c:v>1526459482.9789581</c:v>
                </c:pt>
                <c:pt idx="343">
                  <c:v>1526899258.0389633</c:v>
                </c:pt>
                <c:pt idx="344">
                  <c:v>1427785422.0411835</c:v>
                </c:pt>
                <c:pt idx="345">
                  <c:v>1340112471.8911819</c:v>
                </c:pt>
                <c:pt idx="346">
                  <c:v>1246712983.5411835</c:v>
                </c:pt>
                <c:pt idx="347">
                  <c:v>834362519.76118469</c:v>
                </c:pt>
                <c:pt idx="348">
                  <c:v>816673700.48118591</c:v>
                </c:pt>
                <c:pt idx="349">
                  <c:v>850647226.76118469</c:v>
                </c:pt>
                <c:pt idx="350">
                  <c:v>723899373.90118408</c:v>
                </c:pt>
                <c:pt idx="351">
                  <c:v>655533530.33118439</c:v>
                </c:pt>
                <c:pt idx="352">
                  <c:v>797697041.66118622</c:v>
                </c:pt>
                <c:pt idx="353">
                  <c:v>767519227.80117798</c:v>
                </c:pt>
                <c:pt idx="354">
                  <c:v>603495325.1211853</c:v>
                </c:pt>
                <c:pt idx="355">
                  <c:v>561092905.08118439</c:v>
                </c:pt>
                <c:pt idx="356">
                  <c:v>452306462.58117676</c:v>
                </c:pt>
                <c:pt idx="357">
                  <c:v>381346938.79117584</c:v>
                </c:pt>
                <c:pt idx="358">
                  <c:v>382918068.34117889</c:v>
                </c:pt>
                <c:pt idx="359">
                  <c:v>571549008.10317993</c:v>
                </c:pt>
                <c:pt idx="360">
                  <c:v>671531025.05317688</c:v>
                </c:pt>
                <c:pt idx="361">
                  <c:v>826935499.923172</c:v>
                </c:pt>
                <c:pt idx="362">
                  <c:v>857598852.30318451</c:v>
                </c:pt>
                <c:pt idx="363">
                  <c:v>866967777.16317749</c:v>
                </c:pt>
                <c:pt idx="364">
                  <c:v>783266564.15318298</c:v>
                </c:pt>
                <c:pt idx="365">
                  <c:v>817536669.34845734</c:v>
                </c:pt>
                <c:pt idx="366">
                  <c:v>842753519.26846313</c:v>
                </c:pt>
                <c:pt idx="367">
                  <c:v>844905377.42845917</c:v>
                </c:pt>
                <c:pt idx="368">
                  <c:v>698794059.83846283</c:v>
                </c:pt>
                <c:pt idx="369">
                  <c:v>682133301.84118652</c:v>
                </c:pt>
                <c:pt idx="370">
                  <c:v>733040750.97118378</c:v>
                </c:pt>
                <c:pt idx="371">
                  <c:v>806894603.28118896</c:v>
                </c:pt>
                <c:pt idx="372">
                  <c:v>830179194.05118561</c:v>
                </c:pt>
                <c:pt idx="373">
                  <c:v>871872908.82119751</c:v>
                </c:pt>
                <c:pt idx="374">
                  <c:v>832195239.09119415</c:v>
                </c:pt>
                <c:pt idx="375">
                  <c:v>931460398.01119232</c:v>
                </c:pt>
                <c:pt idx="376">
                  <c:v>936696151.06118774</c:v>
                </c:pt>
                <c:pt idx="377">
                  <c:v>943707813.36118317</c:v>
                </c:pt>
                <c:pt idx="378">
                  <c:v>940671513.86118317</c:v>
                </c:pt>
                <c:pt idx="379">
                  <c:v>922231540.46118927</c:v>
                </c:pt>
                <c:pt idx="380">
                  <c:v>709558073.40119171</c:v>
                </c:pt>
                <c:pt idx="381">
                  <c:v>695498082.98119354</c:v>
                </c:pt>
                <c:pt idx="382">
                  <c:v>748282822.76118469</c:v>
                </c:pt>
                <c:pt idx="383">
                  <c:v>628884426.85119629</c:v>
                </c:pt>
                <c:pt idx="384">
                  <c:v>704694268.24118805</c:v>
                </c:pt>
                <c:pt idx="385">
                  <c:v>800066640.47119141</c:v>
                </c:pt>
                <c:pt idx="386">
                  <c:v>817560317.84119415</c:v>
                </c:pt>
                <c:pt idx="387">
                  <c:v>877823811.07118988</c:v>
                </c:pt>
                <c:pt idx="388">
                  <c:v>924442446.39118958</c:v>
                </c:pt>
                <c:pt idx="389">
                  <c:v>964197735.86118317</c:v>
                </c:pt>
                <c:pt idx="390">
                  <c:v>1196453894.491188</c:v>
                </c:pt>
                <c:pt idx="391">
                  <c:v>1074823268.6511841</c:v>
                </c:pt>
                <c:pt idx="392">
                  <c:v>1199349677.3911896</c:v>
                </c:pt>
                <c:pt idx="393">
                  <c:v>1227506233.7011871</c:v>
                </c:pt>
                <c:pt idx="394">
                  <c:v>1161181410.0411835</c:v>
                </c:pt>
                <c:pt idx="395">
                  <c:v>1081178876.941185</c:v>
                </c:pt>
                <c:pt idx="396">
                  <c:v>1069779558.5211868</c:v>
                </c:pt>
                <c:pt idx="397">
                  <c:v>1131605724.0611877</c:v>
                </c:pt>
                <c:pt idx="398">
                  <c:v>1048055128.8511887</c:v>
                </c:pt>
                <c:pt idx="399">
                  <c:v>1125289083.2811813</c:v>
                </c:pt>
                <c:pt idx="400">
                  <c:v>1228407507.9411926</c:v>
                </c:pt>
                <c:pt idx="401">
                  <c:v>1195833321.7011948</c:v>
                </c:pt>
                <c:pt idx="402">
                  <c:v>1187066224.5511932</c:v>
                </c:pt>
                <c:pt idx="403">
                  <c:v>1177183120.531189</c:v>
                </c:pt>
                <c:pt idx="404">
                  <c:v>1090927126.421196</c:v>
                </c:pt>
                <c:pt idx="405">
                  <c:v>1102195270.8111877</c:v>
                </c:pt>
                <c:pt idx="406">
                  <c:v>967555212.90119171</c:v>
                </c:pt>
                <c:pt idx="407">
                  <c:v>1048582669.9811935</c:v>
                </c:pt>
                <c:pt idx="408">
                  <c:v>1086568898.1111908</c:v>
                </c:pt>
                <c:pt idx="409">
                  <c:v>1072022457.6311951</c:v>
                </c:pt>
                <c:pt idx="410">
                  <c:v>1117147502.2011871</c:v>
                </c:pt>
                <c:pt idx="411">
                  <c:v>1075772569.2911911</c:v>
                </c:pt>
                <c:pt idx="412">
                  <c:v>1067544266.9311905</c:v>
                </c:pt>
                <c:pt idx="413">
                  <c:v>1041647367.0911942</c:v>
                </c:pt>
                <c:pt idx="414">
                  <c:v>1178231011.6011887</c:v>
                </c:pt>
                <c:pt idx="415">
                  <c:v>1190167776.3811951</c:v>
                </c:pt>
                <c:pt idx="416">
                  <c:v>1186968956.5611954</c:v>
                </c:pt>
                <c:pt idx="417">
                  <c:v>1181347397.6611938</c:v>
                </c:pt>
                <c:pt idx="418">
                  <c:v>1179402641.7511826</c:v>
                </c:pt>
                <c:pt idx="419">
                  <c:v>1208563645.3011856</c:v>
                </c:pt>
                <c:pt idx="420">
                  <c:v>1180383739.0611877</c:v>
                </c:pt>
                <c:pt idx="421">
                  <c:v>1155694358.7711945</c:v>
                </c:pt>
                <c:pt idx="422">
                  <c:v>1267328166.0708084</c:v>
                </c:pt>
                <c:pt idx="423">
                  <c:v>1500969447.8312759</c:v>
                </c:pt>
                <c:pt idx="424">
                  <c:v>1560795048.131279</c:v>
                </c:pt>
                <c:pt idx="425">
                  <c:v>1513912954.741272</c:v>
                </c:pt>
                <c:pt idx="426">
                  <c:v>1496965550.1612778</c:v>
                </c:pt>
                <c:pt idx="427">
                  <c:v>1518950083.6312714</c:v>
                </c:pt>
                <c:pt idx="428">
                  <c:v>1606924493.0712738</c:v>
                </c:pt>
                <c:pt idx="429">
                  <c:v>1758058485.6912766</c:v>
                </c:pt>
                <c:pt idx="430">
                  <c:v>1721782674.8112793</c:v>
                </c:pt>
                <c:pt idx="431">
                  <c:v>1734785087.6712646</c:v>
                </c:pt>
                <c:pt idx="432">
                  <c:v>1854558035.5512695</c:v>
                </c:pt>
                <c:pt idx="433">
                  <c:v>1814003724.4712753</c:v>
                </c:pt>
                <c:pt idx="434">
                  <c:v>1802691569.8312683</c:v>
                </c:pt>
                <c:pt idx="435">
                  <c:v>1712398521.0212708</c:v>
                </c:pt>
                <c:pt idx="436">
                  <c:v>1754540804.3212738</c:v>
                </c:pt>
                <c:pt idx="437">
                  <c:v>1755345979.351265</c:v>
                </c:pt>
                <c:pt idx="438">
                  <c:v>1881562984.5012741</c:v>
                </c:pt>
                <c:pt idx="439">
                  <c:v>1862676252.4812698</c:v>
                </c:pt>
                <c:pt idx="440">
                  <c:v>1918958672.8912735</c:v>
                </c:pt>
                <c:pt idx="441">
                  <c:v>2068109179.5912704</c:v>
                </c:pt>
                <c:pt idx="442">
                  <c:v>2094041753.5112686</c:v>
                </c:pt>
                <c:pt idx="443">
                  <c:v>2040584641.8439026</c:v>
                </c:pt>
                <c:pt idx="444">
                  <c:v>2016555473.7538986</c:v>
                </c:pt>
                <c:pt idx="445">
                  <c:v>1940531440.9638977</c:v>
                </c:pt>
                <c:pt idx="446">
                  <c:v>2007033441.7238998</c:v>
                </c:pt>
                <c:pt idx="447">
                  <c:v>2023853470.6038971</c:v>
                </c:pt>
                <c:pt idx="448">
                  <c:v>2035431907.9638977</c:v>
                </c:pt>
                <c:pt idx="449">
                  <c:v>2032650608.7538986</c:v>
                </c:pt>
                <c:pt idx="450">
                  <c:v>2102413408.9639053</c:v>
                </c:pt>
                <c:pt idx="451">
                  <c:v>2095790295.5639038</c:v>
                </c:pt>
                <c:pt idx="452">
                  <c:v>2101484385.0739059</c:v>
                </c:pt>
                <c:pt idx="453">
                  <c:v>2072276321.0639038</c:v>
                </c:pt>
                <c:pt idx="454">
                  <c:v>2046974831.233902</c:v>
                </c:pt>
                <c:pt idx="455">
                  <c:v>2023950062.9338989</c:v>
                </c:pt>
                <c:pt idx="456">
                  <c:v>2074809229.1139069</c:v>
                </c:pt>
                <c:pt idx="457">
                  <c:v>2058725290.4139023</c:v>
                </c:pt>
                <c:pt idx="458">
                  <c:v>2040046361.4639053</c:v>
                </c:pt>
                <c:pt idx="459">
                  <c:v>2036076031.1539001</c:v>
                </c:pt>
                <c:pt idx="460">
                  <c:v>2094337507.6539001</c:v>
                </c:pt>
                <c:pt idx="461">
                  <c:v>2090131399.7138977</c:v>
                </c:pt>
                <c:pt idx="462">
                  <c:v>1976742488.7239075</c:v>
                </c:pt>
                <c:pt idx="463">
                  <c:v>1922988190.2939072</c:v>
                </c:pt>
                <c:pt idx="464">
                  <c:v>1846308149.3638992</c:v>
                </c:pt>
                <c:pt idx="465">
                  <c:v>1752812109.9639053</c:v>
                </c:pt>
                <c:pt idx="466">
                  <c:v>1776319370.8939056</c:v>
                </c:pt>
                <c:pt idx="467">
                  <c:v>1647741069.803894</c:v>
                </c:pt>
                <c:pt idx="468">
                  <c:v>1692220694.6838989</c:v>
                </c:pt>
                <c:pt idx="469">
                  <c:v>1733939982.1238937</c:v>
                </c:pt>
                <c:pt idx="470">
                  <c:v>1856300812.7938995</c:v>
                </c:pt>
                <c:pt idx="471">
                  <c:v>1861385857.2138901</c:v>
                </c:pt>
                <c:pt idx="472">
                  <c:v>1836189798.8538971</c:v>
                </c:pt>
                <c:pt idx="473">
                  <c:v>1803658223.0939026</c:v>
                </c:pt>
                <c:pt idx="474">
                  <c:v>1836428804.4838943</c:v>
                </c:pt>
                <c:pt idx="475">
                  <c:v>1796915718.6638947</c:v>
                </c:pt>
                <c:pt idx="476">
                  <c:v>1929438345.8138962</c:v>
                </c:pt>
                <c:pt idx="477">
                  <c:v>1901723528.0638962</c:v>
                </c:pt>
                <c:pt idx="478">
                  <c:v>1988803155.2138977</c:v>
                </c:pt>
                <c:pt idx="479">
                  <c:v>2151455364.4039001</c:v>
                </c:pt>
                <c:pt idx="480">
                  <c:v>2185766792.8238983</c:v>
                </c:pt>
                <c:pt idx="481">
                  <c:v>2039219607.4038925</c:v>
                </c:pt>
                <c:pt idx="482">
                  <c:v>1923985863.9638977</c:v>
                </c:pt>
                <c:pt idx="483">
                  <c:v>1890843578.4039001</c:v>
                </c:pt>
                <c:pt idx="484">
                  <c:v>2068233028.5338974</c:v>
                </c:pt>
                <c:pt idx="485">
                  <c:v>2036305348.9338989</c:v>
                </c:pt>
                <c:pt idx="486">
                  <c:v>2114068387.1038971</c:v>
                </c:pt>
                <c:pt idx="487">
                  <c:v>2219953093.233902</c:v>
                </c:pt>
                <c:pt idx="488">
                  <c:v>2193820788.6539001</c:v>
                </c:pt>
                <c:pt idx="489">
                  <c:v>2158107342.6195221</c:v>
                </c:pt>
                <c:pt idx="490">
                  <c:v>2249157910.2395248</c:v>
                </c:pt>
                <c:pt idx="491">
                  <c:v>2223703358.0895233</c:v>
                </c:pt>
                <c:pt idx="492">
                  <c:v>2191437168.0695267</c:v>
                </c:pt>
                <c:pt idx="493">
                  <c:v>2312318058.6695251</c:v>
                </c:pt>
                <c:pt idx="494">
                  <c:v>2462444229.3895187</c:v>
                </c:pt>
                <c:pt idx="495">
                  <c:v>2525519712.1295242</c:v>
                </c:pt>
                <c:pt idx="496">
                  <c:v>2533879674.6695175</c:v>
                </c:pt>
                <c:pt idx="497">
                  <c:v>2509433913.5595245</c:v>
                </c:pt>
                <c:pt idx="498">
                  <c:v>2533120881.3295288</c:v>
                </c:pt>
                <c:pt idx="499">
                  <c:v>2583976742.9095306</c:v>
                </c:pt>
                <c:pt idx="500">
                  <c:v>2546264636.3162842</c:v>
                </c:pt>
                <c:pt idx="501">
                  <c:v>2775391326.2462769</c:v>
                </c:pt>
                <c:pt idx="502">
                  <c:v>2780270402.7462845</c:v>
                </c:pt>
                <c:pt idx="503">
                  <c:v>2791177550.1562881</c:v>
                </c:pt>
                <c:pt idx="504">
                  <c:v>2771479345.8962784</c:v>
                </c:pt>
                <c:pt idx="505">
                  <c:v>2744401461.1262817</c:v>
                </c:pt>
                <c:pt idx="506">
                  <c:v>2610886477.8662872</c:v>
                </c:pt>
                <c:pt idx="507">
                  <c:v>2643276530.2262878</c:v>
                </c:pt>
                <c:pt idx="508">
                  <c:v>2712037917.4162827</c:v>
                </c:pt>
                <c:pt idx="509">
                  <c:v>2703718407.7762833</c:v>
                </c:pt>
                <c:pt idx="510">
                  <c:v>2748113425.0462875</c:v>
                </c:pt>
                <c:pt idx="511">
                  <c:v>2862120086.5762863</c:v>
                </c:pt>
                <c:pt idx="512">
                  <c:v>2844774633.9462891</c:v>
                </c:pt>
                <c:pt idx="513">
                  <c:v>2878565326.8162918</c:v>
                </c:pt>
                <c:pt idx="514">
                  <c:v>2890269204.5062866</c:v>
                </c:pt>
                <c:pt idx="515">
                  <c:v>2900959462.1862793</c:v>
                </c:pt>
                <c:pt idx="516">
                  <c:v>2944386712.0762787</c:v>
                </c:pt>
                <c:pt idx="517">
                  <c:v>2903105842.4962921</c:v>
                </c:pt>
                <c:pt idx="518">
                  <c:v>2852517148.4062881</c:v>
                </c:pt>
                <c:pt idx="519">
                  <c:v>2816555205.2962875</c:v>
                </c:pt>
                <c:pt idx="520">
                  <c:v>2855671546.1162872</c:v>
                </c:pt>
                <c:pt idx="521">
                  <c:v>2992791240.1862793</c:v>
                </c:pt>
                <c:pt idx="522">
                  <c:v>3049272067.8062897</c:v>
                </c:pt>
                <c:pt idx="523">
                  <c:v>3023007620.6662827</c:v>
                </c:pt>
                <c:pt idx="524">
                  <c:v>3045546803.6562881</c:v>
                </c:pt>
                <c:pt idx="525">
                  <c:v>3173673999.3062897</c:v>
                </c:pt>
                <c:pt idx="526">
                  <c:v>3229772584.2062912</c:v>
                </c:pt>
                <c:pt idx="527">
                  <c:v>3223197112.1962891</c:v>
                </c:pt>
                <c:pt idx="528">
                  <c:v>3190127594.8762817</c:v>
                </c:pt>
                <c:pt idx="529">
                  <c:v>3193160373.3962936</c:v>
                </c:pt>
                <c:pt idx="530">
                  <c:v>3259740372.646286</c:v>
                </c:pt>
                <c:pt idx="531">
                  <c:v>3220141410.73629</c:v>
                </c:pt>
                <c:pt idx="532">
                  <c:v>3202109539.0062866</c:v>
                </c:pt>
                <c:pt idx="533">
                  <c:v>3175682174.4362869</c:v>
                </c:pt>
                <c:pt idx="534">
                  <c:v>3217661714.626297</c:v>
                </c:pt>
                <c:pt idx="535">
                  <c:v>3248712311.3862915</c:v>
                </c:pt>
                <c:pt idx="536">
                  <c:v>3292139464.0262909</c:v>
                </c:pt>
                <c:pt idx="537">
                  <c:v>3291941907.7162857</c:v>
                </c:pt>
                <c:pt idx="538">
                  <c:v>3227057254.4262924</c:v>
                </c:pt>
                <c:pt idx="539">
                  <c:v>3231809117.9662857</c:v>
                </c:pt>
                <c:pt idx="540">
                  <c:v>3242408782.3162918</c:v>
                </c:pt>
                <c:pt idx="541">
                  <c:v>3305594204.5462952</c:v>
                </c:pt>
                <c:pt idx="542">
                  <c:v>3320822708.9162903</c:v>
                </c:pt>
                <c:pt idx="543">
                  <c:v>3406289020.8562927</c:v>
                </c:pt>
                <c:pt idx="544">
                  <c:v>3428983462.0562897</c:v>
                </c:pt>
                <c:pt idx="545">
                  <c:v>3392843248.4262924</c:v>
                </c:pt>
                <c:pt idx="546">
                  <c:v>3123196958.2951355</c:v>
                </c:pt>
                <c:pt idx="547">
                  <c:v>3131476286.6651459</c:v>
                </c:pt>
                <c:pt idx="548">
                  <c:v>3024222365.8151321</c:v>
                </c:pt>
                <c:pt idx="549">
                  <c:v>3016096001.5951385</c:v>
                </c:pt>
                <c:pt idx="550">
                  <c:v>3005142953.8151398</c:v>
                </c:pt>
                <c:pt idx="551">
                  <c:v>2807367240.9451447</c:v>
                </c:pt>
                <c:pt idx="552">
                  <c:v>2830108674.4651413</c:v>
                </c:pt>
                <c:pt idx="553">
                  <c:v>3009512545.5151443</c:v>
                </c:pt>
                <c:pt idx="554">
                  <c:v>3153727676.6651459</c:v>
                </c:pt>
                <c:pt idx="555">
                  <c:v>3013972790.7351456</c:v>
                </c:pt>
                <c:pt idx="556">
                  <c:v>2943362800.1951447</c:v>
                </c:pt>
                <c:pt idx="557">
                  <c:v>3168528489.9551392</c:v>
                </c:pt>
                <c:pt idx="558">
                  <c:v>3238267282.9851379</c:v>
                </c:pt>
                <c:pt idx="559">
                  <c:v>3238048015.8651428</c:v>
                </c:pt>
                <c:pt idx="560">
                  <c:v>3240701188.1051483</c:v>
                </c:pt>
                <c:pt idx="561">
                  <c:v>3263506350.9151459</c:v>
                </c:pt>
                <c:pt idx="562">
                  <c:v>3188473431.8051376</c:v>
                </c:pt>
                <c:pt idx="563">
                  <c:v>3138172869.6151428</c:v>
                </c:pt>
                <c:pt idx="564">
                  <c:v>3196156188.4151382</c:v>
                </c:pt>
                <c:pt idx="565">
                  <c:v>3246336070.0951462</c:v>
                </c:pt>
                <c:pt idx="566">
                  <c:v>3408918880.8051453</c:v>
                </c:pt>
                <c:pt idx="567">
                  <c:v>3322678907.9551468</c:v>
                </c:pt>
                <c:pt idx="568">
                  <c:v>3274796933.9651413</c:v>
                </c:pt>
                <c:pt idx="569">
                  <c:v>3333994999.1951447</c:v>
                </c:pt>
                <c:pt idx="570">
                  <c:v>3376258205.0551376</c:v>
                </c:pt>
                <c:pt idx="571">
                  <c:v>3409954292.0951385</c:v>
                </c:pt>
                <c:pt idx="572">
                  <c:v>3466365302.7567596</c:v>
                </c:pt>
                <c:pt idx="573">
                  <c:v>3465724208.7267685</c:v>
                </c:pt>
                <c:pt idx="574">
                  <c:v>3414518188.3567657</c:v>
                </c:pt>
                <c:pt idx="575">
                  <c:v>3487125266.6667633</c:v>
                </c:pt>
                <c:pt idx="576">
                  <c:v>3506348350.106781</c:v>
                </c:pt>
                <c:pt idx="577">
                  <c:v>3393202674.2967682</c:v>
                </c:pt>
                <c:pt idx="578">
                  <c:v>3318784517.606781</c:v>
                </c:pt>
                <c:pt idx="579">
                  <c:v>3169796729.6967773</c:v>
                </c:pt>
                <c:pt idx="580">
                  <c:v>3048749830.076767</c:v>
                </c:pt>
                <c:pt idx="581">
                  <c:v>3054945365.5267639</c:v>
                </c:pt>
                <c:pt idx="582">
                  <c:v>2537419979.4267578</c:v>
                </c:pt>
                <c:pt idx="583">
                  <c:v>2715905429.7967682</c:v>
                </c:pt>
                <c:pt idx="584">
                  <c:v>2891913250.0967712</c:v>
                </c:pt>
                <c:pt idx="585">
                  <c:v>3108891352.5967865</c:v>
                </c:pt>
                <c:pt idx="586">
                  <c:v>3405012230.9567566</c:v>
                </c:pt>
                <c:pt idx="587">
                  <c:v>1928664416.4367676</c:v>
                </c:pt>
                <c:pt idx="588">
                  <c:v>503428649.19676208</c:v>
                </c:pt>
                <c:pt idx="589">
                  <c:v>-30066037.093231201</c:v>
                </c:pt>
                <c:pt idx="590">
                  <c:v>-69049069.973236084</c:v>
                </c:pt>
                <c:pt idx="591">
                  <c:v>651368010.81677246</c:v>
                </c:pt>
                <c:pt idx="592">
                  <c:v>766987785.69677734</c:v>
                </c:pt>
                <c:pt idx="593">
                  <c:v>990230079.60678101</c:v>
                </c:pt>
                <c:pt idx="594">
                  <c:v>175476838.34677124</c:v>
                </c:pt>
                <c:pt idx="595">
                  <c:v>21965102.996765137</c:v>
                </c:pt>
                <c:pt idx="596">
                  <c:v>40126620.296768188</c:v>
                </c:pt>
                <c:pt idx="597">
                  <c:v>73860578.526779175</c:v>
                </c:pt>
                <c:pt idx="598">
                  <c:v>314391531.71676636</c:v>
                </c:pt>
                <c:pt idx="599">
                  <c:v>414839959.80677795</c:v>
                </c:pt>
                <c:pt idx="600">
                  <c:v>524480925.59677124</c:v>
                </c:pt>
                <c:pt idx="601">
                  <c:v>596479915.41676331</c:v>
                </c:pt>
                <c:pt idx="602">
                  <c:v>446766127.75675964</c:v>
                </c:pt>
                <c:pt idx="603">
                  <c:v>466083785.74676514</c:v>
                </c:pt>
                <c:pt idx="604">
                  <c:v>587708454.51676941</c:v>
                </c:pt>
                <c:pt idx="605">
                  <c:v>784749540.83676147</c:v>
                </c:pt>
                <c:pt idx="606">
                  <c:v>1033578044.8367615</c:v>
                </c:pt>
                <c:pt idx="607">
                  <c:v>1059816698.0167389</c:v>
                </c:pt>
                <c:pt idx="608">
                  <c:v>861405281.91676331</c:v>
                </c:pt>
                <c:pt idx="609">
                  <c:v>988155437.73677063</c:v>
                </c:pt>
                <c:pt idx="610">
                  <c:v>1031664616.2404785</c:v>
                </c:pt>
                <c:pt idx="611">
                  <c:v>1016362799.0504761</c:v>
                </c:pt>
                <c:pt idx="612">
                  <c:v>849218542.77049255</c:v>
                </c:pt>
                <c:pt idx="613">
                  <c:v>1127836341.1204834</c:v>
                </c:pt>
                <c:pt idx="614">
                  <c:v>1151310166.1605072</c:v>
                </c:pt>
                <c:pt idx="615">
                  <c:v>1133497878.8905029</c:v>
                </c:pt>
                <c:pt idx="616">
                  <c:v>784684213.50866699</c:v>
                </c:pt>
                <c:pt idx="617">
                  <c:v>820083365.87866211</c:v>
                </c:pt>
                <c:pt idx="618">
                  <c:v>702323885.45866394</c:v>
                </c:pt>
                <c:pt idx="619">
                  <c:v>632790527.65866089</c:v>
                </c:pt>
                <c:pt idx="620">
                  <c:v>929329285.92866516</c:v>
                </c:pt>
                <c:pt idx="621">
                  <c:v>1021159114.1386566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'Utilidad '!$D$2</c:f>
              <c:strCache>
                <c:ptCount val="1"/>
                <c:pt idx="0">
                  <c:v>Fondeo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'Utilidad '!$B$3:$B$624</c:f>
              <c:numCache>
                <c:formatCode>d\-mmm</c:formatCode>
                <c:ptCount val="622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42303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  <c:pt idx="391">
                  <c:v>42402</c:v>
                </c:pt>
                <c:pt idx="392">
                  <c:v>42403</c:v>
                </c:pt>
                <c:pt idx="393">
                  <c:v>42404</c:v>
                </c:pt>
                <c:pt idx="394">
                  <c:v>42405</c:v>
                </c:pt>
                <c:pt idx="395">
                  <c:v>42408</c:v>
                </c:pt>
                <c:pt idx="396">
                  <c:v>42409</c:v>
                </c:pt>
                <c:pt idx="397">
                  <c:v>42410</c:v>
                </c:pt>
                <c:pt idx="398">
                  <c:v>42411</c:v>
                </c:pt>
                <c:pt idx="399">
                  <c:v>42412</c:v>
                </c:pt>
                <c:pt idx="400">
                  <c:v>42415</c:v>
                </c:pt>
                <c:pt idx="401">
                  <c:v>42416</c:v>
                </c:pt>
                <c:pt idx="402">
                  <c:v>42417</c:v>
                </c:pt>
                <c:pt idx="403">
                  <c:v>42418</c:v>
                </c:pt>
                <c:pt idx="404">
                  <c:v>42419</c:v>
                </c:pt>
                <c:pt idx="405">
                  <c:v>42422</c:v>
                </c:pt>
                <c:pt idx="406">
                  <c:v>42423</c:v>
                </c:pt>
                <c:pt idx="407">
                  <c:v>42424</c:v>
                </c:pt>
                <c:pt idx="408">
                  <c:v>42425</c:v>
                </c:pt>
                <c:pt idx="409">
                  <c:v>42426</c:v>
                </c:pt>
                <c:pt idx="410">
                  <c:v>42429</c:v>
                </c:pt>
                <c:pt idx="411">
                  <c:v>42430</c:v>
                </c:pt>
                <c:pt idx="412">
                  <c:v>42431</c:v>
                </c:pt>
                <c:pt idx="413">
                  <c:v>42432</c:v>
                </c:pt>
                <c:pt idx="414">
                  <c:v>42433</c:v>
                </c:pt>
                <c:pt idx="415">
                  <c:v>42436</c:v>
                </c:pt>
                <c:pt idx="416">
                  <c:v>42437</c:v>
                </c:pt>
                <c:pt idx="417">
                  <c:v>42438</c:v>
                </c:pt>
                <c:pt idx="418">
                  <c:v>42439</c:v>
                </c:pt>
                <c:pt idx="419">
                  <c:v>42440</c:v>
                </c:pt>
                <c:pt idx="420">
                  <c:v>42443</c:v>
                </c:pt>
                <c:pt idx="421">
                  <c:v>42444</c:v>
                </c:pt>
                <c:pt idx="422">
                  <c:v>42445</c:v>
                </c:pt>
                <c:pt idx="423">
                  <c:v>42446</c:v>
                </c:pt>
                <c:pt idx="424">
                  <c:v>42447</c:v>
                </c:pt>
                <c:pt idx="425">
                  <c:v>42451</c:v>
                </c:pt>
                <c:pt idx="426">
                  <c:v>42452</c:v>
                </c:pt>
                <c:pt idx="427">
                  <c:v>42457</c:v>
                </c:pt>
                <c:pt idx="428">
                  <c:v>42458</c:v>
                </c:pt>
                <c:pt idx="429">
                  <c:v>42459</c:v>
                </c:pt>
                <c:pt idx="430">
                  <c:v>42460</c:v>
                </c:pt>
                <c:pt idx="431">
                  <c:v>42461</c:v>
                </c:pt>
                <c:pt idx="432">
                  <c:v>42464</c:v>
                </c:pt>
                <c:pt idx="433">
                  <c:v>42465</c:v>
                </c:pt>
                <c:pt idx="434">
                  <c:v>42466</c:v>
                </c:pt>
                <c:pt idx="435">
                  <c:v>42467</c:v>
                </c:pt>
                <c:pt idx="436">
                  <c:v>42468</c:v>
                </c:pt>
                <c:pt idx="437">
                  <c:v>42471</c:v>
                </c:pt>
                <c:pt idx="438">
                  <c:v>42472</c:v>
                </c:pt>
                <c:pt idx="439">
                  <c:v>42473</c:v>
                </c:pt>
                <c:pt idx="440">
                  <c:v>42474</c:v>
                </c:pt>
                <c:pt idx="441">
                  <c:v>42475</c:v>
                </c:pt>
                <c:pt idx="442">
                  <c:v>42478</c:v>
                </c:pt>
                <c:pt idx="443">
                  <c:v>42479</c:v>
                </c:pt>
                <c:pt idx="444">
                  <c:v>42480</c:v>
                </c:pt>
                <c:pt idx="445">
                  <c:v>42481</c:v>
                </c:pt>
                <c:pt idx="446">
                  <c:v>42482</c:v>
                </c:pt>
                <c:pt idx="447">
                  <c:v>42485</c:v>
                </c:pt>
                <c:pt idx="448">
                  <c:v>42486</c:v>
                </c:pt>
                <c:pt idx="449">
                  <c:v>42487</c:v>
                </c:pt>
                <c:pt idx="450">
                  <c:v>42488</c:v>
                </c:pt>
                <c:pt idx="451">
                  <c:v>42489</c:v>
                </c:pt>
                <c:pt idx="452">
                  <c:v>42492</c:v>
                </c:pt>
                <c:pt idx="453">
                  <c:v>42493</c:v>
                </c:pt>
                <c:pt idx="454">
                  <c:v>42494</c:v>
                </c:pt>
                <c:pt idx="455">
                  <c:v>42495</c:v>
                </c:pt>
                <c:pt idx="456">
                  <c:v>42496</c:v>
                </c:pt>
                <c:pt idx="457">
                  <c:v>42499</c:v>
                </c:pt>
                <c:pt idx="458">
                  <c:v>42500</c:v>
                </c:pt>
                <c:pt idx="459">
                  <c:v>42501</c:v>
                </c:pt>
                <c:pt idx="460">
                  <c:v>42502</c:v>
                </c:pt>
                <c:pt idx="461">
                  <c:v>42503</c:v>
                </c:pt>
                <c:pt idx="462">
                  <c:v>42506</c:v>
                </c:pt>
                <c:pt idx="463">
                  <c:v>42507</c:v>
                </c:pt>
                <c:pt idx="464">
                  <c:v>42508</c:v>
                </c:pt>
                <c:pt idx="465">
                  <c:v>42509</c:v>
                </c:pt>
                <c:pt idx="466">
                  <c:v>42510</c:v>
                </c:pt>
                <c:pt idx="467">
                  <c:v>42513</c:v>
                </c:pt>
                <c:pt idx="468">
                  <c:v>42514</c:v>
                </c:pt>
                <c:pt idx="469">
                  <c:v>42515</c:v>
                </c:pt>
                <c:pt idx="470">
                  <c:v>42516</c:v>
                </c:pt>
                <c:pt idx="471">
                  <c:v>42517</c:v>
                </c:pt>
                <c:pt idx="472">
                  <c:v>42520</c:v>
                </c:pt>
                <c:pt idx="473">
                  <c:v>42521</c:v>
                </c:pt>
                <c:pt idx="474">
                  <c:v>42522</c:v>
                </c:pt>
                <c:pt idx="475">
                  <c:v>42523</c:v>
                </c:pt>
                <c:pt idx="476">
                  <c:v>42524</c:v>
                </c:pt>
                <c:pt idx="477">
                  <c:v>42527</c:v>
                </c:pt>
                <c:pt idx="478">
                  <c:v>42528</c:v>
                </c:pt>
                <c:pt idx="479">
                  <c:v>42529</c:v>
                </c:pt>
                <c:pt idx="480">
                  <c:v>42530</c:v>
                </c:pt>
                <c:pt idx="481">
                  <c:v>42531</c:v>
                </c:pt>
                <c:pt idx="482">
                  <c:v>42534</c:v>
                </c:pt>
                <c:pt idx="483">
                  <c:v>42535</c:v>
                </c:pt>
                <c:pt idx="484">
                  <c:v>42536</c:v>
                </c:pt>
                <c:pt idx="485">
                  <c:v>42537</c:v>
                </c:pt>
                <c:pt idx="486">
                  <c:v>42538</c:v>
                </c:pt>
                <c:pt idx="487">
                  <c:v>42541</c:v>
                </c:pt>
                <c:pt idx="488">
                  <c:v>42542</c:v>
                </c:pt>
                <c:pt idx="489">
                  <c:v>42543</c:v>
                </c:pt>
                <c:pt idx="490">
                  <c:v>42544</c:v>
                </c:pt>
                <c:pt idx="491">
                  <c:v>42545</c:v>
                </c:pt>
                <c:pt idx="492">
                  <c:v>42548</c:v>
                </c:pt>
                <c:pt idx="493">
                  <c:v>42549</c:v>
                </c:pt>
                <c:pt idx="494">
                  <c:v>42550</c:v>
                </c:pt>
                <c:pt idx="495">
                  <c:v>42551</c:v>
                </c:pt>
                <c:pt idx="496">
                  <c:v>42552</c:v>
                </c:pt>
                <c:pt idx="497">
                  <c:v>42555</c:v>
                </c:pt>
                <c:pt idx="498">
                  <c:v>42556</c:v>
                </c:pt>
                <c:pt idx="499">
                  <c:v>42557</c:v>
                </c:pt>
                <c:pt idx="500">
                  <c:v>42558</c:v>
                </c:pt>
                <c:pt idx="501">
                  <c:v>42559</c:v>
                </c:pt>
                <c:pt idx="502">
                  <c:v>42562</c:v>
                </c:pt>
                <c:pt idx="503">
                  <c:v>42563</c:v>
                </c:pt>
                <c:pt idx="504">
                  <c:v>42564</c:v>
                </c:pt>
                <c:pt idx="505">
                  <c:v>42565</c:v>
                </c:pt>
                <c:pt idx="506">
                  <c:v>42566</c:v>
                </c:pt>
                <c:pt idx="507">
                  <c:v>42569</c:v>
                </c:pt>
                <c:pt idx="508">
                  <c:v>42570</c:v>
                </c:pt>
                <c:pt idx="509">
                  <c:v>42571</c:v>
                </c:pt>
                <c:pt idx="510">
                  <c:v>42572</c:v>
                </c:pt>
                <c:pt idx="511">
                  <c:v>42573</c:v>
                </c:pt>
                <c:pt idx="512">
                  <c:v>42576</c:v>
                </c:pt>
                <c:pt idx="513">
                  <c:v>42577</c:v>
                </c:pt>
                <c:pt idx="514">
                  <c:v>42578</c:v>
                </c:pt>
                <c:pt idx="515">
                  <c:v>42579</c:v>
                </c:pt>
                <c:pt idx="516">
                  <c:v>42580</c:v>
                </c:pt>
                <c:pt idx="517">
                  <c:v>42583</c:v>
                </c:pt>
                <c:pt idx="518">
                  <c:v>42584</c:v>
                </c:pt>
                <c:pt idx="519">
                  <c:v>42585</c:v>
                </c:pt>
                <c:pt idx="520">
                  <c:v>42586</c:v>
                </c:pt>
                <c:pt idx="521">
                  <c:v>42587</c:v>
                </c:pt>
                <c:pt idx="522">
                  <c:v>42590</c:v>
                </c:pt>
                <c:pt idx="523">
                  <c:v>42591</c:v>
                </c:pt>
                <c:pt idx="524">
                  <c:v>42592</c:v>
                </c:pt>
                <c:pt idx="525">
                  <c:v>42593</c:v>
                </c:pt>
                <c:pt idx="526">
                  <c:v>42594</c:v>
                </c:pt>
                <c:pt idx="527">
                  <c:v>42597</c:v>
                </c:pt>
                <c:pt idx="528">
                  <c:v>42598</c:v>
                </c:pt>
                <c:pt idx="529">
                  <c:v>42599</c:v>
                </c:pt>
                <c:pt idx="530">
                  <c:v>42600</c:v>
                </c:pt>
                <c:pt idx="531">
                  <c:v>42601</c:v>
                </c:pt>
                <c:pt idx="532">
                  <c:v>42604</c:v>
                </c:pt>
                <c:pt idx="533">
                  <c:v>42605</c:v>
                </c:pt>
                <c:pt idx="534">
                  <c:v>42606</c:v>
                </c:pt>
                <c:pt idx="535">
                  <c:v>42607</c:v>
                </c:pt>
                <c:pt idx="536">
                  <c:v>42608</c:v>
                </c:pt>
                <c:pt idx="537">
                  <c:v>42611</c:v>
                </c:pt>
                <c:pt idx="538">
                  <c:v>42612</c:v>
                </c:pt>
                <c:pt idx="539">
                  <c:v>42613</c:v>
                </c:pt>
                <c:pt idx="540">
                  <c:v>42614</c:v>
                </c:pt>
                <c:pt idx="541">
                  <c:v>42615</c:v>
                </c:pt>
                <c:pt idx="542">
                  <c:v>42618</c:v>
                </c:pt>
                <c:pt idx="543">
                  <c:v>42619</c:v>
                </c:pt>
                <c:pt idx="544">
                  <c:v>42620</c:v>
                </c:pt>
                <c:pt idx="545">
                  <c:v>42621</c:v>
                </c:pt>
                <c:pt idx="546">
                  <c:v>42622</c:v>
                </c:pt>
                <c:pt idx="547">
                  <c:v>42625</c:v>
                </c:pt>
                <c:pt idx="548">
                  <c:v>42626</c:v>
                </c:pt>
                <c:pt idx="549">
                  <c:v>42627</c:v>
                </c:pt>
                <c:pt idx="550">
                  <c:v>42628</c:v>
                </c:pt>
                <c:pt idx="551">
                  <c:v>42632</c:v>
                </c:pt>
                <c:pt idx="552">
                  <c:v>42633</c:v>
                </c:pt>
                <c:pt idx="553">
                  <c:v>42634</c:v>
                </c:pt>
                <c:pt idx="554">
                  <c:v>42635</c:v>
                </c:pt>
                <c:pt idx="555">
                  <c:v>42636</c:v>
                </c:pt>
                <c:pt idx="556">
                  <c:v>42639</c:v>
                </c:pt>
                <c:pt idx="557">
                  <c:v>42640</c:v>
                </c:pt>
                <c:pt idx="558">
                  <c:v>42641</c:v>
                </c:pt>
                <c:pt idx="559">
                  <c:v>42642</c:v>
                </c:pt>
                <c:pt idx="560">
                  <c:v>42643</c:v>
                </c:pt>
                <c:pt idx="561">
                  <c:v>42646</c:v>
                </c:pt>
                <c:pt idx="562">
                  <c:v>42647</c:v>
                </c:pt>
                <c:pt idx="563">
                  <c:v>42648</c:v>
                </c:pt>
                <c:pt idx="564">
                  <c:v>42649</c:v>
                </c:pt>
                <c:pt idx="565">
                  <c:v>42650</c:v>
                </c:pt>
                <c:pt idx="566">
                  <c:v>42653</c:v>
                </c:pt>
                <c:pt idx="567">
                  <c:v>42654</c:v>
                </c:pt>
                <c:pt idx="568">
                  <c:v>42655</c:v>
                </c:pt>
                <c:pt idx="569">
                  <c:v>42656</c:v>
                </c:pt>
                <c:pt idx="570">
                  <c:v>42657</c:v>
                </c:pt>
                <c:pt idx="571">
                  <c:v>42660</c:v>
                </c:pt>
                <c:pt idx="572">
                  <c:v>42661</c:v>
                </c:pt>
                <c:pt idx="573">
                  <c:v>42662</c:v>
                </c:pt>
                <c:pt idx="574">
                  <c:v>42663</c:v>
                </c:pt>
                <c:pt idx="575">
                  <c:v>42664</c:v>
                </c:pt>
                <c:pt idx="576">
                  <c:v>42667</c:v>
                </c:pt>
                <c:pt idx="577">
                  <c:v>42668</c:v>
                </c:pt>
                <c:pt idx="578">
                  <c:v>42669</c:v>
                </c:pt>
                <c:pt idx="579">
                  <c:v>42670</c:v>
                </c:pt>
                <c:pt idx="580">
                  <c:v>42671</c:v>
                </c:pt>
                <c:pt idx="581">
                  <c:v>42674</c:v>
                </c:pt>
                <c:pt idx="582">
                  <c:v>42675</c:v>
                </c:pt>
                <c:pt idx="583">
                  <c:v>42677</c:v>
                </c:pt>
                <c:pt idx="584">
                  <c:v>42678</c:v>
                </c:pt>
                <c:pt idx="585">
                  <c:v>42681</c:v>
                </c:pt>
                <c:pt idx="586">
                  <c:v>42682</c:v>
                </c:pt>
                <c:pt idx="587">
                  <c:v>42683</c:v>
                </c:pt>
                <c:pt idx="588">
                  <c:v>42684</c:v>
                </c:pt>
                <c:pt idx="589">
                  <c:v>42685</c:v>
                </c:pt>
                <c:pt idx="590">
                  <c:v>42688</c:v>
                </c:pt>
                <c:pt idx="591">
                  <c:v>42689</c:v>
                </c:pt>
                <c:pt idx="592">
                  <c:v>42690</c:v>
                </c:pt>
                <c:pt idx="593">
                  <c:v>42691</c:v>
                </c:pt>
                <c:pt idx="594">
                  <c:v>42692</c:v>
                </c:pt>
                <c:pt idx="595">
                  <c:v>42696</c:v>
                </c:pt>
                <c:pt idx="596">
                  <c:v>42697</c:v>
                </c:pt>
                <c:pt idx="597">
                  <c:v>42698</c:v>
                </c:pt>
                <c:pt idx="598">
                  <c:v>42699</c:v>
                </c:pt>
                <c:pt idx="599">
                  <c:v>42702</c:v>
                </c:pt>
                <c:pt idx="600">
                  <c:v>42703</c:v>
                </c:pt>
                <c:pt idx="601">
                  <c:v>42704</c:v>
                </c:pt>
                <c:pt idx="602">
                  <c:v>42705</c:v>
                </c:pt>
                <c:pt idx="603">
                  <c:v>42706</c:v>
                </c:pt>
                <c:pt idx="604">
                  <c:v>42709</c:v>
                </c:pt>
                <c:pt idx="605">
                  <c:v>42710</c:v>
                </c:pt>
                <c:pt idx="606">
                  <c:v>42711</c:v>
                </c:pt>
                <c:pt idx="607">
                  <c:v>42712</c:v>
                </c:pt>
                <c:pt idx="608">
                  <c:v>42713</c:v>
                </c:pt>
                <c:pt idx="609">
                  <c:v>42717</c:v>
                </c:pt>
                <c:pt idx="610">
                  <c:v>42718</c:v>
                </c:pt>
                <c:pt idx="611">
                  <c:v>42719</c:v>
                </c:pt>
                <c:pt idx="612">
                  <c:v>42720</c:v>
                </c:pt>
                <c:pt idx="613">
                  <c:v>42723</c:v>
                </c:pt>
                <c:pt idx="614">
                  <c:v>42724</c:v>
                </c:pt>
                <c:pt idx="615">
                  <c:v>42725</c:v>
                </c:pt>
                <c:pt idx="616">
                  <c:v>42726</c:v>
                </c:pt>
                <c:pt idx="617">
                  <c:v>42730</c:v>
                </c:pt>
                <c:pt idx="618">
                  <c:v>42731</c:v>
                </c:pt>
                <c:pt idx="619">
                  <c:v>42732</c:v>
                </c:pt>
                <c:pt idx="620">
                  <c:v>42733</c:v>
                </c:pt>
                <c:pt idx="621">
                  <c:v>42734</c:v>
                </c:pt>
              </c:numCache>
            </c:numRef>
          </c:cat>
          <c:val>
            <c:numRef>
              <c:f>'Utilidad '!$D$3:$D$624</c:f>
              <c:numCache>
                <c:formatCode>#,##0.00</c:formatCode>
                <c:ptCount val="622"/>
                <c:pt idx="0">
                  <c:v>2516.6666666679084</c:v>
                </c:pt>
                <c:pt idx="1">
                  <c:v>3347.4312453716993</c:v>
                </c:pt>
                <c:pt idx="2">
                  <c:v>8314.3750049620867</c:v>
                </c:pt>
                <c:pt idx="3">
                  <c:v>13231.722988471389</c:v>
                </c:pt>
                <c:pt idx="4">
                  <c:v>18066.122210606933</c:v>
                </c:pt>
                <c:pt idx="5">
                  <c:v>33070.6387411654</c:v>
                </c:pt>
                <c:pt idx="6">
                  <c:v>38040.042921826243</c:v>
                </c:pt>
                <c:pt idx="7">
                  <c:v>42959.826758675277</c:v>
                </c:pt>
                <c:pt idx="8">
                  <c:v>47963.406744249165</c:v>
                </c:pt>
                <c:pt idx="9">
                  <c:v>219634.07036161423</c:v>
                </c:pt>
                <c:pt idx="10">
                  <c:v>729538.42979383469</c:v>
                </c:pt>
                <c:pt idx="11">
                  <c:v>902410.74107336998</c:v>
                </c:pt>
                <c:pt idx="12">
                  <c:v>1074725.0815272331</c:v>
                </c:pt>
                <c:pt idx="13">
                  <c:v>1248771.3916454315</c:v>
                </c:pt>
                <c:pt idx="14">
                  <c:v>1575927.5426745415</c:v>
                </c:pt>
                <c:pt idx="15">
                  <c:v>2604860.1109862328</c:v>
                </c:pt>
                <c:pt idx="16">
                  <c:v>2943410.5159964561</c:v>
                </c:pt>
                <c:pt idx="17">
                  <c:v>3281989.1335401535</c:v>
                </c:pt>
                <c:pt idx="18">
                  <c:v>3620595.965968132</c:v>
                </c:pt>
                <c:pt idx="19">
                  <c:v>4124213.3432455063</c:v>
                </c:pt>
                <c:pt idx="20">
                  <c:v>5675618.4544935226</c:v>
                </c:pt>
                <c:pt idx="21">
                  <c:v>6184461.2424879074</c:v>
                </c:pt>
                <c:pt idx="22">
                  <c:v>6700086.9216938019</c:v>
                </c:pt>
                <c:pt idx="23">
                  <c:v>7215756.4290819168</c:v>
                </c:pt>
                <c:pt idx="24">
                  <c:v>7885783.5155172348</c:v>
                </c:pt>
                <c:pt idx="25">
                  <c:v>9902754.9613981247</c:v>
                </c:pt>
                <c:pt idx="26">
                  <c:v>10557313.740413666</c:v>
                </c:pt>
                <c:pt idx="27">
                  <c:v>11238827.469130516</c:v>
                </c:pt>
                <c:pt idx="28">
                  <c:v>11909188.693968773</c:v>
                </c:pt>
                <c:pt idx="29">
                  <c:v>12790480.747980118</c:v>
                </c:pt>
                <c:pt idx="30">
                  <c:v>15308678.36816597</c:v>
                </c:pt>
                <c:pt idx="31">
                  <c:v>16148287.424695969</c:v>
                </c:pt>
                <c:pt idx="32">
                  <c:v>16987966.44865036</c:v>
                </c:pt>
                <c:pt idx="33">
                  <c:v>17830514.609178543</c:v>
                </c:pt>
                <c:pt idx="34">
                  <c:v>18837000.485395432</c:v>
                </c:pt>
                <c:pt idx="35">
                  <c:v>21856709.735519409</c:v>
                </c:pt>
                <c:pt idx="36">
                  <c:v>22846750.771455765</c:v>
                </c:pt>
                <c:pt idx="37">
                  <c:v>23853654.667352676</c:v>
                </c:pt>
                <c:pt idx="38">
                  <c:v>24857285.845891953</c:v>
                </c:pt>
                <c:pt idx="39">
                  <c:v>26027111.49269104</c:v>
                </c:pt>
                <c:pt idx="40">
                  <c:v>29548618.270565033</c:v>
                </c:pt>
                <c:pt idx="41">
                  <c:v>30722747.322088242</c:v>
                </c:pt>
                <c:pt idx="42">
                  <c:v>31896974.217700958</c:v>
                </c:pt>
                <c:pt idx="43">
                  <c:v>33067384.549726486</c:v>
                </c:pt>
                <c:pt idx="44">
                  <c:v>34320947.646389008</c:v>
                </c:pt>
                <c:pt idx="45">
                  <c:v>38094527.883302689</c:v>
                </c:pt>
                <c:pt idx="46">
                  <c:v>40669591.783334732</c:v>
                </c:pt>
                <c:pt idx="47">
                  <c:v>42177424.430435181</c:v>
                </c:pt>
                <c:pt idx="48">
                  <c:v>43700715.783905029</c:v>
                </c:pt>
                <c:pt idx="49">
                  <c:v>48148276.790218353</c:v>
                </c:pt>
                <c:pt idx="50">
                  <c:v>49813354.989528656</c:v>
                </c:pt>
                <c:pt idx="51">
                  <c:v>51567770.250564575</c:v>
                </c:pt>
                <c:pt idx="52">
                  <c:v>53322329.276180267</c:v>
                </c:pt>
                <c:pt idx="53">
                  <c:v>55094876.513442993</c:v>
                </c:pt>
                <c:pt idx="54">
                  <c:v>60270191.108600616</c:v>
                </c:pt>
                <c:pt idx="55">
                  <c:v>62373047.708385468</c:v>
                </c:pt>
                <c:pt idx="56">
                  <c:v>64401461.469852448</c:v>
                </c:pt>
                <c:pt idx="57">
                  <c:v>66463966.482154846</c:v>
                </c:pt>
                <c:pt idx="58">
                  <c:v>68499505.146030426</c:v>
                </c:pt>
                <c:pt idx="59">
                  <c:v>74586272.93939209</c:v>
                </c:pt>
                <c:pt idx="60">
                  <c:v>76864867.743728638</c:v>
                </c:pt>
                <c:pt idx="61">
                  <c:v>79151273.149375916</c:v>
                </c:pt>
                <c:pt idx="62">
                  <c:v>81445491.075267792</c:v>
                </c:pt>
                <c:pt idx="63">
                  <c:v>83732278.199531555</c:v>
                </c:pt>
                <c:pt idx="64">
                  <c:v>90570341.492183685</c:v>
                </c:pt>
                <c:pt idx="65">
                  <c:v>93099430.528884888</c:v>
                </c:pt>
                <c:pt idx="66">
                  <c:v>95679484.786193848</c:v>
                </c:pt>
                <c:pt idx="67">
                  <c:v>98208998.165622711</c:v>
                </c:pt>
                <c:pt idx="68">
                  <c:v>100730261.02157974</c:v>
                </c:pt>
                <c:pt idx="69">
                  <c:v>108345443.58683395</c:v>
                </c:pt>
                <c:pt idx="70">
                  <c:v>110884472.373806</c:v>
                </c:pt>
                <c:pt idx="71">
                  <c:v>113432176.88108444</c:v>
                </c:pt>
                <c:pt idx="72">
                  <c:v>115886981.13978577</c:v>
                </c:pt>
                <c:pt idx="73">
                  <c:v>118384310.76740646</c:v>
                </c:pt>
                <c:pt idx="74">
                  <c:v>126003906.84510422</c:v>
                </c:pt>
                <c:pt idx="75">
                  <c:v>128629090.51486206</c:v>
                </c:pt>
                <c:pt idx="76">
                  <c:v>131135933.35119629</c:v>
                </c:pt>
                <c:pt idx="77">
                  <c:v>133676861.3456459</c:v>
                </c:pt>
                <c:pt idx="78">
                  <c:v>136251882.94726944</c:v>
                </c:pt>
                <c:pt idx="79">
                  <c:v>144003013.63418198</c:v>
                </c:pt>
                <c:pt idx="80">
                  <c:v>146629747.22702408</c:v>
                </c:pt>
                <c:pt idx="81">
                  <c:v>149155018.24498749</c:v>
                </c:pt>
                <c:pt idx="82">
                  <c:v>151697447.82984543</c:v>
                </c:pt>
                <c:pt idx="83">
                  <c:v>154240089.28383636</c:v>
                </c:pt>
                <c:pt idx="84">
                  <c:v>161868649.30615997</c:v>
                </c:pt>
                <c:pt idx="85">
                  <c:v>164412138.36027145</c:v>
                </c:pt>
                <c:pt idx="86">
                  <c:v>166913444.35494614</c:v>
                </c:pt>
                <c:pt idx="87">
                  <c:v>169457353.80865097</c:v>
                </c:pt>
                <c:pt idx="88">
                  <c:v>172018436.06444931</c:v>
                </c:pt>
                <c:pt idx="89">
                  <c:v>182195775.54314041</c:v>
                </c:pt>
                <c:pt idx="90">
                  <c:v>184834281.90041351</c:v>
                </c:pt>
                <c:pt idx="91">
                  <c:v>187405138.78580856</c:v>
                </c:pt>
                <c:pt idx="92">
                  <c:v>189882872.75818253</c:v>
                </c:pt>
                <c:pt idx="93">
                  <c:v>197622176.41928101</c:v>
                </c:pt>
                <c:pt idx="94">
                  <c:v>200168644.93398666</c:v>
                </c:pt>
                <c:pt idx="95">
                  <c:v>202732303.52587509</c:v>
                </c:pt>
                <c:pt idx="96">
                  <c:v>205279197.88451004</c:v>
                </c:pt>
                <c:pt idx="97">
                  <c:v>207843285.19499969</c:v>
                </c:pt>
                <c:pt idx="98">
                  <c:v>215357880.00260925</c:v>
                </c:pt>
                <c:pt idx="99">
                  <c:v>217922812.80254745</c:v>
                </c:pt>
                <c:pt idx="100">
                  <c:v>220445491.43460846</c:v>
                </c:pt>
                <c:pt idx="101">
                  <c:v>222968378.18765259</c:v>
                </c:pt>
                <c:pt idx="102">
                  <c:v>225516958.88583755</c:v>
                </c:pt>
                <c:pt idx="103">
                  <c:v>233086874.33315659</c:v>
                </c:pt>
                <c:pt idx="104">
                  <c:v>235636298.23935699</c:v>
                </c:pt>
                <c:pt idx="105">
                  <c:v>238211430.96112442</c:v>
                </c:pt>
                <c:pt idx="106">
                  <c:v>240761281.91370392</c:v>
                </c:pt>
                <c:pt idx="107">
                  <c:v>250961535.67433929</c:v>
                </c:pt>
                <c:pt idx="108">
                  <c:v>253512449.13564682</c:v>
                </c:pt>
                <c:pt idx="109">
                  <c:v>256490134.48209381</c:v>
                </c:pt>
                <c:pt idx="110">
                  <c:v>259468068.79610443</c:v>
                </c:pt>
                <c:pt idx="111">
                  <c:v>262485829.28527069</c:v>
                </c:pt>
                <c:pt idx="112">
                  <c:v>271094596.69402313</c:v>
                </c:pt>
                <c:pt idx="113">
                  <c:v>274469234.82859039</c:v>
                </c:pt>
                <c:pt idx="114">
                  <c:v>277968314.12380219</c:v>
                </c:pt>
                <c:pt idx="115">
                  <c:v>284696155.54470062</c:v>
                </c:pt>
                <c:pt idx="116">
                  <c:v>294518623.78230286</c:v>
                </c:pt>
                <c:pt idx="117">
                  <c:v>297883914.49060822</c:v>
                </c:pt>
                <c:pt idx="118">
                  <c:v>301339834.62332916</c:v>
                </c:pt>
                <c:pt idx="119">
                  <c:v>308116724.59575653</c:v>
                </c:pt>
                <c:pt idx="120">
                  <c:v>318419314.16600037</c:v>
                </c:pt>
                <c:pt idx="121">
                  <c:v>321786583.32034302</c:v>
                </c:pt>
                <c:pt idx="122">
                  <c:v>325165431.70601654</c:v>
                </c:pt>
                <c:pt idx="123">
                  <c:v>328555862.15866852</c:v>
                </c:pt>
                <c:pt idx="124">
                  <c:v>331980482.27706146</c:v>
                </c:pt>
                <c:pt idx="125">
                  <c:v>342255207.34884644</c:v>
                </c:pt>
                <c:pt idx="126">
                  <c:v>345590531.0394516</c:v>
                </c:pt>
                <c:pt idx="127">
                  <c:v>349005277.80068207</c:v>
                </c:pt>
                <c:pt idx="128">
                  <c:v>352397694.90718079</c:v>
                </c:pt>
                <c:pt idx="129">
                  <c:v>355790394.71509552</c:v>
                </c:pt>
                <c:pt idx="130">
                  <c:v>365901482.66310883</c:v>
                </c:pt>
                <c:pt idx="131">
                  <c:v>369272682.28585052</c:v>
                </c:pt>
                <c:pt idx="132">
                  <c:v>372610219.90843201</c:v>
                </c:pt>
                <c:pt idx="133">
                  <c:v>375778311.81443024</c:v>
                </c:pt>
                <c:pt idx="134">
                  <c:v>378946650.12756348</c:v>
                </c:pt>
                <c:pt idx="135">
                  <c:v>389233234.15672302</c:v>
                </c:pt>
                <c:pt idx="136">
                  <c:v>392572407.4356308</c:v>
                </c:pt>
                <c:pt idx="137">
                  <c:v>395911854.34124756</c:v>
                </c:pt>
                <c:pt idx="138">
                  <c:v>399342143.58898926</c:v>
                </c:pt>
                <c:pt idx="139">
                  <c:v>402625535.0394516</c:v>
                </c:pt>
                <c:pt idx="140">
                  <c:v>416213076.88446808</c:v>
                </c:pt>
                <c:pt idx="141">
                  <c:v>419656401.54428864</c:v>
                </c:pt>
                <c:pt idx="142">
                  <c:v>422998067.83274078</c:v>
                </c:pt>
                <c:pt idx="143">
                  <c:v>426396651.00505829</c:v>
                </c:pt>
                <c:pt idx="144">
                  <c:v>436593250.16782379</c:v>
                </c:pt>
                <c:pt idx="145">
                  <c:v>439992966.27200317</c:v>
                </c:pt>
                <c:pt idx="146">
                  <c:v>443392965.68585968</c:v>
                </c:pt>
                <c:pt idx="147">
                  <c:v>446895256.91540527</c:v>
                </c:pt>
                <c:pt idx="148">
                  <c:v>450182479.0333252</c:v>
                </c:pt>
                <c:pt idx="149">
                  <c:v>460419033.13848114</c:v>
                </c:pt>
                <c:pt idx="150">
                  <c:v>463820734.72458649</c:v>
                </c:pt>
                <c:pt idx="151">
                  <c:v>467290759.4870224</c:v>
                </c:pt>
                <c:pt idx="152">
                  <c:v>470715715.5451889</c:v>
                </c:pt>
                <c:pt idx="153">
                  <c:v>474152300.78459167</c:v>
                </c:pt>
                <c:pt idx="154">
                  <c:v>484020554.25728607</c:v>
                </c:pt>
                <c:pt idx="155">
                  <c:v>487446913.75934601</c:v>
                </c:pt>
                <c:pt idx="156">
                  <c:v>490884907.20791626</c:v>
                </c:pt>
                <c:pt idx="157">
                  <c:v>494311842.55291748</c:v>
                </c:pt>
                <c:pt idx="158">
                  <c:v>497750413.79966736</c:v>
                </c:pt>
                <c:pt idx="159">
                  <c:v>507964851.40312195</c:v>
                </c:pt>
                <c:pt idx="160">
                  <c:v>511427276.20303345</c:v>
                </c:pt>
                <c:pt idx="161">
                  <c:v>514810522.12757111</c:v>
                </c:pt>
                <c:pt idx="162">
                  <c:v>518159985.7675705</c:v>
                </c:pt>
                <c:pt idx="163">
                  <c:v>521566499.09973145</c:v>
                </c:pt>
                <c:pt idx="164">
                  <c:v>531616550.86408997</c:v>
                </c:pt>
                <c:pt idx="165">
                  <c:v>535024185.57666779</c:v>
                </c:pt>
                <c:pt idx="166">
                  <c:v>538534341.81925201</c:v>
                </c:pt>
                <c:pt idx="167">
                  <c:v>542056160.05422974</c:v>
                </c:pt>
                <c:pt idx="168">
                  <c:v>545476026.41650391</c:v>
                </c:pt>
                <c:pt idx="169">
                  <c:v>558656679.80278778</c:v>
                </c:pt>
                <c:pt idx="170">
                  <c:v>562191597.08818817</c:v>
                </c:pt>
                <c:pt idx="171">
                  <c:v>565635881.54761505</c:v>
                </c:pt>
                <c:pt idx="172">
                  <c:v>569023614.74002838</c:v>
                </c:pt>
                <c:pt idx="173">
                  <c:v>579255870.64370728</c:v>
                </c:pt>
                <c:pt idx="174">
                  <c:v>582747079.40823364</c:v>
                </c:pt>
                <c:pt idx="175">
                  <c:v>586102110.07168579</c:v>
                </c:pt>
                <c:pt idx="176">
                  <c:v>589559780.91654205</c:v>
                </c:pt>
                <c:pt idx="177">
                  <c:v>592972244.23161316</c:v>
                </c:pt>
                <c:pt idx="178">
                  <c:v>604537075.57975006</c:v>
                </c:pt>
                <c:pt idx="179">
                  <c:v>608367453.66938019</c:v>
                </c:pt>
                <c:pt idx="180">
                  <c:v>612261995.91197205</c:v>
                </c:pt>
                <c:pt idx="181">
                  <c:v>632183309.44353485</c:v>
                </c:pt>
                <c:pt idx="182">
                  <c:v>636015991.38600159</c:v>
                </c:pt>
                <c:pt idx="183">
                  <c:v>639848992.7186203</c:v>
                </c:pt>
                <c:pt idx="184">
                  <c:v>643618424.78886414</c:v>
                </c:pt>
                <c:pt idx="185">
                  <c:v>647452059.6576004</c:v>
                </c:pt>
                <c:pt idx="186">
                  <c:v>658877243.58574677</c:v>
                </c:pt>
                <c:pt idx="187">
                  <c:v>662737716.06563568</c:v>
                </c:pt>
                <c:pt idx="188">
                  <c:v>666572944.20865631</c:v>
                </c:pt>
                <c:pt idx="189">
                  <c:v>670344566.15824127</c:v>
                </c:pt>
                <c:pt idx="190">
                  <c:v>674116497.17129517</c:v>
                </c:pt>
                <c:pt idx="191">
                  <c:v>685701749.8230896</c:v>
                </c:pt>
                <c:pt idx="192">
                  <c:v>689538891.63558197</c:v>
                </c:pt>
                <c:pt idx="193">
                  <c:v>693376353.2098999</c:v>
                </c:pt>
                <c:pt idx="194">
                  <c:v>697022245.50452423</c:v>
                </c:pt>
                <c:pt idx="195">
                  <c:v>700847537.07434845</c:v>
                </c:pt>
                <c:pt idx="196">
                  <c:v>712170828.76053619</c:v>
                </c:pt>
                <c:pt idx="197">
                  <c:v>715984580.67913818</c:v>
                </c:pt>
                <c:pt idx="198">
                  <c:v>719824246.06086731</c:v>
                </c:pt>
                <c:pt idx="199">
                  <c:v>723664231.414711</c:v>
                </c:pt>
                <c:pt idx="200">
                  <c:v>739537493.53885651</c:v>
                </c:pt>
                <c:pt idx="201">
                  <c:v>743379121.66331482</c:v>
                </c:pt>
                <c:pt idx="202">
                  <c:v>746772842.62643433</c:v>
                </c:pt>
                <c:pt idx="203">
                  <c:v>750563843.9490509</c:v>
                </c:pt>
                <c:pt idx="204">
                  <c:v>754342348.48625946</c:v>
                </c:pt>
                <c:pt idx="205">
                  <c:v>765794076.83614349</c:v>
                </c:pt>
                <c:pt idx="206">
                  <c:v>769599454.8474884</c:v>
                </c:pt>
                <c:pt idx="207">
                  <c:v>773443588.13539886</c:v>
                </c:pt>
                <c:pt idx="208">
                  <c:v>777288041.7677536</c:v>
                </c:pt>
                <c:pt idx="209">
                  <c:v>781145631.68458557</c:v>
                </c:pt>
                <c:pt idx="210">
                  <c:v>792296408.545578</c:v>
                </c:pt>
                <c:pt idx="211">
                  <c:v>796103972.99928284</c:v>
                </c:pt>
                <c:pt idx="212">
                  <c:v>799899030.43706512</c:v>
                </c:pt>
                <c:pt idx="213">
                  <c:v>803745688.68961334</c:v>
                </c:pt>
                <c:pt idx="214">
                  <c:v>807400318.55662537</c:v>
                </c:pt>
                <c:pt idx="215">
                  <c:v>818980641.46986389</c:v>
                </c:pt>
                <c:pt idx="216">
                  <c:v>822816062.36203003</c:v>
                </c:pt>
                <c:pt idx="217">
                  <c:v>826651801.80721283</c:v>
                </c:pt>
                <c:pt idx="218">
                  <c:v>830500689.45737457</c:v>
                </c:pt>
                <c:pt idx="219">
                  <c:v>834388389.93206024</c:v>
                </c:pt>
                <c:pt idx="220">
                  <c:v>846321940.26612854</c:v>
                </c:pt>
                <c:pt idx="221">
                  <c:v>850198137.27334595</c:v>
                </c:pt>
                <c:pt idx="222">
                  <c:v>854048987.11812592</c:v>
                </c:pt>
                <c:pt idx="223">
                  <c:v>857938669.57454681</c:v>
                </c:pt>
                <c:pt idx="224">
                  <c:v>861880032.67776489</c:v>
                </c:pt>
                <c:pt idx="225">
                  <c:v>873936239.71962738</c:v>
                </c:pt>
                <c:pt idx="226">
                  <c:v>877853281.53994751</c:v>
                </c:pt>
                <c:pt idx="227">
                  <c:v>881706435.98007965</c:v>
                </c:pt>
                <c:pt idx="228">
                  <c:v>885559911.51641083</c:v>
                </c:pt>
                <c:pt idx="229">
                  <c:v>889413708.17571259</c:v>
                </c:pt>
                <c:pt idx="230">
                  <c:v>901284391.02748108</c:v>
                </c:pt>
                <c:pt idx="231">
                  <c:v>905139498.06007385</c:v>
                </c:pt>
                <c:pt idx="232">
                  <c:v>909084886.345047</c:v>
                </c:pt>
                <c:pt idx="233">
                  <c:v>912966348.46607208</c:v>
                </c:pt>
                <c:pt idx="234">
                  <c:v>916886697.00392151</c:v>
                </c:pt>
                <c:pt idx="235">
                  <c:v>928648739.03941345</c:v>
                </c:pt>
                <c:pt idx="236">
                  <c:v>932506126.43434143</c:v>
                </c:pt>
                <c:pt idx="237">
                  <c:v>936363835.2782135</c:v>
                </c:pt>
                <c:pt idx="238">
                  <c:v>940196145.39569092</c:v>
                </c:pt>
                <c:pt idx="239">
                  <c:v>944183106.7304306</c:v>
                </c:pt>
                <c:pt idx="240">
                  <c:v>956337954.79595947</c:v>
                </c:pt>
                <c:pt idx="241">
                  <c:v>960506425.21189117</c:v>
                </c:pt>
                <c:pt idx="242">
                  <c:v>964559469.52409363</c:v>
                </c:pt>
                <c:pt idx="243">
                  <c:v>968419849.47988892</c:v>
                </c:pt>
                <c:pt idx="244">
                  <c:v>972241944.11746979</c:v>
                </c:pt>
                <c:pt idx="245">
                  <c:v>984790259.64399719</c:v>
                </c:pt>
                <c:pt idx="246">
                  <c:v>988793934.58031464</c:v>
                </c:pt>
                <c:pt idx="247">
                  <c:v>992682083.40483856</c:v>
                </c:pt>
                <c:pt idx="248">
                  <c:v>996519055.42175293</c:v>
                </c:pt>
                <c:pt idx="249">
                  <c:v>1000330591.4329834</c:v>
                </c:pt>
                <c:pt idx="250">
                  <c:v>1011727506.036705</c:v>
                </c:pt>
                <c:pt idx="251">
                  <c:v>1015591816.6622238</c:v>
                </c:pt>
                <c:pt idx="252">
                  <c:v>1019392038.7694321</c:v>
                </c:pt>
                <c:pt idx="253">
                  <c:v>1023192572.2837296</c:v>
                </c:pt>
                <c:pt idx="254">
                  <c:v>1027315522.7345886</c:v>
                </c:pt>
                <c:pt idx="255">
                  <c:v>1038835039.4227371</c:v>
                </c:pt>
                <c:pt idx="256">
                  <c:v>1042727386.1399307</c:v>
                </c:pt>
                <c:pt idx="257">
                  <c:v>1046671617.9677429</c:v>
                </c:pt>
                <c:pt idx="258">
                  <c:v>1050409933.1814194</c:v>
                </c:pt>
                <c:pt idx="259">
                  <c:v>1054213008.4398422</c:v>
                </c:pt>
                <c:pt idx="260">
                  <c:v>1065700526.1594391</c:v>
                </c:pt>
                <c:pt idx="261">
                  <c:v>1069633814.676239</c:v>
                </c:pt>
                <c:pt idx="262">
                  <c:v>1073438465.2249374</c:v>
                </c:pt>
                <c:pt idx="263">
                  <c:v>1077359511.1397934</c:v>
                </c:pt>
                <c:pt idx="264">
                  <c:v>1081358283.7643661</c:v>
                </c:pt>
                <c:pt idx="265">
                  <c:v>1093162128.9948273</c:v>
                </c:pt>
                <c:pt idx="266">
                  <c:v>1097123551.4319382</c:v>
                </c:pt>
                <c:pt idx="267">
                  <c:v>1100969168.881485</c:v>
                </c:pt>
                <c:pt idx="268">
                  <c:v>1104840916.312233</c:v>
                </c:pt>
                <c:pt idx="269">
                  <c:v>1108867869.1916351</c:v>
                </c:pt>
                <c:pt idx="270">
                  <c:v>1120601258.3286057</c:v>
                </c:pt>
                <c:pt idx="271">
                  <c:v>1124603754.5480728</c:v>
                </c:pt>
                <c:pt idx="272">
                  <c:v>1128800281.2759094</c:v>
                </c:pt>
                <c:pt idx="273">
                  <c:v>1132803483.5223465</c:v>
                </c:pt>
                <c:pt idx="274">
                  <c:v>1136652054.4773712</c:v>
                </c:pt>
                <c:pt idx="275">
                  <c:v>1148276217.4909973</c:v>
                </c:pt>
                <c:pt idx="276">
                  <c:v>1152151907.1757965</c:v>
                </c:pt>
                <c:pt idx="277">
                  <c:v>1156027919.8347321</c:v>
                </c:pt>
                <c:pt idx="278">
                  <c:v>1159904255.4947205</c:v>
                </c:pt>
                <c:pt idx="279">
                  <c:v>1163845525.1608124</c:v>
                </c:pt>
                <c:pt idx="280">
                  <c:v>1175592796.1559143</c:v>
                </c:pt>
                <c:pt idx="281">
                  <c:v>1179406129.4544907</c:v>
                </c:pt>
                <c:pt idx="282">
                  <c:v>1183284413.2986221</c:v>
                </c:pt>
                <c:pt idx="283">
                  <c:v>1187175949.0231705</c:v>
                </c:pt>
                <c:pt idx="284">
                  <c:v>1191029020.8100586</c:v>
                </c:pt>
                <c:pt idx="285">
                  <c:v>1202977118.258728</c:v>
                </c:pt>
                <c:pt idx="286">
                  <c:v>1206986707.9550171</c:v>
                </c:pt>
                <c:pt idx="287">
                  <c:v>1210867290.180687</c:v>
                </c:pt>
                <c:pt idx="288">
                  <c:v>1214748195.7882156</c:v>
                </c:pt>
                <c:pt idx="289">
                  <c:v>1218809584.4568024</c:v>
                </c:pt>
                <c:pt idx="290">
                  <c:v>1231704286.8529205</c:v>
                </c:pt>
                <c:pt idx="291">
                  <c:v>1235931940.3986511</c:v>
                </c:pt>
                <c:pt idx="292">
                  <c:v>1240231601.393692</c:v>
                </c:pt>
                <c:pt idx="293">
                  <c:v>1244531620.6938171</c:v>
                </c:pt>
                <c:pt idx="294">
                  <c:v>1248831998.3288803</c:v>
                </c:pt>
                <c:pt idx="295">
                  <c:v>1261863228.4084625</c:v>
                </c:pt>
                <c:pt idx="296">
                  <c:v>1266222407.9699783</c:v>
                </c:pt>
                <c:pt idx="297">
                  <c:v>1274769415.9019547</c:v>
                </c:pt>
                <c:pt idx="298">
                  <c:v>1278957569.4212418</c:v>
                </c:pt>
                <c:pt idx="299">
                  <c:v>1291652146.4903793</c:v>
                </c:pt>
                <c:pt idx="300">
                  <c:v>1295741235.6186523</c:v>
                </c:pt>
                <c:pt idx="301">
                  <c:v>1299974136.6365738</c:v>
                </c:pt>
                <c:pt idx="302">
                  <c:v>1304178684.5315781</c:v>
                </c:pt>
                <c:pt idx="303">
                  <c:v>1308426628.1123199</c:v>
                </c:pt>
                <c:pt idx="304">
                  <c:v>1321559019.8802948</c:v>
                </c:pt>
                <c:pt idx="305">
                  <c:v>1325794036.5222015</c:v>
                </c:pt>
                <c:pt idx="306">
                  <c:v>1330029400.2001953</c:v>
                </c:pt>
                <c:pt idx="307">
                  <c:v>1334193319.2352142</c:v>
                </c:pt>
                <c:pt idx="308">
                  <c:v>1339003751.113533</c:v>
                </c:pt>
                <c:pt idx="309">
                  <c:v>1351928502.0513077</c:v>
                </c:pt>
                <c:pt idx="310">
                  <c:v>1356223465.0018845</c:v>
                </c:pt>
                <c:pt idx="311">
                  <c:v>1360533150.2906494</c:v>
                </c:pt>
                <c:pt idx="312">
                  <c:v>1364785727.4607925</c:v>
                </c:pt>
                <c:pt idx="313">
                  <c:v>1369096126.2714157</c:v>
                </c:pt>
                <c:pt idx="314">
                  <c:v>1381812862.4024658</c:v>
                </c:pt>
                <c:pt idx="315">
                  <c:v>1386124680.1410065</c:v>
                </c:pt>
                <c:pt idx="316">
                  <c:v>1390436857.1976929</c:v>
                </c:pt>
                <c:pt idx="317">
                  <c:v>1394749393.6024628</c:v>
                </c:pt>
                <c:pt idx="318">
                  <c:v>1399047913.0659866</c:v>
                </c:pt>
                <c:pt idx="319">
                  <c:v>1412073940.1241074</c:v>
                </c:pt>
                <c:pt idx="320">
                  <c:v>1416388279.619133</c:v>
                </c:pt>
                <c:pt idx="321">
                  <c:v>1420846801.9432144</c:v>
                </c:pt>
                <c:pt idx="322">
                  <c:v>1425089954.6672516</c:v>
                </c:pt>
                <c:pt idx="323">
                  <c:v>1429419763.5773468</c:v>
                </c:pt>
                <c:pt idx="324">
                  <c:v>1442151329.2692261</c:v>
                </c:pt>
                <c:pt idx="325">
                  <c:v>1446612070.0781326</c:v>
                </c:pt>
                <c:pt idx="326">
                  <c:v>1450958069.2017899</c:v>
                </c:pt>
                <c:pt idx="327">
                  <c:v>1455419568.3688507</c:v>
                </c:pt>
                <c:pt idx="328">
                  <c:v>1459895844.8926773</c:v>
                </c:pt>
                <c:pt idx="329">
                  <c:v>1478666162.7209244</c:v>
                </c:pt>
                <c:pt idx="330">
                  <c:v>1483058049.7152557</c:v>
                </c:pt>
                <c:pt idx="331">
                  <c:v>1487392705.4021912</c:v>
                </c:pt>
                <c:pt idx="332">
                  <c:v>1491857341.9962616</c:v>
                </c:pt>
                <c:pt idx="333">
                  <c:v>1504906726.0940018</c:v>
                </c:pt>
                <c:pt idx="334">
                  <c:v>1509228801.6545105</c:v>
                </c:pt>
                <c:pt idx="335">
                  <c:v>1513839399.7702103</c:v>
                </c:pt>
                <c:pt idx="336">
                  <c:v>1518335132.5181808</c:v>
                </c:pt>
                <c:pt idx="337">
                  <c:v>1522658327.1125717</c:v>
                </c:pt>
                <c:pt idx="338">
                  <c:v>1539376072.5735321</c:v>
                </c:pt>
                <c:pt idx="339">
                  <c:v>1543960517.459938</c:v>
                </c:pt>
                <c:pt idx="340">
                  <c:v>1548141669.8349533</c:v>
                </c:pt>
                <c:pt idx="341">
                  <c:v>1552539442.9486542</c:v>
                </c:pt>
                <c:pt idx="342">
                  <c:v>1565647359.1579971</c:v>
                </c:pt>
                <c:pt idx="343">
                  <c:v>1570017767.8107147</c:v>
                </c:pt>
                <c:pt idx="344">
                  <c:v>1574201019.242012</c:v>
                </c:pt>
                <c:pt idx="345">
                  <c:v>1578427886.1582947</c:v>
                </c:pt>
                <c:pt idx="346">
                  <c:v>1582756088.4821472</c:v>
                </c:pt>
                <c:pt idx="347">
                  <c:v>1595525349.3538971</c:v>
                </c:pt>
                <c:pt idx="348">
                  <c:v>1599927136.9182205</c:v>
                </c:pt>
                <c:pt idx="349">
                  <c:v>1604617963.6736298</c:v>
                </c:pt>
                <c:pt idx="350">
                  <c:v>1608991652.3522415</c:v>
                </c:pt>
                <c:pt idx="351">
                  <c:v>1613466759.9667358</c:v>
                </c:pt>
                <c:pt idx="352">
                  <c:v>1626460126.6567307</c:v>
                </c:pt>
                <c:pt idx="353">
                  <c:v>1631803179.5030899</c:v>
                </c:pt>
                <c:pt idx="354">
                  <c:v>1636352462.2812881</c:v>
                </c:pt>
                <c:pt idx="355">
                  <c:v>1640541057.340744</c:v>
                </c:pt>
                <c:pt idx="356">
                  <c:v>1645091104.6832657</c:v>
                </c:pt>
                <c:pt idx="357">
                  <c:v>1658309065.339035</c:v>
                </c:pt>
                <c:pt idx="358">
                  <c:v>1662643924.4278183</c:v>
                </c:pt>
                <c:pt idx="359">
                  <c:v>1667123652.0990906</c:v>
                </c:pt>
                <c:pt idx="360">
                  <c:v>1672109584.7824173</c:v>
                </c:pt>
                <c:pt idx="361">
                  <c:v>1676590127.5522079</c:v>
                </c:pt>
                <c:pt idx="362">
                  <c:v>1690683370.7117691</c:v>
                </c:pt>
                <c:pt idx="363">
                  <c:v>1695310098.1224899</c:v>
                </c:pt>
                <c:pt idx="364">
                  <c:v>1700154133.9233017</c:v>
                </c:pt>
                <c:pt idx="365">
                  <c:v>1705114309.7199631</c:v>
                </c:pt>
                <c:pt idx="366">
                  <c:v>1723337099.7283783</c:v>
                </c:pt>
                <c:pt idx="367">
                  <c:v>1728140340.8164597</c:v>
                </c:pt>
                <c:pt idx="368">
                  <c:v>1732625708.4569244</c:v>
                </c:pt>
                <c:pt idx="369">
                  <c:v>1737328514.9444962</c:v>
                </c:pt>
                <c:pt idx="370">
                  <c:v>1754694291.1161346</c:v>
                </c:pt>
                <c:pt idx="371">
                  <c:v>1759471471.4261475</c:v>
                </c:pt>
                <c:pt idx="372">
                  <c:v>1764350433.0611115</c:v>
                </c:pt>
                <c:pt idx="373">
                  <c:v>1769171935.4761734</c:v>
                </c:pt>
                <c:pt idx="374">
                  <c:v>1773878041.2759018</c:v>
                </c:pt>
                <c:pt idx="375">
                  <c:v>1787780408.7535782</c:v>
                </c:pt>
                <c:pt idx="376">
                  <c:v>1792502679.9794693</c:v>
                </c:pt>
                <c:pt idx="377">
                  <c:v>1797196405.2206573</c:v>
                </c:pt>
                <c:pt idx="378">
                  <c:v>1801905041.0072403</c:v>
                </c:pt>
                <c:pt idx="379">
                  <c:v>1806512675.9525146</c:v>
                </c:pt>
                <c:pt idx="380">
                  <c:v>1820597634.3750229</c:v>
                </c:pt>
                <c:pt idx="381">
                  <c:v>1825250404.3307648</c:v>
                </c:pt>
                <c:pt idx="382">
                  <c:v>1829932580.9642639</c:v>
                </c:pt>
                <c:pt idx="383">
                  <c:v>1834818138.5419846</c:v>
                </c:pt>
                <c:pt idx="384">
                  <c:v>1839573666.416832</c:v>
                </c:pt>
                <c:pt idx="385">
                  <c:v>1853754550.5962143</c:v>
                </c:pt>
                <c:pt idx="386">
                  <c:v>1858439284.6850662</c:v>
                </c:pt>
                <c:pt idx="387">
                  <c:v>1863138944.2206726</c:v>
                </c:pt>
                <c:pt idx="388">
                  <c:v>1867926065.2905579</c:v>
                </c:pt>
                <c:pt idx="389">
                  <c:v>1872641086.3936768</c:v>
                </c:pt>
                <c:pt idx="390">
                  <c:v>1891676982.2562714</c:v>
                </c:pt>
                <c:pt idx="391">
                  <c:v>1896452204.9582596</c:v>
                </c:pt>
                <c:pt idx="392">
                  <c:v>1901198832.7002029</c:v>
                </c:pt>
                <c:pt idx="393">
                  <c:v>1905931374.5944824</c:v>
                </c:pt>
                <c:pt idx="394">
                  <c:v>1920086731.0084381</c:v>
                </c:pt>
                <c:pt idx="395">
                  <c:v>1924835505.5531769</c:v>
                </c:pt>
                <c:pt idx="396">
                  <c:v>1929497570.0524216</c:v>
                </c:pt>
                <c:pt idx="397">
                  <c:v>1934189099.9732971</c:v>
                </c:pt>
                <c:pt idx="398">
                  <c:v>1938924629.3195724</c:v>
                </c:pt>
                <c:pt idx="399">
                  <c:v>1953219668.7182617</c:v>
                </c:pt>
                <c:pt idx="400">
                  <c:v>1957927858.4884415</c:v>
                </c:pt>
                <c:pt idx="401">
                  <c:v>1962651004.7534409</c:v>
                </c:pt>
                <c:pt idx="402">
                  <c:v>1967330975.204422</c:v>
                </c:pt>
                <c:pt idx="403">
                  <c:v>1972883486.4356842</c:v>
                </c:pt>
                <c:pt idx="404">
                  <c:v>1989630009.1513519</c:v>
                </c:pt>
                <c:pt idx="405">
                  <c:v>1995228511.2495499</c:v>
                </c:pt>
                <c:pt idx="406">
                  <c:v>2000725810.2432251</c:v>
                </c:pt>
                <c:pt idx="407">
                  <c:v>2006180052.5151215</c:v>
                </c:pt>
                <c:pt idx="408">
                  <c:v>2011576678.2927475</c:v>
                </c:pt>
                <c:pt idx="409">
                  <c:v>2028204653.8881149</c:v>
                </c:pt>
                <c:pt idx="410">
                  <c:v>2033909147.2837677</c:v>
                </c:pt>
                <c:pt idx="411">
                  <c:v>2039483277.0624847</c:v>
                </c:pt>
                <c:pt idx="412">
                  <c:v>2044927001.158493</c:v>
                </c:pt>
                <c:pt idx="413">
                  <c:v>2050458632.3419495</c:v>
                </c:pt>
                <c:pt idx="414">
                  <c:v>2067055277.575531</c:v>
                </c:pt>
                <c:pt idx="415">
                  <c:v>2072560118.3796768</c:v>
                </c:pt>
                <c:pt idx="416">
                  <c:v>2072560118.3796692</c:v>
                </c:pt>
                <c:pt idx="417">
                  <c:v>2083512697.6044006</c:v>
                </c:pt>
                <c:pt idx="418">
                  <c:v>2088975563.5103989</c:v>
                </c:pt>
                <c:pt idx="419">
                  <c:v>2105365868.3740005</c:v>
                </c:pt>
                <c:pt idx="420">
                  <c:v>2110903879.2156525</c:v>
                </c:pt>
                <c:pt idx="421">
                  <c:v>2116369598.3697357</c:v>
                </c:pt>
                <c:pt idx="422">
                  <c:v>2121981654.5628891</c:v>
                </c:pt>
                <c:pt idx="423">
                  <c:v>2127506840.964859</c:v>
                </c:pt>
                <c:pt idx="424">
                  <c:v>2149901510.5503311</c:v>
                </c:pt>
                <c:pt idx="425">
                  <c:v>2155429636.2926788</c:v>
                </c:pt>
                <c:pt idx="426">
                  <c:v>2183219051.1418839</c:v>
                </c:pt>
                <c:pt idx="427">
                  <c:v>2188765279.8194962</c:v>
                </c:pt>
                <c:pt idx="428">
                  <c:v>2194166125.1399155</c:v>
                </c:pt>
                <c:pt idx="429">
                  <c:v>2199567525.547226</c:v>
                </c:pt>
                <c:pt idx="430">
                  <c:v>2205130079.7770081</c:v>
                </c:pt>
                <c:pt idx="431">
                  <c:v>2221600487.2020111</c:v>
                </c:pt>
                <c:pt idx="432">
                  <c:v>2227121555.2531662</c:v>
                </c:pt>
                <c:pt idx="433">
                  <c:v>2232570165.347641</c:v>
                </c:pt>
                <c:pt idx="434">
                  <c:v>2237946294.7423248</c:v>
                </c:pt>
                <c:pt idx="435">
                  <c:v>2243293752.6156235</c:v>
                </c:pt>
                <c:pt idx="436">
                  <c:v>2259381593.2882996</c:v>
                </c:pt>
                <c:pt idx="437">
                  <c:v>2264848162.3760452</c:v>
                </c:pt>
                <c:pt idx="438">
                  <c:v>2270344535.4063339</c:v>
                </c:pt>
                <c:pt idx="439">
                  <c:v>2275783004.3416672</c:v>
                </c:pt>
                <c:pt idx="440">
                  <c:v>2281280519.4554596</c:v>
                </c:pt>
                <c:pt idx="441">
                  <c:v>2297730919.6177826</c:v>
                </c:pt>
                <c:pt idx="442">
                  <c:v>2303230727.0693893</c:v>
                </c:pt>
                <c:pt idx="443">
                  <c:v>2308701851.5949326</c:v>
                </c:pt>
                <c:pt idx="444">
                  <c:v>2314188174.7044754</c:v>
                </c:pt>
                <c:pt idx="445">
                  <c:v>2319689701.0249405</c:v>
                </c:pt>
                <c:pt idx="446">
                  <c:v>2336152104.0565033</c:v>
                </c:pt>
                <c:pt idx="447">
                  <c:v>2341641286.567337</c:v>
                </c:pt>
                <c:pt idx="448">
                  <c:v>2347292073.6608429</c:v>
                </c:pt>
                <c:pt idx="449">
                  <c:v>2353002030.3021622</c:v>
                </c:pt>
                <c:pt idx="450">
                  <c:v>2358712605.52211</c:v>
                </c:pt>
                <c:pt idx="451">
                  <c:v>2376241577.4634476</c:v>
                </c:pt>
                <c:pt idx="452">
                  <c:v>2382101159.860939</c:v>
                </c:pt>
                <c:pt idx="453">
                  <c:v>2387756285.1519623</c:v>
                </c:pt>
                <c:pt idx="454">
                  <c:v>2393382712.4890442</c:v>
                </c:pt>
                <c:pt idx="455">
                  <c:v>2399024393.6957932</c:v>
                </c:pt>
                <c:pt idx="456">
                  <c:v>2415335725.4041824</c:v>
                </c:pt>
                <c:pt idx="457">
                  <c:v>2420759857.1315079</c:v>
                </c:pt>
                <c:pt idx="458">
                  <c:v>2426331159.5608673</c:v>
                </c:pt>
                <c:pt idx="459">
                  <c:v>2431961701.5512238</c:v>
                </c:pt>
                <c:pt idx="460">
                  <c:v>2437578179.6989136</c:v>
                </c:pt>
                <c:pt idx="461">
                  <c:v>2454517402.6982346</c:v>
                </c:pt>
                <c:pt idx="462">
                  <c:v>2460136280.5219116</c:v>
                </c:pt>
                <c:pt idx="463">
                  <c:v>2465726411.6115952</c:v>
                </c:pt>
                <c:pt idx="464">
                  <c:v>2471229091.4461441</c:v>
                </c:pt>
                <c:pt idx="465">
                  <c:v>2476776370.5007401</c:v>
                </c:pt>
                <c:pt idx="466">
                  <c:v>2493419955.0574417</c:v>
                </c:pt>
                <c:pt idx="467">
                  <c:v>2498910838.1305466</c:v>
                </c:pt>
                <c:pt idx="468">
                  <c:v>2504328876.4914551</c:v>
                </c:pt>
                <c:pt idx="469">
                  <c:v>2509791523.8086929</c:v>
                </c:pt>
                <c:pt idx="470">
                  <c:v>2515298793.759079</c:v>
                </c:pt>
                <c:pt idx="471">
                  <c:v>2531954512.8791199</c:v>
                </c:pt>
                <c:pt idx="472">
                  <c:v>2537096786.2345352</c:v>
                </c:pt>
                <c:pt idx="473">
                  <c:v>2542900773.2430115</c:v>
                </c:pt>
                <c:pt idx="474">
                  <c:v>2548543749.3254929</c:v>
                </c:pt>
                <c:pt idx="475">
                  <c:v>2554422476.4087601</c:v>
                </c:pt>
                <c:pt idx="476">
                  <c:v>2572501570.7548599</c:v>
                </c:pt>
                <c:pt idx="477">
                  <c:v>2578015373.0018005</c:v>
                </c:pt>
                <c:pt idx="478">
                  <c:v>2583544454.6074295</c:v>
                </c:pt>
                <c:pt idx="479">
                  <c:v>2589103526.7751541</c:v>
                </c:pt>
                <c:pt idx="480">
                  <c:v>2594619058.3925171</c:v>
                </c:pt>
                <c:pt idx="481">
                  <c:v>2611388021.0943451</c:v>
                </c:pt>
                <c:pt idx="482">
                  <c:v>2617008873.9343643</c:v>
                </c:pt>
                <c:pt idx="483">
                  <c:v>2622600891.5377197</c:v>
                </c:pt>
                <c:pt idx="484">
                  <c:v>2628134629.8530579</c:v>
                </c:pt>
                <c:pt idx="485">
                  <c:v>2633580632.5789032</c:v>
                </c:pt>
                <c:pt idx="486">
                  <c:v>2650096965.2093964</c:v>
                </c:pt>
                <c:pt idx="487">
                  <c:v>2655618850.3099365</c:v>
                </c:pt>
                <c:pt idx="488">
                  <c:v>2661170763.7284241</c:v>
                </c:pt>
                <c:pt idx="489">
                  <c:v>2666693802.3496399</c:v>
                </c:pt>
                <c:pt idx="490">
                  <c:v>2672276334.8360519</c:v>
                </c:pt>
                <c:pt idx="491">
                  <c:v>2689335050.3904343</c:v>
                </c:pt>
                <c:pt idx="492">
                  <c:v>2694978910.2027435</c:v>
                </c:pt>
                <c:pt idx="493">
                  <c:v>2700593895.4707336</c:v>
                </c:pt>
                <c:pt idx="494">
                  <c:v>2706179996.8836136</c:v>
                </c:pt>
                <c:pt idx="495">
                  <c:v>2711958314.2610474</c:v>
                </c:pt>
                <c:pt idx="496">
                  <c:v>2730843086.0945358</c:v>
                </c:pt>
                <c:pt idx="497">
                  <c:v>2737066512.7007523</c:v>
                </c:pt>
                <c:pt idx="498">
                  <c:v>2743349665.5714188</c:v>
                </c:pt>
                <c:pt idx="499">
                  <c:v>2749471301.7134171</c:v>
                </c:pt>
                <c:pt idx="500">
                  <c:v>2755755922.4841156</c:v>
                </c:pt>
                <c:pt idx="501">
                  <c:v>2774567752.706665</c:v>
                </c:pt>
                <c:pt idx="502">
                  <c:v>2780840583.6219177</c:v>
                </c:pt>
                <c:pt idx="503">
                  <c:v>2787114155.0797043</c:v>
                </c:pt>
                <c:pt idx="504">
                  <c:v>2793358940.9929352</c:v>
                </c:pt>
                <c:pt idx="505">
                  <c:v>2799648755.1342926</c:v>
                </c:pt>
                <c:pt idx="506">
                  <c:v>2818476130.7350693</c:v>
                </c:pt>
                <c:pt idx="507">
                  <c:v>2824754145.2782898</c:v>
                </c:pt>
                <c:pt idx="508">
                  <c:v>2831047674.5188217</c:v>
                </c:pt>
                <c:pt idx="509">
                  <c:v>2837341948.4936523</c:v>
                </c:pt>
                <c:pt idx="510">
                  <c:v>2843636967.2908936</c:v>
                </c:pt>
                <c:pt idx="511">
                  <c:v>2862479922.0501404</c:v>
                </c:pt>
                <c:pt idx="512">
                  <c:v>2868733563.440979</c:v>
                </c:pt>
                <c:pt idx="513">
                  <c:v>2874987939.6346817</c:v>
                </c:pt>
                <c:pt idx="514">
                  <c:v>2881272625.7108841</c:v>
                </c:pt>
                <c:pt idx="515">
                  <c:v>2887558053.729187</c:v>
                </c:pt>
                <c:pt idx="516">
                  <c:v>2906904666.4887085</c:v>
                </c:pt>
                <c:pt idx="517">
                  <c:v>2913429862.3103561</c:v>
                </c:pt>
                <c:pt idx="518">
                  <c:v>2919793077.5439148</c:v>
                </c:pt>
                <c:pt idx="519">
                  <c:v>2926097853.0580978</c:v>
                </c:pt>
                <c:pt idx="520">
                  <c:v>2932418176.3312302</c:v>
                </c:pt>
                <c:pt idx="521">
                  <c:v>2951381395.1323166</c:v>
                </c:pt>
                <c:pt idx="522">
                  <c:v>2957734334.7485809</c:v>
                </c:pt>
                <c:pt idx="523">
                  <c:v>2964102841.9052277</c:v>
                </c:pt>
                <c:pt idx="524">
                  <c:v>2970442485.2430954</c:v>
                </c:pt>
                <c:pt idx="525">
                  <c:v>2976768068.2823257</c:v>
                </c:pt>
                <c:pt idx="526">
                  <c:v>2995791515.5599976</c:v>
                </c:pt>
                <c:pt idx="527">
                  <c:v>3002164568.435463</c:v>
                </c:pt>
                <c:pt idx="528">
                  <c:v>3008508736.8896942</c:v>
                </c:pt>
                <c:pt idx="529">
                  <c:v>3014824010.4235687</c:v>
                </c:pt>
                <c:pt idx="530">
                  <c:v>3021228989.3048172</c:v>
                </c:pt>
                <c:pt idx="531">
                  <c:v>3040179325.5960159</c:v>
                </c:pt>
                <c:pt idx="532">
                  <c:v>3046483513.4330597</c:v>
                </c:pt>
                <c:pt idx="533">
                  <c:v>3052818115.7831268</c:v>
                </c:pt>
                <c:pt idx="534">
                  <c:v>3059153469.4874191</c:v>
                </c:pt>
                <c:pt idx="535">
                  <c:v>3065489574.6350555</c:v>
                </c:pt>
                <c:pt idx="536">
                  <c:v>3084678229.6406097</c:v>
                </c:pt>
                <c:pt idx="537">
                  <c:v>3091002516.5644531</c:v>
                </c:pt>
                <c:pt idx="538">
                  <c:v>3097372094.3643417</c:v>
                </c:pt>
                <c:pt idx="539">
                  <c:v>3103801828.2856979</c:v>
                </c:pt>
                <c:pt idx="540">
                  <c:v>3110217484.5050964</c:v>
                </c:pt>
                <c:pt idx="541">
                  <c:v>3129511321.3140869</c:v>
                </c:pt>
                <c:pt idx="542">
                  <c:v>3135826055.2895203</c:v>
                </c:pt>
                <c:pt idx="543">
                  <c:v>3142215834.5127869</c:v>
                </c:pt>
                <c:pt idx="544">
                  <c:v>3148636100.4129257</c:v>
                </c:pt>
                <c:pt idx="545">
                  <c:v>3155161181.3151779</c:v>
                </c:pt>
                <c:pt idx="546">
                  <c:v>3174114467.5669022</c:v>
                </c:pt>
                <c:pt idx="547">
                  <c:v>3180538561.3029938</c:v>
                </c:pt>
                <c:pt idx="548">
                  <c:v>3186933681.1866989</c:v>
                </c:pt>
                <c:pt idx="549">
                  <c:v>3193344439.0802078</c:v>
                </c:pt>
                <c:pt idx="550">
                  <c:v>3219466570.4232635</c:v>
                </c:pt>
                <c:pt idx="551">
                  <c:v>3225881223.2265549</c:v>
                </c:pt>
                <c:pt idx="552">
                  <c:v>3232251989.1053162</c:v>
                </c:pt>
                <c:pt idx="553">
                  <c:v>3238593738.9240341</c:v>
                </c:pt>
                <c:pt idx="554">
                  <c:v>3244921350.6848831</c:v>
                </c:pt>
                <c:pt idx="555">
                  <c:v>3263906426.9965744</c:v>
                </c:pt>
                <c:pt idx="556">
                  <c:v>3270162549.4130707</c:v>
                </c:pt>
                <c:pt idx="557">
                  <c:v>3276493888.0473785</c:v>
                </c:pt>
                <c:pt idx="558">
                  <c:v>3282825974.1313858</c:v>
                </c:pt>
                <c:pt idx="559">
                  <c:v>3289367418.7432251</c:v>
                </c:pt>
                <c:pt idx="560">
                  <c:v>3310916581.323082</c:v>
                </c:pt>
                <c:pt idx="561">
                  <c:v>3317998160.5942383</c:v>
                </c:pt>
                <c:pt idx="562">
                  <c:v>3325110495.3505249</c:v>
                </c:pt>
                <c:pt idx="563">
                  <c:v>3332193947.4297791</c:v>
                </c:pt>
                <c:pt idx="564">
                  <c:v>3339293248.6294937</c:v>
                </c:pt>
                <c:pt idx="565">
                  <c:v>3360504469.4626923</c:v>
                </c:pt>
                <c:pt idx="566">
                  <c:v>3368120369.3579712</c:v>
                </c:pt>
                <c:pt idx="567">
                  <c:v>3375737274.1289368</c:v>
                </c:pt>
                <c:pt idx="568">
                  <c:v>3383323108.4985733</c:v>
                </c:pt>
                <c:pt idx="569">
                  <c:v>3390958058.9984665</c:v>
                </c:pt>
                <c:pt idx="570">
                  <c:v>3415452605.6952057</c:v>
                </c:pt>
                <c:pt idx="571">
                  <c:v>3423603533.469574</c:v>
                </c:pt>
                <c:pt idx="572">
                  <c:v>3431755536.7135773</c:v>
                </c:pt>
                <c:pt idx="573">
                  <c:v>3440491219.8098373</c:v>
                </c:pt>
                <c:pt idx="574">
                  <c:v>3449701006.8457947</c:v>
                </c:pt>
                <c:pt idx="575">
                  <c:v>3477275838.7434998</c:v>
                </c:pt>
                <c:pt idx="576">
                  <c:v>3486509878.5488434</c:v>
                </c:pt>
                <c:pt idx="577">
                  <c:v>3495725737.4911652</c:v>
                </c:pt>
                <c:pt idx="578">
                  <c:v>3505470590.192627</c:v>
                </c:pt>
                <c:pt idx="579">
                  <c:v>3515744506.4510651</c:v>
                </c:pt>
                <c:pt idx="580">
                  <c:v>3546635218.4385986</c:v>
                </c:pt>
                <c:pt idx="581">
                  <c:v>3557066051.2650604</c:v>
                </c:pt>
                <c:pt idx="582">
                  <c:v>3577800648.286499</c:v>
                </c:pt>
                <c:pt idx="583">
                  <c:v>3588702927.8727722</c:v>
                </c:pt>
                <c:pt idx="584">
                  <c:v>3621550699.6296997</c:v>
                </c:pt>
                <c:pt idx="585">
                  <c:v>3632436027.7503662</c:v>
                </c:pt>
                <c:pt idx="586">
                  <c:v>3643618884.9974823</c:v>
                </c:pt>
                <c:pt idx="587">
                  <c:v>3654803267.4620819</c:v>
                </c:pt>
                <c:pt idx="588">
                  <c:v>3665738574.5644226</c:v>
                </c:pt>
                <c:pt idx="589">
                  <c:v>3698275450.8656616</c:v>
                </c:pt>
                <c:pt idx="590">
                  <c:v>3709170966.3283081</c:v>
                </c:pt>
                <c:pt idx="591">
                  <c:v>3719999537.4974823</c:v>
                </c:pt>
                <c:pt idx="592">
                  <c:v>3730875137.4362183</c:v>
                </c:pt>
                <c:pt idx="593">
                  <c:v>3743190915.4072571</c:v>
                </c:pt>
                <c:pt idx="594">
                  <c:v>3795662794.5018921</c:v>
                </c:pt>
                <c:pt idx="595">
                  <c:v>3808664661.9927521</c:v>
                </c:pt>
                <c:pt idx="596">
                  <c:v>3821544580.2216949</c:v>
                </c:pt>
                <c:pt idx="597">
                  <c:v>3834475904.1858215</c:v>
                </c:pt>
                <c:pt idx="598">
                  <c:v>3873498487.3939056</c:v>
                </c:pt>
                <c:pt idx="599">
                  <c:v>3887240872.5899963</c:v>
                </c:pt>
                <c:pt idx="600">
                  <c:v>3901011441.6730499</c:v>
                </c:pt>
                <c:pt idx="601">
                  <c:v>3914836390.0178223</c:v>
                </c:pt>
                <c:pt idx="602">
                  <c:v>3928584803.6580353</c:v>
                </c:pt>
                <c:pt idx="603">
                  <c:v>3969914633.3302917</c:v>
                </c:pt>
                <c:pt idx="604">
                  <c:v>3983697281.9683838</c:v>
                </c:pt>
                <c:pt idx="605">
                  <c:v>3997403324.6568451</c:v>
                </c:pt>
                <c:pt idx="606">
                  <c:v>4011189989.6981964</c:v>
                </c:pt>
                <c:pt idx="607">
                  <c:v>4024926240.6855774</c:v>
                </c:pt>
                <c:pt idx="608">
                  <c:v>4080193858.6065216</c:v>
                </c:pt>
                <c:pt idx="609">
                  <c:v>4094045087.0391083</c:v>
                </c:pt>
                <c:pt idx="610">
                  <c:v>4108449328.9149017</c:v>
                </c:pt>
                <c:pt idx="611">
                  <c:v>4123800451.9308777</c:v>
                </c:pt>
                <c:pt idx="612">
                  <c:v>4169861304.6511841</c:v>
                </c:pt>
                <c:pt idx="613">
                  <c:v>4185064857.3443604</c:v>
                </c:pt>
                <c:pt idx="614">
                  <c:v>4200270855.275589</c:v>
                </c:pt>
                <c:pt idx="615">
                  <c:v>4215374231.8705139</c:v>
                </c:pt>
                <c:pt idx="616">
                  <c:v>4276007555.1280518</c:v>
                </c:pt>
                <c:pt idx="617">
                  <c:v>4291201891.8966217</c:v>
                </c:pt>
                <c:pt idx="618">
                  <c:v>4306451252.2014008</c:v>
                </c:pt>
                <c:pt idx="619">
                  <c:v>4321624180.6382294</c:v>
                </c:pt>
                <c:pt idx="620">
                  <c:v>4336799540.958313</c:v>
                </c:pt>
                <c:pt idx="621">
                  <c:v>4382569660.7364502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992832"/>
        <c:axId val="49994368"/>
      </c:lineChart>
      <c:dateAx>
        <c:axId val="49992832"/>
        <c:scaling>
          <c:orientation val="minMax"/>
          <c:max val="42794"/>
        </c:scaling>
        <c:delete val="0"/>
        <c:axPos val="b"/>
        <c:numFmt formatCode="d\-mmm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49994368"/>
        <c:crosses val="autoZero"/>
        <c:auto val="1"/>
        <c:lblOffset val="100"/>
        <c:baseTimeUnit val="days"/>
      </c:dateAx>
      <c:valAx>
        <c:axId val="49994368"/>
        <c:scaling>
          <c:orientation val="minMax"/>
          <c:min val="-500000000"/>
        </c:scaling>
        <c:delete val="0"/>
        <c:axPos val="l"/>
        <c:numFmt formatCode="#,##0.00" sourceLinked="1"/>
        <c:majorTickMark val="out"/>
        <c:minorTickMark val="none"/>
        <c:tickLblPos val="nextTo"/>
        <c:crossAx val="499928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3.1359647401883101E-3"/>
                <c:y val="0.4829047865008026"/>
              </c:manualLayout>
            </c:layout>
          </c:dispUnitsLbl>
        </c:dispUnits>
      </c:valAx>
    </c:plotArea>
    <c:legend>
      <c:legendPos val="r"/>
      <c:layout>
        <c:manualLayout>
          <c:xMode val="edge"/>
          <c:yMode val="edge"/>
          <c:x val="0.14570135590890892"/>
          <c:y val="0.95459099751193477"/>
          <c:w val="0.80961922067433878"/>
          <c:h val="4.540894950246141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>
          <a:latin typeface="Calibri" panose="020F0502020204030204" pitchFamily="34" charset="0"/>
        </a:defRPr>
      </a:pPr>
      <a:endParaRPr lang="es-MX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MX" dirty="0"/>
              <a:t>Tasa de rendimiento a vencimiento (YTM</a:t>
            </a:r>
            <a:r>
              <a:rPr lang="es-MX" baseline="0" dirty="0"/>
              <a:t> %</a:t>
            </a:r>
            <a:r>
              <a:rPr lang="es-MX" dirty="0"/>
              <a:t>) </a:t>
            </a:r>
            <a:endParaRPr lang="x-none"/>
          </a:p>
        </c:rich>
      </c:tx>
      <c:layout>
        <c:manualLayout>
          <c:xMode val="edge"/>
          <c:yMode val="edge"/>
          <c:x val="0.24590187764990915"/>
          <c:y val="5.907393950945239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272754073679721"/>
          <c:y val="0.11734138424070323"/>
          <c:w val="0.80759649318644333"/>
          <c:h val="0.75744186553050241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'Nvo FANVIT1 Sin Asset'!$AB$2</c:f>
              <c:strCache>
                <c:ptCount val="1"/>
                <c:pt idx="0">
                  <c:v>Asesor Financiero</c:v>
                </c:pt>
              </c:strCache>
            </c:strRef>
          </c:tx>
          <c:invertIfNegative val="0"/>
          <c:val>
            <c:numRef>
              <c:f>'Nvo FANVIT1 Sin Asset'!$AB$3:$AB$624</c:f>
              <c:numCache>
                <c:formatCode>_-* #,##0_-;\-* #,##0_-;_-* "-"??_-;_-@_-</c:formatCode>
                <c:ptCount val="622"/>
                <c:pt idx="0">
                  <c:v>10000000</c:v>
                </c:pt>
                <c:pt idx="1">
                  <c:v>10000000</c:v>
                </c:pt>
                <c:pt idx="2">
                  <c:v>60000000</c:v>
                </c:pt>
                <c:pt idx="3">
                  <c:v>60000000</c:v>
                </c:pt>
                <c:pt idx="4">
                  <c:v>60000000</c:v>
                </c:pt>
                <c:pt idx="5">
                  <c:v>60000000</c:v>
                </c:pt>
                <c:pt idx="6">
                  <c:v>60000000</c:v>
                </c:pt>
                <c:pt idx="7">
                  <c:v>60000000</c:v>
                </c:pt>
                <c:pt idx="8">
                  <c:v>60000000</c:v>
                </c:pt>
                <c:pt idx="9">
                  <c:v>2060000000</c:v>
                </c:pt>
                <c:pt idx="10">
                  <c:v>2060000000</c:v>
                </c:pt>
                <c:pt idx="11">
                  <c:v>2060000000</c:v>
                </c:pt>
                <c:pt idx="12">
                  <c:v>2060000000</c:v>
                </c:pt>
                <c:pt idx="13">
                  <c:v>2060000000</c:v>
                </c:pt>
                <c:pt idx="14">
                  <c:v>4060000000</c:v>
                </c:pt>
                <c:pt idx="15">
                  <c:v>4060000000</c:v>
                </c:pt>
                <c:pt idx="16">
                  <c:v>4060000000</c:v>
                </c:pt>
                <c:pt idx="17">
                  <c:v>4060000000</c:v>
                </c:pt>
                <c:pt idx="18">
                  <c:v>4060000000</c:v>
                </c:pt>
                <c:pt idx="19">
                  <c:v>6060000000</c:v>
                </c:pt>
                <c:pt idx="20">
                  <c:v>6060000000</c:v>
                </c:pt>
                <c:pt idx="21">
                  <c:v>6060000000</c:v>
                </c:pt>
                <c:pt idx="22">
                  <c:v>6060000000</c:v>
                </c:pt>
                <c:pt idx="23">
                  <c:v>6060000000</c:v>
                </c:pt>
                <c:pt idx="24">
                  <c:v>8060000000</c:v>
                </c:pt>
                <c:pt idx="25">
                  <c:v>8060000000</c:v>
                </c:pt>
                <c:pt idx="26">
                  <c:v>8060000000</c:v>
                </c:pt>
                <c:pt idx="27">
                  <c:v>8060000000</c:v>
                </c:pt>
                <c:pt idx="28">
                  <c:v>8060000000</c:v>
                </c:pt>
                <c:pt idx="29">
                  <c:v>10060000000</c:v>
                </c:pt>
                <c:pt idx="30">
                  <c:v>10060000000</c:v>
                </c:pt>
                <c:pt idx="31">
                  <c:v>10060000000</c:v>
                </c:pt>
                <c:pt idx="32">
                  <c:v>10060000000</c:v>
                </c:pt>
                <c:pt idx="33">
                  <c:v>10060000000</c:v>
                </c:pt>
                <c:pt idx="34">
                  <c:v>12060000000</c:v>
                </c:pt>
                <c:pt idx="35">
                  <c:v>12060000000</c:v>
                </c:pt>
                <c:pt idx="36">
                  <c:v>12060000000</c:v>
                </c:pt>
                <c:pt idx="37">
                  <c:v>12060000000</c:v>
                </c:pt>
                <c:pt idx="38">
                  <c:v>12060000000</c:v>
                </c:pt>
                <c:pt idx="39">
                  <c:v>14060000000</c:v>
                </c:pt>
                <c:pt idx="40">
                  <c:v>14060000000</c:v>
                </c:pt>
                <c:pt idx="41">
                  <c:v>14060000000</c:v>
                </c:pt>
                <c:pt idx="42">
                  <c:v>14060000000</c:v>
                </c:pt>
                <c:pt idx="43">
                  <c:v>14060000000</c:v>
                </c:pt>
                <c:pt idx="44">
                  <c:v>15060000000</c:v>
                </c:pt>
                <c:pt idx="45">
                  <c:v>15060000000</c:v>
                </c:pt>
                <c:pt idx="46">
                  <c:v>15060000000</c:v>
                </c:pt>
                <c:pt idx="47">
                  <c:v>18360000000</c:v>
                </c:pt>
                <c:pt idx="48">
                  <c:v>18360000000</c:v>
                </c:pt>
                <c:pt idx="49">
                  <c:v>18360000000</c:v>
                </c:pt>
                <c:pt idx="50">
                  <c:v>21360000000</c:v>
                </c:pt>
                <c:pt idx="51">
                  <c:v>21360000000</c:v>
                </c:pt>
                <c:pt idx="52">
                  <c:v>21360000000</c:v>
                </c:pt>
                <c:pt idx="53">
                  <c:v>21360000000</c:v>
                </c:pt>
                <c:pt idx="54">
                  <c:v>21360000000</c:v>
                </c:pt>
                <c:pt idx="55">
                  <c:v>24360000000</c:v>
                </c:pt>
                <c:pt idx="56">
                  <c:v>24360000000</c:v>
                </c:pt>
                <c:pt idx="57">
                  <c:v>24360000000</c:v>
                </c:pt>
                <c:pt idx="58">
                  <c:v>24360000000</c:v>
                </c:pt>
                <c:pt idx="59">
                  <c:v>24360000000</c:v>
                </c:pt>
                <c:pt idx="60">
                  <c:v>27360000000</c:v>
                </c:pt>
                <c:pt idx="61">
                  <c:v>27360000000</c:v>
                </c:pt>
                <c:pt idx="62">
                  <c:v>27360000000</c:v>
                </c:pt>
                <c:pt idx="63">
                  <c:v>27360000000</c:v>
                </c:pt>
                <c:pt idx="64">
                  <c:v>27360000000</c:v>
                </c:pt>
                <c:pt idx="65">
                  <c:v>30360000000</c:v>
                </c:pt>
                <c:pt idx="66">
                  <c:v>30360000000</c:v>
                </c:pt>
                <c:pt idx="67">
                  <c:v>30360000000</c:v>
                </c:pt>
                <c:pt idx="68">
                  <c:v>30360000000</c:v>
                </c:pt>
                <c:pt idx="69">
                  <c:v>30360000000</c:v>
                </c:pt>
                <c:pt idx="70">
                  <c:v>30360000000</c:v>
                </c:pt>
                <c:pt idx="71">
                  <c:v>30360000000</c:v>
                </c:pt>
                <c:pt idx="72">
                  <c:v>30360000000</c:v>
                </c:pt>
                <c:pt idx="73">
                  <c:v>30360000000</c:v>
                </c:pt>
                <c:pt idx="74">
                  <c:v>30360000000</c:v>
                </c:pt>
                <c:pt idx="75">
                  <c:v>30360000000</c:v>
                </c:pt>
                <c:pt idx="76">
                  <c:v>30360000000</c:v>
                </c:pt>
                <c:pt idx="77">
                  <c:v>30360000000</c:v>
                </c:pt>
                <c:pt idx="78">
                  <c:v>30360000000</c:v>
                </c:pt>
                <c:pt idx="79">
                  <c:v>30360000000</c:v>
                </c:pt>
                <c:pt idx="80">
                  <c:v>30360000000</c:v>
                </c:pt>
                <c:pt idx="81">
                  <c:v>30360000000</c:v>
                </c:pt>
                <c:pt idx="82">
                  <c:v>30360000000</c:v>
                </c:pt>
                <c:pt idx="83">
                  <c:v>30360000000</c:v>
                </c:pt>
                <c:pt idx="84">
                  <c:v>30360000000</c:v>
                </c:pt>
                <c:pt idx="85">
                  <c:v>30360000000</c:v>
                </c:pt>
                <c:pt idx="86">
                  <c:v>30360000000</c:v>
                </c:pt>
                <c:pt idx="87">
                  <c:v>30360000000</c:v>
                </c:pt>
                <c:pt idx="88">
                  <c:v>30360000000</c:v>
                </c:pt>
                <c:pt idx="89">
                  <c:v>30360000000</c:v>
                </c:pt>
                <c:pt idx="90">
                  <c:v>30360000000</c:v>
                </c:pt>
                <c:pt idx="91">
                  <c:v>30360000000</c:v>
                </c:pt>
                <c:pt idx="92">
                  <c:v>30360000000</c:v>
                </c:pt>
                <c:pt idx="93">
                  <c:v>30360000000</c:v>
                </c:pt>
                <c:pt idx="94">
                  <c:v>30360000000</c:v>
                </c:pt>
                <c:pt idx="95">
                  <c:v>30360000000</c:v>
                </c:pt>
                <c:pt idx="96">
                  <c:v>30360000000</c:v>
                </c:pt>
                <c:pt idx="97">
                  <c:v>30360000000</c:v>
                </c:pt>
                <c:pt idx="98">
                  <c:v>30360000000</c:v>
                </c:pt>
                <c:pt idx="99">
                  <c:v>30360000000</c:v>
                </c:pt>
                <c:pt idx="100">
                  <c:v>30360000000</c:v>
                </c:pt>
                <c:pt idx="101">
                  <c:v>30360000000</c:v>
                </c:pt>
                <c:pt idx="102">
                  <c:v>30360000000</c:v>
                </c:pt>
                <c:pt idx="103">
                  <c:v>30360000000</c:v>
                </c:pt>
                <c:pt idx="104">
                  <c:v>30360000000</c:v>
                </c:pt>
                <c:pt idx="105">
                  <c:v>30360000000</c:v>
                </c:pt>
                <c:pt idx="106">
                  <c:v>30360000000</c:v>
                </c:pt>
                <c:pt idx="107">
                  <c:v>30360000000</c:v>
                </c:pt>
                <c:pt idx="108">
                  <c:v>30360000000</c:v>
                </c:pt>
                <c:pt idx="109">
                  <c:v>35360000000</c:v>
                </c:pt>
                <c:pt idx="110">
                  <c:v>35360000000</c:v>
                </c:pt>
                <c:pt idx="111">
                  <c:v>35360000000</c:v>
                </c:pt>
                <c:pt idx="112">
                  <c:v>35360000000</c:v>
                </c:pt>
                <c:pt idx="113">
                  <c:v>40360000000</c:v>
                </c:pt>
                <c:pt idx="114">
                  <c:v>40360000000</c:v>
                </c:pt>
                <c:pt idx="115">
                  <c:v>40360000000</c:v>
                </c:pt>
                <c:pt idx="116">
                  <c:v>40360000000</c:v>
                </c:pt>
                <c:pt idx="117">
                  <c:v>40360000000</c:v>
                </c:pt>
                <c:pt idx="118">
                  <c:v>40360000000</c:v>
                </c:pt>
                <c:pt idx="119">
                  <c:v>40360000000</c:v>
                </c:pt>
                <c:pt idx="120">
                  <c:v>40360000000</c:v>
                </c:pt>
                <c:pt idx="121">
                  <c:v>40360000000</c:v>
                </c:pt>
                <c:pt idx="122">
                  <c:v>40360000000</c:v>
                </c:pt>
                <c:pt idx="123">
                  <c:v>40360000000</c:v>
                </c:pt>
                <c:pt idx="124">
                  <c:v>40360000000</c:v>
                </c:pt>
                <c:pt idx="125">
                  <c:v>40360000000</c:v>
                </c:pt>
                <c:pt idx="126">
                  <c:v>40360000000</c:v>
                </c:pt>
                <c:pt idx="127">
                  <c:v>40360000000</c:v>
                </c:pt>
                <c:pt idx="128">
                  <c:v>40360000000</c:v>
                </c:pt>
                <c:pt idx="129">
                  <c:v>40360000000</c:v>
                </c:pt>
                <c:pt idx="130">
                  <c:v>40360000000</c:v>
                </c:pt>
                <c:pt idx="131">
                  <c:v>40360000000</c:v>
                </c:pt>
                <c:pt idx="132">
                  <c:v>40360000000</c:v>
                </c:pt>
                <c:pt idx="133">
                  <c:v>40360000000</c:v>
                </c:pt>
                <c:pt idx="134">
                  <c:v>40360000000</c:v>
                </c:pt>
                <c:pt idx="135">
                  <c:v>40360000000</c:v>
                </c:pt>
                <c:pt idx="136">
                  <c:v>40360000000</c:v>
                </c:pt>
                <c:pt idx="137">
                  <c:v>40360000000</c:v>
                </c:pt>
                <c:pt idx="138">
                  <c:v>40360000000</c:v>
                </c:pt>
                <c:pt idx="139">
                  <c:v>40360000000</c:v>
                </c:pt>
                <c:pt idx="140">
                  <c:v>40360000000</c:v>
                </c:pt>
                <c:pt idx="141">
                  <c:v>40360000000</c:v>
                </c:pt>
                <c:pt idx="142">
                  <c:v>40360000000</c:v>
                </c:pt>
                <c:pt idx="143">
                  <c:v>40360000000</c:v>
                </c:pt>
                <c:pt idx="144">
                  <c:v>40360000000</c:v>
                </c:pt>
                <c:pt idx="145">
                  <c:v>40360000000</c:v>
                </c:pt>
                <c:pt idx="146">
                  <c:v>40360000000</c:v>
                </c:pt>
                <c:pt idx="147">
                  <c:v>40360000000</c:v>
                </c:pt>
                <c:pt idx="148">
                  <c:v>40360000000</c:v>
                </c:pt>
                <c:pt idx="149">
                  <c:v>40360000000</c:v>
                </c:pt>
                <c:pt idx="150">
                  <c:v>40360000000</c:v>
                </c:pt>
                <c:pt idx="151">
                  <c:v>40360000000</c:v>
                </c:pt>
                <c:pt idx="152">
                  <c:v>40360000000</c:v>
                </c:pt>
                <c:pt idx="153">
                  <c:v>40360000000</c:v>
                </c:pt>
                <c:pt idx="154">
                  <c:v>40360000000</c:v>
                </c:pt>
                <c:pt idx="155">
                  <c:v>40360000000</c:v>
                </c:pt>
                <c:pt idx="156">
                  <c:v>40360000000</c:v>
                </c:pt>
                <c:pt idx="157">
                  <c:v>40010316167</c:v>
                </c:pt>
                <c:pt idx="158">
                  <c:v>39360000000</c:v>
                </c:pt>
                <c:pt idx="159">
                  <c:v>39360000000</c:v>
                </c:pt>
                <c:pt idx="160">
                  <c:v>39360000000</c:v>
                </c:pt>
                <c:pt idx="161">
                  <c:v>39360000000</c:v>
                </c:pt>
                <c:pt idx="162">
                  <c:v>38860000000</c:v>
                </c:pt>
                <c:pt idx="163">
                  <c:v>38360000000</c:v>
                </c:pt>
                <c:pt idx="164">
                  <c:v>38360000000</c:v>
                </c:pt>
                <c:pt idx="165">
                  <c:v>38360000000</c:v>
                </c:pt>
                <c:pt idx="166">
                  <c:v>37860000000</c:v>
                </c:pt>
                <c:pt idx="167">
                  <c:v>37860000000</c:v>
                </c:pt>
                <c:pt idx="168">
                  <c:v>37860000000</c:v>
                </c:pt>
                <c:pt idx="169">
                  <c:v>37860000000</c:v>
                </c:pt>
                <c:pt idx="170">
                  <c:v>37860000000</c:v>
                </c:pt>
                <c:pt idx="171">
                  <c:v>37860000000</c:v>
                </c:pt>
                <c:pt idx="172">
                  <c:v>35860000456.379997</c:v>
                </c:pt>
                <c:pt idx="173">
                  <c:v>35860000456.379997</c:v>
                </c:pt>
                <c:pt idx="174">
                  <c:v>35860000456.379997</c:v>
                </c:pt>
                <c:pt idx="175">
                  <c:v>33860000649.769997</c:v>
                </c:pt>
                <c:pt idx="176">
                  <c:v>33860000649.769997</c:v>
                </c:pt>
                <c:pt idx="177">
                  <c:v>33860000649.769997</c:v>
                </c:pt>
                <c:pt idx="178">
                  <c:v>38860000649.770004</c:v>
                </c:pt>
                <c:pt idx="179">
                  <c:v>38860000649.770004</c:v>
                </c:pt>
                <c:pt idx="180">
                  <c:v>38860000649.770004</c:v>
                </c:pt>
                <c:pt idx="181">
                  <c:v>38860000649.770004</c:v>
                </c:pt>
                <c:pt idx="182">
                  <c:v>38860000649.770004</c:v>
                </c:pt>
                <c:pt idx="183">
                  <c:v>36360000649.769997</c:v>
                </c:pt>
                <c:pt idx="184">
                  <c:v>36360000649.769997</c:v>
                </c:pt>
                <c:pt idx="185">
                  <c:v>36360000649.769997</c:v>
                </c:pt>
                <c:pt idx="186">
                  <c:v>36360000649.769997</c:v>
                </c:pt>
                <c:pt idx="187">
                  <c:v>36360000649.769997</c:v>
                </c:pt>
                <c:pt idx="188">
                  <c:v>33860000649.769997</c:v>
                </c:pt>
                <c:pt idx="189">
                  <c:v>33860000649.769997</c:v>
                </c:pt>
                <c:pt idx="190">
                  <c:v>33860000649.769997</c:v>
                </c:pt>
                <c:pt idx="191">
                  <c:v>33860000649.769997</c:v>
                </c:pt>
                <c:pt idx="192">
                  <c:v>33860000649.769997</c:v>
                </c:pt>
                <c:pt idx="193">
                  <c:v>31360000884.830002</c:v>
                </c:pt>
                <c:pt idx="194">
                  <c:v>31360000884.830002</c:v>
                </c:pt>
                <c:pt idx="195">
                  <c:v>31360000884.830002</c:v>
                </c:pt>
                <c:pt idx="196">
                  <c:v>31360000884.830002</c:v>
                </c:pt>
                <c:pt idx="197">
                  <c:v>31360000884.830002</c:v>
                </c:pt>
                <c:pt idx="198">
                  <c:v>28860000885.200001</c:v>
                </c:pt>
                <c:pt idx="199">
                  <c:v>28860000885.200001</c:v>
                </c:pt>
                <c:pt idx="200">
                  <c:v>28860000885.200001</c:v>
                </c:pt>
                <c:pt idx="201">
                  <c:v>28860000885.200001</c:v>
                </c:pt>
                <c:pt idx="202">
                  <c:v>26360000885.130001</c:v>
                </c:pt>
                <c:pt idx="203">
                  <c:v>26360000885.130001</c:v>
                </c:pt>
                <c:pt idx="204">
                  <c:v>26360000885.130001</c:v>
                </c:pt>
                <c:pt idx="205">
                  <c:v>26360000885.130001</c:v>
                </c:pt>
                <c:pt idx="206">
                  <c:v>26360000885.130001</c:v>
                </c:pt>
                <c:pt idx="207">
                  <c:v>23860001093.490002</c:v>
                </c:pt>
                <c:pt idx="208">
                  <c:v>23860001093.490002</c:v>
                </c:pt>
                <c:pt idx="209">
                  <c:v>23860001093.490002</c:v>
                </c:pt>
                <c:pt idx="210">
                  <c:v>23851327944.740002</c:v>
                </c:pt>
                <c:pt idx="211">
                  <c:v>23851327944.740002</c:v>
                </c:pt>
                <c:pt idx="212">
                  <c:v>21351328608.920002</c:v>
                </c:pt>
                <c:pt idx="213">
                  <c:v>21351328608.920002</c:v>
                </c:pt>
                <c:pt idx="214">
                  <c:v>21351328608.920002</c:v>
                </c:pt>
                <c:pt idx="215">
                  <c:v>21351328608.920002</c:v>
                </c:pt>
                <c:pt idx="216">
                  <c:v>21351328608.920002</c:v>
                </c:pt>
                <c:pt idx="217">
                  <c:v>18351504712.760002</c:v>
                </c:pt>
                <c:pt idx="218">
                  <c:v>18351504712.760002</c:v>
                </c:pt>
                <c:pt idx="219">
                  <c:v>18351504712.760002</c:v>
                </c:pt>
                <c:pt idx="220">
                  <c:v>18351504712.760002</c:v>
                </c:pt>
                <c:pt idx="221">
                  <c:v>18351504712.760002</c:v>
                </c:pt>
                <c:pt idx="222">
                  <c:v>15351504965.069998</c:v>
                </c:pt>
                <c:pt idx="223">
                  <c:v>15351504965.069998</c:v>
                </c:pt>
                <c:pt idx="224">
                  <c:v>15351504965.069998</c:v>
                </c:pt>
                <c:pt idx="225">
                  <c:v>15351504965.069998</c:v>
                </c:pt>
                <c:pt idx="226">
                  <c:v>15351504965.069998</c:v>
                </c:pt>
                <c:pt idx="227">
                  <c:v>12351505867.479998</c:v>
                </c:pt>
                <c:pt idx="228">
                  <c:v>12351505867.479998</c:v>
                </c:pt>
                <c:pt idx="229">
                  <c:v>12351505867.479998</c:v>
                </c:pt>
                <c:pt idx="230">
                  <c:v>12351505867.479998</c:v>
                </c:pt>
                <c:pt idx="231">
                  <c:v>12351505867.479998</c:v>
                </c:pt>
                <c:pt idx="232">
                  <c:v>9351506154.4599991</c:v>
                </c:pt>
                <c:pt idx="233">
                  <c:v>9351506154.4599991</c:v>
                </c:pt>
                <c:pt idx="234">
                  <c:v>9351506154.4599991</c:v>
                </c:pt>
                <c:pt idx="235">
                  <c:v>9351506154.4599991</c:v>
                </c:pt>
                <c:pt idx="236">
                  <c:v>9351506154.4599991</c:v>
                </c:pt>
                <c:pt idx="237">
                  <c:v>5969728254.7999992</c:v>
                </c:pt>
                <c:pt idx="238">
                  <c:v>5969728254.7999992</c:v>
                </c:pt>
                <c:pt idx="239">
                  <c:v>5969728254.7999992</c:v>
                </c:pt>
                <c:pt idx="240">
                  <c:v>5969728254.7999992</c:v>
                </c:pt>
                <c:pt idx="241">
                  <c:v>5969728254.7999992</c:v>
                </c:pt>
                <c:pt idx="242">
                  <c:v>2454305482.4500003</c:v>
                </c:pt>
                <c:pt idx="243">
                  <c:v>2454305482.4500003</c:v>
                </c:pt>
                <c:pt idx="244">
                  <c:v>2454305482.4500003</c:v>
                </c:pt>
                <c:pt idx="245">
                  <c:v>2454305482.4500003</c:v>
                </c:pt>
                <c:pt idx="246">
                  <c:v>2454305482.4500003</c:v>
                </c:pt>
                <c:pt idx="247">
                  <c:v>93081907.659999847</c:v>
                </c:pt>
                <c:pt idx="248">
                  <c:v>93081907.659999847</c:v>
                </c:pt>
                <c:pt idx="249">
                  <c:v>93081907.659999847</c:v>
                </c:pt>
                <c:pt idx="250">
                  <c:v>93081907.659999996</c:v>
                </c:pt>
                <c:pt idx="251">
                  <c:v>93081907.659999996</c:v>
                </c:pt>
                <c:pt idx="252">
                  <c:v>93081907.659999996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</c:numCache>
            </c:numRef>
          </c:val>
        </c:ser>
        <c:ser>
          <c:idx val="3"/>
          <c:order val="3"/>
          <c:tx>
            <c:strRef>
              <c:f>'Nvo FANVIT1 Sin Asset'!$AC$2</c:f>
              <c:strCache>
                <c:ptCount val="1"/>
                <c:pt idx="0">
                  <c:v>INFONAVIT</c:v>
                </c:pt>
              </c:strCache>
            </c:strRef>
          </c:tx>
          <c:invertIfNegative val="0"/>
          <c:val>
            <c:numRef>
              <c:f>'Nvo FANVIT1 Sin Asset'!$AC$3:$AC$624</c:f>
              <c:numCache>
                <c:formatCode>_-* #,##0_-;\-* #,##0_-;_-* "-"??_-;_-@_-</c:formatCode>
                <c:ptCount val="6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349683833</c:v>
                </c:pt>
                <c:pt idx="158">
                  <c:v>1000000000</c:v>
                </c:pt>
                <c:pt idx="159">
                  <c:v>1000000000</c:v>
                </c:pt>
                <c:pt idx="160">
                  <c:v>1000000000</c:v>
                </c:pt>
                <c:pt idx="161">
                  <c:v>1000000000</c:v>
                </c:pt>
                <c:pt idx="162">
                  <c:v>1500000000</c:v>
                </c:pt>
                <c:pt idx="163">
                  <c:v>2000000000</c:v>
                </c:pt>
                <c:pt idx="164">
                  <c:v>2000000000</c:v>
                </c:pt>
                <c:pt idx="165">
                  <c:v>2000000000</c:v>
                </c:pt>
                <c:pt idx="166">
                  <c:v>2500000000</c:v>
                </c:pt>
                <c:pt idx="167">
                  <c:v>2500000000</c:v>
                </c:pt>
                <c:pt idx="168">
                  <c:v>2500000000</c:v>
                </c:pt>
                <c:pt idx="169">
                  <c:v>2500000000</c:v>
                </c:pt>
                <c:pt idx="170">
                  <c:v>2500000000</c:v>
                </c:pt>
                <c:pt idx="171">
                  <c:v>2500000000</c:v>
                </c:pt>
                <c:pt idx="172">
                  <c:v>4499999543.6199999</c:v>
                </c:pt>
                <c:pt idx="173">
                  <c:v>4499999543.6199999</c:v>
                </c:pt>
                <c:pt idx="174">
                  <c:v>4499999543.6199999</c:v>
                </c:pt>
                <c:pt idx="175">
                  <c:v>6499999350.2299995</c:v>
                </c:pt>
                <c:pt idx="176">
                  <c:v>6499999350.2299995</c:v>
                </c:pt>
                <c:pt idx="177">
                  <c:v>6499999350.2299995</c:v>
                </c:pt>
                <c:pt idx="178">
                  <c:v>6499999350.2299995</c:v>
                </c:pt>
                <c:pt idx="179">
                  <c:v>6499999350.2299995</c:v>
                </c:pt>
                <c:pt idx="180">
                  <c:v>6499999350.2299995</c:v>
                </c:pt>
                <c:pt idx="181">
                  <c:v>6499999350.2299995</c:v>
                </c:pt>
                <c:pt idx="182">
                  <c:v>6499999350.2299995</c:v>
                </c:pt>
                <c:pt idx="183">
                  <c:v>8999999350.2299995</c:v>
                </c:pt>
                <c:pt idx="184">
                  <c:v>8999999350.2299995</c:v>
                </c:pt>
                <c:pt idx="185">
                  <c:v>8999999350.2299995</c:v>
                </c:pt>
                <c:pt idx="186">
                  <c:v>8999999350.2299995</c:v>
                </c:pt>
                <c:pt idx="187">
                  <c:v>8999999350.2299995</c:v>
                </c:pt>
                <c:pt idx="188">
                  <c:v>11499999350.23</c:v>
                </c:pt>
                <c:pt idx="189">
                  <c:v>11499999350.23</c:v>
                </c:pt>
                <c:pt idx="190">
                  <c:v>11499999350.23</c:v>
                </c:pt>
                <c:pt idx="191">
                  <c:v>11499999350.23</c:v>
                </c:pt>
                <c:pt idx="192">
                  <c:v>11499999350.23</c:v>
                </c:pt>
                <c:pt idx="193">
                  <c:v>13999999115.17</c:v>
                </c:pt>
                <c:pt idx="194">
                  <c:v>13999999115.17</c:v>
                </c:pt>
                <c:pt idx="195">
                  <c:v>13999999115.17</c:v>
                </c:pt>
                <c:pt idx="196">
                  <c:v>13999999115.17</c:v>
                </c:pt>
                <c:pt idx="197">
                  <c:v>13999999115.17</c:v>
                </c:pt>
                <c:pt idx="198">
                  <c:v>16499999114.799999</c:v>
                </c:pt>
                <c:pt idx="199">
                  <c:v>16499999114.799999</c:v>
                </c:pt>
                <c:pt idx="200">
                  <c:v>16499999114.799999</c:v>
                </c:pt>
                <c:pt idx="201">
                  <c:v>16499999114.799999</c:v>
                </c:pt>
                <c:pt idx="202">
                  <c:v>18999999114.869999</c:v>
                </c:pt>
                <c:pt idx="203">
                  <c:v>18999999114.869999</c:v>
                </c:pt>
                <c:pt idx="204">
                  <c:v>18999999114.869999</c:v>
                </c:pt>
                <c:pt idx="205">
                  <c:v>18999999114.869999</c:v>
                </c:pt>
                <c:pt idx="206">
                  <c:v>18999999114.869999</c:v>
                </c:pt>
                <c:pt idx="207">
                  <c:v>21499998906.509998</c:v>
                </c:pt>
                <c:pt idx="208">
                  <c:v>21499998906.509998</c:v>
                </c:pt>
                <c:pt idx="209">
                  <c:v>21499998906.509998</c:v>
                </c:pt>
                <c:pt idx="210">
                  <c:v>21508672055.259998</c:v>
                </c:pt>
                <c:pt idx="211">
                  <c:v>21508672055.259998</c:v>
                </c:pt>
                <c:pt idx="212">
                  <c:v>24008671391.079998</c:v>
                </c:pt>
                <c:pt idx="213">
                  <c:v>24008671391.079998</c:v>
                </c:pt>
                <c:pt idx="214">
                  <c:v>24008671391.079998</c:v>
                </c:pt>
                <c:pt idx="215">
                  <c:v>24008671391.079998</c:v>
                </c:pt>
                <c:pt idx="216">
                  <c:v>24008671391.079998</c:v>
                </c:pt>
                <c:pt idx="217">
                  <c:v>27008495287.239998</c:v>
                </c:pt>
                <c:pt idx="218">
                  <c:v>27008495287.239998</c:v>
                </c:pt>
                <c:pt idx="219">
                  <c:v>27008495287.239998</c:v>
                </c:pt>
                <c:pt idx="220">
                  <c:v>27008495287.239998</c:v>
                </c:pt>
                <c:pt idx="221">
                  <c:v>27008495287.239998</c:v>
                </c:pt>
                <c:pt idx="222">
                  <c:v>30008495034.929996</c:v>
                </c:pt>
                <c:pt idx="223">
                  <c:v>30008495034.929996</c:v>
                </c:pt>
                <c:pt idx="224">
                  <c:v>30008495034.929996</c:v>
                </c:pt>
                <c:pt idx="225">
                  <c:v>30008495034.929996</c:v>
                </c:pt>
                <c:pt idx="226">
                  <c:v>30008495034.929996</c:v>
                </c:pt>
                <c:pt idx="227">
                  <c:v>33008494132.519997</c:v>
                </c:pt>
                <c:pt idx="228">
                  <c:v>33008494132.519997</c:v>
                </c:pt>
                <c:pt idx="229">
                  <c:v>33008494132.519997</c:v>
                </c:pt>
                <c:pt idx="230">
                  <c:v>33008494132.519997</c:v>
                </c:pt>
                <c:pt idx="231">
                  <c:v>33008494132.519997</c:v>
                </c:pt>
                <c:pt idx="232">
                  <c:v>36008493845.540001</c:v>
                </c:pt>
                <c:pt idx="233">
                  <c:v>36008493845.540001</c:v>
                </c:pt>
                <c:pt idx="234">
                  <c:v>36008493845.540001</c:v>
                </c:pt>
                <c:pt idx="235">
                  <c:v>36008493845.540001</c:v>
                </c:pt>
                <c:pt idx="236">
                  <c:v>36008493845.540001</c:v>
                </c:pt>
                <c:pt idx="237">
                  <c:v>39390271745.199997</c:v>
                </c:pt>
                <c:pt idx="238">
                  <c:v>39390271745.199997</c:v>
                </c:pt>
                <c:pt idx="239">
                  <c:v>39390271745.199997</c:v>
                </c:pt>
                <c:pt idx="240">
                  <c:v>39390271745.199997</c:v>
                </c:pt>
                <c:pt idx="241">
                  <c:v>39390271745.199997</c:v>
                </c:pt>
                <c:pt idx="242">
                  <c:v>42905694517.549995</c:v>
                </c:pt>
                <c:pt idx="243">
                  <c:v>42905694517.549995</c:v>
                </c:pt>
                <c:pt idx="244">
                  <c:v>42905694517.549995</c:v>
                </c:pt>
                <c:pt idx="245">
                  <c:v>42905694517.549995</c:v>
                </c:pt>
                <c:pt idx="246">
                  <c:v>42905694517.549995</c:v>
                </c:pt>
                <c:pt idx="247">
                  <c:v>45266918092.340004</c:v>
                </c:pt>
                <c:pt idx="248">
                  <c:v>45266918092.340004</c:v>
                </c:pt>
                <c:pt idx="249">
                  <c:v>45266918092.340004</c:v>
                </c:pt>
                <c:pt idx="250">
                  <c:v>45266918092.339996</c:v>
                </c:pt>
                <c:pt idx="251">
                  <c:v>45266918092.339996</c:v>
                </c:pt>
                <c:pt idx="252">
                  <c:v>45266918092.339996</c:v>
                </c:pt>
                <c:pt idx="253">
                  <c:v>45360000000</c:v>
                </c:pt>
                <c:pt idx="254">
                  <c:v>45360000000</c:v>
                </c:pt>
                <c:pt idx="255">
                  <c:v>45360000000</c:v>
                </c:pt>
                <c:pt idx="256">
                  <c:v>45360000000</c:v>
                </c:pt>
                <c:pt idx="257">
                  <c:v>45360000000</c:v>
                </c:pt>
                <c:pt idx="258">
                  <c:v>45360000000</c:v>
                </c:pt>
                <c:pt idx="259">
                  <c:v>45360000000</c:v>
                </c:pt>
                <c:pt idx="260">
                  <c:v>45360000000</c:v>
                </c:pt>
                <c:pt idx="261">
                  <c:v>45360000000</c:v>
                </c:pt>
                <c:pt idx="262">
                  <c:v>45360000000</c:v>
                </c:pt>
                <c:pt idx="263">
                  <c:v>45360000000</c:v>
                </c:pt>
                <c:pt idx="264">
                  <c:v>45360000000</c:v>
                </c:pt>
                <c:pt idx="265">
                  <c:v>45360000000</c:v>
                </c:pt>
                <c:pt idx="266">
                  <c:v>45360000000</c:v>
                </c:pt>
                <c:pt idx="267">
                  <c:v>45360000000</c:v>
                </c:pt>
                <c:pt idx="268">
                  <c:v>45360000000</c:v>
                </c:pt>
                <c:pt idx="269">
                  <c:v>45360000000</c:v>
                </c:pt>
                <c:pt idx="270">
                  <c:v>45360000000</c:v>
                </c:pt>
                <c:pt idx="271">
                  <c:v>45360000000</c:v>
                </c:pt>
                <c:pt idx="272">
                  <c:v>45360000000</c:v>
                </c:pt>
                <c:pt idx="273">
                  <c:v>45360000000</c:v>
                </c:pt>
                <c:pt idx="274">
                  <c:v>45360000000</c:v>
                </c:pt>
                <c:pt idx="275">
                  <c:v>45360000000</c:v>
                </c:pt>
                <c:pt idx="276">
                  <c:v>45360000000</c:v>
                </c:pt>
                <c:pt idx="277">
                  <c:v>45360000000</c:v>
                </c:pt>
                <c:pt idx="278">
                  <c:v>45360000000</c:v>
                </c:pt>
                <c:pt idx="279">
                  <c:v>45360000000</c:v>
                </c:pt>
                <c:pt idx="280">
                  <c:v>45360000000</c:v>
                </c:pt>
                <c:pt idx="281">
                  <c:v>45360000000</c:v>
                </c:pt>
                <c:pt idx="282">
                  <c:v>45360000000</c:v>
                </c:pt>
                <c:pt idx="283">
                  <c:v>45360000000</c:v>
                </c:pt>
                <c:pt idx="284">
                  <c:v>45360000000</c:v>
                </c:pt>
                <c:pt idx="285">
                  <c:v>45360000000</c:v>
                </c:pt>
                <c:pt idx="286">
                  <c:v>45360000000</c:v>
                </c:pt>
                <c:pt idx="287">
                  <c:v>45360000000</c:v>
                </c:pt>
                <c:pt idx="288">
                  <c:v>45360000000</c:v>
                </c:pt>
                <c:pt idx="289">
                  <c:v>47360000000</c:v>
                </c:pt>
                <c:pt idx="290">
                  <c:v>50360000000</c:v>
                </c:pt>
                <c:pt idx="291">
                  <c:v>50360000000</c:v>
                </c:pt>
                <c:pt idx="292">
                  <c:v>50360000000</c:v>
                </c:pt>
                <c:pt idx="293">
                  <c:v>50360000000</c:v>
                </c:pt>
                <c:pt idx="294">
                  <c:v>50360000000</c:v>
                </c:pt>
                <c:pt idx="295">
                  <c:v>50360000000</c:v>
                </c:pt>
                <c:pt idx="296">
                  <c:v>50360000000</c:v>
                </c:pt>
                <c:pt idx="297">
                  <c:v>50360000000</c:v>
                </c:pt>
                <c:pt idx="298">
                  <c:v>50360000000</c:v>
                </c:pt>
                <c:pt idx="299">
                  <c:v>50360000000</c:v>
                </c:pt>
                <c:pt idx="300">
                  <c:v>50360000000</c:v>
                </c:pt>
                <c:pt idx="301">
                  <c:v>50360000000</c:v>
                </c:pt>
                <c:pt idx="302">
                  <c:v>50360000000</c:v>
                </c:pt>
                <c:pt idx="303">
                  <c:v>50360000000</c:v>
                </c:pt>
                <c:pt idx="304">
                  <c:v>50360000000</c:v>
                </c:pt>
                <c:pt idx="305">
                  <c:v>50360000000</c:v>
                </c:pt>
                <c:pt idx="306">
                  <c:v>50360000000</c:v>
                </c:pt>
                <c:pt idx="307">
                  <c:v>50360000000</c:v>
                </c:pt>
                <c:pt idx="308">
                  <c:v>50360000000</c:v>
                </c:pt>
                <c:pt idx="309">
                  <c:v>50360000000</c:v>
                </c:pt>
                <c:pt idx="310">
                  <c:v>50360000000</c:v>
                </c:pt>
                <c:pt idx="311">
                  <c:v>50360000000</c:v>
                </c:pt>
                <c:pt idx="312">
                  <c:v>50360000000</c:v>
                </c:pt>
                <c:pt idx="313">
                  <c:v>50360000000</c:v>
                </c:pt>
                <c:pt idx="314">
                  <c:v>50360000000</c:v>
                </c:pt>
                <c:pt idx="315">
                  <c:v>50360000000</c:v>
                </c:pt>
                <c:pt idx="316">
                  <c:v>50360000000</c:v>
                </c:pt>
                <c:pt idx="317">
                  <c:v>50360000000</c:v>
                </c:pt>
                <c:pt idx="318">
                  <c:v>50360000000</c:v>
                </c:pt>
                <c:pt idx="319">
                  <c:v>50360000000</c:v>
                </c:pt>
                <c:pt idx="320">
                  <c:v>50360000000</c:v>
                </c:pt>
                <c:pt idx="321">
                  <c:v>50360000000</c:v>
                </c:pt>
                <c:pt idx="322">
                  <c:v>50360000000</c:v>
                </c:pt>
                <c:pt idx="323">
                  <c:v>50360000000</c:v>
                </c:pt>
                <c:pt idx="324">
                  <c:v>50360000000</c:v>
                </c:pt>
                <c:pt idx="325">
                  <c:v>50360000000</c:v>
                </c:pt>
                <c:pt idx="326">
                  <c:v>50360000000</c:v>
                </c:pt>
                <c:pt idx="327">
                  <c:v>50360000000</c:v>
                </c:pt>
                <c:pt idx="328">
                  <c:v>50360000000</c:v>
                </c:pt>
                <c:pt idx="329">
                  <c:v>50360000000</c:v>
                </c:pt>
                <c:pt idx="330">
                  <c:v>50360000000</c:v>
                </c:pt>
                <c:pt idx="331">
                  <c:v>50360000000</c:v>
                </c:pt>
                <c:pt idx="332">
                  <c:v>50360000000</c:v>
                </c:pt>
                <c:pt idx="333">
                  <c:v>50360000000</c:v>
                </c:pt>
                <c:pt idx="334">
                  <c:v>50360000000</c:v>
                </c:pt>
                <c:pt idx="335">
                  <c:v>50360000000</c:v>
                </c:pt>
                <c:pt idx="336">
                  <c:v>50360000000</c:v>
                </c:pt>
                <c:pt idx="337">
                  <c:v>50360000000</c:v>
                </c:pt>
                <c:pt idx="338">
                  <c:v>50360000000</c:v>
                </c:pt>
                <c:pt idx="339">
                  <c:v>50360000000</c:v>
                </c:pt>
                <c:pt idx="340">
                  <c:v>50360000000</c:v>
                </c:pt>
                <c:pt idx="341">
                  <c:v>50360000000</c:v>
                </c:pt>
                <c:pt idx="342">
                  <c:v>50360000000</c:v>
                </c:pt>
                <c:pt idx="343">
                  <c:v>50360000000</c:v>
                </c:pt>
                <c:pt idx="344">
                  <c:v>50360000000</c:v>
                </c:pt>
                <c:pt idx="345">
                  <c:v>50360000000</c:v>
                </c:pt>
                <c:pt idx="346">
                  <c:v>50360000000</c:v>
                </c:pt>
                <c:pt idx="347">
                  <c:v>50360000000</c:v>
                </c:pt>
                <c:pt idx="348">
                  <c:v>50360000000</c:v>
                </c:pt>
                <c:pt idx="349">
                  <c:v>50360000000</c:v>
                </c:pt>
                <c:pt idx="350">
                  <c:v>50360000000</c:v>
                </c:pt>
                <c:pt idx="351">
                  <c:v>50360000000</c:v>
                </c:pt>
                <c:pt idx="352">
                  <c:v>50360000000</c:v>
                </c:pt>
                <c:pt idx="353">
                  <c:v>50360000000</c:v>
                </c:pt>
                <c:pt idx="354">
                  <c:v>50360000000</c:v>
                </c:pt>
                <c:pt idx="355">
                  <c:v>50360000000</c:v>
                </c:pt>
                <c:pt idx="356">
                  <c:v>50360000000</c:v>
                </c:pt>
                <c:pt idx="357">
                  <c:v>50360000000</c:v>
                </c:pt>
                <c:pt idx="358">
                  <c:v>50360000000</c:v>
                </c:pt>
                <c:pt idx="359">
                  <c:v>50360000000</c:v>
                </c:pt>
                <c:pt idx="360">
                  <c:v>50360000000</c:v>
                </c:pt>
                <c:pt idx="361">
                  <c:v>50360000000</c:v>
                </c:pt>
                <c:pt idx="362">
                  <c:v>50360000000</c:v>
                </c:pt>
                <c:pt idx="363">
                  <c:v>50360000000</c:v>
                </c:pt>
                <c:pt idx="364">
                  <c:v>50360000000</c:v>
                </c:pt>
                <c:pt idx="365">
                  <c:v>50360000000</c:v>
                </c:pt>
                <c:pt idx="366">
                  <c:v>50360000000</c:v>
                </c:pt>
                <c:pt idx="367">
                  <c:v>50360000000</c:v>
                </c:pt>
                <c:pt idx="368">
                  <c:v>50360000000</c:v>
                </c:pt>
                <c:pt idx="369">
                  <c:v>50360000000</c:v>
                </c:pt>
                <c:pt idx="370">
                  <c:v>50360000000</c:v>
                </c:pt>
                <c:pt idx="371">
                  <c:v>50360000000</c:v>
                </c:pt>
                <c:pt idx="372">
                  <c:v>50360000000</c:v>
                </c:pt>
                <c:pt idx="373">
                  <c:v>50360000000</c:v>
                </c:pt>
                <c:pt idx="374">
                  <c:v>50360000000</c:v>
                </c:pt>
                <c:pt idx="375">
                  <c:v>50360000000</c:v>
                </c:pt>
                <c:pt idx="376">
                  <c:v>50360000000</c:v>
                </c:pt>
                <c:pt idx="377">
                  <c:v>50360000000</c:v>
                </c:pt>
                <c:pt idx="378">
                  <c:v>50360000000</c:v>
                </c:pt>
                <c:pt idx="379">
                  <c:v>50360000000</c:v>
                </c:pt>
                <c:pt idx="380">
                  <c:v>50360000000</c:v>
                </c:pt>
                <c:pt idx="381">
                  <c:v>50360000000</c:v>
                </c:pt>
                <c:pt idx="382">
                  <c:v>50360000000</c:v>
                </c:pt>
                <c:pt idx="383">
                  <c:v>50360000000</c:v>
                </c:pt>
                <c:pt idx="384">
                  <c:v>50360000000</c:v>
                </c:pt>
                <c:pt idx="385">
                  <c:v>50360000000</c:v>
                </c:pt>
                <c:pt idx="386">
                  <c:v>50360000000</c:v>
                </c:pt>
                <c:pt idx="387">
                  <c:v>50360000000</c:v>
                </c:pt>
                <c:pt idx="388">
                  <c:v>50360000000</c:v>
                </c:pt>
                <c:pt idx="389">
                  <c:v>50360000000</c:v>
                </c:pt>
                <c:pt idx="390">
                  <c:v>50360000000</c:v>
                </c:pt>
                <c:pt idx="391">
                  <c:v>50360000000</c:v>
                </c:pt>
                <c:pt idx="392">
                  <c:v>50360000000</c:v>
                </c:pt>
                <c:pt idx="393">
                  <c:v>50360000000</c:v>
                </c:pt>
                <c:pt idx="394">
                  <c:v>50360000000</c:v>
                </c:pt>
                <c:pt idx="395">
                  <c:v>50360000000</c:v>
                </c:pt>
                <c:pt idx="396">
                  <c:v>50360000000</c:v>
                </c:pt>
                <c:pt idx="397">
                  <c:v>50360000000</c:v>
                </c:pt>
                <c:pt idx="398">
                  <c:v>50360000000</c:v>
                </c:pt>
                <c:pt idx="399">
                  <c:v>50360000000</c:v>
                </c:pt>
                <c:pt idx="400">
                  <c:v>50360000000</c:v>
                </c:pt>
                <c:pt idx="401">
                  <c:v>50360000000</c:v>
                </c:pt>
                <c:pt idx="402">
                  <c:v>50360000000</c:v>
                </c:pt>
                <c:pt idx="403">
                  <c:v>50360000000</c:v>
                </c:pt>
                <c:pt idx="404">
                  <c:v>50360000000</c:v>
                </c:pt>
                <c:pt idx="405">
                  <c:v>50360000000</c:v>
                </c:pt>
                <c:pt idx="406">
                  <c:v>50360000000</c:v>
                </c:pt>
                <c:pt idx="407">
                  <c:v>50360000000</c:v>
                </c:pt>
                <c:pt idx="408">
                  <c:v>50360000000</c:v>
                </c:pt>
                <c:pt idx="409">
                  <c:v>50360000000</c:v>
                </c:pt>
                <c:pt idx="410">
                  <c:v>50360000000</c:v>
                </c:pt>
                <c:pt idx="411">
                  <c:v>50360000000</c:v>
                </c:pt>
                <c:pt idx="412">
                  <c:v>50360000000</c:v>
                </c:pt>
                <c:pt idx="413">
                  <c:v>50360000000</c:v>
                </c:pt>
                <c:pt idx="414">
                  <c:v>50360000000</c:v>
                </c:pt>
                <c:pt idx="415">
                  <c:v>50360000000</c:v>
                </c:pt>
                <c:pt idx="416">
                  <c:v>50360000000</c:v>
                </c:pt>
                <c:pt idx="417">
                  <c:v>50360000000</c:v>
                </c:pt>
                <c:pt idx="418">
                  <c:v>50360000000</c:v>
                </c:pt>
                <c:pt idx="419">
                  <c:v>50360000000</c:v>
                </c:pt>
                <c:pt idx="420">
                  <c:v>50360000000</c:v>
                </c:pt>
                <c:pt idx="421">
                  <c:v>50360000000</c:v>
                </c:pt>
                <c:pt idx="422">
                  <c:v>50360000000</c:v>
                </c:pt>
                <c:pt idx="423">
                  <c:v>50360000000</c:v>
                </c:pt>
                <c:pt idx="424">
                  <c:v>50360000000</c:v>
                </c:pt>
                <c:pt idx="425">
                  <c:v>50360000000</c:v>
                </c:pt>
                <c:pt idx="426">
                  <c:v>50360000000</c:v>
                </c:pt>
                <c:pt idx="427">
                  <c:v>50360000000</c:v>
                </c:pt>
                <c:pt idx="428">
                  <c:v>50360000000</c:v>
                </c:pt>
                <c:pt idx="429">
                  <c:v>50360000000</c:v>
                </c:pt>
                <c:pt idx="430">
                  <c:v>50360000000</c:v>
                </c:pt>
                <c:pt idx="431">
                  <c:v>50360000000</c:v>
                </c:pt>
                <c:pt idx="432">
                  <c:v>50360000000</c:v>
                </c:pt>
                <c:pt idx="433">
                  <c:v>50360000000</c:v>
                </c:pt>
                <c:pt idx="434">
                  <c:v>50360000000</c:v>
                </c:pt>
                <c:pt idx="435">
                  <c:v>50360000000</c:v>
                </c:pt>
                <c:pt idx="436">
                  <c:v>50360000000</c:v>
                </c:pt>
                <c:pt idx="437">
                  <c:v>50360000000</c:v>
                </c:pt>
                <c:pt idx="438">
                  <c:v>50360000000</c:v>
                </c:pt>
                <c:pt idx="439">
                  <c:v>50360000000</c:v>
                </c:pt>
                <c:pt idx="440">
                  <c:v>50360000000</c:v>
                </c:pt>
                <c:pt idx="441">
                  <c:v>50360000000</c:v>
                </c:pt>
                <c:pt idx="442">
                  <c:v>50360000000</c:v>
                </c:pt>
                <c:pt idx="443">
                  <c:v>50360000000</c:v>
                </c:pt>
                <c:pt idx="444">
                  <c:v>50360000000</c:v>
                </c:pt>
                <c:pt idx="445">
                  <c:v>50360000000</c:v>
                </c:pt>
                <c:pt idx="446">
                  <c:v>50360000000</c:v>
                </c:pt>
                <c:pt idx="447">
                  <c:v>50360000000</c:v>
                </c:pt>
                <c:pt idx="448">
                  <c:v>50360000000</c:v>
                </c:pt>
                <c:pt idx="449">
                  <c:v>50360000000</c:v>
                </c:pt>
                <c:pt idx="450">
                  <c:v>50360000000</c:v>
                </c:pt>
                <c:pt idx="451">
                  <c:v>50360000000</c:v>
                </c:pt>
                <c:pt idx="452">
                  <c:v>50360000000</c:v>
                </c:pt>
                <c:pt idx="453">
                  <c:v>50360000000</c:v>
                </c:pt>
                <c:pt idx="454">
                  <c:v>50360000000</c:v>
                </c:pt>
                <c:pt idx="455">
                  <c:v>50360000000</c:v>
                </c:pt>
                <c:pt idx="456">
                  <c:v>50360000000</c:v>
                </c:pt>
                <c:pt idx="457">
                  <c:v>50360000000</c:v>
                </c:pt>
                <c:pt idx="458">
                  <c:v>50360000000</c:v>
                </c:pt>
                <c:pt idx="459">
                  <c:v>50360000000</c:v>
                </c:pt>
                <c:pt idx="460">
                  <c:v>50360000000</c:v>
                </c:pt>
                <c:pt idx="461">
                  <c:v>50360000000</c:v>
                </c:pt>
                <c:pt idx="462">
                  <c:v>50360000000</c:v>
                </c:pt>
                <c:pt idx="463">
                  <c:v>50360000000</c:v>
                </c:pt>
                <c:pt idx="464">
                  <c:v>50360000000</c:v>
                </c:pt>
                <c:pt idx="465">
                  <c:v>50360000000</c:v>
                </c:pt>
                <c:pt idx="466">
                  <c:v>50360000000</c:v>
                </c:pt>
                <c:pt idx="467">
                  <c:v>50360000000</c:v>
                </c:pt>
                <c:pt idx="468">
                  <c:v>50360000000</c:v>
                </c:pt>
                <c:pt idx="469">
                  <c:v>50360000000</c:v>
                </c:pt>
                <c:pt idx="470">
                  <c:v>50360000000</c:v>
                </c:pt>
                <c:pt idx="471">
                  <c:v>50360000000</c:v>
                </c:pt>
                <c:pt idx="472">
                  <c:v>50360000000</c:v>
                </c:pt>
                <c:pt idx="473">
                  <c:v>50360000000</c:v>
                </c:pt>
                <c:pt idx="474">
                  <c:v>50360000000</c:v>
                </c:pt>
                <c:pt idx="475">
                  <c:v>50360000000</c:v>
                </c:pt>
                <c:pt idx="476">
                  <c:v>50360000000</c:v>
                </c:pt>
                <c:pt idx="477">
                  <c:v>50360000000</c:v>
                </c:pt>
                <c:pt idx="478">
                  <c:v>50360000000</c:v>
                </c:pt>
                <c:pt idx="479">
                  <c:v>50360000000</c:v>
                </c:pt>
                <c:pt idx="480">
                  <c:v>50360000000</c:v>
                </c:pt>
                <c:pt idx="481">
                  <c:v>50360000000</c:v>
                </c:pt>
                <c:pt idx="482">
                  <c:v>50360000000</c:v>
                </c:pt>
                <c:pt idx="483">
                  <c:v>50360000000</c:v>
                </c:pt>
                <c:pt idx="484">
                  <c:v>50360000000</c:v>
                </c:pt>
                <c:pt idx="485">
                  <c:v>50360000000</c:v>
                </c:pt>
                <c:pt idx="486">
                  <c:v>50360000000</c:v>
                </c:pt>
                <c:pt idx="487">
                  <c:v>50360000000</c:v>
                </c:pt>
                <c:pt idx="488">
                  <c:v>50360000000</c:v>
                </c:pt>
                <c:pt idx="489">
                  <c:v>50360000000</c:v>
                </c:pt>
                <c:pt idx="490">
                  <c:v>50360000000</c:v>
                </c:pt>
                <c:pt idx="491">
                  <c:v>50360000000</c:v>
                </c:pt>
                <c:pt idx="492">
                  <c:v>50360000000</c:v>
                </c:pt>
                <c:pt idx="493">
                  <c:v>50360000000</c:v>
                </c:pt>
                <c:pt idx="494">
                  <c:v>50360000000</c:v>
                </c:pt>
                <c:pt idx="495">
                  <c:v>50360000000</c:v>
                </c:pt>
                <c:pt idx="496">
                  <c:v>50360000000</c:v>
                </c:pt>
                <c:pt idx="497">
                  <c:v>50360000000</c:v>
                </c:pt>
                <c:pt idx="498">
                  <c:v>50360000000</c:v>
                </c:pt>
                <c:pt idx="499">
                  <c:v>50360000000</c:v>
                </c:pt>
                <c:pt idx="500">
                  <c:v>50360000000</c:v>
                </c:pt>
                <c:pt idx="501">
                  <c:v>50360000000</c:v>
                </c:pt>
                <c:pt idx="502">
                  <c:v>50360000000</c:v>
                </c:pt>
                <c:pt idx="503">
                  <c:v>50360000000</c:v>
                </c:pt>
                <c:pt idx="504">
                  <c:v>50360000000</c:v>
                </c:pt>
                <c:pt idx="505">
                  <c:v>50360000000</c:v>
                </c:pt>
                <c:pt idx="506">
                  <c:v>50360000000</c:v>
                </c:pt>
                <c:pt idx="507">
                  <c:v>50360000000</c:v>
                </c:pt>
                <c:pt idx="508">
                  <c:v>50360000000</c:v>
                </c:pt>
                <c:pt idx="509">
                  <c:v>50360000000</c:v>
                </c:pt>
                <c:pt idx="510">
                  <c:v>50360000000</c:v>
                </c:pt>
                <c:pt idx="511">
                  <c:v>50360000000</c:v>
                </c:pt>
                <c:pt idx="512">
                  <c:v>50360000000</c:v>
                </c:pt>
                <c:pt idx="513">
                  <c:v>50360000000</c:v>
                </c:pt>
                <c:pt idx="514">
                  <c:v>50360000000</c:v>
                </c:pt>
                <c:pt idx="515">
                  <c:v>50360000000</c:v>
                </c:pt>
                <c:pt idx="516">
                  <c:v>50360000000</c:v>
                </c:pt>
                <c:pt idx="517">
                  <c:v>50360000000</c:v>
                </c:pt>
                <c:pt idx="518">
                  <c:v>50360000000</c:v>
                </c:pt>
                <c:pt idx="519">
                  <c:v>50360000000</c:v>
                </c:pt>
                <c:pt idx="520">
                  <c:v>50360000000</c:v>
                </c:pt>
                <c:pt idx="521">
                  <c:v>50360000000</c:v>
                </c:pt>
                <c:pt idx="522">
                  <c:v>50360000000</c:v>
                </c:pt>
                <c:pt idx="523">
                  <c:v>50360000000</c:v>
                </c:pt>
                <c:pt idx="524">
                  <c:v>50360000000</c:v>
                </c:pt>
                <c:pt idx="525">
                  <c:v>50360000000</c:v>
                </c:pt>
                <c:pt idx="526">
                  <c:v>50360000000</c:v>
                </c:pt>
                <c:pt idx="527">
                  <c:v>50360000000</c:v>
                </c:pt>
                <c:pt idx="528">
                  <c:v>50360000000</c:v>
                </c:pt>
                <c:pt idx="529">
                  <c:v>50360000000</c:v>
                </c:pt>
                <c:pt idx="530">
                  <c:v>50360000000</c:v>
                </c:pt>
                <c:pt idx="531">
                  <c:v>50360000000</c:v>
                </c:pt>
                <c:pt idx="532">
                  <c:v>50360000000</c:v>
                </c:pt>
                <c:pt idx="533">
                  <c:v>50360000000</c:v>
                </c:pt>
                <c:pt idx="534">
                  <c:v>50360000000</c:v>
                </c:pt>
                <c:pt idx="535">
                  <c:v>50360000000</c:v>
                </c:pt>
                <c:pt idx="536">
                  <c:v>50360000000</c:v>
                </c:pt>
                <c:pt idx="537">
                  <c:v>50360000000</c:v>
                </c:pt>
                <c:pt idx="538">
                  <c:v>50360000000</c:v>
                </c:pt>
                <c:pt idx="539">
                  <c:v>50360000000</c:v>
                </c:pt>
                <c:pt idx="540">
                  <c:v>50360000000</c:v>
                </c:pt>
                <c:pt idx="541">
                  <c:v>50360000000</c:v>
                </c:pt>
                <c:pt idx="542">
                  <c:v>50360000000</c:v>
                </c:pt>
                <c:pt idx="543">
                  <c:v>50360000000</c:v>
                </c:pt>
                <c:pt idx="544">
                  <c:v>50360000000</c:v>
                </c:pt>
                <c:pt idx="545">
                  <c:v>50360000000</c:v>
                </c:pt>
                <c:pt idx="546">
                  <c:v>50360000000</c:v>
                </c:pt>
                <c:pt idx="547">
                  <c:v>50360000000</c:v>
                </c:pt>
                <c:pt idx="548">
                  <c:v>50360000000</c:v>
                </c:pt>
                <c:pt idx="549">
                  <c:v>50360000000</c:v>
                </c:pt>
                <c:pt idx="550">
                  <c:v>50360000000</c:v>
                </c:pt>
                <c:pt idx="551">
                  <c:v>50360000000</c:v>
                </c:pt>
                <c:pt idx="552">
                  <c:v>50360000000</c:v>
                </c:pt>
                <c:pt idx="553">
                  <c:v>50360000000</c:v>
                </c:pt>
                <c:pt idx="554">
                  <c:v>50360000000</c:v>
                </c:pt>
                <c:pt idx="555">
                  <c:v>50360000000</c:v>
                </c:pt>
                <c:pt idx="556">
                  <c:v>50360000000</c:v>
                </c:pt>
                <c:pt idx="557">
                  <c:v>50360000000</c:v>
                </c:pt>
                <c:pt idx="558">
                  <c:v>50360000000</c:v>
                </c:pt>
                <c:pt idx="559">
                  <c:v>50360000000</c:v>
                </c:pt>
                <c:pt idx="560">
                  <c:v>50360000000</c:v>
                </c:pt>
                <c:pt idx="561">
                  <c:v>50360000000</c:v>
                </c:pt>
                <c:pt idx="562">
                  <c:v>50360000000</c:v>
                </c:pt>
                <c:pt idx="563">
                  <c:v>50360000000</c:v>
                </c:pt>
                <c:pt idx="564">
                  <c:v>50360000000</c:v>
                </c:pt>
                <c:pt idx="565">
                  <c:v>50360000000</c:v>
                </c:pt>
                <c:pt idx="566">
                  <c:v>54360000000</c:v>
                </c:pt>
                <c:pt idx="567">
                  <c:v>54360000000</c:v>
                </c:pt>
                <c:pt idx="568">
                  <c:v>54360000000</c:v>
                </c:pt>
                <c:pt idx="569">
                  <c:v>54360000000</c:v>
                </c:pt>
                <c:pt idx="570">
                  <c:v>58360000000</c:v>
                </c:pt>
                <c:pt idx="571">
                  <c:v>58360000000</c:v>
                </c:pt>
                <c:pt idx="572">
                  <c:v>58360000000</c:v>
                </c:pt>
                <c:pt idx="573">
                  <c:v>62360000000</c:v>
                </c:pt>
                <c:pt idx="574">
                  <c:v>66360000000</c:v>
                </c:pt>
                <c:pt idx="575">
                  <c:v>66360000000</c:v>
                </c:pt>
                <c:pt idx="576">
                  <c:v>66360000000</c:v>
                </c:pt>
                <c:pt idx="577">
                  <c:v>66360000000</c:v>
                </c:pt>
                <c:pt idx="578">
                  <c:v>70360000000</c:v>
                </c:pt>
                <c:pt idx="579">
                  <c:v>74360000000</c:v>
                </c:pt>
                <c:pt idx="580">
                  <c:v>74360000000</c:v>
                </c:pt>
                <c:pt idx="581">
                  <c:v>74360000000</c:v>
                </c:pt>
                <c:pt idx="582">
                  <c:v>74360000000</c:v>
                </c:pt>
                <c:pt idx="583">
                  <c:v>78360000000</c:v>
                </c:pt>
                <c:pt idx="584">
                  <c:v>78360000000</c:v>
                </c:pt>
                <c:pt idx="585">
                  <c:v>78360000000</c:v>
                </c:pt>
                <c:pt idx="586">
                  <c:v>78360000000</c:v>
                </c:pt>
                <c:pt idx="587">
                  <c:v>78360000000</c:v>
                </c:pt>
                <c:pt idx="588">
                  <c:v>78360000000</c:v>
                </c:pt>
                <c:pt idx="589">
                  <c:v>78360000000</c:v>
                </c:pt>
                <c:pt idx="590">
                  <c:v>78360000000</c:v>
                </c:pt>
                <c:pt idx="591">
                  <c:v>78360000000</c:v>
                </c:pt>
                <c:pt idx="592">
                  <c:v>78360000000</c:v>
                </c:pt>
                <c:pt idx="593">
                  <c:v>82360000000</c:v>
                </c:pt>
                <c:pt idx="594">
                  <c:v>85360000000</c:v>
                </c:pt>
                <c:pt idx="595">
                  <c:v>85360000000</c:v>
                </c:pt>
                <c:pt idx="596">
                  <c:v>85360000000</c:v>
                </c:pt>
                <c:pt idx="597">
                  <c:v>85360000000</c:v>
                </c:pt>
                <c:pt idx="598">
                  <c:v>85360000000</c:v>
                </c:pt>
                <c:pt idx="599">
                  <c:v>90360000000</c:v>
                </c:pt>
                <c:pt idx="600">
                  <c:v>90360000000</c:v>
                </c:pt>
                <c:pt idx="601">
                  <c:v>90360000000</c:v>
                </c:pt>
                <c:pt idx="602">
                  <c:v>90360000000</c:v>
                </c:pt>
                <c:pt idx="603">
                  <c:v>90360000000</c:v>
                </c:pt>
                <c:pt idx="604">
                  <c:v>90360000000</c:v>
                </c:pt>
                <c:pt idx="605">
                  <c:v>90360000000</c:v>
                </c:pt>
                <c:pt idx="606">
                  <c:v>90360000000</c:v>
                </c:pt>
                <c:pt idx="607">
                  <c:v>90360000000</c:v>
                </c:pt>
                <c:pt idx="608">
                  <c:v>90360000000</c:v>
                </c:pt>
                <c:pt idx="609">
                  <c:v>90360000000</c:v>
                </c:pt>
                <c:pt idx="610">
                  <c:v>90360000000</c:v>
                </c:pt>
                <c:pt idx="611">
                  <c:v>90360000000</c:v>
                </c:pt>
                <c:pt idx="612">
                  <c:v>90360000000</c:v>
                </c:pt>
                <c:pt idx="613">
                  <c:v>90360000000</c:v>
                </c:pt>
                <c:pt idx="614">
                  <c:v>90360000000</c:v>
                </c:pt>
                <c:pt idx="615">
                  <c:v>90360000000</c:v>
                </c:pt>
                <c:pt idx="616">
                  <c:v>90360000000</c:v>
                </c:pt>
                <c:pt idx="617">
                  <c:v>90360000000</c:v>
                </c:pt>
                <c:pt idx="618">
                  <c:v>90360000000</c:v>
                </c:pt>
                <c:pt idx="619">
                  <c:v>90360000000</c:v>
                </c:pt>
                <c:pt idx="620">
                  <c:v>90360000000</c:v>
                </c:pt>
                <c:pt idx="621">
                  <c:v>90360000000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900992"/>
        <c:axId val="50898816"/>
      </c:barChart>
      <c:lineChart>
        <c:grouping val="standard"/>
        <c:varyColors val="0"/>
        <c:ser>
          <c:idx val="0"/>
          <c:order val="0"/>
          <c:tx>
            <c:strRef>
              <c:f>'Nvo FANVIT1 Sin Asset'!$U$2</c:f>
              <c:strCache>
                <c:ptCount val="1"/>
                <c:pt idx="0">
                  <c:v>FANVIT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2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2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2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4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4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5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5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6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7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75"/>
              <c:layout>
                <c:manualLayout>
                  <c:x val="0.41536838429547451"/>
                  <c:y val="-0.2839091127573730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ysClr val="windowText" lastClr="000000"/>
                        </a:solidFill>
                      </a:defRPr>
                    </a:pPr>
                    <a:r>
                      <a:rPr lang="en-US" sz="800" dirty="0">
                        <a:solidFill>
                          <a:sysClr val="windowText" lastClr="000000"/>
                        </a:solidFill>
                      </a:rPr>
                      <a:t>FANVIT
30-Dic</a:t>
                    </a:r>
                  </a:p>
                  <a:p>
                    <a:pPr>
                      <a:defRPr>
                        <a:solidFill>
                          <a:sysClr val="windowText" lastClr="000000"/>
                        </a:solidFill>
                      </a:defRPr>
                    </a:pPr>
                    <a:r>
                      <a:rPr lang="en-US" sz="800" dirty="0">
                        <a:solidFill>
                          <a:sysClr val="windowText" lastClr="000000"/>
                        </a:solidFill>
                      </a:rPr>
                      <a:t>6.97</a:t>
                    </a:r>
                    <a:endParaRPr lang="en-US" sz="900" dirty="0">
                      <a:solidFill>
                        <a:sysClr val="windowText" lastClr="000000"/>
                      </a:solidFill>
                    </a:endParaRPr>
                  </a:p>
                </c:rich>
              </c:tx>
              <c:numFmt formatCode="#,##0.00" sourceLinked="0"/>
              <c:spPr>
                <a:solidFill>
                  <a:srgbClr val="EEECE1"/>
                </a:solidFill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solidFill>
                <a:srgbClr val="EEECE1"/>
              </a:solidFill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'Nvo FANVIT1 Sin Asset'!$A$3:$A$624</c:f>
              <c:numCache>
                <c:formatCode>d\-mmm</c:formatCode>
                <c:ptCount val="622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42303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  <c:pt idx="391">
                  <c:v>42402</c:v>
                </c:pt>
                <c:pt idx="392">
                  <c:v>42403</c:v>
                </c:pt>
                <c:pt idx="393">
                  <c:v>42404</c:v>
                </c:pt>
                <c:pt idx="394">
                  <c:v>42405</c:v>
                </c:pt>
                <c:pt idx="395">
                  <c:v>42408</c:v>
                </c:pt>
                <c:pt idx="396">
                  <c:v>42409</c:v>
                </c:pt>
                <c:pt idx="397">
                  <c:v>42410</c:v>
                </c:pt>
                <c:pt idx="398">
                  <c:v>42411</c:v>
                </c:pt>
                <c:pt idx="399">
                  <c:v>42412</c:v>
                </c:pt>
                <c:pt idx="400">
                  <c:v>42415</c:v>
                </c:pt>
                <c:pt idx="401">
                  <c:v>42416</c:v>
                </c:pt>
                <c:pt idx="402">
                  <c:v>42417</c:v>
                </c:pt>
                <c:pt idx="403">
                  <c:v>42418</c:v>
                </c:pt>
                <c:pt idx="404">
                  <c:v>42419</c:v>
                </c:pt>
                <c:pt idx="405">
                  <c:v>42422</c:v>
                </c:pt>
                <c:pt idx="406">
                  <c:v>42423</c:v>
                </c:pt>
                <c:pt idx="407">
                  <c:v>42424</c:v>
                </c:pt>
                <c:pt idx="408">
                  <c:v>42425</c:v>
                </c:pt>
                <c:pt idx="409">
                  <c:v>42426</c:v>
                </c:pt>
                <c:pt idx="410">
                  <c:v>42429</c:v>
                </c:pt>
                <c:pt idx="411">
                  <c:v>42430</c:v>
                </c:pt>
                <c:pt idx="412">
                  <c:v>42431</c:v>
                </c:pt>
                <c:pt idx="413">
                  <c:v>42432</c:v>
                </c:pt>
                <c:pt idx="414">
                  <c:v>42433</c:v>
                </c:pt>
                <c:pt idx="415">
                  <c:v>42436</c:v>
                </c:pt>
                <c:pt idx="416">
                  <c:v>42437</c:v>
                </c:pt>
                <c:pt idx="417">
                  <c:v>42437</c:v>
                </c:pt>
                <c:pt idx="418">
                  <c:v>42439</c:v>
                </c:pt>
                <c:pt idx="419">
                  <c:v>42440</c:v>
                </c:pt>
                <c:pt idx="420">
                  <c:v>42443</c:v>
                </c:pt>
                <c:pt idx="421">
                  <c:v>42444</c:v>
                </c:pt>
                <c:pt idx="422">
                  <c:v>42445</c:v>
                </c:pt>
                <c:pt idx="423">
                  <c:v>42446</c:v>
                </c:pt>
                <c:pt idx="424">
                  <c:v>42447</c:v>
                </c:pt>
                <c:pt idx="425">
                  <c:v>42451</c:v>
                </c:pt>
                <c:pt idx="426">
                  <c:v>42452</c:v>
                </c:pt>
                <c:pt idx="427">
                  <c:v>42457</c:v>
                </c:pt>
                <c:pt idx="428">
                  <c:v>42458</c:v>
                </c:pt>
                <c:pt idx="429">
                  <c:v>42459</c:v>
                </c:pt>
                <c:pt idx="430">
                  <c:v>42460</c:v>
                </c:pt>
                <c:pt idx="431">
                  <c:v>42461</c:v>
                </c:pt>
                <c:pt idx="432">
                  <c:v>42464</c:v>
                </c:pt>
                <c:pt idx="433">
                  <c:v>42465</c:v>
                </c:pt>
                <c:pt idx="434">
                  <c:v>42466</c:v>
                </c:pt>
                <c:pt idx="435">
                  <c:v>42467</c:v>
                </c:pt>
                <c:pt idx="436">
                  <c:v>42468</c:v>
                </c:pt>
                <c:pt idx="437">
                  <c:v>42471</c:v>
                </c:pt>
                <c:pt idx="438">
                  <c:v>42472</c:v>
                </c:pt>
                <c:pt idx="439">
                  <c:v>42473</c:v>
                </c:pt>
                <c:pt idx="440">
                  <c:v>42474</c:v>
                </c:pt>
                <c:pt idx="441">
                  <c:v>42475</c:v>
                </c:pt>
                <c:pt idx="442">
                  <c:v>42478</c:v>
                </c:pt>
                <c:pt idx="443">
                  <c:v>42479</c:v>
                </c:pt>
                <c:pt idx="444">
                  <c:v>42480</c:v>
                </c:pt>
                <c:pt idx="445">
                  <c:v>42481</c:v>
                </c:pt>
                <c:pt idx="446">
                  <c:v>42482</c:v>
                </c:pt>
                <c:pt idx="447">
                  <c:v>42485</c:v>
                </c:pt>
                <c:pt idx="448">
                  <c:v>42486</c:v>
                </c:pt>
                <c:pt idx="449">
                  <c:v>42487</c:v>
                </c:pt>
                <c:pt idx="450">
                  <c:v>42488</c:v>
                </c:pt>
                <c:pt idx="451">
                  <c:v>42489</c:v>
                </c:pt>
                <c:pt idx="452">
                  <c:v>42492</c:v>
                </c:pt>
                <c:pt idx="453">
                  <c:v>42493</c:v>
                </c:pt>
                <c:pt idx="454">
                  <c:v>42494</c:v>
                </c:pt>
                <c:pt idx="455">
                  <c:v>42495</c:v>
                </c:pt>
                <c:pt idx="456">
                  <c:v>42496</c:v>
                </c:pt>
                <c:pt idx="457">
                  <c:v>42499</c:v>
                </c:pt>
                <c:pt idx="458">
                  <c:v>42500</c:v>
                </c:pt>
                <c:pt idx="459">
                  <c:v>42501</c:v>
                </c:pt>
                <c:pt idx="460">
                  <c:v>42502</c:v>
                </c:pt>
                <c:pt idx="461">
                  <c:v>42503</c:v>
                </c:pt>
                <c:pt idx="462">
                  <c:v>42506</c:v>
                </c:pt>
                <c:pt idx="463">
                  <c:v>42507</c:v>
                </c:pt>
                <c:pt idx="464">
                  <c:v>42508</c:v>
                </c:pt>
                <c:pt idx="465">
                  <c:v>42509</c:v>
                </c:pt>
                <c:pt idx="466">
                  <c:v>42510</c:v>
                </c:pt>
                <c:pt idx="467">
                  <c:v>42513</c:v>
                </c:pt>
                <c:pt idx="468">
                  <c:v>42514</c:v>
                </c:pt>
                <c:pt idx="469">
                  <c:v>42515</c:v>
                </c:pt>
                <c:pt idx="470">
                  <c:v>42516</c:v>
                </c:pt>
                <c:pt idx="471">
                  <c:v>42517</c:v>
                </c:pt>
                <c:pt idx="472">
                  <c:v>42520</c:v>
                </c:pt>
                <c:pt idx="473">
                  <c:v>42521</c:v>
                </c:pt>
                <c:pt idx="474">
                  <c:v>42522</c:v>
                </c:pt>
                <c:pt idx="475">
                  <c:v>42523</c:v>
                </c:pt>
                <c:pt idx="476">
                  <c:v>42524</c:v>
                </c:pt>
                <c:pt idx="477">
                  <c:v>42527</c:v>
                </c:pt>
                <c:pt idx="478">
                  <c:v>42528</c:v>
                </c:pt>
                <c:pt idx="479">
                  <c:v>42529</c:v>
                </c:pt>
                <c:pt idx="480">
                  <c:v>42530</c:v>
                </c:pt>
                <c:pt idx="481">
                  <c:v>42531</c:v>
                </c:pt>
                <c:pt idx="482">
                  <c:v>42534</c:v>
                </c:pt>
                <c:pt idx="483">
                  <c:v>42535</c:v>
                </c:pt>
                <c:pt idx="484">
                  <c:v>42536</c:v>
                </c:pt>
                <c:pt idx="485">
                  <c:v>42537</c:v>
                </c:pt>
                <c:pt idx="486">
                  <c:v>42538</c:v>
                </c:pt>
                <c:pt idx="487">
                  <c:v>42541</c:v>
                </c:pt>
                <c:pt idx="488">
                  <c:v>42542</c:v>
                </c:pt>
                <c:pt idx="489">
                  <c:v>42543</c:v>
                </c:pt>
                <c:pt idx="490">
                  <c:v>42544</c:v>
                </c:pt>
                <c:pt idx="491">
                  <c:v>42545</c:v>
                </c:pt>
                <c:pt idx="492">
                  <c:v>42548</c:v>
                </c:pt>
                <c:pt idx="493">
                  <c:v>42549</c:v>
                </c:pt>
                <c:pt idx="494">
                  <c:v>42550</c:v>
                </c:pt>
                <c:pt idx="495">
                  <c:v>42551</c:v>
                </c:pt>
                <c:pt idx="496">
                  <c:v>42552</c:v>
                </c:pt>
                <c:pt idx="497">
                  <c:v>42555</c:v>
                </c:pt>
                <c:pt idx="498">
                  <c:v>42556</c:v>
                </c:pt>
                <c:pt idx="499">
                  <c:v>42557</c:v>
                </c:pt>
                <c:pt idx="500">
                  <c:v>42558</c:v>
                </c:pt>
                <c:pt idx="501">
                  <c:v>42559</c:v>
                </c:pt>
                <c:pt idx="502">
                  <c:v>42562</c:v>
                </c:pt>
                <c:pt idx="503">
                  <c:v>42563</c:v>
                </c:pt>
                <c:pt idx="504">
                  <c:v>42564</c:v>
                </c:pt>
                <c:pt idx="505">
                  <c:v>42565</c:v>
                </c:pt>
                <c:pt idx="506">
                  <c:v>42566</c:v>
                </c:pt>
                <c:pt idx="507">
                  <c:v>42569</c:v>
                </c:pt>
                <c:pt idx="508">
                  <c:v>42570</c:v>
                </c:pt>
                <c:pt idx="509">
                  <c:v>42571</c:v>
                </c:pt>
                <c:pt idx="510">
                  <c:v>42572</c:v>
                </c:pt>
                <c:pt idx="511">
                  <c:v>42573</c:v>
                </c:pt>
                <c:pt idx="512">
                  <c:v>42576</c:v>
                </c:pt>
                <c:pt idx="513">
                  <c:v>42577</c:v>
                </c:pt>
                <c:pt idx="514">
                  <c:v>42578</c:v>
                </c:pt>
                <c:pt idx="515">
                  <c:v>42579</c:v>
                </c:pt>
                <c:pt idx="516">
                  <c:v>42580</c:v>
                </c:pt>
                <c:pt idx="517">
                  <c:v>42583</c:v>
                </c:pt>
                <c:pt idx="518">
                  <c:v>42584</c:v>
                </c:pt>
                <c:pt idx="519">
                  <c:v>42585</c:v>
                </c:pt>
                <c:pt idx="520">
                  <c:v>42586</c:v>
                </c:pt>
                <c:pt idx="521">
                  <c:v>42587</c:v>
                </c:pt>
                <c:pt idx="522">
                  <c:v>42590</c:v>
                </c:pt>
                <c:pt idx="523">
                  <c:v>42591</c:v>
                </c:pt>
                <c:pt idx="524">
                  <c:v>42592</c:v>
                </c:pt>
                <c:pt idx="525">
                  <c:v>42593</c:v>
                </c:pt>
                <c:pt idx="526">
                  <c:v>42594</c:v>
                </c:pt>
                <c:pt idx="527">
                  <c:v>42597</c:v>
                </c:pt>
                <c:pt idx="528">
                  <c:v>42598</c:v>
                </c:pt>
                <c:pt idx="529">
                  <c:v>42599</c:v>
                </c:pt>
                <c:pt idx="530">
                  <c:v>42600</c:v>
                </c:pt>
                <c:pt idx="531">
                  <c:v>42601</c:v>
                </c:pt>
                <c:pt idx="532">
                  <c:v>42604</c:v>
                </c:pt>
                <c:pt idx="533">
                  <c:v>42605</c:v>
                </c:pt>
                <c:pt idx="534">
                  <c:v>42606</c:v>
                </c:pt>
                <c:pt idx="535">
                  <c:v>42607</c:v>
                </c:pt>
                <c:pt idx="536">
                  <c:v>42608</c:v>
                </c:pt>
                <c:pt idx="537">
                  <c:v>42611</c:v>
                </c:pt>
                <c:pt idx="538">
                  <c:v>42612</c:v>
                </c:pt>
                <c:pt idx="539">
                  <c:v>42613</c:v>
                </c:pt>
                <c:pt idx="540">
                  <c:v>42614</c:v>
                </c:pt>
                <c:pt idx="541">
                  <c:v>42615</c:v>
                </c:pt>
                <c:pt idx="542">
                  <c:v>42618</c:v>
                </c:pt>
                <c:pt idx="543">
                  <c:v>42619</c:v>
                </c:pt>
                <c:pt idx="544">
                  <c:v>42620</c:v>
                </c:pt>
                <c:pt idx="545">
                  <c:v>42621</c:v>
                </c:pt>
                <c:pt idx="546">
                  <c:v>42622</c:v>
                </c:pt>
                <c:pt idx="547">
                  <c:v>42625</c:v>
                </c:pt>
                <c:pt idx="548">
                  <c:v>42626</c:v>
                </c:pt>
                <c:pt idx="549">
                  <c:v>42627</c:v>
                </c:pt>
                <c:pt idx="550">
                  <c:v>42628</c:v>
                </c:pt>
                <c:pt idx="551">
                  <c:v>42632</c:v>
                </c:pt>
                <c:pt idx="552">
                  <c:v>42633</c:v>
                </c:pt>
                <c:pt idx="553">
                  <c:v>42634</c:v>
                </c:pt>
                <c:pt idx="554">
                  <c:v>42635</c:v>
                </c:pt>
                <c:pt idx="555">
                  <c:v>42636</c:v>
                </c:pt>
                <c:pt idx="556">
                  <c:v>42639</c:v>
                </c:pt>
                <c:pt idx="557">
                  <c:v>42640</c:v>
                </c:pt>
                <c:pt idx="558">
                  <c:v>42641</c:v>
                </c:pt>
                <c:pt idx="559">
                  <c:v>42642</c:v>
                </c:pt>
                <c:pt idx="560">
                  <c:v>42643</c:v>
                </c:pt>
                <c:pt idx="561">
                  <c:v>42646</c:v>
                </c:pt>
                <c:pt idx="562">
                  <c:v>42647</c:v>
                </c:pt>
                <c:pt idx="563">
                  <c:v>42648</c:v>
                </c:pt>
                <c:pt idx="564">
                  <c:v>42649</c:v>
                </c:pt>
                <c:pt idx="565">
                  <c:v>42650</c:v>
                </c:pt>
                <c:pt idx="566">
                  <c:v>42653</c:v>
                </c:pt>
                <c:pt idx="567">
                  <c:v>42654</c:v>
                </c:pt>
                <c:pt idx="568">
                  <c:v>42655</c:v>
                </c:pt>
                <c:pt idx="569">
                  <c:v>42656</c:v>
                </c:pt>
                <c:pt idx="570">
                  <c:v>42657</c:v>
                </c:pt>
                <c:pt idx="571">
                  <c:v>42660</c:v>
                </c:pt>
                <c:pt idx="572">
                  <c:v>42661</c:v>
                </c:pt>
                <c:pt idx="573">
                  <c:v>42662</c:v>
                </c:pt>
                <c:pt idx="574">
                  <c:v>42663</c:v>
                </c:pt>
                <c:pt idx="575">
                  <c:v>42664</c:v>
                </c:pt>
                <c:pt idx="576">
                  <c:v>42667</c:v>
                </c:pt>
                <c:pt idx="577">
                  <c:v>42668</c:v>
                </c:pt>
                <c:pt idx="578">
                  <c:v>42669</c:v>
                </c:pt>
                <c:pt idx="579">
                  <c:v>42670</c:v>
                </c:pt>
                <c:pt idx="580">
                  <c:v>42671</c:v>
                </c:pt>
                <c:pt idx="581">
                  <c:v>42674</c:v>
                </c:pt>
                <c:pt idx="582">
                  <c:v>42675</c:v>
                </c:pt>
                <c:pt idx="583">
                  <c:v>42677</c:v>
                </c:pt>
                <c:pt idx="584">
                  <c:v>42678</c:v>
                </c:pt>
                <c:pt idx="585">
                  <c:v>42681</c:v>
                </c:pt>
                <c:pt idx="586">
                  <c:v>42682</c:v>
                </c:pt>
                <c:pt idx="587">
                  <c:v>42683</c:v>
                </c:pt>
                <c:pt idx="588">
                  <c:v>42684</c:v>
                </c:pt>
                <c:pt idx="589">
                  <c:v>42685</c:v>
                </c:pt>
                <c:pt idx="590">
                  <c:v>42688</c:v>
                </c:pt>
                <c:pt idx="591">
                  <c:v>42689</c:v>
                </c:pt>
                <c:pt idx="592">
                  <c:v>42690</c:v>
                </c:pt>
                <c:pt idx="593">
                  <c:v>42691</c:v>
                </c:pt>
                <c:pt idx="594">
                  <c:v>42692</c:v>
                </c:pt>
                <c:pt idx="595">
                  <c:v>42696</c:v>
                </c:pt>
                <c:pt idx="596">
                  <c:v>42697</c:v>
                </c:pt>
                <c:pt idx="597">
                  <c:v>42698</c:v>
                </c:pt>
                <c:pt idx="598">
                  <c:v>42699</c:v>
                </c:pt>
                <c:pt idx="599">
                  <c:v>42702</c:v>
                </c:pt>
                <c:pt idx="600">
                  <c:v>42703</c:v>
                </c:pt>
                <c:pt idx="601">
                  <c:v>42704</c:v>
                </c:pt>
                <c:pt idx="602">
                  <c:v>42705</c:v>
                </c:pt>
                <c:pt idx="603">
                  <c:v>42706</c:v>
                </c:pt>
                <c:pt idx="604">
                  <c:v>42709</c:v>
                </c:pt>
                <c:pt idx="605">
                  <c:v>42710</c:v>
                </c:pt>
                <c:pt idx="606" formatCode="d\-mmm\-yy">
                  <c:v>42711</c:v>
                </c:pt>
                <c:pt idx="607" formatCode="d\-mmm\-yy">
                  <c:v>42712</c:v>
                </c:pt>
                <c:pt idx="608" formatCode="d\-mmm\-yy">
                  <c:v>42713</c:v>
                </c:pt>
                <c:pt idx="609" formatCode="d\-mmm\-yy">
                  <c:v>42717</c:v>
                </c:pt>
                <c:pt idx="610" formatCode="d\-mmm\-yy">
                  <c:v>42718</c:v>
                </c:pt>
                <c:pt idx="611" formatCode="d\-mmm\-yy">
                  <c:v>42719</c:v>
                </c:pt>
                <c:pt idx="612" formatCode="d\-mmm\-yy">
                  <c:v>42720</c:v>
                </c:pt>
                <c:pt idx="613" formatCode="d\-mmm\-yy">
                  <c:v>42723</c:v>
                </c:pt>
                <c:pt idx="614" formatCode="d\-mmm\-yy">
                  <c:v>42724</c:v>
                </c:pt>
                <c:pt idx="615" formatCode="d\-mmm\-yy">
                  <c:v>42725</c:v>
                </c:pt>
                <c:pt idx="616" formatCode="d\-mmm\-yy">
                  <c:v>42726</c:v>
                </c:pt>
                <c:pt idx="617" formatCode="d\-mmm\-yy">
                  <c:v>42730</c:v>
                </c:pt>
                <c:pt idx="618" formatCode="d\-mmm\-yy">
                  <c:v>42731</c:v>
                </c:pt>
                <c:pt idx="619" formatCode="d\-mmm\-yy">
                  <c:v>42732</c:v>
                </c:pt>
                <c:pt idx="620" formatCode="d\-mmm\-yy">
                  <c:v>42733</c:v>
                </c:pt>
                <c:pt idx="621" formatCode="d\-mmm\-yy">
                  <c:v>42734</c:v>
                </c:pt>
              </c:numCache>
            </c:numRef>
          </c:cat>
          <c:val>
            <c:numRef>
              <c:f>'Nvo FANVIT1 Sin Asset'!$U$3:$U$624</c:f>
              <c:numCache>
                <c:formatCode>0.0000</c:formatCode>
                <c:ptCount val="622"/>
                <c:pt idx="0">
                  <c:v>3.0306080428684665</c:v>
                </c:pt>
                <c:pt idx="1">
                  <c:v>3.0208263157564268</c:v>
                </c:pt>
                <c:pt idx="2">
                  <c:v>3.2886536351356597</c:v>
                </c:pt>
                <c:pt idx="3">
                  <c:v>3.2886295857355714</c:v>
                </c:pt>
                <c:pt idx="4">
                  <c:v>3.2694880318755914</c:v>
                </c:pt>
                <c:pt idx="5">
                  <c:v>3.2600781719065632</c:v>
                </c:pt>
                <c:pt idx="6">
                  <c:v>3.241616341917422</c:v>
                </c:pt>
                <c:pt idx="7">
                  <c:v>3.2154386361676504</c:v>
                </c:pt>
                <c:pt idx="8">
                  <c:v>3.2590463448285978</c:v>
                </c:pt>
                <c:pt idx="9">
                  <c:v>3.6847198464017459</c:v>
                </c:pt>
                <c:pt idx="10">
                  <c:v>3.7383075425030992</c:v>
                </c:pt>
                <c:pt idx="11">
                  <c:v>4.0760096501162062</c:v>
                </c:pt>
                <c:pt idx="12">
                  <c:v>4.0494756097869233</c:v>
                </c:pt>
                <c:pt idx="13">
                  <c:v>4.2127513875349756</c:v>
                </c:pt>
                <c:pt idx="14">
                  <c:v>3.9488499037956069</c:v>
                </c:pt>
                <c:pt idx="15">
                  <c:v>4.0002477022249776</c:v>
                </c:pt>
                <c:pt idx="16">
                  <c:v>4.1783552451374799</c:v>
                </c:pt>
                <c:pt idx="17">
                  <c:v>4.430780783259741</c:v>
                </c:pt>
                <c:pt idx="18">
                  <c:v>4.4123189899448541</c:v>
                </c:pt>
                <c:pt idx="19">
                  <c:v>4.1156337719891098</c:v>
                </c:pt>
                <c:pt idx="20">
                  <c:v>4.109097770130437</c:v>
                </c:pt>
                <c:pt idx="21">
                  <c:v>4.1572223428180521</c:v>
                </c:pt>
                <c:pt idx="22">
                  <c:v>4.3111049174252409</c:v>
                </c:pt>
                <c:pt idx="23">
                  <c:v>4.398247775572047</c:v>
                </c:pt>
                <c:pt idx="24">
                  <c:v>4.1585322443970663</c:v>
                </c:pt>
                <c:pt idx="25">
                  <c:v>4.1626000000000003</c:v>
                </c:pt>
                <c:pt idx="26">
                  <c:v>4.1512000000000002</c:v>
                </c:pt>
                <c:pt idx="27">
                  <c:v>4.2786999999999997</c:v>
                </c:pt>
                <c:pt idx="28">
                  <c:v>4.2475893045289901</c:v>
                </c:pt>
                <c:pt idx="29">
                  <c:v>4.0672855715267415</c:v>
                </c:pt>
                <c:pt idx="30">
                  <c:v>4.2577260090127025</c:v>
                </c:pt>
                <c:pt idx="31">
                  <c:v>4.2456134977299804</c:v>
                </c:pt>
                <c:pt idx="32">
                  <c:v>4.2052586853070428</c:v>
                </c:pt>
                <c:pt idx="33">
                  <c:v>4.1239243204509632</c:v>
                </c:pt>
                <c:pt idx="34">
                  <c:v>4.2194634407940796</c:v>
                </c:pt>
                <c:pt idx="35">
                  <c:v>4.1927355003480029</c:v>
                </c:pt>
                <c:pt idx="36">
                  <c:v>4.2217000000000002</c:v>
                </c:pt>
                <c:pt idx="37">
                  <c:v>4.2294351323040349</c:v>
                </c:pt>
                <c:pt idx="38">
                  <c:v>4.2017837867071623</c:v>
                </c:pt>
                <c:pt idx="39">
                  <c:v>4.1621739696171609</c:v>
                </c:pt>
                <c:pt idx="40">
                  <c:v>4.2572401972379863</c:v>
                </c:pt>
                <c:pt idx="41">
                  <c:v>4.2514000000000003</c:v>
                </c:pt>
                <c:pt idx="42">
                  <c:v>4.3715769202918837</c:v>
                </c:pt>
                <c:pt idx="43">
                  <c:v>4.3409642414953771</c:v>
                </c:pt>
                <c:pt idx="44">
                  <c:v>4.3935628912081945</c:v>
                </c:pt>
                <c:pt idx="45">
                  <c:v>4.5799195983635785</c:v>
                </c:pt>
                <c:pt idx="46">
                  <c:v>4.5679695480048634</c:v>
                </c:pt>
                <c:pt idx="47">
                  <c:v>4.4417939213260338</c:v>
                </c:pt>
                <c:pt idx="48">
                  <c:v>4.6130153450596936</c:v>
                </c:pt>
                <c:pt idx="49">
                  <c:v>4.6753257909450294</c:v>
                </c:pt>
                <c:pt idx="50">
                  <c:v>4.4820279514536887</c:v>
                </c:pt>
                <c:pt idx="51">
                  <c:v>4.6233849743321169</c:v>
                </c:pt>
                <c:pt idx="52">
                  <c:v>4.7919377081803818</c:v>
                </c:pt>
                <c:pt idx="53">
                  <c:v>4.670942276663185</c:v>
                </c:pt>
                <c:pt idx="54">
                  <c:v>4.824975252009625</c:v>
                </c:pt>
                <c:pt idx="55">
                  <c:v>4.6058932219889597</c:v>
                </c:pt>
                <c:pt idx="56">
                  <c:v>4.6076208080027099</c:v>
                </c:pt>
                <c:pt idx="57">
                  <c:v>4.5203965453335346</c:v>
                </c:pt>
                <c:pt idx="58">
                  <c:v>4.4681614617173846</c:v>
                </c:pt>
                <c:pt idx="59">
                  <c:v>4.5196892148599659</c:v>
                </c:pt>
                <c:pt idx="60">
                  <c:v>4.3969665484497611</c:v>
                </c:pt>
                <c:pt idx="61">
                  <c:v>4.3959276679117574</c:v>
                </c:pt>
                <c:pt idx="62">
                  <c:v>4.2952732350061895</c:v>
                </c:pt>
                <c:pt idx="63">
                  <c:v>4.1980333459464836</c:v>
                </c:pt>
                <c:pt idx="64">
                  <c:v>4.2719645920533615</c:v>
                </c:pt>
                <c:pt idx="65">
                  <c:v>4.0624499433349932</c:v>
                </c:pt>
                <c:pt idx="66">
                  <c:v>4.0402976098076202</c:v>
                </c:pt>
                <c:pt idx="67">
                  <c:v>3.9909259181224779</c:v>
                </c:pt>
                <c:pt idx="68">
                  <c:v>4.1555219534452803</c:v>
                </c:pt>
                <c:pt idx="69">
                  <c:v>4.2342769250441963</c:v>
                </c:pt>
                <c:pt idx="70">
                  <c:v>4.1611566597544858</c:v>
                </c:pt>
                <c:pt idx="71">
                  <c:v>4.1856758782176291</c:v>
                </c:pt>
                <c:pt idx="72">
                  <c:v>4.2079116293097343</c:v>
                </c:pt>
                <c:pt idx="73">
                  <c:v>4.174909957667337</c:v>
                </c:pt>
                <c:pt idx="74">
                  <c:v>4.1426506649988424</c:v>
                </c:pt>
                <c:pt idx="75">
                  <c:v>4.1263928823694114</c:v>
                </c:pt>
                <c:pt idx="76">
                  <c:v>4.0689343710590116</c:v>
                </c:pt>
                <c:pt idx="77">
                  <c:v>4.0952444893752231</c:v>
                </c:pt>
                <c:pt idx="78">
                  <c:v>4.1479328420002926</c:v>
                </c:pt>
                <c:pt idx="79">
                  <c:v>4.1762733245057007</c:v>
                </c:pt>
                <c:pt idx="80">
                  <c:v>4.2060772630213963</c:v>
                </c:pt>
                <c:pt idx="81">
                  <c:v>4.1631640910609606</c:v>
                </c:pt>
                <c:pt idx="82">
                  <c:v>4.1852029182230295</c:v>
                </c:pt>
                <c:pt idx="83">
                  <c:v>4.1756224365980135</c:v>
                </c:pt>
                <c:pt idx="84">
                  <c:v>4.1279442713411427</c:v>
                </c:pt>
                <c:pt idx="85">
                  <c:v>4.1381528572780679</c:v>
                </c:pt>
                <c:pt idx="86">
                  <c:v>4.1499714994903938</c:v>
                </c:pt>
                <c:pt idx="87">
                  <c:v>4.1573079337168357</c:v>
                </c:pt>
                <c:pt idx="88">
                  <c:v>4.1441861708828096</c:v>
                </c:pt>
                <c:pt idx="89">
                  <c:v>4.1481124263893694</c:v>
                </c:pt>
                <c:pt idx="90">
                  <c:v>4.123290709071826</c:v>
                </c:pt>
                <c:pt idx="91">
                  <c:v>4.1132</c:v>
                </c:pt>
                <c:pt idx="92">
                  <c:v>4.1025</c:v>
                </c:pt>
                <c:pt idx="93">
                  <c:v>4.0682999999999998</c:v>
                </c:pt>
                <c:pt idx="94">
                  <c:v>4.0506000000000002</c:v>
                </c:pt>
                <c:pt idx="95">
                  <c:v>4.0521000000000003</c:v>
                </c:pt>
                <c:pt idx="96">
                  <c:v>4.0548999999999999</c:v>
                </c:pt>
                <c:pt idx="97">
                  <c:v>4.0647000000000002</c:v>
                </c:pt>
                <c:pt idx="98">
                  <c:v>4.0590999999999999</c:v>
                </c:pt>
                <c:pt idx="99">
                  <c:v>4.0561999999999996</c:v>
                </c:pt>
                <c:pt idx="100">
                  <c:v>4.0873999999999997</c:v>
                </c:pt>
                <c:pt idx="101">
                  <c:v>4.0785999999999998</c:v>
                </c:pt>
                <c:pt idx="102">
                  <c:v>4.0671999999999997</c:v>
                </c:pt>
                <c:pt idx="103">
                  <c:v>4.2131999999999996</c:v>
                </c:pt>
                <c:pt idx="104">
                  <c:v>4.2587000000000002</c:v>
                </c:pt>
                <c:pt idx="105">
                  <c:v>4.2476000000000003</c:v>
                </c:pt>
                <c:pt idx="106">
                  <c:v>4.2594000000000003</c:v>
                </c:pt>
                <c:pt idx="107">
                  <c:v>4.2602000000000002</c:v>
                </c:pt>
                <c:pt idx="108">
                  <c:v>4.2870999999999997</c:v>
                </c:pt>
                <c:pt idx="109">
                  <c:v>4.1665000000000001</c:v>
                </c:pt>
                <c:pt idx="110">
                  <c:v>4.0711000000000004</c:v>
                </c:pt>
                <c:pt idx="111">
                  <c:v>4.0807000000000002</c:v>
                </c:pt>
                <c:pt idx="112">
                  <c:v>4.0656999999999996</c:v>
                </c:pt>
                <c:pt idx="113">
                  <c:v>3.9506999999999999</c:v>
                </c:pt>
                <c:pt idx="114">
                  <c:v>3.9977999999999998</c:v>
                </c:pt>
                <c:pt idx="115">
                  <c:v>4.0319000000000003</c:v>
                </c:pt>
                <c:pt idx="116">
                  <c:v>3.9983</c:v>
                </c:pt>
                <c:pt idx="117">
                  <c:v>4.0320999999999998</c:v>
                </c:pt>
                <c:pt idx="118">
                  <c:v>4.0374999999999996</c:v>
                </c:pt>
                <c:pt idx="119">
                  <c:v>4.0148999999999999</c:v>
                </c:pt>
                <c:pt idx="120">
                  <c:v>3.9870999999999999</c:v>
                </c:pt>
                <c:pt idx="121">
                  <c:v>3.9973000000000001</c:v>
                </c:pt>
                <c:pt idx="122">
                  <c:v>4.0827</c:v>
                </c:pt>
                <c:pt idx="123">
                  <c:v>3.8761999999999999</c:v>
                </c:pt>
                <c:pt idx="124">
                  <c:v>3.8466</c:v>
                </c:pt>
                <c:pt idx="125">
                  <c:v>3.8641000000000001</c:v>
                </c:pt>
                <c:pt idx="126">
                  <c:v>3.9045000000000001</c:v>
                </c:pt>
                <c:pt idx="127">
                  <c:v>3.9622999999999999</c:v>
                </c:pt>
                <c:pt idx="128">
                  <c:v>3.9142000000000001</c:v>
                </c:pt>
                <c:pt idx="129">
                  <c:v>3.8929</c:v>
                </c:pt>
                <c:pt idx="130">
                  <c:v>3.8940999999999999</c:v>
                </c:pt>
                <c:pt idx="131">
                  <c:v>3.9119999999999999</c:v>
                </c:pt>
                <c:pt idx="132">
                  <c:v>3.92</c:v>
                </c:pt>
                <c:pt idx="133">
                  <c:v>3.9096000000000002</c:v>
                </c:pt>
                <c:pt idx="134">
                  <c:v>3.8506999999999998</c:v>
                </c:pt>
                <c:pt idx="135">
                  <c:v>3.7679</c:v>
                </c:pt>
                <c:pt idx="136">
                  <c:v>3.7168999999999999</c:v>
                </c:pt>
                <c:pt idx="137">
                  <c:v>3.7111999999999998</c:v>
                </c:pt>
                <c:pt idx="138">
                  <c:v>3.6551999999999998</c:v>
                </c:pt>
                <c:pt idx="139">
                  <c:v>3.7229999999999999</c:v>
                </c:pt>
                <c:pt idx="140">
                  <c:v>3.7241</c:v>
                </c:pt>
                <c:pt idx="141">
                  <c:v>3.8022</c:v>
                </c:pt>
                <c:pt idx="142">
                  <c:v>3.8048000000000002</c:v>
                </c:pt>
                <c:pt idx="143">
                  <c:v>3.8229000000000002</c:v>
                </c:pt>
                <c:pt idx="144">
                  <c:v>3.9451999999999998</c:v>
                </c:pt>
                <c:pt idx="145">
                  <c:v>3.9754999999999998</c:v>
                </c:pt>
                <c:pt idx="146">
                  <c:v>4.0288000000000004</c:v>
                </c:pt>
                <c:pt idx="147">
                  <c:v>4.1199000000000003</c:v>
                </c:pt>
                <c:pt idx="148">
                  <c:v>4.0867000000000004</c:v>
                </c:pt>
                <c:pt idx="149">
                  <c:v>4.1174999999999997</c:v>
                </c:pt>
                <c:pt idx="150">
                  <c:v>4.1521999999999997</c:v>
                </c:pt>
                <c:pt idx="151">
                  <c:v>4.2032999999999996</c:v>
                </c:pt>
                <c:pt idx="152">
                  <c:v>4.1569000000000003</c:v>
                </c:pt>
                <c:pt idx="153">
                  <c:v>4.1566000000000001</c:v>
                </c:pt>
                <c:pt idx="154">
                  <c:v>4.1173999999999999</c:v>
                </c:pt>
                <c:pt idx="155">
                  <c:v>4.0842000000000001</c:v>
                </c:pt>
                <c:pt idx="156">
                  <c:v>4.0559000000000003</c:v>
                </c:pt>
                <c:pt idx="157">
                  <c:v>4.1670999999999996</c:v>
                </c:pt>
                <c:pt idx="158">
                  <c:v>4.1642999999999999</c:v>
                </c:pt>
                <c:pt idx="159">
                  <c:v>4.2241</c:v>
                </c:pt>
                <c:pt idx="160">
                  <c:v>4.2896000000000001</c:v>
                </c:pt>
                <c:pt idx="161">
                  <c:v>4.3696000000000002</c:v>
                </c:pt>
                <c:pt idx="162">
                  <c:v>4.4146000000000001</c:v>
                </c:pt>
                <c:pt idx="163">
                  <c:v>4.4143999999999997</c:v>
                </c:pt>
                <c:pt idx="164">
                  <c:v>4.5138999999999996</c:v>
                </c:pt>
                <c:pt idx="165">
                  <c:v>4.5358999999999998</c:v>
                </c:pt>
                <c:pt idx="166">
                  <c:v>4.5224000000000002</c:v>
                </c:pt>
                <c:pt idx="167">
                  <c:v>4.4469000000000003</c:v>
                </c:pt>
                <c:pt idx="168">
                  <c:v>4.4861000000000004</c:v>
                </c:pt>
                <c:pt idx="169">
                  <c:v>4.5659000000000001</c:v>
                </c:pt>
                <c:pt idx="170">
                  <c:v>4.5067000000000004</c:v>
                </c:pt>
                <c:pt idx="171">
                  <c:v>4.3428000000000004</c:v>
                </c:pt>
                <c:pt idx="172">
                  <c:v>4.4028999999999998</c:v>
                </c:pt>
                <c:pt idx="173">
                  <c:v>4.2961</c:v>
                </c:pt>
                <c:pt idx="174">
                  <c:v>4.2859999999999996</c:v>
                </c:pt>
                <c:pt idx="175">
                  <c:v>4.2915999999999999</c:v>
                </c:pt>
                <c:pt idx="176">
                  <c:v>4.2987000000000002</c:v>
                </c:pt>
                <c:pt idx="177">
                  <c:v>4.3773</c:v>
                </c:pt>
                <c:pt idx="178">
                  <c:v>4.2671000000000001</c:v>
                </c:pt>
                <c:pt idx="179">
                  <c:v>4.2965</c:v>
                </c:pt>
                <c:pt idx="180">
                  <c:v>4.3494000000000002</c:v>
                </c:pt>
                <c:pt idx="181">
                  <c:v>4.3190999999999997</c:v>
                </c:pt>
                <c:pt idx="182">
                  <c:v>4.2613000000000003</c:v>
                </c:pt>
                <c:pt idx="183">
                  <c:v>4.1985000000000001</c:v>
                </c:pt>
                <c:pt idx="184">
                  <c:v>4.2206999999999999</c:v>
                </c:pt>
                <c:pt idx="185">
                  <c:v>4.2422000000000004</c:v>
                </c:pt>
                <c:pt idx="186">
                  <c:v>4.2697000000000003</c:v>
                </c:pt>
                <c:pt idx="187">
                  <c:v>4.2739000000000003</c:v>
                </c:pt>
                <c:pt idx="188">
                  <c:v>4.2721999999999998</c:v>
                </c:pt>
                <c:pt idx="189">
                  <c:v>4.2629000000000001</c:v>
                </c:pt>
                <c:pt idx="190">
                  <c:v>4.2737999999999996</c:v>
                </c:pt>
                <c:pt idx="191" formatCode="#,##0.00">
                  <c:v>4.1344176999554136</c:v>
                </c:pt>
                <c:pt idx="192">
                  <c:v>4.4120999999999997</c:v>
                </c:pt>
                <c:pt idx="193">
                  <c:v>4.4024999999999999</c:v>
                </c:pt>
                <c:pt idx="194">
                  <c:v>4.4282000000000004</c:v>
                </c:pt>
                <c:pt idx="195">
                  <c:v>4.4036999999999997</c:v>
                </c:pt>
                <c:pt idx="196">
                  <c:v>4.3982000000000001</c:v>
                </c:pt>
                <c:pt idx="197">
                  <c:v>4.3917000000000002</c:v>
                </c:pt>
                <c:pt idx="198">
                  <c:v>4.4165999999999999</c:v>
                </c:pt>
                <c:pt idx="199">
                  <c:v>4.4295999999999998</c:v>
                </c:pt>
                <c:pt idx="200">
                  <c:v>4.5317999999999996</c:v>
                </c:pt>
                <c:pt idx="201">
                  <c:v>4.5960999999999999</c:v>
                </c:pt>
                <c:pt idx="202">
                  <c:v>4.6569000000000003</c:v>
                </c:pt>
                <c:pt idx="203">
                  <c:v>4.7377000000000002</c:v>
                </c:pt>
                <c:pt idx="204">
                  <c:v>4.6914999999999996</c:v>
                </c:pt>
                <c:pt idx="205">
                  <c:v>4.6173000000000002</c:v>
                </c:pt>
                <c:pt idx="206">
                  <c:v>4.6576000000000004</c:v>
                </c:pt>
                <c:pt idx="207">
                  <c:v>4.6759000000000004</c:v>
                </c:pt>
                <c:pt idx="208">
                  <c:v>4.6637000000000004</c:v>
                </c:pt>
                <c:pt idx="209">
                  <c:v>4.6089000000000002</c:v>
                </c:pt>
                <c:pt idx="210">
                  <c:v>4.5896999999999997</c:v>
                </c:pt>
                <c:pt idx="211">
                  <c:v>4.6528</c:v>
                </c:pt>
                <c:pt idx="212">
                  <c:v>4.6696999999999997</c:v>
                </c:pt>
                <c:pt idx="213">
                  <c:v>4.6279000000000003</c:v>
                </c:pt>
                <c:pt idx="214">
                  <c:v>4.6764000000000001</c:v>
                </c:pt>
                <c:pt idx="215">
                  <c:v>4.7325999999999997</c:v>
                </c:pt>
                <c:pt idx="216">
                  <c:v>4.7354000000000003</c:v>
                </c:pt>
                <c:pt idx="217">
                  <c:v>4.6985000000000001</c:v>
                </c:pt>
                <c:pt idx="218">
                  <c:v>4.8140000000000001</c:v>
                </c:pt>
                <c:pt idx="219">
                  <c:v>4.9244000000000003</c:v>
                </c:pt>
                <c:pt idx="220">
                  <c:v>4.9558</c:v>
                </c:pt>
                <c:pt idx="221">
                  <c:v>5.0328999999999997</c:v>
                </c:pt>
                <c:pt idx="222">
                  <c:v>5.0801999999999996</c:v>
                </c:pt>
                <c:pt idx="223">
                  <c:v>5.1634000000000002</c:v>
                </c:pt>
                <c:pt idx="224">
                  <c:v>5.1783000000000001</c:v>
                </c:pt>
                <c:pt idx="225">
                  <c:v>5.2222</c:v>
                </c:pt>
                <c:pt idx="226">
                  <c:v>5.2032999999999996</c:v>
                </c:pt>
                <c:pt idx="227">
                  <c:v>5.2205000000000004</c:v>
                </c:pt>
                <c:pt idx="228">
                  <c:v>5.2276999999999996</c:v>
                </c:pt>
                <c:pt idx="229">
                  <c:v>5.1797000000000004</c:v>
                </c:pt>
                <c:pt idx="230">
                  <c:v>5.2123999999999997</c:v>
                </c:pt>
                <c:pt idx="231">
                  <c:v>5.2293000000000003</c:v>
                </c:pt>
                <c:pt idx="232">
                  <c:v>5.2366000000000001</c:v>
                </c:pt>
                <c:pt idx="233">
                  <c:v>5.2168000000000001</c:v>
                </c:pt>
                <c:pt idx="234">
                  <c:v>5.1082999999999998</c:v>
                </c:pt>
                <c:pt idx="235">
                  <c:v>5.0843999999999996</c:v>
                </c:pt>
                <c:pt idx="236">
                  <c:v>5.1387</c:v>
                </c:pt>
                <c:pt idx="237">
                  <c:v>5.194</c:v>
                </c:pt>
                <c:pt idx="238">
                  <c:v>5.1757</c:v>
                </c:pt>
                <c:pt idx="239">
                  <c:v>5.1889000000000003</c:v>
                </c:pt>
                <c:pt idx="240">
                  <c:v>5.2055999999999996</c:v>
                </c:pt>
                <c:pt idx="241">
                  <c:v>5.1269999999999998</c:v>
                </c:pt>
                <c:pt idx="242">
                  <c:v>5.1192000000000002</c:v>
                </c:pt>
                <c:pt idx="243">
                  <c:v>5.1642999999999999</c:v>
                </c:pt>
                <c:pt idx="244">
                  <c:v>5.1182999999999996</c:v>
                </c:pt>
                <c:pt idx="245">
                  <c:v>5.0861999999999998</c:v>
                </c:pt>
                <c:pt idx="246">
                  <c:v>5.0434000000000001</c:v>
                </c:pt>
                <c:pt idx="247">
                  <c:v>4.9908999999999999</c:v>
                </c:pt>
                <c:pt idx="248">
                  <c:v>4.9236000000000004</c:v>
                </c:pt>
                <c:pt idx="249">
                  <c:v>4.9146999999999998</c:v>
                </c:pt>
                <c:pt idx="250">
                  <c:v>4.9664999999999999</c:v>
                </c:pt>
                <c:pt idx="251">
                  <c:v>4.9691999999999998</c:v>
                </c:pt>
                <c:pt idx="252">
                  <c:v>4.9648000000000003</c:v>
                </c:pt>
                <c:pt idx="253">
                  <c:v>4.9786000000000001</c:v>
                </c:pt>
                <c:pt idx="254">
                  <c:v>5.0537000000000001</c:v>
                </c:pt>
                <c:pt idx="255">
                  <c:v>5.0563000000000002</c:v>
                </c:pt>
                <c:pt idx="256">
                  <c:v>5.085</c:v>
                </c:pt>
                <c:pt idx="257">
                  <c:v>5.1673999999999998</c:v>
                </c:pt>
                <c:pt idx="258">
                  <c:v>5.1939000000000002</c:v>
                </c:pt>
                <c:pt idx="259">
                  <c:v>5.1543000000000001</c:v>
                </c:pt>
                <c:pt idx="260">
                  <c:v>5.2507999999999999</c:v>
                </c:pt>
                <c:pt idx="261">
                  <c:v>5.1364999999999998</c:v>
                </c:pt>
                <c:pt idx="262">
                  <c:v>5.1341000000000001</c:v>
                </c:pt>
                <c:pt idx="263">
                  <c:v>5.0814000000000004</c:v>
                </c:pt>
                <c:pt idx="264">
                  <c:v>5.0960000000000001</c:v>
                </c:pt>
                <c:pt idx="265">
                  <c:v>5.1032000000000002</c:v>
                </c:pt>
                <c:pt idx="266">
                  <c:v>5.0339999999999998</c:v>
                </c:pt>
                <c:pt idx="267">
                  <c:v>5.1406000000000001</c:v>
                </c:pt>
                <c:pt idx="268">
                  <c:v>5.2571000000000003</c:v>
                </c:pt>
                <c:pt idx="269">
                  <c:v>5.2179000000000002</c:v>
                </c:pt>
                <c:pt idx="270">
                  <c:v>5.1402000000000001</c:v>
                </c:pt>
                <c:pt idx="271">
                  <c:v>5.2003000000000004</c:v>
                </c:pt>
                <c:pt idx="272">
                  <c:v>5.1360999999999999</c:v>
                </c:pt>
                <c:pt idx="273">
                  <c:v>5.0976999999999997</c:v>
                </c:pt>
                <c:pt idx="274">
                  <c:v>5.1430999999999996</c:v>
                </c:pt>
                <c:pt idx="275">
                  <c:v>5.0811999999999999</c:v>
                </c:pt>
                <c:pt idx="276">
                  <c:v>5.085</c:v>
                </c:pt>
                <c:pt idx="277">
                  <c:v>5.1307999999999998</c:v>
                </c:pt>
                <c:pt idx="278">
                  <c:v>5.0861000000000001</c:v>
                </c:pt>
                <c:pt idx="279">
                  <c:v>5.1603000000000003</c:v>
                </c:pt>
                <c:pt idx="280">
                  <c:v>5.2256999999999998</c:v>
                </c:pt>
                <c:pt idx="281">
                  <c:v>5.2313999999999998</c:v>
                </c:pt>
                <c:pt idx="282">
                  <c:v>5.3003999999999998</c:v>
                </c:pt>
                <c:pt idx="283">
                  <c:v>5.319</c:v>
                </c:pt>
                <c:pt idx="284">
                  <c:v>5.2295999999999996</c:v>
                </c:pt>
                <c:pt idx="285">
                  <c:v>5.2218999999999998</c:v>
                </c:pt>
                <c:pt idx="286">
                  <c:v>5.2112999999999996</c:v>
                </c:pt>
                <c:pt idx="287">
                  <c:v>5.2557999999999998</c:v>
                </c:pt>
                <c:pt idx="288">
                  <c:v>5.2988999999999997</c:v>
                </c:pt>
                <c:pt idx="289">
                  <c:v>5.2228000000000003</c:v>
                </c:pt>
                <c:pt idx="290">
                  <c:v>5.1349999999999998</c:v>
                </c:pt>
                <c:pt idx="291">
                  <c:v>5.1645000000000003</c:v>
                </c:pt>
                <c:pt idx="292">
                  <c:v>5.1666999999999996</c:v>
                </c:pt>
                <c:pt idx="293">
                  <c:v>5.1445999999999996</c:v>
                </c:pt>
                <c:pt idx="294">
                  <c:v>5.1681999999999997</c:v>
                </c:pt>
                <c:pt idx="295">
                  <c:v>5.1997999999999998</c:v>
                </c:pt>
                <c:pt idx="296">
                  <c:v>5.1980000000000004</c:v>
                </c:pt>
                <c:pt idx="297">
                  <c:v>5.1725000000000003</c:v>
                </c:pt>
                <c:pt idx="298">
                  <c:v>5.2282999999999999</c:v>
                </c:pt>
                <c:pt idx="299">
                  <c:v>5.1181000000000001</c:v>
                </c:pt>
                <c:pt idx="300">
                  <c:v>5.1177999999999999</c:v>
                </c:pt>
                <c:pt idx="301">
                  <c:v>5.1052</c:v>
                </c:pt>
                <c:pt idx="302">
                  <c:v>5.2247000000000003</c:v>
                </c:pt>
                <c:pt idx="303">
                  <c:v>5.2172999999999998</c:v>
                </c:pt>
                <c:pt idx="304">
                  <c:v>5.2930000000000001</c:v>
                </c:pt>
                <c:pt idx="305">
                  <c:v>5.2774999999999999</c:v>
                </c:pt>
                <c:pt idx="306">
                  <c:v>5.2923</c:v>
                </c:pt>
                <c:pt idx="307">
                  <c:v>5.3284000000000002</c:v>
                </c:pt>
                <c:pt idx="308">
                  <c:v>5.3414999999999999</c:v>
                </c:pt>
                <c:pt idx="309">
                  <c:v>5.3101000000000003</c:v>
                </c:pt>
                <c:pt idx="310">
                  <c:v>5.3303000000000003</c:v>
                </c:pt>
                <c:pt idx="311">
                  <c:v>5.2866999999999997</c:v>
                </c:pt>
                <c:pt idx="312">
                  <c:v>5.3003</c:v>
                </c:pt>
                <c:pt idx="313">
                  <c:v>5.266</c:v>
                </c:pt>
                <c:pt idx="314">
                  <c:v>5.3079000000000001</c:v>
                </c:pt>
                <c:pt idx="315">
                  <c:v>4.4860492012426656</c:v>
                </c:pt>
                <c:pt idx="316">
                  <c:v>5.4240000000000004</c:v>
                </c:pt>
                <c:pt idx="317">
                  <c:v>5.3814000000000002</c:v>
                </c:pt>
                <c:pt idx="318">
                  <c:v>5.3085000000000004</c:v>
                </c:pt>
                <c:pt idx="319">
                  <c:v>5.2868000000000004</c:v>
                </c:pt>
                <c:pt idx="320">
                  <c:v>5.3026</c:v>
                </c:pt>
                <c:pt idx="321">
                  <c:v>5.3127000000000004</c:v>
                </c:pt>
                <c:pt idx="322">
                  <c:v>5.3196000000000003</c:v>
                </c:pt>
                <c:pt idx="323">
                  <c:v>5.3151000000000002</c:v>
                </c:pt>
                <c:pt idx="324">
                  <c:v>5.3606999999999996</c:v>
                </c:pt>
                <c:pt idx="325">
                  <c:v>5.3651</c:v>
                </c:pt>
                <c:pt idx="326">
                  <c:v>5.3579999999999997</c:v>
                </c:pt>
                <c:pt idx="327">
                  <c:v>5.3745000000000003</c:v>
                </c:pt>
                <c:pt idx="328">
                  <c:v>5.4325000000000001</c:v>
                </c:pt>
                <c:pt idx="329">
                  <c:v>5.4501999999999997</c:v>
                </c:pt>
                <c:pt idx="330">
                  <c:v>5.4683999999999999</c:v>
                </c:pt>
                <c:pt idx="331">
                  <c:v>5.4751000000000003</c:v>
                </c:pt>
                <c:pt idx="332">
                  <c:v>5.4808000000000003</c:v>
                </c:pt>
                <c:pt idx="333">
                  <c:v>5.5278999999999998</c:v>
                </c:pt>
                <c:pt idx="334">
                  <c:v>5.5608000000000004</c:v>
                </c:pt>
                <c:pt idx="335">
                  <c:v>5.5593000000000004</c:v>
                </c:pt>
                <c:pt idx="336">
                  <c:v>5.5662000000000003</c:v>
                </c:pt>
                <c:pt idx="337">
                  <c:v>5.5488999999999997</c:v>
                </c:pt>
                <c:pt idx="338">
                  <c:v>5.4737</c:v>
                </c:pt>
                <c:pt idx="339">
                  <c:v>5.4698000000000002</c:v>
                </c:pt>
                <c:pt idx="340">
                  <c:v>5.4698000000000002</c:v>
                </c:pt>
                <c:pt idx="341">
                  <c:v>5.4375</c:v>
                </c:pt>
                <c:pt idx="342">
                  <c:v>5.3954000000000004</c:v>
                </c:pt>
                <c:pt idx="343">
                  <c:v>5.3636999999999997</c:v>
                </c:pt>
                <c:pt idx="344">
                  <c:v>5.3859000000000004</c:v>
                </c:pt>
                <c:pt idx="345">
                  <c:v>5.4344999999999999</c:v>
                </c:pt>
                <c:pt idx="346">
                  <c:v>5.3975</c:v>
                </c:pt>
                <c:pt idx="347">
                  <c:v>5.4024999999999999</c:v>
                </c:pt>
                <c:pt idx="348">
                  <c:v>5.3738000000000001</c:v>
                </c:pt>
                <c:pt idx="349">
                  <c:v>5.3738000000000001</c:v>
                </c:pt>
                <c:pt idx="350">
                  <c:v>5.3921999999999999</c:v>
                </c:pt>
                <c:pt idx="351">
                  <c:v>5.4752999999999998</c:v>
                </c:pt>
                <c:pt idx="352">
                  <c:v>5.4721000000000002</c:v>
                </c:pt>
                <c:pt idx="353">
                  <c:v>5.4802999999999997</c:v>
                </c:pt>
                <c:pt idx="354">
                  <c:v>5.5152000000000001</c:v>
                </c:pt>
                <c:pt idx="355">
                  <c:v>5.5027999999999997</c:v>
                </c:pt>
                <c:pt idx="356">
                  <c:v>5.5507</c:v>
                </c:pt>
                <c:pt idx="357">
                  <c:v>5.5791000000000004</c:v>
                </c:pt>
                <c:pt idx="358">
                  <c:v>5.5814000000000004</c:v>
                </c:pt>
                <c:pt idx="359">
                  <c:v>5.5423999999999998</c:v>
                </c:pt>
                <c:pt idx="360">
                  <c:v>5.5171999999999999</c:v>
                </c:pt>
                <c:pt idx="361">
                  <c:v>5.4668999999999999</c:v>
                </c:pt>
                <c:pt idx="362">
                  <c:v>5.5373000000000001</c:v>
                </c:pt>
                <c:pt idx="363">
                  <c:v>5.5193000000000003</c:v>
                </c:pt>
                <c:pt idx="364">
                  <c:v>5.5172999999999996</c:v>
                </c:pt>
                <c:pt idx="365">
                  <c:v>5.5209000000000001</c:v>
                </c:pt>
                <c:pt idx="366">
                  <c:v>5.5155000000000003</c:v>
                </c:pt>
                <c:pt idx="367">
                  <c:v>5.4904000000000002</c:v>
                </c:pt>
                <c:pt idx="368">
                  <c:v>5.5387000000000004</c:v>
                </c:pt>
                <c:pt idx="369">
                  <c:v>5.5361000000000002</c:v>
                </c:pt>
                <c:pt idx="370">
                  <c:v>5.5384000000000002</c:v>
                </c:pt>
                <c:pt idx="371">
                  <c:v>5.4881000000000002</c:v>
                </c:pt>
                <c:pt idx="372">
                  <c:v>5.4825999999999997</c:v>
                </c:pt>
                <c:pt idx="373">
                  <c:v>5.4730999999999996</c:v>
                </c:pt>
                <c:pt idx="374">
                  <c:v>5.5029000000000003</c:v>
                </c:pt>
                <c:pt idx="375">
                  <c:v>5.4729999999999999</c:v>
                </c:pt>
                <c:pt idx="376">
                  <c:v>5.4759000000000002</c:v>
                </c:pt>
                <c:pt idx="377">
                  <c:v>5.4306999999999999</c:v>
                </c:pt>
                <c:pt idx="378">
                  <c:v>5.4108999999999998</c:v>
                </c:pt>
                <c:pt idx="379">
                  <c:v>5.4196999999999997</c:v>
                </c:pt>
                <c:pt idx="380">
                  <c:v>5.4580000000000002</c:v>
                </c:pt>
                <c:pt idx="381">
                  <c:v>5.4954000000000001</c:v>
                </c:pt>
                <c:pt idx="382">
                  <c:v>5.4977999999999998</c:v>
                </c:pt>
                <c:pt idx="383">
                  <c:v>5.524</c:v>
                </c:pt>
                <c:pt idx="384">
                  <c:v>5.5335000000000001</c:v>
                </c:pt>
                <c:pt idx="385">
                  <c:v>5.5271999999999997</c:v>
                </c:pt>
                <c:pt idx="386">
                  <c:v>5.5418000000000003</c:v>
                </c:pt>
                <c:pt idx="387">
                  <c:v>5.5305999999999997</c:v>
                </c:pt>
                <c:pt idx="388">
                  <c:v>5.5190000000000001</c:v>
                </c:pt>
                <c:pt idx="389">
                  <c:v>5.4866000000000001</c:v>
                </c:pt>
                <c:pt idx="390">
                  <c:v>5.4006999999999996</c:v>
                </c:pt>
                <c:pt idx="391">
                  <c:v>5.4237000000000002</c:v>
                </c:pt>
                <c:pt idx="392">
                  <c:v>5.3834</c:v>
                </c:pt>
                <c:pt idx="393">
                  <c:v>5.4058999999999999</c:v>
                </c:pt>
                <c:pt idx="394">
                  <c:v>5.4147999999999996</c:v>
                </c:pt>
                <c:pt idx="395">
                  <c:v>5.4345999999999997</c:v>
                </c:pt>
                <c:pt idx="396">
                  <c:v>5.4276999999999997</c:v>
                </c:pt>
                <c:pt idx="397">
                  <c:v>5.3987999999999996</c:v>
                </c:pt>
                <c:pt idx="398">
                  <c:v>5.4401000000000002</c:v>
                </c:pt>
                <c:pt idx="399">
                  <c:v>5.4099000000000004</c:v>
                </c:pt>
                <c:pt idx="400">
                  <c:v>5.3714000000000004</c:v>
                </c:pt>
                <c:pt idx="401">
                  <c:v>5.4176000000000002</c:v>
                </c:pt>
                <c:pt idx="402">
                  <c:v>5.5476999999999999</c:v>
                </c:pt>
                <c:pt idx="403">
                  <c:v>5.5906000000000002</c:v>
                </c:pt>
                <c:pt idx="404">
                  <c:v>5.6509</c:v>
                </c:pt>
                <c:pt idx="405">
                  <c:v>5.6429999999999998</c:v>
                </c:pt>
                <c:pt idx="406">
                  <c:v>5.6919000000000004</c:v>
                </c:pt>
                <c:pt idx="407">
                  <c:v>5.6677</c:v>
                </c:pt>
                <c:pt idx="408">
                  <c:v>5.6429</c:v>
                </c:pt>
                <c:pt idx="409">
                  <c:v>5.6627999999999998</c:v>
                </c:pt>
                <c:pt idx="410">
                  <c:v>5.6448</c:v>
                </c:pt>
                <c:pt idx="411">
                  <c:v>5.6570999999999998</c:v>
                </c:pt>
                <c:pt idx="412">
                  <c:v>5.6700999999999997</c:v>
                </c:pt>
                <c:pt idx="413">
                  <c:v>5.6848999999999998</c:v>
                </c:pt>
                <c:pt idx="414">
                  <c:v>5.6536</c:v>
                </c:pt>
                <c:pt idx="415">
                  <c:v>5.6426999999999996</c:v>
                </c:pt>
                <c:pt idx="416">
                  <c:v>5.6536</c:v>
                </c:pt>
                <c:pt idx="417">
                  <c:v>5.6615000000000002</c:v>
                </c:pt>
                <c:pt idx="418">
                  <c:v>5.6677999999999997</c:v>
                </c:pt>
                <c:pt idx="419">
                  <c:v>5.6677999999999997</c:v>
                </c:pt>
                <c:pt idx="420">
                  <c:v>5.6734</c:v>
                </c:pt>
                <c:pt idx="421">
                  <c:v>5.6816000000000004</c:v>
                </c:pt>
                <c:pt idx="422">
                  <c:v>5.6479999999999997</c:v>
                </c:pt>
                <c:pt idx="423">
                  <c:v>5.5899000000000001</c:v>
                </c:pt>
                <c:pt idx="424">
                  <c:v>5.5976999999999997</c:v>
                </c:pt>
                <c:pt idx="425">
                  <c:v>5.6016000000000004</c:v>
                </c:pt>
                <c:pt idx="426">
                  <c:v>5.6291000000000002</c:v>
                </c:pt>
                <c:pt idx="427">
                  <c:v>5.6147999999999998</c:v>
                </c:pt>
                <c:pt idx="428">
                  <c:v>5.5945999999999998</c:v>
                </c:pt>
                <c:pt idx="429">
                  <c:v>5.5548999999999999</c:v>
                </c:pt>
                <c:pt idx="430">
                  <c:v>5.5659000000000001</c:v>
                </c:pt>
                <c:pt idx="431">
                  <c:v>5.5692000000000004</c:v>
                </c:pt>
                <c:pt idx="432">
                  <c:v>5.5393999999999997</c:v>
                </c:pt>
                <c:pt idx="433">
                  <c:v>5.5392000000000001</c:v>
                </c:pt>
                <c:pt idx="434">
                  <c:v>5.5347</c:v>
                </c:pt>
                <c:pt idx="435">
                  <c:v>5.5510999999999999</c:v>
                </c:pt>
                <c:pt idx="436">
                  <c:v>5.5418000000000003</c:v>
                </c:pt>
                <c:pt idx="437">
                  <c:v>5.5514000000000001</c:v>
                </c:pt>
                <c:pt idx="438">
                  <c:v>5.5114999999999998</c:v>
                </c:pt>
                <c:pt idx="439">
                  <c:v>5.5244999999999997</c:v>
                </c:pt>
                <c:pt idx="440">
                  <c:v>5.5122999999999998</c:v>
                </c:pt>
                <c:pt idx="441">
                  <c:v>5.4710999999999999</c:v>
                </c:pt>
                <c:pt idx="442">
                  <c:v>5.4039000000000001</c:v>
                </c:pt>
                <c:pt idx="443">
                  <c:v>5.4440999999999997</c:v>
                </c:pt>
                <c:pt idx="444">
                  <c:v>5.4440999999999997</c:v>
                </c:pt>
                <c:pt idx="445">
                  <c:v>5.4751000000000003</c:v>
                </c:pt>
                <c:pt idx="446">
                  <c:v>5.4904999999999999</c:v>
                </c:pt>
                <c:pt idx="447">
                  <c:v>5.4931000000000001</c:v>
                </c:pt>
                <c:pt idx="448">
                  <c:v>5.766</c:v>
                </c:pt>
                <c:pt idx="449">
                  <c:v>5.5021000000000004</c:v>
                </c:pt>
                <c:pt idx="450">
                  <c:v>5.4667000000000003</c:v>
                </c:pt>
                <c:pt idx="451">
                  <c:v>5.4859999999999998</c:v>
                </c:pt>
                <c:pt idx="452">
                  <c:v>5.4827000000000004</c:v>
                </c:pt>
                <c:pt idx="453">
                  <c:v>5.4969999999999999</c:v>
                </c:pt>
                <c:pt idx="454">
                  <c:v>5.5068000000000001</c:v>
                </c:pt>
                <c:pt idx="455">
                  <c:v>5.5167000000000002</c:v>
                </c:pt>
                <c:pt idx="456">
                  <c:v>5.5033000000000003</c:v>
                </c:pt>
                <c:pt idx="457">
                  <c:v>5.5144000000000002</c:v>
                </c:pt>
                <c:pt idx="458">
                  <c:v>5.5298999999999996</c:v>
                </c:pt>
                <c:pt idx="459">
                  <c:v>5.5308999999999999</c:v>
                </c:pt>
                <c:pt idx="460">
                  <c:v>5.5308999999999999</c:v>
                </c:pt>
                <c:pt idx="461">
                  <c:v>5.5472999999999999</c:v>
                </c:pt>
                <c:pt idx="462">
                  <c:v>5.5826000000000002</c:v>
                </c:pt>
                <c:pt idx="463">
                  <c:v>5.6025</c:v>
                </c:pt>
                <c:pt idx="464">
                  <c:v>5.6463000000000001</c:v>
                </c:pt>
                <c:pt idx="465">
                  <c:v>5.6818999999999997</c:v>
                </c:pt>
                <c:pt idx="466">
                  <c:v>5.6851000000000003</c:v>
                </c:pt>
                <c:pt idx="467">
                  <c:v>5.6851000000000003</c:v>
                </c:pt>
                <c:pt idx="468">
                  <c:v>5.7127999999999997</c:v>
                </c:pt>
                <c:pt idx="469">
                  <c:v>5.7134999999999998</c:v>
                </c:pt>
                <c:pt idx="470">
                  <c:v>5.6745999999999999</c:v>
                </c:pt>
                <c:pt idx="471">
                  <c:v>5.6944999999999997</c:v>
                </c:pt>
                <c:pt idx="472">
                  <c:v>5.6990999999999996</c:v>
                </c:pt>
                <c:pt idx="473">
                  <c:v>5.71</c:v>
                </c:pt>
                <c:pt idx="474">
                  <c:v>5.6970999999999998</c:v>
                </c:pt>
                <c:pt idx="475">
                  <c:v>5.7436999999999996</c:v>
                </c:pt>
                <c:pt idx="476">
                  <c:v>5.7096999999999998</c:v>
                </c:pt>
                <c:pt idx="477">
                  <c:v>5.7228000000000003</c:v>
                </c:pt>
                <c:pt idx="478">
                  <c:v>5.6805000000000003</c:v>
                </c:pt>
                <c:pt idx="479">
                  <c:v>5.6365999999999996</c:v>
                </c:pt>
                <c:pt idx="480">
                  <c:v>5.6120000000000001</c:v>
                </c:pt>
                <c:pt idx="481">
                  <c:v>5.7434000000000003</c:v>
                </c:pt>
                <c:pt idx="482">
                  <c:v>5.7119</c:v>
                </c:pt>
                <c:pt idx="483">
                  <c:v>5.7369000000000003</c:v>
                </c:pt>
                <c:pt idx="484">
                  <c:v>5.6760999999999999</c:v>
                </c:pt>
                <c:pt idx="485">
                  <c:v>5.8014000000000001</c:v>
                </c:pt>
                <c:pt idx="486">
                  <c:v>5.6966000000000001</c:v>
                </c:pt>
                <c:pt idx="487">
                  <c:v>5.6745999999999999</c:v>
                </c:pt>
                <c:pt idx="488">
                  <c:v>5.6859000000000002</c:v>
                </c:pt>
                <c:pt idx="489">
                  <c:v>5.6970999999999998</c:v>
                </c:pt>
                <c:pt idx="490">
                  <c:v>5.6943999999999999</c:v>
                </c:pt>
                <c:pt idx="491">
                  <c:v>5.7153999999999998</c:v>
                </c:pt>
                <c:pt idx="492">
                  <c:v>5.7313999999999998</c:v>
                </c:pt>
                <c:pt idx="493">
                  <c:v>5.7015000000000002</c:v>
                </c:pt>
                <c:pt idx="494">
                  <c:v>5.6623999999999999</c:v>
                </c:pt>
                <c:pt idx="495">
                  <c:v>5.6741999999999999</c:v>
                </c:pt>
                <c:pt idx="496">
                  <c:v>5.8098999999999998</c:v>
                </c:pt>
                <c:pt idx="497">
                  <c:v>5.8341000000000003</c:v>
                </c:pt>
                <c:pt idx="498">
                  <c:v>5.8384</c:v>
                </c:pt>
                <c:pt idx="499">
                  <c:v>5.835</c:v>
                </c:pt>
                <c:pt idx="500">
                  <c:v>5.8781999999999996</c:v>
                </c:pt>
                <c:pt idx="501">
                  <c:v>5.8216999999999999</c:v>
                </c:pt>
                <c:pt idx="502">
                  <c:v>5.8441999999999998</c:v>
                </c:pt>
                <c:pt idx="503">
                  <c:v>5.8559999999999999</c:v>
                </c:pt>
                <c:pt idx="504">
                  <c:v>5.8532999999999999</c:v>
                </c:pt>
                <c:pt idx="505">
                  <c:v>5.8872999999999998</c:v>
                </c:pt>
                <c:pt idx="506">
                  <c:v>5.9443000000000001</c:v>
                </c:pt>
                <c:pt idx="507">
                  <c:v>5.9612999999999996</c:v>
                </c:pt>
                <c:pt idx="508">
                  <c:v>5.9706999999999999</c:v>
                </c:pt>
                <c:pt idx="509">
                  <c:v>5.9695</c:v>
                </c:pt>
                <c:pt idx="510">
                  <c:v>5.9531000000000001</c:v>
                </c:pt>
                <c:pt idx="511">
                  <c:v>5.9398</c:v>
                </c:pt>
                <c:pt idx="512">
                  <c:v>5.9519000000000002</c:v>
                </c:pt>
                <c:pt idx="513">
                  <c:v>5.9538000000000002</c:v>
                </c:pt>
                <c:pt idx="514">
                  <c:v>5.9577999999999998</c:v>
                </c:pt>
                <c:pt idx="515">
                  <c:v>5.9611000000000001</c:v>
                </c:pt>
                <c:pt idx="516">
                  <c:v>5.9596999999999998</c:v>
                </c:pt>
                <c:pt idx="517">
                  <c:v>5.9833999999999996</c:v>
                </c:pt>
                <c:pt idx="518">
                  <c:v>6.0026999999999999</c:v>
                </c:pt>
                <c:pt idx="519">
                  <c:v>6.0163000000000002</c:v>
                </c:pt>
                <c:pt idx="520">
                  <c:v>6.0186000000000002</c:v>
                </c:pt>
                <c:pt idx="521">
                  <c:v>5.9862000000000002</c:v>
                </c:pt>
                <c:pt idx="522">
                  <c:v>5.9661999999999997</c:v>
                </c:pt>
                <c:pt idx="523">
                  <c:v>5.9497</c:v>
                </c:pt>
                <c:pt idx="524">
                  <c:v>5.9352</c:v>
                </c:pt>
                <c:pt idx="525">
                  <c:v>5.9176000000000002</c:v>
                </c:pt>
                <c:pt idx="526">
                  <c:v>5.9036999999999997</c:v>
                </c:pt>
                <c:pt idx="527">
                  <c:v>5.8848000000000003</c:v>
                </c:pt>
                <c:pt idx="528">
                  <c:v>5.8757000000000001</c:v>
                </c:pt>
                <c:pt idx="529">
                  <c:v>5.8716999999999997</c:v>
                </c:pt>
                <c:pt idx="530">
                  <c:v>5.8646000000000003</c:v>
                </c:pt>
                <c:pt idx="531">
                  <c:v>5.8868</c:v>
                </c:pt>
                <c:pt idx="532">
                  <c:v>5.9036999999999997</c:v>
                </c:pt>
                <c:pt idx="533">
                  <c:v>5.9116999999999997</c:v>
                </c:pt>
                <c:pt idx="534">
                  <c:v>5.9017999999999997</c:v>
                </c:pt>
                <c:pt idx="535">
                  <c:v>5.8993000000000002</c:v>
                </c:pt>
                <c:pt idx="536">
                  <c:v>5.8921999999999999</c:v>
                </c:pt>
                <c:pt idx="537">
                  <c:v>5.8893000000000004</c:v>
                </c:pt>
                <c:pt idx="538">
                  <c:v>5.9055</c:v>
                </c:pt>
                <c:pt idx="539">
                  <c:v>5.9006999999999996</c:v>
                </c:pt>
                <c:pt idx="540">
                  <c:v>5.9005000000000001</c:v>
                </c:pt>
                <c:pt idx="541">
                  <c:v>5.8907999999999996</c:v>
                </c:pt>
                <c:pt idx="542">
                  <c:v>5.8970000000000002</c:v>
                </c:pt>
                <c:pt idx="543">
                  <c:v>5.8726000000000003</c:v>
                </c:pt>
                <c:pt idx="544">
                  <c:v>5.8734999999999999</c:v>
                </c:pt>
                <c:pt idx="545">
                  <c:v>5.8825000000000003</c:v>
                </c:pt>
                <c:pt idx="546">
                  <c:v>5.9554</c:v>
                </c:pt>
                <c:pt idx="547">
                  <c:v>5.9622999999999999</c:v>
                </c:pt>
                <c:pt idx="548">
                  <c:v>6.0082000000000004</c:v>
                </c:pt>
                <c:pt idx="549">
                  <c:v>6.0039999999999996</c:v>
                </c:pt>
                <c:pt idx="550">
                  <c:v>6.0358000000000001</c:v>
                </c:pt>
                <c:pt idx="551">
                  <c:v>6.0427999999999997</c:v>
                </c:pt>
                <c:pt idx="552">
                  <c:v>6.0679999999999996</c:v>
                </c:pt>
                <c:pt idx="553">
                  <c:v>6.0339</c:v>
                </c:pt>
                <c:pt idx="554">
                  <c:v>6.0183999999999997</c:v>
                </c:pt>
                <c:pt idx="555">
                  <c:v>6.0711000000000004</c:v>
                </c:pt>
                <c:pt idx="556">
                  <c:v>6.0980999999999996</c:v>
                </c:pt>
                <c:pt idx="557">
                  <c:v>6.0362</c:v>
                </c:pt>
                <c:pt idx="558">
                  <c:v>6.0465</c:v>
                </c:pt>
                <c:pt idx="559">
                  <c:v>6.0528000000000004</c:v>
                </c:pt>
                <c:pt idx="560">
                  <c:v>6.1619999999999999</c:v>
                </c:pt>
                <c:pt idx="561">
                  <c:v>6.1554000000000002</c:v>
                </c:pt>
                <c:pt idx="562">
                  <c:v>6.1843000000000004</c:v>
                </c:pt>
                <c:pt idx="563">
                  <c:v>6.2061999999999999</c:v>
                </c:pt>
                <c:pt idx="564">
                  <c:v>6.1902999999999997</c:v>
                </c:pt>
                <c:pt idx="565">
                  <c:v>6.1883999999999997</c:v>
                </c:pt>
                <c:pt idx="566">
                  <c:v>6.0555000000000003</c:v>
                </c:pt>
                <c:pt idx="567">
                  <c:v>6.0608000000000004</c:v>
                </c:pt>
                <c:pt idx="568">
                  <c:v>6.0719000000000003</c:v>
                </c:pt>
                <c:pt idx="569">
                  <c:v>6.0278999999999998</c:v>
                </c:pt>
                <c:pt idx="570">
                  <c:v>5.6668000000000003</c:v>
                </c:pt>
                <c:pt idx="571">
                  <c:v>5.6607000000000003</c:v>
                </c:pt>
                <c:pt idx="572">
                  <c:v>5.6578999999999997</c:v>
                </c:pt>
                <c:pt idx="573">
                  <c:v>5.3597999999999999</c:v>
                </c:pt>
                <c:pt idx="574">
                  <c:v>5.3986999999999998</c:v>
                </c:pt>
                <c:pt idx="575">
                  <c:v>5.4234999999999998</c:v>
                </c:pt>
                <c:pt idx="576">
                  <c:v>5.4581</c:v>
                </c:pt>
                <c:pt idx="577">
                  <c:v>5.4897999999999998</c:v>
                </c:pt>
                <c:pt idx="578">
                  <c:v>5.4905999999999997</c:v>
                </c:pt>
                <c:pt idx="579">
                  <c:v>5.4654999999999996</c:v>
                </c:pt>
                <c:pt idx="580">
                  <c:v>5.5185000000000004</c:v>
                </c:pt>
                <c:pt idx="581">
                  <c:v>5.7710999999999997</c:v>
                </c:pt>
                <c:pt idx="582">
                  <c:v>5.9122000000000003</c:v>
                </c:pt>
                <c:pt idx="583">
                  <c:v>5.86</c:v>
                </c:pt>
                <c:pt idx="584">
                  <c:v>5.8693</c:v>
                </c:pt>
                <c:pt idx="585">
                  <c:v>5.7896999999999998</c:v>
                </c:pt>
                <c:pt idx="586">
                  <c:v>5.7484999999999999</c:v>
                </c:pt>
                <c:pt idx="587">
                  <c:v>6.3154000000000003</c:v>
                </c:pt>
                <c:pt idx="588">
                  <c:v>6.6383000000000001</c:v>
                </c:pt>
                <c:pt idx="589">
                  <c:v>6.7656000000000001</c:v>
                </c:pt>
                <c:pt idx="590">
                  <c:v>6.7984</c:v>
                </c:pt>
                <c:pt idx="591">
                  <c:v>6.6885000000000003</c:v>
                </c:pt>
                <c:pt idx="592">
                  <c:v>6.6902999999999997</c:v>
                </c:pt>
                <c:pt idx="593">
                  <c:v>6.6132999999999997</c:v>
                </c:pt>
                <c:pt idx="594">
                  <c:v>6.7760999999999996</c:v>
                </c:pt>
                <c:pt idx="595">
                  <c:v>6.8028000000000004</c:v>
                </c:pt>
                <c:pt idx="596">
                  <c:v>6.8289999999999997</c:v>
                </c:pt>
                <c:pt idx="597">
                  <c:v>6.5648</c:v>
                </c:pt>
                <c:pt idx="598">
                  <c:v>6.5343</c:v>
                </c:pt>
                <c:pt idx="599">
                  <c:v>6.4348000000000001</c:v>
                </c:pt>
                <c:pt idx="600">
                  <c:v>6.4139999999999997</c:v>
                </c:pt>
                <c:pt idx="601">
                  <c:v>6.3998999999999997</c:v>
                </c:pt>
                <c:pt idx="602">
                  <c:v>6.2972999999999999</c:v>
                </c:pt>
                <c:pt idx="603">
                  <c:v>6.3061999999999996</c:v>
                </c:pt>
                <c:pt idx="604">
                  <c:v>6.282</c:v>
                </c:pt>
                <c:pt idx="605">
                  <c:v>6.2683</c:v>
                </c:pt>
                <c:pt idx="606">
                  <c:v>6.1948999999999996</c:v>
                </c:pt>
                <c:pt idx="607">
                  <c:v>6.3052000000000001</c:v>
                </c:pt>
                <c:pt idx="608">
                  <c:v>6.3613999999999997</c:v>
                </c:pt>
                <c:pt idx="609">
                  <c:v>6.3501000000000003</c:v>
                </c:pt>
                <c:pt idx="610">
                  <c:v>6.3691000000000004</c:v>
                </c:pt>
                <c:pt idx="611">
                  <c:v>5.4676</c:v>
                </c:pt>
                <c:pt idx="612">
                  <c:v>6.8192000000000004</c:v>
                </c:pt>
                <c:pt idx="613">
                  <c:v>6.8343999999999996</c:v>
                </c:pt>
                <c:pt idx="614">
                  <c:v>6.8613</c:v>
                </c:pt>
                <c:pt idx="615">
                  <c:v>6.8712999999999997</c:v>
                </c:pt>
                <c:pt idx="616">
                  <c:v>6.9341999999999997</c:v>
                </c:pt>
                <c:pt idx="617">
                  <c:v>6.9409000000000001</c:v>
                </c:pt>
                <c:pt idx="618">
                  <c:v>7.0236000000000001</c:v>
                </c:pt>
                <c:pt idx="619">
                  <c:v>7.0343</c:v>
                </c:pt>
                <c:pt idx="620">
                  <c:v>6.9932999999999996</c:v>
                </c:pt>
                <c:pt idx="621">
                  <c:v>6.9729999999999999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'Nvo FANVIT1 Sin Asset'!$V$2</c:f>
              <c:strCache>
                <c:ptCount val="1"/>
                <c:pt idx="0">
                  <c:v>Fondeo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dLbls>
            <c:dLbl>
              <c:idx val="275"/>
              <c:layout>
                <c:manualLayout>
                  <c:x val="0.40802983596516096"/>
                  <c:y val="-0.44504004226283361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FONDEO
30-Dic</a:t>
                    </a:r>
                  </a:p>
                  <a:p>
                    <a:r>
                      <a:rPr lang="en-US" sz="800" dirty="0"/>
                      <a:t>5.81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'Nvo FANVIT1 Sin Asset'!$A$3:$A$624</c:f>
              <c:numCache>
                <c:formatCode>d\-mmm</c:formatCode>
                <c:ptCount val="622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42303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  <c:pt idx="391">
                  <c:v>42402</c:v>
                </c:pt>
                <c:pt idx="392">
                  <c:v>42403</c:v>
                </c:pt>
                <c:pt idx="393">
                  <c:v>42404</c:v>
                </c:pt>
                <c:pt idx="394">
                  <c:v>42405</c:v>
                </c:pt>
                <c:pt idx="395">
                  <c:v>42408</c:v>
                </c:pt>
                <c:pt idx="396">
                  <c:v>42409</c:v>
                </c:pt>
                <c:pt idx="397">
                  <c:v>42410</c:v>
                </c:pt>
                <c:pt idx="398">
                  <c:v>42411</c:v>
                </c:pt>
                <c:pt idx="399">
                  <c:v>42412</c:v>
                </c:pt>
                <c:pt idx="400">
                  <c:v>42415</c:v>
                </c:pt>
                <c:pt idx="401">
                  <c:v>42416</c:v>
                </c:pt>
                <c:pt idx="402">
                  <c:v>42417</c:v>
                </c:pt>
                <c:pt idx="403">
                  <c:v>42418</c:v>
                </c:pt>
                <c:pt idx="404">
                  <c:v>42419</c:v>
                </c:pt>
                <c:pt idx="405">
                  <c:v>42422</c:v>
                </c:pt>
                <c:pt idx="406">
                  <c:v>42423</c:v>
                </c:pt>
                <c:pt idx="407">
                  <c:v>42424</c:v>
                </c:pt>
                <c:pt idx="408">
                  <c:v>42425</c:v>
                </c:pt>
                <c:pt idx="409">
                  <c:v>42426</c:v>
                </c:pt>
                <c:pt idx="410">
                  <c:v>42429</c:v>
                </c:pt>
                <c:pt idx="411">
                  <c:v>42430</c:v>
                </c:pt>
                <c:pt idx="412">
                  <c:v>42431</c:v>
                </c:pt>
                <c:pt idx="413">
                  <c:v>42432</c:v>
                </c:pt>
                <c:pt idx="414">
                  <c:v>42433</c:v>
                </c:pt>
                <c:pt idx="415">
                  <c:v>42436</c:v>
                </c:pt>
                <c:pt idx="416">
                  <c:v>42437</c:v>
                </c:pt>
                <c:pt idx="417">
                  <c:v>42437</c:v>
                </c:pt>
                <c:pt idx="418">
                  <c:v>42439</c:v>
                </c:pt>
                <c:pt idx="419">
                  <c:v>42440</c:v>
                </c:pt>
                <c:pt idx="420">
                  <c:v>42443</c:v>
                </c:pt>
                <c:pt idx="421">
                  <c:v>42444</c:v>
                </c:pt>
                <c:pt idx="422">
                  <c:v>42445</c:v>
                </c:pt>
                <c:pt idx="423">
                  <c:v>42446</c:v>
                </c:pt>
                <c:pt idx="424">
                  <c:v>42447</c:v>
                </c:pt>
                <c:pt idx="425">
                  <c:v>42451</c:v>
                </c:pt>
                <c:pt idx="426">
                  <c:v>42452</c:v>
                </c:pt>
                <c:pt idx="427">
                  <c:v>42457</c:v>
                </c:pt>
                <c:pt idx="428">
                  <c:v>42458</c:v>
                </c:pt>
                <c:pt idx="429">
                  <c:v>42459</c:v>
                </c:pt>
                <c:pt idx="430">
                  <c:v>42460</c:v>
                </c:pt>
                <c:pt idx="431">
                  <c:v>42461</c:v>
                </c:pt>
                <c:pt idx="432">
                  <c:v>42464</c:v>
                </c:pt>
                <c:pt idx="433">
                  <c:v>42465</c:v>
                </c:pt>
                <c:pt idx="434">
                  <c:v>42466</c:v>
                </c:pt>
                <c:pt idx="435">
                  <c:v>42467</c:v>
                </c:pt>
                <c:pt idx="436">
                  <c:v>42468</c:v>
                </c:pt>
                <c:pt idx="437">
                  <c:v>42471</c:v>
                </c:pt>
                <c:pt idx="438">
                  <c:v>42472</c:v>
                </c:pt>
                <c:pt idx="439">
                  <c:v>42473</c:v>
                </c:pt>
                <c:pt idx="440">
                  <c:v>42474</c:v>
                </c:pt>
                <c:pt idx="441">
                  <c:v>42475</c:v>
                </c:pt>
                <c:pt idx="442">
                  <c:v>42478</c:v>
                </c:pt>
                <c:pt idx="443">
                  <c:v>42479</c:v>
                </c:pt>
                <c:pt idx="444">
                  <c:v>42480</c:v>
                </c:pt>
                <c:pt idx="445">
                  <c:v>42481</c:v>
                </c:pt>
                <c:pt idx="446">
                  <c:v>42482</c:v>
                </c:pt>
                <c:pt idx="447">
                  <c:v>42485</c:v>
                </c:pt>
                <c:pt idx="448">
                  <c:v>42486</c:v>
                </c:pt>
                <c:pt idx="449">
                  <c:v>42487</c:v>
                </c:pt>
                <c:pt idx="450">
                  <c:v>42488</c:v>
                </c:pt>
                <c:pt idx="451">
                  <c:v>42489</c:v>
                </c:pt>
                <c:pt idx="452">
                  <c:v>42492</c:v>
                </c:pt>
                <c:pt idx="453">
                  <c:v>42493</c:v>
                </c:pt>
                <c:pt idx="454">
                  <c:v>42494</c:v>
                </c:pt>
                <c:pt idx="455">
                  <c:v>42495</c:v>
                </c:pt>
                <c:pt idx="456">
                  <c:v>42496</c:v>
                </c:pt>
                <c:pt idx="457">
                  <c:v>42499</c:v>
                </c:pt>
                <c:pt idx="458">
                  <c:v>42500</c:v>
                </c:pt>
                <c:pt idx="459">
                  <c:v>42501</c:v>
                </c:pt>
                <c:pt idx="460">
                  <c:v>42502</c:v>
                </c:pt>
                <c:pt idx="461">
                  <c:v>42503</c:v>
                </c:pt>
                <c:pt idx="462">
                  <c:v>42506</c:v>
                </c:pt>
                <c:pt idx="463">
                  <c:v>42507</c:v>
                </c:pt>
                <c:pt idx="464">
                  <c:v>42508</c:v>
                </c:pt>
                <c:pt idx="465">
                  <c:v>42509</c:v>
                </c:pt>
                <c:pt idx="466">
                  <c:v>42510</c:v>
                </c:pt>
                <c:pt idx="467">
                  <c:v>42513</c:v>
                </c:pt>
                <c:pt idx="468">
                  <c:v>42514</c:v>
                </c:pt>
                <c:pt idx="469">
                  <c:v>42515</c:v>
                </c:pt>
                <c:pt idx="470">
                  <c:v>42516</c:v>
                </c:pt>
                <c:pt idx="471">
                  <c:v>42517</c:v>
                </c:pt>
                <c:pt idx="472">
                  <c:v>42520</c:v>
                </c:pt>
                <c:pt idx="473">
                  <c:v>42521</c:v>
                </c:pt>
                <c:pt idx="474">
                  <c:v>42522</c:v>
                </c:pt>
                <c:pt idx="475">
                  <c:v>42523</c:v>
                </c:pt>
                <c:pt idx="476">
                  <c:v>42524</c:v>
                </c:pt>
                <c:pt idx="477">
                  <c:v>42527</c:v>
                </c:pt>
                <c:pt idx="478">
                  <c:v>42528</c:v>
                </c:pt>
                <c:pt idx="479">
                  <c:v>42529</c:v>
                </c:pt>
                <c:pt idx="480">
                  <c:v>42530</c:v>
                </c:pt>
                <c:pt idx="481">
                  <c:v>42531</c:v>
                </c:pt>
                <c:pt idx="482">
                  <c:v>42534</c:v>
                </c:pt>
                <c:pt idx="483">
                  <c:v>42535</c:v>
                </c:pt>
                <c:pt idx="484">
                  <c:v>42536</c:v>
                </c:pt>
                <c:pt idx="485">
                  <c:v>42537</c:v>
                </c:pt>
                <c:pt idx="486">
                  <c:v>42538</c:v>
                </c:pt>
                <c:pt idx="487">
                  <c:v>42541</c:v>
                </c:pt>
                <c:pt idx="488">
                  <c:v>42542</c:v>
                </c:pt>
                <c:pt idx="489">
                  <c:v>42543</c:v>
                </c:pt>
                <c:pt idx="490">
                  <c:v>42544</c:v>
                </c:pt>
                <c:pt idx="491">
                  <c:v>42545</c:v>
                </c:pt>
                <c:pt idx="492">
                  <c:v>42548</c:v>
                </c:pt>
                <c:pt idx="493">
                  <c:v>42549</c:v>
                </c:pt>
                <c:pt idx="494">
                  <c:v>42550</c:v>
                </c:pt>
                <c:pt idx="495">
                  <c:v>42551</c:v>
                </c:pt>
                <c:pt idx="496">
                  <c:v>42552</c:v>
                </c:pt>
                <c:pt idx="497">
                  <c:v>42555</c:v>
                </c:pt>
                <c:pt idx="498">
                  <c:v>42556</c:v>
                </c:pt>
                <c:pt idx="499">
                  <c:v>42557</c:v>
                </c:pt>
                <c:pt idx="500">
                  <c:v>42558</c:v>
                </c:pt>
                <c:pt idx="501">
                  <c:v>42559</c:v>
                </c:pt>
                <c:pt idx="502">
                  <c:v>42562</c:v>
                </c:pt>
                <c:pt idx="503">
                  <c:v>42563</c:v>
                </c:pt>
                <c:pt idx="504">
                  <c:v>42564</c:v>
                </c:pt>
                <c:pt idx="505">
                  <c:v>42565</c:v>
                </c:pt>
                <c:pt idx="506">
                  <c:v>42566</c:v>
                </c:pt>
                <c:pt idx="507">
                  <c:v>42569</c:v>
                </c:pt>
                <c:pt idx="508">
                  <c:v>42570</c:v>
                </c:pt>
                <c:pt idx="509">
                  <c:v>42571</c:v>
                </c:pt>
                <c:pt idx="510">
                  <c:v>42572</c:v>
                </c:pt>
                <c:pt idx="511">
                  <c:v>42573</c:v>
                </c:pt>
                <c:pt idx="512">
                  <c:v>42576</c:v>
                </c:pt>
                <c:pt idx="513">
                  <c:v>42577</c:v>
                </c:pt>
                <c:pt idx="514">
                  <c:v>42578</c:v>
                </c:pt>
                <c:pt idx="515">
                  <c:v>42579</c:v>
                </c:pt>
                <c:pt idx="516">
                  <c:v>42580</c:v>
                </c:pt>
                <c:pt idx="517">
                  <c:v>42583</c:v>
                </c:pt>
                <c:pt idx="518">
                  <c:v>42584</c:v>
                </c:pt>
                <c:pt idx="519">
                  <c:v>42585</c:v>
                </c:pt>
                <c:pt idx="520">
                  <c:v>42586</c:v>
                </c:pt>
                <c:pt idx="521">
                  <c:v>42587</c:v>
                </c:pt>
                <c:pt idx="522">
                  <c:v>42590</c:v>
                </c:pt>
                <c:pt idx="523">
                  <c:v>42591</c:v>
                </c:pt>
                <c:pt idx="524">
                  <c:v>42592</c:v>
                </c:pt>
                <c:pt idx="525">
                  <c:v>42593</c:v>
                </c:pt>
                <c:pt idx="526">
                  <c:v>42594</c:v>
                </c:pt>
                <c:pt idx="527">
                  <c:v>42597</c:v>
                </c:pt>
                <c:pt idx="528">
                  <c:v>42598</c:v>
                </c:pt>
                <c:pt idx="529">
                  <c:v>42599</c:v>
                </c:pt>
                <c:pt idx="530">
                  <c:v>42600</c:v>
                </c:pt>
                <c:pt idx="531">
                  <c:v>42601</c:v>
                </c:pt>
                <c:pt idx="532">
                  <c:v>42604</c:v>
                </c:pt>
                <c:pt idx="533">
                  <c:v>42605</c:v>
                </c:pt>
                <c:pt idx="534">
                  <c:v>42606</c:v>
                </c:pt>
                <c:pt idx="535">
                  <c:v>42607</c:v>
                </c:pt>
                <c:pt idx="536">
                  <c:v>42608</c:v>
                </c:pt>
                <c:pt idx="537">
                  <c:v>42611</c:v>
                </c:pt>
                <c:pt idx="538">
                  <c:v>42612</c:v>
                </c:pt>
                <c:pt idx="539">
                  <c:v>42613</c:v>
                </c:pt>
                <c:pt idx="540">
                  <c:v>42614</c:v>
                </c:pt>
                <c:pt idx="541">
                  <c:v>42615</c:v>
                </c:pt>
                <c:pt idx="542">
                  <c:v>42618</c:v>
                </c:pt>
                <c:pt idx="543">
                  <c:v>42619</c:v>
                </c:pt>
                <c:pt idx="544">
                  <c:v>42620</c:v>
                </c:pt>
                <c:pt idx="545">
                  <c:v>42621</c:v>
                </c:pt>
                <c:pt idx="546">
                  <c:v>42622</c:v>
                </c:pt>
                <c:pt idx="547">
                  <c:v>42625</c:v>
                </c:pt>
                <c:pt idx="548">
                  <c:v>42626</c:v>
                </c:pt>
                <c:pt idx="549">
                  <c:v>42627</c:v>
                </c:pt>
                <c:pt idx="550">
                  <c:v>42628</c:v>
                </c:pt>
                <c:pt idx="551">
                  <c:v>42632</c:v>
                </c:pt>
                <c:pt idx="552">
                  <c:v>42633</c:v>
                </c:pt>
                <c:pt idx="553">
                  <c:v>42634</c:v>
                </c:pt>
                <c:pt idx="554">
                  <c:v>42635</c:v>
                </c:pt>
                <c:pt idx="555">
                  <c:v>42636</c:v>
                </c:pt>
                <c:pt idx="556">
                  <c:v>42639</c:v>
                </c:pt>
                <c:pt idx="557">
                  <c:v>42640</c:v>
                </c:pt>
                <c:pt idx="558">
                  <c:v>42641</c:v>
                </c:pt>
                <c:pt idx="559">
                  <c:v>42642</c:v>
                </c:pt>
                <c:pt idx="560">
                  <c:v>42643</c:v>
                </c:pt>
                <c:pt idx="561">
                  <c:v>42646</c:v>
                </c:pt>
                <c:pt idx="562">
                  <c:v>42647</c:v>
                </c:pt>
                <c:pt idx="563">
                  <c:v>42648</c:v>
                </c:pt>
                <c:pt idx="564">
                  <c:v>42649</c:v>
                </c:pt>
                <c:pt idx="565">
                  <c:v>42650</c:v>
                </c:pt>
                <c:pt idx="566">
                  <c:v>42653</c:v>
                </c:pt>
                <c:pt idx="567">
                  <c:v>42654</c:v>
                </c:pt>
                <c:pt idx="568">
                  <c:v>42655</c:v>
                </c:pt>
                <c:pt idx="569">
                  <c:v>42656</c:v>
                </c:pt>
                <c:pt idx="570">
                  <c:v>42657</c:v>
                </c:pt>
                <c:pt idx="571">
                  <c:v>42660</c:v>
                </c:pt>
                <c:pt idx="572">
                  <c:v>42661</c:v>
                </c:pt>
                <c:pt idx="573">
                  <c:v>42662</c:v>
                </c:pt>
                <c:pt idx="574">
                  <c:v>42663</c:v>
                </c:pt>
                <c:pt idx="575">
                  <c:v>42664</c:v>
                </c:pt>
                <c:pt idx="576">
                  <c:v>42667</c:v>
                </c:pt>
                <c:pt idx="577">
                  <c:v>42668</c:v>
                </c:pt>
                <c:pt idx="578">
                  <c:v>42669</c:v>
                </c:pt>
                <c:pt idx="579">
                  <c:v>42670</c:v>
                </c:pt>
                <c:pt idx="580">
                  <c:v>42671</c:v>
                </c:pt>
                <c:pt idx="581">
                  <c:v>42674</c:v>
                </c:pt>
                <c:pt idx="582">
                  <c:v>42675</c:v>
                </c:pt>
                <c:pt idx="583">
                  <c:v>42677</c:v>
                </c:pt>
                <c:pt idx="584">
                  <c:v>42678</c:v>
                </c:pt>
                <c:pt idx="585">
                  <c:v>42681</c:v>
                </c:pt>
                <c:pt idx="586">
                  <c:v>42682</c:v>
                </c:pt>
                <c:pt idx="587">
                  <c:v>42683</c:v>
                </c:pt>
                <c:pt idx="588">
                  <c:v>42684</c:v>
                </c:pt>
                <c:pt idx="589">
                  <c:v>42685</c:v>
                </c:pt>
                <c:pt idx="590">
                  <c:v>42688</c:v>
                </c:pt>
                <c:pt idx="591">
                  <c:v>42689</c:v>
                </c:pt>
                <c:pt idx="592">
                  <c:v>42690</c:v>
                </c:pt>
                <c:pt idx="593">
                  <c:v>42691</c:v>
                </c:pt>
                <c:pt idx="594">
                  <c:v>42692</c:v>
                </c:pt>
                <c:pt idx="595">
                  <c:v>42696</c:v>
                </c:pt>
                <c:pt idx="596">
                  <c:v>42697</c:v>
                </c:pt>
                <c:pt idx="597">
                  <c:v>42698</c:v>
                </c:pt>
                <c:pt idx="598">
                  <c:v>42699</c:v>
                </c:pt>
                <c:pt idx="599">
                  <c:v>42702</c:v>
                </c:pt>
                <c:pt idx="600">
                  <c:v>42703</c:v>
                </c:pt>
                <c:pt idx="601">
                  <c:v>42704</c:v>
                </c:pt>
                <c:pt idx="602">
                  <c:v>42705</c:v>
                </c:pt>
                <c:pt idx="603">
                  <c:v>42706</c:v>
                </c:pt>
                <c:pt idx="604">
                  <c:v>42709</c:v>
                </c:pt>
                <c:pt idx="605">
                  <c:v>42710</c:v>
                </c:pt>
                <c:pt idx="606" formatCode="d\-mmm\-yy">
                  <c:v>42711</c:v>
                </c:pt>
                <c:pt idx="607" formatCode="d\-mmm\-yy">
                  <c:v>42712</c:v>
                </c:pt>
                <c:pt idx="608" formatCode="d\-mmm\-yy">
                  <c:v>42713</c:v>
                </c:pt>
                <c:pt idx="609" formatCode="d\-mmm\-yy">
                  <c:v>42717</c:v>
                </c:pt>
                <c:pt idx="610" formatCode="d\-mmm\-yy">
                  <c:v>42718</c:v>
                </c:pt>
                <c:pt idx="611" formatCode="d\-mmm\-yy">
                  <c:v>42719</c:v>
                </c:pt>
                <c:pt idx="612" formatCode="d\-mmm\-yy">
                  <c:v>42720</c:v>
                </c:pt>
                <c:pt idx="613" formatCode="d\-mmm\-yy">
                  <c:v>42723</c:v>
                </c:pt>
                <c:pt idx="614" formatCode="d\-mmm\-yy">
                  <c:v>42724</c:v>
                </c:pt>
                <c:pt idx="615" formatCode="d\-mmm\-yy">
                  <c:v>42725</c:v>
                </c:pt>
                <c:pt idx="616" formatCode="d\-mmm\-yy">
                  <c:v>42726</c:v>
                </c:pt>
                <c:pt idx="617" formatCode="d\-mmm\-yy">
                  <c:v>42730</c:v>
                </c:pt>
                <c:pt idx="618" formatCode="d\-mmm\-yy">
                  <c:v>42731</c:v>
                </c:pt>
                <c:pt idx="619" formatCode="d\-mmm\-yy">
                  <c:v>42732</c:v>
                </c:pt>
                <c:pt idx="620" formatCode="d\-mmm\-yy">
                  <c:v>42733</c:v>
                </c:pt>
                <c:pt idx="621" formatCode="d\-mmm\-yy">
                  <c:v>42734</c:v>
                </c:pt>
              </c:numCache>
            </c:numRef>
          </c:cat>
          <c:val>
            <c:numRef>
              <c:f>'Nvo FANVIT1 Sin Asset'!$V$3:$V$624</c:f>
              <c:numCache>
                <c:formatCode>#,##0.00</c:formatCode>
                <c:ptCount val="622"/>
                <c:pt idx="0">
                  <c:v>3.04</c:v>
                </c:pt>
                <c:pt idx="1">
                  <c:v>3.04</c:v>
                </c:pt>
                <c:pt idx="2">
                  <c:v>3.04</c:v>
                </c:pt>
                <c:pt idx="3">
                  <c:v>3.04</c:v>
                </c:pt>
                <c:pt idx="4">
                  <c:v>3.04</c:v>
                </c:pt>
                <c:pt idx="5">
                  <c:v>3.04</c:v>
                </c:pt>
                <c:pt idx="6">
                  <c:v>3.03</c:v>
                </c:pt>
                <c:pt idx="7">
                  <c:v>3.02</c:v>
                </c:pt>
                <c:pt idx="8">
                  <c:v>3.02</c:v>
                </c:pt>
                <c:pt idx="9">
                  <c:v>3.02</c:v>
                </c:pt>
                <c:pt idx="10">
                  <c:v>3.03</c:v>
                </c:pt>
                <c:pt idx="11">
                  <c:v>3.03</c:v>
                </c:pt>
                <c:pt idx="12">
                  <c:v>3.03</c:v>
                </c:pt>
                <c:pt idx="13">
                  <c:v>3.03</c:v>
                </c:pt>
                <c:pt idx="14">
                  <c:v>3.03</c:v>
                </c:pt>
                <c:pt idx="15">
                  <c:v>3.03</c:v>
                </c:pt>
                <c:pt idx="16">
                  <c:v>3.03</c:v>
                </c:pt>
                <c:pt idx="17">
                  <c:v>3.03</c:v>
                </c:pt>
                <c:pt idx="18">
                  <c:v>3.03</c:v>
                </c:pt>
                <c:pt idx="19">
                  <c:v>3.03</c:v>
                </c:pt>
                <c:pt idx="20">
                  <c:v>3.05</c:v>
                </c:pt>
                <c:pt idx="21">
                  <c:v>3.05</c:v>
                </c:pt>
                <c:pt idx="22">
                  <c:v>3.04</c:v>
                </c:pt>
                <c:pt idx="23">
                  <c:v>3.05</c:v>
                </c:pt>
                <c:pt idx="24">
                  <c:v>3.04</c:v>
                </c:pt>
                <c:pt idx="25">
                  <c:v>3.04</c:v>
                </c:pt>
                <c:pt idx="26">
                  <c:v>3.04</c:v>
                </c:pt>
                <c:pt idx="27">
                  <c:v>3.05</c:v>
                </c:pt>
                <c:pt idx="28">
                  <c:v>3.05</c:v>
                </c:pt>
                <c:pt idx="29">
                  <c:v>3.05</c:v>
                </c:pt>
                <c:pt idx="30">
                  <c:v>3.05</c:v>
                </c:pt>
                <c:pt idx="31">
                  <c:v>3.05</c:v>
                </c:pt>
                <c:pt idx="32">
                  <c:v>3.05</c:v>
                </c:pt>
                <c:pt idx="33">
                  <c:v>3.05</c:v>
                </c:pt>
                <c:pt idx="34">
                  <c:v>3.05</c:v>
                </c:pt>
                <c:pt idx="35">
                  <c:v>3.05</c:v>
                </c:pt>
                <c:pt idx="36">
                  <c:v>3.05</c:v>
                </c:pt>
                <c:pt idx="37">
                  <c:v>3.05</c:v>
                </c:pt>
                <c:pt idx="38">
                  <c:v>3.05</c:v>
                </c:pt>
                <c:pt idx="39">
                  <c:v>3.05</c:v>
                </c:pt>
                <c:pt idx="40">
                  <c:v>3.05</c:v>
                </c:pt>
                <c:pt idx="41">
                  <c:v>3.05</c:v>
                </c:pt>
                <c:pt idx="42">
                  <c:v>3.05</c:v>
                </c:pt>
                <c:pt idx="43">
                  <c:v>3.05</c:v>
                </c:pt>
                <c:pt idx="44">
                  <c:v>3.05</c:v>
                </c:pt>
                <c:pt idx="45">
                  <c:v>3.05</c:v>
                </c:pt>
                <c:pt idx="46">
                  <c:v>3.05</c:v>
                </c:pt>
                <c:pt idx="47">
                  <c:v>3.04</c:v>
                </c:pt>
                <c:pt idx="48">
                  <c:v>3.02</c:v>
                </c:pt>
                <c:pt idx="49">
                  <c:v>3.03</c:v>
                </c:pt>
                <c:pt idx="50">
                  <c:v>3.04</c:v>
                </c:pt>
                <c:pt idx="51">
                  <c:v>3.02</c:v>
                </c:pt>
                <c:pt idx="52">
                  <c:v>3.02</c:v>
                </c:pt>
                <c:pt idx="53">
                  <c:v>3.02</c:v>
                </c:pt>
                <c:pt idx="54">
                  <c:v>3.02</c:v>
                </c:pt>
                <c:pt idx="55">
                  <c:v>3.03</c:v>
                </c:pt>
                <c:pt idx="56">
                  <c:v>3.05</c:v>
                </c:pt>
                <c:pt idx="57">
                  <c:v>3.04</c:v>
                </c:pt>
                <c:pt idx="58">
                  <c:v>3.05</c:v>
                </c:pt>
                <c:pt idx="59">
                  <c:v>3.04</c:v>
                </c:pt>
                <c:pt idx="60">
                  <c:v>3.0419999999999998</c:v>
                </c:pt>
                <c:pt idx="61">
                  <c:v>3.0419999999999998</c:v>
                </c:pt>
                <c:pt idx="62">
                  <c:v>3.04</c:v>
                </c:pt>
                <c:pt idx="63">
                  <c:v>3.0459999999999998</c:v>
                </c:pt>
                <c:pt idx="64">
                  <c:v>3.04</c:v>
                </c:pt>
                <c:pt idx="65">
                  <c:v>3.04</c:v>
                </c:pt>
                <c:pt idx="66">
                  <c:v>3.04</c:v>
                </c:pt>
                <c:pt idx="67">
                  <c:v>3.04</c:v>
                </c:pt>
                <c:pt idx="68">
                  <c:v>3.04</c:v>
                </c:pt>
                <c:pt idx="69">
                  <c:v>3.05</c:v>
                </c:pt>
                <c:pt idx="70">
                  <c:v>3.05</c:v>
                </c:pt>
                <c:pt idx="71">
                  <c:v>3.04</c:v>
                </c:pt>
                <c:pt idx="72">
                  <c:v>3.04</c:v>
                </c:pt>
                <c:pt idx="73">
                  <c:v>3.04</c:v>
                </c:pt>
                <c:pt idx="74">
                  <c:v>3.04</c:v>
                </c:pt>
                <c:pt idx="75">
                  <c:v>3.05</c:v>
                </c:pt>
                <c:pt idx="76">
                  <c:v>3.05</c:v>
                </c:pt>
                <c:pt idx="77">
                  <c:v>3.04</c:v>
                </c:pt>
                <c:pt idx="78">
                  <c:v>3.06</c:v>
                </c:pt>
                <c:pt idx="79">
                  <c:v>3.08</c:v>
                </c:pt>
                <c:pt idx="80">
                  <c:v>3.08</c:v>
                </c:pt>
                <c:pt idx="81">
                  <c:v>3.08</c:v>
                </c:pt>
                <c:pt idx="82">
                  <c:v>3.05</c:v>
                </c:pt>
                <c:pt idx="83">
                  <c:v>3.05</c:v>
                </c:pt>
                <c:pt idx="84">
                  <c:v>3.05</c:v>
                </c:pt>
                <c:pt idx="85">
                  <c:v>3.06</c:v>
                </c:pt>
                <c:pt idx="86">
                  <c:v>3.06</c:v>
                </c:pt>
                <c:pt idx="87">
                  <c:v>3.08</c:v>
                </c:pt>
                <c:pt idx="88">
                  <c:v>3.07</c:v>
                </c:pt>
                <c:pt idx="89">
                  <c:v>3.07</c:v>
                </c:pt>
                <c:pt idx="90">
                  <c:v>3.07</c:v>
                </c:pt>
                <c:pt idx="91">
                  <c:v>3.08</c:v>
                </c:pt>
                <c:pt idx="92">
                  <c:v>3.07</c:v>
                </c:pt>
                <c:pt idx="93">
                  <c:v>3.06</c:v>
                </c:pt>
                <c:pt idx="94">
                  <c:v>3.06</c:v>
                </c:pt>
                <c:pt idx="95">
                  <c:v>3.04</c:v>
                </c:pt>
                <c:pt idx="96">
                  <c:v>3.05</c:v>
                </c:pt>
                <c:pt idx="97">
                  <c:v>3.06</c:v>
                </c:pt>
                <c:pt idx="98">
                  <c:v>3.07</c:v>
                </c:pt>
                <c:pt idx="99">
                  <c:v>3.04</c:v>
                </c:pt>
                <c:pt idx="100">
                  <c:v>3.05</c:v>
                </c:pt>
                <c:pt idx="101">
                  <c:v>3.04</c:v>
                </c:pt>
                <c:pt idx="102">
                  <c:v>3.04</c:v>
                </c:pt>
                <c:pt idx="103">
                  <c:v>3.04</c:v>
                </c:pt>
                <c:pt idx="104">
                  <c:v>3.04</c:v>
                </c:pt>
                <c:pt idx="105">
                  <c:v>3.05</c:v>
                </c:pt>
                <c:pt idx="106">
                  <c:v>3.04</c:v>
                </c:pt>
                <c:pt idx="107">
                  <c:v>3.06</c:v>
                </c:pt>
                <c:pt idx="108">
                  <c:v>3.07</c:v>
                </c:pt>
                <c:pt idx="109">
                  <c:v>3.07</c:v>
                </c:pt>
                <c:pt idx="110">
                  <c:v>3.09</c:v>
                </c:pt>
                <c:pt idx="111">
                  <c:v>3.09</c:v>
                </c:pt>
                <c:pt idx="112">
                  <c:v>3.1</c:v>
                </c:pt>
                <c:pt idx="113">
                  <c:v>3.1</c:v>
                </c:pt>
                <c:pt idx="114">
                  <c:v>3.09</c:v>
                </c:pt>
                <c:pt idx="115">
                  <c:v>3.11</c:v>
                </c:pt>
                <c:pt idx="116">
                  <c:v>3.12</c:v>
                </c:pt>
                <c:pt idx="117">
                  <c:v>3.13</c:v>
                </c:pt>
                <c:pt idx="118">
                  <c:v>3.09</c:v>
                </c:pt>
                <c:pt idx="119">
                  <c:v>3.09</c:v>
                </c:pt>
                <c:pt idx="120">
                  <c:v>3.1</c:v>
                </c:pt>
                <c:pt idx="121">
                  <c:v>3.12</c:v>
                </c:pt>
                <c:pt idx="122">
                  <c:v>3.07</c:v>
                </c:pt>
                <c:pt idx="123">
                  <c:v>3.03</c:v>
                </c:pt>
                <c:pt idx="124">
                  <c:v>3.02</c:v>
                </c:pt>
                <c:pt idx="125">
                  <c:v>3.03</c:v>
                </c:pt>
                <c:pt idx="126">
                  <c:v>3.02</c:v>
                </c:pt>
                <c:pt idx="127">
                  <c:v>3.02</c:v>
                </c:pt>
                <c:pt idx="128">
                  <c:v>3.02</c:v>
                </c:pt>
                <c:pt idx="129">
                  <c:v>3.03</c:v>
                </c:pt>
                <c:pt idx="130">
                  <c:v>3.03</c:v>
                </c:pt>
                <c:pt idx="131">
                  <c:v>3.03</c:v>
                </c:pt>
                <c:pt idx="132">
                  <c:v>3.02</c:v>
                </c:pt>
                <c:pt idx="133">
                  <c:v>3.02</c:v>
                </c:pt>
                <c:pt idx="134">
                  <c:v>3.01</c:v>
                </c:pt>
                <c:pt idx="135">
                  <c:v>3.02</c:v>
                </c:pt>
                <c:pt idx="136">
                  <c:v>3.04</c:v>
                </c:pt>
                <c:pt idx="137">
                  <c:v>3.04</c:v>
                </c:pt>
                <c:pt idx="138">
                  <c:v>3.04</c:v>
                </c:pt>
                <c:pt idx="139">
                  <c:v>3.04</c:v>
                </c:pt>
                <c:pt idx="140">
                  <c:v>3.09</c:v>
                </c:pt>
                <c:pt idx="141">
                  <c:v>3.04</c:v>
                </c:pt>
                <c:pt idx="142">
                  <c:v>3.11</c:v>
                </c:pt>
                <c:pt idx="143">
                  <c:v>3.05</c:v>
                </c:pt>
                <c:pt idx="144">
                  <c:v>3.05</c:v>
                </c:pt>
                <c:pt idx="145">
                  <c:v>3.05</c:v>
                </c:pt>
                <c:pt idx="146">
                  <c:v>3.05</c:v>
                </c:pt>
                <c:pt idx="147">
                  <c:v>3.08</c:v>
                </c:pt>
                <c:pt idx="148">
                  <c:v>3.08</c:v>
                </c:pt>
                <c:pt idx="149">
                  <c:v>3.09</c:v>
                </c:pt>
                <c:pt idx="150">
                  <c:v>3.1</c:v>
                </c:pt>
                <c:pt idx="151">
                  <c:v>3.07</c:v>
                </c:pt>
                <c:pt idx="152">
                  <c:v>3.08</c:v>
                </c:pt>
                <c:pt idx="153">
                  <c:v>3.07</c:v>
                </c:pt>
                <c:pt idx="154">
                  <c:v>3.07</c:v>
                </c:pt>
                <c:pt idx="155">
                  <c:v>3.06</c:v>
                </c:pt>
                <c:pt idx="156">
                  <c:v>3.04</c:v>
                </c:pt>
                <c:pt idx="157">
                  <c:v>3.04</c:v>
                </c:pt>
                <c:pt idx="158">
                  <c:v>3.05</c:v>
                </c:pt>
                <c:pt idx="159">
                  <c:v>3.1</c:v>
                </c:pt>
                <c:pt idx="160">
                  <c:v>3.06</c:v>
                </c:pt>
                <c:pt idx="161">
                  <c:v>3.12</c:v>
                </c:pt>
                <c:pt idx="162">
                  <c:v>3.08</c:v>
                </c:pt>
                <c:pt idx="163">
                  <c:v>3.07</c:v>
                </c:pt>
                <c:pt idx="164">
                  <c:v>3.07</c:v>
                </c:pt>
                <c:pt idx="165">
                  <c:v>3.06</c:v>
                </c:pt>
                <c:pt idx="166">
                  <c:v>3.07</c:v>
                </c:pt>
                <c:pt idx="167">
                  <c:v>3.09</c:v>
                </c:pt>
                <c:pt idx="168">
                  <c:v>3.06</c:v>
                </c:pt>
                <c:pt idx="169">
                  <c:v>3.1</c:v>
                </c:pt>
                <c:pt idx="170">
                  <c:v>3.09</c:v>
                </c:pt>
                <c:pt idx="171">
                  <c:v>3.1</c:v>
                </c:pt>
                <c:pt idx="172">
                  <c:v>3.1</c:v>
                </c:pt>
                <c:pt idx="173">
                  <c:v>3.05</c:v>
                </c:pt>
                <c:pt idx="174">
                  <c:v>3.05</c:v>
                </c:pt>
                <c:pt idx="175">
                  <c:v>3.08</c:v>
                </c:pt>
                <c:pt idx="176">
                  <c:v>3.05</c:v>
                </c:pt>
                <c:pt idx="177">
                  <c:v>3.05</c:v>
                </c:pt>
                <c:pt idx="178">
                  <c:v>3.06</c:v>
                </c:pt>
                <c:pt idx="179">
                  <c:v>3.09</c:v>
                </c:pt>
                <c:pt idx="180">
                  <c:v>3.15</c:v>
                </c:pt>
                <c:pt idx="181">
                  <c:v>3.14</c:v>
                </c:pt>
                <c:pt idx="182">
                  <c:v>3.11</c:v>
                </c:pt>
                <c:pt idx="183">
                  <c:v>3.07</c:v>
                </c:pt>
                <c:pt idx="184">
                  <c:v>3.07</c:v>
                </c:pt>
                <c:pt idx="185">
                  <c:v>3.08</c:v>
                </c:pt>
                <c:pt idx="186">
                  <c:v>3.06</c:v>
                </c:pt>
                <c:pt idx="187">
                  <c:v>3.06</c:v>
                </c:pt>
                <c:pt idx="188">
                  <c:v>3.06</c:v>
                </c:pt>
                <c:pt idx="189">
                  <c:v>3.06</c:v>
                </c:pt>
                <c:pt idx="190">
                  <c:v>3.06</c:v>
                </c:pt>
                <c:pt idx="191">
                  <c:v>3.06</c:v>
                </c:pt>
                <c:pt idx="192">
                  <c:v>3.06</c:v>
                </c:pt>
                <c:pt idx="193">
                  <c:v>3.05</c:v>
                </c:pt>
                <c:pt idx="194">
                  <c:v>3.05</c:v>
                </c:pt>
                <c:pt idx="195">
                  <c:v>3</c:v>
                </c:pt>
                <c:pt idx="196">
                  <c:v>3.01</c:v>
                </c:pt>
                <c:pt idx="197">
                  <c:v>3</c:v>
                </c:pt>
                <c:pt idx="198">
                  <c:v>3</c:v>
                </c:pt>
                <c:pt idx="199">
                  <c:v>3</c:v>
                </c:pt>
                <c:pt idx="200">
                  <c:v>3.07</c:v>
                </c:pt>
                <c:pt idx="201">
                  <c:v>3.03</c:v>
                </c:pt>
                <c:pt idx="202">
                  <c:v>3.08</c:v>
                </c:pt>
                <c:pt idx="203">
                  <c:v>3.04</c:v>
                </c:pt>
                <c:pt idx="204">
                  <c:v>3.04</c:v>
                </c:pt>
                <c:pt idx="205">
                  <c:v>3.03</c:v>
                </c:pt>
                <c:pt idx="206">
                  <c:v>3.03</c:v>
                </c:pt>
                <c:pt idx="207">
                  <c:v>3.02</c:v>
                </c:pt>
                <c:pt idx="208">
                  <c:v>3.02</c:v>
                </c:pt>
                <c:pt idx="209">
                  <c:v>3.02</c:v>
                </c:pt>
                <c:pt idx="210">
                  <c:v>3.03</c:v>
                </c:pt>
                <c:pt idx="211">
                  <c:v>3.04</c:v>
                </c:pt>
                <c:pt idx="212">
                  <c:v>3.04</c:v>
                </c:pt>
                <c:pt idx="213">
                  <c:v>3.04</c:v>
                </c:pt>
                <c:pt idx="214">
                  <c:v>3.04</c:v>
                </c:pt>
                <c:pt idx="215">
                  <c:v>3.03</c:v>
                </c:pt>
                <c:pt idx="216">
                  <c:v>3.03</c:v>
                </c:pt>
                <c:pt idx="217">
                  <c:v>3.03</c:v>
                </c:pt>
                <c:pt idx="218">
                  <c:v>3.03</c:v>
                </c:pt>
                <c:pt idx="219">
                  <c:v>3.04</c:v>
                </c:pt>
                <c:pt idx="220">
                  <c:v>3.11</c:v>
                </c:pt>
                <c:pt idx="221">
                  <c:v>3.05</c:v>
                </c:pt>
                <c:pt idx="222">
                  <c:v>3.07</c:v>
                </c:pt>
                <c:pt idx="223">
                  <c:v>3.07</c:v>
                </c:pt>
                <c:pt idx="224">
                  <c:v>3.09</c:v>
                </c:pt>
                <c:pt idx="225">
                  <c:v>3.09</c:v>
                </c:pt>
                <c:pt idx="226">
                  <c:v>3.13</c:v>
                </c:pt>
                <c:pt idx="227">
                  <c:v>3.13</c:v>
                </c:pt>
                <c:pt idx="228">
                  <c:v>3.11</c:v>
                </c:pt>
                <c:pt idx="229">
                  <c:v>3.06</c:v>
                </c:pt>
                <c:pt idx="230">
                  <c:v>3.09</c:v>
                </c:pt>
                <c:pt idx="231">
                  <c:v>3.11</c:v>
                </c:pt>
                <c:pt idx="232">
                  <c:v>3.15</c:v>
                </c:pt>
                <c:pt idx="233">
                  <c:v>3.14</c:v>
                </c:pt>
                <c:pt idx="234">
                  <c:v>3.12</c:v>
                </c:pt>
                <c:pt idx="235">
                  <c:v>3.11</c:v>
                </c:pt>
                <c:pt idx="236">
                  <c:v>3.06</c:v>
                </c:pt>
                <c:pt idx="237">
                  <c:v>3.05</c:v>
                </c:pt>
                <c:pt idx="238">
                  <c:v>3.08</c:v>
                </c:pt>
                <c:pt idx="239">
                  <c:v>3.11</c:v>
                </c:pt>
                <c:pt idx="240">
                  <c:v>3.13</c:v>
                </c:pt>
                <c:pt idx="241">
                  <c:v>3.16</c:v>
                </c:pt>
                <c:pt idx="242">
                  <c:v>3.3</c:v>
                </c:pt>
                <c:pt idx="243">
                  <c:v>3.15</c:v>
                </c:pt>
                <c:pt idx="244">
                  <c:v>3.09</c:v>
                </c:pt>
                <c:pt idx="245">
                  <c:v>3.14</c:v>
                </c:pt>
                <c:pt idx="246">
                  <c:v>3.22</c:v>
                </c:pt>
                <c:pt idx="247">
                  <c:v>3.18</c:v>
                </c:pt>
                <c:pt idx="248">
                  <c:v>3.18</c:v>
                </c:pt>
                <c:pt idx="249">
                  <c:v>3.1100000000000003</c:v>
                </c:pt>
                <c:pt idx="250">
                  <c:v>3.085</c:v>
                </c:pt>
                <c:pt idx="251">
                  <c:v>3.1</c:v>
                </c:pt>
                <c:pt idx="252">
                  <c:v>3.125</c:v>
                </c:pt>
                <c:pt idx="253">
                  <c:v>3.07</c:v>
                </c:pt>
                <c:pt idx="254">
                  <c:v>3.09</c:v>
                </c:pt>
                <c:pt idx="255">
                  <c:v>3.125</c:v>
                </c:pt>
                <c:pt idx="256">
                  <c:v>3.12</c:v>
                </c:pt>
                <c:pt idx="257">
                  <c:v>3.12</c:v>
                </c:pt>
                <c:pt idx="258">
                  <c:v>3.14</c:v>
                </c:pt>
                <c:pt idx="259">
                  <c:v>3.07</c:v>
                </c:pt>
                <c:pt idx="260">
                  <c:v>3.08</c:v>
                </c:pt>
                <c:pt idx="261">
                  <c:v>3.09</c:v>
                </c:pt>
                <c:pt idx="262">
                  <c:v>3.11</c:v>
                </c:pt>
                <c:pt idx="263">
                  <c:v>3.1</c:v>
                </c:pt>
                <c:pt idx="264">
                  <c:v>3.14</c:v>
                </c:pt>
                <c:pt idx="265">
                  <c:v>3.14</c:v>
                </c:pt>
                <c:pt idx="266">
                  <c:v>3.1</c:v>
                </c:pt>
                <c:pt idx="267">
                  <c:v>3.08</c:v>
                </c:pt>
                <c:pt idx="268">
                  <c:v>3.07</c:v>
                </c:pt>
                <c:pt idx="269">
                  <c:v>3.1</c:v>
                </c:pt>
                <c:pt idx="270">
                  <c:v>3.13</c:v>
                </c:pt>
                <c:pt idx="271">
                  <c:v>3.14</c:v>
                </c:pt>
                <c:pt idx="272">
                  <c:v>3.15</c:v>
                </c:pt>
                <c:pt idx="273">
                  <c:v>3.26</c:v>
                </c:pt>
                <c:pt idx="274">
                  <c:v>3.12</c:v>
                </c:pt>
                <c:pt idx="275">
                  <c:v>3.06</c:v>
                </c:pt>
                <c:pt idx="276">
                  <c:v>3.06</c:v>
                </c:pt>
                <c:pt idx="277">
                  <c:v>3.04</c:v>
                </c:pt>
                <c:pt idx="278">
                  <c:v>3.03</c:v>
                </c:pt>
                <c:pt idx="279">
                  <c:v>3.04</c:v>
                </c:pt>
                <c:pt idx="280">
                  <c:v>3.04</c:v>
                </c:pt>
                <c:pt idx="281">
                  <c:v>3.04</c:v>
                </c:pt>
                <c:pt idx="282">
                  <c:v>3.08</c:v>
                </c:pt>
                <c:pt idx="283">
                  <c:v>3.07</c:v>
                </c:pt>
                <c:pt idx="284">
                  <c:v>3.07</c:v>
                </c:pt>
                <c:pt idx="285">
                  <c:v>3.12</c:v>
                </c:pt>
                <c:pt idx="286">
                  <c:v>3.19</c:v>
                </c:pt>
                <c:pt idx="287">
                  <c:v>3.14</c:v>
                </c:pt>
                <c:pt idx="288">
                  <c:v>3.21</c:v>
                </c:pt>
                <c:pt idx="289">
                  <c:v>3.27</c:v>
                </c:pt>
                <c:pt idx="290">
                  <c:v>3.12</c:v>
                </c:pt>
                <c:pt idx="291">
                  <c:v>3.05</c:v>
                </c:pt>
                <c:pt idx="292">
                  <c:v>3.07</c:v>
                </c:pt>
                <c:pt idx="293">
                  <c:v>3.05</c:v>
                </c:pt>
                <c:pt idx="294">
                  <c:v>3.08</c:v>
                </c:pt>
                <c:pt idx="295">
                  <c:v>3.1</c:v>
                </c:pt>
                <c:pt idx="296">
                  <c:v>3.1</c:v>
                </c:pt>
                <c:pt idx="297">
                  <c:v>3.11</c:v>
                </c:pt>
                <c:pt idx="298">
                  <c:v>3.09</c:v>
                </c:pt>
                <c:pt idx="299">
                  <c:v>3.09</c:v>
                </c:pt>
                <c:pt idx="300">
                  <c:v>3.08</c:v>
                </c:pt>
                <c:pt idx="301">
                  <c:v>3.08</c:v>
                </c:pt>
                <c:pt idx="302">
                  <c:v>3.08</c:v>
                </c:pt>
                <c:pt idx="303">
                  <c:v>3.08</c:v>
                </c:pt>
                <c:pt idx="304">
                  <c:v>3.09</c:v>
                </c:pt>
                <c:pt idx="305">
                  <c:v>3.09</c:v>
                </c:pt>
                <c:pt idx="306">
                  <c:v>3.08</c:v>
                </c:pt>
                <c:pt idx="307">
                  <c:v>3.11</c:v>
                </c:pt>
                <c:pt idx="308">
                  <c:v>3.1</c:v>
                </c:pt>
                <c:pt idx="309">
                  <c:v>3.1</c:v>
                </c:pt>
                <c:pt idx="310">
                  <c:v>3.1</c:v>
                </c:pt>
                <c:pt idx="311">
                  <c:v>3.09</c:v>
                </c:pt>
                <c:pt idx="312">
                  <c:v>3.09</c:v>
                </c:pt>
                <c:pt idx="313">
                  <c:v>3.03</c:v>
                </c:pt>
                <c:pt idx="314">
                  <c:v>3.04</c:v>
                </c:pt>
                <c:pt idx="315">
                  <c:v>3.06</c:v>
                </c:pt>
                <c:pt idx="316">
                  <c:v>3.09</c:v>
                </c:pt>
                <c:pt idx="317">
                  <c:v>3.1</c:v>
                </c:pt>
                <c:pt idx="318">
                  <c:v>3.08</c:v>
                </c:pt>
                <c:pt idx="319">
                  <c:v>3.1</c:v>
                </c:pt>
                <c:pt idx="320">
                  <c:v>3.09</c:v>
                </c:pt>
                <c:pt idx="321">
                  <c:v>3.07</c:v>
                </c:pt>
                <c:pt idx="322">
                  <c:v>3.1</c:v>
                </c:pt>
                <c:pt idx="323">
                  <c:v>3.1</c:v>
                </c:pt>
                <c:pt idx="324">
                  <c:v>3.1</c:v>
                </c:pt>
                <c:pt idx="325">
                  <c:v>3.1</c:v>
                </c:pt>
                <c:pt idx="326">
                  <c:v>3.13</c:v>
                </c:pt>
                <c:pt idx="327">
                  <c:v>3.15</c:v>
                </c:pt>
                <c:pt idx="328">
                  <c:v>3.17</c:v>
                </c:pt>
                <c:pt idx="329">
                  <c:v>3.28</c:v>
                </c:pt>
                <c:pt idx="330">
                  <c:v>3.11</c:v>
                </c:pt>
                <c:pt idx="331">
                  <c:v>3.12</c:v>
                </c:pt>
                <c:pt idx="332">
                  <c:v>3.25</c:v>
                </c:pt>
                <c:pt idx="333">
                  <c:v>3.18</c:v>
                </c:pt>
                <c:pt idx="334">
                  <c:v>3.14</c:v>
                </c:pt>
                <c:pt idx="335">
                  <c:v>3.2</c:v>
                </c:pt>
                <c:pt idx="336">
                  <c:v>3.2</c:v>
                </c:pt>
                <c:pt idx="337">
                  <c:v>3.24</c:v>
                </c:pt>
                <c:pt idx="338">
                  <c:v>3.12</c:v>
                </c:pt>
                <c:pt idx="339">
                  <c:v>3.12</c:v>
                </c:pt>
                <c:pt idx="340">
                  <c:v>3.12</c:v>
                </c:pt>
                <c:pt idx="341">
                  <c:v>3.15</c:v>
                </c:pt>
                <c:pt idx="342">
                  <c:v>3.145</c:v>
                </c:pt>
                <c:pt idx="343">
                  <c:v>3.145</c:v>
                </c:pt>
                <c:pt idx="344">
                  <c:v>3.15</c:v>
                </c:pt>
                <c:pt idx="345">
                  <c:v>3.15</c:v>
                </c:pt>
                <c:pt idx="346">
                  <c:v>3.13</c:v>
                </c:pt>
                <c:pt idx="347">
                  <c:v>3.12</c:v>
                </c:pt>
                <c:pt idx="348">
                  <c:v>3.2</c:v>
                </c:pt>
                <c:pt idx="349">
                  <c:v>3.13</c:v>
                </c:pt>
                <c:pt idx="350">
                  <c:v>3.22</c:v>
                </c:pt>
                <c:pt idx="351">
                  <c:v>3.2</c:v>
                </c:pt>
                <c:pt idx="352">
                  <c:v>3.15</c:v>
                </c:pt>
                <c:pt idx="353">
                  <c:v>3.2</c:v>
                </c:pt>
                <c:pt idx="354">
                  <c:v>3.43</c:v>
                </c:pt>
                <c:pt idx="355">
                  <c:v>3.2</c:v>
                </c:pt>
                <c:pt idx="356">
                  <c:v>3.15</c:v>
                </c:pt>
                <c:pt idx="357">
                  <c:v>3.11</c:v>
                </c:pt>
                <c:pt idx="358">
                  <c:v>3.08</c:v>
                </c:pt>
                <c:pt idx="359">
                  <c:v>3.12</c:v>
                </c:pt>
                <c:pt idx="360">
                  <c:v>3.45</c:v>
                </c:pt>
                <c:pt idx="361">
                  <c:v>3.66</c:v>
                </c:pt>
                <c:pt idx="362">
                  <c:v>3.66</c:v>
                </c:pt>
                <c:pt idx="363">
                  <c:v>3.44</c:v>
                </c:pt>
                <c:pt idx="364">
                  <c:v>3.43</c:v>
                </c:pt>
                <c:pt idx="365">
                  <c:v>3.49</c:v>
                </c:pt>
                <c:pt idx="366">
                  <c:v>3.61</c:v>
                </c:pt>
                <c:pt idx="367">
                  <c:v>3.44</c:v>
                </c:pt>
                <c:pt idx="368">
                  <c:v>3.38</c:v>
                </c:pt>
                <c:pt idx="369">
                  <c:v>3.37</c:v>
                </c:pt>
                <c:pt idx="370">
                  <c:v>3.4649999999999999</c:v>
                </c:pt>
                <c:pt idx="371">
                  <c:v>3.38</c:v>
                </c:pt>
                <c:pt idx="372">
                  <c:v>3.48</c:v>
                </c:pt>
                <c:pt idx="373">
                  <c:v>4.4400000000000004</c:v>
                </c:pt>
                <c:pt idx="374">
                  <c:v>4.4000000000000004</c:v>
                </c:pt>
                <c:pt idx="375">
                  <c:v>3.36</c:v>
                </c:pt>
                <c:pt idx="376">
                  <c:v>3.36</c:v>
                </c:pt>
                <c:pt idx="377">
                  <c:v>3.32</c:v>
                </c:pt>
                <c:pt idx="378">
                  <c:v>3.3</c:v>
                </c:pt>
                <c:pt idx="379">
                  <c:v>3.3050000000000002</c:v>
                </c:pt>
                <c:pt idx="380">
                  <c:v>3.3</c:v>
                </c:pt>
                <c:pt idx="381">
                  <c:v>3.25</c:v>
                </c:pt>
                <c:pt idx="382">
                  <c:v>3.33</c:v>
                </c:pt>
                <c:pt idx="383">
                  <c:v>3.39</c:v>
                </c:pt>
                <c:pt idx="384">
                  <c:v>3.34</c:v>
                </c:pt>
                <c:pt idx="385">
                  <c:v>3.36</c:v>
                </c:pt>
                <c:pt idx="386">
                  <c:v>3.34</c:v>
                </c:pt>
                <c:pt idx="387">
                  <c:v>3.36</c:v>
                </c:pt>
                <c:pt idx="388">
                  <c:v>3.36</c:v>
                </c:pt>
                <c:pt idx="389">
                  <c:v>3.34</c:v>
                </c:pt>
                <c:pt idx="390">
                  <c:v>3.49</c:v>
                </c:pt>
                <c:pt idx="391">
                  <c:v>3.35</c:v>
                </c:pt>
                <c:pt idx="392">
                  <c:v>3.35</c:v>
                </c:pt>
                <c:pt idx="393">
                  <c:v>3.35</c:v>
                </c:pt>
                <c:pt idx="394">
                  <c:v>3.35</c:v>
                </c:pt>
                <c:pt idx="395">
                  <c:v>3.37</c:v>
                </c:pt>
                <c:pt idx="396">
                  <c:v>3.35</c:v>
                </c:pt>
                <c:pt idx="397">
                  <c:v>3.35</c:v>
                </c:pt>
                <c:pt idx="398">
                  <c:v>3.36</c:v>
                </c:pt>
                <c:pt idx="399">
                  <c:v>3.36</c:v>
                </c:pt>
                <c:pt idx="400">
                  <c:v>3.36</c:v>
                </c:pt>
                <c:pt idx="401">
                  <c:v>3.35</c:v>
                </c:pt>
                <c:pt idx="402">
                  <c:v>3.3679999999999999</c:v>
                </c:pt>
                <c:pt idx="403">
                  <c:v>3.87</c:v>
                </c:pt>
                <c:pt idx="404">
                  <c:v>3.91</c:v>
                </c:pt>
                <c:pt idx="405">
                  <c:v>3.93</c:v>
                </c:pt>
                <c:pt idx="406">
                  <c:v>3.86</c:v>
                </c:pt>
                <c:pt idx="407">
                  <c:v>3.85</c:v>
                </c:pt>
                <c:pt idx="408">
                  <c:v>3.86</c:v>
                </c:pt>
                <c:pt idx="409">
                  <c:v>3.895</c:v>
                </c:pt>
                <c:pt idx="410">
                  <c:v>3.99</c:v>
                </c:pt>
                <c:pt idx="411">
                  <c:v>3.91</c:v>
                </c:pt>
                <c:pt idx="412">
                  <c:v>3.93</c:v>
                </c:pt>
                <c:pt idx="413">
                  <c:v>3.89</c:v>
                </c:pt>
                <c:pt idx="414">
                  <c:v>3.88</c:v>
                </c:pt>
                <c:pt idx="415">
                  <c:v>3.87</c:v>
                </c:pt>
                <c:pt idx="416">
                  <c:v>3.84</c:v>
                </c:pt>
                <c:pt idx="417">
                  <c:v>3.83</c:v>
                </c:pt>
                <c:pt idx="418">
                  <c:v>3.84</c:v>
                </c:pt>
                <c:pt idx="419">
                  <c:v>3.84</c:v>
                </c:pt>
                <c:pt idx="420">
                  <c:v>3.84</c:v>
                </c:pt>
                <c:pt idx="421">
                  <c:v>3.835</c:v>
                </c:pt>
                <c:pt idx="422">
                  <c:v>3.855</c:v>
                </c:pt>
                <c:pt idx="423">
                  <c:v>3.875</c:v>
                </c:pt>
                <c:pt idx="424">
                  <c:v>3.92</c:v>
                </c:pt>
                <c:pt idx="425">
                  <c:v>3.93</c:v>
                </c:pt>
                <c:pt idx="426">
                  <c:v>3.87</c:v>
                </c:pt>
                <c:pt idx="427">
                  <c:v>3.87</c:v>
                </c:pt>
                <c:pt idx="428">
                  <c:v>3.855</c:v>
                </c:pt>
                <c:pt idx="429">
                  <c:v>3.85</c:v>
                </c:pt>
                <c:pt idx="430">
                  <c:v>3.9</c:v>
                </c:pt>
                <c:pt idx="431">
                  <c:v>3.835</c:v>
                </c:pt>
                <c:pt idx="432">
                  <c:v>3.84</c:v>
                </c:pt>
                <c:pt idx="433">
                  <c:v>3.7850000000000001</c:v>
                </c:pt>
                <c:pt idx="434">
                  <c:v>3.6850000000000001</c:v>
                </c:pt>
                <c:pt idx="435">
                  <c:v>3.73</c:v>
                </c:pt>
                <c:pt idx="436">
                  <c:v>3.73</c:v>
                </c:pt>
                <c:pt idx="437">
                  <c:v>3.84</c:v>
                </c:pt>
                <c:pt idx="438">
                  <c:v>3.8250000000000002</c:v>
                </c:pt>
                <c:pt idx="439">
                  <c:v>3.84</c:v>
                </c:pt>
                <c:pt idx="440">
                  <c:v>3.84</c:v>
                </c:pt>
                <c:pt idx="441">
                  <c:v>3.8250000000000002</c:v>
                </c:pt>
                <c:pt idx="442">
                  <c:v>3.8</c:v>
                </c:pt>
                <c:pt idx="443">
                  <c:v>3.8180000000000001</c:v>
                </c:pt>
                <c:pt idx="444">
                  <c:v>3.8180000000000001</c:v>
                </c:pt>
                <c:pt idx="445">
                  <c:v>3.8</c:v>
                </c:pt>
                <c:pt idx="446">
                  <c:v>3.82</c:v>
                </c:pt>
                <c:pt idx="447">
                  <c:v>3.85</c:v>
                </c:pt>
                <c:pt idx="448">
                  <c:v>3.85</c:v>
                </c:pt>
                <c:pt idx="449">
                  <c:v>3.95</c:v>
                </c:pt>
                <c:pt idx="450">
                  <c:v>3.915</c:v>
                </c:pt>
                <c:pt idx="451">
                  <c:v>4.0540000000000003</c:v>
                </c:pt>
                <c:pt idx="452">
                  <c:v>3.9049999999999998</c:v>
                </c:pt>
                <c:pt idx="453">
                  <c:v>3.93</c:v>
                </c:pt>
                <c:pt idx="454">
                  <c:v>3.91</c:v>
                </c:pt>
                <c:pt idx="455">
                  <c:v>3.86</c:v>
                </c:pt>
                <c:pt idx="456">
                  <c:v>3.83</c:v>
                </c:pt>
                <c:pt idx="457">
                  <c:v>3.8</c:v>
                </c:pt>
                <c:pt idx="458">
                  <c:v>3.875</c:v>
                </c:pt>
                <c:pt idx="459">
                  <c:v>3.875</c:v>
                </c:pt>
                <c:pt idx="460">
                  <c:v>3.875</c:v>
                </c:pt>
                <c:pt idx="461">
                  <c:v>3.91</c:v>
                </c:pt>
                <c:pt idx="462">
                  <c:v>3.91</c:v>
                </c:pt>
                <c:pt idx="463">
                  <c:v>3.92</c:v>
                </c:pt>
                <c:pt idx="464">
                  <c:v>3.8849999999999998</c:v>
                </c:pt>
                <c:pt idx="465">
                  <c:v>3.875</c:v>
                </c:pt>
                <c:pt idx="466">
                  <c:v>3.855</c:v>
                </c:pt>
                <c:pt idx="467">
                  <c:v>3.855</c:v>
                </c:pt>
                <c:pt idx="468">
                  <c:v>3.75</c:v>
                </c:pt>
                <c:pt idx="469">
                  <c:v>3.7850000000000001</c:v>
                </c:pt>
                <c:pt idx="470">
                  <c:v>3.8149999999999999</c:v>
                </c:pt>
                <c:pt idx="471">
                  <c:v>3.87</c:v>
                </c:pt>
                <c:pt idx="472">
                  <c:v>3.93</c:v>
                </c:pt>
                <c:pt idx="473">
                  <c:v>4.04</c:v>
                </c:pt>
                <c:pt idx="474">
                  <c:v>3.9049999999999998</c:v>
                </c:pt>
                <c:pt idx="475">
                  <c:v>4.12</c:v>
                </c:pt>
                <c:pt idx="476">
                  <c:v>4.1449999999999996</c:v>
                </c:pt>
                <c:pt idx="477">
                  <c:v>3.9249999999999998</c:v>
                </c:pt>
                <c:pt idx="478">
                  <c:v>3.855</c:v>
                </c:pt>
                <c:pt idx="479">
                  <c:v>3.86</c:v>
                </c:pt>
                <c:pt idx="480">
                  <c:v>3.85</c:v>
                </c:pt>
                <c:pt idx="481">
                  <c:v>3.9</c:v>
                </c:pt>
                <c:pt idx="482">
                  <c:v>3.9049999999999998</c:v>
                </c:pt>
                <c:pt idx="483">
                  <c:v>3.93</c:v>
                </c:pt>
                <c:pt idx="484">
                  <c:v>3.92</c:v>
                </c:pt>
                <c:pt idx="485">
                  <c:v>3.82</c:v>
                </c:pt>
                <c:pt idx="486">
                  <c:v>3.8450000000000002</c:v>
                </c:pt>
                <c:pt idx="487">
                  <c:v>3.8450000000000002</c:v>
                </c:pt>
                <c:pt idx="488">
                  <c:v>3.8450000000000002</c:v>
                </c:pt>
                <c:pt idx="489">
                  <c:v>3.85</c:v>
                </c:pt>
                <c:pt idx="490">
                  <c:v>3.855</c:v>
                </c:pt>
                <c:pt idx="491">
                  <c:v>3.92</c:v>
                </c:pt>
                <c:pt idx="492">
                  <c:v>3.887</c:v>
                </c:pt>
                <c:pt idx="493">
                  <c:v>3.85</c:v>
                </c:pt>
                <c:pt idx="494">
                  <c:v>3.85</c:v>
                </c:pt>
                <c:pt idx="495">
                  <c:v>4</c:v>
                </c:pt>
                <c:pt idx="496">
                  <c:v>4.3529999999999998</c:v>
                </c:pt>
                <c:pt idx="497">
                  <c:v>4.327</c:v>
                </c:pt>
                <c:pt idx="498">
                  <c:v>4.33</c:v>
                </c:pt>
                <c:pt idx="499">
                  <c:v>4.33</c:v>
                </c:pt>
                <c:pt idx="500">
                  <c:v>4.327</c:v>
                </c:pt>
                <c:pt idx="501">
                  <c:v>4.3330000000000002</c:v>
                </c:pt>
                <c:pt idx="502">
                  <c:v>4.335</c:v>
                </c:pt>
                <c:pt idx="503">
                  <c:v>4.33</c:v>
                </c:pt>
                <c:pt idx="504">
                  <c:v>4.33</c:v>
                </c:pt>
                <c:pt idx="505">
                  <c:v>4.32</c:v>
                </c:pt>
                <c:pt idx="506">
                  <c:v>4.33</c:v>
                </c:pt>
                <c:pt idx="507">
                  <c:v>4.33</c:v>
                </c:pt>
                <c:pt idx="508">
                  <c:v>4.33</c:v>
                </c:pt>
                <c:pt idx="509">
                  <c:v>4.33</c:v>
                </c:pt>
                <c:pt idx="510">
                  <c:v>4.33</c:v>
                </c:pt>
                <c:pt idx="511">
                  <c:v>4.33</c:v>
                </c:pt>
                <c:pt idx="512">
                  <c:v>4.34</c:v>
                </c:pt>
                <c:pt idx="513">
                  <c:v>4.335</c:v>
                </c:pt>
                <c:pt idx="514">
                  <c:v>4.34</c:v>
                </c:pt>
                <c:pt idx="515">
                  <c:v>4.3600000000000003</c:v>
                </c:pt>
                <c:pt idx="516">
                  <c:v>4.45</c:v>
                </c:pt>
                <c:pt idx="517">
                  <c:v>4.4400000000000004</c:v>
                </c:pt>
                <c:pt idx="518">
                  <c:v>4.4000000000000004</c:v>
                </c:pt>
                <c:pt idx="519">
                  <c:v>4.38</c:v>
                </c:pt>
                <c:pt idx="520">
                  <c:v>4.3849999999999998</c:v>
                </c:pt>
                <c:pt idx="521">
                  <c:v>4.4000000000000004</c:v>
                </c:pt>
                <c:pt idx="522">
                  <c:v>4.38</c:v>
                </c:pt>
                <c:pt idx="523">
                  <c:v>4.3849999999999998</c:v>
                </c:pt>
                <c:pt idx="524">
                  <c:v>4.3949999999999996</c:v>
                </c:pt>
                <c:pt idx="525">
                  <c:v>4.38</c:v>
                </c:pt>
                <c:pt idx="526">
                  <c:v>4.3600000000000003</c:v>
                </c:pt>
                <c:pt idx="527">
                  <c:v>4.3600000000000003</c:v>
                </c:pt>
                <c:pt idx="528">
                  <c:v>4.38</c:v>
                </c:pt>
                <c:pt idx="529">
                  <c:v>4.38</c:v>
                </c:pt>
                <c:pt idx="530">
                  <c:v>4.37</c:v>
                </c:pt>
                <c:pt idx="531">
                  <c:v>4.3650000000000002</c:v>
                </c:pt>
                <c:pt idx="532">
                  <c:v>4.3499999999999996</c:v>
                </c:pt>
                <c:pt idx="533">
                  <c:v>4.3499999999999996</c:v>
                </c:pt>
                <c:pt idx="534">
                  <c:v>4.37</c:v>
                </c:pt>
                <c:pt idx="535">
                  <c:v>4.3499999999999996</c:v>
                </c:pt>
                <c:pt idx="536">
                  <c:v>4.3499999999999996</c:v>
                </c:pt>
                <c:pt idx="537">
                  <c:v>4.3499999999999996</c:v>
                </c:pt>
                <c:pt idx="538">
                  <c:v>4.3600000000000003</c:v>
                </c:pt>
                <c:pt idx="539">
                  <c:v>4.3899999999999997</c:v>
                </c:pt>
                <c:pt idx="540">
                  <c:v>4.375</c:v>
                </c:pt>
                <c:pt idx="541">
                  <c:v>4.3899999999999997</c:v>
                </c:pt>
                <c:pt idx="542">
                  <c:v>4.3949999999999996</c:v>
                </c:pt>
                <c:pt idx="543">
                  <c:v>4.42</c:v>
                </c:pt>
                <c:pt idx="544">
                  <c:v>4.41</c:v>
                </c:pt>
                <c:pt idx="545">
                  <c:v>4.42</c:v>
                </c:pt>
                <c:pt idx="546">
                  <c:v>4.42</c:v>
                </c:pt>
                <c:pt idx="547">
                  <c:v>4.3949999999999996</c:v>
                </c:pt>
                <c:pt idx="548">
                  <c:v>4.3849999999999998</c:v>
                </c:pt>
                <c:pt idx="549">
                  <c:v>4.3849999999999998</c:v>
                </c:pt>
                <c:pt idx="550">
                  <c:v>4.46</c:v>
                </c:pt>
                <c:pt idx="551">
                  <c:v>4.3949999999999996</c:v>
                </c:pt>
                <c:pt idx="552">
                  <c:v>4.37</c:v>
                </c:pt>
                <c:pt idx="553">
                  <c:v>4.3499999999999996</c:v>
                </c:pt>
                <c:pt idx="554">
                  <c:v>4.34</c:v>
                </c:pt>
                <c:pt idx="555">
                  <c:v>4.3</c:v>
                </c:pt>
                <c:pt idx="556">
                  <c:v>4.32</c:v>
                </c:pt>
                <c:pt idx="557">
                  <c:v>4.34</c:v>
                </c:pt>
                <c:pt idx="558">
                  <c:v>4.34</c:v>
                </c:pt>
                <c:pt idx="559">
                  <c:v>4.3600000000000003</c:v>
                </c:pt>
                <c:pt idx="560">
                  <c:v>4.99</c:v>
                </c:pt>
                <c:pt idx="561">
                  <c:v>4.8600000000000003</c:v>
                </c:pt>
                <c:pt idx="562">
                  <c:v>4.8499999999999996</c:v>
                </c:pt>
                <c:pt idx="563">
                  <c:v>4.8449999999999998</c:v>
                </c:pt>
                <c:pt idx="564">
                  <c:v>4.82</c:v>
                </c:pt>
                <c:pt idx="565">
                  <c:v>4.82</c:v>
                </c:pt>
                <c:pt idx="566">
                  <c:v>4.8150000000000004</c:v>
                </c:pt>
                <c:pt idx="567">
                  <c:v>4.8330000000000002</c:v>
                </c:pt>
                <c:pt idx="568">
                  <c:v>4.8380000000000001</c:v>
                </c:pt>
                <c:pt idx="569">
                  <c:v>4.84</c:v>
                </c:pt>
                <c:pt idx="570">
                  <c:v>4.8380000000000001</c:v>
                </c:pt>
                <c:pt idx="571">
                  <c:v>4.8380000000000001</c:v>
                </c:pt>
                <c:pt idx="572">
                  <c:v>4.8380000000000001</c:v>
                </c:pt>
                <c:pt idx="573">
                  <c:v>4.843</c:v>
                </c:pt>
                <c:pt idx="574">
                  <c:v>4.835</c:v>
                </c:pt>
                <c:pt idx="575">
                  <c:v>4.8330000000000002</c:v>
                </c:pt>
                <c:pt idx="576">
                  <c:v>4.83</c:v>
                </c:pt>
                <c:pt idx="577">
                  <c:v>4.83</c:v>
                </c:pt>
                <c:pt idx="578">
                  <c:v>4.83</c:v>
                </c:pt>
                <c:pt idx="579">
                  <c:v>4.82</c:v>
                </c:pt>
                <c:pt idx="580">
                  <c:v>4.82</c:v>
                </c:pt>
                <c:pt idx="581">
                  <c:v>4.9080000000000004</c:v>
                </c:pt>
                <c:pt idx="582">
                  <c:v>4.8550000000000004</c:v>
                </c:pt>
                <c:pt idx="583">
                  <c:v>4.8559999999999999</c:v>
                </c:pt>
                <c:pt idx="584">
                  <c:v>4.8899999999999997</c:v>
                </c:pt>
                <c:pt idx="585">
                  <c:v>4.88</c:v>
                </c:pt>
                <c:pt idx="586">
                  <c:v>4.97</c:v>
                </c:pt>
                <c:pt idx="587">
                  <c:v>4.9260000000000002</c:v>
                </c:pt>
                <c:pt idx="588">
                  <c:v>4.835</c:v>
                </c:pt>
                <c:pt idx="589">
                  <c:v>4.8499999999999996</c:v>
                </c:pt>
                <c:pt idx="590">
                  <c:v>4.843</c:v>
                </c:pt>
                <c:pt idx="591">
                  <c:v>4.843</c:v>
                </c:pt>
                <c:pt idx="592">
                  <c:v>4.84</c:v>
                </c:pt>
                <c:pt idx="593">
                  <c:v>5.0999999999999996</c:v>
                </c:pt>
                <c:pt idx="594">
                  <c:v>5.3</c:v>
                </c:pt>
                <c:pt idx="595">
                  <c:v>5.28</c:v>
                </c:pt>
                <c:pt idx="596">
                  <c:v>5.2329999999999997</c:v>
                </c:pt>
                <c:pt idx="597">
                  <c:v>5.3</c:v>
                </c:pt>
                <c:pt idx="598">
                  <c:v>5.3</c:v>
                </c:pt>
                <c:pt idx="599">
                  <c:v>5.3</c:v>
                </c:pt>
                <c:pt idx="600">
                  <c:v>5.2939999999999996</c:v>
                </c:pt>
                <c:pt idx="601">
                  <c:v>5.3418218526965013</c:v>
                </c:pt>
                <c:pt idx="602">
                  <c:v>5.2976054705347027</c:v>
                </c:pt>
                <c:pt idx="603">
                  <c:v>5.31</c:v>
                </c:pt>
                <c:pt idx="604">
                  <c:v>5.29</c:v>
                </c:pt>
                <c:pt idx="605">
                  <c:v>5.304528093256077</c:v>
                </c:pt>
                <c:pt idx="606">
                  <c:v>5.3045163413175009</c:v>
                </c:pt>
                <c:pt idx="607">
                  <c:v>5.3020520480457236</c:v>
                </c:pt>
                <c:pt idx="608">
                  <c:v>5.32</c:v>
                </c:pt>
                <c:pt idx="609">
                  <c:v>5.3257178645252559</c:v>
                </c:pt>
                <c:pt idx="610">
                  <c:v>5.492524658372429</c:v>
                </c:pt>
                <c:pt idx="611">
                  <c:v>5.9125782946232928</c:v>
                </c:pt>
                <c:pt idx="612">
                  <c:v>5.8647568366929335</c:v>
                </c:pt>
                <c:pt idx="613">
                  <c:v>5.8368173286003708</c:v>
                </c:pt>
                <c:pt idx="614">
                  <c:v>5.8379117726223608</c:v>
                </c:pt>
                <c:pt idx="615">
                  <c:v>5.8381717117311132</c:v>
                </c:pt>
                <c:pt idx="616">
                  <c:v>5.8283103696776752</c:v>
                </c:pt>
                <c:pt idx="617">
                  <c:v>5.82</c:v>
                </c:pt>
                <c:pt idx="618">
                  <c:v>5.83</c:v>
                </c:pt>
                <c:pt idx="619">
                  <c:v>5.83</c:v>
                </c:pt>
                <c:pt idx="620">
                  <c:v>5.85</c:v>
                </c:pt>
                <c:pt idx="621">
                  <c:v>5.81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66816"/>
        <c:axId val="50897280"/>
      </c:lineChart>
      <c:dateAx>
        <c:axId val="50866816"/>
        <c:scaling>
          <c:orientation val="minMax"/>
          <c:max val="42824"/>
          <c:min val="41821"/>
        </c:scaling>
        <c:delete val="0"/>
        <c:axPos val="b"/>
        <c:numFmt formatCode="d\-mmm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50897280"/>
        <c:crosses val="autoZero"/>
        <c:auto val="1"/>
        <c:lblOffset val="100"/>
        <c:baseTimeUnit val="days"/>
        <c:majorUnit val="20"/>
        <c:majorTimeUnit val="days"/>
      </c:dateAx>
      <c:valAx>
        <c:axId val="50897280"/>
        <c:scaling>
          <c:orientation val="minMax"/>
          <c:max val="7.5"/>
          <c:min val="2.8"/>
        </c:scaling>
        <c:delete val="0"/>
        <c:axPos val="l"/>
        <c:numFmt formatCode="0.0000" sourceLinked="1"/>
        <c:majorTickMark val="none"/>
        <c:minorTickMark val="none"/>
        <c:tickLblPos val="nextTo"/>
        <c:crossAx val="50866816"/>
        <c:crosses val="autoZero"/>
        <c:crossBetween val="between"/>
      </c:valAx>
      <c:valAx>
        <c:axId val="50898816"/>
        <c:scaling>
          <c:orientation val="minMax"/>
          <c:max val="100000000000"/>
        </c:scaling>
        <c:delete val="0"/>
        <c:axPos val="r"/>
        <c:numFmt formatCode="_-* #,##0_-;\-* #,##0_-;_-* &quot;-&quot;??_-;_-@_-" sourceLinked="1"/>
        <c:majorTickMark val="out"/>
        <c:minorTickMark val="none"/>
        <c:tickLblPos val="nextTo"/>
        <c:crossAx val="50900992"/>
        <c:crosses val="max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0.95500700873929223"/>
                <c:y val="0.42140842833375025"/>
              </c:manualLayout>
            </c:layout>
          </c:dispUnitsLbl>
        </c:dispUnits>
      </c:valAx>
      <c:catAx>
        <c:axId val="50900992"/>
        <c:scaling>
          <c:orientation val="minMax"/>
        </c:scaling>
        <c:delete val="1"/>
        <c:axPos val="b"/>
        <c:majorTickMark val="out"/>
        <c:minorTickMark val="none"/>
        <c:tickLblPos val="nextTo"/>
        <c:crossAx val="50898816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0501168123215369E-2"/>
          <c:y val="0.96277333714526225"/>
          <c:w val="0.83816919038966287"/>
          <c:h val="3.319237137717846E-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Calibri" panose="020F0502020204030204" pitchFamily="34" charset="0"/>
        </a:defRPr>
      </a:pPr>
      <a:endParaRPr lang="es-MX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0.92637</cdr:x>
      <cdr:y>0.6427</cdr:y>
    </cdr:from>
    <cdr:to>
      <cdr:x>0.99121</cdr:x>
      <cdr:y>0.72878</cdr:y>
    </cdr:to>
    <cdr:sp macro="" textlink="">
      <cdr:nvSpPr>
        <cdr:cNvPr id="18" name="1 CuadroTexto"/>
        <cdr:cNvSpPr txBox="1"/>
      </cdr:nvSpPr>
      <cdr:spPr>
        <a:xfrm xmlns:a="http://schemas.openxmlformats.org/drawingml/2006/main">
          <a:off x="8029533" y="4046437"/>
          <a:ext cx="562017" cy="541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800" b="1" i="0" u="none" strike="noStrike" kern="1200" baseline="0" dirty="0">
              <a:solidFill>
                <a:srgbClr val="C00000"/>
              </a:solidFill>
              <a:latin typeface="Century Gothic" pitchFamily="34" charset="0"/>
              <a:ea typeface="+mn-ea"/>
              <a:cs typeface="+mn-cs"/>
            </a:rPr>
            <a:t>FANVIT</a:t>
          </a:r>
          <a:r>
            <a:rPr lang="es-MX" sz="1100" b="1" dirty="0"/>
            <a:t> </a:t>
          </a:r>
        </a:p>
        <a:p xmlns:a="http://schemas.openxmlformats.org/drawingml/2006/main">
          <a:pPr algn="ctr"/>
          <a:r>
            <a:rPr lang="es-MX" sz="800" b="1" i="0" u="none" strike="noStrike" kern="1200" baseline="0" dirty="0" smtClean="0">
              <a:solidFill>
                <a:srgbClr val="C00000"/>
              </a:solidFill>
              <a:latin typeface="Century Gothic" pitchFamily="34" charset="0"/>
              <a:ea typeface="+mn-ea"/>
              <a:cs typeface="+mn-cs"/>
            </a:rPr>
            <a:t>30-Dic</a:t>
          </a:r>
        </a:p>
        <a:p xmlns:a="http://schemas.openxmlformats.org/drawingml/2006/main">
          <a:pPr algn="ctr"/>
          <a:r>
            <a:rPr lang="es-MX" sz="800" b="1" dirty="0">
              <a:solidFill>
                <a:srgbClr val="C00000"/>
              </a:solidFill>
              <a:effectLst/>
              <a:latin typeface="Century Gothic" panose="020B0502020202020204" pitchFamily="34" charset="0"/>
            </a:rPr>
            <a:t>1,021</a:t>
          </a:r>
        </a:p>
      </cdr:txBody>
    </cdr:sp>
  </cdr:relSizeAnchor>
  <cdr:relSizeAnchor xmlns:cdr="http://schemas.openxmlformats.org/drawingml/2006/chartDrawing">
    <cdr:from>
      <cdr:x>0.92857</cdr:x>
      <cdr:y>0.17594</cdr:y>
    </cdr:from>
    <cdr:to>
      <cdr:x>0.9945</cdr:x>
      <cdr:y>0.25806</cdr:y>
    </cdr:to>
    <cdr:sp macro="" textlink="">
      <cdr:nvSpPr>
        <cdr:cNvPr id="3" name="1 CuadroTexto"/>
        <cdr:cNvSpPr txBox="1"/>
      </cdr:nvSpPr>
      <cdr:spPr>
        <a:xfrm xmlns:a="http://schemas.openxmlformats.org/drawingml/2006/main">
          <a:off x="8048643" y="1107715"/>
          <a:ext cx="571465" cy="517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800" b="1" i="0" u="none" strike="noStrike" kern="1200" baseline="0" dirty="0" smtClean="0">
              <a:solidFill>
                <a:srgbClr val="1F497D"/>
              </a:solidFill>
              <a:latin typeface="Century Gothic" pitchFamily="34" charset="0"/>
              <a:ea typeface="+mn-ea"/>
              <a:cs typeface="+mn-cs"/>
            </a:rPr>
            <a:t>Fondeo</a:t>
          </a:r>
        </a:p>
        <a:p xmlns:a="http://schemas.openxmlformats.org/drawingml/2006/main">
          <a:pPr algn="ctr"/>
          <a:r>
            <a:rPr lang="es-MX" sz="800" b="1" i="0" u="none" strike="noStrike" kern="1200" dirty="0" smtClean="0">
              <a:solidFill>
                <a:srgbClr val="1F497D"/>
              </a:solidFill>
              <a:latin typeface="Century Gothic" pitchFamily="34" charset="0"/>
              <a:ea typeface="+mn-ea"/>
              <a:cs typeface="+mn-cs"/>
            </a:rPr>
            <a:t>30-Dic</a:t>
          </a:r>
        </a:p>
        <a:p xmlns:a="http://schemas.openxmlformats.org/drawingml/2006/main">
          <a:pPr algn="ctr"/>
          <a:r>
            <a:rPr lang="es-MX" sz="800" b="1" i="0" u="none" strike="noStrike" kern="1200" baseline="0" dirty="0" smtClean="0">
              <a:solidFill>
                <a:srgbClr val="1F497D"/>
              </a:solidFill>
              <a:latin typeface="Century Gothic" pitchFamily="34" charset="0"/>
              <a:ea typeface="+mn-ea"/>
              <a:cs typeface="+mn-cs"/>
            </a:rPr>
            <a:t>4,383</a:t>
          </a:r>
          <a:endParaRPr lang="es-MX" sz="800" b="1" i="0" u="none" strike="noStrike" kern="1200" baseline="0" dirty="0">
            <a:solidFill>
              <a:srgbClr val="1F497D"/>
            </a:solidFill>
            <a:latin typeface="Century Gothic" pitchFamily="34" charset="0"/>
            <a:ea typeface="+mn-ea"/>
            <a:cs typeface="+mn-cs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0.10299</cdr:x>
      <cdr:y>0.13736</cdr:y>
    </cdr:from>
    <cdr:to>
      <cdr:x>0.3091</cdr:x>
      <cdr:y>0.18436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899592" y="744142"/>
          <a:ext cx="1800200" cy="2546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100" b="1" dirty="0">
              <a:latin typeface="Century Gothic" panose="020B0502020202020204" pitchFamily="34" charset="0"/>
            </a:rPr>
            <a:t>ETAPA</a:t>
          </a:r>
          <a:r>
            <a:rPr lang="es-MX" sz="1100" b="1" baseline="0" dirty="0">
              <a:latin typeface="Century Gothic" panose="020B0502020202020204" pitchFamily="34" charset="0"/>
            </a:rPr>
            <a:t> INICIAL</a:t>
          </a:r>
          <a:endParaRPr lang="es-MX" sz="1100" b="1" dirty="0">
            <a:latin typeface="Century Gothic" panose="020B0502020202020204" pitchFamily="34" charset="0"/>
          </a:endParaRPr>
        </a:p>
      </cdr:txBody>
    </cdr:sp>
  </cdr:relSizeAnchor>
  <cdr:relSizeAnchor xmlns:cdr="http://schemas.openxmlformats.org/drawingml/2006/chartDrawing">
    <cdr:from>
      <cdr:x>0.29243</cdr:x>
      <cdr:y>0.13814</cdr:y>
    </cdr:from>
    <cdr:to>
      <cdr:x>0.441</cdr:x>
      <cdr:y>0.18105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2554191" y="748376"/>
          <a:ext cx="1297729" cy="232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100" b="1" dirty="0">
              <a:latin typeface="Century Gothic" panose="020B0502020202020204" pitchFamily="34" charset="0"/>
            </a:rPr>
            <a:t>ETAPA HÍBRIDA</a:t>
          </a:r>
        </a:p>
      </cdr:txBody>
    </cdr:sp>
  </cdr:relSizeAnchor>
  <cdr:relSizeAnchor xmlns:cdr="http://schemas.openxmlformats.org/drawingml/2006/chartDrawing">
    <cdr:from>
      <cdr:x>0.441</cdr:x>
      <cdr:y>0.1372</cdr:y>
    </cdr:from>
    <cdr:to>
      <cdr:x>0.87692</cdr:x>
      <cdr:y>0.17806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3851920" y="743270"/>
          <a:ext cx="3807510" cy="2213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100" b="1" dirty="0">
              <a:latin typeface="Century Gothic" panose="020B0502020202020204" pitchFamily="34" charset="0"/>
            </a:rPr>
            <a:t>ETAPA INTERNA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12457" cy="461804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35995" y="2"/>
            <a:ext cx="3012457" cy="461804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75218F68-8D36-49C9-B3D5-4EE89629CB6E}" type="datetimeFigureOut">
              <a:rPr lang="es-MX" smtClean="0"/>
              <a:t>18/01/2017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772787"/>
            <a:ext cx="3012457" cy="461804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35995" y="8772787"/>
            <a:ext cx="3012457" cy="461804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5780F4B7-B45D-4694-BBDD-93BDC13791C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5518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11699" cy="461804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6771" y="2"/>
            <a:ext cx="3011699" cy="461804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r">
              <a:defRPr sz="1200"/>
            </a:lvl1pPr>
          </a:lstStyle>
          <a:p>
            <a:fld id="{3BEBD073-40EC-4AC4-9A2A-D75A2D0CF7A8}" type="datetimeFigureOut">
              <a:rPr lang="es-MX" smtClean="0"/>
              <a:t>18/01/2017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5" tIns="45373" rIns="90745" bIns="45373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5008" y="4387139"/>
            <a:ext cx="5560060" cy="4156234"/>
          </a:xfrm>
          <a:prstGeom prst="rect">
            <a:avLst/>
          </a:prstGeom>
        </p:spPr>
        <p:txBody>
          <a:bodyPr vert="horz" lIns="90745" tIns="45373" rIns="90745" bIns="45373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8772669"/>
            <a:ext cx="3011699" cy="461804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6771" y="8772669"/>
            <a:ext cx="3011699" cy="461804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r">
              <a:defRPr sz="1200"/>
            </a:lvl1pPr>
          </a:lstStyle>
          <a:p>
            <a:fld id="{2A800D66-B5D4-4504-A2B2-CDF88B324E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259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/>
              <a:t>61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9267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>
                <a:solidFill>
                  <a:prstClr val="black"/>
                </a:solidFill>
              </a:rPr>
              <a:pPr/>
              <a:t>68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6379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7102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98736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3391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8976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7960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5260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63682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0461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83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1/18/2017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2224">
              <a:lnSpc>
                <a:spcPts val="996"/>
              </a:lnSpc>
            </a:pPr>
            <a:fld id="{81D60167-4931-47E6-BA6A-407CBD079E47}" type="slidenum">
              <a:rPr lang="es-MX" spc="-4" smtClean="0"/>
              <a:pPr marL="22224">
                <a:lnSpc>
                  <a:spcPts val="996"/>
                </a:lnSpc>
              </a:pPr>
              <a:t>‹Nº›</a:t>
            </a:fld>
            <a:endParaRPr lang="es-MX" spc="-4" dirty="0"/>
          </a:p>
        </p:txBody>
      </p:sp>
    </p:spTree>
    <p:extLst>
      <p:ext uri="{BB962C8B-B14F-4D97-AF65-F5344CB8AC3E}">
        <p14:creationId xmlns:p14="http://schemas.microsoft.com/office/powerpoint/2010/main" val="3228734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612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612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612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612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612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612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612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612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612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450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023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748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499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09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7652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840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89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752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501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362735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11850118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7859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270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7761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2045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693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6428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094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9550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8803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4474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871700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30717280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489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753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843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559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5622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312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024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6575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085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015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4779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92573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fld id="{EA7C98A2-C6F5-4145-A038-7818A4CD901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Myriad Pro Light"/>
          <a:ea typeface="Myriad Pro Light"/>
          <a:cs typeface="Myriad Pro Light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/>
          <a:cs typeface="Myriad Pro Ligh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/>
          <a:cs typeface="Myriad Pro Ligh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2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6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20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jpg"/><Relationship Id="rId11" Type="http://schemas.openxmlformats.org/officeDocument/2006/relationships/image" Target="../media/image20.png"/><Relationship Id="rId5" Type="http://schemas.openxmlformats.org/officeDocument/2006/relationships/image" Target="../media/image14.jp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jp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mv.com.mx/" TargetMode="Externa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Relationship Id="rId9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29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jp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jp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jpg"/><Relationship Id="rId5" Type="http://schemas.openxmlformats.org/officeDocument/2006/relationships/image" Target="../media/image29.jp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9.jpg"/><Relationship Id="rId5" Type="http://schemas.openxmlformats.org/officeDocument/2006/relationships/image" Target="../media/image78.png"/><Relationship Id="rId4" Type="http://schemas.openxmlformats.org/officeDocument/2006/relationships/image" Target="../media/image7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7" Type="http://schemas.openxmlformats.org/officeDocument/2006/relationships/image" Target="../media/image88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7.jpg"/><Relationship Id="rId5" Type="http://schemas.openxmlformats.org/officeDocument/2006/relationships/image" Target="../media/image86.jpg"/><Relationship Id="rId4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9.jpg"/><Relationship Id="rId4" Type="http://schemas.openxmlformats.org/officeDocument/2006/relationships/image" Target="../media/image9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29.jp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g"/><Relationship Id="rId5" Type="http://schemas.openxmlformats.org/officeDocument/2006/relationships/image" Target="../media/image105.jpg"/><Relationship Id="rId4" Type="http://schemas.openxmlformats.org/officeDocument/2006/relationships/image" Target="../media/image104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1.emf"/><Relationship Id="rId4" Type="http://schemas.openxmlformats.org/officeDocument/2006/relationships/package" Target="../embeddings/Microsoft_Excel_Worksheet1.xlsx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7" y="3090913"/>
            <a:ext cx="6118691" cy="711200"/>
          </a:xfrm>
        </p:spPr>
        <p:txBody>
          <a:bodyPr/>
          <a:lstStyle/>
          <a:p>
            <a:r>
              <a:rPr lang="es-MX" altLang="es-MX" sz="2800" dirty="0" smtClean="0">
                <a:latin typeface="Century Gothic" pitchFamily="34" charset="0"/>
              </a:rPr>
              <a:t>Grupo de Trabajo de </a:t>
            </a:r>
            <a:r>
              <a:rPr lang="es-MX" altLang="es-MX" sz="2800" dirty="0">
                <a:latin typeface="Century Gothic" pitchFamily="34" charset="0"/>
              </a:rPr>
              <a:t>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</a:t>
            </a:r>
            <a:r>
              <a:rPr lang="es-MX" altLang="es-MX" sz="2800" dirty="0" smtClean="0">
                <a:latin typeface="Century Gothic" pitchFamily="34" charset="0"/>
              </a:rPr>
              <a:t>027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2017</a:t>
            </a:r>
            <a:endParaRPr lang="es-E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2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78266" y="1406921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Análisis y propuesta de CKD </a:t>
            </a:r>
            <a:r>
              <a:rPr lang="es-MX" sz="1100" dirty="0">
                <a:latin typeface="Century Gothic" panose="020B0502020202020204" pitchFamily="34" charset="0"/>
              </a:rPr>
              <a:t>Alignmex</a:t>
            </a:r>
          </a:p>
          <a:p>
            <a:pPr marL="685800" lvl="1">
              <a:buFont typeface="+mj-lt"/>
              <a:buAutoNum type="alphaLcParenR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FANVIT</a:t>
            </a: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 smtClean="0">
                <a:latin typeface="Century Gothic" panose="020B0502020202020204" pitchFamily="34" charset="0"/>
              </a:rPr>
              <a:t>Asuntos Generales</a:t>
            </a: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Enero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6397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/>
        </p:nvSpPr>
        <p:spPr>
          <a:xfrm>
            <a:off x="6130565" y="2263577"/>
            <a:ext cx="2700000" cy="44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En espera </a:t>
            </a:r>
            <a:endParaRPr lang="es-MX" sz="1100" b="1" u="sng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En el Comité de agosto se informó del CKD  de Ainda.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Ainda 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no ha dado todavía una fecha estimada de cierre de libro</a:t>
            </a: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2000" b="1" dirty="0" smtClean="0">
                <a:latin typeface="Century Gothic" panose="020B0502020202020204" pitchFamily="34" charset="0"/>
              </a:rPr>
              <a:t>CKD´s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71890" y="2286028"/>
            <a:ext cx="2700000" cy="44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050" b="1" u="sng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Periodo de inversión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Se cancelaron las 2 inversiones de deuda subordinada con Grupo GIA:</a:t>
            </a:r>
            <a:endParaRPr lang="es-MX" sz="5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Se esperaba que la tasa fuera de 14.25% pero Grupo GIA solicitó modificar la tasa a 12%.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El administrador consideró que, según la relación riesgo retorno, una tasa de 12% no era financieramente viable.</a:t>
            </a: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Los recursos llamados no se devolverán y se espera sean utilizados en otras inversiones el primer semestre de 2017.</a:t>
            </a: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2" name="Grupo 31"/>
          <p:cNvGrpSpPr/>
          <p:nvPr/>
        </p:nvGrpSpPr>
        <p:grpSpPr>
          <a:xfrm>
            <a:off x="280131" y="1313582"/>
            <a:ext cx="2700000" cy="864973"/>
            <a:chOff x="402824" y="927924"/>
            <a:chExt cx="2610270" cy="864973"/>
          </a:xfrm>
        </p:grpSpPr>
        <p:sp>
          <p:nvSpPr>
            <p:cNvPr id="19" name="Rectángulo 18"/>
            <p:cNvSpPr/>
            <p:nvPr/>
          </p:nvSpPr>
          <p:spPr>
            <a:xfrm>
              <a:off x="402824" y="927924"/>
              <a:ext cx="2610270" cy="8649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3472" y="1155393"/>
              <a:ext cx="2388973" cy="454937"/>
            </a:xfrm>
            <a:prstGeom prst="rect">
              <a:avLst/>
            </a:prstGeom>
          </p:spPr>
        </p:pic>
      </p:grpSp>
      <p:grpSp>
        <p:nvGrpSpPr>
          <p:cNvPr id="30" name="Grupo 29"/>
          <p:cNvGrpSpPr/>
          <p:nvPr/>
        </p:nvGrpSpPr>
        <p:grpSpPr>
          <a:xfrm>
            <a:off x="3205348" y="1313581"/>
            <a:ext cx="2700000" cy="864973"/>
            <a:chOff x="6405849" y="829259"/>
            <a:chExt cx="2610270" cy="864973"/>
          </a:xfrm>
        </p:grpSpPr>
        <p:sp>
          <p:nvSpPr>
            <p:cNvPr id="27" name="Rectángulo 26"/>
            <p:cNvSpPr/>
            <p:nvPr/>
          </p:nvSpPr>
          <p:spPr>
            <a:xfrm>
              <a:off x="6405849" y="829259"/>
              <a:ext cx="2610270" cy="8649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pic>
          <p:nvPicPr>
            <p:cNvPr id="29" name="Imagen 28"/>
            <p:cNvPicPr>
              <a:picLocks noChangeAspect="1"/>
            </p:cNvPicPr>
            <p:nvPr/>
          </p:nvPicPr>
          <p:blipFill rotWithShape="1">
            <a:blip r:embed="rId3"/>
            <a:srcRect l="8190" t="18518" r="6652" b="22223"/>
            <a:stretch/>
          </p:blipFill>
          <p:spPr>
            <a:xfrm>
              <a:off x="6528822" y="955660"/>
              <a:ext cx="2184188" cy="574555"/>
            </a:xfrm>
            <a:prstGeom prst="rect">
              <a:avLst/>
            </a:prstGeom>
          </p:spPr>
        </p:pic>
      </p:grpSp>
      <p:sp>
        <p:nvSpPr>
          <p:cNvPr id="34" name="Rectángulo 33"/>
          <p:cNvSpPr/>
          <p:nvPr/>
        </p:nvSpPr>
        <p:spPr>
          <a:xfrm>
            <a:off x="3205348" y="2274889"/>
            <a:ext cx="2700000" cy="44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Clr>
                <a:srgbClr val="C00000"/>
              </a:buClr>
            </a:pPr>
            <a:endParaRPr lang="es-MX" sz="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Periodo de inversión</a:t>
            </a:r>
            <a:endParaRPr lang="es-MX" sz="1100" b="1" u="sng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La emisión fue por 7 mil millones de pesos. Participaron Afore XXI-Banorte, Banamex, Sura, Profuturo, MetLife, FP Bimbo e INFONAVIT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FANVIT participó con 300 mdp (4.28% de la emisión).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El 19 de diciembre se realizó la primera llamada de capital, por 60 mdp (20% del monto comprometido).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El pasado11 de enero fue la primera Asamblea para dar inicio al periodo de inversión.</a:t>
            </a: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94583" y="3446894"/>
            <a:ext cx="263738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Proyecto Centro Penitenciario Federal 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Miahuatlán</a:t>
            </a: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Oaxaca.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Proyecto Hospital Regional de 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Alta </a:t>
            </a: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Especialidad de 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Ixtapaluca</a:t>
            </a: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</a:p>
          <a:p>
            <a:endParaRPr lang="es-MX" sz="500" dirty="0"/>
          </a:p>
        </p:txBody>
      </p:sp>
      <p:grpSp>
        <p:nvGrpSpPr>
          <p:cNvPr id="16" name="Grupo 15"/>
          <p:cNvGrpSpPr/>
          <p:nvPr/>
        </p:nvGrpSpPr>
        <p:grpSpPr>
          <a:xfrm>
            <a:off x="6130565" y="1313581"/>
            <a:ext cx="2700000" cy="864973"/>
            <a:chOff x="3301926" y="950374"/>
            <a:chExt cx="2610270" cy="864973"/>
          </a:xfrm>
        </p:grpSpPr>
        <p:sp>
          <p:nvSpPr>
            <p:cNvPr id="18" name="Rectángulo 17"/>
            <p:cNvSpPr/>
            <p:nvPr/>
          </p:nvSpPr>
          <p:spPr>
            <a:xfrm>
              <a:off x="3301926" y="950374"/>
              <a:ext cx="2610270" cy="8649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pic>
          <p:nvPicPr>
            <p:cNvPr id="20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3" t="1187" r="294" b="6367"/>
            <a:stretch/>
          </p:blipFill>
          <p:spPr bwMode="auto">
            <a:xfrm>
              <a:off x="3844885" y="967610"/>
              <a:ext cx="1568921" cy="7661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</p:pic>
      </p:grp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830564" y="6538912"/>
            <a:ext cx="313435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25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78266" y="1787301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Análisis y propuesta de CKD </a:t>
            </a:r>
            <a:r>
              <a:rPr lang="es-MX" sz="1100" dirty="0">
                <a:latin typeface="Century Gothic" panose="020B0502020202020204" pitchFamily="34" charset="0"/>
              </a:rPr>
              <a:t>Alignmex</a:t>
            </a:r>
          </a:p>
          <a:p>
            <a:pPr marL="685800" lvl="1">
              <a:buFont typeface="+mj-lt"/>
              <a:buAutoNum type="alphaLcParenR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FANVIT</a:t>
            </a: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Enero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32441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513" y="2658097"/>
            <a:ext cx="9143999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rgbClr val="C00000"/>
                </a:solidFill>
                <a:latin typeface="Century Gothic" pitchFamily="34" charset="0"/>
              </a:rPr>
              <a:t>Exposición del CKD </a:t>
            </a:r>
            <a:r>
              <a:rPr lang="es-ES" sz="2800" b="1" dirty="0" smtClean="0">
                <a:solidFill>
                  <a:srgbClr val="C00000"/>
                </a:solidFill>
                <a:latin typeface="Century Gothic" pitchFamily="34" charset="0"/>
              </a:rPr>
              <a:t>por </a:t>
            </a:r>
            <a:r>
              <a:rPr lang="es-ES" sz="2800" b="1" dirty="0">
                <a:solidFill>
                  <a:srgbClr val="C00000"/>
                </a:solidFill>
                <a:latin typeface="Century Gothic" pitchFamily="34" charset="0"/>
              </a:rPr>
              <a:t>parte de</a:t>
            </a:r>
            <a:endParaRPr lang="es-MX" sz="2800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7313" t="1594"/>
          <a:stretch/>
        </p:blipFill>
        <p:spPr>
          <a:xfrm>
            <a:off x="2560319" y="3813048"/>
            <a:ext cx="4023360" cy="970266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81974" y="6356350"/>
            <a:ext cx="504825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35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5810" y="5823920"/>
            <a:ext cx="1895302" cy="438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76553" y="728831"/>
            <a:ext cx="46182" cy="5322794"/>
          </a:xfrm>
          <a:custGeom>
            <a:avLst/>
            <a:gdLst/>
            <a:ahLst/>
            <a:cxnLst/>
            <a:rect l="l" t="t" r="r" b="b"/>
            <a:pathLst>
              <a:path w="50800" h="6032500">
                <a:moveTo>
                  <a:pt x="50800" y="0"/>
                </a:moveTo>
                <a:lnTo>
                  <a:pt x="0" y="60325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63041" y="2947595"/>
            <a:ext cx="2832677" cy="0"/>
          </a:xfrm>
          <a:custGeom>
            <a:avLst/>
            <a:gdLst/>
            <a:ahLst/>
            <a:cxnLst/>
            <a:rect l="l" t="t" r="r" b="b"/>
            <a:pathLst>
              <a:path w="3115945">
                <a:moveTo>
                  <a:pt x="0" y="0"/>
                </a:moveTo>
                <a:lnTo>
                  <a:pt x="31156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680364" y="1498001"/>
            <a:ext cx="2832677" cy="0"/>
          </a:xfrm>
          <a:custGeom>
            <a:avLst/>
            <a:gdLst/>
            <a:ahLst/>
            <a:cxnLst/>
            <a:rect l="l" t="t" r="r" b="b"/>
            <a:pathLst>
              <a:path w="3115945">
                <a:moveTo>
                  <a:pt x="0" y="0"/>
                </a:moveTo>
                <a:lnTo>
                  <a:pt x="31156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4843" y="1352335"/>
            <a:ext cx="3058968" cy="731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>
              <a:lnSpc>
                <a:spcPct val="108400"/>
              </a:lnSpc>
            </a:pPr>
            <a:r>
              <a:rPr sz="2200" b="1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ALIGNMEX </a:t>
            </a:r>
            <a:r>
              <a:rPr sz="2200" b="1" spc="-4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Real</a:t>
            </a:r>
            <a:r>
              <a:rPr sz="2200" b="1" spc="-40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sz="2200" b="1" spc="-4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Estate  </a:t>
            </a:r>
            <a:r>
              <a:rPr sz="2200" b="1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Capital</a:t>
            </a:r>
            <a:endParaRPr sz="22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4843" y="2342478"/>
            <a:ext cx="1783195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1100" b="1" dirty="0">
                <a:solidFill>
                  <a:srgbClr val="7E7E7E"/>
                </a:solidFill>
                <a:latin typeface="Century Gothic" panose="020B0502020202020204" pitchFamily="34" charset="0"/>
                <a:cs typeface="Arial"/>
              </a:rPr>
              <a:t>Local </a:t>
            </a:r>
            <a:r>
              <a:rPr sz="1100" b="1" spc="-4" dirty="0">
                <a:solidFill>
                  <a:srgbClr val="7E7E7E"/>
                </a:solidFill>
                <a:latin typeface="Century Gothic" panose="020B0502020202020204" pitchFamily="34" charset="0"/>
                <a:cs typeface="Arial"/>
              </a:rPr>
              <a:t>Roots, </a:t>
            </a:r>
            <a:r>
              <a:rPr sz="1100" b="1" dirty="0">
                <a:solidFill>
                  <a:srgbClr val="7E7E7E"/>
                </a:solidFill>
                <a:latin typeface="Century Gothic" panose="020B0502020202020204" pitchFamily="34" charset="0"/>
                <a:cs typeface="Arial"/>
              </a:rPr>
              <a:t>Global</a:t>
            </a:r>
            <a:r>
              <a:rPr sz="1100" b="1" spc="-49" dirty="0">
                <a:solidFill>
                  <a:srgbClr val="7E7E7E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sz="1100" b="1" dirty="0">
                <a:solidFill>
                  <a:srgbClr val="7E7E7E"/>
                </a:solidFill>
                <a:latin typeface="Century Gothic" panose="020B0502020202020204" pitchFamily="34" charset="0"/>
                <a:cs typeface="Arial"/>
              </a:rPr>
              <a:t>Reach</a:t>
            </a:r>
            <a:endParaRPr sz="11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39603" y="681877"/>
            <a:ext cx="114167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Century Gothic" panose="020B0502020202020204" pitchFamily="34" charset="0"/>
                <a:cs typeface="Arial"/>
              </a:rPr>
              <a:t>Confidencial</a:t>
            </a:r>
            <a:endParaRPr sz="9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4843" y="3625887"/>
            <a:ext cx="2793423" cy="1586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1600" b="1" spc="-4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SIRENCK16</a:t>
            </a:r>
            <a:endParaRPr sz="1600" dirty="0">
              <a:latin typeface="Century Gothic" panose="020B0502020202020204" pitchFamily="34" charset="0"/>
              <a:cs typeface="Arial"/>
            </a:endParaRPr>
          </a:p>
          <a:p>
            <a:pPr>
              <a:spcBef>
                <a:spcPts val="31"/>
              </a:spcBef>
            </a:pPr>
            <a:endParaRPr dirty="0">
              <a:latin typeface="Century Gothic" panose="020B0502020202020204" pitchFamily="34" charset="0"/>
              <a:cs typeface="Times New Roman"/>
            </a:endParaRPr>
          </a:p>
          <a:p>
            <a:pPr marL="11397" marR="4559">
              <a:lnSpc>
                <a:spcPct val="108100"/>
              </a:lnSpc>
            </a:pPr>
            <a:r>
              <a:rPr sz="1600" spc="-4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Una Oportunidad de Inversión  que </a:t>
            </a:r>
            <a:r>
              <a:rPr sz="1600" spc="-9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Contribuye </a:t>
            </a:r>
            <a:r>
              <a:rPr sz="1600" spc="-4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al Desarrollo  Urbano de</a:t>
            </a:r>
            <a:r>
              <a:rPr sz="1600" spc="-54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sz="1600" spc="-4" dirty="0">
                <a:solidFill>
                  <a:srgbClr val="00735D"/>
                </a:solidFill>
                <a:latin typeface="Century Gothic" panose="020B0502020202020204" pitchFamily="34" charset="0"/>
                <a:cs typeface="Arial"/>
              </a:rPr>
              <a:t>México</a:t>
            </a:r>
            <a:endParaRPr sz="16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12403" y="681876"/>
            <a:ext cx="63557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Century Gothic" panose="020B0502020202020204" pitchFamily="34" charset="0"/>
                <a:cs typeface="Arial"/>
              </a:rPr>
              <a:t>Enero</a:t>
            </a:r>
            <a:r>
              <a:rPr sz="900" b="1" spc="-76" dirty="0">
                <a:latin typeface="Century Gothic" panose="020B0502020202020204" pitchFamily="34" charset="0"/>
                <a:cs typeface="Arial"/>
              </a:rPr>
              <a:t> </a:t>
            </a:r>
            <a:r>
              <a:rPr sz="900" b="1" spc="-9" dirty="0">
                <a:latin typeface="Century Gothic" panose="020B0502020202020204" pitchFamily="34" charset="0"/>
                <a:cs typeface="Arial"/>
              </a:rPr>
              <a:t>2017</a:t>
            </a:r>
            <a:endParaRPr sz="9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95109" y="3601121"/>
            <a:ext cx="1188720" cy="114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87291" y="2008990"/>
            <a:ext cx="1154084" cy="114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430192" y="2747234"/>
            <a:ext cx="1120833" cy="11107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245926" y="4441563"/>
            <a:ext cx="1108364" cy="10865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882639" y="3071308"/>
            <a:ext cx="2702329" cy="12903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80167" y="2386853"/>
            <a:ext cx="1116445" cy="358588"/>
          </a:xfrm>
          <a:custGeom>
            <a:avLst/>
            <a:gdLst/>
            <a:ahLst/>
            <a:cxnLst/>
            <a:rect l="l" t="t" r="r" b="b"/>
            <a:pathLst>
              <a:path w="1228090" h="406400">
                <a:moveTo>
                  <a:pt x="1227709" y="406400"/>
                </a:moveTo>
                <a:lnTo>
                  <a:pt x="1227709" y="0"/>
                </a:lnTo>
                <a:lnTo>
                  <a:pt x="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71458" y="4746812"/>
            <a:ext cx="755073" cy="224118"/>
          </a:xfrm>
          <a:custGeom>
            <a:avLst/>
            <a:gdLst/>
            <a:ahLst/>
            <a:cxnLst/>
            <a:rect l="l" t="t" r="r" b="b"/>
            <a:pathLst>
              <a:path w="830579" h="254000">
                <a:moveTo>
                  <a:pt x="0" y="0"/>
                </a:moveTo>
                <a:lnTo>
                  <a:pt x="0" y="253999"/>
                </a:lnTo>
                <a:lnTo>
                  <a:pt x="830199" y="253999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046422" y="3675080"/>
            <a:ext cx="514003" cy="42358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068589" y="3696597"/>
            <a:ext cx="514003" cy="4235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064433" y="3692562"/>
            <a:ext cx="500495" cy="410135"/>
          </a:xfrm>
          <a:custGeom>
            <a:avLst/>
            <a:gdLst/>
            <a:ahLst/>
            <a:cxnLst/>
            <a:rect l="l" t="t" r="r" b="b"/>
            <a:pathLst>
              <a:path w="550545" h="464820">
                <a:moveTo>
                  <a:pt x="0" y="232410"/>
                </a:moveTo>
                <a:lnTo>
                  <a:pt x="4432" y="190623"/>
                </a:lnTo>
                <a:lnTo>
                  <a:pt x="17213" y="151298"/>
                </a:lnTo>
                <a:lnTo>
                  <a:pt x="37563" y="115090"/>
                </a:lnTo>
                <a:lnTo>
                  <a:pt x="64706" y="82654"/>
                </a:lnTo>
                <a:lnTo>
                  <a:pt x="97863" y="54646"/>
                </a:lnTo>
                <a:lnTo>
                  <a:pt x="136256" y="31721"/>
                </a:lnTo>
                <a:lnTo>
                  <a:pt x="179109" y="14535"/>
                </a:lnTo>
                <a:lnTo>
                  <a:pt x="225643" y="3743"/>
                </a:lnTo>
                <a:lnTo>
                  <a:pt x="275081" y="0"/>
                </a:lnTo>
                <a:lnTo>
                  <a:pt x="324520" y="3743"/>
                </a:lnTo>
                <a:lnTo>
                  <a:pt x="371054" y="14535"/>
                </a:lnTo>
                <a:lnTo>
                  <a:pt x="413907" y="31721"/>
                </a:lnTo>
                <a:lnTo>
                  <a:pt x="452300" y="54646"/>
                </a:lnTo>
                <a:lnTo>
                  <a:pt x="485457" y="82654"/>
                </a:lnTo>
                <a:lnTo>
                  <a:pt x="512600" y="115090"/>
                </a:lnTo>
                <a:lnTo>
                  <a:pt x="532950" y="151298"/>
                </a:lnTo>
                <a:lnTo>
                  <a:pt x="545731" y="190623"/>
                </a:lnTo>
                <a:lnTo>
                  <a:pt x="550164" y="232410"/>
                </a:lnTo>
                <a:lnTo>
                  <a:pt x="545731" y="274196"/>
                </a:lnTo>
                <a:lnTo>
                  <a:pt x="532950" y="313521"/>
                </a:lnTo>
                <a:lnTo>
                  <a:pt x="512600" y="349729"/>
                </a:lnTo>
                <a:lnTo>
                  <a:pt x="485457" y="382165"/>
                </a:lnTo>
                <a:lnTo>
                  <a:pt x="452300" y="410173"/>
                </a:lnTo>
                <a:lnTo>
                  <a:pt x="413907" y="433098"/>
                </a:lnTo>
                <a:lnTo>
                  <a:pt x="371054" y="450284"/>
                </a:lnTo>
                <a:lnTo>
                  <a:pt x="324520" y="461076"/>
                </a:lnTo>
                <a:lnTo>
                  <a:pt x="275081" y="464820"/>
                </a:lnTo>
                <a:lnTo>
                  <a:pt x="225643" y="461076"/>
                </a:lnTo>
                <a:lnTo>
                  <a:pt x="179109" y="450284"/>
                </a:lnTo>
                <a:lnTo>
                  <a:pt x="136256" y="433098"/>
                </a:lnTo>
                <a:lnTo>
                  <a:pt x="97863" y="410173"/>
                </a:lnTo>
                <a:lnTo>
                  <a:pt x="64706" y="382165"/>
                </a:lnTo>
                <a:lnTo>
                  <a:pt x="37563" y="349729"/>
                </a:lnTo>
                <a:lnTo>
                  <a:pt x="17213" y="313521"/>
                </a:lnTo>
                <a:lnTo>
                  <a:pt x="4432" y="274196"/>
                </a:lnTo>
                <a:lnTo>
                  <a:pt x="0" y="23241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959139" y="3606501"/>
            <a:ext cx="681643" cy="5661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981305" y="3628017"/>
            <a:ext cx="681643" cy="56612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977149" y="3623982"/>
            <a:ext cx="667905" cy="553010"/>
          </a:xfrm>
          <a:custGeom>
            <a:avLst/>
            <a:gdLst/>
            <a:ahLst/>
            <a:cxnLst/>
            <a:rect l="l" t="t" r="r" b="b"/>
            <a:pathLst>
              <a:path w="734695" h="626745">
                <a:moveTo>
                  <a:pt x="0" y="313182"/>
                </a:moveTo>
                <a:lnTo>
                  <a:pt x="3353" y="270683"/>
                </a:lnTo>
                <a:lnTo>
                  <a:pt x="13121" y="229922"/>
                </a:lnTo>
                <a:lnTo>
                  <a:pt x="28866" y="191273"/>
                </a:lnTo>
                <a:lnTo>
                  <a:pt x="50150" y="155109"/>
                </a:lnTo>
                <a:lnTo>
                  <a:pt x="76536" y="121802"/>
                </a:lnTo>
                <a:lnTo>
                  <a:pt x="107584" y="91725"/>
                </a:lnTo>
                <a:lnTo>
                  <a:pt x="142858" y="65252"/>
                </a:lnTo>
                <a:lnTo>
                  <a:pt x="181920" y="42756"/>
                </a:lnTo>
                <a:lnTo>
                  <a:pt x="224331" y="24610"/>
                </a:lnTo>
                <a:lnTo>
                  <a:pt x="269654" y="11186"/>
                </a:lnTo>
                <a:lnTo>
                  <a:pt x="317451" y="2858"/>
                </a:lnTo>
                <a:lnTo>
                  <a:pt x="367283" y="0"/>
                </a:lnTo>
                <a:lnTo>
                  <a:pt x="417116" y="2858"/>
                </a:lnTo>
                <a:lnTo>
                  <a:pt x="464913" y="11186"/>
                </a:lnTo>
                <a:lnTo>
                  <a:pt x="510236" y="24610"/>
                </a:lnTo>
                <a:lnTo>
                  <a:pt x="552647" y="42756"/>
                </a:lnTo>
                <a:lnTo>
                  <a:pt x="591709" y="65252"/>
                </a:lnTo>
                <a:lnTo>
                  <a:pt x="626983" y="91725"/>
                </a:lnTo>
                <a:lnTo>
                  <a:pt x="658031" y="121802"/>
                </a:lnTo>
                <a:lnTo>
                  <a:pt x="684417" y="155109"/>
                </a:lnTo>
                <a:lnTo>
                  <a:pt x="705701" y="191273"/>
                </a:lnTo>
                <a:lnTo>
                  <a:pt x="721446" y="229922"/>
                </a:lnTo>
                <a:lnTo>
                  <a:pt x="731214" y="270683"/>
                </a:lnTo>
                <a:lnTo>
                  <a:pt x="734567" y="313182"/>
                </a:lnTo>
                <a:lnTo>
                  <a:pt x="731214" y="355680"/>
                </a:lnTo>
                <a:lnTo>
                  <a:pt x="721446" y="396441"/>
                </a:lnTo>
                <a:lnTo>
                  <a:pt x="705701" y="435090"/>
                </a:lnTo>
                <a:lnTo>
                  <a:pt x="684417" y="471254"/>
                </a:lnTo>
                <a:lnTo>
                  <a:pt x="658031" y="504561"/>
                </a:lnTo>
                <a:lnTo>
                  <a:pt x="626983" y="534638"/>
                </a:lnTo>
                <a:lnTo>
                  <a:pt x="591709" y="561111"/>
                </a:lnTo>
                <a:lnTo>
                  <a:pt x="552647" y="583607"/>
                </a:lnTo>
                <a:lnTo>
                  <a:pt x="510236" y="601753"/>
                </a:lnTo>
                <a:lnTo>
                  <a:pt x="464913" y="615177"/>
                </a:lnTo>
                <a:lnTo>
                  <a:pt x="417116" y="623505"/>
                </a:lnTo>
                <a:lnTo>
                  <a:pt x="367283" y="626364"/>
                </a:lnTo>
                <a:lnTo>
                  <a:pt x="317451" y="623505"/>
                </a:lnTo>
                <a:lnTo>
                  <a:pt x="269654" y="615177"/>
                </a:lnTo>
                <a:lnTo>
                  <a:pt x="224331" y="601753"/>
                </a:lnTo>
                <a:lnTo>
                  <a:pt x="181920" y="583607"/>
                </a:lnTo>
                <a:lnTo>
                  <a:pt x="142858" y="561111"/>
                </a:lnTo>
                <a:lnTo>
                  <a:pt x="107584" y="534638"/>
                </a:lnTo>
                <a:lnTo>
                  <a:pt x="76536" y="504561"/>
                </a:lnTo>
                <a:lnTo>
                  <a:pt x="50150" y="471254"/>
                </a:lnTo>
                <a:lnTo>
                  <a:pt x="28866" y="435090"/>
                </a:lnTo>
                <a:lnTo>
                  <a:pt x="13121" y="396441"/>
                </a:lnTo>
                <a:lnTo>
                  <a:pt x="3353" y="355680"/>
                </a:lnTo>
                <a:lnTo>
                  <a:pt x="0" y="31318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882937" y="3543300"/>
            <a:ext cx="831273" cy="7019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905105" y="3564815"/>
            <a:ext cx="831273" cy="70193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900948" y="3560782"/>
            <a:ext cx="817418" cy="688601"/>
          </a:xfrm>
          <a:custGeom>
            <a:avLst/>
            <a:gdLst/>
            <a:ahLst/>
            <a:cxnLst/>
            <a:rect l="l" t="t" r="r" b="b"/>
            <a:pathLst>
              <a:path w="899159" h="780414">
                <a:moveTo>
                  <a:pt x="0" y="390144"/>
                </a:moveTo>
                <a:lnTo>
                  <a:pt x="3024" y="344636"/>
                </a:lnTo>
                <a:lnTo>
                  <a:pt x="11874" y="300672"/>
                </a:lnTo>
                <a:lnTo>
                  <a:pt x="26211" y="258545"/>
                </a:lnTo>
                <a:lnTo>
                  <a:pt x="45697" y="218547"/>
                </a:lnTo>
                <a:lnTo>
                  <a:pt x="69996" y="180970"/>
                </a:lnTo>
                <a:lnTo>
                  <a:pt x="98771" y="146108"/>
                </a:lnTo>
                <a:lnTo>
                  <a:pt x="131683" y="114252"/>
                </a:lnTo>
                <a:lnTo>
                  <a:pt x="168395" y="85695"/>
                </a:lnTo>
                <a:lnTo>
                  <a:pt x="208570" y="60728"/>
                </a:lnTo>
                <a:lnTo>
                  <a:pt x="251870" y="39646"/>
                </a:lnTo>
                <a:lnTo>
                  <a:pt x="297959" y="22739"/>
                </a:lnTo>
                <a:lnTo>
                  <a:pt x="346498" y="10301"/>
                </a:lnTo>
                <a:lnTo>
                  <a:pt x="397151" y="2624"/>
                </a:lnTo>
                <a:lnTo>
                  <a:pt x="449579" y="0"/>
                </a:lnTo>
                <a:lnTo>
                  <a:pt x="502008" y="2624"/>
                </a:lnTo>
                <a:lnTo>
                  <a:pt x="552661" y="10301"/>
                </a:lnTo>
                <a:lnTo>
                  <a:pt x="601200" y="22739"/>
                </a:lnTo>
                <a:lnTo>
                  <a:pt x="647289" y="39646"/>
                </a:lnTo>
                <a:lnTo>
                  <a:pt x="690589" y="60728"/>
                </a:lnTo>
                <a:lnTo>
                  <a:pt x="730764" y="85695"/>
                </a:lnTo>
                <a:lnTo>
                  <a:pt x="767476" y="114252"/>
                </a:lnTo>
                <a:lnTo>
                  <a:pt x="800388" y="146108"/>
                </a:lnTo>
                <a:lnTo>
                  <a:pt x="829163" y="180970"/>
                </a:lnTo>
                <a:lnTo>
                  <a:pt x="853462" y="218547"/>
                </a:lnTo>
                <a:lnTo>
                  <a:pt x="872948" y="258545"/>
                </a:lnTo>
                <a:lnTo>
                  <a:pt x="887285" y="300672"/>
                </a:lnTo>
                <a:lnTo>
                  <a:pt x="896135" y="344636"/>
                </a:lnTo>
                <a:lnTo>
                  <a:pt x="899159" y="390144"/>
                </a:lnTo>
                <a:lnTo>
                  <a:pt x="896135" y="435651"/>
                </a:lnTo>
                <a:lnTo>
                  <a:pt x="887285" y="479615"/>
                </a:lnTo>
                <a:lnTo>
                  <a:pt x="872948" y="521742"/>
                </a:lnTo>
                <a:lnTo>
                  <a:pt x="853462" y="561740"/>
                </a:lnTo>
                <a:lnTo>
                  <a:pt x="829163" y="599317"/>
                </a:lnTo>
                <a:lnTo>
                  <a:pt x="800388" y="634179"/>
                </a:lnTo>
                <a:lnTo>
                  <a:pt x="767476" y="666035"/>
                </a:lnTo>
                <a:lnTo>
                  <a:pt x="730764" y="694592"/>
                </a:lnTo>
                <a:lnTo>
                  <a:pt x="690589" y="719559"/>
                </a:lnTo>
                <a:lnTo>
                  <a:pt x="647289" y="740641"/>
                </a:lnTo>
                <a:lnTo>
                  <a:pt x="601200" y="757548"/>
                </a:lnTo>
                <a:lnTo>
                  <a:pt x="552661" y="769986"/>
                </a:lnTo>
                <a:lnTo>
                  <a:pt x="502008" y="777663"/>
                </a:lnTo>
                <a:lnTo>
                  <a:pt x="449579" y="780288"/>
                </a:lnTo>
                <a:lnTo>
                  <a:pt x="397151" y="777663"/>
                </a:lnTo>
                <a:lnTo>
                  <a:pt x="346498" y="769986"/>
                </a:lnTo>
                <a:lnTo>
                  <a:pt x="297959" y="757548"/>
                </a:lnTo>
                <a:lnTo>
                  <a:pt x="251870" y="740641"/>
                </a:lnTo>
                <a:lnTo>
                  <a:pt x="208570" y="719559"/>
                </a:lnTo>
                <a:lnTo>
                  <a:pt x="168395" y="694592"/>
                </a:lnTo>
                <a:lnTo>
                  <a:pt x="131683" y="666035"/>
                </a:lnTo>
                <a:lnTo>
                  <a:pt x="98771" y="634179"/>
                </a:lnTo>
                <a:lnTo>
                  <a:pt x="69996" y="599317"/>
                </a:lnTo>
                <a:lnTo>
                  <a:pt x="45697" y="561740"/>
                </a:lnTo>
                <a:lnTo>
                  <a:pt x="26211" y="521742"/>
                </a:lnTo>
                <a:lnTo>
                  <a:pt x="11874" y="479615"/>
                </a:lnTo>
                <a:lnTo>
                  <a:pt x="3024" y="435651"/>
                </a:lnTo>
                <a:lnTo>
                  <a:pt x="0" y="390144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813665" y="3485478"/>
            <a:ext cx="972589" cy="81892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835833" y="3506992"/>
            <a:ext cx="972589" cy="81892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831676" y="3502959"/>
            <a:ext cx="958850" cy="805703"/>
          </a:xfrm>
          <a:custGeom>
            <a:avLst/>
            <a:gdLst/>
            <a:ahLst/>
            <a:cxnLst/>
            <a:rect l="l" t="t" r="r" b="b"/>
            <a:pathLst>
              <a:path w="1054734" h="913129">
                <a:moveTo>
                  <a:pt x="0" y="456438"/>
                </a:moveTo>
                <a:lnTo>
                  <a:pt x="2413" y="412478"/>
                </a:lnTo>
                <a:lnTo>
                  <a:pt x="9508" y="369701"/>
                </a:lnTo>
                <a:lnTo>
                  <a:pt x="21062" y="328297"/>
                </a:lnTo>
                <a:lnTo>
                  <a:pt x="36855" y="288459"/>
                </a:lnTo>
                <a:lnTo>
                  <a:pt x="56665" y="250377"/>
                </a:lnTo>
                <a:lnTo>
                  <a:pt x="80271" y="214243"/>
                </a:lnTo>
                <a:lnTo>
                  <a:pt x="107454" y="180247"/>
                </a:lnTo>
                <a:lnTo>
                  <a:pt x="137990" y="148582"/>
                </a:lnTo>
                <a:lnTo>
                  <a:pt x="171660" y="119438"/>
                </a:lnTo>
                <a:lnTo>
                  <a:pt x="208243" y="93006"/>
                </a:lnTo>
                <a:lnTo>
                  <a:pt x="247517" y="69478"/>
                </a:lnTo>
                <a:lnTo>
                  <a:pt x="289261" y="49046"/>
                </a:lnTo>
                <a:lnTo>
                  <a:pt x="333255" y="31899"/>
                </a:lnTo>
                <a:lnTo>
                  <a:pt x="379277" y="18230"/>
                </a:lnTo>
                <a:lnTo>
                  <a:pt x="427106" y="8229"/>
                </a:lnTo>
                <a:lnTo>
                  <a:pt x="476522" y="2089"/>
                </a:lnTo>
                <a:lnTo>
                  <a:pt x="527303" y="0"/>
                </a:lnTo>
                <a:lnTo>
                  <a:pt x="578085" y="2089"/>
                </a:lnTo>
                <a:lnTo>
                  <a:pt x="627501" y="8229"/>
                </a:lnTo>
                <a:lnTo>
                  <a:pt x="675330" y="18230"/>
                </a:lnTo>
                <a:lnTo>
                  <a:pt x="721352" y="31899"/>
                </a:lnTo>
                <a:lnTo>
                  <a:pt x="765346" y="49046"/>
                </a:lnTo>
                <a:lnTo>
                  <a:pt x="807090" y="69478"/>
                </a:lnTo>
                <a:lnTo>
                  <a:pt x="846364" y="93006"/>
                </a:lnTo>
                <a:lnTo>
                  <a:pt x="882947" y="119438"/>
                </a:lnTo>
                <a:lnTo>
                  <a:pt x="916617" y="148582"/>
                </a:lnTo>
                <a:lnTo>
                  <a:pt x="947153" y="180247"/>
                </a:lnTo>
                <a:lnTo>
                  <a:pt x="974336" y="214243"/>
                </a:lnTo>
                <a:lnTo>
                  <a:pt x="997942" y="250377"/>
                </a:lnTo>
                <a:lnTo>
                  <a:pt x="1017752" y="288459"/>
                </a:lnTo>
                <a:lnTo>
                  <a:pt x="1033545" y="328297"/>
                </a:lnTo>
                <a:lnTo>
                  <a:pt x="1045099" y="369701"/>
                </a:lnTo>
                <a:lnTo>
                  <a:pt x="1052194" y="412478"/>
                </a:lnTo>
                <a:lnTo>
                  <a:pt x="1054607" y="456438"/>
                </a:lnTo>
                <a:lnTo>
                  <a:pt x="1052194" y="500397"/>
                </a:lnTo>
                <a:lnTo>
                  <a:pt x="1045099" y="543174"/>
                </a:lnTo>
                <a:lnTo>
                  <a:pt x="1033545" y="584578"/>
                </a:lnTo>
                <a:lnTo>
                  <a:pt x="1017752" y="624416"/>
                </a:lnTo>
                <a:lnTo>
                  <a:pt x="997942" y="662498"/>
                </a:lnTo>
                <a:lnTo>
                  <a:pt x="974336" y="698632"/>
                </a:lnTo>
                <a:lnTo>
                  <a:pt x="947153" y="732628"/>
                </a:lnTo>
                <a:lnTo>
                  <a:pt x="916617" y="764293"/>
                </a:lnTo>
                <a:lnTo>
                  <a:pt x="882947" y="793437"/>
                </a:lnTo>
                <a:lnTo>
                  <a:pt x="846364" y="819869"/>
                </a:lnTo>
                <a:lnTo>
                  <a:pt x="807090" y="843397"/>
                </a:lnTo>
                <a:lnTo>
                  <a:pt x="765346" y="863829"/>
                </a:lnTo>
                <a:lnTo>
                  <a:pt x="721352" y="880976"/>
                </a:lnTo>
                <a:lnTo>
                  <a:pt x="675330" y="894645"/>
                </a:lnTo>
                <a:lnTo>
                  <a:pt x="627501" y="904646"/>
                </a:lnTo>
                <a:lnTo>
                  <a:pt x="578085" y="910786"/>
                </a:lnTo>
                <a:lnTo>
                  <a:pt x="527303" y="912875"/>
                </a:lnTo>
                <a:lnTo>
                  <a:pt x="476522" y="910786"/>
                </a:lnTo>
                <a:lnTo>
                  <a:pt x="427106" y="904646"/>
                </a:lnTo>
                <a:lnTo>
                  <a:pt x="379277" y="894645"/>
                </a:lnTo>
                <a:lnTo>
                  <a:pt x="333255" y="880976"/>
                </a:lnTo>
                <a:lnTo>
                  <a:pt x="289261" y="863829"/>
                </a:lnTo>
                <a:lnTo>
                  <a:pt x="247517" y="843397"/>
                </a:lnTo>
                <a:lnTo>
                  <a:pt x="208243" y="819869"/>
                </a:lnTo>
                <a:lnTo>
                  <a:pt x="171660" y="793437"/>
                </a:lnTo>
                <a:lnTo>
                  <a:pt x="137990" y="764293"/>
                </a:lnTo>
                <a:lnTo>
                  <a:pt x="107454" y="732628"/>
                </a:lnTo>
                <a:lnTo>
                  <a:pt x="80271" y="698632"/>
                </a:lnTo>
                <a:lnTo>
                  <a:pt x="56665" y="662498"/>
                </a:lnTo>
                <a:lnTo>
                  <a:pt x="36855" y="624416"/>
                </a:lnTo>
                <a:lnTo>
                  <a:pt x="21062" y="584578"/>
                </a:lnTo>
                <a:lnTo>
                  <a:pt x="9508" y="543174"/>
                </a:lnTo>
                <a:lnTo>
                  <a:pt x="2413" y="500397"/>
                </a:lnTo>
                <a:lnTo>
                  <a:pt x="0" y="45643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0" name="29 Marcador de número de diapositiva"/>
          <p:cNvSpPr>
            <a:spLocks noGrp="1"/>
          </p:cNvSpPr>
          <p:nvPr>
            <p:ph type="sldNum" sz="quarter" idx="7"/>
          </p:nvPr>
        </p:nvSpPr>
        <p:spPr>
          <a:xfrm>
            <a:off x="8152880" y="6356350"/>
            <a:ext cx="53392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lang="es-MX" sz="120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6</a:t>
            </a:fld>
            <a:endParaRPr lang="es-MX"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4271343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7095" y="2369820"/>
            <a:ext cx="7137400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 algn="just"/>
            <a:r>
              <a:rPr sz="1300" i="1" spc="-4" dirty="0">
                <a:latin typeface="Lucida Handwriting"/>
                <a:cs typeface="Lucida Handwriting"/>
              </a:rPr>
              <a:t>Tener </a:t>
            </a:r>
            <a:r>
              <a:rPr sz="1300" i="1" dirty="0">
                <a:latin typeface="Lucida Handwriting"/>
                <a:cs typeface="Lucida Handwriting"/>
              </a:rPr>
              <a:t>casa propia </a:t>
            </a:r>
            <a:r>
              <a:rPr sz="1300" i="1" spc="-4" dirty="0">
                <a:latin typeface="Lucida Handwriting"/>
                <a:cs typeface="Lucida Handwriting"/>
              </a:rPr>
              <a:t>puede </a:t>
            </a:r>
            <a:r>
              <a:rPr sz="1300" i="1" dirty="0">
                <a:latin typeface="Lucida Handwriting"/>
                <a:cs typeface="Lucida Handwriting"/>
              </a:rPr>
              <a:t>ser </a:t>
            </a:r>
            <a:r>
              <a:rPr sz="1300" i="1" spc="-4" dirty="0">
                <a:latin typeface="Lucida Handwriting"/>
                <a:cs typeface="Lucida Handwriting"/>
              </a:rPr>
              <a:t>una buena opción </a:t>
            </a:r>
            <a:r>
              <a:rPr sz="1300" i="1" dirty="0">
                <a:latin typeface="Lucida Handwriting"/>
                <a:cs typeface="Lucida Handwriting"/>
              </a:rPr>
              <a:t>para mucha </a:t>
            </a:r>
            <a:r>
              <a:rPr sz="1300" i="1" spc="-4" dirty="0">
                <a:latin typeface="Lucida Handwriting"/>
                <a:cs typeface="Lucida Handwriting"/>
              </a:rPr>
              <a:t>gente, </a:t>
            </a:r>
            <a:r>
              <a:rPr sz="1300" i="1" dirty="0">
                <a:latin typeface="Lucida Handwriting"/>
                <a:cs typeface="Lucida Handwriting"/>
              </a:rPr>
              <a:t>pero </a:t>
            </a:r>
            <a:r>
              <a:rPr sz="1300" i="1" spc="-4" dirty="0">
                <a:latin typeface="Lucida Handwriting"/>
                <a:cs typeface="Lucida Handwriting"/>
              </a:rPr>
              <a:t>no  </a:t>
            </a:r>
            <a:r>
              <a:rPr sz="1300" i="1" dirty="0">
                <a:latin typeface="Lucida Handwriting"/>
                <a:cs typeface="Lucida Handwriting"/>
              </a:rPr>
              <a:t>para </a:t>
            </a:r>
            <a:r>
              <a:rPr sz="1300" i="1" spc="-4" dirty="0">
                <a:latin typeface="Lucida Handwriting"/>
                <a:cs typeface="Lucida Handwriting"/>
              </a:rPr>
              <a:t>todos </a:t>
            </a:r>
            <a:r>
              <a:rPr sz="1300" i="1" dirty="0">
                <a:latin typeface="Lucida Handwriting"/>
                <a:cs typeface="Lucida Handwriting"/>
              </a:rPr>
              <a:t>los hogares de la </a:t>
            </a:r>
            <a:r>
              <a:rPr sz="1300" i="1" spc="-4" dirty="0">
                <a:latin typeface="Lucida Handwriting"/>
                <a:cs typeface="Lucida Handwriting"/>
              </a:rPr>
              <a:t>Ciudad </a:t>
            </a:r>
            <a:r>
              <a:rPr sz="1300" i="1" dirty="0">
                <a:latin typeface="Lucida Handwriting"/>
                <a:cs typeface="Lucida Handwriting"/>
              </a:rPr>
              <a:t>de México. Rentar el lugar </a:t>
            </a:r>
            <a:r>
              <a:rPr sz="1300" i="1" spc="-4" dirty="0">
                <a:latin typeface="Lucida Handwriting"/>
                <a:cs typeface="Lucida Handwriting"/>
              </a:rPr>
              <a:t>en el </a:t>
            </a:r>
            <a:r>
              <a:rPr sz="1300" i="1" dirty="0">
                <a:latin typeface="Lucida Handwriting"/>
                <a:cs typeface="Lucida Handwriting"/>
              </a:rPr>
              <a:t>que  </a:t>
            </a:r>
            <a:r>
              <a:rPr sz="1300" i="1" spc="-4" dirty="0">
                <a:latin typeface="Lucida Handwriting"/>
                <a:cs typeface="Lucida Handwriting"/>
              </a:rPr>
              <a:t>vives </a:t>
            </a:r>
            <a:r>
              <a:rPr sz="1300" i="1" dirty="0">
                <a:latin typeface="Lucida Handwriting"/>
                <a:cs typeface="Lucida Handwriting"/>
              </a:rPr>
              <a:t>te permite </a:t>
            </a:r>
            <a:r>
              <a:rPr sz="1300" i="1" spc="-4" dirty="0">
                <a:latin typeface="Lucida Handwriting"/>
                <a:cs typeface="Lucida Handwriting"/>
              </a:rPr>
              <a:t>que </a:t>
            </a:r>
            <a:r>
              <a:rPr sz="1300" i="1" dirty="0">
                <a:latin typeface="Lucida Handwriting"/>
                <a:cs typeface="Lucida Handwriting"/>
              </a:rPr>
              <a:t>tu casa se adapte a tu </a:t>
            </a:r>
            <a:r>
              <a:rPr sz="1300" i="1" spc="-4" dirty="0">
                <a:latin typeface="Lucida Handwriting"/>
                <a:cs typeface="Lucida Handwriting"/>
              </a:rPr>
              <a:t>vida </a:t>
            </a:r>
            <a:r>
              <a:rPr sz="1300" i="1" dirty="0">
                <a:latin typeface="Lucida Handwriting"/>
                <a:cs typeface="Lucida Handwriting"/>
              </a:rPr>
              <a:t>y no tener </a:t>
            </a:r>
            <a:r>
              <a:rPr sz="1300" i="1" spc="-4" dirty="0">
                <a:latin typeface="Lucida Handwriting"/>
                <a:cs typeface="Lucida Handwriting"/>
              </a:rPr>
              <a:t>que </a:t>
            </a:r>
            <a:r>
              <a:rPr sz="1300" i="1" dirty="0">
                <a:latin typeface="Lucida Handwriting"/>
                <a:cs typeface="Lucida Handwriting"/>
              </a:rPr>
              <a:t>adaptar </a:t>
            </a:r>
            <a:r>
              <a:rPr sz="1300" i="1" spc="-4" dirty="0">
                <a:latin typeface="Lucida Handwriting"/>
                <a:cs typeface="Lucida Handwriting"/>
              </a:rPr>
              <a:t>tu   vida </a:t>
            </a:r>
            <a:r>
              <a:rPr sz="1300" i="1" dirty="0">
                <a:latin typeface="Lucida Handwriting"/>
                <a:cs typeface="Lucida Handwriting"/>
              </a:rPr>
              <a:t>a tu</a:t>
            </a:r>
            <a:r>
              <a:rPr sz="1300" i="1" spc="-76" dirty="0">
                <a:latin typeface="Lucida Handwriting"/>
                <a:cs typeface="Lucida Handwriting"/>
              </a:rPr>
              <a:t> </a:t>
            </a:r>
            <a:r>
              <a:rPr sz="1300" i="1" dirty="0">
                <a:latin typeface="Lucida Handwriting"/>
                <a:cs typeface="Lucida Handwriting"/>
              </a:rPr>
              <a:t>casa.</a:t>
            </a:r>
            <a:endParaRPr sz="1300" dirty="0">
              <a:latin typeface="Lucida Handwriting"/>
              <a:cs typeface="Lucida Handwriting"/>
            </a:endParaRPr>
          </a:p>
          <a:p>
            <a:pPr>
              <a:spcBef>
                <a:spcPts val="4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R="5698" algn="r"/>
            <a:r>
              <a:rPr sz="1300" spc="-4" dirty="0">
                <a:latin typeface="Arial Narrow"/>
                <a:cs typeface="Arial Narrow"/>
              </a:rPr>
              <a:t>Octavio</a:t>
            </a:r>
            <a:r>
              <a:rPr sz="1300" spc="-40" dirty="0">
                <a:latin typeface="Arial Narrow"/>
                <a:cs typeface="Arial Narrow"/>
              </a:rPr>
              <a:t> </a:t>
            </a:r>
            <a:r>
              <a:rPr sz="1300" spc="-4" dirty="0">
                <a:latin typeface="Arial Narrow"/>
                <a:cs typeface="Arial Narrow"/>
              </a:rPr>
              <a:t>Gonzalez-Ochoa</a:t>
            </a:r>
            <a:endParaRPr sz="1300" dirty="0">
              <a:latin typeface="Arial Narrow"/>
              <a:cs typeface="Arial Narrow"/>
            </a:endParaRPr>
          </a:p>
          <a:p>
            <a:pPr marR="5129" algn="r"/>
            <a:r>
              <a:rPr sz="1300" dirty="0">
                <a:latin typeface="Arial Narrow"/>
                <a:cs typeface="Arial Narrow"/>
              </a:rPr>
              <a:t>Director</a:t>
            </a:r>
            <a:r>
              <a:rPr sz="1300" spc="-67" dirty="0">
                <a:latin typeface="Arial Narrow"/>
                <a:cs typeface="Arial Narrow"/>
              </a:rPr>
              <a:t> </a:t>
            </a:r>
            <a:r>
              <a:rPr sz="1300" spc="-4" dirty="0">
                <a:latin typeface="Arial Narrow"/>
                <a:cs typeface="Arial Narrow"/>
              </a:rPr>
              <a:t>General</a:t>
            </a:r>
            <a:endParaRPr sz="1300" dirty="0">
              <a:latin typeface="Arial Narrow"/>
              <a:cs typeface="Arial Narrow"/>
            </a:endParaRPr>
          </a:p>
          <a:p>
            <a:pPr marR="5698" algn="r"/>
            <a:r>
              <a:rPr sz="1300" dirty="0">
                <a:latin typeface="Arial Narrow"/>
                <a:cs typeface="Arial Narrow"/>
              </a:rPr>
              <a:t>SìREN</a:t>
            </a:r>
            <a:r>
              <a:rPr sz="1300" spc="-76" dirty="0">
                <a:latin typeface="Arial Narrow"/>
                <a:cs typeface="Arial Narrow"/>
              </a:rPr>
              <a:t>T</a:t>
            </a:r>
            <a:r>
              <a:rPr sz="1300" dirty="0">
                <a:latin typeface="Arial Narrow"/>
                <a:cs typeface="Arial Narrow"/>
              </a:rPr>
              <a:t>A</a:t>
            </a:r>
          </a:p>
        </p:txBody>
      </p:sp>
      <p:sp>
        <p:nvSpPr>
          <p:cNvPr id="3" name="object 3"/>
          <p:cNvSpPr/>
          <p:nvPr/>
        </p:nvSpPr>
        <p:spPr>
          <a:xfrm>
            <a:off x="218901" y="6410212"/>
            <a:ext cx="947881" cy="313765"/>
          </a:xfrm>
          <a:custGeom>
            <a:avLst/>
            <a:gdLst/>
            <a:ahLst/>
            <a:cxnLst/>
            <a:rect l="l" t="t" r="r" b="b"/>
            <a:pathLst>
              <a:path w="1042669" h="355600">
                <a:moveTo>
                  <a:pt x="0" y="355092"/>
                </a:moveTo>
                <a:lnTo>
                  <a:pt x="1042415" y="355092"/>
                </a:lnTo>
                <a:lnTo>
                  <a:pt x="1042415" y="0"/>
                </a:lnTo>
                <a:lnTo>
                  <a:pt x="0" y="0"/>
                </a:lnTo>
                <a:lnTo>
                  <a:pt x="0" y="3550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7239000" y="3981674"/>
            <a:ext cx="1018309" cy="10757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7"/>
          </p:nvPr>
        </p:nvSpPr>
        <p:spPr>
          <a:xfrm>
            <a:off x="8234494" y="6356350"/>
            <a:ext cx="452305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lang="es-MX" sz="120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7</a:t>
            </a:fld>
            <a:endParaRPr lang="es-MX"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1344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0248" y="1311199"/>
            <a:ext cx="7131050" cy="4986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6268" algn="just"/>
            <a:r>
              <a:rPr sz="900" spc="-4" dirty="0">
                <a:latin typeface="Arial"/>
                <a:cs typeface="Arial"/>
              </a:rPr>
              <a:t>Esta presentación es </a:t>
            </a:r>
            <a:r>
              <a:rPr sz="900" spc="-9" dirty="0">
                <a:latin typeface="Arial"/>
                <a:cs typeface="Arial"/>
              </a:rPr>
              <a:t>para </a:t>
            </a:r>
            <a:r>
              <a:rPr sz="900" spc="-4" dirty="0">
                <a:latin typeface="Arial"/>
                <a:cs typeface="Arial"/>
              </a:rPr>
              <a:t>efectos informativos únicamente y constituye un resumen </a:t>
            </a:r>
            <a:r>
              <a:rPr sz="900" spc="-9" dirty="0">
                <a:latin typeface="Arial"/>
                <a:cs typeface="Arial"/>
              </a:rPr>
              <a:t>de </a:t>
            </a:r>
            <a:r>
              <a:rPr sz="900" spc="-4" dirty="0">
                <a:latin typeface="Arial"/>
                <a:cs typeface="Arial"/>
              </a:rPr>
              <a:t>los prospectos preliminares </a:t>
            </a:r>
            <a:r>
              <a:rPr sz="900" spc="-9" dirty="0">
                <a:latin typeface="Arial"/>
                <a:cs typeface="Arial"/>
              </a:rPr>
              <a:t>que pueden </a:t>
            </a:r>
            <a:r>
              <a:rPr sz="900" spc="-4" dirty="0">
                <a:latin typeface="Arial"/>
                <a:cs typeface="Arial"/>
              </a:rPr>
              <a:t>ser  consultados en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pagina </a:t>
            </a:r>
            <a:r>
              <a:rPr sz="900" spc="-9" dirty="0">
                <a:latin typeface="Arial"/>
                <a:cs typeface="Arial"/>
              </a:rPr>
              <a:t>de la </a:t>
            </a:r>
            <a:r>
              <a:rPr sz="900" spc="-4" dirty="0">
                <a:latin typeface="Arial"/>
                <a:cs typeface="Arial"/>
              </a:rPr>
              <a:t>Bolsa Mexicana de Valores en </a:t>
            </a:r>
            <a:r>
              <a:rPr sz="900" spc="-4" dirty="0">
                <a:latin typeface="Arial"/>
                <a:cs typeface="Arial"/>
                <a:hlinkClick r:id="rId2"/>
              </a:rPr>
              <a:t>www.bmv.com.mx.</a:t>
            </a:r>
            <a:r>
              <a:rPr sz="900" spc="-4" dirty="0">
                <a:latin typeface="Arial"/>
                <a:cs typeface="Arial"/>
              </a:rPr>
              <a:t> Cualquier persona interesada en el contenido de esta  presentación deberá consultar los prospectos preliminares anteriormente mencionados. Esta presentación no es, y no deberá  considerarse como una </a:t>
            </a:r>
            <a:r>
              <a:rPr sz="900" spc="-9" dirty="0">
                <a:latin typeface="Arial"/>
                <a:cs typeface="Arial"/>
              </a:rPr>
              <a:t>oferta </a:t>
            </a:r>
            <a:r>
              <a:rPr sz="900" spc="-4" dirty="0">
                <a:latin typeface="Arial"/>
                <a:cs typeface="Arial"/>
              </a:rPr>
              <a:t>de </a:t>
            </a:r>
            <a:r>
              <a:rPr sz="900" spc="-9" dirty="0">
                <a:latin typeface="Arial"/>
                <a:cs typeface="Arial"/>
              </a:rPr>
              <a:t>los valores </a:t>
            </a:r>
            <a:r>
              <a:rPr sz="900" spc="-4" dirty="0">
                <a:latin typeface="Arial"/>
                <a:cs typeface="Arial"/>
              </a:rPr>
              <a:t>descritos en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mismas, mismos </a:t>
            </a:r>
            <a:r>
              <a:rPr sz="900" spc="-9" dirty="0">
                <a:latin typeface="Arial"/>
                <a:cs typeface="Arial"/>
              </a:rPr>
              <a:t>que </a:t>
            </a:r>
            <a:r>
              <a:rPr sz="900" spc="-4" dirty="0">
                <a:latin typeface="Arial"/>
                <a:cs typeface="Arial"/>
              </a:rPr>
              <a:t>solo serán </a:t>
            </a:r>
            <a:r>
              <a:rPr sz="900" spc="-9" dirty="0">
                <a:latin typeface="Arial"/>
                <a:cs typeface="Arial"/>
              </a:rPr>
              <a:t>ofrecidos </a:t>
            </a:r>
            <a:r>
              <a:rPr sz="900" spc="-4" dirty="0">
                <a:latin typeface="Arial"/>
                <a:cs typeface="Arial"/>
              </a:rPr>
              <a:t>o </a:t>
            </a:r>
            <a:r>
              <a:rPr sz="900" spc="-9" dirty="0">
                <a:latin typeface="Arial"/>
                <a:cs typeface="Arial"/>
              </a:rPr>
              <a:t>vendidos </a:t>
            </a:r>
            <a:r>
              <a:rPr sz="900" spc="-4" dirty="0">
                <a:latin typeface="Arial"/>
                <a:cs typeface="Arial"/>
              </a:rPr>
              <a:t>una </a:t>
            </a:r>
            <a:r>
              <a:rPr sz="900" spc="-9" dirty="0">
                <a:latin typeface="Arial"/>
                <a:cs typeface="Arial"/>
              </a:rPr>
              <a:t>vez </a:t>
            </a:r>
            <a:r>
              <a:rPr sz="900" spc="-4" dirty="0">
                <a:latin typeface="Arial"/>
                <a:cs typeface="Arial"/>
              </a:rPr>
              <a:t>que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Comisión  Nacional Bancaria y de Valores así </a:t>
            </a:r>
            <a:r>
              <a:rPr sz="900" spc="-9" dirty="0">
                <a:latin typeface="Arial"/>
                <a:cs typeface="Arial"/>
              </a:rPr>
              <a:t>lo </a:t>
            </a:r>
            <a:r>
              <a:rPr sz="900" spc="-4" dirty="0">
                <a:latin typeface="Arial"/>
                <a:cs typeface="Arial"/>
              </a:rPr>
              <a:t>autorice de conformidad con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legislación</a:t>
            </a:r>
            <a:r>
              <a:rPr sz="900" spc="58" dirty="0">
                <a:latin typeface="Arial"/>
                <a:cs typeface="Arial"/>
              </a:rPr>
              <a:t> </a:t>
            </a:r>
            <a:r>
              <a:rPr sz="900" spc="-4" dirty="0">
                <a:latin typeface="Arial"/>
                <a:cs typeface="Arial"/>
              </a:rPr>
              <a:t>aplicable.</a:t>
            </a:r>
            <a:endParaRPr sz="9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11397" marR="6268" algn="just"/>
            <a:r>
              <a:rPr sz="900" spc="-4" dirty="0">
                <a:latin typeface="Arial"/>
                <a:cs typeface="Arial"/>
              </a:rPr>
              <a:t>Esta presentación ha sido preparada </a:t>
            </a:r>
            <a:r>
              <a:rPr sz="900" spc="-9" dirty="0">
                <a:latin typeface="Arial"/>
                <a:cs typeface="Arial"/>
              </a:rPr>
              <a:t>por </a:t>
            </a:r>
            <a:r>
              <a:rPr sz="900" spc="-4" dirty="0">
                <a:latin typeface="Arial"/>
                <a:cs typeface="Arial"/>
              </a:rPr>
              <a:t>ALIGNMEX Real Estate Capital </a:t>
            </a:r>
            <a:r>
              <a:rPr sz="900" dirty="0">
                <a:latin typeface="Arial"/>
                <a:cs typeface="Arial"/>
              </a:rPr>
              <a:t>S. </a:t>
            </a:r>
            <a:r>
              <a:rPr sz="900" spc="-4" dirty="0">
                <a:latin typeface="Arial"/>
                <a:cs typeface="Arial"/>
              </a:rPr>
              <a:t>de R.L. de C.V. (“ALIGNMEX”) solamente con fines  informativos y para </a:t>
            </a:r>
            <a:r>
              <a:rPr sz="900" dirty="0">
                <a:latin typeface="Arial"/>
                <a:cs typeface="Arial"/>
              </a:rPr>
              <a:t>su </a:t>
            </a:r>
            <a:r>
              <a:rPr sz="900" spc="-4" dirty="0">
                <a:latin typeface="Arial"/>
                <a:cs typeface="Arial"/>
              </a:rPr>
              <a:t>uso en </a:t>
            </a:r>
            <a:r>
              <a:rPr sz="900" spc="-9" dirty="0">
                <a:latin typeface="Arial"/>
                <a:cs typeface="Arial"/>
              </a:rPr>
              <a:t>esta </a:t>
            </a:r>
            <a:r>
              <a:rPr sz="900" spc="-4" dirty="0">
                <a:latin typeface="Arial"/>
                <a:cs typeface="Arial"/>
              </a:rPr>
              <a:t>presentación. La información contenida </a:t>
            </a:r>
            <a:r>
              <a:rPr sz="900" spc="-9" dirty="0">
                <a:latin typeface="Arial"/>
                <a:cs typeface="Arial"/>
              </a:rPr>
              <a:t>en </a:t>
            </a:r>
            <a:r>
              <a:rPr sz="900" spc="-4" dirty="0">
                <a:latin typeface="Arial"/>
                <a:cs typeface="Arial"/>
              </a:rPr>
              <a:t>esta presentación </a:t>
            </a:r>
            <a:r>
              <a:rPr sz="900" spc="-9" dirty="0">
                <a:latin typeface="Arial"/>
                <a:cs typeface="Arial"/>
              </a:rPr>
              <a:t>es </a:t>
            </a:r>
            <a:r>
              <a:rPr sz="900" spc="-4" dirty="0">
                <a:latin typeface="Arial"/>
                <a:cs typeface="Arial"/>
              </a:rPr>
              <a:t>información publica. No </a:t>
            </a:r>
            <a:r>
              <a:rPr sz="900" dirty="0">
                <a:latin typeface="Arial"/>
                <a:cs typeface="Arial"/>
              </a:rPr>
              <a:t>se </a:t>
            </a:r>
            <a:r>
              <a:rPr sz="900" spc="-9" dirty="0">
                <a:latin typeface="Arial"/>
                <a:cs typeface="Arial"/>
              </a:rPr>
              <a:t>hace  </a:t>
            </a:r>
            <a:r>
              <a:rPr sz="900" spc="-4" dirty="0">
                <a:latin typeface="Arial"/>
                <a:cs typeface="Arial"/>
              </a:rPr>
              <a:t>declaración, </a:t>
            </a:r>
            <a:r>
              <a:rPr sz="900" dirty="0">
                <a:latin typeface="Arial"/>
                <a:cs typeface="Arial"/>
              </a:rPr>
              <a:t>se </a:t>
            </a:r>
            <a:r>
              <a:rPr sz="900" spc="-4" dirty="0">
                <a:latin typeface="Arial"/>
                <a:cs typeface="Arial"/>
              </a:rPr>
              <a:t>otorga garantía o </a:t>
            </a:r>
            <a:r>
              <a:rPr sz="900" dirty="0">
                <a:latin typeface="Arial"/>
                <a:cs typeface="Arial"/>
              </a:rPr>
              <a:t>se </a:t>
            </a:r>
            <a:r>
              <a:rPr sz="900" spc="-4" dirty="0">
                <a:latin typeface="Arial"/>
                <a:cs typeface="Arial"/>
              </a:rPr>
              <a:t>asume obligación alguna, expresa o tácita, en relación con, y no </a:t>
            </a:r>
            <a:r>
              <a:rPr sz="900" spc="-9" dirty="0">
                <a:latin typeface="Arial"/>
                <a:cs typeface="Arial"/>
              </a:rPr>
              <a:t>debe </a:t>
            </a:r>
            <a:r>
              <a:rPr sz="900" spc="-4" dirty="0">
                <a:latin typeface="Arial"/>
                <a:cs typeface="Arial"/>
              </a:rPr>
              <a:t>confiarse </a:t>
            </a:r>
            <a:r>
              <a:rPr sz="900" spc="-9" dirty="0">
                <a:latin typeface="Arial"/>
                <a:cs typeface="Arial"/>
              </a:rPr>
              <a:t>en, la </a:t>
            </a:r>
            <a:r>
              <a:rPr sz="900" spc="-4" dirty="0">
                <a:latin typeface="Arial"/>
                <a:cs typeface="Arial"/>
              </a:rPr>
              <a:t>suficiente,  exactitud o veracidad </a:t>
            </a:r>
            <a:r>
              <a:rPr sz="900" spc="-9" dirty="0">
                <a:latin typeface="Arial"/>
                <a:cs typeface="Arial"/>
              </a:rPr>
              <a:t>de la </a:t>
            </a:r>
            <a:r>
              <a:rPr sz="900" spc="-4" dirty="0">
                <a:latin typeface="Arial"/>
                <a:cs typeface="Arial"/>
              </a:rPr>
              <a:t>información y opiniones </a:t>
            </a:r>
            <a:r>
              <a:rPr sz="900" spc="-9" dirty="0">
                <a:latin typeface="Arial"/>
                <a:cs typeface="Arial"/>
              </a:rPr>
              <a:t>aquí </a:t>
            </a:r>
            <a:r>
              <a:rPr sz="900" spc="-4" dirty="0">
                <a:latin typeface="Arial"/>
                <a:cs typeface="Arial"/>
              </a:rPr>
              <a:t>contenidas. Ni ALIGNMEX, ni Interacciones Casa de Bolsa, </a:t>
            </a:r>
            <a:r>
              <a:rPr sz="900" spc="-9" dirty="0">
                <a:latin typeface="Arial"/>
                <a:cs typeface="Arial"/>
              </a:rPr>
              <a:t>S.A </a:t>
            </a:r>
            <a:r>
              <a:rPr sz="900" spc="-4" dirty="0">
                <a:latin typeface="Arial"/>
                <a:cs typeface="Arial"/>
              </a:rPr>
              <a:t>de C.V.  (“Interacciones”), ni Actinver Casa de Bolsa, </a:t>
            </a:r>
            <a:r>
              <a:rPr sz="900" spc="-9" dirty="0">
                <a:latin typeface="Arial"/>
                <a:cs typeface="Arial"/>
              </a:rPr>
              <a:t>S.A.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-4" dirty="0">
                <a:latin typeface="Arial"/>
                <a:cs typeface="Arial"/>
              </a:rPr>
              <a:t>C.V. (“Actinver”), ni sus respectivas afiliadas, asesores, o representantes serán  responsables (por negligencia o </a:t>
            </a:r>
            <a:r>
              <a:rPr sz="900" spc="-9" dirty="0">
                <a:latin typeface="Arial"/>
                <a:cs typeface="Arial"/>
              </a:rPr>
              <a:t>por </a:t>
            </a:r>
            <a:r>
              <a:rPr sz="900" spc="-4" dirty="0">
                <a:latin typeface="Arial"/>
                <a:cs typeface="Arial"/>
              </a:rPr>
              <a:t>alguna otra </a:t>
            </a:r>
            <a:r>
              <a:rPr sz="900" spc="-9" dirty="0">
                <a:latin typeface="Arial"/>
                <a:cs typeface="Arial"/>
              </a:rPr>
              <a:t>causa) </a:t>
            </a:r>
            <a:r>
              <a:rPr sz="900" spc="-4" dirty="0">
                <a:latin typeface="Arial"/>
                <a:cs typeface="Arial"/>
              </a:rPr>
              <a:t>de cualquier </a:t>
            </a:r>
            <a:r>
              <a:rPr sz="900" spc="-9" dirty="0">
                <a:latin typeface="Arial"/>
                <a:cs typeface="Arial"/>
              </a:rPr>
              <a:t>daño </a:t>
            </a:r>
            <a:r>
              <a:rPr sz="900" spc="-4" dirty="0">
                <a:latin typeface="Arial"/>
                <a:cs typeface="Arial"/>
              </a:rPr>
              <a:t>o perjuicio </a:t>
            </a:r>
            <a:r>
              <a:rPr sz="900" spc="-9" dirty="0">
                <a:latin typeface="Arial"/>
                <a:cs typeface="Arial"/>
              </a:rPr>
              <a:t>que </a:t>
            </a:r>
            <a:r>
              <a:rPr sz="900" spc="-4" dirty="0">
                <a:latin typeface="Arial"/>
                <a:cs typeface="Arial"/>
              </a:rPr>
              <a:t>ocurra </a:t>
            </a:r>
            <a:r>
              <a:rPr sz="900" spc="-9" dirty="0">
                <a:latin typeface="Arial"/>
                <a:cs typeface="Arial"/>
              </a:rPr>
              <a:t>por </a:t>
            </a:r>
            <a:r>
              <a:rPr sz="900" spc="-4" dirty="0">
                <a:latin typeface="Arial"/>
                <a:cs typeface="Arial"/>
              </a:rPr>
              <a:t>cualquier uso de esta presentación o  de </a:t>
            </a:r>
            <a:r>
              <a:rPr sz="900" spc="-9" dirty="0">
                <a:latin typeface="Arial"/>
                <a:cs typeface="Arial"/>
              </a:rPr>
              <a:t>sus </a:t>
            </a:r>
            <a:r>
              <a:rPr sz="900" spc="-4" dirty="0">
                <a:latin typeface="Arial"/>
                <a:cs typeface="Arial"/>
              </a:rPr>
              <a:t>contenidos, o </a:t>
            </a:r>
            <a:r>
              <a:rPr sz="900" spc="-9" dirty="0">
                <a:latin typeface="Arial"/>
                <a:cs typeface="Arial"/>
              </a:rPr>
              <a:t>que </a:t>
            </a:r>
            <a:r>
              <a:rPr sz="900" spc="-4" dirty="0">
                <a:latin typeface="Arial"/>
                <a:cs typeface="Arial"/>
              </a:rPr>
              <a:t>de </a:t>
            </a:r>
            <a:r>
              <a:rPr sz="900" spc="-9" dirty="0">
                <a:latin typeface="Arial"/>
                <a:cs typeface="Arial"/>
              </a:rPr>
              <a:t>cualquier </a:t>
            </a:r>
            <a:r>
              <a:rPr sz="900" spc="-4" dirty="0">
                <a:latin typeface="Arial"/>
                <a:cs typeface="Arial"/>
              </a:rPr>
              <a:t>otra </a:t>
            </a:r>
            <a:r>
              <a:rPr sz="900" dirty="0">
                <a:latin typeface="Arial"/>
                <a:cs typeface="Arial"/>
              </a:rPr>
              <a:t>forma se </a:t>
            </a:r>
            <a:r>
              <a:rPr sz="900" spc="-4" dirty="0">
                <a:latin typeface="Arial"/>
                <a:cs typeface="Arial"/>
              </a:rPr>
              <a:t>relacione con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dirty="0">
                <a:latin typeface="Arial"/>
                <a:cs typeface="Arial"/>
              </a:rPr>
              <a:t>misma. </a:t>
            </a:r>
            <a:r>
              <a:rPr sz="900" spc="-4" dirty="0">
                <a:latin typeface="Arial"/>
                <a:cs typeface="Arial"/>
              </a:rPr>
              <a:t>Cierta información contenida en este documento ha sido  obtenida de fuentes </a:t>
            </a:r>
            <a:r>
              <a:rPr sz="900" spc="-9" dirty="0">
                <a:latin typeface="Arial"/>
                <a:cs typeface="Arial"/>
              </a:rPr>
              <a:t>que </a:t>
            </a:r>
            <a:r>
              <a:rPr sz="900" spc="-4" dirty="0">
                <a:latin typeface="Arial"/>
                <a:cs typeface="Arial"/>
              </a:rPr>
              <a:t>ALIGNMEX considera como confiables a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fecha; sin embargo, ALIGNMEX no </a:t>
            </a:r>
            <a:r>
              <a:rPr sz="900" spc="-9" dirty="0">
                <a:latin typeface="Arial"/>
                <a:cs typeface="Arial"/>
              </a:rPr>
              <a:t>garantiza la </a:t>
            </a:r>
            <a:r>
              <a:rPr sz="900" spc="-4" dirty="0">
                <a:latin typeface="Arial"/>
                <a:cs typeface="Arial"/>
              </a:rPr>
              <a:t>veracidad de dicha  información, no asegura </a:t>
            </a:r>
            <a:r>
              <a:rPr sz="900" spc="-9" dirty="0">
                <a:latin typeface="Arial"/>
                <a:cs typeface="Arial"/>
              </a:rPr>
              <a:t>que </a:t>
            </a:r>
            <a:r>
              <a:rPr sz="900" dirty="0">
                <a:latin typeface="Arial"/>
                <a:cs typeface="Arial"/>
              </a:rPr>
              <a:t>se </a:t>
            </a:r>
            <a:r>
              <a:rPr sz="900" spc="-4" dirty="0">
                <a:latin typeface="Arial"/>
                <a:cs typeface="Arial"/>
              </a:rPr>
              <a:t>encuentre completa, ni garantiza </a:t>
            </a:r>
            <a:r>
              <a:rPr sz="900" spc="-9" dirty="0">
                <a:latin typeface="Arial"/>
                <a:cs typeface="Arial"/>
              </a:rPr>
              <a:t>que </a:t>
            </a:r>
            <a:r>
              <a:rPr sz="900" spc="-4" dirty="0">
                <a:latin typeface="Arial"/>
                <a:cs typeface="Arial"/>
              </a:rPr>
              <a:t>dicha información no </a:t>
            </a:r>
            <a:r>
              <a:rPr sz="900" dirty="0">
                <a:latin typeface="Arial"/>
                <a:cs typeface="Arial"/>
              </a:rPr>
              <a:t>se </a:t>
            </a:r>
            <a:r>
              <a:rPr sz="900" spc="-4" dirty="0">
                <a:latin typeface="Arial"/>
                <a:cs typeface="Arial"/>
              </a:rPr>
              <a:t>cambiara. ALIGNMEX no tiene ninguna  obligación de actualizar parte o </a:t>
            </a:r>
            <a:r>
              <a:rPr sz="900" spc="-9" dirty="0">
                <a:latin typeface="Arial"/>
                <a:cs typeface="Arial"/>
              </a:rPr>
              <a:t>toda la </a:t>
            </a:r>
            <a:r>
              <a:rPr sz="900" spc="-4" dirty="0">
                <a:latin typeface="Arial"/>
                <a:cs typeface="Arial"/>
              </a:rPr>
              <a:t>información; no hacemos ninguna garantía expresa o implícita, o representación en cuanto a </a:t>
            </a:r>
            <a:r>
              <a:rPr sz="900" spc="-13" dirty="0">
                <a:latin typeface="Arial"/>
                <a:cs typeface="Arial"/>
              </a:rPr>
              <a:t>la  </a:t>
            </a:r>
            <a:r>
              <a:rPr sz="900" spc="-4" dirty="0">
                <a:latin typeface="Arial"/>
                <a:cs typeface="Arial"/>
              </a:rPr>
              <a:t>integridad o exactitud. Cualquier información presentada </a:t>
            </a:r>
            <a:r>
              <a:rPr sz="900" spc="-9" dirty="0">
                <a:latin typeface="Arial"/>
                <a:cs typeface="Arial"/>
              </a:rPr>
              <a:t>con </a:t>
            </a:r>
            <a:r>
              <a:rPr sz="900" spc="-4" dirty="0">
                <a:latin typeface="Arial"/>
                <a:cs typeface="Arial"/>
              </a:rPr>
              <a:t>respecto a los afiliados de ALIGNMEX </a:t>
            </a:r>
            <a:r>
              <a:rPr sz="900" dirty="0">
                <a:latin typeface="Arial"/>
                <a:cs typeface="Arial"/>
              </a:rPr>
              <a:t>se </a:t>
            </a:r>
            <a:r>
              <a:rPr sz="900" spc="-4" dirty="0">
                <a:latin typeface="Arial"/>
                <a:cs typeface="Arial"/>
              </a:rPr>
              <a:t>presenta exclusivamente </a:t>
            </a:r>
            <a:r>
              <a:rPr sz="900" spc="-9" dirty="0">
                <a:latin typeface="Arial"/>
                <a:cs typeface="Arial"/>
              </a:rPr>
              <a:t>para  </a:t>
            </a:r>
            <a:r>
              <a:rPr sz="900" spc="-4" dirty="0">
                <a:latin typeface="Arial"/>
                <a:cs typeface="Arial"/>
              </a:rPr>
              <a:t>facilitar </a:t>
            </a:r>
            <a:r>
              <a:rPr sz="900" spc="-9" dirty="0">
                <a:latin typeface="Arial"/>
                <a:cs typeface="Arial"/>
              </a:rPr>
              <a:t>una </a:t>
            </a:r>
            <a:r>
              <a:rPr sz="900" spc="-4" dirty="0">
                <a:latin typeface="Arial"/>
                <a:cs typeface="Arial"/>
              </a:rPr>
              <a:t>visión global </a:t>
            </a:r>
            <a:r>
              <a:rPr sz="900" dirty="0">
                <a:latin typeface="Arial"/>
                <a:cs typeface="Arial"/>
              </a:rPr>
              <a:t>de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organización y no es una solicitud </a:t>
            </a:r>
            <a:r>
              <a:rPr sz="900" spc="-9" dirty="0">
                <a:latin typeface="Arial"/>
                <a:cs typeface="Arial"/>
              </a:rPr>
              <a:t>por </a:t>
            </a:r>
            <a:r>
              <a:rPr sz="900" spc="-4" dirty="0">
                <a:latin typeface="Arial"/>
                <a:cs typeface="Arial"/>
              </a:rPr>
              <a:t>parte de ningún afiliado. Estos materiales no están </a:t>
            </a:r>
            <a:r>
              <a:rPr sz="900" spc="-9" dirty="0">
                <a:latin typeface="Arial"/>
                <a:cs typeface="Arial"/>
              </a:rPr>
              <a:t>pensados </a:t>
            </a:r>
            <a:r>
              <a:rPr sz="900" spc="-4" dirty="0">
                <a:latin typeface="Arial"/>
                <a:cs typeface="Arial"/>
              </a:rPr>
              <a:t>como  </a:t>
            </a:r>
            <a:r>
              <a:rPr sz="900" spc="-9" dirty="0">
                <a:latin typeface="Arial"/>
                <a:cs typeface="Arial"/>
              </a:rPr>
              <a:t>una </a:t>
            </a:r>
            <a:r>
              <a:rPr sz="900" spc="-4" dirty="0">
                <a:latin typeface="Arial"/>
                <a:cs typeface="Arial"/>
              </a:rPr>
              <a:t>oferta o solicitud en relación con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compra o venta de cualquier valor u otro instrumento financiero o de cualquiera de los servicios </a:t>
            </a:r>
            <a:r>
              <a:rPr sz="900" spc="-9" dirty="0">
                <a:latin typeface="Arial"/>
                <a:cs typeface="Arial"/>
              </a:rPr>
              <a:t>de  </a:t>
            </a:r>
            <a:r>
              <a:rPr sz="900" spc="-4" dirty="0">
                <a:latin typeface="Arial"/>
                <a:cs typeface="Arial"/>
              </a:rPr>
              <a:t>administración de inversiones. Estos materiales no </a:t>
            </a:r>
            <a:r>
              <a:rPr sz="900" spc="-9" dirty="0">
                <a:latin typeface="Arial"/>
                <a:cs typeface="Arial"/>
              </a:rPr>
              <a:t>constituyen </a:t>
            </a:r>
            <a:r>
              <a:rPr sz="900" spc="-4" dirty="0">
                <a:latin typeface="Arial"/>
                <a:cs typeface="Arial"/>
              </a:rPr>
              <a:t>asesoramiento de inversión y no </a:t>
            </a:r>
            <a:r>
              <a:rPr sz="900" spc="-9" dirty="0">
                <a:latin typeface="Arial"/>
                <a:cs typeface="Arial"/>
              </a:rPr>
              <a:t>deben </a:t>
            </a:r>
            <a:r>
              <a:rPr sz="900" spc="-4" dirty="0">
                <a:latin typeface="Arial"/>
                <a:cs typeface="Arial"/>
              </a:rPr>
              <a:t>utilizarse </a:t>
            </a:r>
            <a:r>
              <a:rPr sz="900" dirty="0">
                <a:latin typeface="Arial"/>
                <a:cs typeface="Arial"/>
              </a:rPr>
              <a:t>como </a:t>
            </a:r>
            <a:r>
              <a:rPr sz="900" spc="-9" dirty="0">
                <a:latin typeface="Arial"/>
                <a:cs typeface="Arial"/>
              </a:rPr>
              <a:t>base </a:t>
            </a:r>
            <a:r>
              <a:rPr sz="900" spc="-4" dirty="0">
                <a:latin typeface="Arial"/>
                <a:cs typeface="Arial"/>
              </a:rPr>
              <a:t>para cualquier  decisión de</a:t>
            </a:r>
            <a:r>
              <a:rPr sz="900" spc="-67" dirty="0">
                <a:latin typeface="Arial"/>
                <a:cs typeface="Arial"/>
              </a:rPr>
              <a:t> </a:t>
            </a:r>
            <a:r>
              <a:rPr sz="900" spc="-4" dirty="0">
                <a:latin typeface="Arial"/>
                <a:cs typeface="Arial"/>
              </a:rPr>
              <a:t>inversión.</a:t>
            </a:r>
            <a:endParaRPr sz="9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11397" marR="6268" algn="just"/>
            <a:r>
              <a:rPr sz="900" spc="-9" dirty="0">
                <a:latin typeface="Arial"/>
                <a:cs typeface="Arial"/>
              </a:rPr>
              <a:t>Los </a:t>
            </a:r>
            <a:r>
              <a:rPr sz="900" spc="-4" dirty="0">
                <a:latin typeface="Arial"/>
                <a:cs typeface="Arial"/>
              </a:rPr>
              <a:t>Fideicomisos </a:t>
            </a:r>
            <a:r>
              <a:rPr sz="900" spc="-9" dirty="0">
                <a:latin typeface="Arial"/>
                <a:cs typeface="Arial"/>
              </a:rPr>
              <a:t>aun </a:t>
            </a:r>
            <a:r>
              <a:rPr sz="900" spc="-4" dirty="0">
                <a:latin typeface="Arial"/>
                <a:cs typeface="Arial"/>
              </a:rPr>
              <a:t>no </a:t>
            </a:r>
            <a:r>
              <a:rPr sz="900" spc="-9" dirty="0">
                <a:latin typeface="Arial"/>
                <a:cs typeface="Arial"/>
              </a:rPr>
              <a:t>han </a:t>
            </a:r>
            <a:r>
              <a:rPr sz="900" spc="-4" dirty="0">
                <a:latin typeface="Arial"/>
                <a:cs typeface="Arial"/>
              </a:rPr>
              <a:t>iniciado operaciones. </a:t>
            </a:r>
            <a:r>
              <a:rPr sz="900" dirty="0">
                <a:latin typeface="Arial"/>
                <a:cs typeface="Arial"/>
              </a:rPr>
              <a:t>Como </a:t>
            </a:r>
            <a:r>
              <a:rPr sz="900" spc="-9" dirty="0">
                <a:latin typeface="Arial"/>
                <a:cs typeface="Arial"/>
              </a:rPr>
              <a:t>una </a:t>
            </a:r>
            <a:r>
              <a:rPr sz="900" spc="-4" dirty="0">
                <a:latin typeface="Arial"/>
                <a:cs typeface="Arial"/>
              </a:rPr>
              <a:t>identidad de reciente constitución, los Fideicomisos no tienen un historial </a:t>
            </a:r>
            <a:r>
              <a:rPr sz="900" spc="-9" dirty="0">
                <a:latin typeface="Arial"/>
                <a:cs typeface="Arial"/>
              </a:rPr>
              <a:t>de  </a:t>
            </a:r>
            <a:r>
              <a:rPr sz="900" spc="-4" dirty="0">
                <a:latin typeface="Arial"/>
                <a:cs typeface="Arial"/>
              </a:rPr>
              <a:t>operaciones con base en los </a:t>
            </a:r>
            <a:r>
              <a:rPr sz="900" spc="-9" dirty="0">
                <a:latin typeface="Arial"/>
                <a:cs typeface="Arial"/>
              </a:rPr>
              <a:t>cuales </a:t>
            </a:r>
            <a:r>
              <a:rPr sz="900" spc="-4" dirty="0">
                <a:latin typeface="Arial"/>
                <a:cs typeface="Arial"/>
              </a:rPr>
              <a:t>los inversionistas </a:t>
            </a:r>
            <a:r>
              <a:rPr sz="900" spc="-9" dirty="0">
                <a:latin typeface="Arial"/>
                <a:cs typeface="Arial"/>
              </a:rPr>
              <a:t>pueden evaluar </a:t>
            </a:r>
            <a:r>
              <a:rPr sz="900" spc="-4" dirty="0">
                <a:latin typeface="Arial"/>
                <a:cs typeface="Arial"/>
              </a:rPr>
              <a:t>un </a:t>
            </a:r>
            <a:r>
              <a:rPr sz="900" spc="-9" dirty="0">
                <a:latin typeface="Arial"/>
                <a:cs typeface="Arial"/>
              </a:rPr>
              <a:t>desempeño probable. </a:t>
            </a:r>
            <a:r>
              <a:rPr sz="900" spc="-4" dirty="0">
                <a:latin typeface="Arial"/>
                <a:cs typeface="Arial"/>
              </a:rPr>
              <a:t>El </a:t>
            </a:r>
            <a:r>
              <a:rPr sz="900" spc="-9" dirty="0">
                <a:latin typeface="Arial"/>
                <a:cs typeface="Arial"/>
              </a:rPr>
              <a:t>desempeño </a:t>
            </a:r>
            <a:r>
              <a:rPr sz="900" spc="-4" dirty="0">
                <a:latin typeface="Arial"/>
                <a:cs typeface="Arial"/>
              </a:rPr>
              <a:t>de inversiones previas </a:t>
            </a:r>
            <a:r>
              <a:rPr sz="900" spc="-9" dirty="0">
                <a:latin typeface="Arial"/>
                <a:cs typeface="Arial"/>
              </a:rPr>
              <a:t>de  </a:t>
            </a:r>
            <a:r>
              <a:rPr sz="900" spc="-4" dirty="0">
                <a:latin typeface="Arial"/>
                <a:cs typeface="Arial"/>
              </a:rPr>
              <a:t>ALIGNMEX (y de sus afiliadas) no </a:t>
            </a:r>
            <a:r>
              <a:rPr sz="900" spc="-9" dirty="0">
                <a:latin typeface="Arial"/>
                <a:cs typeface="Arial"/>
              </a:rPr>
              <a:t>puede </a:t>
            </a:r>
            <a:r>
              <a:rPr sz="900" spc="-4" dirty="0">
                <a:latin typeface="Arial"/>
                <a:cs typeface="Arial"/>
              </a:rPr>
              <a:t>ser </a:t>
            </a:r>
            <a:r>
              <a:rPr sz="900" spc="-9" dirty="0">
                <a:latin typeface="Arial"/>
                <a:cs typeface="Arial"/>
              </a:rPr>
              <a:t>utilizado </a:t>
            </a:r>
            <a:r>
              <a:rPr sz="900" dirty="0">
                <a:latin typeface="Arial"/>
                <a:cs typeface="Arial"/>
              </a:rPr>
              <a:t>como </a:t>
            </a:r>
            <a:r>
              <a:rPr sz="900" spc="-4" dirty="0">
                <a:latin typeface="Arial"/>
                <a:cs typeface="Arial"/>
              </a:rPr>
              <a:t>indicador </a:t>
            </a:r>
            <a:r>
              <a:rPr sz="900" spc="-9" dirty="0">
                <a:latin typeface="Arial"/>
                <a:cs typeface="Arial"/>
              </a:rPr>
              <a:t>del </a:t>
            </a:r>
            <a:r>
              <a:rPr sz="900" spc="-4" dirty="0">
                <a:latin typeface="Arial"/>
                <a:cs typeface="Arial"/>
              </a:rPr>
              <a:t>éxito o desempeño futuro de los</a:t>
            </a:r>
            <a:r>
              <a:rPr sz="900" spc="144" dirty="0">
                <a:latin typeface="Arial"/>
                <a:cs typeface="Arial"/>
              </a:rPr>
              <a:t> </a:t>
            </a:r>
            <a:r>
              <a:rPr sz="900" spc="-4" dirty="0">
                <a:latin typeface="Arial"/>
                <a:cs typeface="Arial"/>
              </a:rPr>
              <a:t>Fideicomisos.</a:t>
            </a:r>
            <a:endParaRPr sz="9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11397" marR="7978" algn="just"/>
            <a:r>
              <a:rPr sz="900" spc="-4" dirty="0">
                <a:latin typeface="Arial"/>
                <a:cs typeface="Arial"/>
              </a:rPr>
              <a:t>Ni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Comisión Nacional Bancaria y de Valores en México ni ninguna otra autoridad ha probado o </a:t>
            </a:r>
            <a:r>
              <a:rPr sz="900" spc="-9" dirty="0">
                <a:latin typeface="Arial"/>
                <a:cs typeface="Arial"/>
              </a:rPr>
              <a:t>desaprobado la </a:t>
            </a:r>
            <a:r>
              <a:rPr sz="900" spc="-4" dirty="0">
                <a:latin typeface="Arial"/>
                <a:cs typeface="Arial"/>
              </a:rPr>
              <a:t>información descrita </a:t>
            </a:r>
            <a:r>
              <a:rPr sz="900" spc="-9" dirty="0">
                <a:latin typeface="Arial"/>
                <a:cs typeface="Arial"/>
              </a:rPr>
              <a:t>en  </a:t>
            </a:r>
            <a:r>
              <a:rPr sz="900" spc="-4" dirty="0">
                <a:latin typeface="Arial"/>
                <a:cs typeface="Arial"/>
              </a:rPr>
              <a:t>esta presentación, o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adecuación o veracidad de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información </a:t>
            </a:r>
            <a:r>
              <a:rPr sz="900" spc="-9" dirty="0">
                <a:latin typeface="Arial"/>
                <a:cs typeface="Arial"/>
              </a:rPr>
              <a:t>aquí</a:t>
            </a:r>
            <a:r>
              <a:rPr sz="900" spc="18" dirty="0">
                <a:latin typeface="Arial"/>
                <a:cs typeface="Arial"/>
              </a:rPr>
              <a:t> </a:t>
            </a:r>
            <a:r>
              <a:rPr sz="900" spc="-4" dirty="0">
                <a:latin typeface="Arial"/>
                <a:cs typeface="Arial"/>
              </a:rPr>
              <a:t>contenida.</a:t>
            </a:r>
            <a:endParaRPr sz="9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11397" marR="4559" algn="just"/>
            <a:r>
              <a:rPr sz="900" spc="-4" dirty="0">
                <a:latin typeface="Arial"/>
                <a:cs typeface="Arial"/>
              </a:rPr>
              <a:t>La información </a:t>
            </a:r>
            <a:r>
              <a:rPr sz="900" spc="-9" dirty="0">
                <a:latin typeface="Arial"/>
                <a:cs typeface="Arial"/>
              </a:rPr>
              <a:t>aquí contenida </a:t>
            </a:r>
            <a:r>
              <a:rPr sz="900" spc="-4" dirty="0">
                <a:latin typeface="Arial"/>
                <a:cs typeface="Arial"/>
              </a:rPr>
              <a:t>incluye estimaciones y análisis subjetivos y elementos </a:t>
            </a:r>
            <a:r>
              <a:rPr sz="900" spc="-9" dirty="0">
                <a:latin typeface="Arial"/>
                <a:cs typeface="Arial"/>
              </a:rPr>
              <a:t>de </a:t>
            </a:r>
            <a:r>
              <a:rPr sz="900" spc="-4" dirty="0">
                <a:latin typeface="Arial"/>
                <a:cs typeface="Arial"/>
              </a:rPr>
              <a:t>juicio. Ni ALIGNMEX, ni ALIGNMEX Res  </a:t>
            </a:r>
            <a:r>
              <a:rPr sz="900" spc="-9" dirty="0">
                <a:latin typeface="Arial"/>
                <a:cs typeface="Arial"/>
              </a:rPr>
              <a:t>Manager </a:t>
            </a:r>
            <a:r>
              <a:rPr sz="900" spc="-4" dirty="0">
                <a:latin typeface="Arial"/>
                <a:cs typeface="Arial"/>
              </a:rPr>
              <a:t>I, S. de R.L. de C.V., </a:t>
            </a:r>
            <a:r>
              <a:rPr sz="900" dirty="0">
                <a:latin typeface="Arial"/>
                <a:cs typeface="Arial"/>
              </a:rPr>
              <a:t>ni </a:t>
            </a:r>
            <a:r>
              <a:rPr sz="900" spc="-4" dirty="0">
                <a:latin typeface="Arial"/>
                <a:cs typeface="Arial"/>
              </a:rPr>
              <a:t>ALIGNMEX </a:t>
            </a:r>
            <a:r>
              <a:rPr sz="900" spc="-9" dirty="0">
                <a:latin typeface="Arial"/>
                <a:cs typeface="Arial"/>
              </a:rPr>
              <a:t>Ind Manager </a:t>
            </a:r>
            <a:r>
              <a:rPr sz="900" spc="-4" dirty="0">
                <a:latin typeface="Arial"/>
                <a:cs typeface="Arial"/>
              </a:rPr>
              <a:t>I, S. de R.L. de C.V., </a:t>
            </a:r>
            <a:r>
              <a:rPr sz="900" dirty="0">
                <a:latin typeface="Arial"/>
                <a:cs typeface="Arial"/>
              </a:rPr>
              <a:t>ni </a:t>
            </a:r>
            <a:r>
              <a:rPr sz="900" spc="-4" dirty="0">
                <a:latin typeface="Arial"/>
                <a:cs typeface="Arial"/>
              </a:rPr>
              <a:t>Interacciones, ni Actinver, </a:t>
            </a:r>
            <a:r>
              <a:rPr sz="900" dirty="0">
                <a:latin typeface="Arial"/>
                <a:cs typeface="Arial"/>
              </a:rPr>
              <a:t>ni </a:t>
            </a:r>
            <a:r>
              <a:rPr sz="900" spc="-4" dirty="0">
                <a:latin typeface="Arial"/>
                <a:cs typeface="Arial"/>
              </a:rPr>
              <a:t>sus respectivos  funcionarios o asesores, </a:t>
            </a:r>
            <a:r>
              <a:rPr sz="900" spc="-9" dirty="0">
                <a:latin typeface="Arial"/>
                <a:cs typeface="Arial"/>
              </a:rPr>
              <a:t>hacen </a:t>
            </a:r>
            <a:r>
              <a:rPr sz="900" spc="-4" dirty="0">
                <a:latin typeface="Arial"/>
                <a:cs typeface="Arial"/>
              </a:rPr>
              <a:t>declaración alguna, expresa o implícita, sobre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veracidad o amplitud de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información </a:t>
            </a:r>
            <a:r>
              <a:rPr sz="900" spc="-9" dirty="0">
                <a:latin typeface="Arial"/>
                <a:cs typeface="Arial"/>
              </a:rPr>
              <a:t>aquí </a:t>
            </a:r>
            <a:r>
              <a:rPr sz="900" spc="-4" dirty="0">
                <a:latin typeface="Arial"/>
                <a:cs typeface="Arial"/>
              </a:rPr>
              <a:t>contenida y  </a:t>
            </a:r>
            <a:r>
              <a:rPr sz="900" spc="-9" dirty="0">
                <a:latin typeface="Arial"/>
                <a:cs typeface="Arial"/>
              </a:rPr>
              <a:t>nada </a:t>
            </a:r>
            <a:r>
              <a:rPr sz="900" spc="-4" dirty="0">
                <a:latin typeface="Arial"/>
                <a:cs typeface="Arial"/>
              </a:rPr>
              <a:t>de </a:t>
            </a:r>
            <a:r>
              <a:rPr sz="900" spc="-9" dirty="0">
                <a:latin typeface="Arial"/>
                <a:cs typeface="Arial"/>
              </a:rPr>
              <a:t>lo aquí </a:t>
            </a:r>
            <a:r>
              <a:rPr sz="900" spc="-4" dirty="0">
                <a:latin typeface="Arial"/>
                <a:cs typeface="Arial"/>
              </a:rPr>
              <a:t>contenido deberá ser interpretado </a:t>
            </a:r>
            <a:r>
              <a:rPr sz="900" dirty="0">
                <a:latin typeface="Arial"/>
                <a:cs typeface="Arial"/>
              </a:rPr>
              <a:t>como </a:t>
            </a:r>
            <a:r>
              <a:rPr sz="900" spc="-9" dirty="0">
                <a:latin typeface="Arial"/>
                <a:cs typeface="Arial"/>
              </a:rPr>
              <a:t>una </a:t>
            </a:r>
            <a:r>
              <a:rPr sz="900" spc="-4" dirty="0">
                <a:latin typeface="Arial"/>
                <a:cs typeface="Arial"/>
              </a:rPr>
              <a:t>expectativa, promesa o declaración de cualquier desempeño </a:t>
            </a:r>
            <a:r>
              <a:rPr sz="900" spc="-9" dirty="0">
                <a:latin typeface="Arial"/>
                <a:cs typeface="Arial"/>
              </a:rPr>
              <a:t>pasado,  </a:t>
            </a:r>
            <a:r>
              <a:rPr sz="900" spc="-4" dirty="0">
                <a:latin typeface="Arial"/>
                <a:cs typeface="Arial"/>
              </a:rPr>
              <a:t>presente o futuro. Gran </a:t>
            </a:r>
            <a:r>
              <a:rPr sz="900" spc="-9" dirty="0">
                <a:latin typeface="Arial"/>
                <a:cs typeface="Arial"/>
              </a:rPr>
              <a:t>parte </a:t>
            </a:r>
            <a:r>
              <a:rPr sz="900" spc="-4" dirty="0">
                <a:latin typeface="Arial"/>
                <a:cs typeface="Arial"/>
              </a:rPr>
              <a:t>de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información </a:t>
            </a:r>
            <a:r>
              <a:rPr sz="900" spc="-9" dirty="0">
                <a:latin typeface="Arial"/>
                <a:cs typeface="Arial"/>
              </a:rPr>
              <a:t>aquí </a:t>
            </a:r>
            <a:r>
              <a:rPr sz="900" spc="-4" dirty="0">
                <a:latin typeface="Arial"/>
                <a:cs typeface="Arial"/>
              </a:rPr>
              <a:t>contenida es de naturaleza general, </a:t>
            </a:r>
            <a:r>
              <a:rPr sz="900" spc="-9" dirty="0">
                <a:latin typeface="Arial"/>
                <a:cs typeface="Arial"/>
              </a:rPr>
              <a:t>la </a:t>
            </a:r>
            <a:r>
              <a:rPr sz="900" spc="-4" dirty="0">
                <a:latin typeface="Arial"/>
                <a:cs typeface="Arial"/>
              </a:rPr>
              <a:t>cual únicamente provee </a:t>
            </a:r>
            <a:r>
              <a:rPr sz="900" spc="-9" dirty="0">
                <a:latin typeface="Arial"/>
                <a:cs typeface="Arial"/>
              </a:rPr>
              <a:t>una </a:t>
            </a:r>
            <a:r>
              <a:rPr sz="900" spc="-4" dirty="0">
                <a:latin typeface="Arial"/>
                <a:cs typeface="Arial"/>
              </a:rPr>
              <a:t>visión amplia </a:t>
            </a:r>
            <a:r>
              <a:rPr sz="900" spc="-9" dirty="0">
                <a:latin typeface="Arial"/>
                <a:cs typeface="Arial"/>
              </a:rPr>
              <a:t>del  </a:t>
            </a:r>
            <a:r>
              <a:rPr sz="900" spc="-4" dirty="0">
                <a:latin typeface="Arial"/>
                <a:cs typeface="Arial"/>
              </a:rPr>
              <a:t>mercado inmobiliario en México, no </a:t>
            </a:r>
            <a:r>
              <a:rPr sz="900" spc="-9" dirty="0">
                <a:latin typeface="Arial"/>
                <a:cs typeface="Arial"/>
              </a:rPr>
              <a:t>es </a:t>
            </a:r>
            <a:r>
              <a:rPr sz="900" spc="-4" dirty="0">
                <a:latin typeface="Arial"/>
                <a:cs typeface="Arial"/>
              </a:rPr>
              <a:t>ilustrativa de las operaciones propuestas y no cubre ni pretende cubrir </a:t>
            </a:r>
            <a:r>
              <a:rPr sz="900" spc="-9" dirty="0">
                <a:latin typeface="Arial"/>
                <a:cs typeface="Arial"/>
              </a:rPr>
              <a:t>todo lo </a:t>
            </a:r>
            <a:r>
              <a:rPr sz="900" spc="-4" dirty="0">
                <a:latin typeface="Arial"/>
                <a:cs typeface="Arial"/>
              </a:rPr>
              <a:t>requerido </a:t>
            </a:r>
            <a:r>
              <a:rPr sz="900" spc="-9" dirty="0">
                <a:latin typeface="Arial"/>
                <a:cs typeface="Arial"/>
              </a:rPr>
              <a:t>para   evaluar </a:t>
            </a:r>
            <a:r>
              <a:rPr sz="900" spc="-4" dirty="0">
                <a:latin typeface="Arial"/>
                <a:cs typeface="Arial"/>
              </a:rPr>
              <a:t>cualquier inversión, </a:t>
            </a:r>
            <a:r>
              <a:rPr sz="900" spc="-9" dirty="0">
                <a:latin typeface="Arial"/>
                <a:cs typeface="Arial"/>
              </a:rPr>
              <a:t>por lo que cualquier </a:t>
            </a:r>
            <a:r>
              <a:rPr sz="900" spc="-4" dirty="0">
                <a:latin typeface="Arial"/>
                <a:cs typeface="Arial"/>
              </a:rPr>
              <a:t>destinatario es invitado a leer los prospectos preliminares y llevar a cabo </a:t>
            </a:r>
            <a:r>
              <a:rPr sz="900" dirty="0">
                <a:latin typeface="Arial"/>
                <a:cs typeface="Arial"/>
              </a:rPr>
              <a:t>su </a:t>
            </a:r>
            <a:r>
              <a:rPr sz="900" spc="-4" dirty="0">
                <a:latin typeface="Arial"/>
                <a:cs typeface="Arial"/>
              </a:rPr>
              <a:t>propio análisis  independiente de los </a:t>
            </a:r>
            <a:r>
              <a:rPr sz="900" spc="-9" dirty="0">
                <a:latin typeface="Arial"/>
                <a:cs typeface="Arial"/>
              </a:rPr>
              <a:t>datos aquí</a:t>
            </a:r>
            <a:r>
              <a:rPr sz="900" spc="-27" dirty="0">
                <a:latin typeface="Arial"/>
                <a:cs typeface="Arial"/>
              </a:rPr>
              <a:t> </a:t>
            </a:r>
            <a:r>
              <a:rPr sz="900" spc="-4" dirty="0">
                <a:latin typeface="Arial"/>
                <a:cs typeface="Arial"/>
              </a:rPr>
              <a:t>referidos.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8143874" y="6446579"/>
            <a:ext cx="542925" cy="30664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8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721434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2649" y="1411269"/>
            <a:ext cx="7063508" cy="0"/>
          </a:xfrm>
          <a:custGeom>
            <a:avLst/>
            <a:gdLst/>
            <a:ahLst/>
            <a:cxnLst/>
            <a:rect l="l" t="t" r="r" b="b"/>
            <a:pathLst>
              <a:path w="7769859">
                <a:moveTo>
                  <a:pt x="0" y="0"/>
                </a:moveTo>
                <a:lnTo>
                  <a:pt x="7769352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2028" y="6484172"/>
            <a:ext cx="852055" cy="197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02628" y="1871829"/>
            <a:ext cx="3408218" cy="1926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38650" y="3856616"/>
            <a:ext cx="3406833" cy="24648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2074" y="995770"/>
            <a:ext cx="658229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Century Gothic" panose="020B0502020202020204" pitchFamily="34" charset="0"/>
                <a:cs typeface="Arial"/>
              </a:rPr>
              <a:t>México </a:t>
            </a:r>
            <a:r>
              <a:rPr lang="es-MX" b="1" dirty="0" smtClean="0">
                <a:latin typeface="Century Gothic" panose="020B0502020202020204" pitchFamily="34" charset="0"/>
                <a:cs typeface="Arial"/>
              </a:rPr>
              <a:t>h</a:t>
            </a:r>
            <a:r>
              <a:rPr b="1" dirty="0" smtClean="0">
                <a:latin typeface="Century Gothic" panose="020B0502020202020204" pitchFamily="34" charset="0"/>
                <a:cs typeface="Arial"/>
              </a:rPr>
              <a:t>a </a:t>
            </a:r>
            <a:r>
              <a:rPr lang="es-MX" b="1" spc="-4" dirty="0">
                <a:latin typeface="Century Gothic" panose="020B0502020202020204" pitchFamily="34" charset="0"/>
                <a:cs typeface="Arial"/>
              </a:rPr>
              <a:t>v</a:t>
            </a:r>
            <a:r>
              <a:rPr b="1" spc="-4" dirty="0" smtClean="0">
                <a:latin typeface="Century Gothic" panose="020B0502020202020204" pitchFamily="34" charset="0"/>
                <a:cs typeface="Arial"/>
              </a:rPr>
              <a:t>ivido </a:t>
            </a:r>
            <a:r>
              <a:rPr b="1" dirty="0">
                <a:latin typeface="Century Gothic" panose="020B0502020202020204" pitchFamily="34" charset="0"/>
                <a:cs typeface="Arial"/>
              </a:rPr>
              <a:t>un </a:t>
            </a:r>
            <a:r>
              <a:rPr lang="es-MX" b="1" dirty="0" smtClean="0">
                <a:latin typeface="Century Gothic" panose="020B0502020202020204" pitchFamily="34" charset="0"/>
                <a:cs typeface="Arial"/>
              </a:rPr>
              <a:t>p</a:t>
            </a:r>
            <a:r>
              <a:rPr b="1" dirty="0" smtClean="0">
                <a:latin typeface="Century Gothic" panose="020B0502020202020204" pitchFamily="34" charset="0"/>
                <a:cs typeface="Arial"/>
              </a:rPr>
              <a:t>roceso </a:t>
            </a:r>
            <a:r>
              <a:rPr b="1" dirty="0">
                <a:latin typeface="Century Gothic" panose="020B0502020202020204" pitchFamily="34" charset="0"/>
                <a:cs typeface="Arial"/>
              </a:rPr>
              <a:t>de </a:t>
            </a:r>
            <a:r>
              <a:rPr lang="es-MX" b="1" dirty="0">
                <a:latin typeface="Century Gothic" panose="020B0502020202020204" pitchFamily="34" charset="0"/>
                <a:cs typeface="Arial"/>
              </a:rPr>
              <a:t>u</a:t>
            </a:r>
            <a:r>
              <a:rPr b="1" dirty="0" smtClean="0">
                <a:latin typeface="Century Gothic" panose="020B0502020202020204" pitchFamily="34" charset="0"/>
                <a:cs typeface="Arial"/>
              </a:rPr>
              <a:t>rbanización</a:t>
            </a:r>
            <a:r>
              <a:rPr b="1" spc="-76" dirty="0" smtClean="0">
                <a:latin typeface="Century Gothic" panose="020B0502020202020204" pitchFamily="34" charset="0"/>
                <a:cs typeface="Arial"/>
              </a:rPr>
              <a:t> </a:t>
            </a:r>
            <a:r>
              <a:rPr lang="es-MX" b="1" dirty="0">
                <a:latin typeface="Century Gothic" panose="020B0502020202020204" pitchFamily="34" charset="0"/>
                <a:cs typeface="Arial"/>
              </a:rPr>
              <a:t>a</a:t>
            </a:r>
            <a:r>
              <a:rPr b="1" dirty="0" smtClean="0">
                <a:latin typeface="Century Gothic" panose="020B0502020202020204" pitchFamily="34" charset="0"/>
                <a:cs typeface="Arial"/>
              </a:rPr>
              <a:t>celerado</a:t>
            </a:r>
            <a:endParaRPr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5155" y="1826335"/>
            <a:ext cx="3374159" cy="3059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>
              <a:buFont typeface="Arial"/>
              <a:buChar char="•"/>
              <a:tabLst>
                <a:tab pos="268399" algn="l"/>
                <a:tab pos="268969" algn="l"/>
              </a:tabLst>
            </a:pPr>
            <a:r>
              <a:rPr sz="1000" b="1" spc="-4" dirty="0">
                <a:latin typeface="Century Gothic" panose="020B0502020202020204" pitchFamily="34" charset="0"/>
                <a:cs typeface="Arial"/>
              </a:rPr>
              <a:t>México experimentó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un proceso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de urbanización 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acelerado durante la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segunda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mitad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del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siglo</a:t>
            </a:r>
            <a:r>
              <a:rPr sz="1000" b="1" spc="-112" dirty="0">
                <a:latin typeface="Century Gothic" panose="020B0502020202020204" pitchFamily="34" charset="0"/>
                <a:cs typeface="Arial"/>
              </a:rPr>
              <a:t>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XX.</a:t>
            </a:r>
            <a:endParaRPr sz="10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5155" y="2270312"/>
            <a:ext cx="3372427" cy="3059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>
              <a:buChar char="•"/>
              <a:tabLst>
                <a:tab pos="268399" algn="l"/>
                <a:tab pos="268969" algn="l"/>
              </a:tabLst>
            </a:pPr>
            <a:r>
              <a:rPr sz="1000" dirty="0">
                <a:latin typeface="Century Gothic" panose="020B0502020202020204" pitchFamily="34" charset="0"/>
                <a:cs typeface="Arial"/>
              </a:rPr>
              <a:t>Para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el año 2010, aproximadamente el 78% de la  población </a:t>
            </a:r>
            <a:r>
              <a:rPr sz="1000" spc="-13" dirty="0">
                <a:latin typeface="Century Gothic" panose="020B0502020202020204" pitchFamily="34" charset="0"/>
                <a:cs typeface="Arial"/>
              </a:rPr>
              <a:t>vivía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en las</a:t>
            </a:r>
            <a:r>
              <a:rPr sz="1000" spc="63" dirty="0">
                <a:latin typeface="Century Gothic" panose="020B0502020202020204" pitchFamily="34" charset="0"/>
                <a:cs typeface="Arial"/>
              </a:rPr>
              <a:t>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ciudades.</a:t>
            </a:r>
            <a:endParaRPr sz="10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5155" y="2714065"/>
            <a:ext cx="3374736" cy="338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512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Century Gothic" panose="020B0502020202020204" pitchFamily="34" charset="0"/>
                <a:cs typeface="Arial"/>
              </a:rPr>
              <a:t>Las áreas metropolitanas de tamaño medio son las 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que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más crecieron en las ultimas dos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décadas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(60% 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en</a:t>
            </a:r>
            <a:r>
              <a:rPr sz="1000" spc="-49" dirty="0">
                <a:latin typeface="Century Gothic" panose="020B0502020202020204" pitchFamily="34" charset="0"/>
                <a:cs typeface="Arial"/>
              </a:rPr>
              <a:t>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promedio).</a:t>
            </a:r>
            <a:endParaRPr sz="1000" dirty="0">
              <a:latin typeface="Century Gothic" panose="020B0502020202020204" pitchFamily="34" charset="0"/>
              <a:cs typeface="Arial"/>
            </a:endParaRPr>
          </a:p>
          <a:p>
            <a:pPr>
              <a:spcBef>
                <a:spcPts val="49"/>
              </a:spcBef>
              <a:buFont typeface="Arial"/>
              <a:buChar char="•"/>
            </a:pPr>
            <a:endParaRPr sz="1000" dirty="0">
              <a:latin typeface="Century Gothic" panose="020B0502020202020204" pitchFamily="34" charset="0"/>
              <a:cs typeface="Times New Roman"/>
            </a:endParaRPr>
          </a:p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Century Gothic" panose="020B0502020202020204" pitchFamily="34" charset="0"/>
                <a:cs typeface="Arial"/>
              </a:rPr>
              <a:t>La población en las áreas metropolitanas cercanas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a 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la frontera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con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Estados Unidos creció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en un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50% tras  la aprobación del Tratado de Libre Comercio de 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América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del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Norte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en</a:t>
            </a:r>
            <a:r>
              <a:rPr sz="1000" spc="-90" dirty="0">
                <a:latin typeface="Century Gothic" panose="020B0502020202020204" pitchFamily="34" charset="0"/>
                <a:cs typeface="Arial"/>
              </a:rPr>
              <a:t>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1992.</a:t>
            </a:r>
            <a:endParaRPr sz="1000" dirty="0">
              <a:latin typeface="Century Gothic" panose="020B0502020202020204" pitchFamily="34" charset="0"/>
              <a:cs typeface="Arial"/>
            </a:endParaRPr>
          </a:p>
          <a:p>
            <a:pPr>
              <a:spcBef>
                <a:spcPts val="49"/>
              </a:spcBef>
              <a:buFont typeface="Arial"/>
              <a:buChar char="•"/>
            </a:pPr>
            <a:endParaRPr sz="1000" dirty="0">
              <a:latin typeface="Century Gothic" panose="020B0502020202020204" pitchFamily="34" charset="0"/>
              <a:cs typeface="Times New Roman"/>
            </a:endParaRPr>
          </a:p>
          <a:p>
            <a:pPr marL="268399" marR="4559" indent="-257002" algn="just">
              <a:buFont typeface="Arial"/>
              <a:buChar char="•"/>
              <a:tabLst>
                <a:tab pos="268969" algn="l"/>
              </a:tabLst>
            </a:pPr>
            <a:r>
              <a:rPr sz="1000" b="1" dirty="0">
                <a:latin typeface="Century Gothic" panose="020B0502020202020204" pitchFamily="34" charset="0"/>
                <a:cs typeface="Arial"/>
              </a:rPr>
              <a:t>A medida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que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la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población de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las áreas 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metropolitanas ha crecido, se incrementa </a:t>
            </a:r>
            <a:r>
              <a:rPr sz="1000" b="1" spc="-9" dirty="0">
                <a:latin typeface="Century Gothic" panose="020B0502020202020204" pitchFamily="34" charset="0"/>
                <a:cs typeface="Arial"/>
              </a:rPr>
              <a:t>la 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necesidad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de diversificar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la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oferta de soluciones  habitacionales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para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mejorar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las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condiciones de  vida de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la población a largo</a:t>
            </a:r>
            <a:r>
              <a:rPr sz="1000" b="1" spc="-102" dirty="0">
                <a:latin typeface="Century Gothic" panose="020B0502020202020204" pitchFamily="34" charset="0"/>
                <a:cs typeface="Arial"/>
              </a:rPr>
              <a:t>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plazo.</a:t>
            </a:r>
            <a:endParaRPr sz="1000" dirty="0">
              <a:latin typeface="Century Gothic" panose="020B0502020202020204" pitchFamily="34" charset="0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000" dirty="0">
              <a:latin typeface="Century Gothic" panose="020B0502020202020204" pitchFamily="34" charset="0"/>
              <a:cs typeface="Times New Roman"/>
            </a:endParaRPr>
          </a:p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Century Gothic" panose="020B0502020202020204" pitchFamily="34" charset="0"/>
                <a:cs typeface="Arial"/>
              </a:rPr>
              <a:t>Las decisiones de inversión actuales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para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mejorar el 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parque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habitacional no deben centrarse únicamente  en los desafíos actuales, sino también en la evolución 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a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largo plazo de la oferta habitacional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para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asegurar el  desarrollo de ciudades atractivas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y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competitivas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que  atraigan a empresas y trabajadores</a:t>
            </a:r>
            <a:r>
              <a:rPr sz="1000" spc="-162" dirty="0">
                <a:latin typeface="Century Gothic" panose="020B0502020202020204" pitchFamily="34" charset="0"/>
                <a:cs typeface="Arial"/>
              </a:rPr>
              <a:t>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calificados.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Century Gothic" panose="020B0502020202020204" pitchFamily="34" charset="0"/>
                <a:cs typeface="Arial"/>
              </a:rPr>
              <a:t>Oportunidad de</a:t>
            </a:r>
            <a:r>
              <a:rPr sz="900" b="1" spc="-36" dirty="0">
                <a:latin typeface="Century Gothic" panose="020B0502020202020204" pitchFamily="34" charset="0"/>
                <a:cs typeface="Arial"/>
              </a:rPr>
              <a:t> </a:t>
            </a:r>
            <a:r>
              <a:rPr sz="900" b="1" spc="-4" dirty="0">
                <a:latin typeface="Century Gothic" panose="020B0502020202020204" pitchFamily="34" charset="0"/>
                <a:cs typeface="Arial"/>
              </a:rPr>
              <a:t>Inversión</a:t>
            </a:r>
            <a:endParaRPr sz="9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1764" y="1886733"/>
            <a:ext cx="1085273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Century Gothic" panose="020B0502020202020204" pitchFamily="34" charset="0"/>
                <a:cs typeface="Arial"/>
              </a:rPr>
              <a:t>En los últimos </a:t>
            </a:r>
            <a:r>
              <a:rPr sz="900" b="1" spc="-9" dirty="0">
                <a:latin typeface="Century Gothic" panose="020B0502020202020204" pitchFamily="34" charset="0"/>
                <a:cs typeface="Arial"/>
              </a:rPr>
              <a:t>50  </a:t>
            </a:r>
            <a:r>
              <a:rPr sz="900" b="1" spc="-4" dirty="0">
                <a:latin typeface="Century Gothic" panose="020B0502020202020204" pitchFamily="34" charset="0"/>
                <a:cs typeface="Arial"/>
              </a:rPr>
              <a:t>años, </a:t>
            </a:r>
            <a:r>
              <a:rPr sz="900" b="1" dirty="0">
                <a:latin typeface="Century Gothic" panose="020B0502020202020204" pitchFamily="34" charset="0"/>
                <a:cs typeface="Arial"/>
              </a:rPr>
              <a:t>México </a:t>
            </a:r>
            <a:r>
              <a:rPr sz="900" b="1" spc="-4" dirty="0">
                <a:latin typeface="Century Gothic" panose="020B0502020202020204" pitchFamily="34" charset="0"/>
                <a:cs typeface="Arial"/>
              </a:rPr>
              <a:t>se ha  urbanizado más  rápido que</a:t>
            </a:r>
            <a:r>
              <a:rPr sz="900" b="1" spc="-54" dirty="0">
                <a:latin typeface="Century Gothic" panose="020B0502020202020204" pitchFamily="34" charset="0"/>
                <a:cs typeface="Arial"/>
              </a:rPr>
              <a:t> </a:t>
            </a:r>
            <a:r>
              <a:rPr sz="900" b="1" spc="-4" dirty="0">
                <a:latin typeface="Century Gothic" panose="020B0502020202020204" pitchFamily="34" charset="0"/>
                <a:cs typeface="Arial"/>
              </a:rPr>
              <a:t>muchos  otros países del  mundo</a:t>
            </a:r>
            <a:endParaRPr sz="9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6735" y="4145727"/>
            <a:ext cx="1177636" cy="8404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08864" y="486782"/>
            <a:ext cx="1008611" cy="2796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8191500" y="6446580"/>
            <a:ext cx="495300" cy="4114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9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181619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2649" y="1411269"/>
            <a:ext cx="7063508" cy="0"/>
          </a:xfrm>
          <a:custGeom>
            <a:avLst/>
            <a:gdLst/>
            <a:ahLst/>
            <a:cxnLst/>
            <a:rect l="l" t="t" r="r" b="b"/>
            <a:pathLst>
              <a:path w="7769859">
                <a:moveTo>
                  <a:pt x="0" y="0"/>
                </a:moveTo>
                <a:lnTo>
                  <a:pt x="7769352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2028" y="6484172"/>
            <a:ext cx="852055" cy="197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5155" y="1825887"/>
            <a:ext cx="3509241" cy="2000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9" dirty="0">
                <a:latin typeface="Century Gothic" panose="020B0502020202020204" pitchFamily="34" charset="0"/>
                <a:cs typeface="Arial"/>
              </a:rPr>
              <a:t>La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rápida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urbanización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del país ha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contribuido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al 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aumento de oportunidades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para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los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habitantes </a:t>
            </a:r>
            <a:r>
              <a:rPr sz="1000" spc="-13" dirty="0">
                <a:latin typeface="Century Gothic" panose="020B0502020202020204" pitchFamily="34" charset="0"/>
                <a:cs typeface="Arial"/>
              </a:rPr>
              <a:t>de 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las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zonas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urbanas,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incluyendo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mayores ingresos, 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posibilidades de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acceso a la educación,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y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mayor  acceso a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la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vivienda formal </a:t>
            </a:r>
            <a:r>
              <a:rPr sz="1000" spc="-9" dirty="0">
                <a:latin typeface="Century Gothic" panose="020B0502020202020204" pitchFamily="34" charset="0"/>
                <a:cs typeface="Arial"/>
              </a:rPr>
              <a:t>para los trabajadores  </a:t>
            </a:r>
            <a:r>
              <a:rPr sz="1000" spc="-4" dirty="0">
                <a:latin typeface="Century Gothic" panose="020B0502020202020204" pitchFamily="34" charset="0"/>
                <a:cs typeface="Arial"/>
              </a:rPr>
              <a:t>asalariados de la economía</a:t>
            </a:r>
            <a:r>
              <a:rPr sz="1000" spc="-58" dirty="0">
                <a:latin typeface="Century Gothic" panose="020B0502020202020204" pitchFamily="34" charset="0"/>
                <a:cs typeface="Arial"/>
              </a:rPr>
              <a:t> </a:t>
            </a:r>
            <a:r>
              <a:rPr sz="1000" dirty="0">
                <a:latin typeface="Century Gothic" panose="020B0502020202020204" pitchFamily="34" charset="0"/>
                <a:cs typeface="Arial"/>
              </a:rPr>
              <a:t>formal.</a:t>
            </a:r>
          </a:p>
          <a:p>
            <a:pPr marL="268399" marR="5698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r>
              <a:rPr sz="1000" b="1" spc="-4" dirty="0">
                <a:latin typeface="Century Gothic" panose="020B0502020202020204" pitchFamily="34" charset="0"/>
                <a:cs typeface="Arial"/>
              </a:rPr>
              <a:t>Durante este tiempo,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la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calidad de la vivienda – 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medida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a </a:t>
            </a:r>
            <a:r>
              <a:rPr sz="1000" b="1" spc="-9" dirty="0">
                <a:latin typeface="Century Gothic" panose="020B0502020202020204" pitchFamily="34" charset="0"/>
                <a:cs typeface="Arial"/>
              </a:rPr>
              <a:t>través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de indicadores relacionados 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con    la    durabilidad    </a:t>
            </a:r>
            <a:r>
              <a:rPr sz="1000" b="1" spc="-4" dirty="0">
                <a:latin typeface="Century Gothic" panose="020B0502020202020204" pitchFamily="34" charset="0"/>
                <a:cs typeface="Arial"/>
              </a:rPr>
              <a:t>de    </a:t>
            </a:r>
            <a:r>
              <a:rPr sz="1000" b="1" dirty="0">
                <a:latin typeface="Century Gothic" panose="020B0502020202020204" pitchFamily="34" charset="0"/>
                <a:cs typeface="Arial"/>
              </a:rPr>
              <a:t>los    </a:t>
            </a:r>
            <a:r>
              <a:rPr sz="1000" b="1" spc="-9" dirty="0">
                <a:latin typeface="Century Gothic" panose="020B0502020202020204" pitchFamily="34" charset="0"/>
                <a:cs typeface="Arial"/>
              </a:rPr>
              <a:t>materiales  </a:t>
            </a:r>
            <a:r>
              <a:rPr sz="1000" b="1" spc="148" dirty="0">
                <a:latin typeface="Century Gothic" panose="020B0502020202020204" pitchFamily="34" charset="0"/>
                <a:cs typeface="Arial"/>
              </a:rPr>
              <a:t> </a:t>
            </a:r>
            <a:r>
              <a:rPr sz="1000" b="1" spc="-4" dirty="0" smtClean="0">
                <a:latin typeface="Century Gothic" panose="020B0502020202020204" pitchFamily="34" charset="0"/>
                <a:cs typeface="Arial"/>
              </a:rPr>
              <a:t>de</a:t>
            </a:r>
            <a:r>
              <a:rPr lang="es-MX" sz="1000" b="1" spc="-4" dirty="0" smtClean="0">
                <a:latin typeface="Century Gothic" panose="020B0502020202020204" pitchFamily="34" charset="0"/>
                <a:cs typeface="Arial"/>
              </a:rPr>
              <a:t> </a:t>
            </a:r>
            <a:r>
              <a:rPr lang="es-MX" sz="1000" b="1" spc="-4" dirty="0">
                <a:latin typeface="Century Gothic" panose="020B0502020202020204" pitchFamily="34" charset="0"/>
                <a:cs typeface="Arial"/>
              </a:rPr>
              <a:t>construcción, </a:t>
            </a:r>
            <a:r>
              <a:rPr lang="es-MX" sz="1000" b="1" dirty="0">
                <a:latin typeface="Century Gothic" panose="020B0502020202020204" pitchFamily="34" charset="0"/>
                <a:cs typeface="Arial"/>
              </a:rPr>
              <a:t>el </a:t>
            </a:r>
            <a:r>
              <a:rPr lang="es-MX" sz="1000" b="1" spc="-9" dirty="0">
                <a:latin typeface="Century Gothic" panose="020B0502020202020204" pitchFamily="34" charset="0"/>
                <a:cs typeface="Arial"/>
              </a:rPr>
              <a:t>acceso </a:t>
            </a:r>
            <a:r>
              <a:rPr lang="es-MX" sz="1000" b="1" spc="-4" dirty="0">
                <a:latin typeface="Century Gothic" panose="020B0502020202020204" pitchFamily="34" charset="0"/>
                <a:cs typeface="Arial"/>
              </a:rPr>
              <a:t>a los servicios básicos  y </a:t>
            </a:r>
            <a:r>
              <a:rPr lang="es-MX" sz="1000" b="1" dirty="0">
                <a:latin typeface="Century Gothic" panose="020B0502020202020204" pitchFamily="34" charset="0"/>
                <a:cs typeface="Arial"/>
              </a:rPr>
              <a:t>los </a:t>
            </a:r>
            <a:r>
              <a:rPr lang="es-MX" sz="1000" b="1" spc="-4" dirty="0">
                <a:latin typeface="Century Gothic" panose="020B0502020202020204" pitchFamily="34" charset="0"/>
                <a:cs typeface="Arial"/>
              </a:rPr>
              <a:t>niveles de hacinamiento – mejoró  </a:t>
            </a:r>
            <a:r>
              <a:rPr lang="es-MX" sz="1000" b="1" dirty="0">
                <a:latin typeface="Century Gothic" panose="020B0502020202020204" pitchFamily="34" charset="0"/>
                <a:cs typeface="Arial"/>
              </a:rPr>
              <a:t>sustancialmente.</a:t>
            </a:r>
            <a:endParaRPr lang="es-MX" sz="1000" dirty="0">
              <a:latin typeface="Century Gothic" panose="020B0502020202020204" pitchFamily="34" charset="0"/>
              <a:cs typeface="Arial"/>
            </a:endParaRPr>
          </a:p>
          <a:p>
            <a:pPr marL="268399" marR="5698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endParaRPr sz="10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6310" y="3713527"/>
            <a:ext cx="3508086" cy="1261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spc="-4" dirty="0" smtClean="0">
                <a:latin typeface="Century Gothic" panose="020B0502020202020204" pitchFamily="34" charset="0"/>
                <a:cs typeface="Arial"/>
              </a:rPr>
              <a:t>Mientras </a:t>
            </a:r>
            <a:r>
              <a:rPr sz="1100" spc="-9" dirty="0">
                <a:latin typeface="Century Gothic" panose="020B0502020202020204" pitchFamily="34" charset="0"/>
                <a:cs typeface="Arial"/>
              </a:rPr>
              <a:t>que en 1950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sólo el </a:t>
            </a:r>
            <a:r>
              <a:rPr sz="1100" spc="-9" dirty="0">
                <a:latin typeface="Century Gothic" panose="020B0502020202020204" pitchFamily="34" charset="0"/>
                <a:cs typeface="Arial"/>
              </a:rPr>
              <a:t>14% de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las viviendas  tenía muros hechos </a:t>
            </a:r>
            <a:r>
              <a:rPr sz="1100" spc="-9" dirty="0">
                <a:latin typeface="Century Gothic" panose="020B0502020202020204" pitchFamily="34" charset="0"/>
                <a:cs typeface="Arial"/>
              </a:rPr>
              <a:t>de un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material duradero, en  2010 </a:t>
            </a:r>
            <a:r>
              <a:rPr sz="1100" dirty="0">
                <a:latin typeface="Century Gothic" panose="020B0502020202020204" pitchFamily="34" charset="0"/>
                <a:cs typeface="Arial"/>
              </a:rPr>
              <a:t>este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porcentaje </a:t>
            </a:r>
            <a:r>
              <a:rPr sz="1100" dirty="0">
                <a:latin typeface="Century Gothic" panose="020B0502020202020204" pitchFamily="34" charset="0"/>
                <a:cs typeface="Arial"/>
              </a:rPr>
              <a:t>aumentó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al</a:t>
            </a:r>
            <a:r>
              <a:rPr sz="1100" spc="-126" dirty="0">
                <a:latin typeface="Century Gothic" panose="020B0502020202020204" pitchFamily="34" charset="0"/>
                <a:cs typeface="Arial"/>
              </a:rPr>
              <a:t> </a:t>
            </a:r>
            <a:r>
              <a:rPr sz="1100" dirty="0">
                <a:latin typeface="Century Gothic" panose="020B0502020202020204" pitchFamily="34" charset="0"/>
                <a:cs typeface="Arial"/>
              </a:rPr>
              <a:t>87%.</a:t>
            </a: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spc="-18" dirty="0">
                <a:latin typeface="Century Gothic" panose="020B0502020202020204" pitchFamily="34" charset="0"/>
                <a:cs typeface="Arial"/>
              </a:rPr>
              <a:t>Tendencias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similares </a:t>
            </a:r>
            <a:r>
              <a:rPr sz="1100" dirty="0">
                <a:latin typeface="Century Gothic" panose="020B0502020202020204" pitchFamily="34" charset="0"/>
                <a:cs typeface="Arial"/>
              </a:rPr>
              <a:t>se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observan </a:t>
            </a:r>
            <a:r>
              <a:rPr sz="1100" spc="-9" dirty="0">
                <a:latin typeface="Century Gothic" panose="020B0502020202020204" pitchFamily="34" charset="0"/>
                <a:cs typeface="Arial"/>
              </a:rPr>
              <a:t>en la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proporción  </a:t>
            </a:r>
            <a:r>
              <a:rPr sz="1100" spc="-9" dirty="0">
                <a:latin typeface="Century Gothic" panose="020B0502020202020204" pitchFamily="34" charset="0"/>
                <a:cs typeface="Arial"/>
              </a:rPr>
              <a:t>de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viviendas con pisos </a:t>
            </a:r>
            <a:r>
              <a:rPr sz="1100" dirty="0">
                <a:latin typeface="Century Gothic" panose="020B0502020202020204" pitchFamily="34" charset="0"/>
                <a:cs typeface="Arial"/>
              </a:rPr>
              <a:t>y techos </a:t>
            </a:r>
            <a:r>
              <a:rPr sz="1100" spc="-4" dirty="0">
                <a:latin typeface="Century Gothic" panose="020B0502020202020204" pitchFamily="34" charset="0"/>
                <a:cs typeface="Arial"/>
              </a:rPr>
              <a:t>construidos con  materiales</a:t>
            </a:r>
            <a:r>
              <a:rPr sz="1100" spc="-76" dirty="0">
                <a:latin typeface="Century Gothic" panose="020B0502020202020204" pitchFamily="34" charset="0"/>
                <a:cs typeface="Arial"/>
              </a:rPr>
              <a:t> </a:t>
            </a:r>
            <a:r>
              <a:rPr sz="1100" dirty="0">
                <a:latin typeface="Century Gothic" panose="020B0502020202020204" pitchFamily="34" charset="0"/>
                <a:cs typeface="Arial"/>
              </a:rPr>
              <a:t>duraderos.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6251" y="1029373"/>
            <a:ext cx="726393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Century Gothic" panose="020B0502020202020204" pitchFamily="34" charset="0"/>
                <a:cs typeface="Arial"/>
              </a:rPr>
              <a:t>La </a:t>
            </a:r>
            <a:r>
              <a:rPr lang="es-MX" b="1" dirty="0" smtClean="0">
                <a:latin typeface="Century Gothic" panose="020B0502020202020204" pitchFamily="34" charset="0"/>
                <a:cs typeface="Arial"/>
              </a:rPr>
              <a:t>c</a:t>
            </a:r>
            <a:r>
              <a:rPr b="1" dirty="0" smtClean="0">
                <a:latin typeface="Century Gothic" panose="020B0502020202020204" pitchFamily="34" charset="0"/>
                <a:cs typeface="Arial"/>
              </a:rPr>
              <a:t>alidad </a:t>
            </a:r>
            <a:r>
              <a:rPr b="1" dirty="0">
                <a:latin typeface="Century Gothic" panose="020B0502020202020204" pitchFamily="34" charset="0"/>
                <a:cs typeface="Arial"/>
              </a:rPr>
              <a:t>de la </a:t>
            </a:r>
            <a:r>
              <a:rPr lang="es-MX" b="1" spc="-9" dirty="0">
                <a:latin typeface="Century Gothic" panose="020B0502020202020204" pitchFamily="34" charset="0"/>
                <a:cs typeface="Arial"/>
              </a:rPr>
              <a:t>v</a:t>
            </a:r>
            <a:r>
              <a:rPr b="1" spc="-9" dirty="0" smtClean="0">
                <a:latin typeface="Century Gothic" panose="020B0502020202020204" pitchFamily="34" charset="0"/>
                <a:cs typeface="Arial"/>
              </a:rPr>
              <a:t>ivienda </a:t>
            </a:r>
            <a:r>
              <a:rPr lang="es-MX" b="1" spc="4" dirty="0">
                <a:latin typeface="Century Gothic" panose="020B0502020202020204" pitchFamily="34" charset="0"/>
                <a:cs typeface="Arial"/>
              </a:rPr>
              <a:t>h</a:t>
            </a:r>
            <a:r>
              <a:rPr b="1" spc="4" dirty="0" smtClean="0">
                <a:latin typeface="Century Gothic" panose="020B0502020202020204" pitchFamily="34" charset="0"/>
                <a:cs typeface="Arial"/>
              </a:rPr>
              <a:t>a </a:t>
            </a:r>
            <a:r>
              <a:rPr lang="es-MX" b="1" dirty="0">
                <a:latin typeface="Century Gothic" panose="020B0502020202020204" pitchFamily="34" charset="0"/>
                <a:cs typeface="Arial"/>
              </a:rPr>
              <a:t>m</a:t>
            </a:r>
            <a:r>
              <a:rPr b="1" dirty="0" smtClean="0">
                <a:latin typeface="Century Gothic" panose="020B0502020202020204" pitchFamily="34" charset="0"/>
                <a:cs typeface="Arial"/>
              </a:rPr>
              <a:t>ejorado </a:t>
            </a:r>
            <a:r>
              <a:rPr b="1" dirty="0">
                <a:latin typeface="Century Gothic" panose="020B0502020202020204" pitchFamily="34" charset="0"/>
                <a:cs typeface="Arial"/>
              </a:rPr>
              <a:t>en las </a:t>
            </a:r>
            <a:r>
              <a:rPr lang="es-MX" b="1" dirty="0" smtClean="0">
                <a:latin typeface="Century Gothic" panose="020B0502020202020204" pitchFamily="34" charset="0"/>
                <a:cs typeface="Arial"/>
              </a:rPr>
              <a:t>z</a:t>
            </a:r>
            <a:r>
              <a:rPr b="1" dirty="0" smtClean="0">
                <a:latin typeface="Century Gothic" panose="020B0502020202020204" pitchFamily="34" charset="0"/>
                <a:cs typeface="Arial"/>
              </a:rPr>
              <a:t>onas </a:t>
            </a:r>
            <a:r>
              <a:rPr lang="es-MX" b="1" dirty="0">
                <a:latin typeface="Century Gothic" panose="020B0502020202020204" pitchFamily="34" charset="0"/>
                <a:cs typeface="Arial"/>
              </a:rPr>
              <a:t>u</a:t>
            </a:r>
            <a:r>
              <a:rPr b="1" dirty="0" smtClean="0">
                <a:latin typeface="Century Gothic" panose="020B0502020202020204" pitchFamily="34" charset="0"/>
                <a:cs typeface="Arial"/>
              </a:rPr>
              <a:t>rbanas</a:t>
            </a:r>
            <a:r>
              <a:rPr lang="es-MX" b="1" dirty="0" smtClean="0">
                <a:latin typeface="Century Gothic" panose="020B0502020202020204" pitchFamily="34" charset="0"/>
                <a:cs typeface="Arial"/>
              </a:rPr>
              <a:t>.</a:t>
            </a:r>
            <a:r>
              <a:rPr b="1" dirty="0" smtClean="0">
                <a:latin typeface="Century Gothic" panose="020B0502020202020204" pitchFamily="34" charset="0"/>
                <a:cs typeface="Arial"/>
              </a:rPr>
              <a:t> </a:t>
            </a:r>
            <a:r>
              <a:rPr b="1" dirty="0">
                <a:latin typeface="Century Gothic" panose="020B0502020202020204" pitchFamily="34" charset="0"/>
                <a:cs typeface="Arial"/>
              </a:rPr>
              <a:t>. .</a:t>
            </a:r>
            <a:r>
              <a:rPr b="1" spc="-153" dirty="0">
                <a:latin typeface="Century Gothic" panose="020B0502020202020204" pitchFamily="34" charset="0"/>
                <a:cs typeface="Arial"/>
              </a:rPr>
              <a:t> </a:t>
            </a:r>
            <a:endParaRPr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Century Gothic" panose="020B0502020202020204" pitchFamily="34" charset="0"/>
                <a:cs typeface="Arial"/>
              </a:rPr>
              <a:t>Oportunidad de</a:t>
            </a:r>
            <a:r>
              <a:rPr sz="900" b="1" spc="-36" dirty="0">
                <a:latin typeface="Century Gothic" panose="020B0502020202020204" pitchFamily="34" charset="0"/>
                <a:cs typeface="Arial"/>
              </a:rPr>
              <a:t> </a:t>
            </a:r>
            <a:r>
              <a:rPr sz="900" b="1" spc="-4" dirty="0">
                <a:latin typeface="Century Gothic" panose="020B0502020202020204" pitchFamily="34" charset="0"/>
                <a:cs typeface="Arial"/>
              </a:rPr>
              <a:t>Inversión</a:t>
            </a:r>
            <a:endParaRPr sz="9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765" y="1886733"/>
            <a:ext cx="1117023" cy="969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Century Gothic" panose="020B0502020202020204" pitchFamily="34" charset="0"/>
                <a:cs typeface="Arial"/>
              </a:rPr>
              <a:t>La rápida  urbanización de  </a:t>
            </a:r>
            <a:r>
              <a:rPr sz="900" b="1" dirty="0">
                <a:latin typeface="Century Gothic" panose="020B0502020202020204" pitchFamily="34" charset="0"/>
                <a:cs typeface="Arial"/>
              </a:rPr>
              <a:t>México </a:t>
            </a:r>
            <a:r>
              <a:rPr sz="900" b="1" spc="-4" dirty="0">
                <a:latin typeface="Century Gothic" panose="020B0502020202020204" pitchFamily="34" charset="0"/>
                <a:cs typeface="Arial"/>
              </a:rPr>
              <a:t>ha  incrementado las  oportunidades de</a:t>
            </a:r>
            <a:r>
              <a:rPr sz="900" b="1" spc="-54" dirty="0">
                <a:latin typeface="Century Gothic" panose="020B0502020202020204" pitchFamily="34" charset="0"/>
                <a:cs typeface="Arial"/>
              </a:rPr>
              <a:t> </a:t>
            </a:r>
            <a:r>
              <a:rPr sz="900" b="1" spc="-4" dirty="0">
                <a:latin typeface="Century Gothic" panose="020B0502020202020204" pitchFamily="34" charset="0"/>
                <a:cs typeface="Arial"/>
              </a:rPr>
              <a:t>la  población</a:t>
            </a:r>
            <a:r>
              <a:rPr sz="900" b="1" spc="-58" dirty="0">
                <a:latin typeface="Century Gothic" panose="020B0502020202020204" pitchFamily="34" charset="0"/>
                <a:cs typeface="Arial"/>
              </a:rPr>
              <a:t> </a:t>
            </a:r>
            <a:r>
              <a:rPr sz="900" b="1" spc="-4" dirty="0">
                <a:latin typeface="Century Gothic" panose="020B0502020202020204" pitchFamily="34" charset="0"/>
                <a:cs typeface="Arial"/>
              </a:rPr>
              <a:t>urbana</a:t>
            </a:r>
            <a:endParaRPr sz="900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87091" y="5603390"/>
            <a:ext cx="900545" cy="615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20487" y="5576495"/>
            <a:ext cx="915785" cy="653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62101" y="5572460"/>
            <a:ext cx="900545" cy="6468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6735" y="4124213"/>
            <a:ext cx="1165167" cy="8511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35633" y="1874519"/>
            <a:ext cx="3275215" cy="19094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35633" y="3927885"/>
            <a:ext cx="3275215" cy="24043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68934" y="346932"/>
            <a:ext cx="1008611" cy="2796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8115300" y="6446579"/>
            <a:ext cx="571500" cy="34474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10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841893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5155" y="1826335"/>
            <a:ext cx="350750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Arial"/>
                <a:cs typeface="Arial"/>
              </a:rPr>
              <a:t>Anteriormente, la mayoría de las casas eran construidas  </a:t>
            </a:r>
            <a:r>
              <a:rPr sz="1000" dirty="0">
                <a:latin typeface="Arial"/>
                <a:cs typeface="Arial"/>
              </a:rPr>
              <a:t>a </a:t>
            </a:r>
            <a:r>
              <a:rPr sz="1000" spc="-4" dirty="0">
                <a:latin typeface="Arial"/>
                <a:cs typeface="Arial"/>
              </a:rPr>
              <a:t>través de un proceso incremental </a:t>
            </a:r>
            <a:r>
              <a:rPr sz="1000" dirty="0">
                <a:latin typeface="Arial"/>
                <a:cs typeface="Arial"/>
              </a:rPr>
              <a:t>e </a:t>
            </a:r>
            <a:r>
              <a:rPr sz="1000" spc="-4" dirty="0">
                <a:latin typeface="Arial"/>
                <a:cs typeface="Arial"/>
              </a:rPr>
              <a:t>informal utilizando  los recursos </a:t>
            </a:r>
            <a:r>
              <a:rPr sz="1000" dirty="0">
                <a:latin typeface="Arial"/>
                <a:cs typeface="Arial"/>
              </a:rPr>
              <a:t>familiares </a:t>
            </a:r>
            <a:r>
              <a:rPr sz="1000" spc="-4" dirty="0">
                <a:latin typeface="Arial"/>
                <a:cs typeface="Arial"/>
              </a:rPr>
              <a:t>para adquirir el terreno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construir  la</a:t>
            </a:r>
            <a:r>
              <a:rPr sz="1000" spc="-8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casa.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5155" y="2566147"/>
            <a:ext cx="3508663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Font typeface="Arial"/>
              <a:buChar char="•"/>
              <a:tabLst>
                <a:tab pos="268969" algn="l"/>
              </a:tabLst>
            </a:pPr>
            <a:r>
              <a:rPr sz="1000" b="1" dirty="0">
                <a:latin typeface="Arial"/>
                <a:cs typeface="Arial"/>
              </a:rPr>
              <a:t>Para </a:t>
            </a:r>
            <a:r>
              <a:rPr sz="1000" b="1" spc="-4" dirty="0">
                <a:latin typeface="Arial"/>
                <a:cs typeface="Arial"/>
              </a:rPr>
              <a:t>2005, </a:t>
            </a:r>
            <a:r>
              <a:rPr sz="1000" b="1" dirty="0">
                <a:latin typeface="Arial"/>
                <a:cs typeface="Arial"/>
              </a:rPr>
              <a:t>la </a:t>
            </a:r>
            <a:r>
              <a:rPr sz="1000" b="1" spc="-4" dirty="0">
                <a:latin typeface="Arial"/>
                <a:cs typeface="Arial"/>
              </a:rPr>
              <a:t>mayoría </a:t>
            </a:r>
            <a:r>
              <a:rPr sz="1000" b="1" spc="-9" dirty="0">
                <a:latin typeface="Arial"/>
                <a:cs typeface="Arial"/>
              </a:rPr>
              <a:t>de </a:t>
            </a:r>
            <a:r>
              <a:rPr sz="1000" b="1" dirty="0">
                <a:latin typeface="Arial"/>
                <a:cs typeface="Arial"/>
              </a:rPr>
              <a:t>las </a:t>
            </a:r>
            <a:r>
              <a:rPr sz="1000" b="1" spc="-4" dirty="0">
                <a:latin typeface="Arial"/>
                <a:cs typeface="Arial"/>
              </a:rPr>
              <a:t>viviendas adquiridas por  </a:t>
            </a:r>
            <a:r>
              <a:rPr sz="1000" b="1" dirty="0">
                <a:latin typeface="Arial"/>
                <a:cs typeface="Arial"/>
              </a:rPr>
              <a:t>los hogares </a:t>
            </a:r>
            <a:r>
              <a:rPr sz="1000" b="1" spc="-4" dirty="0">
                <a:latin typeface="Arial"/>
                <a:cs typeface="Arial"/>
              </a:rPr>
              <a:t>mexicanos </a:t>
            </a:r>
            <a:r>
              <a:rPr sz="1000" b="1" dirty="0">
                <a:latin typeface="Arial"/>
                <a:cs typeface="Arial"/>
              </a:rPr>
              <a:t>fueron </a:t>
            </a:r>
            <a:r>
              <a:rPr sz="1000" b="1" spc="-4" dirty="0">
                <a:latin typeface="Arial"/>
                <a:cs typeface="Arial"/>
              </a:rPr>
              <a:t>viviendas formales,  construidas por promotores privados con hipotecas  financiadas </a:t>
            </a:r>
            <a:r>
              <a:rPr sz="1000" b="1" dirty="0">
                <a:latin typeface="Arial"/>
                <a:cs typeface="Arial"/>
              </a:rPr>
              <a:t>- </a:t>
            </a:r>
            <a:r>
              <a:rPr sz="1000" b="1" spc="-4" dirty="0">
                <a:latin typeface="Arial"/>
                <a:cs typeface="Arial"/>
              </a:rPr>
              <a:t>en su mayoría, </a:t>
            </a:r>
            <a:r>
              <a:rPr sz="1000" b="1" dirty="0">
                <a:latin typeface="Arial"/>
                <a:cs typeface="Arial"/>
              </a:rPr>
              <a:t>o </a:t>
            </a:r>
            <a:r>
              <a:rPr sz="1000" b="1" spc="-4" dirty="0">
                <a:latin typeface="Arial"/>
                <a:cs typeface="Arial"/>
              </a:rPr>
              <a:t>por </a:t>
            </a:r>
            <a:r>
              <a:rPr sz="1000" b="1" dirty="0">
                <a:latin typeface="Arial"/>
                <a:cs typeface="Arial"/>
              </a:rPr>
              <a:t>lo menos </a:t>
            </a:r>
            <a:r>
              <a:rPr sz="1000" b="1" spc="-9" dirty="0">
                <a:latin typeface="Arial"/>
                <a:cs typeface="Arial"/>
              </a:rPr>
              <a:t>en </a:t>
            </a:r>
            <a:r>
              <a:rPr sz="1000" b="1" spc="-4" dirty="0">
                <a:latin typeface="Arial"/>
                <a:cs typeface="Arial"/>
              </a:rPr>
              <a:t>parte  (cofinanciamiento).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5155" y="3453653"/>
            <a:ext cx="3508086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Arial"/>
                <a:cs typeface="Arial"/>
              </a:rPr>
              <a:t>El INFONAVIT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FOVISSSTE, por </a:t>
            </a:r>
            <a:r>
              <a:rPr sz="1000" dirty="0">
                <a:latin typeface="Arial"/>
                <a:cs typeface="Arial"/>
              </a:rPr>
              <a:t>su </a:t>
            </a:r>
            <a:r>
              <a:rPr sz="1000" spc="-9" dirty="0">
                <a:latin typeface="Arial"/>
                <a:cs typeface="Arial"/>
              </a:rPr>
              <a:t>parte, </a:t>
            </a:r>
            <a:r>
              <a:rPr sz="1000" dirty="0">
                <a:latin typeface="Arial"/>
                <a:cs typeface="Arial"/>
              </a:rPr>
              <a:t>jugaron </a:t>
            </a:r>
            <a:r>
              <a:rPr sz="1000" spc="-4" dirty="0">
                <a:latin typeface="Arial"/>
                <a:cs typeface="Arial"/>
              </a:rPr>
              <a:t>un  papel fundamental en la transición de vivienda del país,  </a:t>
            </a:r>
            <a:r>
              <a:rPr sz="1000" dirty="0">
                <a:latin typeface="Arial"/>
                <a:cs typeface="Arial"/>
              </a:rPr>
              <a:t>gracias a su </a:t>
            </a:r>
            <a:r>
              <a:rPr sz="1000" spc="-4" dirty="0">
                <a:latin typeface="Arial"/>
                <a:cs typeface="Arial"/>
              </a:rPr>
              <a:t>dominio del mercado de los préstamos  hipotecarios.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5155" y="4637219"/>
            <a:ext cx="3508663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Arial"/>
                <a:cs typeface="Arial"/>
              </a:rPr>
              <a:t>La transición de vivienda informal </a:t>
            </a:r>
            <a:r>
              <a:rPr sz="1000" dirty="0">
                <a:latin typeface="Arial"/>
                <a:cs typeface="Arial"/>
              </a:rPr>
              <a:t>a </a:t>
            </a:r>
            <a:r>
              <a:rPr sz="1000" spc="-4" dirty="0">
                <a:latin typeface="Arial"/>
                <a:cs typeface="Arial"/>
              </a:rPr>
              <a:t>vivienda </a:t>
            </a:r>
            <a:r>
              <a:rPr sz="1000" dirty="0">
                <a:latin typeface="Arial"/>
                <a:cs typeface="Arial"/>
              </a:rPr>
              <a:t>formal  </a:t>
            </a:r>
            <a:r>
              <a:rPr sz="1000" spc="-4" dirty="0">
                <a:latin typeface="Arial"/>
                <a:cs typeface="Arial"/>
              </a:rPr>
              <a:t>también </a:t>
            </a:r>
            <a:r>
              <a:rPr sz="1000" dirty="0">
                <a:latin typeface="Arial"/>
                <a:cs typeface="Arial"/>
              </a:rPr>
              <a:t>se ha </a:t>
            </a:r>
            <a:r>
              <a:rPr sz="1000" spc="-4" dirty="0">
                <a:latin typeface="Arial"/>
                <a:cs typeface="Arial"/>
              </a:rPr>
              <a:t>debido </a:t>
            </a:r>
            <a:r>
              <a:rPr sz="1000" dirty="0">
                <a:latin typeface="Arial"/>
                <a:cs typeface="Arial"/>
              </a:rPr>
              <a:t>a </a:t>
            </a:r>
            <a:r>
              <a:rPr sz="1000" spc="-9" dirty="0">
                <a:latin typeface="Arial"/>
                <a:cs typeface="Arial"/>
              </a:rPr>
              <a:t>la </a:t>
            </a:r>
            <a:r>
              <a:rPr sz="1000" spc="-4" dirty="0">
                <a:latin typeface="Arial"/>
                <a:cs typeface="Arial"/>
              </a:rPr>
              <a:t>completa transformación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9" dirty="0">
                <a:latin typeface="Arial"/>
                <a:cs typeface="Arial"/>
              </a:rPr>
              <a:t>la  </a:t>
            </a:r>
            <a:r>
              <a:rPr sz="1000" spc="-4" dirty="0">
                <a:latin typeface="Arial"/>
                <a:cs typeface="Arial"/>
              </a:rPr>
              <a:t>industria de la </a:t>
            </a:r>
            <a:r>
              <a:rPr sz="1000" dirty="0">
                <a:latin typeface="Arial"/>
                <a:cs typeface="Arial"/>
              </a:rPr>
              <a:t>construcción </a:t>
            </a:r>
            <a:r>
              <a:rPr sz="1000" spc="-4" dirty="0">
                <a:latin typeface="Arial"/>
                <a:cs typeface="Arial"/>
              </a:rPr>
              <a:t>del</a:t>
            </a:r>
            <a:r>
              <a:rPr sz="1000" spc="-54" dirty="0">
                <a:latin typeface="Arial"/>
                <a:cs typeface="Arial"/>
              </a:rPr>
              <a:t> </a:t>
            </a:r>
            <a:r>
              <a:rPr sz="1000" spc="-4" dirty="0">
                <a:latin typeface="Arial"/>
                <a:cs typeface="Arial"/>
              </a:rPr>
              <a:t>país.</a:t>
            </a:r>
            <a:endParaRPr sz="1000" dirty="0">
              <a:latin typeface="Arial"/>
              <a:cs typeface="Arial"/>
            </a:endParaRPr>
          </a:p>
          <a:p>
            <a:pPr>
              <a:spcBef>
                <a:spcPts val="49"/>
              </a:spcBef>
              <a:buFont typeface="Arial"/>
              <a:buChar char="•"/>
            </a:pPr>
            <a:endParaRPr sz="1000" dirty="0">
              <a:latin typeface="Times New Roman"/>
              <a:cs typeface="Times New Roman"/>
            </a:endParaRPr>
          </a:p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dirty="0">
                <a:latin typeface="Arial"/>
                <a:cs typeface="Arial"/>
              </a:rPr>
              <a:t>Antes </a:t>
            </a:r>
            <a:r>
              <a:rPr sz="1000" spc="-4" dirty="0">
                <a:latin typeface="Arial"/>
                <a:cs typeface="Arial"/>
              </a:rPr>
              <a:t>de la </a:t>
            </a:r>
            <a:r>
              <a:rPr sz="1000" dirty="0">
                <a:latin typeface="Arial"/>
                <a:cs typeface="Arial"/>
              </a:rPr>
              <a:t>década </a:t>
            </a:r>
            <a:r>
              <a:rPr sz="1000" spc="-4" dirty="0">
                <a:latin typeface="Arial"/>
                <a:cs typeface="Arial"/>
              </a:rPr>
              <a:t>de 1990, la mayoría de las empresas  de construcción realizaba </a:t>
            </a:r>
            <a:r>
              <a:rPr sz="1000" dirty="0">
                <a:latin typeface="Arial"/>
                <a:cs typeface="Arial"/>
              </a:rPr>
              <a:t>operaciones </a:t>
            </a:r>
            <a:r>
              <a:rPr sz="1000" spc="-4" dirty="0">
                <a:latin typeface="Arial"/>
                <a:cs typeface="Arial"/>
              </a:rPr>
              <a:t>de </a:t>
            </a:r>
            <a:r>
              <a:rPr sz="1000" dirty="0">
                <a:latin typeface="Arial"/>
                <a:cs typeface="Arial"/>
              </a:rPr>
              <a:t>pequeña  </a:t>
            </a:r>
            <a:r>
              <a:rPr sz="1000" spc="-4" dirty="0">
                <a:latin typeface="Arial"/>
                <a:cs typeface="Arial"/>
              </a:rPr>
              <a:t>escala, pero para el año 2004, nueve de los  desarrolladores </a:t>
            </a:r>
            <a:r>
              <a:rPr sz="1000" dirty="0">
                <a:latin typeface="Arial"/>
                <a:cs typeface="Arial"/>
              </a:rPr>
              <a:t>más </a:t>
            </a:r>
            <a:r>
              <a:rPr sz="1000" spc="-4" dirty="0">
                <a:latin typeface="Arial"/>
                <a:cs typeface="Arial"/>
              </a:rPr>
              <a:t>grandes del país controlaba </a:t>
            </a:r>
            <a:r>
              <a:rPr sz="1000" spc="-9" dirty="0">
                <a:latin typeface="Arial"/>
                <a:cs typeface="Arial"/>
              </a:rPr>
              <a:t>ya </a:t>
            </a:r>
            <a:r>
              <a:rPr sz="1000" spc="-4" dirty="0">
                <a:latin typeface="Arial"/>
                <a:cs typeface="Arial"/>
              </a:rPr>
              <a:t>una  </a:t>
            </a:r>
            <a:r>
              <a:rPr sz="1000" dirty="0">
                <a:latin typeface="Arial"/>
                <a:cs typeface="Arial"/>
              </a:rPr>
              <a:t>cuarta parte </a:t>
            </a:r>
            <a:r>
              <a:rPr sz="1000" spc="-4" dirty="0">
                <a:latin typeface="Arial"/>
                <a:cs typeface="Arial"/>
              </a:rPr>
              <a:t>del</a:t>
            </a:r>
            <a:r>
              <a:rPr sz="1000" spc="-112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mercado.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1346" y="905548"/>
            <a:ext cx="6984423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. . . y se </a:t>
            </a:r>
            <a:r>
              <a:rPr lang="es-MX" b="1" dirty="0" smtClean="0">
                <a:latin typeface="Arial"/>
                <a:cs typeface="Arial"/>
              </a:rPr>
              <a:t>l</a:t>
            </a:r>
            <a:r>
              <a:rPr b="1" dirty="0" smtClean="0">
                <a:latin typeface="Arial"/>
                <a:cs typeface="Arial"/>
              </a:rPr>
              <a:t>ogró </a:t>
            </a:r>
            <a:r>
              <a:rPr b="1" dirty="0">
                <a:latin typeface="Arial"/>
                <a:cs typeface="Arial"/>
              </a:rPr>
              <a:t>una </a:t>
            </a:r>
            <a:r>
              <a:rPr lang="es-MX" b="1" spc="-9" dirty="0">
                <a:latin typeface="Arial"/>
                <a:cs typeface="Arial"/>
              </a:rPr>
              <a:t>t</a:t>
            </a:r>
            <a:r>
              <a:rPr b="1" spc="-9" dirty="0" smtClean="0">
                <a:latin typeface="Arial"/>
                <a:cs typeface="Arial"/>
              </a:rPr>
              <a:t>ransición </a:t>
            </a:r>
            <a:r>
              <a:rPr b="1" dirty="0">
                <a:latin typeface="Arial"/>
                <a:cs typeface="Arial"/>
              </a:rPr>
              <a:t>de </a:t>
            </a:r>
            <a:r>
              <a:rPr lang="es-MX" b="1" spc="-9" dirty="0">
                <a:latin typeface="Arial"/>
                <a:cs typeface="Arial"/>
              </a:rPr>
              <a:t>v</a:t>
            </a:r>
            <a:r>
              <a:rPr b="1" spc="-9" dirty="0" smtClean="0">
                <a:latin typeface="Arial"/>
                <a:cs typeface="Arial"/>
              </a:rPr>
              <a:t>ivienda </a:t>
            </a:r>
            <a:r>
              <a:rPr lang="es-MX" b="1" dirty="0">
                <a:latin typeface="Arial"/>
                <a:cs typeface="Arial"/>
              </a:rPr>
              <a:t>i</a:t>
            </a:r>
            <a:r>
              <a:rPr b="1" dirty="0" smtClean="0">
                <a:latin typeface="Arial"/>
                <a:cs typeface="Arial"/>
              </a:rPr>
              <a:t>nformal </a:t>
            </a:r>
            <a:r>
              <a:rPr b="1" dirty="0">
                <a:latin typeface="Arial"/>
                <a:cs typeface="Arial"/>
              </a:rPr>
              <a:t>a </a:t>
            </a:r>
            <a:r>
              <a:rPr lang="es-MX" b="1" dirty="0" smtClean="0">
                <a:latin typeface="Arial"/>
                <a:cs typeface="Arial"/>
              </a:rPr>
              <a:t>f</a:t>
            </a:r>
            <a:r>
              <a:rPr b="1" dirty="0" smtClean="0">
                <a:latin typeface="Arial"/>
                <a:cs typeface="Arial"/>
              </a:rPr>
              <a:t>ormal </a:t>
            </a:r>
            <a:r>
              <a:rPr b="1" dirty="0">
                <a:latin typeface="Arial"/>
                <a:cs typeface="Arial"/>
              </a:rPr>
              <a:t>. .</a:t>
            </a:r>
            <a:r>
              <a:rPr b="1" spc="-21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764" y="1886734"/>
            <a:ext cx="1159164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La rápida expansión  del financiamiento  de vivienda permitió  la transición a gran  escala de la</a:t>
            </a:r>
            <a:r>
              <a:rPr sz="900" b="1" spc="-81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vivienda  informal a la  vivienda formal en</a:t>
            </a:r>
            <a:r>
              <a:rPr sz="900" b="1" spc="-7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el  país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1720" y="4112110"/>
            <a:ext cx="566651" cy="462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3244735" y="4134971"/>
            <a:ext cx="1234440" cy="4061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443346" y="3372522"/>
            <a:ext cx="688570" cy="1882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5334000" y="1886623"/>
            <a:ext cx="3176847" cy="17911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5334000" y="4026048"/>
            <a:ext cx="3176847" cy="21098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6508864" y="346932"/>
            <a:ext cx="1008611" cy="2796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8220074" y="6446580"/>
            <a:ext cx="466725" cy="4114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11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042370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2649" y="1411269"/>
            <a:ext cx="7063508" cy="0"/>
          </a:xfrm>
          <a:custGeom>
            <a:avLst/>
            <a:gdLst/>
            <a:ahLst/>
            <a:cxnLst/>
            <a:rect l="l" t="t" r="r" b="b"/>
            <a:pathLst>
              <a:path w="7769859">
                <a:moveTo>
                  <a:pt x="0" y="0"/>
                </a:moveTo>
                <a:lnTo>
                  <a:pt x="7769352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302028" y="6484172"/>
            <a:ext cx="852055" cy="197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525155" y="1826335"/>
            <a:ext cx="3478645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Font typeface="Arial"/>
              <a:buChar char="•"/>
              <a:tabLst>
                <a:tab pos="268969" algn="l"/>
              </a:tabLst>
            </a:pPr>
            <a:r>
              <a:rPr sz="1000" b="1" spc="-4" dirty="0">
                <a:latin typeface="Arial"/>
                <a:cs typeface="Arial"/>
              </a:rPr>
              <a:t>México ha </a:t>
            </a:r>
            <a:r>
              <a:rPr sz="1000" b="1" dirty="0">
                <a:latin typeface="Arial"/>
                <a:cs typeface="Arial"/>
              </a:rPr>
              <a:t>logrado </a:t>
            </a:r>
            <a:r>
              <a:rPr sz="1000" b="1" spc="-4" dirty="0">
                <a:latin typeface="Arial"/>
                <a:cs typeface="Arial"/>
              </a:rPr>
              <a:t>reducir, en </a:t>
            </a:r>
            <a:r>
              <a:rPr sz="1000" b="1" dirty="0">
                <a:latin typeface="Arial"/>
                <a:cs typeface="Arial"/>
              </a:rPr>
              <a:t>gran medida y a </a:t>
            </a:r>
            <a:r>
              <a:rPr sz="1000" b="1" spc="-4" dirty="0">
                <a:latin typeface="Arial"/>
                <a:cs typeface="Arial"/>
              </a:rPr>
              <a:t>una  velocidad notable, </a:t>
            </a:r>
            <a:r>
              <a:rPr sz="1000" b="1" spc="-9" dirty="0">
                <a:latin typeface="Arial"/>
                <a:cs typeface="Arial"/>
              </a:rPr>
              <a:t>el déficit </a:t>
            </a:r>
            <a:r>
              <a:rPr sz="1000" b="1" spc="-4" dirty="0">
                <a:latin typeface="Arial"/>
                <a:cs typeface="Arial"/>
              </a:rPr>
              <a:t>cuantitativo de vivienda  del </a:t>
            </a:r>
            <a:r>
              <a:rPr sz="1000" b="1" dirty="0">
                <a:latin typeface="Arial"/>
                <a:cs typeface="Arial"/>
              </a:rPr>
              <a:t>país y ha </a:t>
            </a:r>
            <a:r>
              <a:rPr sz="1000" b="1" spc="-4" dirty="0">
                <a:latin typeface="Arial"/>
                <a:cs typeface="Arial"/>
              </a:rPr>
              <a:t>transitado </a:t>
            </a:r>
            <a:r>
              <a:rPr sz="1000" b="1" dirty="0">
                <a:latin typeface="Arial"/>
                <a:cs typeface="Arial"/>
              </a:rPr>
              <a:t>hacia una </a:t>
            </a:r>
            <a:r>
              <a:rPr sz="1000" b="1" spc="-4" dirty="0">
                <a:latin typeface="Arial"/>
                <a:cs typeface="Arial"/>
              </a:rPr>
              <a:t>vivienda </a:t>
            </a:r>
            <a:r>
              <a:rPr sz="1000" b="1" dirty="0">
                <a:latin typeface="Arial"/>
                <a:cs typeface="Arial"/>
              </a:rPr>
              <a:t>más  permanente </a:t>
            </a:r>
            <a:r>
              <a:rPr sz="1000" b="1" spc="-4" dirty="0">
                <a:latin typeface="Arial"/>
                <a:cs typeface="Arial"/>
              </a:rPr>
              <a:t>para una parte creciente de </a:t>
            </a:r>
            <a:r>
              <a:rPr sz="1000" b="1" spc="4" dirty="0">
                <a:latin typeface="Arial"/>
                <a:cs typeface="Arial"/>
              </a:rPr>
              <a:t>la  </a:t>
            </a:r>
            <a:r>
              <a:rPr sz="1000" b="1" dirty="0">
                <a:latin typeface="Arial"/>
                <a:cs typeface="Arial"/>
              </a:rPr>
              <a:t>población.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5155" y="2714065"/>
            <a:ext cx="347806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Arial"/>
                <a:cs typeface="Arial"/>
              </a:rPr>
              <a:t>Mientras </a:t>
            </a:r>
            <a:r>
              <a:rPr sz="1000" dirty="0">
                <a:latin typeface="Arial"/>
                <a:cs typeface="Arial"/>
              </a:rPr>
              <a:t>que </a:t>
            </a:r>
            <a:r>
              <a:rPr sz="1000" spc="-4" dirty="0">
                <a:latin typeface="Arial"/>
                <a:cs typeface="Arial"/>
              </a:rPr>
              <a:t>las políticas públicas en otros países  también han favorecido, en distintos grados, la vivienda  en propiedad en las últimas décadas, México, junto </a:t>
            </a:r>
            <a:r>
              <a:rPr sz="1000" dirty="0">
                <a:latin typeface="Arial"/>
                <a:cs typeface="Arial"/>
              </a:rPr>
              <a:t>con  </a:t>
            </a:r>
            <a:r>
              <a:rPr sz="1000" spc="-4" dirty="0">
                <a:latin typeface="Arial"/>
                <a:cs typeface="Arial"/>
              </a:rPr>
              <a:t>Italia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España, es un </a:t>
            </a:r>
            <a:r>
              <a:rPr sz="1000" dirty="0">
                <a:latin typeface="Arial"/>
                <a:cs typeface="Arial"/>
              </a:rPr>
              <a:t>caso</a:t>
            </a:r>
            <a:r>
              <a:rPr sz="1000" spc="-36" dirty="0">
                <a:latin typeface="Arial"/>
                <a:cs typeface="Arial"/>
              </a:rPr>
              <a:t> </a:t>
            </a:r>
            <a:r>
              <a:rPr sz="1000" spc="-4" dirty="0">
                <a:latin typeface="Arial"/>
                <a:cs typeface="Arial"/>
              </a:rPr>
              <a:t>inusual.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5155" y="3453653"/>
            <a:ext cx="3478068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dirty="0">
                <a:latin typeface="Arial"/>
                <a:cs typeface="Arial"/>
              </a:rPr>
              <a:t>Las </a:t>
            </a:r>
            <a:r>
              <a:rPr sz="1000" spc="-4" dirty="0">
                <a:latin typeface="Arial"/>
                <a:cs typeface="Arial"/>
              </a:rPr>
              <a:t>tendencias actuales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las anteriores políticas de  vivienda en México </a:t>
            </a:r>
            <a:r>
              <a:rPr sz="1000" dirty="0">
                <a:latin typeface="Arial"/>
                <a:cs typeface="Arial"/>
              </a:rPr>
              <a:t>son </a:t>
            </a:r>
            <a:r>
              <a:rPr sz="1000" spc="-4" dirty="0">
                <a:latin typeface="Arial"/>
                <a:cs typeface="Arial"/>
              </a:rPr>
              <a:t>inusuales en varios aspectos en  </a:t>
            </a:r>
            <a:r>
              <a:rPr sz="1000" dirty="0">
                <a:latin typeface="Arial"/>
                <a:cs typeface="Arial"/>
              </a:rPr>
              <a:t>comparación con muchos otros</a:t>
            </a:r>
            <a:r>
              <a:rPr sz="1000" spc="-117" dirty="0">
                <a:latin typeface="Arial"/>
                <a:cs typeface="Arial"/>
              </a:rPr>
              <a:t> </a:t>
            </a:r>
            <a:r>
              <a:rPr sz="1000" spc="-4" dirty="0">
                <a:latin typeface="Arial"/>
                <a:cs typeface="Arial"/>
              </a:rPr>
              <a:t>países.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1902" y="923141"/>
            <a:ext cx="6424468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. . . Reduciendo el </a:t>
            </a:r>
            <a:r>
              <a:rPr lang="es-MX" b="1" dirty="0" smtClean="0">
                <a:latin typeface="Arial"/>
                <a:cs typeface="Arial"/>
              </a:rPr>
              <a:t>d</a:t>
            </a:r>
            <a:r>
              <a:rPr b="1" dirty="0" smtClean="0">
                <a:latin typeface="Arial"/>
                <a:cs typeface="Arial"/>
              </a:rPr>
              <a:t>éficit </a:t>
            </a:r>
            <a:r>
              <a:rPr lang="es-MX" b="1" dirty="0">
                <a:latin typeface="Arial"/>
                <a:cs typeface="Arial"/>
              </a:rPr>
              <a:t>c</a:t>
            </a:r>
            <a:r>
              <a:rPr b="1" dirty="0" smtClean="0">
                <a:latin typeface="Arial"/>
                <a:cs typeface="Arial"/>
              </a:rPr>
              <a:t>uantitativo </a:t>
            </a:r>
            <a:r>
              <a:rPr b="1" dirty="0">
                <a:latin typeface="Arial"/>
                <a:cs typeface="Arial"/>
              </a:rPr>
              <a:t>de </a:t>
            </a:r>
            <a:r>
              <a:rPr lang="es-MX" b="1" spc="-9" dirty="0">
                <a:latin typeface="Arial"/>
                <a:cs typeface="Arial"/>
              </a:rPr>
              <a:t>v</a:t>
            </a:r>
            <a:r>
              <a:rPr b="1" spc="-9" dirty="0" smtClean="0">
                <a:latin typeface="Arial"/>
                <a:cs typeface="Arial"/>
              </a:rPr>
              <a:t>ivienda </a:t>
            </a:r>
            <a:r>
              <a:rPr b="1" dirty="0">
                <a:latin typeface="Arial"/>
                <a:cs typeface="Arial"/>
              </a:rPr>
              <a:t>del</a:t>
            </a:r>
            <a:r>
              <a:rPr b="1" spc="-157" dirty="0">
                <a:latin typeface="Arial"/>
                <a:cs typeface="Arial"/>
              </a:rPr>
              <a:t> </a:t>
            </a:r>
            <a:r>
              <a:rPr lang="es-MX" b="1" dirty="0">
                <a:latin typeface="Arial"/>
                <a:cs typeface="Arial"/>
              </a:rPr>
              <a:t>p</a:t>
            </a:r>
            <a:r>
              <a:rPr b="1" dirty="0" smtClean="0">
                <a:latin typeface="Arial"/>
                <a:cs typeface="Arial"/>
              </a:rPr>
              <a:t>aís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764" y="1886734"/>
            <a:ext cx="1089891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Las tendencias  actuales y las  anteriores políticas  de vivienda en  </a:t>
            </a:r>
            <a:r>
              <a:rPr sz="900" b="1" dirty="0">
                <a:latin typeface="Arial"/>
                <a:cs typeface="Arial"/>
              </a:rPr>
              <a:t>México </a:t>
            </a:r>
            <a:r>
              <a:rPr sz="900" b="1" spc="-4" dirty="0">
                <a:latin typeface="Arial"/>
                <a:cs typeface="Arial"/>
              </a:rPr>
              <a:t>son  inusuales en</a:t>
            </a:r>
            <a:r>
              <a:rPr sz="900" b="1" spc="-54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varios  aspectos en  comparación con  muchos otros  países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4266" y="4124213"/>
            <a:ext cx="1177636" cy="8619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5304905" y="4226410"/>
            <a:ext cx="3205942" cy="21044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5304905" y="1908137"/>
            <a:ext cx="3205942" cy="21690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1985356" y="4719918"/>
            <a:ext cx="1108364" cy="671663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86047" rIns="0" bIns="0" rtlCol="0">
            <a:spAutoFit/>
          </a:bodyPr>
          <a:lstStyle/>
          <a:p>
            <a:pPr algn="ctr">
              <a:spcBef>
                <a:spcPts val="678"/>
              </a:spcBef>
            </a:pPr>
            <a:r>
              <a:rPr sz="1100" b="1" spc="-4" dirty="0">
                <a:solidFill>
                  <a:srgbClr val="FFFFFF"/>
                </a:solidFill>
                <a:latin typeface="Arial"/>
                <a:cs typeface="Arial"/>
              </a:rPr>
              <a:t>Vivienda</a:t>
            </a:r>
            <a:r>
              <a:rPr sz="1100" b="1" spc="-8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Propia</a:t>
            </a:r>
            <a:endParaRPr sz="1100" dirty="0">
              <a:latin typeface="Arial"/>
              <a:cs typeface="Arial"/>
            </a:endParaRPr>
          </a:p>
          <a:p>
            <a:pPr algn="ctr">
              <a:spcBef>
                <a:spcPts val="646"/>
              </a:spcBef>
            </a:pP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90%</a:t>
            </a:r>
            <a:r>
              <a:rPr sz="1100" spc="-9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4" dirty="0">
                <a:solidFill>
                  <a:srgbClr val="FFFFFF"/>
                </a:solidFill>
                <a:latin typeface="Arial"/>
                <a:cs typeface="Arial"/>
              </a:rPr>
              <a:t>vivienda</a:t>
            </a:r>
            <a:endParaRPr sz="1100" dirty="0">
              <a:latin typeface="Arial"/>
              <a:cs typeface="Arial"/>
            </a:endParaRPr>
          </a:p>
          <a:p>
            <a:pPr marL="570" algn="ctr"/>
            <a:r>
              <a:rPr sz="1100" spc="-4" dirty="0">
                <a:solidFill>
                  <a:srgbClr val="FFFFFF"/>
                </a:solidFill>
                <a:latin typeface="Arial"/>
                <a:cs typeface="Arial"/>
              </a:rPr>
              <a:t>unifamiliar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66160" y="4719918"/>
            <a:ext cx="1108364" cy="654696"/>
          </a:xfrm>
          <a:prstGeom prst="rect">
            <a:avLst/>
          </a:prstGeom>
          <a:solidFill>
            <a:srgbClr val="006B35"/>
          </a:solidFill>
        </p:spPr>
        <p:txBody>
          <a:bodyPr vert="horz" wrap="square" lIns="0" tIns="99724" rIns="0" bIns="0" rtlCol="0">
            <a:spAutoFit/>
          </a:bodyPr>
          <a:lstStyle/>
          <a:p>
            <a:pPr marL="2279" algn="ctr">
              <a:spcBef>
                <a:spcPts val="785"/>
              </a:spcBef>
            </a:pPr>
            <a:r>
              <a:rPr sz="1100" b="1" spc="-4" dirty="0">
                <a:solidFill>
                  <a:srgbClr val="FFFFFF"/>
                </a:solidFill>
                <a:latin typeface="Arial"/>
                <a:cs typeface="Arial"/>
              </a:rPr>
              <a:t>Baja</a:t>
            </a:r>
            <a:r>
              <a:rPr sz="1100" b="1" spc="-8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Densidad</a:t>
            </a:r>
            <a:endParaRPr sz="1100" dirty="0">
              <a:latin typeface="Arial"/>
              <a:cs typeface="Arial"/>
            </a:endParaRPr>
          </a:p>
          <a:p>
            <a:pPr marL="570" algn="ctr">
              <a:spcBef>
                <a:spcPts val="646"/>
              </a:spcBef>
            </a:pPr>
            <a:r>
              <a:rPr sz="1000" spc="-4" dirty="0">
                <a:solidFill>
                  <a:srgbClr val="FFFFFF"/>
                </a:solidFill>
                <a:latin typeface="Arial"/>
                <a:cs typeface="Arial"/>
              </a:rPr>
              <a:t>23 </a:t>
            </a:r>
            <a:r>
              <a:rPr sz="1000" dirty="0">
                <a:solidFill>
                  <a:srgbClr val="FFFFFF"/>
                </a:solidFill>
                <a:latin typeface="Arial"/>
                <a:cs typeface="Arial"/>
              </a:rPr>
              <a:t>casas</a:t>
            </a:r>
            <a:r>
              <a:rPr sz="1000" spc="-9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endParaRPr sz="1000" dirty="0">
              <a:latin typeface="Arial"/>
              <a:cs typeface="Arial"/>
            </a:endParaRPr>
          </a:p>
          <a:p>
            <a:pPr marL="2849" algn="ctr"/>
            <a:r>
              <a:rPr sz="1000" dirty="0">
                <a:solidFill>
                  <a:srgbClr val="FFFFFF"/>
                </a:solidFill>
                <a:latin typeface="Arial"/>
                <a:cs typeface="Arial"/>
              </a:rPr>
              <a:t>hectárea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650700" y="346932"/>
            <a:ext cx="1008611" cy="2796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8201024" y="6446580"/>
            <a:ext cx="485775" cy="31617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12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52208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189" y="4044874"/>
            <a:ext cx="1511530" cy="1157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332437" y="923141"/>
            <a:ext cx="6439477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spc="-4" dirty="0">
                <a:latin typeface="Arial"/>
                <a:cs typeface="Arial"/>
              </a:rPr>
              <a:t>El </a:t>
            </a:r>
            <a:r>
              <a:rPr lang="es-MX" b="1" dirty="0">
                <a:latin typeface="Arial"/>
                <a:cs typeface="Arial"/>
              </a:rPr>
              <a:t>r</a:t>
            </a:r>
            <a:r>
              <a:rPr b="1" dirty="0" smtClean="0">
                <a:latin typeface="Arial"/>
                <a:cs typeface="Arial"/>
              </a:rPr>
              <a:t>eto </a:t>
            </a:r>
            <a:r>
              <a:rPr lang="es-MX" b="1" dirty="0">
                <a:latin typeface="Arial"/>
                <a:cs typeface="Arial"/>
              </a:rPr>
              <a:t>a</a:t>
            </a:r>
            <a:r>
              <a:rPr b="1" dirty="0" smtClean="0">
                <a:latin typeface="Arial"/>
                <a:cs typeface="Arial"/>
              </a:rPr>
              <a:t>hora </a:t>
            </a:r>
            <a:r>
              <a:rPr b="1" dirty="0">
                <a:latin typeface="Arial"/>
                <a:cs typeface="Arial"/>
              </a:rPr>
              <a:t>es </a:t>
            </a:r>
            <a:r>
              <a:rPr lang="es-MX" b="1" dirty="0" smtClean="0">
                <a:latin typeface="Arial"/>
                <a:cs typeface="Arial"/>
              </a:rPr>
              <a:t>m</a:t>
            </a:r>
            <a:r>
              <a:rPr b="1" dirty="0" smtClean="0">
                <a:latin typeface="Arial"/>
                <a:cs typeface="Arial"/>
              </a:rPr>
              <a:t>ejorar </a:t>
            </a:r>
            <a:r>
              <a:rPr b="1" dirty="0">
                <a:latin typeface="Arial"/>
                <a:cs typeface="Arial"/>
              </a:rPr>
              <a:t>la </a:t>
            </a:r>
            <a:r>
              <a:rPr lang="es-MX" b="1" spc="-4" dirty="0">
                <a:latin typeface="Arial"/>
                <a:cs typeface="Arial"/>
              </a:rPr>
              <a:t>p</a:t>
            </a:r>
            <a:r>
              <a:rPr b="1" spc="-4" dirty="0" smtClean="0">
                <a:latin typeface="Arial"/>
                <a:cs typeface="Arial"/>
              </a:rPr>
              <a:t>roductividad </a:t>
            </a:r>
            <a:r>
              <a:rPr b="1" dirty="0">
                <a:latin typeface="Arial"/>
                <a:cs typeface="Arial"/>
              </a:rPr>
              <a:t>de las</a:t>
            </a:r>
            <a:r>
              <a:rPr b="1" spc="-148" dirty="0">
                <a:latin typeface="Arial"/>
                <a:cs typeface="Arial"/>
              </a:rPr>
              <a:t> </a:t>
            </a:r>
            <a:r>
              <a:rPr lang="es-MX" b="1" dirty="0">
                <a:latin typeface="Arial"/>
                <a:cs typeface="Arial"/>
              </a:rPr>
              <a:t>c</a:t>
            </a:r>
            <a:r>
              <a:rPr b="1" dirty="0" smtClean="0">
                <a:latin typeface="Arial"/>
                <a:cs typeface="Arial"/>
              </a:rPr>
              <a:t>iudades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1764" y="1886734"/>
            <a:ext cx="1110673" cy="969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Sin embargo, las  ciudades en</a:t>
            </a:r>
            <a:r>
              <a:rPr sz="900" b="1" spc="-81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México  </a:t>
            </a:r>
            <a:r>
              <a:rPr sz="900" b="1" spc="-4" dirty="0">
                <a:latin typeface="Arial"/>
                <a:cs typeface="Arial"/>
              </a:rPr>
              <a:t>enfrentan grandes  retos para captar  plenamente los  beneficios de la  aglomeración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5155" y="1826335"/>
            <a:ext cx="3508663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dirty="0">
                <a:latin typeface="Arial"/>
                <a:cs typeface="Arial"/>
              </a:rPr>
              <a:t>Aunque </a:t>
            </a:r>
            <a:r>
              <a:rPr sz="1000" spc="-4" dirty="0">
                <a:latin typeface="Arial"/>
                <a:cs typeface="Arial"/>
              </a:rPr>
              <a:t>la urbanización ha traído indudables beneficios  </a:t>
            </a:r>
            <a:r>
              <a:rPr sz="1000" dirty="0">
                <a:latin typeface="Arial"/>
                <a:cs typeface="Arial"/>
              </a:rPr>
              <a:t>para decenas </a:t>
            </a:r>
            <a:r>
              <a:rPr sz="1000" spc="-4" dirty="0">
                <a:latin typeface="Arial"/>
                <a:cs typeface="Arial"/>
              </a:rPr>
              <a:t>de millones de ciudadanos en México, </a:t>
            </a:r>
            <a:r>
              <a:rPr sz="1000" b="1" spc="-4" dirty="0">
                <a:latin typeface="Arial"/>
                <a:cs typeface="Arial"/>
              </a:rPr>
              <a:t>las  </a:t>
            </a:r>
            <a:r>
              <a:rPr sz="1000" b="1" dirty="0">
                <a:latin typeface="Arial"/>
                <a:cs typeface="Arial"/>
              </a:rPr>
              <a:t>ciudades </a:t>
            </a:r>
            <a:r>
              <a:rPr sz="1000" b="1" spc="-4" dirty="0">
                <a:latin typeface="Arial"/>
                <a:cs typeface="Arial"/>
              </a:rPr>
              <a:t>mexicanas </a:t>
            </a:r>
            <a:r>
              <a:rPr sz="1000" b="1" dirty="0">
                <a:latin typeface="Arial"/>
                <a:cs typeface="Arial"/>
              </a:rPr>
              <a:t>aún no han </a:t>
            </a:r>
            <a:r>
              <a:rPr sz="1000" b="1" spc="-4" dirty="0">
                <a:latin typeface="Arial"/>
                <a:cs typeface="Arial"/>
              </a:rPr>
              <a:t>presentado </a:t>
            </a:r>
            <a:r>
              <a:rPr sz="1000" b="1" spc="-18" dirty="0">
                <a:latin typeface="Arial"/>
                <a:cs typeface="Arial"/>
              </a:rPr>
              <a:t>el  </a:t>
            </a:r>
            <a:r>
              <a:rPr sz="1000" b="1" dirty="0">
                <a:latin typeface="Arial"/>
                <a:cs typeface="Arial"/>
              </a:rPr>
              <a:t>aumento </a:t>
            </a:r>
            <a:r>
              <a:rPr sz="1000" b="1" spc="-4" dirty="0">
                <a:latin typeface="Arial"/>
                <a:cs typeface="Arial"/>
              </a:rPr>
              <a:t>de productividad esperado que  </a:t>
            </a:r>
            <a:r>
              <a:rPr sz="1000" b="1" dirty="0">
                <a:latin typeface="Arial"/>
                <a:cs typeface="Arial"/>
              </a:rPr>
              <a:t>generalmente </a:t>
            </a:r>
            <a:r>
              <a:rPr sz="1000" b="1" spc="-4" dirty="0">
                <a:latin typeface="Arial"/>
                <a:cs typeface="Arial"/>
              </a:rPr>
              <a:t>acompaña </a:t>
            </a:r>
            <a:r>
              <a:rPr sz="1000" b="1" dirty="0">
                <a:latin typeface="Arial"/>
                <a:cs typeface="Arial"/>
              </a:rPr>
              <a:t>a los </a:t>
            </a:r>
            <a:r>
              <a:rPr sz="1000" b="1" spc="-4" dirty="0">
                <a:latin typeface="Arial"/>
                <a:cs typeface="Arial"/>
              </a:rPr>
              <a:t>procesos de  </a:t>
            </a:r>
            <a:r>
              <a:rPr sz="1000" b="1" dirty="0">
                <a:latin typeface="Arial"/>
                <a:cs typeface="Arial"/>
              </a:rPr>
              <a:t>aglomeración.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5155" y="2861982"/>
            <a:ext cx="3508663" cy="29238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512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Arial"/>
                <a:cs typeface="Arial"/>
              </a:rPr>
              <a:t>Además, tienen un rendimiento menor en varios rubros  de la </a:t>
            </a:r>
            <a:r>
              <a:rPr sz="1000" dirty="0">
                <a:latin typeface="Arial"/>
                <a:cs typeface="Arial"/>
              </a:rPr>
              <a:t>producción</a:t>
            </a:r>
            <a:r>
              <a:rPr sz="1000" spc="-76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económica.</a:t>
            </a:r>
          </a:p>
          <a:p>
            <a:pPr>
              <a:spcBef>
                <a:spcPts val="49"/>
              </a:spcBef>
              <a:buFont typeface="Arial"/>
              <a:buChar char="•"/>
            </a:pPr>
            <a:endParaRPr sz="1000" dirty="0">
              <a:latin typeface="Times New Roman"/>
              <a:cs typeface="Times New Roman"/>
            </a:endParaRPr>
          </a:p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Arial"/>
                <a:cs typeface="Arial"/>
              </a:rPr>
              <a:t>En las ultimas décadas, la productividad </a:t>
            </a:r>
            <a:r>
              <a:rPr sz="1000" dirty="0">
                <a:latin typeface="Arial"/>
                <a:cs typeface="Arial"/>
              </a:rPr>
              <a:t>laboral </a:t>
            </a:r>
            <a:r>
              <a:rPr sz="1000" spc="-4" dirty="0">
                <a:latin typeface="Arial"/>
                <a:cs typeface="Arial"/>
              </a:rPr>
              <a:t>de  México </a:t>
            </a:r>
            <a:r>
              <a:rPr sz="1000" dirty="0">
                <a:latin typeface="Arial"/>
                <a:cs typeface="Arial"/>
              </a:rPr>
              <a:t>no ha </a:t>
            </a:r>
            <a:r>
              <a:rPr sz="1000" spc="-4" dirty="0">
                <a:latin typeface="Arial"/>
                <a:cs typeface="Arial"/>
              </a:rPr>
              <a:t>crecido, mientras </a:t>
            </a:r>
            <a:r>
              <a:rPr sz="1000" spc="4" dirty="0">
                <a:latin typeface="Arial"/>
                <a:cs typeface="Arial"/>
              </a:rPr>
              <a:t>que </a:t>
            </a:r>
            <a:r>
              <a:rPr sz="1000" spc="-4" dirty="0">
                <a:latin typeface="Arial"/>
                <a:cs typeface="Arial"/>
              </a:rPr>
              <a:t>otros países </a:t>
            </a:r>
            <a:r>
              <a:rPr sz="1000" spc="4" dirty="0">
                <a:latin typeface="Arial"/>
                <a:cs typeface="Arial"/>
              </a:rPr>
              <a:t>que </a:t>
            </a:r>
            <a:r>
              <a:rPr sz="1000" spc="-4" dirty="0">
                <a:latin typeface="Arial"/>
                <a:cs typeface="Arial"/>
              </a:rPr>
              <a:t>en  el </a:t>
            </a:r>
            <a:r>
              <a:rPr sz="1000" dirty="0">
                <a:latin typeface="Arial"/>
                <a:cs typeface="Arial"/>
              </a:rPr>
              <a:t>pasado </a:t>
            </a:r>
            <a:r>
              <a:rPr sz="1000" spc="-4" dirty="0">
                <a:latin typeface="Arial"/>
                <a:cs typeface="Arial"/>
              </a:rPr>
              <a:t>tenían niveles similares de productividad  laboral han </a:t>
            </a:r>
            <a:r>
              <a:rPr sz="1000" dirty="0">
                <a:latin typeface="Arial"/>
                <a:cs typeface="Arial"/>
              </a:rPr>
              <a:t>hecho mejoras</a:t>
            </a:r>
            <a:r>
              <a:rPr sz="1000" spc="-67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constantes.</a:t>
            </a:r>
          </a:p>
          <a:p>
            <a:pPr>
              <a:spcBef>
                <a:spcPts val="49"/>
              </a:spcBef>
              <a:buFont typeface="Arial"/>
              <a:buChar char="•"/>
            </a:pPr>
            <a:endParaRPr sz="1000" dirty="0">
              <a:latin typeface="Times New Roman"/>
              <a:cs typeface="Times New Roman"/>
            </a:endParaRPr>
          </a:p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dirty="0">
                <a:latin typeface="Arial"/>
                <a:cs typeface="Arial"/>
              </a:rPr>
              <a:t>Entre </a:t>
            </a:r>
            <a:r>
              <a:rPr sz="1000" spc="-4" dirty="0">
                <a:latin typeface="Arial"/>
                <a:cs typeface="Arial"/>
              </a:rPr>
              <a:t>2005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2010, la productividad laboral disminuyó en  la mayoría de las áreas metropolitanas de </a:t>
            </a:r>
            <a:r>
              <a:rPr sz="1000" spc="-9" dirty="0">
                <a:latin typeface="Arial"/>
                <a:cs typeface="Arial"/>
              </a:rPr>
              <a:t>México  </a:t>
            </a:r>
            <a:r>
              <a:rPr sz="1000" spc="-4" dirty="0">
                <a:latin typeface="Arial"/>
                <a:cs typeface="Arial"/>
              </a:rPr>
              <a:t>principalmente </a:t>
            </a:r>
            <a:r>
              <a:rPr sz="1000" dirty="0">
                <a:latin typeface="Arial"/>
                <a:cs typeface="Arial"/>
              </a:rPr>
              <a:t>como </a:t>
            </a:r>
            <a:r>
              <a:rPr sz="1000" spc="-4" dirty="0">
                <a:latin typeface="Arial"/>
                <a:cs typeface="Arial"/>
              </a:rPr>
              <a:t>resultado de la crisis</a:t>
            </a:r>
            <a:r>
              <a:rPr sz="1000" spc="31" dirty="0">
                <a:latin typeface="Arial"/>
                <a:cs typeface="Arial"/>
              </a:rPr>
              <a:t> </a:t>
            </a:r>
            <a:r>
              <a:rPr sz="1000" spc="-4" dirty="0">
                <a:latin typeface="Arial"/>
                <a:cs typeface="Arial"/>
              </a:rPr>
              <a:t>mundial.</a:t>
            </a:r>
            <a:endParaRPr sz="1000" dirty="0">
              <a:latin typeface="Arial"/>
              <a:cs typeface="Arial"/>
            </a:endParaRPr>
          </a:p>
          <a:p>
            <a:pPr>
              <a:spcBef>
                <a:spcPts val="49"/>
              </a:spcBef>
              <a:buFont typeface="Arial"/>
              <a:buChar char="•"/>
            </a:pPr>
            <a:endParaRPr sz="1000" dirty="0">
              <a:latin typeface="Times New Roman"/>
              <a:cs typeface="Times New Roman"/>
            </a:endParaRPr>
          </a:p>
          <a:p>
            <a:pPr marL="268399" marR="4559" indent="-257002" algn="just">
              <a:buFont typeface="Arial"/>
              <a:buChar char="•"/>
              <a:tabLst>
                <a:tab pos="268969" algn="l"/>
              </a:tabLst>
            </a:pPr>
            <a:r>
              <a:rPr sz="1000" b="1" spc="-4" dirty="0">
                <a:latin typeface="Arial"/>
                <a:cs typeface="Arial"/>
              </a:rPr>
              <a:t>Las </a:t>
            </a:r>
            <a:r>
              <a:rPr sz="1000" b="1" dirty="0">
                <a:latin typeface="Arial"/>
                <a:cs typeface="Arial"/>
              </a:rPr>
              <a:t>áreas </a:t>
            </a:r>
            <a:r>
              <a:rPr sz="1000" b="1" spc="-4" dirty="0">
                <a:latin typeface="Arial"/>
                <a:cs typeface="Arial"/>
              </a:rPr>
              <a:t>urbanas funcionales </a:t>
            </a:r>
            <a:r>
              <a:rPr sz="1000" b="1" dirty="0">
                <a:latin typeface="Arial"/>
                <a:cs typeface="Arial"/>
              </a:rPr>
              <a:t>más </a:t>
            </a:r>
            <a:r>
              <a:rPr sz="1000" b="1" spc="-4" dirty="0">
                <a:latin typeface="Arial"/>
                <a:cs typeface="Arial"/>
              </a:rPr>
              <a:t>productivas de  </a:t>
            </a:r>
            <a:r>
              <a:rPr sz="1000" b="1" dirty="0">
                <a:latin typeface="Arial"/>
                <a:cs typeface="Arial"/>
              </a:rPr>
              <a:t>México </a:t>
            </a:r>
            <a:r>
              <a:rPr sz="1000" b="1" spc="-4" dirty="0">
                <a:latin typeface="Arial"/>
                <a:cs typeface="Arial"/>
              </a:rPr>
              <a:t>enfrentan grandes oportunidades </a:t>
            </a:r>
            <a:r>
              <a:rPr sz="1000" b="1" dirty="0">
                <a:latin typeface="Arial"/>
                <a:cs typeface="Arial"/>
              </a:rPr>
              <a:t>para  alcanzar a las </a:t>
            </a:r>
            <a:r>
              <a:rPr sz="1000" b="1" spc="-4" dirty="0">
                <a:latin typeface="Arial"/>
                <a:cs typeface="Arial"/>
              </a:rPr>
              <a:t>de </a:t>
            </a:r>
            <a:r>
              <a:rPr sz="1000" b="1" dirty="0">
                <a:latin typeface="Arial"/>
                <a:cs typeface="Arial"/>
              </a:rPr>
              <a:t>mejor</a:t>
            </a:r>
            <a:r>
              <a:rPr sz="1000" b="1" spc="-1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desempeño.</a:t>
            </a:r>
            <a:endParaRPr sz="1000" dirty="0">
              <a:latin typeface="Arial"/>
              <a:cs typeface="Arial"/>
            </a:endParaRPr>
          </a:p>
          <a:p>
            <a:pPr>
              <a:spcBef>
                <a:spcPts val="49"/>
              </a:spcBef>
              <a:buFont typeface="Arial"/>
              <a:buChar char="•"/>
            </a:pPr>
            <a:endParaRPr sz="1000" dirty="0">
              <a:latin typeface="Times New Roman"/>
              <a:cs typeface="Times New Roman"/>
            </a:endParaRPr>
          </a:p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dirty="0">
                <a:latin typeface="Arial"/>
                <a:cs typeface="Arial"/>
              </a:rPr>
              <a:t>Teniendo </a:t>
            </a:r>
            <a:r>
              <a:rPr sz="1000" spc="-4" dirty="0">
                <a:latin typeface="Arial"/>
                <a:cs typeface="Arial"/>
              </a:rPr>
              <a:t>en cuenta la contribución de las zonas </a:t>
            </a:r>
            <a:r>
              <a:rPr sz="1000" dirty="0">
                <a:latin typeface="Arial"/>
                <a:cs typeface="Arial"/>
              </a:rPr>
              <a:t>urbanas  </a:t>
            </a:r>
            <a:r>
              <a:rPr sz="1000" spc="-4" dirty="0">
                <a:latin typeface="Arial"/>
                <a:cs typeface="Arial"/>
              </a:rPr>
              <a:t>al crecimiento nacional, la actuación de las ciudades  mexicanas </a:t>
            </a:r>
            <a:r>
              <a:rPr sz="1000" dirty="0">
                <a:latin typeface="Arial"/>
                <a:cs typeface="Arial"/>
              </a:rPr>
              <a:t>representa </a:t>
            </a:r>
            <a:r>
              <a:rPr sz="1000" spc="-4" dirty="0">
                <a:latin typeface="Arial"/>
                <a:cs typeface="Arial"/>
              </a:rPr>
              <a:t>un </a:t>
            </a:r>
            <a:r>
              <a:rPr sz="1000" dirty="0">
                <a:latin typeface="Arial"/>
                <a:cs typeface="Arial"/>
              </a:rPr>
              <a:t>reto</a:t>
            </a:r>
            <a:r>
              <a:rPr sz="1000" spc="-99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importante.</a:t>
            </a:r>
          </a:p>
        </p:txBody>
      </p:sp>
      <p:sp>
        <p:nvSpPr>
          <p:cNvPr id="9" name="object 9"/>
          <p:cNvSpPr/>
          <p:nvPr/>
        </p:nvSpPr>
        <p:spPr>
          <a:xfrm>
            <a:off x="5342313" y="1874519"/>
            <a:ext cx="3168535" cy="20910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5342313" y="4008568"/>
            <a:ext cx="3168535" cy="2331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6422274" y="402065"/>
            <a:ext cx="1008611" cy="279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8115300" y="6446580"/>
            <a:ext cx="571500" cy="4114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13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714118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25155" y="1825887"/>
            <a:ext cx="3508086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A </a:t>
            </a:r>
            <a:r>
              <a:rPr sz="1100" spc="-9" dirty="0">
                <a:latin typeface="Arial"/>
                <a:cs typeface="Arial"/>
              </a:rPr>
              <a:t>pesar de </a:t>
            </a:r>
            <a:r>
              <a:rPr sz="1100" spc="-13" dirty="0">
                <a:latin typeface="Arial"/>
                <a:cs typeface="Arial"/>
              </a:rPr>
              <a:t>que </a:t>
            </a:r>
            <a:r>
              <a:rPr sz="1100" spc="-9" dirty="0">
                <a:latin typeface="Arial"/>
                <a:cs typeface="Arial"/>
              </a:rPr>
              <a:t>una </a:t>
            </a:r>
            <a:r>
              <a:rPr sz="1100" spc="-4" dirty="0">
                <a:latin typeface="Arial"/>
                <a:cs typeface="Arial"/>
              </a:rPr>
              <a:t>de las </a:t>
            </a:r>
            <a:r>
              <a:rPr sz="1100" spc="-9" dirty="0">
                <a:latin typeface="Arial"/>
                <a:cs typeface="Arial"/>
              </a:rPr>
              <a:t>principales razones </a:t>
            </a:r>
            <a:r>
              <a:rPr sz="1100" spc="-4" dirty="0">
                <a:latin typeface="Arial"/>
                <a:cs typeface="Arial"/>
              </a:rPr>
              <a:t>por </a:t>
            </a:r>
            <a:r>
              <a:rPr sz="1100" spc="-18" dirty="0">
                <a:latin typeface="Arial"/>
                <a:cs typeface="Arial"/>
              </a:rPr>
              <a:t>la  </a:t>
            </a:r>
            <a:r>
              <a:rPr sz="1100" spc="-4" dirty="0">
                <a:latin typeface="Arial"/>
                <a:cs typeface="Arial"/>
              </a:rPr>
              <a:t>que los </a:t>
            </a:r>
            <a:r>
              <a:rPr sz="1100" spc="-9" dirty="0">
                <a:latin typeface="Arial"/>
                <a:cs typeface="Arial"/>
              </a:rPr>
              <a:t>seres </a:t>
            </a:r>
            <a:r>
              <a:rPr sz="1100" spc="-4" dirty="0">
                <a:latin typeface="Arial"/>
                <a:cs typeface="Arial"/>
              </a:rPr>
              <a:t>humanos migran a </a:t>
            </a:r>
            <a:r>
              <a:rPr sz="1100" spc="-9" dirty="0">
                <a:latin typeface="Arial"/>
                <a:cs typeface="Arial"/>
              </a:rPr>
              <a:t>las ciudades son  </a:t>
            </a:r>
            <a:r>
              <a:rPr sz="1100" spc="-4" dirty="0">
                <a:latin typeface="Arial"/>
                <a:cs typeface="Arial"/>
              </a:rPr>
              <a:t>las </a:t>
            </a:r>
            <a:r>
              <a:rPr sz="1100" spc="-9" dirty="0">
                <a:latin typeface="Arial"/>
                <a:cs typeface="Arial"/>
              </a:rPr>
              <a:t>oportunidades </a:t>
            </a:r>
            <a:r>
              <a:rPr sz="1100" spc="-4" dirty="0">
                <a:latin typeface="Arial"/>
                <a:cs typeface="Arial"/>
              </a:rPr>
              <a:t>económicas, esto </a:t>
            </a:r>
            <a:r>
              <a:rPr sz="1100" spc="-9" dirty="0">
                <a:latin typeface="Arial"/>
                <a:cs typeface="Arial"/>
              </a:rPr>
              <a:t>no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9" dirty="0">
                <a:latin typeface="Arial"/>
                <a:cs typeface="Arial"/>
              </a:rPr>
              <a:t>lo único  </a:t>
            </a:r>
            <a:r>
              <a:rPr sz="1100" spc="-4" dirty="0">
                <a:latin typeface="Arial"/>
                <a:cs typeface="Arial"/>
              </a:rPr>
              <a:t>que</a:t>
            </a:r>
            <a:r>
              <a:rPr sz="1100" spc="-58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buscamos.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5155" y="2552252"/>
            <a:ext cx="1269423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>
              <a:buFont typeface="Arial"/>
              <a:buChar char="•"/>
              <a:tabLst>
                <a:tab pos="268399" algn="l"/>
                <a:tab pos="268969" algn="l"/>
                <a:tab pos="888964" algn="l"/>
              </a:tabLst>
            </a:pPr>
            <a:r>
              <a:rPr sz="1100" b="1" spc="-4" dirty="0">
                <a:latin typeface="Arial"/>
                <a:cs typeface="Arial"/>
              </a:rPr>
              <a:t>Cada	</a:t>
            </a:r>
            <a:r>
              <a:rPr sz="1100" b="1" spc="-9" dirty="0">
                <a:latin typeface="Arial"/>
                <a:cs typeface="Arial"/>
              </a:rPr>
              <a:t>vez  </a:t>
            </a:r>
            <a:r>
              <a:rPr sz="1100" b="1" dirty="0">
                <a:latin typeface="Arial"/>
                <a:cs typeface="Arial"/>
              </a:rPr>
              <a:t>principal</a:t>
            </a:r>
            <a:r>
              <a:rPr sz="1100" b="1" spc="-9" dirty="0">
                <a:latin typeface="Arial"/>
                <a:cs typeface="Arial"/>
              </a:rPr>
              <a:t>m</a:t>
            </a:r>
            <a:r>
              <a:rPr sz="1100" b="1" spc="-4" dirty="0">
                <a:latin typeface="Arial"/>
                <a:cs typeface="Arial"/>
              </a:rPr>
              <a:t>e</a:t>
            </a:r>
            <a:r>
              <a:rPr sz="1100" b="1" dirty="0">
                <a:latin typeface="Arial"/>
                <a:cs typeface="Arial"/>
              </a:rPr>
              <a:t>n</a:t>
            </a:r>
            <a:r>
              <a:rPr sz="1100" b="1" spc="-4" dirty="0">
                <a:latin typeface="Arial"/>
                <a:cs typeface="Arial"/>
              </a:rPr>
              <a:t>te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24810" y="2552252"/>
            <a:ext cx="210820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080" marR="4559" indent="-63253">
              <a:tabLst>
                <a:tab pos="574408" algn="l"/>
                <a:tab pos="669003" algn="l"/>
                <a:tab pos="976721" algn="l"/>
                <a:tab pos="1362509" algn="l"/>
                <a:tab pos="1796164" algn="l"/>
              </a:tabLst>
            </a:pPr>
            <a:r>
              <a:rPr sz="1100" b="1" spc="-4" dirty="0">
                <a:latin typeface="Arial"/>
                <a:cs typeface="Arial"/>
              </a:rPr>
              <a:t>cobra		</a:t>
            </a:r>
            <a:r>
              <a:rPr sz="1100" b="1" spc="-18" dirty="0">
                <a:latin typeface="Arial"/>
                <a:cs typeface="Arial"/>
              </a:rPr>
              <a:t>m</a:t>
            </a:r>
            <a:r>
              <a:rPr sz="1100" b="1" spc="4" dirty="0">
                <a:latin typeface="Arial"/>
                <a:cs typeface="Arial"/>
              </a:rPr>
              <a:t>a</a:t>
            </a:r>
            <a:r>
              <a:rPr sz="1100" b="1" spc="-36" dirty="0">
                <a:latin typeface="Arial"/>
                <a:cs typeface="Arial"/>
              </a:rPr>
              <a:t>y</a:t>
            </a:r>
            <a:r>
              <a:rPr sz="1100" b="1" dirty="0">
                <a:latin typeface="Arial"/>
                <a:cs typeface="Arial"/>
              </a:rPr>
              <a:t>or	</a:t>
            </a:r>
            <a:r>
              <a:rPr sz="1100" b="1" spc="-4" dirty="0">
                <a:latin typeface="Arial"/>
                <a:cs typeface="Arial"/>
              </a:rPr>
              <a:t>re</a:t>
            </a:r>
            <a:r>
              <a:rPr sz="1100" b="1" spc="-9" dirty="0">
                <a:latin typeface="Arial"/>
                <a:cs typeface="Arial"/>
              </a:rPr>
              <a:t>l</a:t>
            </a:r>
            <a:r>
              <a:rPr sz="1100" b="1" spc="-13" dirty="0">
                <a:latin typeface="Arial"/>
                <a:cs typeface="Arial"/>
              </a:rPr>
              <a:t>e</a:t>
            </a:r>
            <a:r>
              <a:rPr sz="1100" b="1" spc="-22" dirty="0">
                <a:latin typeface="Arial"/>
                <a:cs typeface="Arial"/>
              </a:rPr>
              <a:t>v</a:t>
            </a:r>
            <a:r>
              <a:rPr sz="1100" b="1" spc="-4" dirty="0">
                <a:latin typeface="Arial"/>
                <a:cs typeface="Arial"/>
              </a:rPr>
              <a:t>a</a:t>
            </a:r>
            <a:r>
              <a:rPr sz="1100" b="1" dirty="0">
                <a:latin typeface="Arial"/>
                <a:cs typeface="Arial"/>
              </a:rPr>
              <a:t>nci</a:t>
            </a:r>
            <a:r>
              <a:rPr sz="1100" b="1" spc="4" dirty="0">
                <a:latin typeface="Arial"/>
                <a:cs typeface="Arial"/>
              </a:rPr>
              <a:t>a</a:t>
            </a:r>
            <a:r>
              <a:rPr sz="1100" b="1" dirty="0">
                <a:latin typeface="Arial"/>
                <a:cs typeface="Arial"/>
              </a:rPr>
              <a:t>,  p</a:t>
            </a:r>
            <a:r>
              <a:rPr sz="1100" b="1" spc="-9" dirty="0">
                <a:latin typeface="Arial"/>
                <a:cs typeface="Arial"/>
              </a:rPr>
              <a:t>a</a:t>
            </a:r>
            <a:r>
              <a:rPr sz="1100" b="1" spc="-18" dirty="0">
                <a:latin typeface="Arial"/>
                <a:cs typeface="Arial"/>
              </a:rPr>
              <a:t>r</a:t>
            </a:r>
            <a:r>
              <a:rPr sz="1100" b="1" spc="-4" dirty="0">
                <a:latin typeface="Arial"/>
                <a:cs typeface="Arial"/>
              </a:rPr>
              <a:t>a</a:t>
            </a:r>
            <a:r>
              <a:rPr sz="1100" b="1" dirty="0">
                <a:latin typeface="Arial"/>
                <a:cs typeface="Arial"/>
              </a:rPr>
              <a:t>	</a:t>
            </a:r>
            <a:r>
              <a:rPr sz="1100" b="1" spc="-9" dirty="0">
                <a:latin typeface="Arial"/>
                <a:cs typeface="Arial"/>
              </a:rPr>
              <a:t>l</a:t>
            </a:r>
            <a:r>
              <a:rPr sz="1100" b="1" spc="-13" dirty="0">
                <a:latin typeface="Arial"/>
                <a:cs typeface="Arial"/>
              </a:rPr>
              <a:t>a</a:t>
            </a:r>
            <a:r>
              <a:rPr sz="1100" b="1" spc="-4" dirty="0">
                <a:latin typeface="Arial"/>
                <a:cs typeface="Arial"/>
              </a:rPr>
              <a:t>s</a:t>
            </a:r>
            <a:r>
              <a:rPr sz="1100" b="1" dirty="0">
                <a:latin typeface="Arial"/>
                <a:cs typeface="Arial"/>
              </a:rPr>
              <a:t>	p</a:t>
            </a:r>
            <a:r>
              <a:rPr sz="1100" b="1" spc="-9" dirty="0">
                <a:latin typeface="Arial"/>
                <a:cs typeface="Arial"/>
              </a:rPr>
              <a:t>e</a:t>
            </a:r>
            <a:r>
              <a:rPr sz="1100" b="1" spc="-4" dirty="0">
                <a:latin typeface="Arial"/>
                <a:cs typeface="Arial"/>
              </a:rPr>
              <a:t>rs</a:t>
            </a:r>
            <a:r>
              <a:rPr sz="1100" b="1" dirty="0">
                <a:latin typeface="Arial"/>
                <a:cs typeface="Arial"/>
              </a:rPr>
              <a:t>on</a:t>
            </a:r>
            <a:r>
              <a:rPr sz="1100" b="1" spc="-9" dirty="0">
                <a:latin typeface="Arial"/>
                <a:cs typeface="Arial"/>
              </a:rPr>
              <a:t>a</a:t>
            </a:r>
            <a:r>
              <a:rPr sz="1100" b="1" spc="-4" dirty="0">
                <a:latin typeface="Arial"/>
                <a:cs typeface="Arial"/>
              </a:rPr>
              <a:t>s</a:t>
            </a:r>
            <a:r>
              <a:rPr sz="1100" b="1" dirty="0">
                <a:latin typeface="Arial"/>
                <a:cs typeface="Arial"/>
              </a:rPr>
              <a:t>	</a:t>
            </a:r>
            <a:r>
              <a:rPr sz="1100" b="1" spc="-18" dirty="0">
                <a:latin typeface="Arial"/>
                <a:cs typeface="Arial"/>
              </a:rPr>
              <a:t>m</a:t>
            </a:r>
            <a:r>
              <a:rPr sz="1100" b="1" spc="-4" dirty="0">
                <a:latin typeface="Arial"/>
                <a:cs typeface="Arial"/>
              </a:rPr>
              <a:t>ás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5155" y="2874981"/>
            <a:ext cx="3508086" cy="29392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6268"/>
            <a:r>
              <a:rPr sz="1100" b="1" spc="-4" dirty="0">
                <a:latin typeface="Arial"/>
                <a:cs typeface="Arial"/>
              </a:rPr>
              <a:t>calificadas,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calidad de vida que ofrecen </a:t>
            </a:r>
            <a:r>
              <a:rPr sz="1100" b="1" dirty="0">
                <a:latin typeface="Arial"/>
                <a:cs typeface="Arial"/>
              </a:rPr>
              <a:t>los  sitios en </a:t>
            </a:r>
            <a:r>
              <a:rPr sz="1100" b="1" spc="-4" dirty="0">
                <a:latin typeface="Arial"/>
                <a:cs typeface="Arial"/>
              </a:rPr>
              <a:t>donde</a:t>
            </a:r>
            <a:r>
              <a:rPr sz="1100" b="1" spc="-67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residen.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Gracias </a:t>
            </a:r>
            <a:r>
              <a:rPr sz="1100" spc="-4" dirty="0">
                <a:latin typeface="Arial"/>
                <a:cs typeface="Arial"/>
              </a:rPr>
              <a:t>a </a:t>
            </a:r>
            <a:r>
              <a:rPr sz="1100" spc="-13" dirty="0">
                <a:latin typeface="Arial"/>
                <a:cs typeface="Arial"/>
              </a:rPr>
              <a:t>que </a:t>
            </a:r>
            <a:r>
              <a:rPr sz="1100" spc="-4" dirty="0">
                <a:latin typeface="Arial"/>
                <a:cs typeface="Arial"/>
              </a:rPr>
              <a:t>el </a:t>
            </a:r>
            <a:r>
              <a:rPr sz="1100" spc="-9" dirty="0">
                <a:latin typeface="Arial"/>
                <a:cs typeface="Arial"/>
              </a:rPr>
              <a:t>mundo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las </a:t>
            </a:r>
            <a:r>
              <a:rPr sz="1100" spc="-9" dirty="0">
                <a:latin typeface="Arial"/>
                <a:cs typeface="Arial"/>
              </a:rPr>
              <a:t>personas cada </a:t>
            </a:r>
            <a:r>
              <a:rPr sz="1100" spc="-4" dirty="0">
                <a:latin typeface="Arial"/>
                <a:cs typeface="Arial"/>
              </a:rPr>
              <a:t>vez  están más interconectados,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4" dirty="0">
                <a:latin typeface="Arial"/>
                <a:cs typeface="Arial"/>
              </a:rPr>
              <a:t>posible mudarse </a:t>
            </a:r>
            <a:r>
              <a:rPr sz="1100" spc="-9" dirty="0">
                <a:latin typeface="Arial"/>
                <a:cs typeface="Arial"/>
              </a:rPr>
              <a:t>de  un </a:t>
            </a:r>
            <a:r>
              <a:rPr sz="1100" spc="-4" dirty="0">
                <a:latin typeface="Arial"/>
                <a:cs typeface="Arial"/>
              </a:rPr>
              <a:t>lugar a otro (dentro </a:t>
            </a:r>
            <a:r>
              <a:rPr sz="1100" dirty="0">
                <a:latin typeface="Arial"/>
                <a:cs typeface="Arial"/>
              </a:rPr>
              <a:t>y fuera </a:t>
            </a:r>
            <a:r>
              <a:rPr sz="1100" spc="-4" dirty="0">
                <a:latin typeface="Arial"/>
                <a:cs typeface="Arial"/>
              </a:rPr>
              <a:t>del país) para buscar  un empleo o para </a:t>
            </a:r>
            <a:r>
              <a:rPr sz="1100" dirty="0">
                <a:latin typeface="Arial"/>
                <a:cs typeface="Arial"/>
              </a:rPr>
              <a:t>establecer </a:t>
            </a:r>
            <a:r>
              <a:rPr sz="1100" spc="-4" dirty="0">
                <a:latin typeface="Arial"/>
                <a:cs typeface="Arial"/>
              </a:rPr>
              <a:t>una</a:t>
            </a:r>
            <a:r>
              <a:rPr sz="1100" spc="-9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empresa.</a:t>
            </a: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Sus </a:t>
            </a:r>
            <a:r>
              <a:rPr sz="1100" spc="-4" dirty="0">
                <a:latin typeface="Arial"/>
                <a:cs typeface="Arial"/>
              </a:rPr>
              <a:t>decisiones </a:t>
            </a:r>
            <a:r>
              <a:rPr sz="1100" spc="-9" dirty="0">
                <a:latin typeface="Arial"/>
                <a:cs typeface="Arial"/>
              </a:rPr>
              <a:t>se basarán no </a:t>
            </a:r>
            <a:r>
              <a:rPr sz="1100" spc="-4" dirty="0">
                <a:latin typeface="Arial"/>
                <a:cs typeface="Arial"/>
              </a:rPr>
              <a:t>solamente </a:t>
            </a:r>
            <a:r>
              <a:rPr sz="1100" spc="-9" dirty="0">
                <a:latin typeface="Arial"/>
                <a:cs typeface="Arial"/>
              </a:rPr>
              <a:t>en las  </a:t>
            </a:r>
            <a:r>
              <a:rPr sz="1100" spc="-4" dirty="0">
                <a:latin typeface="Arial"/>
                <a:cs typeface="Arial"/>
              </a:rPr>
              <a:t>condiciones macroeconómicas del lugar sino </a:t>
            </a:r>
            <a:r>
              <a:rPr sz="1100" spc="-9" dirty="0">
                <a:latin typeface="Arial"/>
                <a:cs typeface="Arial"/>
              </a:rPr>
              <a:t>en </a:t>
            </a:r>
            <a:r>
              <a:rPr sz="1100" spc="-4" dirty="0">
                <a:latin typeface="Arial"/>
                <a:cs typeface="Arial"/>
              </a:rPr>
              <a:t>otra  serie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elementos más cercanos a </a:t>
            </a:r>
            <a:r>
              <a:rPr sz="1100" spc="-9" dirty="0">
                <a:latin typeface="Arial"/>
                <a:cs typeface="Arial"/>
              </a:rPr>
              <a:t>la vida diaria </a:t>
            </a:r>
            <a:r>
              <a:rPr sz="1100" spc="-13" dirty="0">
                <a:latin typeface="Arial"/>
                <a:cs typeface="Arial"/>
              </a:rPr>
              <a:t>de  </a:t>
            </a:r>
            <a:r>
              <a:rPr sz="1100" spc="-4" dirty="0">
                <a:latin typeface="Arial"/>
                <a:cs typeface="Arial"/>
              </a:rPr>
              <a:t>las personas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que cada vez </a:t>
            </a:r>
            <a:r>
              <a:rPr sz="1100" dirty="0">
                <a:latin typeface="Arial"/>
                <a:cs typeface="Arial"/>
              </a:rPr>
              <a:t>serán </a:t>
            </a:r>
            <a:r>
              <a:rPr sz="1100" spc="-4" dirty="0">
                <a:latin typeface="Arial"/>
                <a:cs typeface="Arial"/>
              </a:rPr>
              <a:t>más importantes  para la competitividad de una</a:t>
            </a:r>
            <a:r>
              <a:rPr sz="1100" spc="-54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ciudad.</a:t>
            </a: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spc="-9" dirty="0">
                <a:latin typeface="Arial"/>
                <a:cs typeface="Arial"/>
              </a:rPr>
              <a:t>La </a:t>
            </a:r>
            <a:r>
              <a:rPr sz="1100" spc="-4" dirty="0">
                <a:latin typeface="Arial"/>
                <a:cs typeface="Arial"/>
              </a:rPr>
              <a:t>vivienda </a:t>
            </a:r>
            <a:r>
              <a:rPr sz="1100" spc="-9" dirty="0">
                <a:latin typeface="Arial"/>
                <a:cs typeface="Arial"/>
              </a:rPr>
              <a:t>en renta </a:t>
            </a:r>
            <a:r>
              <a:rPr sz="1100" spc="-4" dirty="0">
                <a:latin typeface="Arial"/>
                <a:cs typeface="Arial"/>
              </a:rPr>
              <a:t>hace a </a:t>
            </a:r>
            <a:r>
              <a:rPr sz="1100" spc="-9" dirty="0">
                <a:latin typeface="Arial"/>
                <a:cs typeface="Arial"/>
              </a:rPr>
              <a:t>las ciudades </a:t>
            </a:r>
            <a:r>
              <a:rPr sz="1100" dirty="0">
                <a:latin typeface="Arial"/>
                <a:cs typeface="Arial"/>
              </a:rPr>
              <a:t>más  </a:t>
            </a:r>
            <a:r>
              <a:rPr sz="1100" spc="-4" dirty="0">
                <a:latin typeface="Arial"/>
                <a:cs typeface="Arial"/>
              </a:rPr>
              <a:t>atractivas para </a:t>
            </a:r>
            <a:r>
              <a:rPr sz="1100" spc="-9" dirty="0">
                <a:latin typeface="Arial"/>
                <a:cs typeface="Arial"/>
              </a:rPr>
              <a:t>las </a:t>
            </a:r>
            <a:r>
              <a:rPr sz="1100" spc="-4" dirty="0">
                <a:latin typeface="Arial"/>
                <a:cs typeface="Arial"/>
              </a:rPr>
              <a:t>empresas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los trabajadores  calificados, más </a:t>
            </a:r>
            <a:r>
              <a:rPr sz="1100" spc="-9" dirty="0">
                <a:latin typeface="Arial"/>
                <a:cs typeface="Arial"/>
              </a:rPr>
              <a:t>saludables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9" dirty="0">
                <a:latin typeface="Arial"/>
                <a:cs typeface="Arial"/>
              </a:rPr>
              <a:t>habitables </a:t>
            </a:r>
            <a:r>
              <a:rPr sz="1100" spc="-4" dirty="0">
                <a:latin typeface="Arial"/>
                <a:cs typeface="Arial"/>
              </a:rPr>
              <a:t>para los  residentes, </a:t>
            </a:r>
            <a:r>
              <a:rPr sz="1100" dirty="0">
                <a:latin typeface="Arial"/>
                <a:cs typeface="Arial"/>
              </a:rPr>
              <a:t>y más </a:t>
            </a:r>
            <a:r>
              <a:rPr sz="1100" spc="-9" dirty="0">
                <a:latin typeface="Arial"/>
                <a:cs typeface="Arial"/>
              </a:rPr>
              <a:t>incluyentes </a:t>
            </a:r>
            <a:r>
              <a:rPr sz="1100" spc="-4" dirty="0">
                <a:latin typeface="Arial"/>
                <a:cs typeface="Arial"/>
              </a:rPr>
              <a:t>para todos </a:t>
            </a:r>
            <a:r>
              <a:rPr sz="1100" spc="-9" dirty="0">
                <a:latin typeface="Arial"/>
                <a:cs typeface="Arial"/>
              </a:rPr>
              <a:t>los  </a:t>
            </a:r>
            <a:r>
              <a:rPr sz="1100" spc="-4" dirty="0">
                <a:latin typeface="Arial"/>
                <a:cs typeface="Arial"/>
              </a:rPr>
              <a:t>segmentos de la</a:t>
            </a:r>
            <a:r>
              <a:rPr sz="1100" spc="-49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población.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91904" y="923141"/>
            <a:ext cx="2982191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La </a:t>
            </a:r>
            <a:r>
              <a:rPr lang="es-MX" b="1" dirty="0" smtClean="0">
                <a:latin typeface="Arial"/>
                <a:cs typeface="Arial"/>
              </a:rPr>
              <a:t>c</a:t>
            </a:r>
            <a:r>
              <a:rPr b="1" dirty="0" smtClean="0">
                <a:latin typeface="Arial"/>
                <a:cs typeface="Arial"/>
              </a:rPr>
              <a:t>alidad </a:t>
            </a:r>
            <a:r>
              <a:rPr b="1" dirty="0">
                <a:latin typeface="Arial"/>
                <a:cs typeface="Arial"/>
              </a:rPr>
              <a:t>de </a:t>
            </a:r>
            <a:r>
              <a:rPr lang="es-MX" b="1" spc="-13" dirty="0">
                <a:latin typeface="Arial"/>
                <a:cs typeface="Arial"/>
              </a:rPr>
              <a:t>v</a:t>
            </a:r>
            <a:r>
              <a:rPr b="1" spc="-13" dirty="0" smtClean="0">
                <a:latin typeface="Arial"/>
                <a:cs typeface="Arial"/>
              </a:rPr>
              <a:t>ida</a:t>
            </a:r>
            <a:r>
              <a:rPr b="1" spc="-67" dirty="0" smtClean="0">
                <a:latin typeface="Arial"/>
                <a:cs typeface="Arial"/>
              </a:rPr>
              <a:t> </a:t>
            </a:r>
            <a:r>
              <a:rPr lang="es-MX" b="1" spc="-4" dirty="0">
                <a:latin typeface="Arial"/>
                <a:cs typeface="Arial"/>
              </a:rPr>
              <a:t>i</a:t>
            </a:r>
            <a:r>
              <a:rPr b="1" spc="-4" dirty="0" smtClean="0">
                <a:latin typeface="Arial"/>
                <a:cs typeface="Arial"/>
              </a:rPr>
              <a:t>mporta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765" y="1886734"/>
            <a:ext cx="1127414" cy="969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La vivienda en</a:t>
            </a:r>
            <a:r>
              <a:rPr sz="900" b="1" spc="-7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renta  </a:t>
            </a:r>
            <a:r>
              <a:rPr sz="900" b="1" spc="-9" dirty="0">
                <a:latin typeface="Arial"/>
                <a:cs typeface="Arial"/>
              </a:rPr>
              <a:t>ayuda </a:t>
            </a:r>
            <a:r>
              <a:rPr sz="900" b="1" spc="-4" dirty="0">
                <a:latin typeface="Arial"/>
                <a:cs typeface="Arial"/>
              </a:rPr>
              <a:t>a aumentar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la  productividad del  país </a:t>
            </a:r>
            <a:r>
              <a:rPr sz="900" b="1" spc="-9" dirty="0">
                <a:latin typeface="Arial"/>
                <a:cs typeface="Arial"/>
              </a:rPr>
              <a:t>y, </a:t>
            </a:r>
            <a:r>
              <a:rPr sz="900" b="1" spc="-4" dirty="0">
                <a:latin typeface="Arial"/>
                <a:cs typeface="Arial"/>
              </a:rPr>
              <a:t>en última  instancia, su  competitividad  global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9025" y="4124213"/>
            <a:ext cx="1181793" cy="8511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5361708" y="3970915"/>
            <a:ext cx="3233651" cy="2146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5339542" y="1857039"/>
            <a:ext cx="3189316" cy="20668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6203025" y="346933"/>
            <a:ext cx="1008611" cy="279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8124824" y="6446579"/>
            <a:ext cx="561975" cy="34474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14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261130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188" y="4038151"/>
            <a:ext cx="1524000" cy="11725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525155" y="1825887"/>
            <a:ext cx="3508086" cy="4462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5129" indent="-257002" algn="just"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En </a:t>
            </a:r>
            <a:r>
              <a:rPr sz="1100" spc="-9" dirty="0">
                <a:latin typeface="Arial"/>
                <a:cs typeface="Arial"/>
              </a:rPr>
              <a:t>la </a:t>
            </a:r>
            <a:r>
              <a:rPr sz="1100" spc="-4" dirty="0">
                <a:latin typeface="Arial"/>
                <a:cs typeface="Arial"/>
              </a:rPr>
              <a:t>última </a:t>
            </a:r>
            <a:r>
              <a:rPr sz="1100" spc="-9" dirty="0">
                <a:latin typeface="Arial"/>
                <a:cs typeface="Arial"/>
              </a:rPr>
              <a:t>década, </a:t>
            </a:r>
            <a:r>
              <a:rPr sz="1100" spc="-4" dirty="0">
                <a:latin typeface="Arial"/>
                <a:cs typeface="Arial"/>
              </a:rPr>
              <a:t>el </a:t>
            </a:r>
            <a:r>
              <a:rPr sz="1100" spc="-9" dirty="0">
                <a:latin typeface="Arial"/>
                <a:cs typeface="Arial"/>
              </a:rPr>
              <a:t>desarrollo urbano ha tenido  </a:t>
            </a:r>
            <a:r>
              <a:rPr sz="1100" spc="-4" dirty="0">
                <a:latin typeface="Arial"/>
                <a:cs typeface="Arial"/>
              </a:rPr>
              <a:t>dos características asociadas a la </a:t>
            </a:r>
            <a:r>
              <a:rPr sz="1100" spc="-9" dirty="0">
                <a:latin typeface="Arial"/>
                <a:cs typeface="Arial"/>
              </a:rPr>
              <a:t>expansión  </a:t>
            </a:r>
            <a:r>
              <a:rPr sz="1100" spc="-4" dirty="0">
                <a:latin typeface="Arial"/>
                <a:cs typeface="Arial"/>
              </a:rPr>
              <a:t>urbana: por un </a:t>
            </a:r>
            <a:r>
              <a:rPr sz="1100" spc="-9" dirty="0">
                <a:latin typeface="Arial"/>
                <a:cs typeface="Arial"/>
              </a:rPr>
              <a:t>lado, </a:t>
            </a:r>
            <a:r>
              <a:rPr sz="1100" b="1" dirty="0">
                <a:latin typeface="Arial"/>
                <a:cs typeface="Arial"/>
              </a:rPr>
              <a:t>el </a:t>
            </a:r>
            <a:r>
              <a:rPr sz="1100" b="1" spc="-4" dirty="0">
                <a:latin typeface="Arial"/>
                <a:cs typeface="Arial"/>
              </a:rPr>
              <a:t>desarrollo se produjo a  </a:t>
            </a:r>
            <a:r>
              <a:rPr sz="1100" b="1" spc="-9" dirty="0">
                <a:latin typeface="Arial"/>
                <a:cs typeface="Arial"/>
              </a:rPr>
              <a:t>mayores </a:t>
            </a:r>
            <a:r>
              <a:rPr sz="1100" b="1" spc="-4" dirty="0">
                <a:latin typeface="Arial"/>
                <a:cs typeface="Arial"/>
              </a:rPr>
              <a:t>distancias </a:t>
            </a:r>
            <a:r>
              <a:rPr sz="1100" b="1" dirty="0">
                <a:latin typeface="Arial"/>
                <a:cs typeface="Arial"/>
              </a:rPr>
              <a:t>del </a:t>
            </a:r>
            <a:r>
              <a:rPr sz="1100" b="1" spc="-4" dirty="0">
                <a:latin typeface="Arial"/>
                <a:cs typeface="Arial"/>
              </a:rPr>
              <a:t>centro de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ciudad </a:t>
            </a:r>
            <a:r>
              <a:rPr sz="1100" b="1" spc="-94" dirty="0">
                <a:latin typeface="Arial"/>
                <a:cs typeface="Arial"/>
              </a:rPr>
              <a:t>y,  </a:t>
            </a:r>
            <a:r>
              <a:rPr sz="1100" b="1" spc="-4" dirty="0">
                <a:latin typeface="Arial"/>
                <a:cs typeface="Arial"/>
              </a:rPr>
              <a:t>por </a:t>
            </a:r>
            <a:r>
              <a:rPr sz="1100" b="1" dirty="0">
                <a:latin typeface="Arial"/>
                <a:cs typeface="Arial"/>
              </a:rPr>
              <a:t>otro, </a:t>
            </a:r>
            <a:r>
              <a:rPr sz="1100" b="1" spc="-4" dirty="0">
                <a:latin typeface="Arial"/>
                <a:cs typeface="Arial"/>
              </a:rPr>
              <a:t>se </a:t>
            </a:r>
            <a:r>
              <a:rPr sz="1100" b="1" dirty="0">
                <a:latin typeface="Arial"/>
                <a:cs typeface="Arial"/>
              </a:rPr>
              <a:t>hizo </a:t>
            </a:r>
            <a:r>
              <a:rPr sz="1100" b="1" spc="-4" dirty="0">
                <a:latin typeface="Arial"/>
                <a:cs typeface="Arial"/>
              </a:rPr>
              <a:t>más dispersa espacialmente  </a:t>
            </a:r>
            <a:r>
              <a:rPr sz="1100" b="1" dirty="0">
                <a:latin typeface="Arial"/>
                <a:cs typeface="Arial"/>
              </a:rPr>
              <a:t>(en lugar </a:t>
            </a:r>
            <a:r>
              <a:rPr sz="1100" b="1" spc="-4" dirty="0">
                <a:latin typeface="Arial"/>
                <a:cs typeface="Arial"/>
              </a:rPr>
              <a:t>de</a:t>
            </a:r>
            <a:r>
              <a:rPr sz="1100" b="1" spc="-81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compacta)</a:t>
            </a:r>
            <a:r>
              <a:rPr sz="1100" dirty="0">
                <a:latin typeface="Arial"/>
                <a:cs typeface="Arial"/>
              </a:rPr>
              <a:t>.</a:t>
            </a: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spc="-4" dirty="0">
                <a:latin typeface="Arial"/>
                <a:cs typeface="Arial"/>
              </a:rPr>
              <a:t>Las </a:t>
            </a:r>
            <a:r>
              <a:rPr sz="1100" spc="-9" dirty="0">
                <a:latin typeface="Arial"/>
                <a:cs typeface="Arial"/>
              </a:rPr>
              <a:t>ciudades </a:t>
            </a:r>
            <a:r>
              <a:rPr sz="1100" spc="-4" dirty="0">
                <a:latin typeface="Arial"/>
                <a:cs typeface="Arial"/>
              </a:rPr>
              <a:t>mexicanas no </a:t>
            </a:r>
            <a:r>
              <a:rPr sz="1100" spc="-9" dirty="0">
                <a:latin typeface="Arial"/>
                <a:cs typeface="Arial"/>
              </a:rPr>
              <a:t>han proporcionado </a:t>
            </a:r>
            <a:r>
              <a:rPr sz="1100" spc="-13" dirty="0">
                <a:latin typeface="Arial"/>
                <a:cs typeface="Arial"/>
              </a:rPr>
              <a:t>un  </a:t>
            </a:r>
            <a:r>
              <a:rPr sz="1100" spc="-9" dirty="0">
                <a:latin typeface="Arial"/>
                <a:cs typeface="Arial"/>
              </a:rPr>
              <a:t>ambiente </a:t>
            </a:r>
            <a:r>
              <a:rPr sz="1100" spc="-4" dirty="0">
                <a:latin typeface="Arial"/>
                <a:cs typeface="Arial"/>
              </a:rPr>
              <a:t>que conecte a los habitantes </a:t>
            </a:r>
            <a:r>
              <a:rPr sz="1100" spc="-9" dirty="0">
                <a:latin typeface="Arial"/>
                <a:cs typeface="Arial"/>
              </a:rPr>
              <a:t>con </a:t>
            </a:r>
            <a:r>
              <a:rPr sz="1100" spc="-4" dirty="0">
                <a:latin typeface="Arial"/>
                <a:cs typeface="Arial"/>
              </a:rPr>
              <a:t>las  </a:t>
            </a:r>
            <a:r>
              <a:rPr sz="1100" spc="-9" dirty="0">
                <a:latin typeface="Arial"/>
                <a:cs typeface="Arial"/>
              </a:rPr>
              <a:t>oportunidades </a:t>
            </a:r>
            <a:r>
              <a:rPr sz="1100" spc="-4" dirty="0">
                <a:latin typeface="Arial"/>
                <a:cs typeface="Arial"/>
              </a:rPr>
              <a:t>económicas, la infraestructura social 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urbana </a:t>
            </a:r>
            <a:r>
              <a:rPr sz="1100" spc="-9" dirty="0">
                <a:latin typeface="Arial"/>
                <a:cs typeface="Arial"/>
              </a:rPr>
              <a:t>que </a:t>
            </a:r>
            <a:r>
              <a:rPr sz="1100" spc="-4" dirty="0">
                <a:latin typeface="Arial"/>
                <a:cs typeface="Arial"/>
              </a:rPr>
              <a:t>permita a </a:t>
            </a:r>
            <a:r>
              <a:rPr sz="1100" spc="-9" dirty="0">
                <a:latin typeface="Arial"/>
                <a:cs typeface="Arial"/>
              </a:rPr>
              <a:t>las </a:t>
            </a:r>
            <a:r>
              <a:rPr sz="1100" spc="-4" dirty="0">
                <a:latin typeface="Arial"/>
                <a:cs typeface="Arial"/>
              </a:rPr>
              <a:t>empresas obtener los  beneficios de la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aglomeración.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En </a:t>
            </a:r>
            <a:r>
              <a:rPr sz="1100" spc="-4" dirty="0">
                <a:latin typeface="Arial"/>
                <a:cs typeface="Arial"/>
              </a:rPr>
              <a:t>muchos casos, los patrones </a:t>
            </a:r>
            <a:r>
              <a:rPr sz="1100" spc="-9" dirty="0">
                <a:latin typeface="Arial"/>
                <a:cs typeface="Arial"/>
              </a:rPr>
              <a:t>de desarrollo  urbano han llevado </a:t>
            </a:r>
            <a:r>
              <a:rPr sz="1100" spc="-4" dirty="0">
                <a:latin typeface="Arial"/>
                <a:cs typeface="Arial"/>
              </a:rPr>
              <a:t>a </a:t>
            </a:r>
            <a:r>
              <a:rPr sz="1100" spc="-9" dirty="0">
                <a:latin typeface="Arial"/>
                <a:cs typeface="Arial"/>
              </a:rPr>
              <a:t>la población lejos </a:t>
            </a:r>
            <a:r>
              <a:rPr sz="1100" spc="-4" dirty="0">
                <a:latin typeface="Arial"/>
                <a:cs typeface="Arial"/>
              </a:rPr>
              <a:t>de </a:t>
            </a:r>
            <a:r>
              <a:rPr sz="1100" spc="-9" dirty="0">
                <a:latin typeface="Arial"/>
                <a:cs typeface="Arial"/>
              </a:rPr>
              <a:t>los  </a:t>
            </a:r>
            <a:r>
              <a:rPr sz="1100" spc="-4" dirty="0">
                <a:latin typeface="Arial"/>
                <a:cs typeface="Arial"/>
              </a:rPr>
              <a:t>puestos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trabajo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servicios, lo </a:t>
            </a:r>
            <a:r>
              <a:rPr sz="1100" spc="-9" dirty="0">
                <a:latin typeface="Arial"/>
                <a:cs typeface="Arial"/>
              </a:rPr>
              <a:t>que </a:t>
            </a:r>
            <a:r>
              <a:rPr sz="1100" spc="-4" dirty="0">
                <a:latin typeface="Arial"/>
                <a:cs typeface="Arial"/>
              </a:rPr>
              <a:t>resulta en </a:t>
            </a:r>
            <a:r>
              <a:rPr sz="1100" spc="-13" dirty="0">
                <a:latin typeface="Arial"/>
                <a:cs typeface="Arial"/>
              </a:rPr>
              <a:t>un  </a:t>
            </a:r>
            <a:r>
              <a:rPr sz="1100" spc="-9" dirty="0">
                <a:latin typeface="Arial"/>
                <a:cs typeface="Arial"/>
              </a:rPr>
              <a:t>aumento de la congestión, </a:t>
            </a:r>
            <a:r>
              <a:rPr sz="1100" spc="-4" dirty="0">
                <a:latin typeface="Arial"/>
                <a:cs typeface="Arial"/>
              </a:rPr>
              <a:t>la </a:t>
            </a:r>
            <a:r>
              <a:rPr sz="1100" spc="-9" dirty="0">
                <a:latin typeface="Arial"/>
                <a:cs typeface="Arial"/>
              </a:rPr>
              <a:t>expansión de </a:t>
            </a:r>
            <a:r>
              <a:rPr sz="1100" spc="-18" dirty="0">
                <a:latin typeface="Arial"/>
                <a:cs typeface="Arial"/>
              </a:rPr>
              <a:t>la  </a:t>
            </a:r>
            <a:r>
              <a:rPr sz="1100" spc="-9" dirty="0">
                <a:latin typeface="Arial"/>
                <a:cs typeface="Arial"/>
              </a:rPr>
              <a:t>mancha urbana, </a:t>
            </a:r>
            <a:r>
              <a:rPr sz="1100" spc="-4" dirty="0">
                <a:latin typeface="Arial"/>
                <a:cs typeface="Arial"/>
              </a:rPr>
              <a:t>pérdidas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productividad </a:t>
            </a:r>
            <a:r>
              <a:rPr sz="1100" dirty="0">
                <a:latin typeface="Arial"/>
                <a:cs typeface="Arial"/>
              </a:rPr>
              <a:t>y  </a:t>
            </a:r>
            <a:r>
              <a:rPr sz="1100" spc="-4" dirty="0">
                <a:latin typeface="Arial"/>
                <a:cs typeface="Arial"/>
              </a:rPr>
              <a:t>menores niveles de</a:t>
            </a:r>
            <a:r>
              <a:rPr sz="1100" spc="-36" dirty="0">
                <a:latin typeface="Arial"/>
                <a:cs typeface="Arial"/>
              </a:rPr>
              <a:t> </a:t>
            </a:r>
            <a:r>
              <a:rPr sz="1100" spc="-9" dirty="0">
                <a:latin typeface="Arial"/>
                <a:cs typeface="Arial"/>
              </a:rPr>
              <a:t>bienestar.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r>
              <a:rPr sz="1100" b="1" spc="-4" dirty="0">
                <a:latin typeface="Arial"/>
                <a:cs typeface="Arial"/>
              </a:rPr>
              <a:t>La </a:t>
            </a:r>
            <a:r>
              <a:rPr sz="1100" b="1" dirty="0">
                <a:latin typeface="Arial"/>
                <a:cs typeface="Arial"/>
              </a:rPr>
              <a:t>expansión urbana en las </a:t>
            </a:r>
            <a:r>
              <a:rPr sz="1100" b="1" spc="-4" dirty="0">
                <a:latin typeface="Arial"/>
                <a:cs typeface="Arial"/>
              </a:rPr>
              <a:t>ciudades </a:t>
            </a:r>
            <a:r>
              <a:rPr sz="1100" b="1" dirty="0">
                <a:latin typeface="Arial"/>
                <a:cs typeface="Arial"/>
              </a:rPr>
              <a:t>y zonas  </a:t>
            </a:r>
            <a:r>
              <a:rPr sz="1100" b="1" spc="-4" dirty="0">
                <a:latin typeface="Arial"/>
                <a:cs typeface="Arial"/>
              </a:rPr>
              <a:t>metropolitanas </a:t>
            </a:r>
            <a:r>
              <a:rPr sz="1100" b="1" spc="-9" dirty="0">
                <a:latin typeface="Arial"/>
                <a:cs typeface="Arial"/>
              </a:rPr>
              <a:t>de </a:t>
            </a:r>
            <a:r>
              <a:rPr sz="1100" b="1" spc="-4" dirty="0">
                <a:latin typeface="Arial"/>
                <a:cs typeface="Arial"/>
              </a:rPr>
              <a:t>México ha generado costos e  ineficiencias y ha demandado </a:t>
            </a:r>
            <a:r>
              <a:rPr sz="1100" b="1" dirty="0">
                <a:latin typeface="Arial"/>
                <a:cs typeface="Arial"/>
              </a:rPr>
              <a:t>altos </a:t>
            </a:r>
            <a:r>
              <a:rPr sz="1100" b="1" spc="-4" dirty="0">
                <a:latin typeface="Arial"/>
                <a:cs typeface="Arial"/>
              </a:rPr>
              <a:t>niveles de  inversión </a:t>
            </a:r>
            <a:r>
              <a:rPr sz="1100" b="1" dirty="0">
                <a:latin typeface="Arial"/>
                <a:cs typeface="Arial"/>
              </a:rPr>
              <a:t>pública </a:t>
            </a:r>
            <a:r>
              <a:rPr sz="1100" b="1" spc="-4" dirty="0">
                <a:latin typeface="Arial"/>
                <a:cs typeface="Arial"/>
              </a:rPr>
              <a:t>y privada </a:t>
            </a:r>
            <a:r>
              <a:rPr sz="1100" b="1" dirty="0">
                <a:latin typeface="Arial"/>
                <a:cs typeface="Arial"/>
              </a:rPr>
              <a:t>en </a:t>
            </a:r>
            <a:r>
              <a:rPr sz="1100" b="1" spc="-4" dirty="0">
                <a:latin typeface="Arial"/>
                <a:cs typeface="Arial"/>
              </a:rPr>
              <a:t>la periferia  </a:t>
            </a:r>
            <a:r>
              <a:rPr sz="1100" b="1" dirty="0">
                <a:latin typeface="Arial"/>
                <a:cs typeface="Arial"/>
              </a:rPr>
              <a:t>urbana, lo que </a:t>
            </a:r>
            <a:r>
              <a:rPr sz="1100" b="1" spc="-4" dirty="0">
                <a:latin typeface="Arial"/>
                <a:cs typeface="Arial"/>
              </a:rPr>
              <a:t>ha llevado a un </a:t>
            </a:r>
            <a:r>
              <a:rPr sz="1100" b="1" dirty="0">
                <a:latin typeface="Arial"/>
                <a:cs typeface="Arial"/>
              </a:rPr>
              <a:t>despoblamiento  </a:t>
            </a:r>
            <a:r>
              <a:rPr sz="1100" b="1" spc="-4" dirty="0">
                <a:latin typeface="Arial"/>
                <a:cs typeface="Arial"/>
              </a:rPr>
              <a:t>de las </a:t>
            </a:r>
            <a:r>
              <a:rPr sz="1100" b="1" dirty="0">
                <a:latin typeface="Arial"/>
                <a:cs typeface="Arial"/>
              </a:rPr>
              <a:t>zonas </a:t>
            </a:r>
            <a:r>
              <a:rPr sz="1100" b="1" spc="-4" dirty="0">
                <a:latin typeface="Arial"/>
                <a:cs typeface="Arial"/>
              </a:rPr>
              <a:t>centrales </a:t>
            </a:r>
            <a:r>
              <a:rPr sz="1100" b="1" spc="-9" dirty="0">
                <a:latin typeface="Arial"/>
                <a:cs typeface="Arial"/>
              </a:rPr>
              <a:t>de </a:t>
            </a:r>
            <a:r>
              <a:rPr sz="1100" b="1" spc="-4" dirty="0">
                <a:latin typeface="Arial"/>
                <a:cs typeface="Arial"/>
              </a:rPr>
              <a:t>las ciudades y </a:t>
            </a:r>
            <a:r>
              <a:rPr sz="1100" b="1" dirty="0">
                <a:latin typeface="Arial"/>
                <a:cs typeface="Arial"/>
              </a:rPr>
              <a:t>en  algunos </a:t>
            </a:r>
            <a:r>
              <a:rPr sz="1100" b="1" spc="-4" dirty="0">
                <a:latin typeface="Arial"/>
                <a:cs typeface="Arial"/>
              </a:rPr>
              <a:t>casos ha </a:t>
            </a:r>
            <a:r>
              <a:rPr sz="1100" b="1" dirty="0">
                <a:latin typeface="Arial"/>
                <a:cs typeface="Arial"/>
              </a:rPr>
              <a:t>contribuido </a:t>
            </a:r>
            <a:r>
              <a:rPr sz="1100" b="1" spc="-4" dirty="0">
                <a:latin typeface="Arial"/>
                <a:cs typeface="Arial"/>
              </a:rPr>
              <a:t>a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segregación  </a:t>
            </a:r>
            <a:r>
              <a:rPr sz="1100" b="1" dirty="0">
                <a:latin typeface="Arial"/>
                <a:cs typeface="Arial"/>
              </a:rPr>
              <a:t>social.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4810" y="905548"/>
            <a:ext cx="698904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spc="-4" dirty="0">
                <a:latin typeface="Arial"/>
                <a:cs typeface="Arial"/>
              </a:rPr>
              <a:t>Se </a:t>
            </a:r>
            <a:r>
              <a:rPr lang="es-MX" b="1" dirty="0">
                <a:latin typeface="Arial"/>
                <a:cs typeface="Arial"/>
              </a:rPr>
              <a:t>r</a:t>
            </a:r>
            <a:r>
              <a:rPr b="1" dirty="0" smtClean="0">
                <a:latin typeface="Arial"/>
                <a:cs typeface="Arial"/>
              </a:rPr>
              <a:t>equiere </a:t>
            </a:r>
            <a:r>
              <a:rPr b="1" dirty="0">
                <a:latin typeface="Arial"/>
                <a:cs typeface="Arial"/>
              </a:rPr>
              <a:t>de una </a:t>
            </a:r>
            <a:r>
              <a:rPr lang="es-MX" b="1" dirty="0" smtClean="0">
                <a:latin typeface="Arial"/>
                <a:cs typeface="Arial"/>
              </a:rPr>
              <a:t>m</a:t>
            </a:r>
            <a:r>
              <a:rPr b="1" dirty="0" smtClean="0">
                <a:latin typeface="Arial"/>
                <a:cs typeface="Arial"/>
              </a:rPr>
              <a:t>ejor </a:t>
            </a:r>
            <a:r>
              <a:rPr lang="es-MX" b="1" dirty="0">
                <a:latin typeface="Arial"/>
                <a:cs typeface="Arial"/>
              </a:rPr>
              <a:t>c</a:t>
            </a:r>
            <a:r>
              <a:rPr b="1" dirty="0" smtClean="0">
                <a:latin typeface="Arial"/>
                <a:cs typeface="Arial"/>
              </a:rPr>
              <a:t>onexión </a:t>
            </a:r>
            <a:r>
              <a:rPr b="1" dirty="0">
                <a:latin typeface="Arial"/>
                <a:cs typeface="Arial"/>
              </a:rPr>
              <a:t>con </a:t>
            </a:r>
            <a:r>
              <a:rPr b="1" spc="-4" dirty="0">
                <a:latin typeface="Arial"/>
                <a:cs typeface="Arial"/>
              </a:rPr>
              <a:t>los </a:t>
            </a:r>
            <a:r>
              <a:rPr lang="es-MX" b="1" dirty="0">
                <a:latin typeface="Arial"/>
                <a:cs typeface="Arial"/>
              </a:rPr>
              <a:t>c</a:t>
            </a:r>
            <a:r>
              <a:rPr b="1" dirty="0" smtClean="0">
                <a:latin typeface="Arial"/>
                <a:cs typeface="Arial"/>
              </a:rPr>
              <a:t>entros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17" dirty="0">
                <a:latin typeface="Arial"/>
                <a:cs typeface="Arial"/>
              </a:rPr>
              <a:t> </a:t>
            </a:r>
            <a:r>
              <a:rPr lang="es-MX" b="1" spc="-13" dirty="0">
                <a:latin typeface="Arial"/>
                <a:cs typeface="Arial"/>
              </a:rPr>
              <a:t>t</a:t>
            </a:r>
            <a:r>
              <a:rPr b="1" spc="-13" dirty="0" smtClean="0">
                <a:latin typeface="Arial"/>
                <a:cs typeface="Arial"/>
              </a:rPr>
              <a:t>rabajo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765" y="1886733"/>
            <a:ext cx="1166091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Se requiere una  mejor conexión de</a:t>
            </a:r>
            <a:r>
              <a:rPr sz="900" b="1" spc="-67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la  población con los  centros de trabajo y  la infraestructura  urbana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95207" y="1874519"/>
            <a:ext cx="3215640" cy="2084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5295207" y="4046219"/>
            <a:ext cx="3305695" cy="23290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6508864" y="346933"/>
            <a:ext cx="1008611" cy="279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8181974" y="6446580"/>
            <a:ext cx="504825" cy="4114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15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614340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21531" y="1882588"/>
            <a:ext cx="3189316" cy="2064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3182" y="4121523"/>
            <a:ext cx="1177636" cy="8431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225204" y="923141"/>
            <a:ext cx="65809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Hoy las </a:t>
            </a:r>
            <a:r>
              <a:rPr lang="es-MX" b="1" dirty="0" smtClean="0">
                <a:latin typeface="Arial"/>
                <a:cs typeface="Arial"/>
              </a:rPr>
              <a:t>c</a:t>
            </a:r>
            <a:r>
              <a:rPr b="1" dirty="0" smtClean="0">
                <a:latin typeface="Arial"/>
                <a:cs typeface="Arial"/>
              </a:rPr>
              <a:t>asas </a:t>
            </a:r>
            <a:r>
              <a:rPr lang="es-MX" b="1" spc="-4" dirty="0">
                <a:latin typeface="Arial"/>
                <a:cs typeface="Arial"/>
              </a:rPr>
              <a:t>i</a:t>
            </a:r>
            <a:r>
              <a:rPr b="1" spc="-4" dirty="0" smtClean="0">
                <a:latin typeface="Arial"/>
                <a:cs typeface="Arial"/>
              </a:rPr>
              <a:t>ndividuales </a:t>
            </a:r>
            <a:r>
              <a:rPr lang="es-MX" b="1" dirty="0">
                <a:latin typeface="Arial"/>
                <a:cs typeface="Arial"/>
              </a:rPr>
              <a:t>d</a:t>
            </a:r>
            <a:r>
              <a:rPr b="1" dirty="0" smtClean="0">
                <a:latin typeface="Arial"/>
                <a:cs typeface="Arial"/>
              </a:rPr>
              <a:t>ominan </a:t>
            </a:r>
            <a:r>
              <a:rPr b="1" dirty="0">
                <a:latin typeface="Arial"/>
                <a:cs typeface="Arial"/>
              </a:rPr>
              <a:t>el </a:t>
            </a:r>
            <a:r>
              <a:rPr lang="es-MX" b="1" dirty="0">
                <a:latin typeface="Arial"/>
                <a:cs typeface="Arial"/>
              </a:rPr>
              <a:t>p</a:t>
            </a:r>
            <a:r>
              <a:rPr b="1" dirty="0" smtClean="0">
                <a:latin typeface="Arial"/>
                <a:cs typeface="Arial"/>
              </a:rPr>
              <a:t>arque</a:t>
            </a:r>
            <a:r>
              <a:rPr b="1" spc="-72" dirty="0" smtClean="0">
                <a:latin typeface="Arial"/>
                <a:cs typeface="Arial"/>
              </a:rPr>
              <a:t> </a:t>
            </a:r>
            <a:r>
              <a:rPr lang="es-MX" b="1" dirty="0">
                <a:latin typeface="Arial"/>
                <a:cs typeface="Arial"/>
              </a:rPr>
              <a:t>h</a:t>
            </a:r>
            <a:r>
              <a:rPr b="1" dirty="0" smtClean="0">
                <a:latin typeface="Arial"/>
                <a:cs typeface="Arial"/>
              </a:rPr>
              <a:t>abitacional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765" y="1886734"/>
            <a:ext cx="1160895" cy="18004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El crecimiento  urbano de </a:t>
            </a:r>
            <a:r>
              <a:rPr sz="900" b="1" dirty="0">
                <a:latin typeface="Arial"/>
                <a:cs typeface="Arial"/>
              </a:rPr>
              <a:t>México</a:t>
            </a:r>
            <a:r>
              <a:rPr sz="900" b="1" spc="-85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se  ha producido en  gran parte en la  periferia de las  zonas  metropolitanas a  costa del  despoblamiento (o  de la baja en los  niveles de densidad)  de las zonas centro  de las</a:t>
            </a:r>
            <a:r>
              <a:rPr sz="900" b="1" spc="-81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ciudades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5155" y="1825887"/>
            <a:ext cx="3509241" cy="43704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5129" indent="-257002" algn="just">
              <a:buChar char="•"/>
              <a:tabLst>
                <a:tab pos="268969" algn="l"/>
              </a:tabLst>
            </a:pPr>
            <a:r>
              <a:rPr sz="1100" spc="-9" dirty="0">
                <a:latin typeface="Arial"/>
                <a:cs typeface="Arial"/>
              </a:rPr>
              <a:t>La expansión urbana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4" dirty="0">
                <a:latin typeface="Arial"/>
                <a:cs typeface="Arial"/>
              </a:rPr>
              <a:t>el </a:t>
            </a:r>
            <a:r>
              <a:rPr sz="1100" spc="-9" dirty="0">
                <a:latin typeface="Arial"/>
                <a:cs typeface="Arial"/>
              </a:rPr>
              <a:t>resultado de </a:t>
            </a:r>
            <a:r>
              <a:rPr sz="1100" spc="-4" dirty="0">
                <a:latin typeface="Arial"/>
                <a:cs typeface="Arial"/>
              </a:rPr>
              <a:t>múltiples  factores, </a:t>
            </a:r>
            <a:r>
              <a:rPr sz="1100" spc="-9" dirty="0">
                <a:latin typeface="Arial"/>
                <a:cs typeface="Arial"/>
              </a:rPr>
              <a:t>incluyendo </a:t>
            </a:r>
            <a:r>
              <a:rPr sz="1100" spc="-4" dirty="0">
                <a:latin typeface="Arial"/>
                <a:cs typeface="Arial"/>
              </a:rPr>
              <a:t>la ubicación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9" dirty="0">
                <a:latin typeface="Arial"/>
                <a:cs typeface="Arial"/>
              </a:rPr>
              <a:t>el tipo </a:t>
            </a:r>
            <a:r>
              <a:rPr sz="1100" spc="-4" dirty="0">
                <a:latin typeface="Arial"/>
                <a:cs typeface="Arial"/>
              </a:rPr>
              <a:t>de  </a:t>
            </a:r>
            <a:r>
              <a:rPr sz="1100" dirty="0">
                <a:latin typeface="Arial"/>
                <a:cs typeface="Arial"/>
              </a:rPr>
              <a:t>construcción </a:t>
            </a:r>
            <a:r>
              <a:rPr sz="1100" spc="-4" dirty="0">
                <a:latin typeface="Arial"/>
                <a:cs typeface="Arial"/>
              </a:rPr>
              <a:t>de viviendas</a:t>
            </a:r>
            <a:r>
              <a:rPr sz="1100" spc="-90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nuevas.</a:t>
            </a:r>
            <a:endParaRPr sz="1100" dirty="0">
              <a:latin typeface="Arial"/>
              <a:cs typeface="Arial"/>
            </a:endParaRPr>
          </a:p>
          <a:p>
            <a:pPr marL="268399" marR="5698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spc="-9" dirty="0">
                <a:latin typeface="Arial"/>
                <a:cs typeface="Arial"/>
              </a:rPr>
              <a:t>Según </a:t>
            </a:r>
            <a:r>
              <a:rPr sz="1100" spc="-4" dirty="0">
                <a:latin typeface="Arial"/>
                <a:cs typeface="Arial"/>
              </a:rPr>
              <a:t>datos del Registro Único </a:t>
            </a:r>
            <a:r>
              <a:rPr sz="1100" spc="-9" dirty="0">
                <a:latin typeface="Arial"/>
                <a:cs typeface="Arial"/>
              </a:rPr>
              <a:t>de Vivienda </a:t>
            </a:r>
            <a:r>
              <a:rPr sz="1100" spc="-4" dirty="0">
                <a:latin typeface="Arial"/>
                <a:cs typeface="Arial"/>
              </a:rPr>
              <a:t>entre  </a:t>
            </a:r>
            <a:r>
              <a:rPr sz="1100" spc="-9" dirty="0">
                <a:latin typeface="Arial"/>
                <a:cs typeface="Arial"/>
              </a:rPr>
              <a:t>2006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2013, </a:t>
            </a:r>
            <a:r>
              <a:rPr sz="1100" spc="-9" dirty="0">
                <a:latin typeface="Arial"/>
                <a:cs typeface="Arial"/>
              </a:rPr>
              <a:t>en 46 de </a:t>
            </a:r>
            <a:r>
              <a:rPr sz="1100" spc="-4" dirty="0">
                <a:latin typeface="Arial"/>
                <a:cs typeface="Arial"/>
              </a:rPr>
              <a:t>las 59 </a:t>
            </a:r>
            <a:r>
              <a:rPr sz="1100" spc="-9" dirty="0">
                <a:latin typeface="Arial"/>
                <a:cs typeface="Arial"/>
              </a:rPr>
              <a:t>zonas </a:t>
            </a:r>
            <a:r>
              <a:rPr sz="1100" spc="-4" dirty="0">
                <a:latin typeface="Arial"/>
                <a:cs typeface="Arial"/>
              </a:rPr>
              <a:t>metropolitanas 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México, más del 70% de </a:t>
            </a:r>
            <a:r>
              <a:rPr sz="1100" spc="-9" dirty="0">
                <a:latin typeface="Arial"/>
                <a:cs typeface="Arial"/>
              </a:rPr>
              <a:t>las </a:t>
            </a:r>
            <a:r>
              <a:rPr sz="1100" spc="-4" dirty="0">
                <a:latin typeface="Arial"/>
                <a:cs typeface="Arial"/>
              </a:rPr>
              <a:t>viviendas nuevas  registradas fueron construidas </a:t>
            </a:r>
            <a:r>
              <a:rPr sz="1100" spc="-9" dirty="0">
                <a:latin typeface="Arial"/>
                <a:cs typeface="Arial"/>
              </a:rPr>
              <a:t>ya </a:t>
            </a:r>
            <a:r>
              <a:rPr sz="1100" spc="-4" dirty="0">
                <a:latin typeface="Arial"/>
                <a:cs typeface="Arial"/>
              </a:rPr>
              <a:t>sea </a:t>
            </a:r>
            <a:r>
              <a:rPr sz="1100" spc="-9" dirty="0">
                <a:latin typeface="Arial"/>
                <a:cs typeface="Arial"/>
              </a:rPr>
              <a:t>en zonas </a:t>
            </a:r>
            <a:r>
              <a:rPr sz="1100" spc="-13" dirty="0">
                <a:latin typeface="Arial"/>
                <a:cs typeface="Arial"/>
              </a:rPr>
              <a:t>de  </a:t>
            </a:r>
            <a:r>
              <a:rPr sz="1100" spc="-4" dirty="0">
                <a:latin typeface="Arial"/>
                <a:cs typeface="Arial"/>
              </a:rPr>
              <a:t>ubicación intermedia o en zonas</a:t>
            </a:r>
            <a:r>
              <a:rPr sz="1100" spc="-13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periféricas.</a:t>
            </a:r>
            <a:endParaRPr sz="1100" dirty="0">
              <a:latin typeface="Arial"/>
              <a:cs typeface="Arial"/>
            </a:endParaRPr>
          </a:p>
          <a:p>
            <a:pPr marL="268399" marR="5698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r>
              <a:rPr sz="1100" b="1" dirty="0">
                <a:latin typeface="Arial"/>
                <a:cs typeface="Arial"/>
              </a:rPr>
              <a:t>Por </a:t>
            </a:r>
            <a:r>
              <a:rPr sz="1100" b="1" spc="-4" dirty="0">
                <a:latin typeface="Arial"/>
                <a:cs typeface="Arial"/>
              </a:rPr>
              <a:t>otra </a:t>
            </a:r>
            <a:r>
              <a:rPr sz="1100" b="1" dirty="0">
                <a:latin typeface="Arial"/>
                <a:cs typeface="Arial"/>
              </a:rPr>
              <a:t>parte, </a:t>
            </a:r>
            <a:r>
              <a:rPr sz="1100" b="1" spc="-4" dirty="0">
                <a:latin typeface="Arial"/>
                <a:cs typeface="Arial"/>
              </a:rPr>
              <a:t>aproximadamente </a:t>
            </a:r>
            <a:r>
              <a:rPr sz="1100" b="1" dirty="0">
                <a:latin typeface="Arial"/>
                <a:cs typeface="Arial"/>
              </a:rPr>
              <a:t>el </a:t>
            </a:r>
            <a:r>
              <a:rPr sz="1100" b="1" spc="-4" dirty="0">
                <a:latin typeface="Arial"/>
                <a:cs typeface="Arial"/>
              </a:rPr>
              <a:t>90% </a:t>
            </a:r>
            <a:r>
              <a:rPr sz="1100" b="1" dirty="0">
                <a:latin typeface="Arial"/>
                <a:cs typeface="Arial"/>
              </a:rPr>
              <a:t>del  parque habitacional </a:t>
            </a:r>
            <a:r>
              <a:rPr sz="1100" b="1" spc="-4" dirty="0">
                <a:latin typeface="Arial"/>
                <a:cs typeface="Arial"/>
              </a:rPr>
              <a:t>está </a:t>
            </a:r>
            <a:r>
              <a:rPr sz="1100" b="1" dirty="0">
                <a:latin typeface="Arial"/>
                <a:cs typeface="Arial"/>
              </a:rPr>
              <a:t>formado </a:t>
            </a:r>
            <a:r>
              <a:rPr sz="1100" b="1" spc="-4" dirty="0">
                <a:latin typeface="Arial"/>
                <a:cs typeface="Arial"/>
              </a:rPr>
              <a:t>por casas  unifamiliares, que </a:t>
            </a:r>
            <a:r>
              <a:rPr sz="1100" b="1" dirty="0">
                <a:latin typeface="Arial"/>
                <a:cs typeface="Arial"/>
              </a:rPr>
              <a:t>han constituido la </a:t>
            </a:r>
            <a:r>
              <a:rPr sz="1100" b="1" spc="-4" dirty="0">
                <a:latin typeface="Arial"/>
                <a:cs typeface="Arial"/>
              </a:rPr>
              <a:t>mayor  </a:t>
            </a:r>
            <a:r>
              <a:rPr sz="1100" b="1" dirty="0">
                <a:latin typeface="Arial"/>
                <a:cs typeface="Arial"/>
              </a:rPr>
              <a:t>parte </a:t>
            </a:r>
            <a:r>
              <a:rPr sz="1100" b="1" spc="-4" dirty="0">
                <a:latin typeface="Arial"/>
                <a:cs typeface="Arial"/>
              </a:rPr>
              <a:t>de todos </a:t>
            </a:r>
            <a:r>
              <a:rPr sz="1100" b="1" dirty="0">
                <a:latin typeface="Arial"/>
                <a:cs typeface="Arial"/>
              </a:rPr>
              <a:t>los </a:t>
            </a:r>
            <a:r>
              <a:rPr sz="1100" b="1" spc="-4" dirty="0">
                <a:latin typeface="Arial"/>
                <a:cs typeface="Arial"/>
              </a:rPr>
              <a:t>nuevos</a:t>
            </a:r>
            <a:r>
              <a:rPr sz="1100" b="1" spc="-9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desarrollos.</a:t>
            </a:r>
            <a:endParaRPr sz="1100" dirty="0">
              <a:latin typeface="Arial"/>
              <a:cs typeface="Arial"/>
            </a:endParaRPr>
          </a:p>
          <a:p>
            <a:pPr marL="268399" marR="6838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r>
              <a:rPr sz="1100" b="1" dirty="0">
                <a:latin typeface="Arial"/>
                <a:cs typeface="Arial"/>
              </a:rPr>
              <a:t>Otros </a:t>
            </a:r>
            <a:r>
              <a:rPr sz="1100" b="1" spc="-4" dirty="0">
                <a:latin typeface="Arial"/>
                <a:cs typeface="Arial"/>
              </a:rPr>
              <a:t>factores </a:t>
            </a:r>
            <a:r>
              <a:rPr sz="1100" b="1" dirty="0">
                <a:latin typeface="Arial"/>
                <a:cs typeface="Arial"/>
              </a:rPr>
              <a:t>han </a:t>
            </a:r>
            <a:r>
              <a:rPr sz="1100" b="1" spc="-4" dirty="0">
                <a:latin typeface="Arial"/>
                <a:cs typeface="Arial"/>
              </a:rPr>
              <a:t>jugado </a:t>
            </a:r>
            <a:r>
              <a:rPr sz="1100" b="1" spc="4" dirty="0">
                <a:latin typeface="Arial"/>
                <a:cs typeface="Arial"/>
              </a:rPr>
              <a:t>un </a:t>
            </a:r>
            <a:r>
              <a:rPr sz="1100" b="1" dirty="0">
                <a:latin typeface="Arial"/>
                <a:cs typeface="Arial"/>
              </a:rPr>
              <a:t>papel importante  en el </a:t>
            </a:r>
            <a:r>
              <a:rPr sz="1100" b="1" spc="-4" dirty="0">
                <a:latin typeface="Arial"/>
                <a:cs typeface="Arial"/>
              </a:rPr>
              <a:t>crecimiento </a:t>
            </a:r>
            <a:r>
              <a:rPr sz="1100" b="1" spc="4" dirty="0">
                <a:latin typeface="Arial"/>
                <a:cs typeface="Arial"/>
              </a:rPr>
              <a:t>de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mancha urbana. Entre  estos se encuentra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falta de </a:t>
            </a:r>
            <a:r>
              <a:rPr sz="1100" b="1" dirty="0">
                <a:latin typeface="Arial"/>
                <a:cs typeface="Arial"/>
              </a:rPr>
              <a:t>opciones </a:t>
            </a:r>
            <a:r>
              <a:rPr sz="1100" b="1" spc="-13" dirty="0">
                <a:latin typeface="Arial"/>
                <a:cs typeface="Arial"/>
              </a:rPr>
              <a:t>de  </a:t>
            </a:r>
            <a:r>
              <a:rPr sz="1100" b="1" spc="-4" dirty="0">
                <a:latin typeface="Arial"/>
                <a:cs typeface="Arial"/>
              </a:rPr>
              <a:t>vivienda </a:t>
            </a:r>
            <a:r>
              <a:rPr sz="1100" b="1" dirty="0">
                <a:latin typeface="Arial"/>
                <a:cs typeface="Arial"/>
              </a:rPr>
              <a:t>multifamiliar para</a:t>
            </a:r>
            <a:r>
              <a:rPr sz="1100" b="1" spc="-67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renta.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spc="-9" dirty="0">
                <a:latin typeface="Arial"/>
                <a:cs typeface="Arial"/>
              </a:rPr>
              <a:t>La </a:t>
            </a:r>
            <a:r>
              <a:rPr sz="1100" spc="-4" dirty="0">
                <a:latin typeface="Arial"/>
                <a:cs typeface="Arial"/>
              </a:rPr>
              <a:t>ausencia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oferta </a:t>
            </a:r>
            <a:r>
              <a:rPr sz="1100" spc="-9" dirty="0">
                <a:latin typeface="Arial"/>
                <a:cs typeface="Arial"/>
              </a:rPr>
              <a:t>de suelo </a:t>
            </a:r>
            <a:r>
              <a:rPr sz="1100" spc="-4" dirty="0">
                <a:latin typeface="Arial"/>
                <a:cs typeface="Arial"/>
              </a:rPr>
              <a:t>apto </a:t>
            </a:r>
            <a:r>
              <a:rPr sz="1100" spc="-9" dirty="0">
                <a:latin typeface="Arial"/>
                <a:cs typeface="Arial"/>
              </a:rPr>
              <a:t>para desarrollar  </a:t>
            </a:r>
            <a:r>
              <a:rPr sz="1100" spc="-4" dirty="0">
                <a:latin typeface="Arial"/>
                <a:cs typeface="Arial"/>
              </a:rPr>
              <a:t>vivienda multifamiliar </a:t>
            </a:r>
            <a:r>
              <a:rPr sz="1100" spc="-9" dirty="0">
                <a:latin typeface="Arial"/>
                <a:cs typeface="Arial"/>
              </a:rPr>
              <a:t>en </a:t>
            </a:r>
            <a:r>
              <a:rPr sz="1100" spc="-4" dirty="0">
                <a:latin typeface="Arial"/>
                <a:cs typeface="Arial"/>
              </a:rPr>
              <a:t>renta, </a:t>
            </a:r>
            <a:r>
              <a:rPr sz="1100" spc="-9" dirty="0">
                <a:latin typeface="Arial"/>
                <a:cs typeface="Arial"/>
              </a:rPr>
              <a:t>ha resultado </a:t>
            </a:r>
            <a:r>
              <a:rPr sz="1100" spc="-4" dirty="0">
                <a:latin typeface="Arial"/>
                <a:cs typeface="Arial"/>
              </a:rPr>
              <a:t>en el  establecimiento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muchos asentamientos </a:t>
            </a:r>
            <a:r>
              <a:rPr sz="1100" spc="-9" dirty="0">
                <a:latin typeface="Arial"/>
                <a:cs typeface="Arial"/>
              </a:rPr>
              <a:t>en zonas  de </a:t>
            </a:r>
            <a:r>
              <a:rPr sz="1100" spc="-4" dirty="0">
                <a:latin typeface="Arial"/>
                <a:cs typeface="Arial"/>
              </a:rPr>
              <a:t>riesgo, como </a:t>
            </a:r>
            <a:r>
              <a:rPr sz="1100" spc="-9" dirty="0">
                <a:latin typeface="Arial"/>
                <a:cs typeface="Arial"/>
              </a:rPr>
              <a:t>los lechos de los </a:t>
            </a:r>
            <a:r>
              <a:rPr sz="1100" spc="-4" dirty="0">
                <a:latin typeface="Arial"/>
                <a:cs typeface="Arial"/>
              </a:rPr>
              <a:t>ríos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colinas  inestables, </a:t>
            </a:r>
            <a:r>
              <a:rPr sz="1100" spc="-9" dirty="0">
                <a:latin typeface="Arial"/>
                <a:cs typeface="Arial"/>
              </a:rPr>
              <a:t>con </a:t>
            </a:r>
            <a:r>
              <a:rPr sz="1100" spc="-4" dirty="0">
                <a:latin typeface="Arial"/>
                <a:cs typeface="Arial"/>
              </a:rPr>
              <a:t>costos sociales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económicos  devastadores </a:t>
            </a:r>
            <a:r>
              <a:rPr sz="1100" spc="-9" dirty="0">
                <a:latin typeface="Arial"/>
                <a:cs typeface="Arial"/>
              </a:rPr>
              <a:t>cuando </a:t>
            </a:r>
            <a:r>
              <a:rPr sz="1100" spc="-4" dirty="0">
                <a:latin typeface="Arial"/>
                <a:cs typeface="Arial"/>
              </a:rPr>
              <a:t>ocurre un desastre o </a:t>
            </a:r>
            <a:r>
              <a:rPr sz="1100" spc="-9" dirty="0">
                <a:latin typeface="Arial"/>
                <a:cs typeface="Arial"/>
              </a:rPr>
              <a:t>cuando 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4" dirty="0">
                <a:latin typeface="Arial"/>
                <a:cs typeface="Arial"/>
              </a:rPr>
              <a:t>trata de </a:t>
            </a:r>
            <a:r>
              <a:rPr sz="1100" spc="-9" dirty="0">
                <a:latin typeface="Arial"/>
                <a:cs typeface="Arial"/>
              </a:rPr>
              <a:t>regularizar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llevar servicios a </a:t>
            </a:r>
            <a:r>
              <a:rPr sz="1100" dirty="0">
                <a:latin typeface="Arial"/>
                <a:cs typeface="Arial"/>
              </a:rPr>
              <a:t>estas  </a:t>
            </a:r>
            <a:r>
              <a:rPr sz="1100" spc="-4" dirty="0">
                <a:latin typeface="Arial"/>
                <a:cs typeface="Arial"/>
              </a:rPr>
              <a:t>zonas.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42313" y="4098663"/>
            <a:ext cx="3168535" cy="20950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6593550" y="325865"/>
            <a:ext cx="1008611" cy="279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8334374" y="6446580"/>
            <a:ext cx="352425" cy="4114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16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279917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5155" y="1826335"/>
            <a:ext cx="3508086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Arial"/>
                <a:cs typeface="Arial"/>
              </a:rPr>
              <a:t>Al </a:t>
            </a:r>
            <a:r>
              <a:rPr sz="1000" dirty="0">
                <a:latin typeface="Arial"/>
                <a:cs typeface="Arial"/>
              </a:rPr>
              <a:t>mismo </a:t>
            </a:r>
            <a:r>
              <a:rPr sz="1000" spc="-4" dirty="0">
                <a:latin typeface="Arial"/>
                <a:cs typeface="Arial"/>
              </a:rPr>
              <a:t>tiempo, </a:t>
            </a:r>
            <a:r>
              <a:rPr sz="1000" b="1" dirty="0">
                <a:latin typeface="Arial"/>
                <a:cs typeface="Arial"/>
              </a:rPr>
              <a:t>la expansión urbana </a:t>
            </a:r>
            <a:r>
              <a:rPr sz="1000" b="1" spc="-4" dirty="0">
                <a:latin typeface="Arial"/>
                <a:cs typeface="Arial"/>
              </a:rPr>
              <a:t>ha tenido  consecuencias importantes </a:t>
            </a:r>
            <a:r>
              <a:rPr sz="1000" b="1" dirty="0">
                <a:latin typeface="Arial"/>
                <a:cs typeface="Arial"/>
              </a:rPr>
              <a:t>para la </a:t>
            </a:r>
            <a:r>
              <a:rPr sz="1000" b="1" spc="-4" dirty="0">
                <a:latin typeface="Arial"/>
                <a:cs typeface="Arial"/>
              </a:rPr>
              <a:t>movilidad</a:t>
            </a:r>
            <a:r>
              <a:rPr sz="1000" spc="-4" dirty="0">
                <a:latin typeface="Arial"/>
                <a:cs typeface="Arial"/>
              </a:rPr>
              <a:t>, pues  contribuye al aumento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4" dirty="0">
                <a:latin typeface="Arial"/>
                <a:cs typeface="Arial"/>
              </a:rPr>
              <a:t>las </a:t>
            </a:r>
            <a:r>
              <a:rPr sz="1000" dirty="0">
                <a:latin typeface="Arial"/>
                <a:cs typeface="Arial"/>
              </a:rPr>
              <a:t>tasas de </a:t>
            </a:r>
            <a:r>
              <a:rPr sz="1000" spc="-4" dirty="0">
                <a:latin typeface="Arial"/>
                <a:cs typeface="Arial"/>
              </a:rPr>
              <a:t>motorización </a:t>
            </a:r>
            <a:r>
              <a:rPr sz="1000" dirty="0">
                <a:latin typeface="Arial"/>
                <a:cs typeface="Arial"/>
              </a:rPr>
              <a:t>y  hace que </a:t>
            </a:r>
            <a:r>
              <a:rPr sz="1000" spc="-4" dirty="0">
                <a:latin typeface="Arial"/>
                <a:cs typeface="Arial"/>
              </a:rPr>
              <a:t>la provisión de alternativas de transporte  público de calidad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eficiente </a:t>
            </a:r>
            <a:r>
              <a:rPr sz="1000" dirty="0">
                <a:latin typeface="Arial"/>
                <a:cs typeface="Arial"/>
              </a:rPr>
              <a:t>sean más </a:t>
            </a:r>
            <a:r>
              <a:rPr sz="1000" spc="-4" dirty="0">
                <a:latin typeface="Arial"/>
                <a:cs typeface="Arial"/>
              </a:rPr>
              <a:t>difíciles </a:t>
            </a:r>
            <a:r>
              <a:rPr sz="1000" dirty="0">
                <a:latin typeface="Arial"/>
                <a:cs typeface="Arial"/>
              </a:rPr>
              <a:t>y  costosas.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25155" y="2861982"/>
            <a:ext cx="3508663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Font typeface="Arial"/>
              <a:buChar char="•"/>
              <a:tabLst>
                <a:tab pos="268969" algn="l"/>
              </a:tabLst>
            </a:pPr>
            <a:r>
              <a:rPr sz="1000" b="1" dirty="0">
                <a:latin typeface="Arial"/>
                <a:cs typeface="Arial"/>
              </a:rPr>
              <a:t>En la </a:t>
            </a:r>
            <a:r>
              <a:rPr sz="1000" b="1" spc="-4" dirty="0">
                <a:latin typeface="Arial"/>
                <a:cs typeface="Arial"/>
              </a:rPr>
              <a:t>ultima década, </a:t>
            </a:r>
            <a:r>
              <a:rPr sz="1000" b="1" dirty="0">
                <a:latin typeface="Arial"/>
                <a:cs typeface="Arial"/>
              </a:rPr>
              <a:t>la tasa </a:t>
            </a:r>
            <a:r>
              <a:rPr sz="1000" b="1" spc="-4" dirty="0">
                <a:latin typeface="Arial"/>
                <a:cs typeface="Arial"/>
              </a:rPr>
              <a:t>de motorización de  México se duplicó llegando </a:t>
            </a:r>
            <a:r>
              <a:rPr sz="1000" b="1" dirty="0">
                <a:latin typeface="Arial"/>
                <a:cs typeface="Arial"/>
              </a:rPr>
              <a:t>a </a:t>
            </a:r>
            <a:r>
              <a:rPr sz="1000" b="1" spc="-4" dirty="0">
                <a:latin typeface="Arial"/>
                <a:cs typeface="Arial"/>
              </a:rPr>
              <a:t>20 vehículos por cada  100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personas</a:t>
            </a:r>
            <a:r>
              <a:rPr sz="1000" dirty="0">
                <a:latin typeface="Arial"/>
                <a:cs typeface="Arial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25155" y="3453653"/>
            <a:ext cx="350693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Arial"/>
                <a:cs typeface="Arial"/>
              </a:rPr>
              <a:t>En 2011 </a:t>
            </a:r>
            <a:r>
              <a:rPr sz="1000" dirty="0">
                <a:latin typeface="Arial"/>
                <a:cs typeface="Arial"/>
              </a:rPr>
              <a:t>más </a:t>
            </a:r>
            <a:r>
              <a:rPr sz="1000" spc="-4" dirty="0">
                <a:latin typeface="Arial"/>
                <a:cs typeface="Arial"/>
              </a:rPr>
              <a:t>del </a:t>
            </a:r>
            <a:r>
              <a:rPr sz="1000" dirty="0">
                <a:latin typeface="Arial"/>
                <a:cs typeface="Arial"/>
              </a:rPr>
              <a:t>70% </a:t>
            </a:r>
            <a:r>
              <a:rPr sz="1000" spc="-9" dirty="0">
                <a:latin typeface="Arial"/>
                <a:cs typeface="Arial"/>
              </a:rPr>
              <a:t>de </a:t>
            </a:r>
            <a:r>
              <a:rPr sz="1000" spc="-4" dirty="0">
                <a:latin typeface="Arial"/>
                <a:cs typeface="Arial"/>
              </a:rPr>
              <a:t>los 22.4 millones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4" dirty="0">
                <a:latin typeface="Arial"/>
                <a:cs typeface="Arial"/>
              </a:rPr>
              <a:t>vehículos  en el país estaban registrados en las zonas  </a:t>
            </a:r>
            <a:r>
              <a:rPr sz="1000" dirty="0">
                <a:latin typeface="Arial"/>
                <a:cs typeface="Arial"/>
              </a:rPr>
              <a:t>metropolitanas.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25155" y="4045548"/>
            <a:ext cx="3508663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5698" indent="-257002" algn="just">
              <a:buChar char="•"/>
              <a:tabLst>
                <a:tab pos="268969" algn="l"/>
              </a:tabLst>
            </a:pPr>
            <a:r>
              <a:rPr sz="1000" spc="-4" dirty="0">
                <a:latin typeface="Arial"/>
                <a:cs typeface="Arial"/>
              </a:rPr>
              <a:t>Las dos principales externalidades de la creciente  motorización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4" dirty="0">
                <a:latin typeface="Arial"/>
                <a:cs typeface="Arial"/>
              </a:rPr>
              <a:t>congestión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contaminación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4" dirty="0">
                <a:latin typeface="Arial"/>
                <a:cs typeface="Arial"/>
              </a:rPr>
              <a:t>generan  </a:t>
            </a:r>
            <a:r>
              <a:rPr sz="1000" dirty="0">
                <a:latin typeface="Arial"/>
                <a:cs typeface="Arial"/>
              </a:rPr>
              <a:t>costos </a:t>
            </a:r>
            <a:r>
              <a:rPr sz="1000" spc="-4" dirty="0">
                <a:latin typeface="Arial"/>
                <a:cs typeface="Arial"/>
              </a:rPr>
              <a:t>económicos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sociales importantes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reducen la  calidad de vida de los</a:t>
            </a:r>
            <a:r>
              <a:rPr sz="1000" spc="18" dirty="0">
                <a:latin typeface="Arial"/>
                <a:cs typeface="Arial"/>
              </a:rPr>
              <a:t> </a:t>
            </a:r>
            <a:r>
              <a:rPr sz="1000" spc="-4" dirty="0">
                <a:latin typeface="Arial"/>
                <a:cs typeface="Arial"/>
              </a:rPr>
              <a:t>habitantes.</a:t>
            </a:r>
            <a:endParaRPr sz="1000" dirty="0">
              <a:latin typeface="Arial"/>
              <a:cs typeface="Arial"/>
            </a:endParaRPr>
          </a:p>
          <a:p>
            <a:pPr>
              <a:spcBef>
                <a:spcPts val="49"/>
              </a:spcBef>
              <a:buFont typeface="Arial"/>
              <a:buChar char="•"/>
            </a:pPr>
            <a:endParaRPr sz="1000" dirty="0">
              <a:latin typeface="Times New Roman"/>
              <a:cs typeface="Times New Roman"/>
            </a:endParaRPr>
          </a:p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000" dirty="0">
                <a:latin typeface="Arial"/>
                <a:cs typeface="Arial"/>
              </a:rPr>
              <a:t>Una </a:t>
            </a:r>
            <a:r>
              <a:rPr sz="1000" spc="-4" dirty="0">
                <a:latin typeface="Arial"/>
                <a:cs typeface="Arial"/>
              </a:rPr>
              <a:t>estimación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4" dirty="0">
                <a:latin typeface="Arial"/>
                <a:cs typeface="Arial"/>
              </a:rPr>
              <a:t>los costos totales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9" dirty="0">
                <a:latin typeface="Arial"/>
                <a:cs typeface="Arial"/>
              </a:rPr>
              <a:t>la  </a:t>
            </a:r>
            <a:r>
              <a:rPr sz="1000" spc="-4" dirty="0">
                <a:latin typeface="Arial"/>
                <a:cs typeface="Arial"/>
              </a:rPr>
              <a:t>contaminación, la </a:t>
            </a:r>
            <a:r>
              <a:rPr sz="1000" dirty="0">
                <a:latin typeface="Arial"/>
                <a:cs typeface="Arial"/>
              </a:rPr>
              <a:t>congestión, </a:t>
            </a:r>
            <a:r>
              <a:rPr sz="1000" spc="-4" dirty="0">
                <a:latin typeface="Arial"/>
                <a:cs typeface="Arial"/>
              </a:rPr>
              <a:t>los </a:t>
            </a:r>
            <a:r>
              <a:rPr sz="1000" dirty="0">
                <a:latin typeface="Arial"/>
                <a:cs typeface="Arial"/>
              </a:rPr>
              <a:t>accidentes y </a:t>
            </a:r>
            <a:r>
              <a:rPr sz="1000" spc="-4" dirty="0">
                <a:latin typeface="Arial"/>
                <a:cs typeface="Arial"/>
              </a:rPr>
              <a:t>el ruido  en las cinco zonas metropolitanas </a:t>
            </a:r>
            <a:r>
              <a:rPr sz="1000" dirty="0">
                <a:latin typeface="Arial"/>
                <a:cs typeface="Arial"/>
              </a:rPr>
              <a:t>más </a:t>
            </a:r>
            <a:r>
              <a:rPr sz="1000" spc="-4" dirty="0">
                <a:latin typeface="Arial"/>
                <a:cs typeface="Arial"/>
              </a:rPr>
              <a:t>grandes de  México </a:t>
            </a:r>
            <a:r>
              <a:rPr sz="1000" dirty="0">
                <a:latin typeface="Arial"/>
                <a:cs typeface="Arial"/>
              </a:rPr>
              <a:t>- que </a:t>
            </a:r>
            <a:r>
              <a:rPr sz="1000" spc="-4" dirty="0">
                <a:latin typeface="Arial"/>
                <a:cs typeface="Arial"/>
              </a:rPr>
              <a:t>en conjunto representan alrededor del 40%  de la población urbana del país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4" dirty="0">
                <a:latin typeface="Arial"/>
                <a:cs typeface="Arial"/>
              </a:rPr>
              <a:t>de la flota de vehículos  privados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4" dirty="0">
                <a:latin typeface="Arial"/>
                <a:cs typeface="Arial"/>
              </a:rPr>
              <a:t>ascendió </a:t>
            </a:r>
            <a:r>
              <a:rPr sz="1000" dirty="0">
                <a:latin typeface="Arial"/>
                <a:cs typeface="Arial"/>
              </a:rPr>
              <a:t>a </a:t>
            </a:r>
            <a:r>
              <a:rPr sz="1000" spc="-4" dirty="0">
                <a:latin typeface="Arial"/>
                <a:cs typeface="Arial"/>
              </a:rPr>
              <a:t>MXN 173 mil millones en 2009,  equivalente al 4% del PIB de estas zonas  </a:t>
            </a:r>
            <a:r>
              <a:rPr sz="1000" dirty="0">
                <a:latin typeface="Arial"/>
                <a:cs typeface="Arial"/>
              </a:rPr>
              <a:t>metropolitanas.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91904" y="923141"/>
            <a:ext cx="6336723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La </a:t>
            </a:r>
            <a:r>
              <a:rPr lang="es-MX" b="1" dirty="0" smtClean="0">
                <a:latin typeface="Arial"/>
                <a:cs typeface="Arial"/>
              </a:rPr>
              <a:t>f</a:t>
            </a:r>
            <a:r>
              <a:rPr b="1" dirty="0" smtClean="0">
                <a:latin typeface="Arial"/>
                <a:cs typeface="Arial"/>
              </a:rPr>
              <a:t>alta </a:t>
            </a:r>
            <a:r>
              <a:rPr b="1" dirty="0">
                <a:latin typeface="Arial"/>
                <a:cs typeface="Arial"/>
              </a:rPr>
              <a:t>de </a:t>
            </a:r>
            <a:r>
              <a:rPr lang="es-MX" b="1" dirty="0">
                <a:latin typeface="Arial"/>
                <a:cs typeface="Arial"/>
              </a:rPr>
              <a:t>a</a:t>
            </a:r>
            <a:r>
              <a:rPr b="1" dirty="0" smtClean="0">
                <a:latin typeface="Arial"/>
                <a:cs typeface="Arial"/>
              </a:rPr>
              <a:t>lternativas </a:t>
            </a:r>
            <a:r>
              <a:rPr lang="es-MX" b="1" dirty="0">
                <a:latin typeface="Arial"/>
                <a:cs typeface="Arial"/>
              </a:rPr>
              <a:t>h</a:t>
            </a:r>
            <a:r>
              <a:rPr b="1" dirty="0" smtClean="0">
                <a:latin typeface="Arial"/>
                <a:cs typeface="Arial"/>
              </a:rPr>
              <a:t>a </a:t>
            </a:r>
            <a:r>
              <a:rPr lang="es-MX" b="1" spc="-22" dirty="0">
                <a:latin typeface="Arial"/>
                <a:cs typeface="Arial"/>
              </a:rPr>
              <a:t>t</a:t>
            </a:r>
            <a:r>
              <a:rPr b="1" spc="-22" dirty="0" smtClean="0">
                <a:latin typeface="Arial"/>
                <a:cs typeface="Arial"/>
              </a:rPr>
              <a:t>enido </a:t>
            </a:r>
            <a:r>
              <a:rPr lang="es-MX" b="1" dirty="0">
                <a:latin typeface="Arial"/>
                <a:cs typeface="Arial"/>
              </a:rPr>
              <a:t>c</a:t>
            </a:r>
            <a:r>
              <a:rPr b="1" dirty="0" smtClean="0">
                <a:latin typeface="Arial"/>
                <a:cs typeface="Arial"/>
              </a:rPr>
              <a:t>onsecuencias</a:t>
            </a:r>
            <a:r>
              <a:rPr b="1" spc="-162" dirty="0" smtClean="0">
                <a:latin typeface="Arial"/>
                <a:cs typeface="Arial"/>
              </a:rPr>
              <a:t> </a:t>
            </a:r>
            <a:r>
              <a:rPr lang="es-MX" b="1" dirty="0">
                <a:latin typeface="Arial"/>
                <a:cs typeface="Arial"/>
              </a:rPr>
              <a:t>r</a:t>
            </a:r>
            <a:r>
              <a:rPr b="1" dirty="0" smtClean="0">
                <a:latin typeface="Arial"/>
                <a:cs typeface="Arial"/>
              </a:rPr>
              <a:t>eales</a:t>
            </a:r>
            <a:endParaRPr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765" y="1886733"/>
            <a:ext cx="1127414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El aumento de la  motorización y la  insuficiencia del  transporte público  adecuado son  algunos de los  principales</a:t>
            </a:r>
            <a:r>
              <a:rPr sz="900" b="1" spc="-67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desafíos  urbanos ante la  escasa oferta de  nuevas alternativas  para incrementar el  parque</a:t>
            </a:r>
            <a:r>
              <a:rPr sz="900" b="1" spc="-4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habitacional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3182" y="4121523"/>
            <a:ext cx="1198418" cy="863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73182" y="5132743"/>
            <a:ext cx="1188720" cy="840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5273040" y="1854349"/>
            <a:ext cx="3237807" cy="39023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6593550" y="328890"/>
            <a:ext cx="1008611" cy="279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8210550" y="6446580"/>
            <a:ext cx="476250" cy="4114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17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690551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5155" y="1825887"/>
            <a:ext cx="3508086" cy="3693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100" spc="-9" dirty="0">
                <a:latin typeface="Arial"/>
                <a:cs typeface="Arial"/>
              </a:rPr>
              <a:t>La vivienda en propiedad </a:t>
            </a:r>
            <a:r>
              <a:rPr sz="1100" dirty="0">
                <a:latin typeface="Arial"/>
                <a:cs typeface="Arial"/>
              </a:rPr>
              <a:t>es, </a:t>
            </a:r>
            <a:r>
              <a:rPr sz="1100" spc="-4" dirty="0">
                <a:latin typeface="Arial"/>
                <a:cs typeface="Arial"/>
              </a:rPr>
              <a:t>por mucho, </a:t>
            </a:r>
            <a:r>
              <a:rPr sz="1100" spc="-9" dirty="0">
                <a:latin typeface="Arial"/>
                <a:cs typeface="Arial"/>
              </a:rPr>
              <a:t>la </a:t>
            </a:r>
            <a:r>
              <a:rPr sz="1100" spc="-4" dirty="0">
                <a:latin typeface="Arial"/>
                <a:cs typeface="Arial"/>
              </a:rPr>
              <a:t>forma  dominante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la tenencia </a:t>
            </a:r>
            <a:r>
              <a:rPr sz="1100" spc="-9" dirty="0">
                <a:latin typeface="Arial"/>
                <a:cs typeface="Arial"/>
              </a:rPr>
              <a:t>en </a:t>
            </a:r>
            <a:r>
              <a:rPr sz="1100" spc="-4" dirty="0">
                <a:latin typeface="Arial"/>
                <a:cs typeface="Arial"/>
              </a:rPr>
              <a:t>México, con el 76.4%  de las viviendas ocupadas por el</a:t>
            </a:r>
            <a:r>
              <a:rPr sz="1100" spc="-18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propietario.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Esto </a:t>
            </a:r>
            <a:r>
              <a:rPr sz="1100" spc="-9" dirty="0">
                <a:latin typeface="Arial"/>
                <a:cs typeface="Arial"/>
              </a:rPr>
              <a:t>ha contribuido </a:t>
            </a:r>
            <a:r>
              <a:rPr sz="1100" spc="-4" dirty="0">
                <a:latin typeface="Arial"/>
                <a:cs typeface="Arial"/>
              </a:rPr>
              <a:t>tanto a </a:t>
            </a:r>
            <a:r>
              <a:rPr sz="1100" spc="-9" dirty="0">
                <a:latin typeface="Arial"/>
                <a:cs typeface="Arial"/>
              </a:rPr>
              <a:t>la expansión </a:t>
            </a:r>
            <a:r>
              <a:rPr sz="1100" spc="-4" dirty="0">
                <a:latin typeface="Arial"/>
                <a:cs typeface="Arial"/>
              </a:rPr>
              <a:t>urbana </a:t>
            </a:r>
            <a:r>
              <a:rPr sz="1100" spc="-13" dirty="0">
                <a:latin typeface="Arial"/>
                <a:cs typeface="Arial"/>
              </a:rPr>
              <a:t>en  </a:t>
            </a:r>
            <a:r>
              <a:rPr sz="1100" spc="-4" dirty="0">
                <a:latin typeface="Arial"/>
                <a:cs typeface="Arial"/>
              </a:rPr>
              <a:t>las </a:t>
            </a:r>
            <a:r>
              <a:rPr sz="1100" spc="-9" dirty="0">
                <a:latin typeface="Arial"/>
                <a:cs typeface="Arial"/>
              </a:rPr>
              <a:t>zonas </a:t>
            </a:r>
            <a:r>
              <a:rPr sz="1100" spc="-4" dirty="0">
                <a:latin typeface="Arial"/>
                <a:cs typeface="Arial"/>
              </a:rPr>
              <a:t>periféricas (que permite </a:t>
            </a:r>
            <a:r>
              <a:rPr sz="1100" spc="-9" dirty="0">
                <a:latin typeface="Arial"/>
                <a:cs typeface="Arial"/>
              </a:rPr>
              <a:t>que </a:t>
            </a:r>
            <a:r>
              <a:rPr sz="1100" spc="-4" dirty="0">
                <a:latin typeface="Arial"/>
                <a:cs typeface="Arial"/>
              </a:rPr>
              <a:t>casas  unifamiliares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9" dirty="0">
                <a:latin typeface="Arial"/>
                <a:cs typeface="Arial"/>
              </a:rPr>
              <a:t>construyan donde la </a:t>
            </a:r>
            <a:r>
              <a:rPr sz="1100" spc="-4" dirty="0">
                <a:latin typeface="Arial"/>
                <a:cs typeface="Arial"/>
              </a:rPr>
              <a:t>tierra es </a:t>
            </a:r>
            <a:r>
              <a:rPr sz="1100" dirty="0">
                <a:latin typeface="Arial"/>
                <a:cs typeface="Arial"/>
              </a:rPr>
              <a:t>más  barata) y </a:t>
            </a:r>
            <a:r>
              <a:rPr sz="1100" spc="-4" dirty="0">
                <a:latin typeface="Arial"/>
                <a:cs typeface="Arial"/>
              </a:rPr>
              <a:t>a </a:t>
            </a:r>
            <a:r>
              <a:rPr sz="1100" dirty="0">
                <a:latin typeface="Arial"/>
                <a:cs typeface="Arial"/>
              </a:rPr>
              <a:t>limitar </a:t>
            </a:r>
            <a:r>
              <a:rPr sz="1100" spc="-4" dirty="0">
                <a:latin typeface="Arial"/>
                <a:cs typeface="Arial"/>
              </a:rPr>
              <a:t>la movilidad</a:t>
            </a:r>
            <a:r>
              <a:rPr sz="1100" spc="-9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laboral.</a:t>
            </a:r>
          </a:p>
          <a:p>
            <a:pPr marL="268399" marR="4559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r>
              <a:rPr sz="1100" b="1" dirty="0">
                <a:latin typeface="Arial"/>
                <a:cs typeface="Arial"/>
              </a:rPr>
              <a:t>El predominio </a:t>
            </a:r>
            <a:r>
              <a:rPr sz="1100" b="1" spc="-4" dirty="0">
                <a:latin typeface="Arial"/>
                <a:cs typeface="Arial"/>
              </a:rPr>
              <a:t>de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vivienda </a:t>
            </a:r>
            <a:r>
              <a:rPr sz="1100" b="1" dirty="0">
                <a:latin typeface="Arial"/>
                <a:cs typeface="Arial"/>
              </a:rPr>
              <a:t>en propiedad  obstaculiza </a:t>
            </a:r>
            <a:r>
              <a:rPr sz="1100" b="1" spc="-4" dirty="0">
                <a:latin typeface="Arial"/>
                <a:cs typeface="Arial"/>
              </a:rPr>
              <a:t>una </a:t>
            </a:r>
            <a:r>
              <a:rPr sz="1100" b="1" spc="-9" dirty="0">
                <a:latin typeface="Arial"/>
                <a:cs typeface="Arial"/>
              </a:rPr>
              <a:t>mayor </a:t>
            </a:r>
            <a:r>
              <a:rPr sz="1100" b="1" spc="-4" dirty="0">
                <a:latin typeface="Arial"/>
                <a:cs typeface="Arial"/>
              </a:rPr>
              <a:t>movilidad</a:t>
            </a:r>
            <a:r>
              <a:rPr sz="1100" b="1" spc="22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laboral.</a:t>
            </a:r>
            <a:endParaRPr sz="1100" dirty="0">
              <a:latin typeface="Arial"/>
              <a:cs typeface="Arial"/>
            </a:endParaRPr>
          </a:p>
          <a:p>
            <a:pPr marL="268399" marR="5129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r>
              <a:rPr sz="1100" b="1" dirty="0">
                <a:latin typeface="Arial"/>
                <a:cs typeface="Arial"/>
              </a:rPr>
              <a:t>Las </a:t>
            </a:r>
            <a:r>
              <a:rPr sz="1100" b="1" spc="-4" dirty="0">
                <a:latin typeface="Arial"/>
                <a:cs typeface="Arial"/>
              </a:rPr>
              <a:t>personas que </a:t>
            </a:r>
            <a:r>
              <a:rPr sz="1100" b="1" dirty="0">
                <a:latin typeface="Arial"/>
                <a:cs typeface="Arial"/>
              </a:rPr>
              <a:t>habitan en </a:t>
            </a:r>
            <a:r>
              <a:rPr sz="1100" b="1" spc="-9" dirty="0">
                <a:latin typeface="Arial"/>
                <a:cs typeface="Arial"/>
              </a:rPr>
              <a:t>casa </a:t>
            </a:r>
            <a:r>
              <a:rPr sz="1100" b="1" dirty="0">
                <a:latin typeface="Arial"/>
                <a:cs typeface="Arial"/>
              </a:rPr>
              <a:t>propia son  </a:t>
            </a:r>
            <a:r>
              <a:rPr sz="1100" b="1" spc="-4" dirty="0">
                <a:latin typeface="Arial"/>
                <a:cs typeface="Arial"/>
              </a:rPr>
              <a:t>típicamente menos móviles que aquellas que  rentan, </a:t>
            </a:r>
            <a:r>
              <a:rPr sz="1100" b="1" dirty="0">
                <a:latin typeface="Arial"/>
                <a:cs typeface="Arial"/>
              </a:rPr>
              <a:t>incluso </a:t>
            </a:r>
            <a:r>
              <a:rPr sz="1100" b="1" spc="-4" dirty="0">
                <a:latin typeface="Arial"/>
                <a:cs typeface="Arial"/>
              </a:rPr>
              <a:t>después </a:t>
            </a:r>
            <a:r>
              <a:rPr sz="1100" b="1" spc="-9" dirty="0">
                <a:latin typeface="Arial"/>
                <a:cs typeface="Arial"/>
              </a:rPr>
              <a:t>de </a:t>
            </a:r>
            <a:r>
              <a:rPr sz="1100" b="1" spc="-4" dirty="0">
                <a:latin typeface="Arial"/>
                <a:cs typeface="Arial"/>
              </a:rPr>
              <a:t>considerar </a:t>
            </a:r>
            <a:r>
              <a:rPr sz="1100" b="1" spc="-9" dirty="0">
                <a:latin typeface="Arial"/>
                <a:cs typeface="Arial"/>
              </a:rPr>
              <a:t>las  </a:t>
            </a:r>
            <a:r>
              <a:rPr sz="1100" b="1" spc="-4" dirty="0">
                <a:latin typeface="Arial"/>
                <a:cs typeface="Arial"/>
              </a:rPr>
              <a:t>características </a:t>
            </a:r>
            <a:r>
              <a:rPr sz="1100" b="1" dirty="0">
                <a:latin typeface="Arial"/>
                <a:cs typeface="Arial"/>
              </a:rPr>
              <a:t>del </a:t>
            </a:r>
            <a:r>
              <a:rPr sz="1100" b="1" spc="-9" dirty="0">
                <a:latin typeface="Arial"/>
                <a:cs typeface="Arial"/>
              </a:rPr>
              <a:t>hogar, </a:t>
            </a:r>
            <a:r>
              <a:rPr sz="1100" b="1" spc="-4" dirty="0">
                <a:latin typeface="Arial"/>
                <a:cs typeface="Arial"/>
              </a:rPr>
              <a:t>tales </a:t>
            </a:r>
            <a:r>
              <a:rPr sz="1100" b="1" dirty="0">
                <a:latin typeface="Arial"/>
                <a:cs typeface="Arial"/>
              </a:rPr>
              <a:t>como la edad, los  ingresos, </a:t>
            </a:r>
            <a:r>
              <a:rPr sz="1100" b="1" spc="-4" dirty="0">
                <a:latin typeface="Arial"/>
                <a:cs typeface="Arial"/>
              </a:rPr>
              <a:t>y </a:t>
            </a:r>
            <a:r>
              <a:rPr sz="1100" b="1" dirty="0">
                <a:latin typeface="Arial"/>
                <a:cs typeface="Arial"/>
              </a:rPr>
              <a:t>el estado </a:t>
            </a:r>
            <a:r>
              <a:rPr sz="1100" b="1" spc="-4" dirty="0">
                <a:latin typeface="Arial"/>
                <a:cs typeface="Arial"/>
              </a:rPr>
              <a:t>civil, migratorio y</a:t>
            </a:r>
            <a:r>
              <a:rPr sz="1100" b="1" spc="-9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laboral.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El </a:t>
            </a:r>
            <a:r>
              <a:rPr sz="1100" spc="-4" dirty="0">
                <a:latin typeface="Arial"/>
                <a:cs typeface="Arial"/>
              </a:rPr>
              <a:t>sesgo </a:t>
            </a:r>
            <a:r>
              <a:rPr sz="1100" spc="-9" dirty="0">
                <a:latin typeface="Arial"/>
                <a:cs typeface="Arial"/>
              </a:rPr>
              <a:t>en </a:t>
            </a:r>
            <a:r>
              <a:rPr sz="1100" spc="-4" dirty="0">
                <a:latin typeface="Arial"/>
                <a:cs typeface="Arial"/>
              </a:rPr>
              <a:t>favor de la vivienda </a:t>
            </a:r>
            <a:r>
              <a:rPr sz="1100" spc="-9" dirty="0">
                <a:latin typeface="Arial"/>
                <a:cs typeface="Arial"/>
              </a:rPr>
              <a:t>en propiedad </a:t>
            </a:r>
            <a:r>
              <a:rPr sz="1100" spc="-13" dirty="0">
                <a:latin typeface="Arial"/>
                <a:cs typeface="Arial"/>
              </a:rPr>
              <a:t>ha  </a:t>
            </a:r>
            <a:r>
              <a:rPr sz="1100" spc="-4" dirty="0">
                <a:latin typeface="Arial"/>
                <a:cs typeface="Arial"/>
              </a:rPr>
              <a:t>facilitado el </a:t>
            </a:r>
            <a:r>
              <a:rPr sz="1100" spc="-9" dirty="0">
                <a:latin typeface="Arial"/>
                <a:cs typeface="Arial"/>
              </a:rPr>
              <a:t>desarrollo de un modelo de </a:t>
            </a:r>
            <a:r>
              <a:rPr sz="1100" spc="-4" dirty="0">
                <a:latin typeface="Arial"/>
                <a:cs typeface="Arial"/>
              </a:rPr>
              <a:t>vivienda </a:t>
            </a:r>
            <a:r>
              <a:rPr sz="1100" spc="-13" dirty="0">
                <a:latin typeface="Arial"/>
                <a:cs typeface="Arial"/>
              </a:rPr>
              <a:t>de  </a:t>
            </a:r>
            <a:r>
              <a:rPr sz="1100" spc="-9" dirty="0">
                <a:latin typeface="Arial"/>
                <a:cs typeface="Arial"/>
              </a:rPr>
              <a:t>bajos </a:t>
            </a:r>
            <a:r>
              <a:rPr sz="1100" spc="-4" dirty="0">
                <a:latin typeface="Arial"/>
                <a:cs typeface="Arial"/>
              </a:rPr>
              <a:t>ingresos </a:t>
            </a:r>
            <a:r>
              <a:rPr sz="1100" spc="-9" dirty="0">
                <a:latin typeface="Arial"/>
                <a:cs typeface="Arial"/>
              </a:rPr>
              <a:t>en zonas </a:t>
            </a:r>
            <a:r>
              <a:rPr sz="1100" spc="-4" dirty="0">
                <a:latin typeface="Arial"/>
                <a:cs typeface="Arial"/>
              </a:rPr>
              <a:t>distantes desconectadas 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las </a:t>
            </a:r>
            <a:r>
              <a:rPr sz="1100" spc="-9" dirty="0">
                <a:latin typeface="Arial"/>
                <a:cs typeface="Arial"/>
              </a:rPr>
              <a:t>oportunidades de </a:t>
            </a:r>
            <a:r>
              <a:rPr sz="1100" spc="-4" dirty="0">
                <a:latin typeface="Arial"/>
                <a:cs typeface="Arial"/>
              </a:rPr>
              <a:t>empleo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servicios,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ha  limitado involuntariamente </a:t>
            </a:r>
            <a:r>
              <a:rPr sz="1100" spc="-9" dirty="0">
                <a:latin typeface="Arial"/>
                <a:cs typeface="Arial"/>
              </a:rPr>
              <a:t>las oportunidades  </a:t>
            </a:r>
            <a:r>
              <a:rPr sz="1100" spc="-4" dirty="0">
                <a:latin typeface="Arial"/>
                <a:cs typeface="Arial"/>
              </a:rPr>
              <a:t>económicas de los</a:t>
            </a:r>
            <a:r>
              <a:rPr sz="1100" spc="-6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residentes.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3303" y="923141"/>
            <a:ext cx="6378864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spc="-4" dirty="0">
                <a:latin typeface="Arial"/>
                <a:cs typeface="Arial"/>
              </a:rPr>
              <a:t>En </a:t>
            </a:r>
            <a:r>
              <a:rPr b="1" dirty="0">
                <a:latin typeface="Arial"/>
                <a:cs typeface="Arial"/>
              </a:rPr>
              <a:t>México la </a:t>
            </a:r>
            <a:r>
              <a:rPr lang="es-MX" b="1" spc="-9" dirty="0">
                <a:latin typeface="Arial"/>
                <a:cs typeface="Arial"/>
              </a:rPr>
              <a:t>v</a:t>
            </a:r>
            <a:r>
              <a:rPr b="1" spc="-9" dirty="0" smtClean="0">
                <a:latin typeface="Arial"/>
                <a:cs typeface="Arial"/>
              </a:rPr>
              <a:t>ivienda </a:t>
            </a:r>
            <a:r>
              <a:rPr b="1" dirty="0">
                <a:latin typeface="Arial"/>
                <a:cs typeface="Arial"/>
              </a:rPr>
              <a:t>en </a:t>
            </a:r>
            <a:r>
              <a:rPr lang="es-MX" b="1" dirty="0" smtClean="0">
                <a:latin typeface="Arial"/>
                <a:cs typeface="Arial"/>
              </a:rPr>
              <a:t>r</a:t>
            </a:r>
            <a:r>
              <a:rPr b="1" dirty="0" smtClean="0">
                <a:latin typeface="Arial"/>
                <a:cs typeface="Arial"/>
              </a:rPr>
              <a:t>enta </a:t>
            </a:r>
            <a:r>
              <a:rPr lang="es-MX" b="1" dirty="0">
                <a:latin typeface="Arial"/>
                <a:cs typeface="Arial"/>
              </a:rPr>
              <a:t>o</a:t>
            </a:r>
            <a:r>
              <a:rPr b="1" dirty="0" smtClean="0">
                <a:latin typeface="Arial"/>
                <a:cs typeface="Arial"/>
              </a:rPr>
              <a:t>pera </a:t>
            </a:r>
            <a:r>
              <a:rPr b="1" dirty="0">
                <a:latin typeface="Arial"/>
                <a:cs typeface="Arial"/>
              </a:rPr>
              <a:t>de </a:t>
            </a:r>
            <a:r>
              <a:rPr lang="es-MX" b="1" dirty="0">
                <a:latin typeface="Arial"/>
                <a:cs typeface="Arial"/>
              </a:rPr>
              <a:t>m</a:t>
            </a:r>
            <a:r>
              <a:rPr b="1" dirty="0" smtClean="0">
                <a:latin typeface="Arial"/>
                <a:cs typeface="Arial"/>
              </a:rPr>
              <a:t>anera</a:t>
            </a:r>
            <a:r>
              <a:rPr b="1" spc="-112" dirty="0" smtClean="0">
                <a:latin typeface="Arial"/>
                <a:cs typeface="Arial"/>
              </a:rPr>
              <a:t> </a:t>
            </a:r>
            <a:r>
              <a:rPr lang="es-MX" b="1" dirty="0">
                <a:latin typeface="Arial"/>
                <a:cs typeface="Arial"/>
              </a:rPr>
              <a:t>i</a:t>
            </a:r>
            <a:r>
              <a:rPr b="1" dirty="0" smtClean="0">
                <a:latin typeface="Arial"/>
                <a:cs typeface="Arial"/>
              </a:rPr>
              <a:t>nformal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1765" y="1886734"/>
            <a:ext cx="1163205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18" dirty="0">
                <a:latin typeface="Arial"/>
                <a:cs typeface="Arial"/>
              </a:rPr>
              <a:t>Al </a:t>
            </a:r>
            <a:r>
              <a:rPr sz="900" b="1" spc="-4" dirty="0">
                <a:latin typeface="Arial"/>
                <a:cs typeface="Arial"/>
              </a:rPr>
              <a:t>igual que en otras  partes de  Latinoamérica, el  mercado de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vivienda  en renta en </a:t>
            </a:r>
            <a:r>
              <a:rPr sz="900" b="1" dirty="0">
                <a:latin typeface="Arial"/>
                <a:cs typeface="Arial"/>
              </a:rPr>
              <a:t>México  </a:t>
            </a:r>
            <a:r>
              <a:rPr sz="900" b="1" spc="-4" dirty="0">
                <a:latin typeface="Arial"/>
                <a:cs typeface="Arial"/>
              </a:rPr>
              <a:t>sigue siendo  superficial y poco  desarrollado en  comparación con  otros</a:t>
            </a:r>
            <a:r>
              <a:rPr sz="900" b="1" spc="-7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países.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6735" y="4134971"/>
            <a:ext cx="1177636" cy="851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73182" y="5132743"/>
            <a:ext cx="1188720" cy="840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5342313" y="1875864"/>
            <a:ext cx="3168535" cy="19847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5342313" y="3911748"/>
            <a:ext cx="3168535" cy="19498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6633556" y="338415"/>
            <a:ext cx="1008611" cy="2796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8021780" y="6446580"/>
            <a:ext cx="665020" cy="3352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18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217869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25155" y="1825887"/>
            <a:ext cx="3508086" cy="2354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A </a:t>
            </a:r>
            <a:r>
              <a:rPr sz="1100" spc="-9" dirty="0">
                <a:latin typeface="Arial"/>
                <a:cs typeface="Arial"/>
              </a:rPr>
              <a:t>pesar de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9" dirty="0">
                <a:latin typeface="Arial"/>
                <a:cs typeface="Arial"/>
              </a:rPr>
              <a:t>rápida urbanización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altos </a:t>
            </a:r>
            <a:r>
              <a:rPr sz="1100" spc="-4" dirty="0">
                <a:latin typeface="Arial"/>
                <a:cs typeface="Arial"/>
              </a:rPr>
              <a:t>niveles 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urbanización actuales, México carecía, hasta  hace muy poco, </a:t>
            </a:r>
            <a:r>
              <a:rPr sz="1100" spc="-9" dirty="0">
                <a:latin typeface="Arial"/>
                <a:cs typeface="Arial"/>
              </a:rPr>
              <a:t>de una </a:t>
            </a:r>
            <a:r>
              <a:rPr sz="1100" spc="-4" dirty="0">
                <a:latin typeface="Arial"/>
                <a:cs typeface="Arial"/>
              </a:rPr>
              <a:t>política </a:t>
            </a:r>
            <a:r>
              <a:rPr sz="1100" spc="-9" dirty="0">
                <a:latin typeface="Arial"/>
                <a:cs typeface="Arial"/>
              </a:rPr>
              <a:t>urbana clara </a:t>
            </a:r>
            <a:r>
              <a:rPr sz="1100" spc="-4" dirty="0">
                <a:latin typeface="Arial"/>
                <a:cs typeface="Arial"/>
              </a:rPr>
              <a:t>para  regular el desarrollo</a:t>
            </a:r>
            <a:r>
              <a:rPr sz="1100" spc="-72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urbano.</a:t>
            </a:r>
          </a:p>
          <a:p>
            <a:pPr marL="268399" marR="4559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r>
              <a:rPr sz="1100" b="1" spc="-4" dirty="0">
                <a:latin typeface="Arial"/>
                <a:cs typeface="Arial"/>
              </a:rPr>
              <a:t>Recientemente se ha desarrollado un marco de  </a:t>
            </a:r>
            <a:r>
              <a:rPr sz="1100" b="1" dirty="0">
                <a:latin typeface="Arial"/>
                <a:cs typeface="Arial"/>
              </a:rPr>
              <a:t>política </a:t>
            </a:r>
            <a:r>
              <a:rPr sz="1100" b="1" spc="-4" dirty="0">
                <a:latin typeface="Arial"/>
                <a:cs typeface="Arial"/>
              </a:rPr>
              <a:t>nacional </a:t>
            </a:r>
            <a:r>
              <a:rPr sz="1100" b="1" dirty="0">
                <a:latin typeface="Arial"/>
                <a:cs typeface="Arial"/>
              </a:rPr>
              <a:t>que busca </a:t>
            </a:r>
            <a:r>
              <a:rPr sz="1100" b="1" spc="-4" dirty="0">
                <a:latin typeface="Arial"/>
                <a:cs typeface="Arial"/>
              </a:rPr>
              <a:t>impulsar una  </a:t>
            </a:r>
            <a:r>
              <a:rPr sz="1100" b="1" dirty="0">
                <a:latin typeface="Arial"/>
                <a:cs typeface="Arial"/>
              </a:rPr>
              <a:t>gestión urbana </a:t>
            </a:r>
            <a:r>
              <a:rPr sz="1100" b="1" spc="-9" dirty="0">
                <a:latin typeface="Arial"/>
                <a:cs typeface="Arial"/>
              </a:rPr>
              <a:t>más </a:t>
            </a:r>
            <a:r>
              <a:rPr sz="1100" b="1" spc="-4" dirty="0">
                <a:latin typeface="Arial"/>
                <a:cs typeface="Arial"/>
              </a:rPr>
              <a:t>eficaz que </a:t>
            </a:r>
            <a:r>
              <a:rPr sz="1100" b="1" spc="-9" dirty="0">
                <a:latin typeface="Arial"/>
                <a:cs typeface="Arial"/>
              </a:rPr>
              <a:t>vuelve </a:t>
            </a:r>
            <a:r>
              <a:rPr sz="1100" b="1" dirty="0">
                <a:latin typeface="Arial"/>
                <a:cs typeface="Arial"/>
              </a:rPr>
              <a:t>la  </a:t>
            </a:r>
            <a:r>
              <a:rPr sz="1100" b="1" spc="-4" dirty="0">
                <a:latin typeface="Arial"/>
                <a:cs typeface="Arial"/>
              </a:rPr>
              <a:t>inversión </a:t>
            </a:r>
            <a:r>
              <a:rPr sz="1100" b="1" dirty="0">
                <a:latin typeface="Arial"/>
                <a:cs typeface="Arial"/>
              </a:rPr>
              <a:t>en </a:t>
            </a:r>
            <a:r>
              <a:rPr sz="1100" b="1" spc="-4" dirty="0">
                <a:latin typeface="Arial"/>
                <a:cs typeface="Arial"/>
              </a:rPr>
              <a:t>vivienda </a:t>
            </a:r>
            <a:r>
              <a:rPr sz="1100" b="1" dirty="0">
                <a:latin typeface="Arial"/>
                <a:cs typeface="Arial"/>
              </a:rPr>
              <a:t>en </a:t>
            </a:r>
            <a:r>
              <a:rPr sz="1100" b="1" spc="-4" dirty="0">
                <a:latin typeface="Arial"/>
                <a:cs typeface="Arial"/>
              </a:rPr>
              <a:t>renta</a:t>
            </a:r>
            <a:r>
              <a:rPr sz="1100" b="1" spc="27" dirty="0">
                <a:latin typeface="Arial"/>
                <a:cs typeface="Arial"/>
              </a:rPr>
              <a:t> </a:t>
            </a:r>
            <a:r>
              <a:rPr sz="1100" b="1" spc="-4" dirty="0">
                <a:latin typeface="Arial"/>
                <a:cs typeface="Arial"/>
              </a:rPr>
              <a:t>atractiva.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spc="-9" dirty="0">
                <a:latin typeface="Arial"/>
                <a:cs typeface="Arial"/>
              </a:rPr>
              <a:t>La creación </a:t>
            </a:r>
            <a:r>
              <a:rPr sz="1100" spc="-4" dirty="0">
                <a:latin typeface="Arial"/>
                <a:cs typeface="Arial"/>
              </a:rPr>
              <a:t>en </a:t>
            </a:r>
            <a:r>
              <a:rPr sz="1100" spc="-9" dirty="0">
                <a:latin typeface="Arial"/>
                <a:cs typeface="Arial"/>
              </a:rPr>
              <a:t>2013 de la </a:t>
            </a:r>
            <a:r>
              <a:rPr sz="1100" spc="-4" dirty="0">
                <a:latin typeface="Arial"/>
                <a:cs typeface="Arial"/>
              </a:rPr>
              <a:t>Secretaria </a:t>
            </a:r>
            <a:r>
              <a:rPr sz="1100" spc="-9" dirty="0">
                <a:latin typeface="Arial"/>
                <a:cs typeface="Arial"/>
              </a:rPr>
              <a:t>de Desarrollo  </a:t>
            </a:r>
            <a:r>
              <a:rPr sz="1100" spc="-4" dirty="0">
                <a:latin typeface="Arial"/>
                <a:cs typeface="Arial"/>
              </a:rPr>
              <a:t>Agrario, </a:t>
            </a:r>
            <a:r>
              <a:rPr sz="1100" spc="-13" dirty="0">
                <a:latin typeface="Arial"/>
                <a:cs typeface="Arial"/>
              </a:rPr>
              <a:t>Territorial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Urbano </a:t>
            </a:r>
            <a:r>
              <a:rPr sz="1100" spc="-13" dirty="0">
                <a:latin typeface="Arial"/>
                <a:cs typeface="Arial"/>
              </a:rPr>
              <a:t>(SEDATU), </a:t>
            </a:r>
            <a:r>
              <a:rPr sz="1100" spc="-4" dirty="0">
                <a:latin typeface="Arial"/>
                <a:cs typeface="Arial"/>
              </a:rPr>
              <a:t>encargada 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las políticas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vivienda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desarrollo urbano,  marcó un </a:t>
            </a:r>
            <a:r>
              <a:rPr sz="1100" spc="-9" dirty="0">
                <a:latin typeface="Arial"/>
                <a:cs typeface="Arial"/>
              </a:rPr>
              <a:t>paso </a:t>
            </a:r>
            <a:r>
              <a:rPr sz="1100" spc="-4" dirty="0">
                <a:latin typeface="Arial"/>
                <a:cs typeface="Arial"/>
              </a:rPr>
              <a:t>importante </a:t>
            </a:r>
            <a:r>
              <a:rPr sz="1100" spc="-9" dirty="0">
                <a:latin typeface="Arial"/>
                <a:cs typeface="Arial"/>
              </a:rPr>
              <a:t>hacia </a:t>
            </a:r>
            <a:r>
              <a:rPr sz="1100" spc="-4" dirty="0">
                <a:latin typeface="Arial"/>
                <a:cs typeface="Arial"/>
              </a:rPr>
              <a:t>una respuesta  coordinada a los </a:t>
            </a:r>
            <a:r>
              <a:rPr sz="1100" dirty="0">
                <a:latin typeface="Arial"/>
                <a:cs typeface="Arial"/>
              </a:rPr>
              <a:t>retos </a:t>
            </a:r>
            <a:r>
              <a:rPr sz="1100" spc="-4" dirty="0">
                <a:latin typeface="Arial"/>
                <a:cs typeface="Arial"/>
              </a:rPr>
              <a:t>urbanos del</a:t>
            </a:r>
            <a:r>
              <a:rPr sz="1100" spc="-58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país.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5155" y="4730899"/>
            <a:ext cx="3509241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>
              <a:buChar char="•"/>
              <a:tabLst>
                <a:tab pos="268399" algn="l"/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El </a:t>
            </a:r>
            <a:r>
              <a:rPr sz="1100" spc="-4" dirty="0">
                <a:latin typeface="Arial"/>
                <a:cs typeface="Arial"/>
              </a:rPr>
              <a:t>Programa </a:t>
            </a:r>
            <a:r>
              <a:rPr sz="1100" spc="-9" dirty="0">
                <a:latin typeface="Arial"/>
                <a:cs typeface="Arial"/>
              </a:rPr>
              <a:t>Nacional de Desarrollo Urbano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el  Programa Nacional de </a:t>
            </a:r>
            <a:r>
              <a:rPr sz="1100" spc="-9" dirty="0">
                <a:latin typeface="Arial"/>
                <a:cs typeface="Arial"/>
              </a:rPr>
              <a:t>Vivienda, </a:t>
            </a:r>
            <a:r>
              <a:rPr sz="1100" spc="-4" dirty="0">
                <a:latin typeface="Arial"/>
                <a:cs typeface="Arial"/>
              </a:rPr>
              <a:t>procuran vincular</a:t>
            </a:r>
            <a:r>
              <a:rPr sz="1100" spc="22" dirty="0">
                <a:latin typeface="Arial"/>
                <a:cs typeface="Arial"/>
              </a:rPr>
              <a:t> </a:t>
            </a:r>
            <a:r>
              <a:rPr sz="1100" spc="-9" dirty="0">
                <a:latin typeface="Arial"/>
                <a:cs typeface="Arial"/>
              </a:rPr>
              <a:t>la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5621" y="5215330"/>
            <a:ext cx="2987386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>
              <a:tabLst>
                <a:tab pos="927143" algn="l"/>
                <a:tab pos="1296976" algn="l"/>
                <a:tab pos="1984784" algn="l"/>
                <a:tab pos="2407612" algn="l"/>
              </a:tabLst>
            </a:pPr>
            <a:r>
              <a:rPr sz="1100" dirty="0">
                <a:latin typeface="Arial"/>
                <a:cs typeface="Arial"/>
              </a:rPr>
              <a:t>sust</a:t>
            </a:r>
            <a:r>
              <a:rPr sz="1100" spc="-4" dirty="0">
                <a:latin typeface="Arial"/>
                <a:cs typeface="Arial"/>
              </a:rPr>
              <a:t>en</a:t>
            </a:r>
            <a:r>
              <a:rPr sz="1100" spc="-9" dirty="0">
                <a:latin typeface="Arial"/>
                <a:cs typeface="Arial"/>
              </a:rPr>
              <a:t>t</a:t>
            </a:r>
            <a:r>
              <a:rPr sz="1100" spc="-13" dirty="0">
                <a:latin typeface="Arial"/>
                <a:cs typeface="Arial"/>
              </a:rPr>
              <a:t>a</a:t>
            </a:r>
            <a:r>
              <a:rPr sz="1100" spc="-4" dirty="0">
                <a:latin typeface="Arial"/>
                <a:cs typeface="Arial"/>
              </a:rPr>
              <a:t>b</a:t>
            </a:r>
            <a:r>
              <a:rPr sz="1100" spc="-18" dirty="0">
                <a:latin typeface="Arial"/>
                <a:cs typeface="Arial"/>
              </a:rPr>
              <a:t>l</a:t>
            </a:r>
            <a:r>
              <a:rPr sz="1100" spc="-4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s	c</a:t>
            </a:r>
            <a:r>
              <a:rPr sz="1100" spc="-9" dirty="0">
                <a:latin typeface="Arial"/>
                <a:cs typeface="Arial"/>
              </a:rPr>
              <a:t>o</a:t>
            </a:r>
            <a:r>
              <a:rPr sz="1100" spc="-4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13" dirty="0">
                <a:latin typeface="Arial"/>
                <a:cs typeface="Arial"/>
              </a:rPr>
              <a:t>a</a:t>
            </a:r>
            <a:r>
              <a:rPr sz="1100" dirty="0">
                <a:latin typeface="Arial"/>
                <a:cs typeface="Arial"/>
              </a:rPr>
              <a:t>cci</a:t>
            </a:r>
            <a:r>
              <a:rPr sz="1100" spc="-13" dirty="0">
                <a:latin typeface="Arial"/>
                <a:cs typeface="Arial"/>
              </a:rPr>
              <a:t>on</a:t>
            </a:r>
            <a:r>
              <a:rPr sz="1100" spc="-4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s	</a:t>
            </a:r>
            <a:r>
              <a:rPr sz="1100" spc="-13" dirty="0">
                <a:latin typeface="Arial"/>
                <a:cs typeface="Arial"/>
              </a:rPr>
              <a:t>p</a:t>
            </a:r>
            <a:r>
              <a:rPr sz="1100" spc="-4" dirty="0">
                <a:latin typeface="Arial"/>
                <a:cs typeface="Arial"/>
              </a:rPr>
              <a:t>a</a:t>
            </a:r>
            <a:r>
              <a:rPr sz="1100" spc="-18" dirty="0">
                <a:latin typeface="Arial"/>
                <a:cs typeface="Arial"/>
              </a:rPr>
              <a:t>r</a:t>
            </a:r>
            <a:r>
              <a:rPr sz="1100" spc="-4" dirty="0">
                <a:latin typeface="Arial"/>
                <a:cs typeface="Arial"/>
              </a:rPr>
              <a:t>a</a:t>
            </a:r>
            <a:r>
              <a:rPr sz="1100" dirty="0">
                <a:latin typeface="Arial"/>
                <a:cs typeface="Arial"/>
              </a:rPr>
              <a:t>	c</a:t>
            </a:r>
            <a:r>
              <a:rPr sz="1100" spc="-9" dirty="0">
                <a:latin typeface="Arial"/>
                <a:cs typeface="Arial"/>
              </a:rPr>
              <a:t>o</a:t>
            </a:r>
            <a:r>
              <a:rPr sz="1100" spc="-4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t</a:t>
            </a:r>
            <a:r>
              <a:rPr sz="1100" spc="-13" dirty="0">
                <a:latin typeface="Arial"/>
                <a:cs typeface="Arial"/>
              </a:rPr>
              <a:t>r</a:t>
            </a:r>
            <a:r>
              <a:rPr sz="1100" spc="-4" dirty="0">
                <a:latin typeface="Arial"/>
                <a:cs typeface="Arial"/>
              </a:rPr>
              <a:t>o</a:t>
            </a:r>
            <a:r>
              <a:rPr sz="1100" spc="-18" dirty="0">
                <a:latin typeface="Arial"/>
                <a:cs typeface="Arial"/>
              </a:rPr>
              <a:t>l</a:t>
            </a:r>
            <a:r>
              <a:rPr sz="1100" spc="-4" dirty="0">
                <a:latin typeface="Arial"/>
                <a:cs typeface="Arial"/>
              </a:rPr>
              <a:t>a</a:t>
            </a:r>
            <a:r>
              <a:rPr sz="1100" dirty="0">
                <a:latin typeface="Arial"/>
                <a:cs typeface="Arial"/>
              </a:rPr>
              <a:t>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85620" y="5053965"/>
            <a:ext cx="3247736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559" algn="r">
              <a:tabLst>
                <a:tab pos="1051941" algn="l"/>
                <a:tab pos="1430321" algn="l"/>
                <a:tab pos="2204746" algn="l"/>
                <a:tab pos="3114225" algn="l"/>
              </a:tabLst>
            </a:pPr>
            <a:r>
              <a:rPr sz="1100" dirty="0">
                <a:latin typeface="Arial"/>
                <a:cs typeface="Arial"/>
              </a:rPr>
              <a:t>c</a:t>
            </a:r>
            <a:r>
              <a:rPr sz="1100" spc="-9" dirty="0">
                <a:latin typeface="Arial"/>
                <a:cs typeface="Arial"/>
              </a:rPr>
              <a:t>o</a:t>
            </a:r>
            <a:r>
              <a:rPr sz="1100" spc="-4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s</a:t>
            </a:r>
            <a:r>
              <a:rPr sz="1100" spc="-9" dirty="0">
                <a:latin typeface="Arial"/>
                <a:cs typeface="Arial"/>
              </a:rPr>
              <a:t>o</a:t>
            </a:r>
            <a:r>
              <a:rPr sz="1100" spc="-4" dirty="0">
                <a:latin typeface="Arial"/>
                <a:cs typeface="Arial"/>
              </a:rPr>
              <a:t>l</a:t>
            </a:r>
            <a:r>
              <a:rPr sz="1100" spc="-9" dirty="0">
                <a:latin typeface="Arial"/>
                <a:cs typeface="Arial"/>
              </a:rPr>
              <a:t>i</a:t>
            </a:r>
            <a:r>
              <a:rPr sz="1100" spc="-13" dirty="0">
                <a:latin typeface="Arial"/>
                <a:cs typeface="Arial"/>
              </a:rPr>
              <a:t>d</a:t>
            </a:r>
            <a:r>
              <a:rPr sz="1100" spc="-4" dirty="0">
                <a:latin typeface="Arial"/>
                <a:cs typeface="Arial"/>
              </a:rPr>
              <a:t>ac</a:t>
            </a:r>
            <a:r>
              <a:rPr sz="1100" spc="-13" dirty="0">
                <a:latin typeface="Arial"/>
                <a:cs typeface="Arial"/>
              </a:rPr>
              <a:t>ió</a:t>
            </a:r>
            <a:r>
              <a:rPr sz="1100" spc="-4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13" dirty="0">
                <a:latin typeface="Arial"/>
                <a:cs typeface="Arial"/>
              </a:rPr>
              <a:t>d</a:t>
            </a:r>
            <a:r>
              <a:rPr sz="1100" spc="-4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4" dirty="0">
                <a:latin typeface="Arial"/>
                <a:cs typeface="Arial"/>
              </a:rPr>
              <a:t>ci</a:t>
            </a:r>
            <a:r>
              <a:rPr sz="1100" spc="-13" dirty="0">
                <a:latin typeface="Arial"/>
                <a:cs typeface="Arial"/>
              </a:rPr>
              <a:t>ud</a:t>
            </a:r>
            <a:r>
              <a:rPr sz="1100" spc="-4" dirty="0">
                <a:latin typeface="Arial"/>
                <a:cs typeface="Arial"/>
              </a:rPr>
              <a:t>a</a:t>
            </a:r>
            <a:r>
              <a:rPr sz="1100" spc="-13" dirty="0">
                <a:latin typeface="Arial"/>
                <a:cs typeface="Arial"/>
              </a:rPr>
              <a:t>d</a:t>
            </a:r>
            <a:r>
              <a:rPr sz="1100" spc="-4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s	</a:t>
            </a:r>
            <a:r>
              <a:rPr sz="1100" spc="-18" dirty="0">
                <a:latin typeface="Arial"/>
                <a:cs typeface="Arial"/>
              </a:rPr>
              <a:t>i</a:t>
            </a:r>
            <a:r>
              <a:rPr sz="1100" spc="-4" dirty="0">
                <a:latin typeface="Arial"/>
                <a:cs typeface="Arial"/>
              </a:rPr>
              <a:t>nc</a:t>
            </a:r>
            <a:r>
              <a:rPr sz="1100" spc="-13" dirty="0">
                <a:latin typeface="Arial"/>
                <a:cs typeface="Arial"/>
              </a:rPr>
              <a:t>l</a:t>
            </a:r>
            <a:r>
              <a:rPr sz="1100" spc="-4" dirty="0">
                <a:latin typeface="Arial"/>
                <a:cs typeface="Arial"/>
              </a:rPr>
              <a:t>u</a:t>
            </a:r>
            <a:r>
              <a:rPr sz="1100" spc="-13" dirty="0">
                <a:latin typeface="Arial"/>
                <a:cs typeface="Arial"/>
              </a:rPr>
              <a:t>ye</a:t>
            </a:r>
            <a:r>
              <a:rPr sz="1100" spc="-4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t</a:t>
            </a:r>
            <a:r>
              <a:rPr sz="1100" spc="4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s	y</a:t>
            </a:r>
          </a:p>
          <a:p>
            <a:pPr marR="5129" algn="r"/>
            <a:r>
              <a:rPr sz="1100" spc="-9" dirty="0">
                <a:latin typeface="Arial"/>
                <a:cs typeface="Arial"/>
              </a:rPr>
              <a:t>la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5620" y="5376694"/>
            <a:ext cx="3248890" cy="507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 algn="just"/>
            <a:r>
              <a:rPr sz="1100" spc="-9" dirty="0">
                <a:latin typeface="Arial"/>
                <a:cs typeface="Arial"/>
              </a:rPr>
              <a:t>expansión </a:t>
            </a:r>
            <a:r>
              <a:rPr sz="1100" spc="-4" dirty="0">
                <a:latin typeface="Arial"/>
                <a:cs typeface="Arial"/>
              </a:rPr>
              <a:t>urbana, promover </a:t>
            </a:r>
            <a:r>
              <a:rPr sz="1100" spc="-9" dirty="0">
                <a:latin typeface="Arial"/>
                <a:cs typeface="Arial"/>
              </a:rPr>
              <a:t>la </a:t>
            </a:r>
            <a:r>
              <a:rPr sz="1100" spc="-4" dirty="0">
                <a:latin typeface="Arial"/>
                <a:cs typeface="Arial"/>
              </a:rPr>
              <a:t>movilidad, </a:t>
            </a:r>
            <a:r>
              <a:rPr sz="1100" spc="-9" dirty="0">
                <a:latin typeface="Arial"/>
                <a:cs typeface="Arial"/>
              </a:rPr>
              <a:t>ampliar </a:t>
            </a:r>
            <a:r>
              <a:rPr sz="1100" spc="-4" dirty="0">
                <a:latin typeface="Arial"/>
                <a:cs typeface="Arial"/>
              </a:rPr>
              <a:t>el  acceso a soluciones </a:t>
            </a:r>
            <a:r>
              <a:rPr sz="1100" spc="-9" dirty="0">
                <a:latin typeface="Arial"/>
                <a:cs typeface="Arial"/>
              </a:rPr>
              <a:t>habitacionales adecuadas </a:t>
            </a:r>
            <a:r>
              <a:rPr sz="1100" dirty="0">
                <a:latin typeface="Arial"/>
                <a:cs typeface="Arial"/>
              </a:rPr>
              <a:t>y  </a:t>
            </a:r>
            <a:r>
              <a:rPr sz="1100" spc="-4" dirty="0">
                <a:latin typeface="Arial"/>
                <a:cs typeface="Arial"/>
              </a:rPr>
              <a:t>reducir el rezago de</a:t>
            </a:r>
            <a:r>
              <a:rPr sz="1100" spc="-49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vivienda.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1903" y="923141"/>
            <a:ext cx="6160655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La </a:t>
            </a:r>
            <a:r>
              <a:rPr lang="es-MX" b="1" dirty="0" smtClean="0">
                <a:latin typeface="Arial"/>
                <a:cs typeface="Arial"/>
              </a:rPr>
              <a:t>a</a:t>
            </a:r>
            <a:r>
              <a:rPr b="1" dirty="0" smtClean="0">
                <a:latin typeface="Arial"/>
                <a:cs typeface="Arial"/>
              </a:rPr>
              <a:t>ctual </a:t>
            </a:r>
            <a:r>
              <a:rPr lang="es-MX" b="1" dirty="0" smtClean="0">
                <a:latin typeface="Arial"/>
                <a:cs typeface="Arial"/>
              </a:rPr>
              <a:t>p</a:t>
            </a:r>
            <a:r>
              <a:rPr b="1" spc="-4" dirty="0" smtClean="0">
                <a:latin typeface="Arial"/>
                <a:cs typeface="Arial"/>
              </a:rPr>
              <a:t>olítica </a:t>
            </a:r>
            <a:r>
              <a:rPr lang="es-MX" b="1" spc="-4" dirty="0" smtClean="0">
                <a:latin typeface="Arial"/>
                <a:cs typeface="Arial"/>
              </a:rPr>
              <a:t>u</a:t>
            </a:r>
            <a:r>
              <a:rPr b="1" dirty="0" smtClean="0">
                <a:latin typeface="Arial"/>
                <a:cs typeface="Arial"/>
              </a:rPr>
              <a:t>rbana </a:t>
            </a:r>
            <a:r>
              <a:rPr lang="es-MX" b="1" dirty="0" smtClean="0">
                <a:latin typeface="Arial"/>
                <a:cs typeface="Arial"/>
              </a:rPr>
              <a:t>p</a:t>
            </a:r>
            <a:r>
              <a:rPr b="1" spc="-4" dirty="0" smtClean="0">
                <a:latin typeface="Arial"/>
                <a:cs typeface="Arial"/>
              </a:rPr>
              <a:t>romueve </a:t>
            </a:r>
            <a:r>
              <a:rPr lang="es-MX" b="1" spc="-4" dirty="0" smtClean="0">
                <a:latin typeface="Arial"/>
                <a:cs typeface="Arial"/>
              </a:rPr>
              <a:t>n</a:t>
            </a:r>
            <a:r>
              <a:rPr b="1" spc="-4" dirty="0" smtClean="0">
                <a:latin typeface="Arial"/>
                <a:cs typeface="Arial"/>
              </a:rPr>
              <a:t>uevas</a:t>
            </a:r>
            <a:r>
              <a:rPr b="1" spc="-99" dirty="0" smtClean="0">
                <a:latin typeface="Arial"/>
                <a:cs typeface="Arial"/>
              </a:rPr>
              <a:t> </a:t>
            </a:r>
            <a:r>
              <a:rPr lang="es-MX" b="1" spc="-99" dirty="0" smtClean="0">
                <a:latin typeface="Arial"/>
                <a:cs typeface="Arial"/>
              </a:rPr>
              <a:t>s</a:t>
            </a:r>
            <a:r>
              <a:rPr b="1" dirty="0" smtClean="0">
                <a:latin typeface="Arial"/>
                <a:cs typeface="Arial"/>
              </a:rPr>
              <a:t>oluciones</a:t>
            </a:r>
            <a:endParaRPr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1765" y="1886734"/>
            <a:ext cx="1167823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El actual enfoque en  materia de vivienda  y políticas urbanas  es un hecho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positivo  que favorece la  inversión en  vivienda en renta en  las principales </a:t>
            </a:r>
            <a:r>
              <a:rPr sz="900" b="1" spc="-9" dirty="0">
                <a:latin typeface="Arial"/>
                <a:cs typeface="Arial"/>
              </a:rPr>
              <a:t>áreas  </a:t>
            </a:r>
            <a:r>
              <a:rPr sz="900" b="1" spc="-4" dirty="0">
                <a:latin typeface="Arial"/>
                <a:cs typeface="Arial"/>
              </a:rPr>
              <a:t>metropolitanas del  país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2454" y="4145727"/>
            <a:ext cx="1102822" cy="874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5381104" y="1866451"/>
            <a:ext cx="3129742" cy="25240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5381104" y="4592170"/>
            <a:ext cx="3129742" cy="16432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6508864" y="346933"/>
            <a:ext cx="1008611" cy="279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2712720" y="4145727"/>
            <a:ext cx="1364673" cy="572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8201024" y="6446579"/>
            <a:ext cx="485775" cy="28759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19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933212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5155" y="1825887"/>
            <a:ext cx="3509241" cy="39549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En </a:t>
            </a:r>
            <a:r>
              <a:rPr sz="1100" spc="-4" dirty="0">
                <a:latin typeface="Arial"/>
                <a:cs typeface="Arial"/>
              </a:rPr>
              <a:t>términos </a:t>
            </a:r>
            <a:r>
              <a:rPr sz="1100" spc="-9" dirty="0">
                <a:latin typeface="Arial"/>
                <a:cs typeface="Arial"/>
              </a:rPr>
              <a:t>generales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reutilización de espacios  </a:t>
            </a:r>
            <a:r>
              <a:rPr sz="1100" b="1" dirty="0">
                <a:latin typeface="Arial"/>
                <a:cs typeface="Arial"/>
              </a:rPr>
              <a:t>intraurbanos </a:t>
            </a:r>
            <a:r>
              <a:rPr sz="1100" b="1" spc="-9" dirty="0">
                <a:latin typeface="Arial"/>
                <a:cs typeface="Arial"/>
              </a:rPr>
              <a:t>se </a:t>
            </a:r>
            <a:r>
              <a:rPr sz="1100" b="1" spc="-4" dirty="0">
                <a:latin typeface="Arial"/>
                <a:cs typeface="Arial"/>
              </a:rPr>
              <a:t>a empezado a </a:t>
            </a:r>
            <a:r>
              <a:rPr sz="1100" b="1" dirty="0">
                <a:latin typeface="Arial"/>
                <a:cs typeface="Arial"/>
              </a:rPr>
              <a:t>dar </a:t>
            </a:r>
            <a:r>
              <a:rPr sz="1100" spc="-9" dirty="0">
                <a:latin typeface="Arial"/>
                <a:cs typeface="Arial"/>
              </a:rPr>
              <a:t>mediante </a:t>
            </a:r>
            <a:r>
              <a:rPr sz="1100" spc="-4" dirty="0">
                <a:latin typeface="Arial"/>
                <a:cs typeface="Arial"/>
              </a:rPr>
              <a:t>el  fomento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la actividad dentro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las </a:t>
            </a:r>
            <a:r>
              <a:rPr sz="1100" spc="-9" dirty="0">
                <a:latin typeface="Arial"/>
                <a:cs typeface="Arial"/>
              </a:rPr>
              <a:t>ciudades </a:t>
            </a:r>
            <a:r>
              <a:rPr sz="1100" spc="-4" dirty="0">
                <a:latin typeface="Arial"/>
                <a:cs typeface="Arial"/>
              </a:rPr>
              <a:t>y/o al  desalentar </a:t>
            </a:r>
            <a:r>
              <a:rPr sz="1100" spc="-9" dirty="0">
                <a:latin typeface="Arial"/>
                <a:cs typeface="Arial"/>
              </a:rPr>
              <a:t>la </a:t>
            </a:r>
            <a:r>
              <a:rPr sz="1100" spc="-4" dirty="0">
                <a:latin typeface="Arial"/>
                <a:cs typeface="Arial"/>
              </a:rPr>
              <a:t>construcción fuera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límites  </a:t>
            </a:r>
            <a:r>
              <a:rPr sz="1100" spc="-4" dirty="0">
                <a:latin typeface="Arial"/>
                <a:cs typeface="Arial"/>
              </a:rPr>
              <a:t>existentes de la</a:t>
            </a:r>
            <a:r>
              <a:rPr sz="1100" spc="-27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ciudades.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r>
              <a:rPr sz="1100" b="1" spc="-4" dirty="0">
                <a:latin typeface="Arial"/>
                <a:cs typeface="Arial"/>
              </a:rPr>
              <a:t>A </a:t>
            </a:r>
            <a:r>
              <a:rPr sz="1100" b="1" dirty="0">
                <a:latin typeface="Arial"/>
                <a:cs typeface="Arial"/>
              </a:rPr>
              <a:t>menudo </a:t>
            </a:r>
            <a:r>
              <a:rPr sz="1100" b="1" spc="4" dirty="0">
                <a:latin typeface="Arial"/>
                <a:cs typeface="Arial"/>
              </a:rPr>
              <a:t>no </a:t>
            </a:r>
            <a:r>
              <a:rPr sz="1100" b="1" spc="-4" dirty="0">
                <a:latin typeface="Arial"/>
                <a:cs typeface="Arial"/>
              </a:rPr>
              <a:t>es </a:t>
            </a:r>
            <a:r>
              <a:rPr sz="1100" b="1" dirty="0">
                <a:latin typeface="Arial"/>
                <a:cs typeface="Arial"/>
              </a:rPr>
              <a:t>el alto costo </a:t>
            </a:r>
            <a:r>
              <a:rPr sz="1100" b="1" spc="-4" dirty="0">
                <a:latin typeface="Arial"/>
                <a:cs typeface="Arial"/>
              </a:rPr>
              <a:t>de </a:t>
            </a:r>
            <a:r>
              <a:rPr sz="1100" b="1" dirty="0">
                <a:latin typeface="Arial"/>
                <a:cs typeface="Arial"/>
              </a:rPr>
              <a:t>la tierra en </a:t>
            </a:r>
            <a:r>
              <a:rPr sz="1100" b="1" spc="-4" dirty="0">
                <a:latin typeface="Arial"/>
                <a:cs typeface="Arial"/>
              </a:rPr>
              <a:t>las  </a:t>
            </a:r>
            <a:r>
              <a:rPr sz="1100" b="1" dirty="0">
                <a:latin typeface="Arial"/>
                <a:cs typeface="Arial"/>
              </a:rPr>
              <a:t>zonas </a:t>
            </a:r>
            <a:r>
              <a:rPr sz="1100" b="1" spc="-4" dirty="0">
                <a:latin typeface="Arial"/>
                <a:cs typeface="Arial"/>
              </a:rPr>
              <a:t>centrales </a:t>
            </a:r>
            <a:r>
              <a:rPr sz="1100" b="1" spc="-9" dirty="0">
                <a:latin typeface="Arial"/>
                <a:cs typeface="Arial"/>
              </a:rPr>
              <a:t>de </a:t>
            </a:r>
            <a:r>
              <a:rPr sz="1100" b="1" spc="-4" dirty="0">
                <a:latin typeface="Arial"/>
                <a:cs typeface="Arial"/>
              </a:rPr>
              <a:t>las ciudades </a:t>
            </a:r>
            <a:r>
              <a:rPr sz="1100" b="1" dirty="0">
                <a:latin typeface="Arial"/>
                <a:cs typeface="Arial"/>
              </a:rPr>
              <a:t>lo </a:t>
            </a:r>
            <a:r>
              <a:rPr sz="1100" b="1" spc="-4" dirty="0">
                <a:latin typeface="Arial"/>
                <a:cs typeface="Arial"/>
              </a:rPr>
              <a:t>que </a:t>
            </a:r>
            <a:r>
              <a:rPr sz="1100" b="1" dirty="0">
                <a:latin typeface="Arial"/>
                <a:cs typeface="Arial"/>
              </a:rPr>
              <a:t>limita el  </a:t>
            </a:r>
            <a:r>
              <a:rPr sz="1100" b="1" spc="-4" dirty="0">
                <a:latin typeface="Arial"/>
                <a:cs typeface="Arial"/>
              </a:rPr>
              <a:t>atractivo de renovación </a:t>
            </a:r>
            <a:r>
              <a:rPr sz="1100" b="1" dirty="0">
                <a:latin typeface="Arial"/>
                <a:cs typeface="Arial"/>
              </a:rPr>
              <a:t>urbana, sino </a:t>
            </a:r>
            <a:r>
              <a:rPr sz="1100" b="1" spc="-4" dirty="0">
                <a:latin typeface="Arial"/>
                <a:cs typeface="Arial"/>
              </a:rPr>
              <a:t>ensamblar  una parcela de </a:t>
            </a:r>
            <a:r>
              <a:rPr sz="1100" b="1" spc="-9" dirty="0">
                <a:latin typeface="Arial"/>
                <a:cs typeface="Arial"/>
              </a:rPr>
              <a:t>tierra </a:t>
            </a:r>
            <a:r>
              <a:rPr sz="1100" b="1" dirty="0">
                <a:latin typeface="Arial"/>
                <a:cs typeface="Arial"/>
              </a:rPr>
              <a:t>lo </a:t>
            </a:r>
            <a:r>
              <a:rPr sz="1100" b="1" spc="-4" dirty="0">
                <a:latin typeface="Arial"/>
                <a:cs typeface="Arial"/>
              </a:rPr>
              <a:t>suficientemente </a:t>
            </a:r>
            <a:r>
              <a:rPr sz="1100" b="1" dirty="0">
                <a:latin typeface="Arial"/>
                <a:cs typeface="Arial"/>
              </a:rPr>
              <a:t>grande  como para </a:t>
            </a:r>
            <a:r>
              <a:rPr sz="1100" b="1" spc="-4" dirty="0">
                <a:latin typeface="Arial"/>
                <a:cs typeface="Arial"/>
              </a:rPr>
              <a:t>desarrollar grandes proyectos y  aprovechar </a:t>
            </a:r>
            <a:r>
              <a:rPr sz="1100" b="1" dirty="0">
                <a:latin typeface="Arial"/>
                <a:cs typeface="Arial"/>
              </a:rPr>
              <a:t>las economías </a:t>
            </a:r>
            <a:r>
              <a:rPr sz="1100" b="1" spc="-4" dirty="0">
                <a:latin typeface="Arial"/>
                <a:cs typeface="Arial"/>
              </a:rPr>
              <a:t>de</a:t>
            </a:r>
            <a:r>
              <a:rPr sz="1100" b="1" spc="-8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escala.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spc="-4" dirty="0">
                <a:latin typeface="Arial"/>
                <a:cs typeface="Arial"/>
              </a:rPr>
              <a:t>Actualmente, </a:t>
            </a:r>
            <a:r>
              <a:rPr sz="1100" spc="-9" dirty="0">
                <a:latin typeface="Arial"/>
                <a:cs typeface="Arial"/>
              </a:rPr>
              <a:t>los </a:t>
            </a:r>
            <a:r>
              <a:rPr sz="1100" spc="-4" dirty="0">
                <a:latin typeface="Arial"/>
                <a:cs typeface="Arial"/>
              </a:rPr>
              <a:t>requisitos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estacionamiento </a:t>
            </a:r>
            <a:r>
              <a:rPr sz="1100" spc="-13" dirty="0">
                <a:latin typeface="Arial"/>
                <a:cs typeface="Arial"/>
              </a:rPr>
              <a:t>en  </a:t>
            </a:r>
            <a:r>
              <a:rPr sz="1100" spc="-4" dirty="0">
                <a:latin typeface="Arial"/>
                <a:cs typeface="Arial"/>
              </a:rPr>
              <a:t>los centros </a:t>
            </a:r>
            <a:r>
              <a:rPr sz="1100" spc="-9" dirty="0">
                <a:latin typeface="Arial"/>
                <a:cs typeface="Arial"/>
              </a:rPr>
              <a:t>de las </a:t>
            </a:r>
            <a:r>
              <a:rPr sz="1100" spc="-4" dirty="0">
                <a:latin typeface="Arial"/>
                <a:cs typeface="Arial"/>
              </a:rPr>
              <a:t>ciudades </a:t>
            </a:r>
            <a:r>
              <a:rPr sz="1100" spc="-9" dirty="0">
                <a:latin typeface="Arial"/>
                <a:cs typeface="Arial"/>
              </a:rPr>
              <a:t>pueden </a:t>
            </a:r>
            <a:r>
              <a:rPr sz="1100" spc="-4" dirty="0">
                <a:latin typeface="Arial"/>
                <a:cs typeface="Arial"/>
              </a:rPr>
              <a:t>limitar las  </a:t>
            </a:r>
            <a:r>
              <a:rPr sz="1100" spc="-9" dirty="0">
                <a:latin typeface="Arial"/>
                <a:cs typeface="Arial"/>
              </a:rPr>
              <a:t>densidades urbanas </a:t>
            </a:r>
            <a:r>
              <a:rPr sz="1100" dirty="0">
                <a:latin typeface="Arial"/>
                <a:cs typeface="Arial"/>
              </a:rPr>
              <a:t>y ser </a:t>
            </a:r>
            <a:r>
              <a:rPr sz="1100" spc="-9" dirty="0">
                <a:latin typeface="Arial"/>
                <a:cs typeface="Arial"/>
              </a:rPr>
              <a:t>un </a:t>
            </a:r>
            <a:r>
              <a:rPr sz="1100" spc="-4" dirty="0">
                <a:latin typeface="Arial"/>
                <a:cs typeface="Arial"/>
              </a:rPr>
              <a:t>obstáculo importante  para la reurbanización. Sin embargo, </a:t>
            </a:r>
            <a:r>
              <a:rPr sz="1100" spc="-9" dirty="0">
                <a:latin typeface="Arial"/>
                <a:cs typeface="Arial"/>
              </a:rPr>
              <a:t>en </a:t>
            </a:r>
            <a:r>
              <a:rPr sz="1100" spc="-4" dirty="0">
                <a:latin typeface="Arial"/>
                <a:cs typeface="Arial"/>
              </a:rPr>
              <a:t>el </a:t>
            </a:r>
            <a:r>
              <a:rPr sz="1100" dirty="0">
                <a:latin typeface="Arial"/>
                <a:cs typeface="Arial"/>
              </a:rPr>
              <a:t>futuro, es  </a:t>
            </a:r>
            <a:r>
              <a:rPr sz="1100" spc="-9" dirty="0">
                <a:latin typeface="Arial"/>
                <a:cs typeface="Arial"/>
              </a:rPr>
              <a:t>probable que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9" dirty="0">
                <a:latin typeface="Arial"/>
                <a:cs typeface="Arial"/>
              </a:rPr>
              <a:t>eliminen </a:t>
            </a:r>
            <a:r>
              <a:rPr sz="1100" spc="-4" dirty="0">
                <a:latin typeface="Arial"/>
                <a:cs typeface="Arial"/>
              </a:rPr>
              <a:t>o </a:t>
            </a:r>
            <a:r>
              <a:rPr sz="1100" spc="-9" dirty="0">
                <a:latin typeface="Arial"/>
                <a:cs typeface="Arial"/>
              </a:rPr>
              <a:t>reduzcan los </a:t>
            </a:r>
            <a:r>
              <a:rPr sz="1100" spc="-4" dirty="0">
                <a:latin typeface="Arial"/>
                <a:cs typeface="Arial"/>
              </a:rPr>
              <a:t>requisitos  </a:t>
            </a:r>
            <a:r>
              <a:rPr sz="1100" spc="-9" dirty="0">
                <a:latin typeface="Arial"/>
                <a:cs typeface="Arial"/>
              </a:rPr>
              <a:t>de estacionamiento donde </a:t>
            </a:r>
            <a:r>
              <a:rPr sz="1100" spc="-4" dirty="0">
                <a:latin typeface="Arial"/>
                <a:cs typeface="Arial"/>
              </a:rPr>
              <a:t>exista </a:t>
            </a:r>
            <a:r>
              <a:rPr sz="1100" spc="-9" dirty="0">
                <a:latin typeface="Arial"/>
                <a:cs typeface="Arial"/>
              </a:rPr>
              <a:t>un </a:t>
            </a:r>
            <a:r>
              <a:rPr sz="1100" spc="-4" dirty="0">
                <a:latin typeface="Arial"/>
                <a:cs typeface="Arial"/>
              </a:rPr>
              <a:t>sistema </a:t>
            </a:r>
            <a:r>
              <a:rPr sz="1100" spc="-13" dirty="0">
                <a:latin typeface="Arial"/>
                <a:cs typeface="Arial"/>
              </a:rPr>
              <a:t>de  </a:t>
            </a:r>
            <a:r>
              <a:rPr sz="1100" dirty="0">
                <a:latin typeface="Arial"/>
                <a:cs typeface="Arial"/>
              </a:rPr>
              <a:t>transporte </a:t>
            </a:r>
            <a:r>
              <a:rPr sz="1100" spc="-4" dirty="0">
                <a:latin typeface="Arial"/>
                <a:cs typeface="Arial"/>
              </a:rPr>
              <a:t>público</a:t>
            </a:r>
            <a:r>
              <a:rPr sz="1100" spc="-94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adecuado.</a:t>
            </a:r>
            <a:endParaRPr sz="1100" dirty="0">
              <a:latin typeface="Arial"/>
              <a:cs typeface="Arial"/>
            </a:endParaRPr>
          </a:p>
          <a:p>
            <a:pPr marL="268399" marR="5698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Es </a:t>
            </a:r>
            <a:r>
              <a:rPr sz="1100" spc="-9" dirty="0">
                <a:latin typeface="Arial"/>
                <a:cs typeface="Arial"/>
              </a:rPr>
              <a:t>probable que cada </a:t>
            </a:r>
            <a:r>
              <a:rPr sz="1100" spc="-4" dirty="0">
                <a:latin typeface="Arial"/>
                <a:cs typeface="Arial"/>
              </a:rPr>
              <a:t>vez </a:t>
            </a:r>
            <a:r>
              <a:rPr sz="1100" dirty="0">
                <a:latin typeface="Arial"/>
                <a:cs typeface="Arial"/>
              </a:rPr>
              <a:t>se tomen </a:t>
            </a:r>
            <a:r>
              <a:rPr sz="1100" spc="-4" dirty="0">
                <a:latin typeface="Arial"/>
                <a:cs typeface="Arial"/>
              </a:rPr>
              <a:t>medidas </a:t>
            </a:r>
            <a:r>
              <a:rPr sz="1100" spc="-9" dirty="0">
                <a:latin typeface="Arial"/>
                <a:cs typeface="Arial"/>
              </a:rPr>
              <a:t>para  </a:t>
            </a:r>
            <a:r>
              <a:rPr sz="1100" spc="-4" dirty="0">
                <a:latin typeface="Arial"/>
                <a:cs typeface="Arial"/>
              </a:rPr>
              <a:t>hacer </a:t>
            </a:r>
            <a:r>
              <a:rPr sz="1100" spc="-9" dirty="0">
                <a:latin typeface="Arial"/>
                <a:cs typeface="Arial"/>
              </a:rPr>
              <a:t>la expansión urbana </a:t>
            </a:r>
            <a:r>
              <a:rPr sz="1100" spc="-4" dirty="0">
                <a:latin typeface="Arial"/>
                <a:cs typeface="Arial"/>
              </a:rPr>
              <a:t>más difícil, por ejemplo a  través de </a:t>
            </a:r>
            <a:r>
              <a:rPr sz="1100" spc="-9" dirty="0">
                <a:latin typeface="Arial"/>
                <a:cs typeface="Arial"/>
              </a:rPr>
              <a:t>la creación de </a:t>
            </a:r>
            <a:r>
              <a:rPr sz="1100" spc="-4" dirty="0">
                <a:latin typeface="Arial"/>
                <a:cs typeface="Arial"/>
              </a:rPr>
              <a:t>límites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crecimiento  urbano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zonas</a:t>
            </a:r>
            <a:r>
              <a:rPr sz="1100" spc="-76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verdes.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3256" y="923141"/>
            <a:ext cx="65682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spc="-4" dirty="0">
                <a:latin typeface="Arial"/>
                <a:cs typeface="Arial"/>
              </a:rPr>
              <a:t>Se </a:t>
            </a:r>
            <a:r>
              <a:rPr lang="es-MX" b="1" dirty="0">
                <a:latin typeface="Arial"/>
                <a:cs typeface="Arial"/>
              </a:rPr>
              <a:t>r</a:t>
            </a:r>
            <a:r>
              <a:rPr b="1" dirty="0" smtClean="0">
                <a:latin typeface="Arial"/>
                <a:cs typeface="Arial"/>
              </a:rPr>
              <a:t>equiere </a:t>
            </a:r>
            <a:r>
              <a:rPr b="1" dirty="0">
                <a:latin typeface="Arial"/>
                <a:cs typeface="Arial"/>
              </a:rPr>
              <a:t>un </a:t>
            </a:r>
            <a:r>
              <a:rPr b="1" dirty="0" smtClean="0">
                <a:latin typeface="Arial"/>
                <a:cs typeface="Arial"/>
              </a:rPr>
              <a:t>uso </a:t>
            </a:r>
            <a:r>
              <a:rPr b="1" spc="-4" dirty="0" smtClean="0">
                <a:latin typeface="Arial"/>
                <a:cs typeface="Arial"/>
              </a:rPr>
              <a:t>m</a:t>
            </a:r>
            <a:r>
              <a:rPr lang="es-MX" b="1" spc="-4" dirty="0" smtClean="0">
                <a:latin typeface="Arial"/>
                <a:cs typeface="Arial"/>
              </a:rPr>
              <a:t>á</a:t>
            </a:r>
            <a:r>
              <a:rPr b="1" spc="-4" dirty="0" smtClean="0">
                <a:latin typeface="Arial"/>
                <a:cs typeface="Arial"/>
              </a:rPr>
              <a:t>s </a:t>
            </a:r>
            <a:r>
              <a:rPr lang="es-MX" b="1" dirty="0">
                <a:latin typeface="Arial"/>
                <a:cs typeface="Arial"/>
              </a:rPr>
              <a:t>e</a:t>
            </a:r>
            <a:r>
              <a:rPr b="1" dirty="0" smtClean="0">
                <a:latin typeface="Arial"/>
                <a:cs typeface="Arial"/>
              </a:rPr>
              <a:t>ficiente </a:t>
            </a:r>
            <a:r>
              <a:rPr b="1" dirty="0">
                <a:latin typeface="Arial"/>
                <a:cs typeface="Arial"/>
              </a:rPr>
              <a:t>de </a:t>
            </a:r>
            <a:r>
              <a:rPr b="1" spc="-4" dirty="0">
                <a:latin typeface="Arial"/>
                <a:cs typeface="Arial"/>
              </a:rPr>
              <a:t>los </a:t>
            </a:r>
            <a:r>
              <a:rPr lang="es-MX" b="1" dirty="0">
                <a:latin typeface="Arial"/>
                <a:cs typeface="Arial"/>
              </a:rPr>
              <a:t>e</a:t>
            </a:r>
            <a:r>
              <a:rPr b="1" dirty="0" smtClean="0">
                <a:latin typeface="Arial"/>
                <a:cs typeface="Arial"/>
              </a:rPr>
              <a:t>spacios</a:t>
            </a:r>
            <a:r>
              <a:rPr b="1" spc="-85" dirty="0" smtClean="0">
                <a:latin typeface="Arial"/>
                <a:cs typeface="Arial"/>
              </a:rPr>
              <a:t> </a:t>
            </a:r>
            <a:r>
              <a:rPr lang="es-MX" b="1" dirty="0">
                <a:latin typeface="Arial"/>
                <a:cs typeface="Arial"/>
              </a:rPr>
              <a:t>u</a:t>
            </a:r>
            <a:r>
              <a:rPr b="1" dirty="0" smtClean="0">
                <a:latin typeface="Arial"/>
                <a:cs typeface="Arial"/>
              </a:rPr>
              <a:t>rbanos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1765" y="1886733"/>
            <a:ext cx="1142423" cy="1246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En el futuro, se  espera un uso más  intensivo de la</a:t>
            </a:r>
            <a:r>
              <a:rPr sz="900" b="1" spc="-63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tierra  dentro de los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limites  existentes de una  ciudad, reutilizando  los espacios  intraurbanos  subutilizados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5224" y="4145727"/>
            <a:ext cx="1105593" cy="8861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5321531" y="1866451"/>
            <a:ext cx="3189316" cy="42412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6508864" y="346933"/>
            <a:ext cx="1008611" cy="279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8060112" y="6446580"/>
            <a:ext cx="626687" cy="2971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20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400053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25155" y="1516603"/>
            <a:ext cx="14252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Oportunidad de</a:t>
            </a:r>
            <a:r>
              <a:rPr sz="900" b="1" spc="-36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5155" y="1825887"/>
            <a:ext cx="3508663" cy="4124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100" spc="-4" dirty="0">
                <a:latin typeface="Arial"/>
                <a:cs typeface="Arial"/>
              </a:rPr>
              <a:t>Del mismo modo </a:t>
            </a:r>
            <a:r>
              <a:rPr sz="1100" spc="-9" dirty="0">
                <a:latin typeface="Arial"/>
                <a:cs typeface="Arial"/>
              </a:rPr>
              <a:t>que </a:t>
            </a:r>
            <a:r>
              <a:rPr sz="1100" spc="-4" dirty="0">
                <a:latin typeface="Arial"/>
                <a:cs typeface="Arial"/>
              </a:rPr>
              <a:t>México </a:t>
            </a:r>
            <a:r>
              <a:rPr sz="1100" spc="-9" dirty="0">
                <a:latin typeface="Arial"/>
                <a:cs typeface="Arial"/>
              </a:rPr>
              <a:t>debe hacer </a:t>
            </a:r>
            <a:r>
              <a:rPr sz="1100" spc="-4" dirty="0">
                <a:latin typeface="Arial"/>
                <a:cs typeface="Arial"/>
              </a:rPr>
              <a:t>frente a </a:t>
            </a:r>
            <a:r>
              <a:rPr sz="1100" spc="-13" dirty="0">
                <a:latin typeface="Arial"/>
                <a:cs typeface="Arial"/>
              </a:rPr>
              <a:t>un  </a:t>
            </a:r>
            <a:r>
              <a:rPr sz="1100" spc="-9" dirty="0">
                <a:latin typeface="Arial"/>
                <a:cs typeface="Arial"/>
              </a:rPr>
              <a:t>legado de problemas urbanos </a:t>
            </a:r>
            <a:r>
              <a:rPr sz="1100" dirty="0">
                <a:latin typeface="Arial"/>
                <a:cs typeface="Arial"/>
              </a:rPr>
              <a:t>muy </a:t>
            </a:r>
            <a:r>
              <a:rPr sz="1100" spc="-4" dirty="0">
                <a:latin typeface="Arial"/>
                <a:cs typeface="Arial"/>
              </a:rPr>
              <a:t>complejos,  también </a:t>
            </a:r>
            <a:r>
              <a:rPr sz="1100" b="1" dirty="0">
                <a:latin typeface="Arial"/>
                <a:cs typeface="Arial"/>
              </a:rPr>
              <a:t>hay que </a:t>
            </a:r>
            <a:r>
              <a:rPr sz="1100" b="1" spc="-4" dirty="0">
                <a:latin typeface="Arial"/>
                <a:cs typeface="Arial"/>
              </a:rPr>
              <a:t>estar atentos a </a:t>
            </a:r>
            <a:r>
              <a:rPr sz="1100" b="1" dirty="0">
                <a:latin typeface="Arial"/>
                <a:cs typeface="Arial"/>
              </a:rPr>
              <a:t>los </a:t>
            </a:r>
            <a:r>
              <a:rPr sz="1100" b="1" spc="-4" dirty="0">
                <a:latin typeface="Arial"/>
                <a:cs typeface="Arial"/>
              </a:rPr>
              <a:t>inminentes  cambios demográficos, tales como </a:t>
            </a:r>
            <a:r>
              <a:rPr sz="1100" b="1" dirty="0">
                <a:latin typeface="Arial"/>
                <a:cs typeface="Arial"/>
              </a:rPr>
              <a:t>el  </a:t>
            </a:r>
            <a:r>
              <a:rPr sz="1100" b="1" spc="-4" dirty="0">
                <a:latin typeface="Arial"/>
                <a:cs typeface="Arial"/>
              </a:rPr>
              <a:t>envejecimiento de la </a:t>
            </a:r>
            <a:r>
              <a:rPr sz="1100" b="1" dirty="0">
                <a:latin typeface="Arial"/>
                <a:cs typeface="Arial"/>
              </a:rPr>
              <a:t>población</a:t>
            </a:r>
            <a:r>
              <a:rPr sz="1100" dirty="0">
                <a:latin typeface="Arial"/>
                <a:cs typeface="Arial"/>
              </a:rPr>
              <a:t>, </a:t>
            </a:r>
            <a:r>
              <a:rPr sz="1100" spc="-4" dirty="0">
                <a:latin typeface="Arial"/>
                <a:cs typeface="Arial"/>
              </a:rPr>
              <a:t>lo </a:t>
            </a:r>
            <a:r>
              <a:rPr sz="1100" spc="-13" dirty="0">
                <a:latin typeface="Arial"/>
                <a:cs typeface="Arial"/>
              </a:rPr>
              <a:t>que </a:t>
            </a:r>
            <a:r>
              <a:rPr sz="1100" spc="-4" dirty="0">
                <a:latin typeface="Arial"/>
                <a:cs typeface="Arial"/>
              </a:rPr>
              <a:t>tendrá  importantes implicaciones para </a:t>
            </a:r>
            <a:r>
              <a:rPr sz="1100" spc="-9" dirty="0">
                <a:latin typeface="Arial"/>
                <a:cs typeface="Arial"/>
              </a:rPr>
              <a:t>los </a:t>
            </a:r>
            <a:r>
              <a:rPr sz="1100" spc="-4" dirty="0">
                <a:latin typeface="Arial"/>
                <a:cs typeface="Arial"/>
              </a:rPr>
              <a:t>niveles de </a:t>
            </a:r>
            <a:r>
              <a:rPr sz="1100" spc="-18" dirty="0">
                <a:latin typeface="Arial"/>
                <a:cs typeface="Arial"/>
              </a:rPr>
              <a:t>la 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fuerza de </a:t>
            </a:r>
            <a:r>
              <a:rPr sz="1100" spc="-9" dirty="0">
                <a:latin typeface="Arial"/>
                <a:cs typeface="Arial"/>
              </a:rPr>
              <a:t>trabajo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la productividad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México, </a:t>
            </a:r>
            <a:r>
              <a:rPr sz="1100" spc="-9" dirty="0">
                <a:latin typeface="Arial"/>
                <a:cs typeface="Arial"/>
              </a:rPr>
              <a:t>la  adecuación de su </a:t>
            </a:r>
            <a:r>
              <a:rPr sz="1100" spc="-4" dirty="0">
                <a:latin typeface="Arial"/>
                <a:cs typeface="Arial"/>
              </a:rPr>
              <a:t>régimen </a:t>
            </a:r>
            <a:r>
              <a:rPr sz="1100" spc="-9" dirty="0">
                <a:latin typeface="Arial"/>
                <a:cs typeface="Arial"/>
              </a:rPr>
              <a:t>de seguridad social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las  opciones de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inversión.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A </a:t>
            </a:r>
            <a:r>
              <a:rPr sz="1100" spc="-4" dirty="0">
                <a:latin typeface="Arial"/>
                <a:cs typeface="Arial"/>
              </a:rPr>
              <a:t>medida </a:t>
            </a:r>
            <a:r>
              <a:rPr sz="1100" spc="-13" dirty="0">
                <a:latin typeface="Arial"/>
                <a:cs typeface="Arial"/>
              </a:rPr>
              <a:t>que </a:t>
            </a:r>
            <a:r>
              <a:rPr sz="1100" spc="-4" dirty="0">
                <a:latin typeface="Arial"/>
                <a:cs typeface="Arial"/>
              </a:rPr>
              <a:t>el país siga </a:t>
            </a:r>
            <a:r>
              <a:rPr sz="1100" spc="-9" dirty="0">
                <a:latin typeface="Arial"/>
                <a:cs typeface="Arial"/>
              </a:rPr>
              <a:t>urbanizándose (aunque </a:t>
            </a:r>
            <a:r>
              <a:rPr sz="1100" spc="-4" dirty="0">
                <a:latin typeface="Arial"/>
                <a:cs typeface="Arial"/>
              </a:rPr>
              <a:t>a  </a:t>
            </a:r>
            <a:r>
              <a:rPr sz="1100" spc="-9" dirty="0">
                <a:latin typeface="Arial"/>
                <a:cs typeface="Arial"/>
              </a:rPr>
              <a:t>un </a:t>
            </a:r>
            <a:r>
              <a:rPr sz="1100" spc="-4" dirty="0">
                <a:latin typeface="Arial"/>
                <a:cs typeface="Arial"/>
              </a:rPr>
              <a:t>ritmo más lento) hasta el año </a:t>
            </a:r>
            <a:r>
              <a:rPr sz="1100" spc="-9" dirty="0">
                <a:latin typeface="Arial"/>
                <a:cs typeface="Arial"/>
              </a:rPr>
              <a:t>2050, las  </a:t>
            </a:r>
            <a:r>
              <a:rPr sz="1100" spc="-4" dirty="0">
                <a:latin typeface="Arial"/>
                <a:cs typeface="Arial"/>
              </a:rPr>
              <a:t>decisiones de </a:t>
            </a:r>
            <a:r>
              <a:rPr sz="1100" spc="-9" dirty="0">
                <a:latin typeface="Arial"/>
                <a:cs typeface="Arial"/>
              </a:rPr>
              <a:t>planeación </a:t>
            </a:r>
            <a:r>
              <a:rPr sz="1100" spc="-4" dirty="0">
                <a:latin typeface="Arial"/>
                <a:cs typeface="Arial"/>
              </a:rPr>
              <a:t>e </a:t>
            </a:r>
            <a:r>
              <a:rPr sz="1100" spc="-9" dirty="0">
                <a:latin typeface="Arial"/>
                <a:cs typeface="Arial"/>
              </a:rPr>
              <a:t>inversión </a:t>
            </a:r>
            <a:r>
              <a:rPr sz="1100" spc="-13" dirty="0">
                <a:latin typeface="Arial"/>
                <a:cs typeface="Arial"/>
              </a:rPr>
              <a:t>en  </a:t>
            </a:r>
            <a:r>
              <a:rPr sz="1100" spc="-4" dirty="0">
                <a:latin typeface="Arial"/>
                <a:cs typeface="Arial"/>
              </a:rPr>
              <a:t>infraestructura </a:t>
            </a:r>
            <a:r>
              <a:rPr sz="1100" spc="-9" dirty="0">
                <a:latin typeface="Arial"/>
                <a:cs typeface="Arial"/>
              </a:rPr>
              <a:t>urbana </a:t>
            </a:r>
            <a:r>
              <a:rPr sz="1100" spc="-4" dirty="0">
                <a:latin typeface="Arial"/>
                <a:cs typeface="Arial"/>
              </a:rPr>
              <a:t>tomadas hoy </a:t>
            </a:r>
            <a:r>
              <a:rPr sz="1100" spc="-9" dirty="0">
                <a:latin typeface="Arial"/>
                <a:cs typeface="Arial"/>
              </a:rPr>
              <a:t>pueden </a:t>
            </a:r>
            <a:r>
              <a:rPr sz="1100" spc="-4" dirty="0">
                <a:latin typeface="Arial"/>
                <a:cs typeface="Arial"/>
              </a:rPr>
              <a:t>mejorar  las </a:t>
            </a:r>
            <a:r>
              <a:rPr sz="1100" spc="-9" dirty="0">
                <a:latin typeface="Arial"/>
                <a:cs typeface="Arial"/>
              </a:rPr>
              <a:t>condiciones de vida de </a:t>
            </a:r>
            <a:r>
              <a:rPr sz="1100" spc="-4" dirty="0">
                <a:latin typeface="Arial"/>
                <a:cs typeface="Arial"/>
              </a:rPr>
              <a:t>una </a:t>
            </a:r>
            <a:r>
              <a:rPr sz="1100" spc="-9" dirty="0">
                <a:latin typeface="Arial"/>
                <a:cs typeface="Arial"/>
              </a:rPr>
              <a:t>gran </a:t>
            </a:r>
            <a:r>
              <a:rPr sz="1100" spc="-4" dirty="0">
                <a:latin typeface="Arial"/>
                <a:cs typeface="Arial"/>
              </a:rPr>
              <a:t>parte </a:t>
            </a:r>
            <a:r>
              <a:rPr sz="1100" spc="-9" dirty="0">
                <a:latin typeface="Arial"/>
                <a:cs typeface="Arial"/>
              </a:rPr>
              <a:t>de la  </a:t>
            </a:r>
            <a:r>
              <a:rPr sz="1100" spc="-4" dirty="0">
                <a:latin typeface="Arial"/>
                <a:cs typeface="Arial"/>
              </a:rPr>
              <a:t>población en el largo</a:t>
            </a:r>
            <a:r>
              <a:rPr sz="1100" spc="-54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plazo.</a:t>
            </a:r>
            <a:endParaRPr sz="1100" dirty="0">
              <a:latin typeface="Arial"/>
              <a:cs typeface="Arial"/>
            </a:endParaRPr>
          </a:p>
          <a:p>
            <a:pPr marL="268399" marR="5129" indent="-257002" algn="just">
              <a:spcBef>
                <a:spcPts val="646"/>
              </a:spcBef>
              <a:buFont typeface="Arial"/>
              <a:buChar char="•"/>
              <a:tabLst>
                <a:tab pos="268969" algn="l"/>
              </a:tabLst>
            </a:pPr>
            <a:r>
              <a:rPr sz="1100" b="1" spc="-13" dirty="0">
                <a:latin typeface="Arial"/>
                <a:cs typeface="Arial"/>
              </a:rPr>
              <a:t>Al </a:t>
            </a:r>
            <a:r>
              <a:rPr sz="1100" b="1" dirty="0">
                <a:latin typeface="Arial"/>
                <a:cs typeface="Arial"/>
              </a:rPr>
              <a:t>tener </a:t>
            </a:r>
            <a:r>
              <a:rPr sz="1100" b="1" spc="-4" dirty="0">
                <a:latin typeface="Arial"/>
                <a:cs typeface="Arial"/>
              </a:rPr>
              <a:t>ciudades y viviendas mejor planeadas,  México </a:t>
            </a:r>
            <a:r>
              <a:rPr sz="1100" b="1" dirty="0">
                <a:latin typeface="Arial"/>
                <a:cs typeface="Arial"/>
              </a:rPr>
              <a:t>tendría </a:t>
            </a:r>
            <a:r>
              <a:rPr sz="1100" b="1" spc="-4" dirty="0">
                <a:latin typeface="Arial"/>
                <a:cs typeface="Arial"/>
              </a:rPr>
              <a:t>una oportunidad </a:t>
            </a:r>
            <a:r>
              <a:rPr sz="1100" b="1" dirty="0">
                <a:latin typeface="Arial"/>
                <a:cs typeface="Arial"/>
              </a:rPr>
              <a:t>importante </a:t>
            </a:r>
            <a:r>
              <a:rPr sz="1100" b="1" spc="-9" dirty="0">
                <a:latin typeface="Arial"/>
                <a:cs typeface="Arial"/>
              </a:rPr>
              <a:t>para  </a:t>
            </a:r>
            <a:r>
              <a:rPr sz="1100" b="1" spc="-4" dirty="0">
                <a:latin typeface="Arial"/>
                <a:cs typeface="Arial"/>
              </a:rPr>
              <a:t>mejorar </a:t>
            </a:r>
            <a:r>
              <a:rPr sz="1100" b="1" dirty="0">
                <a:latin typeface="Arial"/>
                <a:cs typeface="Arial"/>
              </a:rPr>
              <a:t>el </a:t>
            </a:r>
            <a:r>
              <a:rPr sz="1100" b="1" spc="-4" dirty="0">
                <a:latin typeface="Arial"/>
                <a:cs typeface="Arial"/>
              </a:rPr>
              <a:t>bienestar de </a:t>
            </a:r>
            <a:r>
              <a:rPr sz="1100" b="1" dirty="0">
                <a:latin typeface="Arial"/>
                <a:cs typeface="Arial"/>
              </a:rPr>
              <a:t>una gran parte </a:t>
            </a:r>
            <a:r>
              <a:rPr sz="1100" b="1" spc="-4" dirty="0">
                <a:latin typeface="Arial"/>
                <a:cs typeface="Arial"/>
              </a:rPr>
              <a:t>de </a:t>
            </a:r>
            <a:r>
              <a:rPr sz="1100" b="1" dirty="0">
                <a:latin typeface="Arial"/>
                <a:cs typeface="Arial"/>
              </a:rPr>
              <a:t>su  población, la cual sigue</a:t>
            </a:r>
            <a:r>
              <a:rPr sz="1100" b="1" spc="-76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creciendo.</a:t>
            </a:r>
            <a:endParaRPr sz="1100" dirty="0">
              <a:latin typeface="Arial"/>
              <a:cs typeface="Arial"/>
            </a:endParaRPr>
          </a:p>
          <a:p>
            <a:pPr marL="268399" marR="4559" indent="-257002" algn="just">
              <a:spcBef>
                <a:spcPts val="646"/>
              </a:spcBef>
              <a:buChar char="•"/>
              <a:tabLst>
                <a:tab pos="268969" algn="l"/>
              </a:tabLst>
            </a:pPr>
            <a:r>
              <a:rPr sz="1100" spc="-4" dirty="0">
                <a:latin typeface="Arial"/>
                <a:cs typeface="Arial"/>
              </a:rPr>
              <a:t>Invertir en las </a:t>
            </a:r>
            <a:r>
              <a:rPr sz="1100" spc="-9" dirty="0">
                <a:latin typeface="Arial"/>
                <a:cs typeface="Arial"/>
              </a:rPr>
              <a:t>ciudades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en </a:t>
            </a:r>
            <a:r>
              <a:rPr sz="1100" spc="-9" dirty="0">
                <a:latin typeface="Arial"/>
                <a:cs typeface="Arial"/>
              </a:rPr>
              <a:t>especial </a:t>
            </a:r>
            <a:r>
              <a:rPr sz="1100" spc="-4" dirty="0">
                <a:latin typeface="Arial"/>
                <a:cs typeface="Arial"/>
              </a:rPr>
              <a:t>en </a:t>
            </a:r>
            <a:r>
              <a:rPr sz="1100" spc="-9" dirty="0">
                <a:latin typeface="Arial"/>
                <a:cs typeface="Arial"/>
              </a:rPr>
              <a:t>desarrollar  </a:t>
            </a:r>
            <a:r>
              <a:rPr sz="1100" spc="-4" dirty="0">
                <a:latin typeface="Arial"/>
                <a:cs typeface="Arial"/>
              </a:rPr>
              <a:t>vivienda </a:t>
            </a:r>
            <a:r>
              <a:rPr sz="1100" spc="-9" dirty="0">
                <a:latin typeface="Arial"/>
                <a:cs typeface="Arial"/>
              </a:rPr>
              <a:t>en renta puede </a:t>
            </a:r>
            <a:r>
              <a:rPr sz="1100" spc="-4" dirty="0">
                <a:latin typeface="Arial"/>
                <a:cs typeface="Arial"/>
              </a:rPr>
              <a:t>contribuir a mejorar </a:t>
            </a:r>
            <a:r>
              <a:rPr sz="1100" spc="-9" dirty="0">
                <a:latin typeface="Arial"/>
                <a:cs typeface="Arial"/>
              </a:rPr>
              <a:t>las  </a:t>
            </a:r>
            <a:r>
              <a:rPr sz="1100" spc="-4" dirty="0">
                <a:latin typeface="Arial"/>
                <a:cs typeface="Arial"/>
              </a:rPr>
              <a:t>condiciones de </a:t>
            </a:r>
            <a:r>
              <a:rPr sz="1100" spc="-9" dirty="0">
                <a:latin typeface="Arial"/>
                <a:cs typeface="Arial"/>
              </a:rPr>
              <a:t>vida </a:t>
            </a:r>
            <a:r>
              <a:rPr sz="1100" spc="-4" dirty="0">
                <a:latin typeface="Arial"/>
                <a:cs typeface="Arial"/>
              </a:rPr>
              <a:t>en el </a:t>
            </a:r>
            <a:r>
              <a:rPr sz="1100" spc="-9" dirty="0">
                <a:latin typeface="Arial"/>
                <a:cs typeface="Arial"/>
              </a:rPr>
              <a:t>largo plazo </a:t>
            </a:r>
            <a:r>
              <a:rPr sz="1100" spc="-4" dirty="0">
                <a:latin typeface="Arial"/>
                <a:cs typeface="Arial"/>
              </a:rPr>
              <a:t>de </a:t>
            </a:r>
            <a:r>
              <a:rPr sz="1100" spc="-9" dirty="0">
                <a:latin typeface="Arial"/>
                <a:cs typeface="Arial"/>
              </a:rPr>
              <a:t>los  </a:t>
            </a:r>
            <a:r>
              <a:rPr sz="1100" spc="-4" dirty="0">
                <a:latin typeface="Arial"/>
                <a:cs typeface="Arial"/>
              </a:rPr>
              <a:t>residentes de las ciudades del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país.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471" y="924598"/>
            <a:ext cx="7134514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La </a:t>
            </a:r>
            <a:r>
              <a:rPr lang="es-MX" b="1" spc="-9" dirty="0">
                <a:latin typeface="Arial"/>
                <a:cs typeface="Arial"/>
              </a:rPr>
              <a:t>v</a:t>
            </a:r>
            <a:r>
              <a:rPr b="1" spc="-9" dirty="0" smtClean="0">
                <a:latin typeface="Arial"/>
                <a:cs typeface="Arial"/>
              </a:rPr>
              <a:t>ivienda </a:t>
            </a:r>
            <a:r>
              <a:rPr b="1" dirty="0">
                <a:latin typeface="Arial"/>
                <a:cs typeface="Arial"/>
              </a:rPr>
              <a:t>en </a:t>
            </a:r>
            <a:r>
              <a:rPr lang="es-MX" b="1" dirty="0" smtClean="0">
                <a:latin typeface="Arial"/>
                <a:cs typeface="Arial"/>
              </a:rPr>
              <a:t>r</a:t>
            </a:r>
            <a:r>
              <a:rPr b="1" dirty="0" smtClean="0">
                <a:latin typeface="Arial"/>
                <a:cs typeface="Arial"/>
              </a:rPr>
              <a:t>enta </a:t>
            </a:r>
            <a:r>
              <a:rPr b="1" dirty="0">
                <a:latin typeface="Arial"/>
                <a:cs typeface="Arial"/>
              </a:rPr>
              <a:t>es una </a:t>
            </a:r>
            <a:r>
              <a:rPr lang="es-MX" b="1" dirty="0" smtClean="0">
                <a:latin typeface="Arial"/>
                <a:cs typeface="Arial"/>
              </a:rPr>
              <a:t>o</a:t>
            </a:r>
            <a:r>
              <a:rPr b="1" dirty="0" smtClean="0">
                <a:latin typeface="Arial"/>
                <a:cs typeface="Arial"/>
              </a:rPr>
              <a:t>pción </a:t>
            </a:r>
            <a:r>
              <a:rPr b="1" dirty="0">
                <a:latin typeface="Arial"/>
                <a:cs typeface="Arial"/>
              </a:rPr>
              <a:t>que </a:t>
            </a:r>
            <a:r>
              <a:rPr lang="es-MX" b="1" dirty="0" smtClean="0">
                <a:latin typeface="Arial"/>
                <a:cs typeface="Arial"/>
              </a:rPr>
              <a:t>m</a:t>
            </a:r>
            <a:r>
              <a:rPr b="1" dirty="0" smtClean="0">
                <a:latin typeface="Arial"/>
                <a:cs typeface="Arial"/>
              </a:rPr>
              <a:t>ejora </a:t>
            </a:r>
            <a:r>
              <a:rPr b="1" dirty="0">
                <a:latin typeface="Arial"/>
                <a:cs typeface="Arial"/>
              </a:rPr>
              <a:t>la</a:t>
            </a:r>
            <a:r>
              <a:rPr b="1" spc="-67" dirty="0">
                <a:latin typeface="Arial"/>
                <a:cs typeface="Arial"/>
              </a:rPr>
              <a:t> </a:t>
            </a:r>
            <a:r>
              <a:rPr lang="es-MX" b="1" spc="-4" dirty="0">
                <a:latin typeface="Arial"/>
                <a:cs typeface="Arial"/>
              </a:rPr>
              <a:t>p</a:t>
            </a:r>
            <a:r>
              <a:rPr b="1" spc="-4" dirty="0" smtClean="0">
                <a:latin typeface="Arial"/>
                <a:cs typeface="Arial"/>
              </a:rPr>
              <a:t>roductividad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1764" y="1886734"/>
            <a:ext cx="1110673" cy="15234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900" b="1" spc="-4" dirty="0">
                <a:latin typeface="Arial"/>
                <a:cs typeface="Arial"/>
              </a:rPr>
              <a:t>Invertir en las  ciudades y en  especial en  desarrollar</a:t>
            </a:r>
            <a:r>
              <a:rPr sz="900" b="1" spc="-4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vivienda  en renta puede  contribuir a</a:t>
            </a:r>
            <a:r>
              <a:rPr sz="900" b="1" spc="-4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mejorar  las condiciones de  vida en el largo  plazo de los  residentes de las  ciudades del</a:t>
            </a:r>
            <a:r>
              <a:rPr sz="900" b="1" spc="-72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país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3537" y="4157831"/>
            <a:ext cx="1073727" cy="8619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5321531" y="1847626"/>
            <a:ext cx="3189316" cy="2376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5342313" y="4289611"/>
            <a:ext cx="3168535" cy="19592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6485981" y="325865"/>
            <a:ext cx="1008611" cy="279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8258174" y="6446579"/>
            <a:ext cx="428625" cy="32569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21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021545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47904" y="494178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3023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8994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402303"/>
            <a:ext cx="3633355" cy="53399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 Capital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L="258142" marR="55274" indent="-154429" algn="just">
              <a:buChar char="•"/>
              <a:tabLst>
                <a:tab pos="258711" algn="l"/>
              </a:tabLst>
            </a:pPr>
            <a:r>
              <a:rPr sz="1100" dirty="0">
                <a:latin typeface="Arial"/>
                <a:cs typeface="Arial"/>
              </a:rPr>
              <a:t>Rentar </a:t>
            </a:r>
            <a:r>
              <a:rPr sz="1100" spc="-4" dirty="0">
                <a:latin typeface="Arial"/>
                <a:cs typeface="Arial"/>
              </a:rPr>
              <a:t>el lugar en el que </a:t>
            </a:r>
            <a:r>
              <a:rPr sz="1100" spc="-9" dirty="0">
                <a:latin typeface="Arial"/>
                <a:cs typeface="Arial"/>
              </a:rPr>
              <a:t>vives </a:t>
            </a:r>
            <a:r>
              <a:rPr sz="1100" dirty="0">
                <a:latin typeface="Arial"/>
                <a:cs typeface="Arial"/>
              </a:rPr>
              <a:t>te permite </a:t>
            </a:r>
            <a:r>
              <a:rPr sz="1100" spc="-4" dirty="0">
                <a:latin typeface="Arial"/>
                <a:cs typeface="Arial"/>
              </a:rPr>
              <a:t>que </a:t>
            </a:r>
            <a:r>
              <a:rPr sz="1100" dirty="0">
                <a:latin typeface="Arial"/>
                <a:cs typeface="Arial"/>
              </a:rPr>
              <a:t>tu casa  se </a:t>
            </a:r>
            <a:r>
              <a:rPr sz="1100" spc="-4" dirty="0">
                <a:latin typeface="Arial"/>
                <a:cs typeface="Arial"/>
              </a:rPr>
              <a:t>adapte a </a:t>
            </a:r>
            <a:r>
              <a:rPr sz="1100" dirty="0">
                <a:latin typeface="Arial"/>
                <a:cs typeface="Arial"/>
              </a:rPr>
              <a:t>tu </a:t>
            </a:r>
            <a:r>
              <a:rPr sz="1100" spc="-4" dirty="0">
                <a:latin typeface="Arial"/>
                <a:cs typeface="Arial"/>
              </a:rPr>
              <a:t>vida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no </a:t>
            </a:r>
            <a:r>
              <a:rPr sz="1100" dirty="0">
                <a:latin typeface="Arial"/>
                <a:cs typeface="Arial"/>
              </a:rPr>
              <a:t>tener </a:t>
            </a:r>
            <a:r>
              <a:rPr sz="1100" spc="-4" dirty="0">
                <a:latin typeface="Arial"/>
                <a:cs typeface="Arial"/>
              </a:rPr>
              <a:t>que </a:t>
            </a:r>
            <a:r>
              <a:rPr sz="1100" dirty="0">
                <a:latin typeface="Arial"/>
                <a:cs typeface="Arial"/>
              </a:rPr>
              <a:t>adaptar tu </a:t>
            </a:r>
            <a:r>
              <a:rPr sz="1100" spc="-4" dirty="0">
                <a:latin typeface="Arial"/>
                <a:cs typeface="Arial"/>
              </a:rPr>
              <a:t>vida a</a:t>
            </a:r>
            <a:r>
              <a:rPr sz="1100" spc="-1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tu  casa.</a:t>
            </a:r>
          </a:p>
          <a:p>
            <a:pPr marL="258142" marR="203436" indent="-154429">
              <a:spcBef>
                <a:spcPts val="646"/>
              </a:spcBef>
              <a:buChar char="•"/>
              <a:tabLst>
                <a:tab pos="258711" algn="l"/>
              </a:tabLst>
            </a:pPr>
            <a:r>
              <a:rPr sz="1100" spc="-4" dirty="0">
                <a:latin typeface="Arial"/>
                <a:cs typeface="Arial"/>
              </a:rPr>
              <a:t>El precio/valor de una vivienda propia en relación al  ingreso </a:t>
            </a:r>
            <a:r>
              <a:rPr sz="1100" dirty="0">
                <a:latin typeface="Arial"/>
                <a:cs typeface="Arial"/>
              </a:rPr>
              <a:t>familiar </a:t>
            </a:r>
            <a:r>
              <a:rPr sz="1100" spc="-4" dirty="0">
                <a:latin typeface="Arial"/>
                <a:cs typeface="Arial"/>
              </a:rPr>
              <a:t>continua </a:t>
            </a:r>
            <a:r>
              <a:rPr sz="1100" dirty="0">
                <a:latin typeface="Arial"/>
                <a:cs typeface="Arial"/>
              </a:rPr>
              <a:t>siendo alto y </a:t>
            </a:r>
            <a:r>
              <a:rPr sz="1100" spc="-4" dirty="0">
                <a:latin typeface="Arial"/>
                <a:cs typeface="Arial"/>
              </a:rPr>
              <a:t>excluye a  </a:t>
            </a:r>
            <a:r>
              <a:rPr sz="1100" dirty="0">
                <a:latin typeface="Arial"/>
                <a:cs typeface="Arial"/>
              </a:rPr>
              <a:t>muchas familias </a:t>
            </a:r>
            <a:r>
              <a:rPr sz="1100" spc="-4" dirty="0">
                <a:latin typeface="Arial"/>
                <a:cs typeface="Arial"/>
              </a:rPr>
              <a:t>que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4" dirty="0">
                <a:latin typeface="Arial"/>
                <a:cs typeface="Arial"/>
              </a:rPr>
              <a:t>beneficiarían de una</a:t>
            </a:r>
            <a:r>
              <a:rPr sz="1100" spc="-130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mayor  </a:t>
            </a:r>
            <a:r>
              <a:rPr sz="1100" dirty="0">
                <a:latin typeface="Arial"/>
                <a:cs typeface="Arial"/>
              </a:rPr>
              <a:t>oferta </a:t>
            </a:r>
            <a:r>
              <a:rPr sz="1100" spc="-4" dirty="0">
                <a:latin typeface="Arial"/>
                <a:cs typeface="Arial"/>
              </a:rPr>
              <a:t>de vivienda en</a:t>
            </a:r>
            <a:r>
              <a:rPr sz="1100" spc="-10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renta.</a:t>
            </a:r>
          </a:p>
          <a:p>
            <a:pPr marL="258142" marR="55845" indent="-154429">
              <a:spcBef>
                <a:spcPts val="646"/>
              </a:spcBef>
              <a:buChar char="•"/>
              <a:tabLst>
                <a:tab pos="258711" algn="l"/>
              </a:tabLst>
            </a:pPr>
            <a:r>
              <a:rPr sz="1100" spc="-4" dirty="0">
                <a:latin typeface="Arial"/>
                <a:cs typeface="Arial"/>
              </a:rPr>
              <a:t>La vivienda en </a:t>
            </a:r>
            <a:r>
              <a:rPr sz="1100" dirty="0">
                <a:latin typeface="Arial"/>
                <a:cs typeface="Arial"/>
              </a:rPr>
              <a:t>renta ofrece </a:t>
            </a:r>
            <a:r>
              <a:rPr sz="1100" spc="-4" dirty="0">
                <a:latin typeface="Arial"/>
                <a:cs typeface="Arial"/>
              </a:rPr>
              <a:t>una </a:t>
            </a:r>
            <a:r>
              <a:rPr sz="1100" dirty="0">
                <a:latin typeface="Arial"/>
                <a:cs typeface="Arial"/>
              </a:rPr>
              <a:t>mejor </a:t>
            </a:r>
            <a:r>
              <a:rPr sz="1100" spc="-4" dirty="0">
                <a:latin typeface="Arial"/>
                <a:cs typeface="Arial"/>
              </a:rPr>
              <a:t>alternativa</a:t>
            </a:r>
            <a:r>
              <a:rPr sz="1100" spc="-108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para  aquellos hogares cuyas necesidades, </a:t>
            </a:r>
            <a:r>
              <a:rPr sz="1100" dirty="0">
                <a:latin typeface="Arial"/>
                <a:cs typeface="Arial"/>
              </a:rPr>
              <a:t>estilo </a:t>
            </a:r>
            <a:r>
              <a:rPr sz="1100" spc="-4" dirty="0">
                <a:latin typeface="Arial"/>
                <a:cs typeface="Arial"/>
              </a:rPr>
              <a:t>de vida o  ciclo de vida no </a:t>
            </a:r>
            <a:r>
              <a:rPr sz="1100" dirty="0">
                <a:latin typeface="Arial"/>
                <a:cs typeface="Arial"/>
              </a:rPr>
              <a:t>se prestan </a:t>
            </a:r>
            <a:r>
              <a:rPr sz="1100" spc="-4" dirty="0">
                <a:latin typeface="Arial"/>
                <a:cs typeface="Arial"/>
              </a:rPr>
              <a:t>para </a:t>
            </a:r>
            <a:r>
              <a:rPr sz="1100" dirty="0">
                <a:latin typeface="Arial"/>
                <a:cs typeface="Arial"/>
              </a:rPr>
              <a:t>tener casa</a:t>
            </a:r>
            <a:r>
              <a:rPr sz="1100" spc="-99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propia.</a:t>
            </a:r>
            <a:endParaRPr sz="1100" dirty="0">
              <a:latin typeface="Arial"/>
              <a:cs typeface="Arial"/>
            </a:endParaRPr>
          </a:p>
          <a:p>
            <a:pPr marL="258142" marR="216543" indent="-154429">
              <a:spcBef>
                <a:spcPts val="646"/>
              </a:spcBef>
              <a:buChar char="•"/>
              <a:tabLst>
                <a:tab pos="258711" algn="l"/>
              </a:tabLst>
            </a:pPr>
            <a:r>
              <a:rPr sz="1100" spc="-4" dirty="0">
                <a:latin typeface="Arial"/>
                <a:cs typeface="Arial"/>
              </a:rPr>
              <a:t>La vivienda en </a:t>
            </a:r>
            <a:r>
              <a:rPr sz="1100" dirty="0">
                <a:latin typeface="Arial"/>
                <a:cs typeface="Arial"/>
              </a:rPr>
              <a:t>renta es </a:t>
            </a:r>
            <a:r>
              <a:rPr sz="1100" spc="-4" dirty="0">
                <a:latin typeface="Arial"/>
                <a:cs typeface="Arial"/>
              </a:rPr>
              <a:t>una buena opción para los  hogares que necesitan vivienda </a:t>
            </a:r>
            <a:r>
              <a:rPr sz="1100" dirty="0">
                <a:latin typeface="Arial"/>
                <a:cs typeface="Arial"/>
              </a:rPr>
              <a:t>temporal, como</a:t>
            </a:r>
            <a:r>
              <a:rPr sz="1100" spc="-112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los  </a:t>
            </a:r>
            <a:r>
              <a:rPr sz="1100" dirty="0">
                <a:latin typeface="Arial"/>
                <a:cs typeface="Arial"/>
              </a:rPr>
              <a:t>solteros, </a:t>
            </a:r>
            <a:r>
              <a:rPr sz="1100" spc="-4" dirty="0">
                <a:latin typeface="Arial"/>
                <a:cs typeface="Arial"/>
              </a:rPr>
              <a:t>los </a:t>
            </a:r>
            <a:r>
              <a:rPr sz="1100" dirty="0">
                <a:latin typeface="Arial"/>
                <a:cs typeface="Arial"/>
              </a:rPr>
              <a:t>estudiantes, </a:t>
            </a:r>
            <a:r>
              <a:rPr sz="1100" spc="-4" dirty="0">
                <a:latin typeface="Arial"/>
                <a:cs typeface="Arial"/>
              </a:rPr>
              <a:t>los inmigrantes </a:t>
            </a:r>
            <a:r>
              <a:rPr sz="1100" dirty="0">
                <a:latin typeface="Arial"/>
                <a:cs typeface="Arial"/>
              </a:rPr>
              <a:t>y otros  </a:t>
            </a:r>
            <a:r>
              <a:rPr sz="1100" spc="-4" dirty="0">
                <a:latin typeface="Arial"/>
                <a:cs typeface="Arial"/>
              </a:rPr>
              <a:t>residentes</a:t>
            </a:r>
            <a:r>
              <a:rPr sz="1100" spc="-8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temporales.</a:t>
            </a:r>
          </a:p>
          <a:p>
            <a:pPr marL="258142" marR="160697" indent="-154429" algn="just">
              <a:spcBef>
                <a:spcPts val="646"/>
              </a:spcBef>
              <a:buChar char="•"/>
              <a:tabLst>
                <a:tab pos="258711" algn="l"/>
              </a:tabLst>
            </a:pPr>
            <a:r>
              <a:rPr sz="1100" spc="-4" dirty="0">
                <a:latin typeface="Arial"/>
                <a:cs typeface="Arial"/>
              </a:rPr>
              <a:t>La vivienda en </a:t>
            </a:r>
            <a:r>
              <a:rPr sz="1100" dirty="0">
                <a:latin typeface="Arial"/>
                <a:cs typeface="Arial"/>
              </a:rPr>
              <a:t>renta </a:t>
            </a:r>
            <a:r>
              <a:rPr sz="1100" spc="-4" dirty="0">
                <a:latin typeface="Arial"/>
                <a:cs typeface="Arial"/>
              </a:rPr>
              <a:t>nos </a:t>
            </a:r>
            <a:r>
              <a:rPr sz="1100" dirty="0">
                <a:latin typeface="Arial"/>
                <a:cs typeface="Arial"/>
              </a:rPr>
              <a:t>permite </a:t>
            </a:r>
            <a:r>
              <a:rPr sz="1100" spc="-4" dirty="0">
                <a:latin typeface="Arial"/>
                <a:cs typeface="Arial"/>
              </a:rPr>
              <a:t>abordar los</a:t>
            </a:r>
            <a:r>
              <a:rPr sz="1100" spc="-10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déficits  </a:t>
            </a:r>
            <a:r>
              <a:rPr sz="1100" spc="-4" dirty="0">
                <a:latin typeface="Arial"/>
                <a:cs typeface="Arial"/>
              </a:rPr>
              <a:t>de vivienda cuantitativos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cualitativos que registran  </a:t>
            </a:r>
            <a:r>
              <a:rPr sz="1100" dirty="0">
                <a:latin typeface="Arial"/>
                <a:cs typeface="Arial"/>
              </a:rPr>
              <a:t>muchas </a:t>
            </a:r>
            <a:r>
              <a:rPr sz="1100" spc="-4" dirty="0">
                <a:latin typeface="Arial"/>
                <a:cs typeface="Arial"/>
              </a:rPr>
              <a:t>ciudades de</a:t>
            </a:r>
            <a:r>
              <a:rPr sz="1100" spc="-102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México.</a:t>
            </a:r>
            <a:endParaRPr sz="1100" dirty="0">
              <a:latin typeface="Arial"/>
              <a:cs typeface="Arial"/>
            </a:endParaRPr>
          </a:p>
          <a:p>
            <a:pPr marL="258142" marR="94025" indent="-154429">
              <a:spcBef>
                <a:spcPts val="646"/>
              </a:spcBef>
              <a:buChar char="•"/>
              <a:tabLst>
                <a:tab pos="258711" algn="l"/>
              </a:tabLst>
            </a:pPr>
            <a:r>
              <a:rPr sz="1100" spc="-4" dirty="0">
                <a:latin typeface="Arial"/>
                <a:cs typeface="Arial"/>
              </a:rPr>
              <a:t>La vivienda en </a:t>
            </a:r>
            <a:r>
              <a:rPr sz="1100" dirty="0">
                <a:latin typeface="Arial"/>
                <a:cs typeface="Arial"/>
              </a:rPr>
              <a:t>renta mejora </a:t>
            </a:r>
            <a:r>
              <a:rPr sz="1100" spc="-4" dirty="0">
                <a:latin typeface="Arial"/>
                <a:cs typeface="Arial"/>
              </a:rPr>
              <a:t>la inclusión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la</a:t>
            </a:r>
            <a:r>
              <a:rPr sz="1100" spc="-76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cohesión  urbana.</a:t>
            </a:r>
            <a:endParaRPr sz="1100" dirty="0">
              <a:latin typeface="Arial"/>
              <a:cs typeface="Arial"/>
            </a:endParaRPr>
          </a:p>
          <a:p>
            <a:pPr marL="258142" marR="4559" indent="-154429">
              <a:spcBef>
                <a:spcPts val="646"/>
              </a:spcBef>
              <a:buChar char="•"/>
              <a:tabLst>
                <a:tab pos="258711" algn="l"/>
              </a:tabLst>
            </a:pPr>
            <a:r>
              <a:rPr sz="1100" spc="-4" dirty="0">
                <a:latin typeface="Arial"/>
                <a:cs typeface="Arial"/>
              </a:rPr>
              <a:t>La vivienda en </a:t>
            </a:r>
            <a:r>
              <a:rPr sz="1100" dirty="0">
                <a:latin typeface="Arial"/>
                <a:cs typeface="Arial"/>
              </a:rPr>
              <a:t>renta </a:t>
            </a:r>
            <a:r>
              <a:rPr sz="1100" spc="-4" dirty="0">
                <a:latin typeface="Arial"/>
                <a:cs typeface="Arial"/>
              </a:rPr>
              <a:t>promueve la movilidad residencial  </a:t>
            </a:r>
            <a:r>
              <a:rPr sz="1100" dirty="0">
                <a:latin typeface="Arial"/>
                <a:cs typeface="Arial"/>
              </a:rPr>
              <a:t>y permite </a:t>
            </a:r>
            <a:r>
              <a:rPr sz="1100" spc="-4" dirty="0">
                <a:latin typeface="Arial"/>
                <a:cs typeface="Arial"/>
              </a:rPr>
              <a:t>que </a:t>
            </a:r>
            <a:r>
              <a:rPr sz="1100" dirty="0">
                <a:latin typeface="Arial"/>
                <a:cs typeface="Arial"/>
              </a:rPr>
              <a:t>familias </a:t>
            </a:r>
            <a:r>
              <a:rPr sz="1100" spc="-4" dirty="0">
                <a:latin typeface="Arial"/>
                <a:cs typeface="Arial"/>
              </a:rPr>
              <a:t>puedan moverse en vez de  quedarse en una vivienda inadecuada para</a:t>
            </a:r>
            <a:r>
              <a:rPr sz="1100" spc="-10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siempre.</a:t>
            </a:r>
          </a:p>
          <a:p>
            <a:pPr marL="258142" marR="192608" indent="-154429">
              <a:spcBef>
                <a:spcPts val="646"/>
              </a:spcBef>
              <a:buChar char="•"/>
              <a:tabLst>
                <a:tab pos="258711" algn="l"/>
              </a:tabLst>
            </a:pPr>
            <a:r>
              <a:rPr sz="1100" spc="-4" dirty="0">
                <a:latin typeface="Arial"/>
                <a:cs typeface="Arial"/>
              </a:rPr>
              <a:t>La vivienda en </a:t>
            </a:r>
            <a:r>
              <a:rPr sz="1100" dirty="0">
                <a:latin typeface="Arial"/>
                <a:cs typeface="Arial"/>
              </a:rPr>
              <a:t>renta </a:t>
            </a:r>
            <a:r>
              <a:rPr sz="1100" spc="-4" dirty="0">
                <a:latin typeface="Arial"/>
                <a:cs typeface="Arial"/>
              </a:rPr>
              <a:t>administrada profesionalmente  contribuye a </a:t>
            </a:r>
            <a:r>
              <a:rPr sz="1100" dirty="0">
                <a:latin typeface="Arial"/>
                <a:cs typeface="Arial"/>
              </a:rPr>
              <a:t>mejorar </a:t>
            </a:r>
            <a:r>
              <a:rPr sz="1100" spc="-4" dirty="0">
                <a:latin typeface="Arial"/>
                <a:cs typeface="Arial"/>
              </a:rPr>
              <a:t>la movilidad</a:t>
            </a:r>
            <a:r>
              <a:rPr sz="1100" spc="-58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laboral.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22422" y="1809974"/>
            <a:ext cx="1742901" cy="1601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5892337" y="2589904"/>
            <a:ext cx="1742902" cy="1493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6141721" y="3736937"/>
            <a:ext cx="1826028" cy="15275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6569824" y="4606962"/>
            <a:ext cx="1773382" cy="15840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8343206" y="6551355"/>
            <a:ext cx="719051" cy="30664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22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428828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00506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884" y="4496696"/>
            <a:ext cx="692727" cy="52297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63253" rIns="0" bIns="0" rtlCol="0">
            <a:spAutoFit/>
          </a:bodyPr>
          <a:lstStyle/>
          <a:p>
            <a:pPr marL="100293" marR="93454" indent="-1710" algn="ctr">
              <a:spcBef>
                <a:spcPts val="498"/>
              </a:spcBef>
            </a:pP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Enfoque  G</a:t>
            </a:r>
            <a:r>
              <a:rPr sz="700" b="1" spc="-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ográ</a:t>
            </a:r>
            <a:r>
              <a:rPr sz="700" b="1" spc="-9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700" b="1" spc="-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700" dirty="0">
              <a:latin typeface="Arial"/>
              <a:cs typeface="Arial"/>
            </a:endParaRPr>
          </a:p>
          <a:p>
            <a:pPr marL="52996" algn="ctr">
              <a:lnSpc>
                <a:spcPts val="1911"/>
              </a:lnSpc>
            </a:pPr>
            <a:r>
              <a:rPr sz="1600" dirty="0">
                <a:solidFill>
                  <a:srgbClr val="FFFFFF"/>
                </a:solidFill>
                <a:latin typeface="Wingdings"/>
                <a:cs typeface="Wingdings"/>
              </a:rPr>
              <a:t></a:t>
            </a:r>
            <a:endParaRPr sz="1600" dirty="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5881" y="1516603"/>
            <a:ext cx="169775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 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94410" y="1951167"/>
            <a:ext cx="3936076" cy="4077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3602182" y="1658022"/>
            <a:ext cx="2540000" cy="2667000"/>
          </a:xfrm>
          <a:custGeom>
            <a:avLst/>
            <a:gdLst/>
            <a:ahLst/>
            <a:cxnLst/>
            <a:rect l="l" t="t" r="r" b="b"/>
            <a:pathLst>
              <a:path w="2794000" h="3022600">
                <a:moveTo>
                  <a:pt x="0" y="3022600"/>
                </a:moveTo>
                <a:lnTo>
                  <a:pt x="2794000" y="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3868189" y="3338904"/>
            <a:ext cx="4306455" cy="1232647"/>
          </a:xfrm>
          <a:custGeom>
            <a:avLst/>
            <a:gdLst/>
            <a:ahLst/>
            <a:cxnLst/>
            <a:rect l="l" t="t" r="r" b="b"/>
            <a:pathLst>
              <a:path w="4737100" h="1397000">
                <a:moveTo>
                  <a:pt x="0" y="1397000"/>
                </a:moveTo>
                <a:lnTo>
                  <a:pt x="4737099" y="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6156960" y="1670124"/>
            <a:ext cx="2028305" cy="16795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7205980" y="1841463"/>
            <a:ext cx="606275" cy="600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5258146" y="3319855"/>
            <a:ext cx="108815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0" algn="ctr"/>
            <a:r>
              <a:rPr sz="900" b="1" spc="-4" dirty="0">
                <a:latin typeface="Arial"/>
                <a:cs typeface="Arial"/>
              </a:rPr>
              <a:t>SIRENCK16</a:t>
            </a:r>
            <a:endParaRPr sz="900" dirty="0">
              <a:latin typeface="Arial"/>
              <a:cs typeface="Arial"/>
            </a:endParaRPr>
          </a:p>
          <a:p>
            <a:pPr marL="290053"/>
            <a:r>
              <a:rPr sz="900" b="1" spc="-4" dirty="0">
                <a:latin typeface="Arial"/>
                <a:cs typeface="Arial"/>
              </a:rPr>
              <a:t>Enfoque:</a:t>
            </a:r>
            <a:endParaRPr sz="900" dirty="0">
              <a:latin typeface="Arial"/>
              <a:cs typeface="Arial"/>
            </a:endParaRPr>
          </a:p>
          <a:p>
            <a:pPr marL="11397" marR="4559" algn="ctr"/>
            <a:r>
              <a:rPr sz="900" b="1" spc="-4" dirty="0">
                <a:latin typeface="Arial"/>
                <a:cs typeface="Arial"/>
              </a:rPr>
              <a:t>Zona</a:t>
            </a:r>
            <a:r>
              <a:rPr sz="900" b="1" spc="-31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Metropolitana  de la</a:t>
            </a:r>
            <a:r>
              <a:rPr sz="900" b="1" spc="-99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CDMX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763" y="2531297"/>
            <a:ext cx="915555" cy="2526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800" b="1" spc="-4" dirty="0">
                <a:latin typeface="Arial"/>
                <a:cs typeface="Arial"/>
              </a:rPr>
              <a:t>Niveles  </a:t>
            </a:r>
            <a:r>
              <a:rPr sz="800" b="1" dirty="0">
                <a:latin typeface="Arial"/>
                <a:cs typeface="Arial"/>
              </a:rPr>
              <a:t>Socio</a:t>
            </a:r>
            <a:r>
              <a:rPr sz="800" b="1" spc="-4" dirty="0">
                <a:latin typeface="Arial"/>
                <a:cs typeface="Arial"/>
              </a:rPr>
              <a:t>ec</a:t>
            </a:r>
            <a:r>
              <a:rPr sz="800" b="1" dirty="0">
                <a:latin typeface="Arial"/>
                <a:cs typeface="Arial"/>
              </a:rPr>
              <a:t>onó</a:t>
            </a:r>
            <a:r>
              <a:rPr sz="800" b="1" spc="4" dirty="0">
                <a:latin typeface="Arial"/>
                <a:cs typeface="Arial"/>
              </a:rPr>
              <a:t>m</a:t>
            </a:r>
            <a:r>
              <a:rPr sz="800" b="1" dirty="0">
                <a:latin typeface="Arial"/>
                <a:cs typeface="Arial"/>
              </a:rPr>
              <a:t>icos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0400" y="2815926"/>
            <a:ext cx="598055" cy="95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4" dirty="0">
                <a:latin typeface="Arial"/>
                <a:cs typeface="Arial"/>
              </a:rPr>
              <a:t>Alto</a:t>
            </a:r>
            <a:endParaRPr sz="900" dirty="0">
              <a:latin typeface="Arial"/>
              <a:cs typeface="Arial"/>
            </a:endParaRPr>
          </a:p>
          <a:p>
            <a:pPr marL="11397" marR="4559">
              <a:lnSpc>
                <a:spcPts val="1615"/>
              </a:lnSpc>
              <a:spcBef>
                <a:spcPts val="144"/>
              </a:spcBef>
            </a:pPr>
            <a:r>
              <a:rPr sz="900" spc="-9" dirty="0">
                <a:latin typeface="Arial"/>
                <a:cs typeface="Arial"/>
              </a:rPr>
              <a:t>Medio </a:t>
            </a:r>
            <a:r>
              <a:rPr sz="900" spc="-4" dirty="0">
                <a:latin typeface="Arial"/>
                <a:cs typeface="Arial"/>
              </a:rPr>
              <a:t>Alto  </a:t>
            </a:r>
            <a:r>
              <a:rPr sz="900" spc="-9" dirty="0">
                <a:latin typeface="Arial"/>
                <a:cs typeface="Arial"/>
              </a:rPr>
              <a:t>Medio  Medio</a:t>
            </a:r>
            <a:r>
              <a:rPr sz="900" spc="-58" dirty="0">
                <a:latin typeface="Arial"/>
                <a:cs typeface="Arial"/>
              </a:rPr>
              <a:t> </a:t>
            </a:r>
            <a:r>
              <a:rPr sz="900" spc="-4" dirty="0">
                <a:latin typeface="Arial"/>
                <a:cs typeface="Arial"/>
              </a:rPr>
              <a:t>Bajo</a:t>
            </a:r>
            <a:endParaRPr sz="900" dirty="0">
              <a:latin typeface="Arial"/>
              <a:cs typeface="Arial"/>
            </a:endParaRPr>
          </a:p>
          <a:p>
            <a:pPr marL="11397">
              <a:spcBef>
                <a:spcPts val="394"/>
              </a:spcBef>
            </a:pPr>
            <a:r>
              <a:rPr sz="900" spc="-4" dirty="0">
                <a:latin typeface="Arial"/>
                <a:cs typeface="Arial"/>
              </a:rPr>
              <a:t>Bajo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8778" y="2853465"/>
            <a:ext cx="332509" cy="126626"/>
          </a:xfrm>
          <a:custGeom>
            <a:avLst/>
            <a:gdLst/>
            <a:ahLst/>
            <a:cxnLst/>
            <a:rect l="l" t="t" r="r" b="b"/>
            <a:pathLst>
              <a:path w="365759" h="143510">
                <a:moveTo>
                  <a:pt x="0" y="143255"/>
                </a:moveTo>
                <a:lnTo>
                  <a:pt x="365759" y="143255"/>
                </a:lnTo>
                <a:lnTo>
                  <a:pt x="365759" y="0"/>
                </a:lnTo>
                <a:lnTo>
                  <a:pt x="0" y="0"/>
                </a:lnTo>
                <a:lnTo>
                  <a:pt x="0" y="143255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268778" y="3048448"/>
            <a:ext cx="332509" cy="127747"/>
          </a:xfrm>
          <a:custGeom>
            <a:avLst/>
            <a:gdLst/>
            <a:ahLst/>
            <a:cxnLst/>
            <a:rect l="l" t="t" r="r" b="b"/>
            <a:pathLst>
              <a:path w="365759" h="144779">
                <a:moveTo>
                  <a:pt x="0" y="144779"/>
                </a:moveTo>
                <a:lnTo>
                  <a:pt x="365759" y="144779"/>
                </a:lnTo>
                <a:lnTo>
                  <a:pt x="365759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268778" y="3248809"/>
            <a:ext cx="332509" cy="127747"/>
          </a:xfrm>
          <a:custGeom>
            <a:avLst/>
            <a:gdLst/>
            <a:ahLst/>
            <a:cxnLst/>
            <a:rect l="l" t="t" r="r" b="b"/>
            <a:pathLst>
              <a:path w="365759" h="144779">
                <a:moveTo>
                  <a:pt x="0" y="144779"/>
                </a:moveTo>
                <a:lnTo>
                  <a:pt x="365759" y="144779"/>
                </a:lnTo>
                <a:lnTo>
                  <a:pt x="365759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268778" y="3455893"/>
            <a:ext cx="332509" cy="127747"/>
          </a:xfrm>
          <a:custGeom>
            <a:avLst/>
            <a:gdLst/>
            <a:ahLst/>
            <a:cxnLst/>
            <a:rect l="l" t="t" r="r" b="b"/>
            <a:pathLst>
              <a:path w="365759" h="144779">
                <a:moveTo>
                  <a:pt x="0" y="144779"/>
                </a:moveTo>
                <a:lnTo>
                  <a:pt x="365759" y="144779"/>
                </a:lnTo>
                <a:lnTo>
                  <a:pt x="365759" y="0"/>
                </a:lnTo>
                <a:lnTo>
                  <a:pt x="0" y="0"/>
                </a:lnTo>
                <a:lnTo>
                  <a:pt x="0" y="144779"/>
                </a:lnTo>
                <a:close/>
              </a:path>
            </a:pathLst>
          </a:custGeom>
          <a:solidFill>
            <a:srgbClr val="FFCC6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268778" y="3652221"/>
            <a:ext cx="332509" cy="126626"/>
          </a:xfrm>
          <a:custGeom>
            <a:avLst/>
            <a:gdLst/>
            <a:ahLst/>
            <a:cxnLst/>
            <a:rect l="l" t="t" r="r" b="b"/>
            <a:pathLst>
              <a:path w="365759" h="143510">
                <a:moveTo>
                  <a:pt x="0" y="143255"/>
                </a:moveTo>
                <a:lnTo>
                  <a:pt x="365759" y="143255"/>
                </a:lnTo>
                <a:lnTo>
                  <a:pt x="365759" y="0"/>
                </a:lnTo>
                <a:lnTo>
                  <a:pt x="0" y="0"/>
                </a:lnTo>
                <a:lnTo>
                  <a:pt x="0" y="143255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6119552" y="4561242"/>
            <a:ext cx="2204257" cy="8955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6553200" y="6446580"/>
            <a:ext cx="2133600" cy="18466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23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150178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18316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483628" y="1916206"/>
            <a:ext cx="3071553" cy="29691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569720" y="5222837"/>
            <a:ext cx="2194560" cy="10865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4010890" y="5217459"/>
            <a:ext cx="2189018" cy="10919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6418811" y="5216114"/>
            <a:ext cx="2194560" cy="1104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8239124" y="6446579"/>
            <a:ext cx="447675" cy="34474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24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5881" y="1516604"/>
            <a:ext cx="3773632" cy="36625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700" dirty="0">
              <a:latin typeface="Times New Roman"/>
              <a:cs typeface="Times New Roman"/>
            </a:endParaRPr>
          </a:p>
          <a:p>
            <a:pPr marL="330512" marR="4559" indent="-257002" algn="just">
              <a:buFont typeface="Arial"/>
              <a:buChar char="•"/>
              <a:tabLst>
                <a:tab pos="331082" algn="l"/>
              </a:tabLst>
            </a:pPr>
            <a:r>
              <a:rPr sz="1100" b="1" dirty="0">
                <a:latin typeface="Arial"/>
                <a:cs typeface="Arial"/>
              </a:rPr>
              <a:t>El </a:t>
            </a:r>
            <a:r>
              <a:rPr sz="1100" b="1" spc="-4" dirty="0">
                <a:latin typeface="Arial"/>
                <a:cs typeface="Arial"/>
              </a:rPr>
              <a:t>mercado objetivo de </a:t>
            </a:r>
            <a:r>
              <a:rPr sz="1100" b="1" spc="-13" dirty="0">
                <a:latin typeface="Arial"/>
                <a:cs typeface="Arial"/>
              </a:rPr>
              <a:t>SìRENTA </a:t>
            </a:r>
            <a:r>
              <a:rPr sz="1100" b="1" spc="-4" dirty="0">
                <a:latin typeface="Arial"/>
                <a:cs typeface="Arial"/>
              </a:rPr>
              <a:t>está compuesto  por personas que valoran una mejor calidad de  vida y que reconocen que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calidad debe ser un  atributo </a:t>
            </a:r>
            <a:r>
              <a:rPr sz="1100" b="1" dirty="0">
                <a:latin typeface="Arial"/>
                <a:cs typeface="Arial"/>
              </a:rPr>
              <a:t>importante en el </a:t>
            </a:r>
            <a:r>
              <a:rPr sz="1100" b="1" spc="-4" dirty="0">
                <a:latin typeface="Arial"/>
                <a:cs typeface="Arial"/>
              </a:rPr>
              <a:t>servicio que reciben </a:t>
            </a:r>
            <a:r>
              <a:rPr sz="1100" b="1" dirty="0">
                <a:latin typeface="Arial"/>
                <a:cs typeface="Arial"/>
              </a:rPr>
              <a:t>al  </a:t>
            </a:r>
            <a:r>
              <a:rPr sz="1100" b="1" spc="-4" dirty="0">
                <a:latin typeface="Arial"/>
                <a:cs typeface="Arial"/>
              </a:rPr>
              <a:t>rentar una vivienda y </a:t>
            </a:r>
            <a:r>
              <a:rPr sz="1100" b="1" spc="4" dirty="0">
                <a:latin typeface="Arial"/>
                <a:cs typeface="Arial"/>
              </a:rPr>
              <a:t>un </a:t>
            </a:r>
            <a:r>
              <a:rPr sz="1100" b="1" spc="-4" dirty="0">
                <a:latin typeface="Arial"/>
                <a:cs typeface="Arial"/>
              </a:rPr>
              <a:t>diferenciador </a:t>
            </a:r>
            <a:r>
              <a:rPr sz="1100" b="1" dirty="0">
                <a:latin typeface="Arial"/>
                <a:cs typeface="Arial"/>
              </a:rPr>
              <a:t>al </a:t>
            </a:r>
            <a:r>
              <a:rPr sz="1100" b="1" spc="-4" dirty="0">
                <a:latin typeface="Arial"/>
                <a:cs typeface="Arial"/>
              </a:rPr>
              <a:t>comparar 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oferta de vivienda</a:t>
            </a:r>
            <a:r>
              <a:rPr sz="1100" b="1" spc="-13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disponible.</a:t>
            </a:r>
            <a:endParaRPr sz="1100" dirty="0">
              <a:latin typeface="Arial"/>
              <a:cs typeface="Arial"/>
            </a:endParaRPr>
          </a:p>
          <a:p>
            <a:pPr marL="330512" marR="4559" indent="-257002" algn="just">
              <a:spcBef>
                <a:spcPts val="646"/>
              </a:spcBef>
              <a:buChar char="•"/>
              <a:tabLst>
                <a:tab pos="331082" algn="l"/>
              </a:tabLst>
            </a:pPr>
            <a:r>
              <a:rPr sz="1100" spc="-13" dirty="0">
                <a:latin typeface="Arial"/>
                <a:cs typeface="Arial"/>
              </a:rPr>
              <a:t>SìRENTA </a:t>
            </a:r>
            <a:r>
              <a:rPr sz="1100" spc="-4" dirty="0">
                <a:latin typeface="Arial"/>
                <a:cs typeface="Arial"/>
              </a:rPr>
              <a:t>ofrece viviendas en Renta con una </a:t>
            </a:r>
            <a:r>
              <a:rPr sz="1100" spc="-9" dirty="0">
                <a:latin typeface="Arial"/>
                <a:cs typeface="Arial"/>
              </a:rPr>
              <a:t>alta  </a:t>
            </a:r>
            <a:r>
              <a:rPr sz="1100" spc="-4" dirty="0">
                <a:latin typeface="Arial"/>
                <a:cs typeface="Arial"/>
              </a:rPr>
              <a:t>relación </a:t>
            </a:r>
            <a:r>
              <a:rPr sz="1100" spc="-9" dirty="0">
                <a:latin typeface="Arial"/>
                <a:cs typeface="Arial"/>
              </a:rPr>
              <a:t>precio/calidad </a:t>
            </a:r>
            <a:r>
              <a:rPr sz="1100" spc="-4" dirty="0">
                <a:latin typeface="Arial"/>
                <a:cs typeface="Arial"/>
              </a:rPr>
              <a:t>a las </a:t>
            </a:r>
            <a:r>
              <a:rPr sz="1100" spc="-9" dirty="0">
                <a:latin typeface="Arial"/>
                <a:cs typeface="Arial"/>
              </a:rPr>
              <a:t>personas de los </a:t>
            </a:r>
            <a:r>
              <a:rPr sz="1100" spc="-4" dirty="0">
                <a:latin typeface="Arial"/>
                <a:cs typeface="Arial"/>
              </a:rPr>
              <a:t>estratos  medios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medios altos de la Zona Metropolitana de </a:t>
            </a:r>
            <a:r>
              <a:rPr sz="1100" spc="-18" dirty="0">
                <a:latin typeface="Arial"/>
                <a:cs typeface="Arial"/>
              </a:rPr>
              <a:t>la  </a:t>
            </a:r>
            <a:r>
              <a:rPr sz="1100" spc="-4" dirty="0">
                <a:latin typeface="Arial"/>
                <a:cs typeface="Arial"/>
              </a:rPr>
              <a:t>Ciudad de</a:t>
            </a:r>
            <a:r>
              <a:rPr sz="1100" spc="-85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México.</a:t>
            </a:r>
            <a:endParaRPr sz="1100" dirty="0">
              <a:latin typeface="Arial"/>
              <a:cs typeface="Arial"/>
            </a:endParaRPr>
          </a:p>
          <a:p>
            <a:pPr marL="330512" marR="4559" indent="-257002" algn="just">
              <a:spcBef>
                <a:spcPts val="646"/>
              </a:spcBef>
              <a:buFont typeface="Arial"/>
              <a:buChar char="•"/>
              <a:tabLst>
                <a:tab pos="331082" algn="l"/>
              </a:tabLst>
            </a:pPr>
            <a:r>
              <a:rPr sz="1100" b="1" dirty="0">
                <a:latin typeface="Arial"/>
                <a:cs typeface="Arial"/>
              </a:rPr>
              <a:t>El </a:t>
            </a:r>
            <a:r>
              <a:rPr sz="1100" b="1" spc="-4" dirty="0">
                <a:latin typeface="Arial"/>
                <a:cs typeface="Arial"/>
              </a:rPr>
              <a:t>producto básico bajo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marca </a:t>
            </a:r>
            <a:r>
              <a:rPr sz="1100" b="1" spc="-13" dirty="0">
                <a:latin typeface="Arial"/>
                <a:cs typeface="Arial"/>
              </a:rPr>
              <a:t>SìRENTA </a:t>
            </a:r>
            <a:r>
              <a:rPr sz="1100" b="1" spc="-4" dirty="0">
                <a:latin typeface="Arial"/>
                <a:cs typeface="Arial"/>
              </a:rPr>
              <a:t>busca  </a:t>
            </a:r>
            <a:r>
              <a:rPr sz="1100" b="1" dirty="0">
                <a:latin typeface="Arial"/>
                <a:cs typeface="Arial"/>
              </a:rPr>
              <a:t>lograr </a:t>
            </a:r>
            <a:r>
              <a:rPr sz="1100" b="1" spc="-4" dirty="0">
                <a:latin typeface="Arial"/>
                <a:cs typeface="Arial"/>
              </a:rPr>
              <a:t>un </a:t>
            </a:r>
            <a:r>
              <a:rPr sz="1100" b="1" dirty="0">
                <a:latin typeface="Arial"/>
                <a:cs typeface="Arial"/>
              </a:rPr>
              <a:t>balance </a:t>
            </a:r>
            <a:r>
              <a:rPr sz="1100" b="1" spc="-4" dirty="0">
                <a:latin typeface="Arial"/>
                <a:cs typeface="Arial"/>
              </a:rPr>
              <a:t>entre </a:t>
            </a:r>
            <a:r>
              <a:rPr sz="1100" b="1" dirty="0">
                <a:latin typeface="Arial"/>
                <a:cs typeface="Arial"/>
              </a:rPr>
              <a:t>lo tradicional </a:t>
            </a:r>
            <a:r>
              <a:rPr sz="1100" b="1" spc="-4" dirty="0">
                <a:latin typeface="Arial"/>
                <a:cs typeface="Arial"/>
              </a:rPr>
              <a:t>y </a:t>
            </a:r>
            <a:r>
              <a:rPr sz="1100" b="1" dirty="0">
                <a:latin typeface="Arial"/>
                <a:cs typeface="Arial"/>
              </a:rPr>
              <a:t>la  modernidad, con unidades </a:t>
            </a:r>
            <a:r>
              <a:rPr sz="1100" b="1" spc="-9" dirty="0">
                <a:latin typeface="Arial"/>
                <a:cs typeface="Arial"/>
              </a:rPr>
              <a:t>de </a:t>
            </a:r>
            <a:r>
              <a:rPr sz="1100" b="1" spc="-4" dirty="0">
                <a:latin typeface="Arial"/>
                <a:cs typeface="Arial"/>
              </a:rPr>
              <a:t>50 a </a:t>
            </a:r>
            <a:r>
              <a:rPr sz="1100" b="1" spc="-9" dirty="0">
                <a:latin typeface="Arial"/>
                <a:cs typeface="Arial"/>
              </a:rPr>
              <a:t>250 metros  </a:t>
            </a:r>
            <a:r>
              <a:rPr sz="1100" b="1" spc="-4" dirty="0">
                <a:latin typeface="Arial"/>
                <a:cs typeface="Arial"/>
              </a:rPr>
              <a:t>cuadrados, </a:t>
            </a:r>
            <a:r>
              <a:rPr sz="1100" b="1" dirty="0">
                <a:latin typeface="Arial"/>
                <a:cs typeface="Arial"/>
              </a:rPr>
              <a:t>dependiendo </a:t>
            </a:r>
            <a:r>
              <a:rPr sz="1100" b="1" spc="-4" dirty="0">
                <a:latin typeface="Arial"/>
                <a:cs typeface="Arial"/>
              </a:rPr>
              <a:t>de </a:t>
            </a:r>
            <a:r>
              <a:rPr sz="1100" b="1" dirty="0">
                <a:latin typeface="Arial"/>
                <a:cs typeface="Arial"/>
              </a:rPr>
              <a:t>la ubicación del  </a:t>
            </a:r>
            <a:r>
              <a:rPr sz="1100" b="1" spc="-4" dirty="0">
                <a:latin typeface="Arial"/>
                <a:cs typeface="Arial"/>
              </a:rPr>
              <a:t>proyecto.</a:t>
            </a:r>
            <a:endParaRPr sz="1100" dirty="0">
              <a:latin typeface="Arial"/>
              <a:cs typeface="Arial"/>
            </a:endParaRPr>
          </a:p>
          <a:p>
            <a:pPr marL="330512" marR="5698" indent="-257002" algn="just">
              <a:spcBef>
                <a:spcPts val="646"/>
              </a:spcBef>
              <a:buChar char="•"/>
              <a:tabLst>
                <a:tab pos="331082" algn="l"/>
              </a:tabLst>
            </a:pPr>
            <a:r>
              <a:rPr sz="1100" spc="-9" dirty="0">
                <a:latin typeface="Arial"/>
                <a:cs typeface="Arial"/>
              </a:rPr>
              <a:t>La abundancia de amenidades, áreas comunes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13" dirty="0">
                <a:latin typeface="Arial"/>
                <a:cs typeface="Arial"/>
              </a:rPr>
              <a:t>un  </a:t>
            </a:r>
            <a:r>
              <a:rPr sz="1100" spc="-9" dirty="0">
                <a:latin typeface="Arial"/>
                <a:cs typeface="Arial"/>
              </a:rPr>
              <a:t>equipamiento de </a:t>
            </a:r>
            <a:r>
              <a:rPr sz="1100" spc="-4" dirty="0">
                <a:latin typeface="Arial"/>
                <a:cs typeface="Arial"/>
              </a:rPr>
              <a:t>primer nivel, reafirman el </a:t>
            </a:r>
            <a:r>
              <a:rPr sz="1100" spc="-9" dirty="0">
                <a:latin typeface="Arial"/>
                <a:cs typeface="Arial"/>
              </a:rPr>
              <a:t>compromiso  </a:t>
            </a:r>
            <a:r>
              <a:rPr sz="1100" spc="-4" dirty="0">
                <a:latin typeface="Arial"/>
                <a:cs typeface="Arial"/>
              </a:rPr>
              <a:t>de </a:t>
            </a:r>
            <a:r>
              <a:rPr sz="1100" spc="-13" dirty="0">
                <a:latin typeface="Arial"/>
                <a:cs typeface="Arial"/>
              </a:rPr>
              <a:t>SìRENTA </a:t>
            </a:r>
            <a:r>
              <a:rPr sz="1100" spc="-4" dirty="0">
                <a:latin typeface="Arial"/>
                <a:cs typeface="Arial"/>
              </a:rPr>
              <a:t>de </a:t>
            </a:r>
            <a:r>
              <a:rPr sz="1100" dirty="0">
                <a:latin typeface="Arial"/>
                <a:cs typeface="Arial"/>
              </a:rPr>
              <a:t>ofrecer </a:t>
            </a:r>
            <a:r>
              <a:rPr sz="1100" spc="-4" dirty="0">
                <a:latin typeface="Arial"/>
                <a:cs typeface="Arial"/>
              </a:rPr>
              <a:t>un producto de</a:t>
            </a:r>
            <a:r>
              <a:rPr sz="1100" spc="-85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calidad.</a:t>
            </a:r>
            <a:endParaRPr sz="1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286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53440" y="628872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1955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</a:t>
            </a:r>
            <a:r>
              <a:rPr b="1" dirty="0">
                <a:latin typeface="Arial"/>
                <a:cs typeface="Arial"/>
              </a:rPr>
              <a:t>K16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516603"/>
            <a:ext cx="169833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18805" y="1882028"/>
            <a:ext cx="2729345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100" spc="-4" dirty="0">
                <a:latin typeface="Arial"/>
                <a:cs typeface="Arial"/>
              </a:rPr>
              <a:t>ALIGNMEX </a:t>
            </a:r>
            <a:r>
              <a:rPr sz="1100" spc="-9" dirty="0">
                <a:latin typeface="Arial"/>
                <a:cs typeface="Arial"/>
              </a:rPr>
              <a:t>ha </a:t>
            </a:r>
            <a:r>
              <a:rPr sz="1100" spc="-4" dirty="0">
                <a:latin typeface="Arial"/>
                <a:cs typeface="Arial"/>
              </a:rPr>
              <a:t>autorizado e invertido  </a:t>
            </a:r>
            <a:r>
              <a:rPr sz="1100" spc="-9" dirty="0">
                <a:latin typeface="Arial"/>
                <a:cs typeface="Arial"/>
              </a:rPr>
              <a:t>en la </a:t>
            </a:r>
            <a:r>
              <a:rPr sz="1100" spc="-4" dirty="0">
                <a:latin typeface="Arial"/>
                <a:cs typeface="Arial"/>
              </a:rPr>
              <a:t>adquisición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9" dirty="0">
                <a:latin typeface="Arial"/>
                <a:cs typeface="Arial"/>
              </a:rPr>
              <a:t>desarrollo de </a:t>
            </a:r>
            <a:r>
              <a:rPr sz="1100" spc="-4" dirty="0">
                <a:latin typeface="Arial"/>
                <a:cs typeface="Arial"/>
              </a:rPr>
              <a:t>sus  primeras 180 </a:t>
            </a:r>
            <a:r>
              <a:rPr sz="1100" spc="-9" dirty="0">
                <a:latin typeface="Arial"/>
                <a:cs typeface="Arial"/>
              </a:rPr>
              <a:t>unidades </a:t>
            </a:r>
            <a:r>
              <a:rPr sz="1100" spc="-4" dirty="0">
                <a:latin typeface="Arial"/>
                <a:cs typeface="Arial"/>
              </a:rPr>
              <a:t>de vivienda </a:t>
            </a:r>
            <a:r>
              <a:rPr sz="1100" spc="-13" dirty="0">
                <a:latin typeface="Arial"/>
                <a:cs typeface="Arial"/>
              </a:rPr>
              <a:t>en  </a:t>
            </a:r>
            <a:r>
              <a:rPr sz="1100" dirty="0">
                <a:latin typeface="Arial"/>
                <a:cs typeface="Arial"/>
              </a:rPr>
              <a:t>renta.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18805" y="2688852"/>
            <a:ext cx="2730500" cy="30469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399" marR="4559" indent="-257002" algn="just">
              <a:buChar char="•"/>
              <a:tabLst>
                <a:tab pos="268969" algn="l"/>
              </a:tabLst>
            </a:pPr>
            <a:r>
              <a:rPr sz="1100" dirty="0">
                <a:latin typeface="Arial"/>
                <a:cs typeface="Arial"/>
              </a:rPr>
              <a:t>El </a:t>
            </a:r>
            <a:r>
              <a:rPr sz="1100" spc="-4" dirty="0">
                <a:latin typeface="Arial"/>
                <a:cs typeface="Arial"/>
              </a:rPr>
              <a:t>costo total estimado de </a:t>
            </a:r>
            <a:r>
              <a:rPr sz="1100" spc="-9" dirty="0">
                <a:latin typeface="Arial"/>
                <a:cs typeface="Arial"/>
              </a:rPr>
              <a:t>desarrollo </a:t>
            </a:r>
            <a:r>
              <a:rPr sz="1100" spc="-13" dirty="0">
                <a:latin typeface="Arial"/>
                <a:cs typeface="Arial"/>
              </a:rPr>
              <a:t>de  </a:t>
            </a:r>
            <a:r>
              <a:rPr sz="1100" dirty="0">
                <a:latin typeface="Arial"/>
                <a:cs typeface="Arial"/>
              </a:rPr>
              <a:t>este </a:t>
            </a:r>
            <a:r>
              <a:rPr sz="1100" spc="-4" dirty="0">
                <a:latin typeface="Arial"/>
                <a:cs typeface="Arial"/>
              </a:rPr>
              <a:t>proyecto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9" dirty="0">
                <a:latin typeface="Arial"/>
                <a:cs typeface="Arial"/>
              </a:rPr>
              <a:t>de aproximadamente  </a:t>
            </a:r>
            <a:r>
              <a:rPr sz="1100" spc="-4" dirty="0">
                <a:latin typeface="Arial"/>
                <a:cs typeface="Arial"/>
              </a:rPr>
              <a:t>US$ 54.1 millones. </a:t>
            </a:r>
            <a:r>
              <a:rPr sz="1100" dirty="0">
                <a:latin typeface="Arial"/>
                <a:cs typeface="Arial"/>
              </a:rPr>
              <a:t>El </a:t>
            </a:r>
            <a:r>
              <a:rPr sz="1100" spc="-4" dirty="0">
                <a:latin typeface="Arial"/>
                <a:cs typeface="Arial"/>
              </a:rPr>
              <a:t>proyecto está  </a:t>
            </a:r>
            <a:r>
              <a:rPr sz="1100" spc="-9" dirty="0">
                <a:latin typeface="Arial"/>
                <a:cs typeface="Arial"/>
              </a:rPr>
              <a:t>ubicado en </a:t>
            </a:r>
            <a:r>
              <a:rPr sz="1100" spc="-4" dirty="0">
                <a:latin typeface="Arial"/>
                <a:cs typeface="Arial"/>
              </a:rPr>
              <a:t>el área metropolitana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18" dirty="0">
                <a:latin typeface="Arial"/>
                <a:cs typeface="Arial"/>
              </a:rPr>
              <a:t>la </a:t>
            </a:r>
            <a:r>
              <a:rPr sz="1100" spc="260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Ciudad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México, </a:t>
            </a:r>
            <a:r>
              <a:rPr sz="1100" spc="-9" dirty="0">
                <a:latin typeface="Arial"/>
                <a:cs typeface="Arial"/>
              </a:rPr>
              <a:t>en </a:t>
            </a:r>
            <a:r>
              <a:rPr sz="1100" spc="-4" dirty="0">
                <a:latin typeface="Arial"/>
                <a:cs typeface="Arial"/>
              </a:rPr>
              <a:t>el municipio </a:t>
            </a:r>
            <a:r>
              <a:rPr sz="1100" spc="-13" dirty="0">
                <a:latin typeface="Arial"/>
                <a:cs typeface="Arial"/>
              </a:rPr>
              <a:t>de  </a:t>
            </a:r>
            <a:r>
              <a:rPr sz="1100" spc="-4" dirty="0">
                <a:latin typeface="Arial"/>
                <a:cs typeface="Arial"/>
              </a:rPr>
              <a:t>Huixquilucan, Estado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México. </a:t>
            </a:r>
            <a:r>
              <a:rPr sz="1100" dirty="0">
                <a:latin typeface="Arial"/>
                <a:cs typeface="Arial"/>
              </a:rPr>
              <a:t>El  </a:t>
            </a:r>
            <a:r>
              <a:rPr sz="1100" spc="-4" dirty="0">
                <a:latin typeface="Arial"/>
                <a:cs typeface="Arial"/>
              </a:rPr>
              <a:t>proyecto </a:t>
            </a:r>
            <a:r>
              <a:rPr sz="1100" dirty="0">
                <a:latin typeface="Arial"/>
                <a:cs typeface="Arial"/>
              </a:rPr>
              <a:t>se </a:t>
            </a:r>
            <a:r>
              <a:rPr sz="1100" spc="-9" dirty="0">
                <a:latin typeface="Arial"/>
                <a:cs typeface="Arial"/>
              </a:rPr>
              <a:t>compone </a:t>
            </a:r>
            <a:r>
              <a:rPr sz="1100" spc="-4" dirty="0">
                <a:latin typeface="Arial"/>
                <a:cs typeface="Arial"/>
              </a:rPr>
              <a:t>de </a:t>
            </a:r>
            <a:r>
              <a:rPr sz="1100" dirty="0">
                <a:latin typeface="Arial"/>
                <a:cs typeface="Arial"/>
              </a:rPr>
              <a:t>tres </a:t>
            </a:r>
            <a:r>
              <a:rPr sz="1100" spc="-4" dirty="0">
                <a:latin typeface="Arial"/>
                <a:cs typeface="Arial"/>
              </a:rPr>
              <a:t>edificios  híbridos </a:t>
            </a:r>
            <a:r>
              <a:rPr sz="1100" spc="-9" dirty="0">
                <a:latin typeface="Arial"/>
                <a:cs typeface="Arial"/>
              </a:rPr>
              <a:t>de 31 </a:t>
            </a:r>
            <a:r>
              <a:rPr sz="1100" spc="-4" dirty="0">
                <a:latin typeface="Arial"/>
                <a:cs typeface="Arial"/>
              </a:rPr>
              <a:t>pisos con  estacionamiento subterráneo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120  unidades de condominio cada</a:t>
            </a:r>
            <a:r>
              <a:rPr sz="1100" spc="-76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uno.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endParaRPr sz="1100" dirty="0">
              <a:latin typeface="Times New Roman"/>
              <a:cs typeface="Times New Roman"/>
            </a:endParaRPr>
          </a:p>
          <a:p>
            <a:pPr marL="268399" marR="5129" indent="-257002" algn="just">
              <a:spcBef>
                <a:spcPts val="4"/>
              </a:spcBef>
              <a:buChar char="•"/>
              <a:tabLst>
                <a:tab pos="268969" algn="l"/>
              </a:tabLst>
            </a:pPr>
            <a:r>
              <a:rPr sz="1100" spc="-4" dirty="0">
                <a:latin typeface="Arial"/>
                <a:cs typeface="Arial"/>
              </a:rPr>
              <a:t>Las </a:t>
            </a:r>
            <a:r>
              <a:rPr sz="1100" spc="-9" dirty="0">
                <a:latin typeface="Arial"/>
                <a:cs typeface="Arial"/>
              </a:rPr>
              <a:t>unidades de </a:t>
            </a:r>
            <a:r>
              <a:rPr sz="1100" spc="-4" dirty="0">
                <a:latin typeface="Arial"/>
                <a:cs typeface="Arial"/>
              </a:rPr>
              <a:t>ALIGNMEX </a:t>
            </a:r>
            <a:r>
              <a:rPr sz="1100" dirty="0">
                <a:latin typeface="Arial"/>
                <a:cs typeface="Arial"/>
              </a:rPr>
              <a:t>se  </a:t>
            </a:r>
            <a:r>
              <a:rPr sz="1100" spc="-4" dirty="0">
                <a:latin typeface="Arial"/>
                <a:cs typeface="Arial"/>
              </a:rPr>
              <a:t>localizarán desde el piso 6 hasta el </a:t>
            </a:r>
            <a:r>
              <a:rPr sz="1100" spc="-13" dirty="0">
                <a:latin typeface="Arial"/>
                <a:cs typeface="Arial"/>
              </a:rPr>
              <a:t>21  </a:t>
            </a:r>
            <a:r>
              <a:rPr sz="1100" spc="-9" dirty="0">
                <a:latin typeface="Arial"/>
                <a:cs typeface="Arial"/>
              </a:rPr>
              <a:t>de cada </a:t>
            </a:r>
            <a:r>
              <a:rPr sz="1100" dirty="0">
                <a:latin typeface="Arial"/>
                <a:cs typeface="Arial"/>
              </a:rPr>
              <a:t>torre. </a:t>
            </a:r>
            <a:r>
              <a:rPr sz="1100" spc="-9" dirty="0">
                <a:latin typeface="Arial"/>
                <a:cs typeface="Arial"/>
              </a:rPr>
              <a:t>Cada </a:t>
            </a:r>
            <a:r>
              <a:rPr sz="1100" spc="-4" dirty="0">
                <a:latin typeface="Arial"/>
                <a:cs typeface="Arial"/>
              </a:rPr>
              <a:t>torre </a:t>
            </a:r>
            <a:r>
              <a:rPr sz="1100" dirty="0">
                <a:latin typeface="Arial"/>
                <a:cs typeface="Arial"/>
              </a:rPr>
              <a:t>está </a:t>
            </a:r>
            <a:r>
              <a:rPr sz="1100" spc="-9" dirty="0">
                <a:latin typeface="Arial"/>
                <a:cs typeface="Arial"/>
              </a:rPr>
              <a:t>diseñada  </a:t>
            </a:r>
            <a:r>
              <a:rPr sz="1100" spc="-4" dirty="0">
                <a:latin typeface="Arial"/>
                <a:cs typeface="Arial"/>
              </a:rPr>
              <a:t>para ser </a:t>
            </a:r>
            <a:r>
              <a:rPr sz="1100" spc="-9" dirty="0">
                <a:latin typeface="Arial"/>
                <a:cs typeface="Arial"/>
              </a:rPr>
              <a:t>independiente, en </a:t>
            </a:r>
            <a:r>
              <a:rPr sz="1100" spc="-4" dirty="0">
                <a:latin typeface="Arial"/>
                <a:cs typeface="Arial"/>
              </a:rPr>
              <a:t>terrenos  </a:t>
            </a:r>
            <a:r>
              <a:rPr sz="1100" spc="-9" dirty="0">
                <a:latin typeface="Arial"/>
                <a:cs typeface="Arial"/>
              </a:rPr>
              <a:t>legalmente separados, </a:t>
            </a:r>
            <a:r>
              <a:rPr sz="1100" spc="-4" dirty="0">
                <a:latin typeface="Arial"/>
                <a:cs typeface="Arial"/>
              </a:rPr>
              <a:t>con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9" dirty="0">
                <a:latin typeface="Arial"/>
                <a:cs typeface="Arial"/>
              </a:rPr>
              <a:t>propio  </a:t>
            </a:r>
            <a:r>
              <a:rPr sz="1100" spc="-4" dirty="0">
                <a:latin typeface="Arial"/>
                <a:cs typeface="Arial"/>
              </a:rPr>
              <a:t>acceso, </a:t>
            </a:r>
            <a:r>
              <a:rPr sz="1100" spc="-9" dirty="0">
                <a:latin typeface="Arial"/>
                <a:cs typeface="Arial"/>
              </a:rPr>
              <a:t>lugares de </a:t>
            </a:r>
            <a:r>
              <a:rPr sz="1100" spc="-4" dirty="0">
                <a:latin typeface="Arial"/>
                <a:cs typeface="Arial"/>
              </a:rPr>
              <a:t>estacionamiento </a:t>
            </a:r>
            <a:r>
              <a:rPr sz="1100" dirty="0">
                <a:latin typeface="Arial"/>
                <a:cs typeface="Arial"/>
              </a:rPr>
              <a:t>y  </a:t>
            </a:r>
            <a:r>
              <a:rPr sz="1100" spc="-4" dirty="0">
                <a:latin typeface="Arial"/>
                <a:cs typeface="Arial"/>
              </a:rPr>
              <a:t>servicios.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79174" y="1555824"/>
            <a:ext cx="1939636" cy="171873"/>
          </a:xfrm>
          <a:prstGeom prst="rect">
            <a:avLst/>
          </a:prstGeom>
        </p:spPr>
        <p:txBody>
          <a:bodyPr vert="horz" wrap="square" lIns="0" tIns="33051" rIns="0" bIns="0" rtlCol="0">
            <a:spAutoFit/>
          </a:bodyPr>
          <a:lstStyle/>
          <a:p>
            <a:pPr marL="283215">
              <a:spcBef>
                <a:spcPts val="260"/>
              </a:spcBef>
            </a:pPr>
            <a:r>
              <a:rPr sz="900" b="1" spc="63" dirty="0">
                <a:solidFill>
                  <a:srgbClr val="FFFFFF"/>
                </a:solidFill>
                <a:latin typeface="Calibri"/>
                <a:cs typeface="Calibri"/>
              </a:rPr>
              <a:t>SìRENTA Bosque </a:t>
            </a:r>
            <a:r>
              <a:rPr sz="900" b="1" spc="58" dirty="0">
                <a:solidFill>
                  <a:srgbClr val="FFFFFF"/>
                </a:solidFill>
                <a:latin typeface="Calibri"/>
                <a:cs typeface="Calibri"/>
              </a:rPr>
              <a:t>Real</a:t>
            </a:r>
            <a:r>
              <a:rPr sz="900" b="1" spc="-1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54" dirty="0">
                <a:solidFill>
                  <a:srgbClr val="FFFFFF"/>
                </a:solidFill>
                <a:latin typeface="Calibri"/>
                <a:cs typeface="Calibri"/>
              </a:rPr>
              <a:t>Five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41200" y="4447693"/>
            <a:ext cx="3944642" cy="16691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7732629" y="2779345"/>
            <a:ext cx="763732" cy="61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400" i="1" spc="36" dirty="0">
                <a:latin typeface="Arial Narrow"/>
                <a:cs typeface="Arial Narrow"/>
              </a:rPr>
              <a:t>Exchange</a:t>
            </a:r>
            <a:r>
              <a:rPr sz="400" i="1" spc="-13" dirty="0">
                <a:latin typeface="Arial Narrow"/>
                <a:cs typeface="Arial Narrow"/>
              </a:rPr>
              <a:t> </a:t>
            </a:r>
            <a:r>
              <a:rPr sz="400" i="1" spc="31" dirty="0">
                <a:latin typeface="Arial Narrow"/>
                <a:cs typeface="Arial Narrow"/>
              </a:rPr>
              <a:t>Rate:</a:t>
            </a:r>
            <a:r>
              <a:rPr sz="400" i="1" spc="-31" dirty="0">
                <a:latin typeface="Arial Narrow"/>
                <a:cs typeface="Arial Narrow"/>
              </a:rPr>
              <a:t> </a:t>
            </a:r>
            <a:r>
              <a:rPr sz="400" i="1" spc="31" dirty="0">
                <a:latin typeface="Arial Narrow"/>
                <a:cs typeface="Arial Narrow"/>
              </a:rPr>
              <a:t>18.00</a:t>
            </a:r>
            <a:r>
              <a:rPr sz="400" i="1" spc="-13" dirty="0">
                <a:latin typeface="Arial Narrow"/>
                <a:cs typeface="Arial Narrow"/>
              </a:rPr>
              <a:t> </a:t>
            </a:r>
            <a:r>
              <a:rPr sz="400" i="1" spc="36" dirty="0">
                <a:latin typeface="Arial Narrow"/>
                <a:cs typeface="Arial Narrow"/>
              </a:rPr>
              <a:t>MX/US</a:t>
            </a:r>
            <a:endParaRPr sz="400" dirty="0">
              <a:latin typeface="Arial Narrow"/>
              <a:cs typeface="Arial Narrow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4539131" y="2857585"/>
          <a:ext cx="3964462" cy="16271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1685"/>
                <a:gridCol w="994465"/>
                <a:gridCol w="1188707"/>
                <a:gridCol w="699605"/>
              </a:tblGrid>
              <a:tr h="210369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400" b="1" u="sng" spc="45" dirty="0">
                          <a:latin typeface="Arial Narrow"/>
                          <a:cs typeface="Arial Narrow"/>
                        </a:rPr>
                        <a:t>Description</a:t>
                      </a:r>
                      <a:r>
                        <a:rPr sz="400" b="1" spc="45" dirty="0">
                          <a:latin typeface="Arial Narrow"/>
                          <a:cs typeface="Arial Narrow"/>
                        </a:rPr>
                        <a:t>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  <a:p>
                      <a:pPr marL="76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400" spc="30" dirty="0">
                          <a:latin typeface="Arial Narrow"/>
                          <a:cs typeface="Arial Narrow"/>
                        </a:rPr>
                        <a:t>Units</a:t>
                      </a:r>
                      <a:r>
                        <a:rPr sz="400" spc="-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Average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50" dirty="0">
                          <a:latin typeface="Arial Narrow"/>
                          <a:cs typeface="Arial Narrow"/>
                        </a:rPr>
                        <a:t>SM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Average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SF: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T w="4552">
                      <a:solidFill>
                        <a:srgbClr val="000000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400" b="1" spc="50" dirty="0">
                          <a:latin typeface="Arial Narrow"/>
                          <a:cs typeface="Arial Narrow"/>
                        </a:rPr>
                        <a:t>Building</a:t>
                      </a:r>
                      <a:r>
                        <a:rPr sz="400" b="1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b="1" spc="40" dirty="0">
                          <a:latin typeface="Arial Narrow"/>
                          <a:cs typeface="Arial Narrow"/>
                        </a:rPr>
                        <a:t>within</a:t>
                      </a:r>
                      <a:r>
                        <a:rPr sz="400" b="1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b="1" spc="40" dirty="0">
                          <a:latin typeface="Arial Narrow"/>
                          <a:cs typeface="Arial Narrow"/>
                        </a:rPr>
                        <a:t>a</a:t>
                      </a:r>
                      <a:r>
                        <a:rPr sz="400" b="1" spc="-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b="1" spc="50" dirty="0">
                          <a:latin typeface="Arial Narrow"/>
                          <a:cs typeface="Arial Narrow"/>
                        </a:rPr>
                        <a:t>Building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180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182.9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50" dirty="0">
                          <a:latin typeface="Arial Narrow"/>
                          <a:cs typeface="Arial Narrow"/>
                        </a:rPr>
                        <a:t>SM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 /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1,969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SF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T w="4552">
                      <a:solidFill>
                        <a:srgbClr val="000000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400" b="1" u="sng" spc="45" dirty="0">
                          <a:latin typeface="Arial Narrow"/>
                          <a:cs typeface="Arial Narrow"/>
                        </a:rPr>
                        <a:t>Return</a:t>
                      </a:r>
                      <a:r>
                        <a:rPr sz="400" b="1" u="sng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b="1" u="sng" spc="55" dirty="0">
                          <a:latin typeface="Arial Narrow"/>
                          <a:cs typeface="Arial Narrow"/>
                        </a:rPr>
                        <a:t>on</a:t>
                      </a:r>
                      <a:r>
                        <a:rPr sz="400" b="1" u="sng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b="1" u="sng" spc="45" dirty="0">
                          <a:latin typeface="Arial Narrow"/>
                          <a:cs typeface="Arial Narrow"/>
                        </a:rPr>
                        <a:t>Cos</a:t>
                      </a:r>
                      <a:r>
                        <a:rPr sz="400" b="1" spc="45" dirty="0">
                          <a:latin typeface="Arial Narrow"/>
                          <a:cs typeface="Arial Narrow"/>
                        </a:rPr>
                        <a:t>t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  <a:p>
                      <a:pPr marL="2235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400" spc="60" dirty="0">
                          <a:latin typeface="Arial Narrow"/>
                          <a:cs typeface="Arial Narrow"/>
                        </a:rPr>
                        <a:t>ROC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75" dirty="0">
                          <a:latin typeface="Arial Narrow"/>
                          <a:cs typeface="Arial Narrow"/>
                        </a:rPr>
                        <a:t>@</a:t>
                      </a:r>
                      <a:r>
                        <a:rPr sz="400" spc="-3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Today's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Rent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T w="4552">
                      <a:solidFill>
                        <a:srgbClr val="000000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7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0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%</a:t>
                      </a:r>
                    </a:p>
                  </a:txBody>
                  <a:tcPr marL="0" marR="0" marT="0" marB="0">
                    <a:lnT w="4552">
                      <a:solidFill>
                        <a:srgbClr val="000000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</a:tr>
              <a:tr h="84533">
                <a:tc>
                  <a:txBody>
                    <a:bodyPr/>
                    <a:lstStyle/>
                    <a:p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60" dirty="0">
                          <a:latin typeface="Arial Narrow"/>
                          <a:cs typeface="Arial Narrow"/>
                        </a:rPr>
                        <a:t>ROC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75" dirty="0">
                          <a:latin typeface="Arial Narrow"/>
                          <a:cs typeface="Arial Narrow"/>
                        </a:rPr>
                        <a:t>@</a:t>
                      </a:r>
                      <a:r>
                        <a:rPr sz="400" spc="-4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Stabilization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10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0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%</a:t>
                      </a: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84560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0" dirty="0">
                          <a:latin typeface="Arial Narrow"/>
                          <a:cs typeface="Arial Narrow"/>
                        </a:rPr>
                        <a:t>Purchase</a:t>
                      </a:r>
                      <a:r>
                        <a:rPr sz="400" spc="-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Price</a:t>
                      </a:r>
                      <a:r>
                        <a:rPr sz="400" spc="-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(MX$</a:t>
                      </a:r>
                      <a:r>
                        <a:rPr sz="400" spc="-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US$):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MX$817.5M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6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US$45.4M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30" dirty="0">
                          <a:latin typeface="Arial Narrow"/>
                          <a:cs typeface="Arial Narrow"/>
                        </a:rPr>
                        <a:t>Stabilized </a:t>
                      </a:r>
                      <a:r>
                        <a:rPr sz="400" spc="50" dirty="0">
                          <a:latin typeface="Arial Narrow"/>
                          <a:cs typeface="Arial Narrow"/>
                        </a:rPr>
                        <a:t>CoC</a:t>
                      </a:r>
                      <a:r>
                        <a:rPr sz="400" spc="-7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0" dirty="0">
                          <a:latin typeface="Arial Narrow"/>
                          <a:cs typeface="Arial Narrow"/>
                        </a:rPr>
                        <a:t>(without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Amortization):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23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7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%</a:t>
                      </a: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84560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0" dirty="0">
                          <a:latin typeface="Arial Narrow"/>
                          <a:cs typeface="Arial Narrow"/>
                        </a:rPr>
                        <a:t>Total</a:t>
                      </a:r>
                      <a:r>
                        <a:rPr sz="400" spc="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Project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0" dirty="0">
                          <a:latin typeface="Arial Narrow"/>
                          <a:cs typeface="Arial Narrow"/>
                        </a:rPr>
                        <a:t>Costs</a:t>
                      </a:r>
                      <a:r>
                        <a:rPr sz="400" spc="-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(MX$</a:t>
                      </a:r>
                      <a:r>
                        <a:rPr sz="400" spc="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US$):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MX$973.2M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6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US$54.1M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30" dirty="0">
                          <a:latin typeface="Arial Narrow"/>
                          <a:cs typeface="Arial Narrow"/>
                        </a:rPr>
                        <a:t>Stabilized </a:t>
                      </a:r>
                      <a:r>
                        <a:rPr sz="400" spc="50" dirty="0">
                          <a:latin typeface="Arial Narrow"/>
                          <a:cs typeface="Arial Narrow"/>
                        </a:rPr>
                        <a:t>CoC</a:t>
                      </a:r>
                      <a:r>
                        <a:rPr sz="400" spc="-5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(with Amortization):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12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2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%</a:t>
                      </a: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253628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65" dirty="0">
                          <a:latin typeface="Arial Narrow"/>
                          <a:cs typeface="Arial Narrow"/>
                        </a:rPr>
                        <a:t>TPC</a:t>
                      </a:r>
                      <a:r>
                        <a:rPr sz="400" spc="-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55" dirty="0">
                          <a:latin typeface="Arial Narrow"/>
                          <a:cs typeface="Arial Narrow"/>
                        </a:rPr>
                        <a:t>MX$</a:t>
                      </a:r>
                      <a:r>
                        <a:rPr sz="400" spc="-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(per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unit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per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SM):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  <a:p>
                      <a:pPr marL="76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400" spc="65" dirty="0">
                          <a:latin typeface="Arial Narrow"/>
                          <a:cs typeface="Arial Narrow"/>
                        </a:rPr>
                        <a:t>TPC</a:t>
                      </a:r>
                      <a:r>
                        <a:rPr sz="400" spc="-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US$</a:t>
                      </a:r>
                      <a:r>
                        <a:rPr sz="400" spc="-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(per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unit</a:t>
                      </a:r>
                      <a:r>
                        <a:rPr sz="400" spc="-3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3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per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SF):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MX$5.4M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8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MX$29.6K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400" spc="40" dirty="0">
                          <a:latin typeface="Arial Narrow"/>
                          <a:cs typeface="Arial Narrow"/>
                        </a:rPr>
                        <a:t>US$300.4K</a:t>
                      </a:r>
                      <a:r>
                        <a:rPr sz="400" spc="-3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4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US$153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0" dirty="0">
                          <a:latin typeface="Arial Narrow"/>
                          <a:cs typeface="Arial Narrow"/>
                        </a:rPr>
                        <a:t>Debt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Yield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75" dirty="0">
                          <a:latin typeface="Arial Narrow"/>
                          <a:cs typeface="Arial Narrow"/>
                        </a:rPr>
                        <a:t>@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Stabilization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  <a:p>
                      <a:pPr marL="22352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400" b="1" u="sng" spc="40" dirty="0">
                          <a:latin typeface="Arial Narrow"/>
                          <a:cs typeface="Arial Narrow"/>
                        </a:rPr>
                        <a:t>Project</a:t>
                      </a:r>
                      <a:r>
                        <a:rPr sz="400" b="1" u="sng" spc="-6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b="1" u="sng" spc="45" dirty="0">
                          <a:latin typeface="Arial Narrow"/>
                          <a:cs typeface="Arial Narrow"/>
                        </a:rPr>
                        <a:t>Returns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12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0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%</a:t>
                      </a: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84560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0" dirty="0">
                          <a:latin typeface="Arial Narrow"/>
                          <a:cs typeface="Arial Narrow"/>
                        </a:rPr>
                        <a:t>Total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Construction</a:t>
                      </a:r>
                      <a:r>
                        <a:rPr sz="400" spc="-3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Financing: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$0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0" dirty="0">
                          <a:latin typeface="Arial Narrow"/>
                          <a:cs typeface="Arial Narrow"/>
                        </a:rPr>
                        <a:t>Hold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Period</a:t>
                      </a:r>
                      <a:r>
                        <a:rPr sz="400" spc="-8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(Years):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5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0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84533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30" dirty="0">
                          <a:latin typeface="Arial Narrow"/>
                          <a:cs typeface="Arial Narrow"/>
                        </a:rPr>
                        <a:t>Potential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Bridge</a:t>
                      </a:r>
                      <a:r>
                        <a:rPr sz="400" spc="-3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Financing: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MX$632.6M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6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US$35.1M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25" dirty="0">
                          <a:latin typeface="Arial Narrow"/>
                          <a:cs typeface="Arial Narrow"/>
                        </a:rPr>
                        <a:t>Exit</a:t>
                      </a:r>
                      <a:r>
                        <a:rPr sz="400" spc="-4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Cap</a:t>
                      </a:r>
                      <a:r>
                        <a:rPr sz="400" spc="-3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Rate: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6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00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%</a:t>
                      </a: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84533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55" dirty="0">
                          <a:latin typeface="Arial Narrow"/>
                          <a:cs typeface="Arial Narrow"/>
                        </a:rPr>
                        <a:t>Maximum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0" dirty="0">
                          <a:latin typeface="Arial Narrow"/>
                          <a:cs typeface="Arial Narrow"/>
                        </a:rPr>
                        <a:t>Equity</a:t>
                      </a:r>
                      <a:r>
                        <a:rPr sz="400" spc="-5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Exposure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(MX$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US$):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MX$857.3M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6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US$47.6M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25" dirty="0">
                          <a:latin typeface="Arial Narrow"/>
                          <a:cs typeface="Arial Narrow"/>
                        </a:rPr>
                        <a:t>Exit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Price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55" dirty="0">
                          <a:latin typeface="Arial Narrow"/>
                          <a:cs typeface="Arial Narrow"/>
                        </a:rPr>
                        <a:t>MX$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(per</a:t>
                      </a:r>
                      <a:r>
                        <a:rPr sz="400" spc="-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unit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per</a:t>
                      </a:r>
                      <a:r>
                        <a:rPr sz="400" spc="-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SM):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MX$9.3M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8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MX$50.6K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114815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Permanent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Financing</a:t>
                      </a:r>
                      <a:r>
                        <a:rPr sz="400" spc="-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(MX$</a:t>
                      </a:r>
                      <a:r>
                        <a:rPr sz="400" spc="-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US$):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MX$803.7M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6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US$44.6M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25" dirty="0">
                          <a:latin typeface="Arial Narrow"/>
                          <a:cs typeface="Arial Narrow"/>
                        </a:rPr>
                        <a:t>Exit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Price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US$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(per</a:t>
                      </a:r>
                      <a:r>
                        <a:rPr sz="400" spc="-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unit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per</a:t>
                      </a:r>
                      <a:r>
                        <a:rPr sz="400" spc="-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SF):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0" dirty="0">
                          <a:latin typeface="Arial Narrow"/>
                          <a:cs typeface="Arial Narrow"/>
                        </a:rPr>
                        <a:t>US$514.0K</a:t>
                      </a:r>
                      <a:r>
                        <a:rPr sz="400" spc="-3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4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US$261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114748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400" spc="25" dirty="0">
                          <a:latin typeface="Arial Narrow"/>
                          <a:cs typeface="Arial Narrow"/>
                        </a:rPr>
                        <a:t>Average</a:t>
                      </a:r>
                      <a:r>
                        <a:rPr sz="400" spc="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Market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Rent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75" dirty="0">
                          <a:latin typeface="Arial Narrow"/>
                          <a:cs typeface="Arial Narrow"/>
                        </a:rPr>
                        <a:t>@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Stabilization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400" spc="50" dirty="0">
                          <a:latin typeface="Arial Narrow"/>
                          <a:cs typeface="Arial Narrow"/>
                        </a:rPr>
                        <a:t>MX$287</a:t>
                      </a:r>
                      <a:r>
                        <a:rPr sz="400" spc="-3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per</a:t>
                      </a:r>
                      <a:r>
                        <a:rPr sz="400" spc="-3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50" dirty="0">
                          <a:latin typeface="Arial Narrow"/>
                          <a:cs typeface="Arial Narrow"/>
                        </a:rPr>
                        <a:t>SM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400" spc="25" dirty="0">
                          <a:latin typeface="Arial Narrow"/>
                          <a:cs typeface="Arial Narrow"/>
                        </a:rPr>
                        <a:t>Profit</a:t>
                      </a:r>
                      <a:r>
                        <a:rPr sz="400" spc="-3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5" dirty="0">
                          <a:latin typeface="Arial Narrow"/>
                          <a:cs typeface="Arial Narrow"/>
                        </a:rPr>
                        <a:t>(MX$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3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US$):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MX$719.8M </a:t>
                      </a:r>
                      <a:r>
                        <a:rPr sz="400" spc="20" dirty="0">
                          <a:latin typeface="Arial Narrow"/>
                          <a:cs typeface="Arial Narrow"/>
                        </a:rPr>
                        <a:t>/</a:t>
                      </a:r>
                      <a:r>
                        <a:rPr sz="400" spc="-6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US$40.0M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84547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25" dirty="0">
                          <a:latin typeface="Arial Narrow"/>
                          <a:cs typeface="Arial Narrow"/>
                        </a:rPr>
                        <a:t>Average</a:t>
                      </a:r>
                      <a:r>
                        <a:rPr sz="400" spc="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Market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Rent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75" dirty="0">
                          <a:latin typeface="Arial Narrow"/>
                          <a:cs typeface="Arial Narrow"/>
                        </a:rPr>
                        <a:t>@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25" dirty="0">
                          <a:latin typeface="Arial Narrow"/>
                          <a:cs typeface="Arial Narrow"/>
                        </a:rPr>
                        <a:t>Stabilization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0" dirty="0">
                          <a:latin typeface="Arial Narrow"/>
                          <a:cs typeface="Arial Narrow"/>
                        </a:rPr>
                        <a:t>US$1.50</a:t>
                      </a:r>
                      <a:r>
                        <a:rPr sz="400" spc="-3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per</a:t>
                      </a:r>
                      <a:r>
                        <a:rPr sz="400" spc="-4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SF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Pre-Tax</a:t>
                      </a:r>
                      <a:r>
                        <a:rPr sz="400" spc="-3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Unlevered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IRR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(MX$):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20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2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%</a:t>
                      </a:r>
                    </a:p>
                  </a:txBody>
                  <a:tcPr marL="0" marR="0" marT="0" marB="0">
                    <a:solidFill>
                      <a:srgbClr val="D9D9D9"/>
                    </a:solidFill>
                  </a:tcPr>
                </a:tc>
              </a:tr>
              <a:tr h="208216">
                <a:tc>
                  <a:txBody>
                    <a:bodyPr/>
                    <a:lstStyle/>
                    <a:p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B w="4552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B w="4552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Pre-Tax</a:t>
                      </a:r>
                      <a:r>
                        <a:rPr sz="400" spc="-3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Levered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IRR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(MX$):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  <a:p>
                      <a:pPr marL="2235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400" spc="45" dirty="0">
                          <a:latin typeface="Arial Narrow"/>
                          <a:cs typeface="Arial Narrow"/>
                        </a:rPr>
                        <a:t>Pre-Tax</a:t>
                      </a:r>
                      <a:r>
                        <a:rPr sz="4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Levered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35" dirty="0">
                          <a:latin typeface="Arial Narrow"/>
                          <a:cs typeface="Arial Narrow"/>
                        </a:rPr>
                        <a:t>Multiple</a:t>
                      </a:r>
                      <a:r>
                        <a:rPr sz="400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spc="40" dirty="0">
                          <a:latin typeface="Arial Narrow"/>
                          <a:cs typeface="Arial Narrow"/>
                        </a:rPr>
                        <a:t>(MX$):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B w="4552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24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0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%</a:t>
                      </a:r>
                    </a:p>
                    <a:p>
                      <a:pPr marR="19685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400" spc="5" dirty="0">
                          <a:latin typeface="Arial Narrow"/>
                          <a:cs typeface="Arial Narrow"/>
                        </a:rPr>
                        <a:t>1</a:t>
                      </a:r>
                      <a:r>
                        <a:rPr sz="400" spc="-20" dirty="0">
                          <a:latin typeface="Arial Narrow"/>
                          <a:cs typeface="Arial Narrow"/>
                        </a:rPr>
                        <a:t>.</a:t>
                      </a:r>
                      <a:r>
                        <a:rPr sz="400" spc="5" dirty="0">
                          <a:latin typeface="Arial Narrow"/>
                          <a:cs typeface="Arial Narrow"/>
                        </a:rPr>
                        <a:t>84</a:t>
                      </a:r>
                      <a:r>
                        <a:rPr sz="400" dirty="0">
                          <a:latin typeface="Arial Narrow"/>
                          <a:cs typeface="Arial Narrow"/>
                        </a:rPr>
                        <a:t>x</a:t>
                      </a:r>
                    </a:p>
                  </a:txBody>
                  <a:tcPr marL="0" marR="0" marT="0" marB="0">
                    <a:lnB w="4552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133589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400" i="1" spc="35" dirty="0">
                          <a:latin typeface="Arial Narrow"/>
                          <a:cs typeface="Arial Narrow"/>
                        </a:rPr>
                        <a:t>Note:</a:t>
                      </a:r>
                      <a:r>
                        <a:rPr sz="400" i="1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i="1" spc="60" dirty="0">
                          <a:latin typeface="Arial Narrow"/>
                          <a:cs typeface="Arial Narrow"/>
                        </a:rPr>
                        <a:t>M</a:t>
                      </a:r>
                      <a:r>
                        <a:rPr sz="400" i="1" spc="-2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i="1" spc="45" dirty="0">
                          <a:latin typeface="Arial Narrow"/>
                          <a:cs typeface="Arial Narrow"/>
                        </a:rPr>
                        <a:t>=</a:t>
                      </a:r>
                      <a:r>
                        <a:rPr sz="400" i="1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i="1" spc="35" dirty="0">
                          <a:latin typeface="Arial Narrow"/>
                          <a:cs typeface="Arial Narrow"/>
                        </a:rPr>
                        <a:t>million</a:t>
                      </a:r>
                      <a:r>
                        <a:rPr sz="400" i="1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i="1" spc="20" dirty="0">
                          <a:latin typeface="Arial Narrow"/>
                          <a:cs typeface="Arial Narrow"/>
                        </a:rPr>
                        <a:t>;</a:t>
                      </a:r>
                      <a:r>
                        <a:rPr sz="400" i="1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i="1" spc="50" dirty="0">
                          <a:latin typeface="Arial Narrow"/>
                          <a:cs typeface="Arial Narrow"/>
                        </a:rPr>
                        <a:t>K</a:t>
                      </a:r>
                      <a:r>
                        <a:rPr sz="400" i="1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i="1" spc="45" dirty="0">
                          <a:latin typeface="Arial Narrow"/>
                          <a:cs typeface="Arial Narrow"/>
                        </a:rPr>
                        <a:t>=</a:t>
                      </a:r>
                      <a:r>
                        <a:rPr sz="400" i="1" spc="-1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400" i="1" spc="35" dirty="0">
                          <a:latin typeface="Arial Narrow"/>
                          <a:cs typeface="Arial Narrow"/>
                        </a:rPr>
                        <a:t>thousand</a:t>
                      </a:r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T w="4552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T w="4552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T w="4552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T w="4552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7157746" y="4447660"/>
            <a:ext cx="1334703" cy="4636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4541199" y="1839639"/>
            <a:ext cx="1817045" cy="9272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6358246" y="1596224"/>
            <a:ext cx="2147417" cy="11938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6999168" y="1717931"/>
            <a:ext cx="1466851" cy="805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7861483" y="1883145"/>
            <a:ext cx="53108" cy="46504"/>
          </a:xfrm>
          <a:custGeom>
            <a:avLst/>
            <a:gdLst/>
            <a:ahLst/>
            <a:cxnLst/>
            <a:rect l="l" t="t" r="r" b="b"/>
            <a:pathLst>
              <a:path w="58420" h="52705">
                <a:moveTo>
                  <a:pt x="58145" y="20055"/>
                </a:moveTo>
                <a:lnTo>
                  <a:pt x="0" y="20055"/>
                </a:lnTo>
                <a:lnTo>
                  <a:pt x="17928" y="32491"/>
                </a:lnTo>
                <a:lnTo>
                  <a:pt x="11047" y="52546"/>
                </a:lnTo>
                <a:lnTo>
                  <a:pt x="29072" y="40110"/>
                </a:lnTo>
                <a:lnTo>
                  <a:pt x="42734" y="40110"/>
                </a:lnTo>
                <a:lnTo>
                  <a:pt x="40120" y="32491"/>
                </a:lnTo>
                <a:lnTo>
                  <a:pt x="58145" y="20055"/>
                </a:lnTo>
                <a:close/>
              </a:path>
              <a:path w="58420" h="52705">
                <a:moveTo>
                  <a:pt x="42734" y="40110"/>
                </a:moveTo>
                <a:lnTo>
                  <a:pt x="29072" y="40110"/>
                </a:lnTo>
                <a:lnTo>
                  <a:pt x="47000" y="52546"/>
                </a:lnTo>
                <a:lnTo>
                  <a:pt x="42734" y="40110"/>
                </a:lnTo>
                <a:close/>
              </a:path>
              <a:path w="58420" h="52705">
                <a:moveTo>
                  <a:pt x="29072" y="0"/>
                </a:moveTo>
                <a:lnTo>
                  <a:pt x="22192" y="20055"/>
                </a:lnTo>
                <a:lnTo>
                  <a:pt x="35856" y="20055"/>
                </a:lnTo>
                <a:lnTo>
                  <a:pt x="29072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7861483" y="1883145"/>
            <a:ext cx="53108" cy="46504"/>
          </a:xfrm>
          <a:custGeom>
            <a:avLst/>
            <a:gdLst/>
            <a:ahLst/>
            <a:cxnLst/>
            <a:rect l="l" t="t" r="r" b="b"/>
            <a:pathLst>
              <a:path w="58420" h="52705">
                <a:moveTo>
                  <a:pt x="0" y="20055"/>
                </a:moveTo>
                <a:lnTo>
                  <a:pt x="22192" y="20055"/>
                </a:lnTo>
                <a:lnTo>
                  <a:pt x="29072" y="0"/>
                </a:lnTo>
                <a:lnTo>
                  <a:pt x="35856" y="20055"/>
                </a:lnTo>
                <a:lnTo>
                  <a:pt x="58145" y="20055"/>
                </a:lnTo>
                <a:lnTo>
                  <a:pt x="40120" y="32491"/>
                </a:lnTo>
                <a:lnTo>
                  <a:pt x="47000" y="52546"/>
                </a:lnTo>
                <a:lnTo>
                  <a:pt x="29072" y="40110"/>
                </a:lnTo>
                <a:lnTo>
                  <a:pt x="11047" y="52546"/>
                </a:lnTo>
                <a:lnTo>
                  <a:pt x="17928" y="32491"/>
                </a:lnTo>
                <a:lnTo>
                  <a:pt x="0" y="20055"/>
                </a:lnTo>
                <a:close/>
              </a:path>
            </a:pathLst>
          </a:custGeom>
          <a:ln w="6889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7613660" y="1758501"/>
            <a:ext cx="462973" cy="73064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1397" rIns="0" bIns="0" rtlCol="0">
            <a:spAutoFit/>
          </a:bodyPr>
          <a:lstStyle/>
          <a:p>
            <a:pPr marL="27923">
              <a:spcBef>
                <a:spcPts val="90"/>
              </a:spcBef>
            </a:pPr>
            <a:r>
              <a:rPr sz="400" spc="40" dirty="0">
                <a:solidFill>
                  <a:srgbClr val="FFFFFF"/>
                </a:solidFill>
                <a:latin typeface="Calibri"/>
                <a:cs typeface="Calibri"/>
              </a:rPr>
              <a:t>Bosque </a:t>
            </a:r>
            <a:r>
              <a:rPr sz="400" spc="13" dirty="0">
                <a:solidFill>
                  <a:srgbClr val="FFFFFF"/>
                </a:solidFill>
                <a:latin typeface="Calibri"/>
                <a:cs typeface="Calibri"/>
              </a:rPr>
              <a:t>Real</a:t>
            </a:r>
            <a:r>
              <a:rPr sz="400" spc="-2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spc="18" dirty="0">
                <a:solidFill>
                  <a:srgbClr val="FFFFFF"/>
                </a:solidFill>
                <a:latin typeface="Calibri"/>
                <a:cs typeface="Calibri"/>
              </a:rPr>
              <a:t>Five</a:t>
            </a:r>
            <a:endParaRPr sz="400" dirty="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479174" y="1555824"/>
            <a:ext cx="1939636" cy="291913"/>
          </a:xfrm>
          <a:custGeom>
            <a:avLst/>
            <a:gdLst/>
            <a:ahLst/>
            <a:cxnLst/>
            <a:rect l="l" t="t" r="r" b="b"/>
            <a:pathLst>
              <a:path w="2133600" h="330835">
                <a:moveTo>
                  <a:pt x="0" y="330708"/>
                </a:moveTo>
                <a:lnTo>
                  <a:pt x="2133600" y="330708"/>
                </a:lnTo>
                <a:lnTo>
                  <a:pt x="2133600" y="0"/>
                </a:lnTo>
                <a:lnTo>
                  <a:pt x="0" y="0"/>
                </a:lnTo>
                <a:lnTo>
                  <a:pt x="0" y="3307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4479174" y="1555824"/>
            <a:ext cx="1939636" cy="291913"/>
          </a:xfrm>
          <a:custGeom>
            <a:avLst/>
            <a:gdLst/>
            <a:ahLst/>
            <a:cxnLst/>
            <a:rect l="l" t="t" r="r" b="b"/>
            <a:pathLst>
              <a:path w="2133600" h="330835">
                <a:moveTo>
                  <a:pt x="0" y="330708"/>
                </a:moveTo>
                <a:lnTo>
                  <a:pt x="2133600" y="330708"/>
                </a:lnTo>
                <a:lnTo>
                  <a:pt x="2133600" y="0"/>
                </a:lnTo>
                <a:lnTo>
                  <a:pt x="0" y="0"/>
                </a:lnTo>
                <a:lnTo>
                  <a:pt x="0" y="33070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8076632" y="6446579"/>
            <a:ext cx="610167" cy="34474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25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23865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39749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2" y="1516603"/>
            <a:ext cx="4801177" cy="462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  <a:p>
            <a:pPr marL="2525571">
              <a:spcBef>
                <a:spcPts val="610"/>
              </a:spcBef>
            </a:pPr>
            <a:r>
              <a:rPr sz="1600" b="1" dirty="0">
                <a:latin typeface="Arial"/>
                <a:cs typeface="Arial"/>
              </a:rPr>
              <a:t>La </a:t>
            </a:r>
            <a:r>
              <a:rPr sz="1600" b="1" spc="-4" dirty="0">
                <a:latin typeface="Arial"/>
                <a:cs typeface="Arial"/>
              </a:rPr>
              <a:t>Experiencia</a:t>
            </a:r>
            <a:r>
              <a:rPr sz="1600" b="1" spc="-36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Cuenta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80807" y="4148418"/>
            <a:ext cx="1274618" cy="573181"/>
          </a:xfrm>
          <a:custGeom>
            <a:avLst/>
            <a:gdLst/>
            <a:ahLst/>
            <a:cxnLst/>
            <a:rect l="l" t="t" r="r" b="b"/>
            <a:pathLst>
              <a:path w="1402079" h="649604">
                <a:moveTo>
                  <a:pt x="0" y="0"/>
                </a:moveTo>
                <a:lnTo>
                  <a:pt x="1077467" y="0"/>
                </a:lnTo>
                <a:lnTo>
                  <a:pt x="1402079" y="324612"/>
                </a:lnTo>
                <a:lnTo>
                  <a:pt x="1077467" y="649224"/>
                </a:lnTo>
                <a:lnTo>
                  <a:pt x="0" y="649224"/>
                </a:lnTo>
                <a:lnTo>
                  <a:pt x="324612" y="324612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A6A6A6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2804160" y="4808667"/>
            <a:ext cx="3995305" cy="0"/>
          </a:xfrm>
          <a:custGeom>
            <a:avLst/>
            <a:gdLst/>
            <a:ahLst/>
            <a:cxnLst/>
            <a:rect l="l" t="t" r="r" b="b"/>
            <a:pathLst>
              <a:path w="4394834">
                <a:moveTo>
                  <a:pt x="0" y="0"/>
                </a:moveTo>
                <a:lnTo>
                  <a:pt x="4394708" y="0"/>
                </a:lnTo>
              </a:path>
            </a:pathLst>
          </a:custGeom>
          <a:ln w="9144">
            <a:solidFill>
              <a:srgbClr val="A6A6A6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5597236" y="4141694"/>
            <a:ext cx="1274618" cy="571500"/>
          </a:xfrm>
          <a:custGeom>
            <a:avLst/>
            <a:gdLst/>
            <a:ahLst/>
            <a:cxnLst/>
            <a:rect l="l" t="t" r="r" b="b"/>
            <a:pathLst>
              <a:path w="1402079" h="647700">
                <a:moveTo>
                  <a:pt x="0" y="0"/>
                </a:moveTo>
                <a:lnTo>
                  <a:pt x="1078230" y="0"/>
                </a:lnTo>
                <a:lnTo>
                  <a:pt x="1402080" y="323849"/>
                </a:lnTo>
                <a:lnTo>
                  <a:pt x="1078230" y="647699"/>
                </a:lnTo>
                <a:lnTo>
                  <a:pt x="0" y="647699"/>
                </a:lnTo>
                <a:lnTo>
                  <a:pt x="323850" y="323849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A6A6A6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3157451" y="3528509"/>
            <a:ext cx="4904509" cy="317687"/>
          </a:xfrm>
          <a:custGeom>
            <a:avLst/>
            <a:gdLst/>
            <a:ahLst/>
            <a:cxnLst/>
            <a:rect l="l" t="t" r="r" b="b"/>
            <a:pathLst>
              <a:path w="5394959" h="360045">
                <a:moveTo>
                  <a:pt x="5215128" y="0"/>
                </a:moveTo>
                <a:lnTo>
                  <a:pt x="5215128" y="89915"/>
                </a:lnTo>
                <a:lnTo>
                  <a:pt x="0" y="89915"/>
                </a:lnTo>
                <a:lnTo>
                  <a:pt x="89915" y="179832"/>
                </a:lnTo>
                <a:lnTo>
                  <a:pt x="0" y="269748"/>
                </a:lnTo>
                <a:lnTo>
                  <a:pt x="5215128" y="269748"/>
                </a:lnTo>
                <a:lnTo>
                  <a:pt x="5215128" y="359663"/>
                </a:lnTo>
                <a:lnTo>
                  <a:pt x="5394959" y="179832"/>
                </a:lnTo>
                <a:lnTo>
                  <a:pt x="5215128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5575069" y="2156908"/>
            <a:ext cx="1274618" cy="573181"/>
          </a:xfrm>
          <a:custGeom>
            <a:avLst/>
            <a:gdLst/>
            <a:ahLst/>
            <a:cxnLst/>
            <a:rect l="l" t="t" r="r" b="b"/>
            <a:pathLst>
              <a:path w="1402079" h="649605">
                <a:moveTo>
                  <a:pt x="1077468" y="0"/>
                </a:moveTo>
                <a:lnTo>
                  <a:pt x="0" y="0"/>
                </a:lnTo>
                <a:lnTo>
                  <a:pt x="324612" y="324612"/>
                </a:lnTo>
                <a:lnTo>
                  <a:pt x="0" y="649224"/>
                </a:lnTo>
                <a:lnTo>
                  <a:pt x="1077468" y="649224"/>
                </a:lnTo>
                <a:lnTo>
                  <a:pt x="1402079" y="324612"/>
                </a:lnTo>
                <a:lnTo>
                  <a:pt x="1077468" y="0"/>
                </a:lnTo>
                <a:close/>
              </a:path>
            </a:pathLst>
          </a:custGeom>
          <a:solidFill>
            <a:srgbClr val="006B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3157451" y="2156908"/>
            <a:ext cx="1274618" cy="573181"/>
          </a:xfrm>
          <a:custGeom>
            <a:avLst/>
            <a:gdLst/>
            <a:ahLst/>
            <a:cxnLst/>
            <a:rect l="l" t="t" r="r" b="b"/>
            <a:pathLst>
              <a:path w="1402079" h="649605">
                <a:moveTo>
                  <a:pt x="1077467" y="0"/>
                </a:moveTo>
                <a:lnTo>
                  <a:pt x="0" y="0"/>
                </a:lnTo>
                <a:lnTo>
                  <a:pt x="324612" y="324612"/>
                </a:lnTo>
                <a:lnTo>
                  <a:pt x="0" y="649224"/>
                </a:lnTo>
                <a:lnTo>
                  <a:pt x="1077467" y="649224"/>
                </a:lnTo>
                <a:lnTo>
                  <a:pt x="1402079" y="324612"/>
                </a:lnTo>
                <a:lnTo>
                  <a:pt x="1077467" y="0"/>
                </a:lnTo>
                <a:close/>
              </a:path>
            </a:pathLst>
          </a:custGeom>
          <a:solidFill>
            <a:srgbClr val="006B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2018607" y="2156908"/>
            <a:ext cx="1187450" cy="573181"/>
          </a:xfrm>
          <a:custGeom>
            <a:avLst/>
            <a:gdLst/>
            <a:ahLst/>
            <a:cxnLst/>
            <a:rect l="l" t="t" r="r" b="b"/>
            <a:pathLst>
              <a:path w="1306195" h="649605">
                <a:moveTo>
                  <a:pt x="981456" y="0"/>
                </a:moveTo>
                <a:lnTo>
                  <a:pt x="0" y="0"/>
                </a:lnTo>
                <a:lnTo>
                  <a:pt x="0" y="649224"/>
                </a:lnTo>
                <a:lnTo>
                  <a:pt x="981456" y="649224"/>
                </a:lnTo>
                <a:lnTo>
                  <a:pt x="1306068" y="324612"/>
                </a:lnTo>
                <a:lnTo>
                  <a:pt x="9814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4383578" y="2156908"/>
            <a:ext cx="1218045" cy="573181"/>
          </a:xfrm>
          <a:custGeom>
            <a:avLst/>
            <a:gdLst/>
            <a:ahLst/>
            <a:cxnLst/>
            <a:rect l="l" t="t" r="r" b="b"/>
            <a:pathLst>
              <a:path w="1339850" h="649605">
                <a:moveTo>
                  <a:pt x="1014984" y="0"/>
                </a:moveTo>
                <a:lnTo>
                  <a:pt x="0" y="0"/>
                </a:lnTo>
                <a:lnTo>
                  <a:pt x="324612" y="324612"/>
                </a:lnTo>
                <a:lnTo>
                  <a:pt x="0" y="649224"/>
                </a:lnTo>
                <a:lnTo>
                  <a:pt x="1014984" y="649224"/>
                </a:lnTo>
                <a:lnTo>
                  <a:pt x="1339596" y="324612"/>
                </a:lnTo>
                <a:lnTo>
                  <a:pt x="1014984" y="0"/>
                </a:lnTo>
                <a:close/>
              </a:path>
            </a:pathLst>
          </a:custGeom>
          <a:solidFill>
            <a:srgbClr val="006B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6792883" y="2156908"/>
            <a:ext cx="1274618" cy="573181"/>
          </a:xfrm>
          <a:custGeom>
            <a:avLst/>
            <a:gdLst/>
            <a:ahLst/>
            <a:cxnLst/>
            <a:rect l="l" t="t" r="r" b="b"/>
            <a:pathLst>
              <a:path w="1402079" h="649605">
                <a:moveTo>
                  <a:pt x="1077468" y="0"/>
                </a:moveTo>
                <a:lnTo>
                  <a:pt x="0" y="0"/>
                </a:lnTo>
                <a:lnTo>
                  <a:pt x="324611" y="324612"/>
                </a:lnTo>
                <a:lnTo>
                  <a:pt x="0" y="649224"/>
                </a:lnTo>
                <a:lnTo>
                  <a:pt x="1077468" y="649224"/>
                </a:lnTo>
                <a:lnTo>
                  <a:pt x="1402079" y="324612"/>
                </a:lnTo>
                <a:lnTo>
                  <a:pt x="1077468" y="0"/>
                </a:lnTo>
                <a:close/>
              </a:path>
            </a:pathLst>
          </a:custGeom>
          <a:solidFill>
            <a:srgbClr val="006B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5601393" y="4842285"/>
            <a:ext cx="2449945" cy="317687"/>
          </a:xfrm>
          <a:custGeom>
            <a:avLst/>
            <a:gdLst/>
            <a:ahLst/>
            <a:cxnLst/>
            <a:rect l="l" t="t" r="r" b="b"/>
            <a:pathLst>
              <a:path w="2694940" h="360045">
                <a:moveTo>
                  <a:pt x="2514599" y="0"/>
                </a:moveTo>
                <a:lnTo>
                  <a:pt x="2514599" y="89915"/>
                </a:lnTo>
                <a:lnTo>
                  <a:pt x="0" y="89915"/>
                </a:lnTo>
                <a:lnTo>
                  <a:pt x="89915" y="179831"/>
                </a:lnTo>
                <a:lnTo>
                  <a:pt x="0" y="269748"/>
                </a:lnTo>
                <a:lnTo>
                  <a:pt x="2514599" y="269748"/>
                </a:lnTo>
                <a:lnTo>
                  <a:pt x="2514599" y="359663"/>
                </a:lnTo>
                <a:lnTo>
                  <a:pt x="2694432" y="179831"/>
                </a:lnTo>
                <a:lnTo>
                  <a:pt x="251459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5575069" y="2947595"/>
            <a:ext cx="1274618" cy="571500"/>
          </a:xfrm>
          <a:custGeom>
            <a:avLst/>
            <a:gdLst/>
            <a:ahLst/>
            <a:cxnLst/>
            <a:rect l="l" t="t" r="r" b="b"/>
            <a:pathLst>
              <a:path w="1402079" h="647700">
                <a:moveTo>
                  <a:pt x="1078229" y="0"/>
                </a:moveTo>
                <a:lnTo>
                  <a:pt x="0" y="0"/>
                </a:lnTo>
                <a:lnTo>
                  <a:pt x="323850" y="323850"/>
                </a:lnTo>
                <a:lnTo>
                  <a:pt x="0" y="647700"/>
                </a:lnTo>
                <a:lnTo>
                  <a:pt x="1078229" y="647700"/>
                </a:lnTo>
                <a:lnTo>
                  <a:pt x="1402079" y="323850"/>
                </a:lnTo>
                <a:lnTo>
                  <a:pt x="1078229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3157451" y="2947595"/>
            <a:ext cx="1274618" cy="571500"/>
          </a:xfrm>
          <a:custGeom>
            <a:avLst/>
            <a:gdLst/>
            <a:ahLst/>
            <a:cxnLst/>
            <a:rect l="l" t="t" r="r" b="b"/>
            <a:pathLst>
              <a:path w="1402079" h="647700">
                <a:moveTo>
                  <a:pt x="1078229" y="0"/>
                </a:moveTo>
                <a:lnTo>
                  <a:pt x="0" y="0"/>
                </a:lnTo>
                <a:lnTo>
                  <a:pt x="323850" y="323850"/>
                </a:lnTo>
                <a:lnTo>
                  <a:pt x="0" y="647700"/>
                </a:lnTo>
                <a:lnTo>
                  <a:pt x="1078229" y="647700"/>
                </a:lnTo>
                <a:lnTo>
                  <a:pt x="1402079" y="323850"/>
                </a:lnTo>
                <a:lnTo>
                  <a:pt x="1078229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2018607" y="2947595"/>
            <a:ext cx="1187450" cy="571500"/>
          </a:xfrm>
          <a:custGeom>
            <a:avLst/>
            <a:gdLst/>
            <a:ahLst/>
            <a:cxnLst/>
            <a:rect l="l" t="t" r="r" b="b"/>
            <a:pathLst>
              <a:path w="1306195" h="647700">
                <a:moveTo>
                  <a:pt x="982218" y="0"/>
                </a:moveTo>
                <a:lnTo>
                  <a:pt x="0" y="0"/>
                </a:lnTo>
                <a:lnTo>
                  <a:pt x="0" y="647700"/>
                </a:lnTo>
                <a:lnTo>
                  <a:pt x="982218" y="647700"/>
                </a:lnTo>
                <a:lnTo>
                  <a:pt x="1306068" y="323850"/>
                </a:lnTo>
                <a:lnTo>
                  <a:pt x="9822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4383578" y="2947595"/>
            <a:ext cx="1218045" cy="571500"/>
          </a:xfrm>
          <a:custGeom>
            <a:avLst/>
            <a:gdLst/>
            <a:ahLst/>
            <a:cxnLst/>
            <a:rect l="l" t="t" r="r" b="b"/>
            <a:pathLst>
              <a:path w="1339850" h="647700">
                <a:moveTo>
                  <a:pt x="1015746" y="0"/>
                </a:moveTo>
                <a:lnTo>
                  <a:pt x="0" y="0"/>
                </a:lnTo>
                <a:lnTo>
                  <a:pt x="323850" y="323850"/>
                </a:lnTo>
                <a:lnTo>
                  <a:pt x="0" y="647700"/>
                </a:lnTo>
                <a:lnTo>
                  <a:pt x="1015746" y="647700"/>
                </a:lnTo>
                <a:lnTo>
                  <a:pt x="1339596" y="323850"/>
                </a:lnTo>
                <a:lnTo>
                  <a:pt x="1015746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5580610" y="3232673"/>
            <a:ext cx="1269423" cy="286871"/>
          </a:xfrm>
          <a:custGeom>
            <a:avLst/>
            <a:gdLst/>
            <a:ahLst/>
            <a:cxnLst/>
            <a:rect l="l" t="t" r="r" b="b"/>
            <a:pathLst>
              <a:path w="1396365" h="325120">
                <a:moveTo>
                  <a:pt x="1395983" y="0"/>
                </a:moveTo>
                <a:lnTo>
                  <a:pt x="305815" y="0"/>
                </a:lnTo>
                <a:lnTo>
                  <a:pt x="0" y="324612"/>
                </a:lnTo>
                <a:lnTo>
                  <a:pt x="1090168" y="324612"/>
                </a:lnTo>
                <a:lnTo>
                  <a:pt x="1395983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6792883" y="2948940"/>
            <a:ext cx="1274618" cy="571500"/>
          </a:xfrm>
          <a:custGeom>
            <a:avLst/>
            <a:gdLst/>
            <a:ahLst/>
            <a:cxnLst/>
            <a:rect l="l" t="t" r="r" b="b"/>
            <a:pathLst>
              <a:path w="1402079" h="647700">
                <a:moveTo>
                  <a:pt x="1078229" y="0"/>
                </a:moveTo>
                <a:lnTo>
                  <a:pt x="0" y="0"/>
                </a:lnTo>
                <a:lnTo>
                  <a:pt x="323850" y="323850"/>
                </a:lnTo>
                <a:lnTo>
                  <a:pt x="0" y="647700"/>
                </a:lnTo>
                <a:lnTo>
                  <a:pt x="1078229" y="647700"/>
                </a:lnTo>
                <a:lnTo>
                  <a:pt x="1402079" y="323850"/>
                </a:lnTo>
                <a:lnTo>
                  <a:pt x="1078229" y="0"/>
                </a:lnTo>
                <a:close/>
              </a:path>
            </a:pathLst>
          </a:custGeom>
          <a:solidFill>
            <a:srgbClr val="006B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2003368" y="4047565"/>
            <a:ext cx="1186295" cy="762560"/>
          </a:xfrm>
          <a:custGeom>
            <a:avLst/>
            <a:gdLst/>
            <a:ahLst/>
            <a:cxnLst/>
            <a:rect l="l" t="t" r="r" b="b"/>
            <a:pathLst>
              <a:path w="1304925" h="864235">
                <a:moveTo>
                  <a:pt x="872489" y="0"/>
                </a:moveTo>
                <a:lnTo>
                  <a:pt x="0" y="0"/>
                </a:lnTo>
                <a:lnTo>
                  <a:pt x="0" y="864108"/>
                </a:lnTo>
                <a:lnTo>
                  <a:pt x="872489" y="864108"/>
                </a:lnTo>
                <a:lnTo>
                  <a:pt x="1304544" y="432054"/>
                </a:lnTo>
                <a:lnTo>
                  <a:pt x="8724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6792883" y="4046220"/>
            <a:ext cx="1274618" cy="762560"/>
          </a:xfrm>
          <a:custGeom>
            <a:avLst/>
            <a:gdLst/>
            <a:ahLst/>
            <a:cxnLst/>
            <a:rect l="l" t="t" r="r" b="b"/>
            <a:pathLst>
              <a:path w="1402079" h="864235">
                <a:moveTo>
                  <a:pt x="970026" y="0"/>
                </a:moveTo>
                <a:lnTo>
                  <a:pt x="0" y="0"/>
                </a:lnTo>
                <a:lnTo>
                  <a:pt x="432053" y="432053"/>
                </a:lnTo>
                <a:lnTo>
                  <a:pt x="0" y="864107"/>
                </a:lnTo>
                <a:lnTo>
                  <a:pt x="970026" y="864107"/>
                </a:lnTo>
                <a:lnTo>
                  <a:pt x="1402079" y="432053"/>
                </a:lnTo>
                <a:lnTo>
                  <a:pt x="970026" y="0"/>
                </a:lnTo>
                <a:close/>
              </a:path>
            </a:pathLst>
          </a:custGeom>
          <a:solidFill>
            <a:srgbClr val="006B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2018607" y="5050715"/>
            <a:ext cx="6048894" cy="1112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2018607" y="5050716"/>
            <a:ext cx="6049241" cy="1112184"/>
          </a:xfrm>
          <a:custGeom>
            <a:avLst/>
            <a:gdLst/>
            <a:ahLst/>
            <a:cxnLst/>
            <a:rect l="l" t="t" r="r" b="b"/>
            <a:pathLst>
              <a:path w="6654165" h="1260475">
                <a:moveTo>
                  <a:pt x="0" y="1260347"/>
                </a:moveTo>
                <a:lnTo>
                  <a:pt x="0" y="0"/>
                </a:lnTo>
                <a:lnTo>
                  <a:pt x="6653783" y="1260347"/>
                </a:lnTo>
                <a:lnTo>
                  <a:pt x="0" y="126034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5888182" y="4222376"/>
            <a:ext cx="281709" cy="145676"/>
          </a:xfrm>
          <a:custGeom>
            <a:avLst/>
            <a:gdLst/>
            <a:ahLst/>
            <a:cxnLst/>
            <a:rect l="l" t="t" r="r" b="b"/>
            <a:pathLst>
              <a:path w="309879" h="165100">
                <a:moveTo>
                  <a:pt x="154685" y="0"/>
                </a:moveTo>
                <a:lnTo>
                  <a:pt x="94458" y="6465"/>
                </a:lnTo>
                <a:lnTo>
                  <a:pt x="45291" y="24098"/>
                </a:lnTo>
                <a:lnTo>
                  <a:pt x="12150" y="50256"/>
                </a:lnTo>
                <a:lnTo>
                  <a:pt x="0" y="82295"/>
                </a:lnTo>
                <a:lnTo>
                  <a:pt x="12150" y="114335"/>
                </a:lnTo>
                <a:lnTo>
                  <a:pt x="45291" y="140493"/>
                </a:lnTo>
                <a:lnTo>
                  <a:pt x="94458" y="158126"/>
                </a:lnTo>
                <a:lnTo>
                  <a:pt x="154685" y="164591"/>
                </a:lnTo>
                <a:lnTo>
                  <a:pt x="214913" y="158126"/>
                </a:lnTo>
                <a:lnTo>
                  <a:pt x="264080" y="140493"/>
                </a:lnTo>
                <a:lnTo>
                  <a:pt x="297221" y="114335"/>
                </a:lnTo>
                <a:lnTo>
                  <a:pt x="309372" y="82295"/>
                </a:lnTo>
                <a:lnTo>
                  <a:pt x="297221" y="50256"/>
                </a:lnTo>
                <a:lnTo>
                  <a:pt x="264080" y="24098"/>
                </a:lnTo>
                <a:lnTo>
                  <a:pt x="214913" y="6465"/>
                </a:lnTo>
                <a:lnTo>
                  <a:pt x="154685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5572298" y="4222376"/>
            <a:ext cx="281709" cy="145676"/>
          </a:xfrm>
          <a:custGeom>
            <a:avLst/>
            <a:gdLst/>
            <a:ahLst/>
            <a:cxnLst/>
            <a:rect l="l" t="t" r="r" b="b"/>
            <a:pathLst>
              <a:path w="309879" h="165100">
                <a:moveTo>
                  <a:pt x="154686" y="0"/>
                </a:moveTo>
                <a:lnTo>
                  <a:pt x="94458" y="6465"/>
                </a:lnTo>
                <a:lnTo>
                  <a:pt x="45291" y="24098"/>
                </a:lnTo>
                <a:lnTo>
                  <a:pt x="12150" y="50256"/>
                </a:lnTo>
                <a:lnTo>
                  <a:pt x="0" y="82295"/>
                </a:lnTo>
                <a:lnTo>
                  <a:pt x="12150" y="114335"/>
                </a:lnTo>
                <a:lnTo>
                  <a:pt x="45291" y="140493"/>
                </a:lnTo>
                <a:lnTo>
                  <a:pt x="94458" y="158126"/>
                </a:lnTo>
                <a:lnTo>
                  <a:pt x="154686" y="164591"/>
                </a:lnTo>
                <a:lnTo>
                  <a:pt x="214913" y="158126"/>
                </a:lnTo>
                <a:lnTo>
                  <a:pt x="264080" y="140493"/>
                </a:lnTo>
                <a:lnTo>
                  <a:pt x="297221" y="114335"/>
                </a:lnTo>
                <a:lnTo>
                  <a:pt x="309372" y="82295"/>
                </a:lnTo>
                <a:lnTo>
                  <a:pt x="297221" y="50256"/>
                </a:lnTo>
                <a:lnTo>
                  <a:pt x="264080" y="24098"/>
                </a:lnTo>
                <a:lnTo>
                  <a:pt x="214913" y="6465"/>
                </a:lnTo>
                <a:lnTo>
                  <a:pt x="154686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/>
          <p:nvPr/>
        </p:nvSpPr>
        <p:spPr>
          <a:xfrm>
            <a:off x="5572298" y="4222376"/>
            <a:ext cx="281709" cy="145676"/>
          </a:xfrm>
          <a:custGeom>
            <a:avLst/>
            <a:gdLst/>
            <a:ahLst/>
            <a:cxnLst/>
            <a:rect l="l" t="t" r="r" b="b"/>
            <a:pathLst>
              <a:path w="309879" h="165100">
                <a:moveTo>
                  <a:pt x="0" y="82295"/>
                </a:moveTo>
                <a:lnTo>
                  <a:pt x="12150" y="50256"/>
                </a:lnTo>
                <a:lnTo>
                  <a:pt x="45291" y="24098"/>
                </a:lnTo>
                <a:lnTo>
                  <a:pt x="94458" y="6465"/>
                </a:lnTo>
                <a:lnTo>
                  <a:pt x="154686" y="0"/>
                </a:lnTo>
                <a:lnTo>
                  <a:pt x="214913" y="6465"/>
                </a:lnTo>
                <a:lnTo>
                  <a:pt x="264080" y="24098"/>
                </a:lnTo>
                <a:lnTo>
                  <a:pt x="297221" y="50256"/>
                </a:lnTo>
                <a:lnTo>
                  <a:pt x="309372" y="82295"/>
                </a:lnTo>
                <a:lnTo>
                  <a:pt x="297221" y="114335"/>
                </a:lnTo>
                <a:lnTo>
                  <a:pt x="264080" y="140493"/>
                </a:lnTo>
                <a:lnTo>
                  <a:pt x="214913" y="158126"/>
                </a:lnTo>
                <a:lnTo>
                  <a:pt x="154686" y="164591"/>
                </a:lnTo>
                <a:lnTo>
                  <a:pt x="94458" y="158126"/>
                </a:lnTo>
                <a:lnTo>
                  <a:pt x="45291" y="140493"/>
                </a:lnTo>
                <a:lnTo>
                  <a:pt x="12150" y="114335"/>
                </a:lnTo>
                <a:lnTo>
                  <a:pt x="0" y="82295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/>
          <p:nvPr/>
        </p:nvSpPr>
        <p:spPr>
          <a:xfrm>
            <a:off x="6204064" y="4222376"/>
            <a:ext cx="282864" cy="145676"/>
          </a:xfrm>
          <a:custGeom>
            <a:avLst/>
            <a:gdLst/>
            <a:ahLst/>
            <a:cxnLst/>
            <a:rect l="l" t="t" r="r" b="b"/>
            <a:pathLst>
              <a:path w="311150" h="165100">
                <a:moveTo>
                  <a:pt x="155448" y="0"/>
                </a:moveTo>
                <a:lnTo>
                  <a:pt x="94940" y="6465"/>
                </a:lnTo>
                <a:lnTo>
                  <a:pt x="45529" y="24098"/>
                </a:lnTo>
                <a:lnTo>
                  <a:pt x="12215" y="50256"/>
                </a:lnTo>
                <a:lnTo>
                  <a:pt x="0" y="82295"/>
                </a:lnTo>
                <a:lnTo>
                  <a:pt x="12215" y="114335"/>
                </a:lnTo>
                <a:lnTo>
                  <a:pt x="45529" y="140493"/>
                </a:lnTo>
                <a:lnTo>
                  <a:pt x="94940" y="158126"/>
                </a:lnTo>
                <a:lnTo>
                  <a:pt x="155448" y="164591"/>
                </a:lnTo>
                <a:lnTo>
                  <a:pt x="215955" y="158126"/>
                </a:lnTo>
                <a:lnTo>
                  <a:pt x="265366" y="140493"/>
                </a:lnTo>
                <a:lnTo>
                  <a:pt x="298680" y="114335"/>
                </a:lnTo>
                <a:lnTo>
                  <a:pt x="310896" y="82295"/>
                </a:lnTo>
                <a:lnTo>
                  <a:pt x="298680" y="50256"/>
                </a:lnTo>
                <a:lnTo>
                  <a:pt x="265366" y="24098"/>
                </a:lnTo>
                <a:lnTo>
                  <a:pt x="215955" y="6465"/>
                </a:lnTo>
                <a:lnTo>
                  <a:pt x="15544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 txBox="1"/>
          <p:nvPr/>
        </p:nvSpPr>
        <p:spPr>
          <a:xfrm>
            <a:off x="5603933" y="4243107"/>
            <a:ext cx="852631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>
              <a:tabLst>
                <a:tab pos="323104" algn="l"/>
                <a:tab pos="634812" algn="l"/>
              </a:tabLst>
            </a:pPr>
            <a:r>
              <a:rPr sz="500" dirty="0">
                <a:solidFill>
                  <a:srgbClr val="FFFFFF"/>
                </a:solidFill>
                <a:latin typeface="Arial"/>
                <a:cs typeface="Arial"/>
              </a:rPr>
              <a:t>25.0%	22.5%	22.5%</a:t>
            </a:r>
            <a:endParaRPr sz="500" dirty="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521335" y="4222376"/>
            <a:ext cx="281709" cy="145676"/>
          </a:xfrm>
          <a:custGeom>
            <a:avLst/>
            <a:gdLst/>
            <a:ahLst/>
            <a:cxnLst/>
            <a:rect l="l" t="t" r="r" b="b"/>
            <a:pathLst>
              <a:path w="309879" h="165100">
                <a:moveTo>
                  <a:pt x="154685" y="0"/>
                </a:moveTo>
                <a:lnTo>
                  <a:pt x="94458" y="6465"/>
                </a:lnTo>
                <a:lnTo>
                  <a:pt x="45291" y="24098"/>
                </a:lnTo>
                <a:lnTo>
                  <a:pt x="12150" y="50256"/>
                </a:lnTo>
                <a:lnTo>
                  <a:pt x="0" y="82295"/>
                </a:lnTo>
                <a:lnTo>
                  <a:pt x="12150" y="114335"/>
                </a:lnTo>
                <a:lnTo>
                  <a:pt x="45291" y="140493"/>
                </a:lnTo>
                <a:lnTo>
                  <a:pt x="94458" y="158126"/>
                </a:lnTo>
                <a:lnTo>
                  <a:pt x="154685" y="164591"/>
                </a:lnTo>
                <a:lnTo>
                  <a:pt x="214913" y="158126"/>
                </a:lnTo>
                <a:lnTo>
                  <a:pt x="264080" y="140493"/>
                </a:lnTo>
                <a:lnTo>
                  <a:pt x="297221" y="114335"/>
                </a:lnTo>
                <a:lnTo>
                  <a:pt x="309372" y="82295"/>
                </a:lnTo>
                <a:lnTo>
                  <a:pt x="297221" y="50256"/>
                </a:lnTo>
                <a:lnTo>
                  <a:pt x="264080" y="24098"/>
                </a:lnTo>
                <a:lnTo>
                  <a:pt x="214913" y="6465"/>
                </a:lnTo>
                <a:lnTo>
                  <a:pt x="154685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32"/>
          <p:cNvSpPr/>
          <p:nvPr/>
        </p:nvSpPr>
        <p:spPr>
          <a:xfrm>
            <a:off x="6521335" y="4222376"/>
            <a:ext cx="281709" cy="145676"/>
          </a:xfrm>
          <a:custGeom>
            <a:avLst/>
            <a:gdLst/>
            <a:ahLst/>
            <a:cxnLst/>
            <a:rect l="l" t="t" r="r" b="b"/>
            <a:pathLst>
              <a:path w="309879" h="165100">
                <a:moveTo>
                  <a:pt x="0" y="82295"/>
                </a:moveTo>
                <a:lnTo>
                  <a:pt x="12150" y="50256"/>
                </a:lnTo>
                <a:lnTo>
                  <a:pt x="45291" y="24098"/>
                </a:lnTo>
                <a:lnTo>
                  <a:pt x="94458" y="6465"/>
                </a:lnTo>
                <a:lnTo>
                  <a:pt x="154685" y="0"/>
                </a:lnTo>
                <a:lnTo>
                  <a:pt x="214913" y="6465"/>
                </a:lnTo>
                <a:lnTo>
                  <a:pt x="264080" y="24098"/>
                </a:lnTo>
                <a:lnTo>
                  <a:pt x="297221" y="50256"/>
                </a:lnTo>
                <a:lnTo>
                  <a:pt x="309372" y="82295"/>
                </a:lnTo>
                <a:lnTo>
                  <a:pt x="297221" y="114335"/>
                </a:lnTo>
                <a:lnTo>
                  <a:pt x="264080" y="140493"/>
                </a:lnTo>
                <a:lnTo>
                  <a:pt x="214913" y="158126"/>
                </a:lnTo>
                <a:lnTo>
                  <a:pt x="154685" y="164591"/>
                </a:lnTo>
                <a:lnTo>
                  <a:pt x="94458" y="158126"/>
                </a:lnTo>
                <a:lnTo>
                  <a:pt x="45291" y="140493"/>
                </a:lnTo>
                <a:lnTo>
                  <a:pt x="12150" y="114335"/>
                </a:lnTo>
                <a:lnTo>
                  <a:pt x="0" y="82295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33"/>
          <p:cNvSpPr/>
          <p:nvPr/>
        </p:nvSpPr>
        <p:spPr>
          <a:xfrm>
            <a:off x="6837218" y="4222376"/>
            <a:ext cx="281709" cy="145676"/>
          </a:xfrm>
          <a:custGeom>
            <a:avLst/>
            <a:gdLst/>
            <a:ahLst/>
            <a:cxnLst/>
            <a:rect l="l" t="t" r="r" b="b"/>
            <a:pathLst>
              <a:path w="309879" h="165100">
                <a:moveTo>
                  <a:pt x="154685" y="0"/>
                </a:moveTo>
                <a:lnTo>
                  <a:pt x="94458" y="6465"/>
                </a:lnTo>
                <a:lnTo>
                  <a:pt x="45291" y="24098"/>
                </a:lnTo>
                <a:lnTo>
                  <a:pt x="12150" y="50256"/>
                </a:lnTo>
                <a:lnTo>
                  <a:pt x="0" y="82295"/>
                </a:lnTo>
                <a:lnTo>
                  <a:pt x="12150" y="114335"/>
                </a:lnTo>
                <a:lnTo>
                  <a:pt x="45291" y="140493"/>
                </a:lnTo>
                <a:lnTo>
                  <a:pt x="94458" y="158126"/>
                </a:lnTo>
                <a:lnTo>
                  <a:pt x="154685" y="164591"/>
                </a:lnTo>
                <a:lnTo>
                  <a:pt x="214913" y="158126"/>
                </a:lnTo>
                <a:lnTo>
                  <a:pt x="264080" y="140493"/>
                </a:lnTo>
                <a:lnTo>
                  <a:pt x="297221" y="114335"/>
                </a:lnTo>
                <a:lnTo>
                  <a:pt x="309371" y="82295"/>
                </a:lnTo>
                <a:lnTo>
                  <a:pt x="297221" y="50256"/>
                </a:lnTo>
                <a:lnTo>
                  <a:pt x="264080" y="24098"/>
                </a:lnTo>
                <a:lnTo>
                  <a:pt x="214913" y="6465"/>
                </a:lnTo>
                <a:lnTo>
                  <a:pt x="154685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34"/>
          <p:cNvSpPr/>
          <p:nvPr/>
        </p:nvSpPr>
        <p:spPr>
          <a:xfrm>
            <a:off x="6837218" y="4222376"/>
            <a:ext cx="281709" cy="145676"/>
          </a:xfrm>
          <a:custGeom>
            <a:avLst/>
            <a:gdLst/>
            <a:ahLst/>
            <a:cxnLst/>
            <a:rect l="l" t="t" r="r" b="b"/>
            <a:pathLst>
              <a:path w="309879" h="165100">
                <a:moveTo>
                  <a:pt x="0" y="82295"/>
                </a:moveTo>
                <a:lnTo>
                  <a:pt x="12150" y="50256"/>
                </a:lnTo>
                <a:lnTo>
                  <a:pt x="45291" y="24098"/>
                </a:lnTo>
                <a:lnTo>
                  <a:pt x="94458" y="6465"/>
                </a:lnTo>
                <a:lnTo>
                  <a:pt x="154685" y="0"/>
                </a:lnTo>
                <a:lnTo>
                  <a:pt x="214913" y="6465"/>
                </a:lnTo>
                <a:lnTo>
                  <a:pt x="264080" y="24098"/>
                </a:lnTo>
                <a:lnTo>
                  <a:pt x="297221" y="50256"/>
                </a:lnTo>
                <a:lnTo>
                  <a:pt x="309371" y="82295"/>
                </a:lnTo>
                <a:lnTo>
                  <a:pt x="297221" y="114335"/>
                </a:lnTo>
                <a:lnTo>
                  <a:pt x="264080" y="140493"/>
                </a:lnTo>
                <a:lnTo>
                  <a:pt x="214913" y="158126"/>
                </a:lnTo>
                <a:lnTo>
                  <a:pt x="154685" y="164591"/>
                </a:lnTo>
                <a:lnTo>
                  <a:pt x="94458" y="158126"/>
                </a:lnTo>
                <a:lnTo>
                  <a:pt x="45291" y="140493"/>
                </a:lnTo>
                <a:lnTo>
                  <a:pt x="12150" y="114335"/>
                </a:lnTo>
                <a:lnTo>
                  <a:pt x="0" y="82295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6552161" y="4243107"/>
            <a:ext cx="536864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>
              <a:tabLst>
                <a:tab pos="323104" algn="l"/>
              </a:tabLst>
            </a:pPr>
            <a:r>
              <a:rPr sz="500" dirty="0">
                <a:solidFill>
                  <a:srgbClr val="FFFFFF"/>
                </a:solidFill>
                <a:latin typeface="Arial"/>
                <a:cs typeface="Arial"/>
              </a:rPr>
              <a:t>20.0%	10.0%</a:t>
            </a:r>
            <a:endParaRPr sz="500" dirty="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026728" y="4631166"/>
            <a:ext cx="376959" cy="146797"/>
          </a:xfrm>
          <a:custGeom>
            <a:avLst/>
            <a:gdLst/>
            <a:ahLst/>
            <a:cxnLst/>
            <a:rect l="l" t="t" r="r" b="b"/>
            <a:pathLst>
              <a:path w="414654" h="166370">
                <a:moveTo>
                  <a:pt x="0" y="166116"/>
                </a:moveTo>
                <a:lnTo>
                  <a:pt x="414527" y="166116"/>
                </a:lnTo>
                <a:lnTo>
                  <a:pt x="414527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37"/>
          <p:cNvSpPr txBox="1"/>
          <p:nvPr/>
        </p:nvSpPr>
        <p:spPr>
          <a:xfrm>
            <a:off x="6026728" y="4631166"/>
            <a:ext cx="376959" cy="12268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4816" rIns="0" bIns="0" rtlCol="0">
            <a:spAutoFit/>
          </a:bodyPr>
          <a:lstStyle/>
          <a:p>
            <a:pPr marL="49007">
              <a:spcBef>
                <a:spcPts val="117"/>
              </a:spcBef>
            </a:pPr>
            <a:r>
              <a:rPr sz="700" spc="-4" dirty="0">
                <a:latin typeface="Arial"/>
                <a:cs typeface="Arial"/>
              </a:rPr>
              <a:t>Deuda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788920" y="4044874"/>
            <a:ext cx="4011468" cy="0"/>
          </a:xfrm>
          <a:custGeom>
            <a:avLst/>
            <a:gdLst/>
            <a:ahLst/>
            <a:cxnLst/>
            <a:rect l="l" t="t" r="r" b="b"/>
            <a:pathLst>
              <a:path w="4412615">
                <a:moveTo>
                  <a:pt x="0" y="0"/>
                </a:moveTo>
                <a:lnTo>
                  <a:pt x="4412488" y="0"/>
                </a:lnTo>
              </a:path>
            </a:pathLst>
          </a:custGeom>
          <a:ln w="9144">
            <a:solidFill>
              <a:srgbClr val="A6A6A6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39"/>
          <p:cNvSpPr/>
          <p:nvPr/>
        </p:nvSpPr>
        <p:spPr>
          <a:xfrm>
            <a:off x="6023956" y="4059666"/>
            <a:ext cx="381000" cy="146797"/>
          </a:xfrm>
          <a:custGeom>
            <a:avLst/>
            <a:gdLst/>
            <a:ahLst/>
            <a:cxnLst/>
            <a:rect l="l" t="t" r="r" b="b"/>
            <a:pathLst>
              <a:path w="419100" h="166370">
                <a:moveTo>
                  <a:pt x="0" y="166116"/>
                </a:moveTo>
                <a:lnTo>
                  <a:pt x="419100" y="166116"/>
                </a:lnTo>
                <a:lnTo>
                  <a:pt x="419100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40"/>
          <p:cNvSpPr txBox="1"/>
          <p:nvPr/>
        </p:nvSpPr>
        <p:spPr>
          <a:xfrm>
            <a:off x="6023956" y="4059666"/>
            <a:ext cx="381000" cy="122107"/>
          </a:xfrm>
          <a:prstGeom prst="rect">
            <a:avLst/>
          </a:prstGeom>
          <a:ln w="9144">
            <a:solidFill>
              <a:srgbClr val="A6A6A6"/>
            </a:solidFill>
          </a:ln>
        </p:spPr>
        <p:txBody>
          <a:bodyPr vert="horz" wrap="square" lIns="0" tIns="14246" rIns="0" bIns="0" rtlCol="0">
            <a:spAutoFit/>
          </a:bodyPr>
          <a:lstStyle/>
          <a:p>
            <a:pPr marL="42739">
              <a:spcBef>
                <a:spcPts val="112"/>
              </a:spcBef>
            </a:pPr>
            <a:r>
              <a:rPr sz="700" spc="-4" dirty="0">
                <a:latin typeface="Arial"/>
                <a:cs typeface="Arial"/>
              </a:rPr>
              <a:t>Capital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157451" y="4139004"/>
            <a:ext cx="1274618" cy="571500"/>
          </a:xfrm>
          <a:custGeom>
            <a:avLst/>
            <a:gdLst/>
            <a:ahLst/>
            <a:cxnLst/>
            <a:rect l="l" t="t" r="r" b="b"/>
            <a:pathLst>
              <a:path w="1402079" h="647700">
                <a:moveTo>
                  <a:pt x="0" y="0"/>
                </a:moveTo>
                <a:lnTo>
                  <a:pt x="1078229" y="0"/>
                </a:lnTo>
                <a:lnTo>
                  <a:pt x="1402079" y="323850"/>
                </a:lnTo>
                <a:lnTo>
                  <a:pt x="1078229" y="647700"/>
                </a:lnTo>
                <a:lnTo>
                  <a:pt x="0" y="647700"/>
                </a:lnTo>
                <a:lnTo>
                  <a:pt x="323850" y="32385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A6A6A6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42"/>
          <p:cNvSpPr txBox="1"/>
          <p:nvPr/>
        </p:nvSpPr>
        <p:spPr>
          <a:xfrm>
            <a:off x="2091575" y="2324324"/>
            <a:ext cx="46181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Etapas</a:t>
            </a:r>
            <a:r>
              <a:rPr sz="7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del  Desarrollo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sldNum" sz="quarter" idx="7"/>
          </p:nvPr>
        </p:nvSpPr>
        <p:spPr>
          <a:xfrm>
            <a:off x="8514540" y="6538912"/>
            <a:ext cx="689205" cy="3190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26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14667" y="2324324"/>
            <a:ext cx="62576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300" marR="4559" indent="-138473"/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Adquisición</a:t>
            </a:r>
            <a:r>
              <a:rPr sz="700" spc="-7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de  Terreno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79126" y="2324324"/>
            <a:ext cx="55591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919" marR="4559" indent="-70091"/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Planeación</a:t>
            </a:r>
            <a:r>
              <a:rPr sz="700" spc="-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y  Permisos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42907" y="2378113"/>
            <a:ext cx="56515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Construcción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47906" y="2378113"/>
            <a:ext cx="631536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rrenda</a:t>
            </a:r>
            <a:r>
              <a:rPr sz="700" spc="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091574" y="3059093"/>
            <a:ext cx="604982" cy="333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Estructura  Tradicional</a:t>
            </a:r>
            <a:r>
              <a:rPr sz="70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de  Fondeo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72610" y="3166670"/>
            <a:ext cx="31115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901046" y="3166670"/>
            <a:ext cx="31115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70370" y="3040828"/>
            <a:ext cx="31115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078682" y="3316718"/>
            <a:ext cx="294986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spc="-4" dirty="0">
                <a:latin typeface="Arial"/>
                <a:cs typeface="Arial"/>
              </a:rPr>
              <a:t>Deud</a:t>
            </a:r>
            <a:r>
              <a:rPr sz="700" dirty="0">
                <a:latin typeface="Arial"/>
                <a:cs typeface="Arial"/>
              </a:rPr>
              <a:t>a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7147906" y="3168576"/>
            <a:ext cx="631536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rrenda</a:t>
            </a:r>
            <a:r>
              <a:rPr sz="700" spc="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95404" y="3633620"/>
            <a:ext cx="1542473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b="1" dirty="0">
                <a:latin typeface="Arial"/>
                <a:cs typeface="Arial"/>
              </a:rPr>
              <a:t>Ciclo del </a:t>
            </a:r>
            <a:r>
              <a:rPr sz="700" b="1" spc="-4" dirty="0">
                <a:latin typeface="Arial"/>
                <a:cs typeface="Arial"/>
              </a:rPr>
              <a:t>Proyecto </a:t>
            </a:r>
            <a:r>
              <a:rPr sz="700" b="1" dirty="0">
                <a:latin typeface="Arial"/>
                <a:cs typeface="Arial"/>
              </a:rPr>
              <a:t>(48 – </a:t>
            </a:r>
            <a:r>
              <a:rPr sz="700" b="1" spc="-4" dirty="0">
                <a:latin typeface="Arial"/>
                <a:cs typeface="Arial"/>
              </a:rPr>
              <a:t>60</a:t>
            </a:r>
            <a:r>
              <a:rPr sz="700" b="1" spc="-9" dirty="0">
                <a:latin typeface="Arial"/>
                <a:cs typeface="Arial"/>
              </a:rPr>
              <a:t> </a:t>
            </a:r>
            <a:r>
              <a:rPr sz="700" b="1" dirty="0">
                <a:latin typeface="Arial"/>
                <a:cs typeface="Arial"/>
              </a:rPr>
              <a:t>Meses)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091575" y="4279862"/>
            <a:ext cx="620568" cy="333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Estructura</a:t>
            </a:r>
            <a:r>
              <a:rPr sz="700" b="1" spc="-8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FFFFFF"/>
                </a:solidFill>
                <a:latin typeface="Arial"/>
                <a:cs typeface="Arial"/>
              </a:rPr>
              <a:t>de  Fondeo de  </a:t>
            </a:r>
            <a:r>
              <a:rPr sz="700" b="1" spc="-4" dirty="0">
                <a:solidFill>
                  <a:srgbClr val="FFFFFF"/>
                </a:solidFill>
                <a:latin typeface="Arial"/>
                <a:cs typeface="Arial"/>
              </a:rPr>
              <a:t>ALIGNMEX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227223" y="4373655"/>
            <a:ext cx="631536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rrenda</a:t>
            </a:r>
            <a:r>
              <a:rPr sz="700" spc="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163792" y="5197485"/>
            <a:ext cx="102592" cy="43366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397">
              <a:lnSpc>
                <a:spcPts val="817"/>
              </a:lnSpc>
            </a:pP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IESG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279785" y="5969597"/>
            <a:ext cx="379268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TIE</a:t>
            </a:r>
            <a:r>
              <a:rPr sz="700" spc="-4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700" dirty="0">
                <a:solidFill>
                  <a:srgbClr val="FFFFFF"/>
                </a:solidFill>
                <a:latin typeface="Arial"/>
                <a:cs typeface="Arial"/>
              </a:rPr>
              <a:t>PO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093345" y="4947622"/>
            <a:ext cx="1541895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700" b="1" dirty="0">
                <a:latin typeface="Arial"/>
                <a:cs typeface="Arial"/>
              </a:rPr>
              <a:t>Ciclo del </a:t>
            </a:r>
            <a:r>
              <a:rPr sz="700" b="1" spc="-4" dirty="0">
                <a:latin typeface="Arial"/>
                <a:cs typeface="Arial"/>
              </a:rPr>
              <a:t>Proyecto </a:t>
            </a:r>
            <a:r>
              <a:rPr sz="700" b="1" dirty="0">
                <a:latin typeface="Arial"/>
                <a:cs typeface="Arial"/>
              </a:rPr>
              <a:t>(20 – </a:t>
            </a:r>
            <a:r>
              <a:rPr sz="700" b="1" spc="-4" dirty="0">
                <a:latin typeface="Arial"/>
                <a:cs typeface="Arial"/>
              </a:rPr>
              <a:t>30</a:t>
            </a:r>
            <a:r>
              <a:rPr sz="700" b="1" spc="-13" dirty="0">
                <a:latin typeface="Arial"/>
                <a:cs typeface="Arial"/>
              </a:rPr>
              <a:t> </a:t>
            </a:r>
            <a:r>
              <a:rPr sz="700" b="1" dirty="0">
                <a:latin typeface="Arial"/>
                <a:cs typeface="Arial"/>
              </a:rPr>
              <a:t>Meses)</a:t>
            </a:r>
            <a:endParaRPr sz="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8927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46025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292822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889972"/>
            <a:ext cx="1321955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</a:t>
            </a:r>
            <a:r>
              <a:rPr b="1" dirty="0">
                <a:latin typeface="Arial"/>
                <a:cs typeface="Arial"/>
              </a:rPr>
              <a:t>K16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392778"/>
            <a:ext cx="169833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57156" y="1811206"/>
            <a:ext cx="3613265" cy="3353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549631" y="1772994"/>
            <a:ext cx="1188027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826" indent="-154429">
              <a:buFont typeface="Arial"/>
              <a:buChar char="•"/>
              <a:tabLst>
                <a:tab pos="166396" algn="l"/>
              </a:tabLst>
            </a:pPr>
            <a:r>
              <a:rPr sz="1100" b="1" spc="-4" dirty="0">
                <a:latin typeface="Arial"/>
                <a:cs typeface="Arial"/>
              </a:rPr>
              <a:t>Administración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61887" y="1772994"/>
            <a:ext cx="1515918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>
              <a:tabLst>
                <a:tab pos="678690" algn="l"/>
                <a:tab pos="983559" algn="l"/>
              </a:tabLst>
            </a:pPr>
            <a:r>
              <a:rPr sz="1100" b="1" dirty="0">
                <a:latin typeface="Arial"/>
                <a:cs typeface="Arial"/>
              </a:rPr>
              <a:t>Ef</a:t>
            </a:r>
            <a:r>
              <a:rPr sz="1100" b="1" spc="-18" dirty="0">
                <a:latin typeface="Arial"/>
                <a:cs typeface="Arial"/>
              </a:rPr>
              <a:t>e</a:t>
            </a:r>
            <a:r>
              <a:rPr sz="1100" b="1" dirty="0">
                <a:latin typeface="Arial"/>
                <a:cs typeface="Arial"/>
              </a:rPr>
              <a:t>cti</a:t>
            </a:r>
            <a:r>
              <a:rPr sz="1100" b="1" spc="-27" dirty="0">
                <a:latin typeface="Arial"/>
                <a:cs typeface="Arial"/>
              </a:rPr>
              <a:t>v</a:t>
            </a:r>
            <a:r>
              <a:rPr sz="1100" b="1" spc="-4" dirty="0">
                <a:latin typeface="Arial"/>
                <a:cs typeface="Arial"/>
              </a:rPr>
              <a:t>a</a:t>
            </a:r>
            <a:r>
              <a:rPr sz="1100" b="1" dirty="0">
                <a:latin typeface="Arial"/>
                <a:cs typeface="Arial"/>
              </a:rPr>
              <a:t>	</a:t>
            </a:r>
            <a:r>
              <a:rPr sz="1100" b="1" spc="-9" dirty="0">
                <a:latin typeface="Arial"/>
                <a:cs typeface="Arial"/>
              </a:rPr>
              <a:t>d</a:t>
            </a:r>
            <a:r>
              <a:rPr sz="1100" b="1" dirty="0">
                <a:latin typeface="Arial"/>
                <a:cs typeface="Arial"/>
              </a:rPr>
              <a:t>e	</a:t>
            </a:r>
            <a:r>
              <a:rPr sz="1100" b="1" spc="-4" dirty="0">
                <a:latin typeface="Arial"/>
                <a:cs typeface="Arial"/>
              </a:rPr>
              <a:t>Ri</a:t>
            </a:r>
            <a:r>
              <a:rPr sz="1100" b="1" spc="-13" dirty="0">
                <a:latin typeface="Arial"/>
                <a:cs typeface="Arial"/>
              </a:rPr>
              <a:t>e</a:t>
            </a:r>
            <a:r>
              <a:rPr sz="1100" b="1" spc="-4" dirty="0">
                <a:latin typeface="Arial"/>
                <a:cs typeface="Arial"/>
              </a:rPr>
              <a:t>s</a:t>
            </a:r>
            <a:r>
              <a:rPr sz="1100" b="1" dirty="0">
                <a:latin typeface="Arial"/>
                <a:cs typeface="Arial"/>
              </a:rPr>
              <a:t>g</a:t>
            </a:r>
            <a:r>
              <a:rPr sz="1100" b="1" spc="-4" dirty="0">
                <a:latin typeface="Arial"/>
                <a:cs typeface="Arial"/>
              </a:rPr>
              <a:t>o</a:t>
            </a:r>
            <a:r>
              <a:rPr sz="1100" b="1" dirty="0">
                <a:latin typeface="Arial"/>
                <a:cs typeface="Arial"/>
              </a:rPr>
              <a:t>: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6186" y="1934359"/>
            <a:ext cx="2874818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1100" spc="-4" dirty="0">
                <a:latin typeface="Arial"/>
                <a:cs typeface="Arial"/>
              </a:rPr>
              <a:t>estructura  organizacional,  procesos  </a:t>
            </a:r>
            <a:r>
              <a:rPr sz="1100" dirty="0">
                <a:latin typeface="Arial"/>
                <a:cs typeface="Arial"/>
              </a:rPr>
              <a:t>y  </a:t>
            </a:r>
            <a:r>
              <a:rPr sz="1100" spc="58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flujos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06187" y="1772994"/>
            <a:ext cx="3118427" cy="507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14778" marR="5129" algn="r"/>
            <a:r>
              <a:rPr sz="1100" spc="-13" dirty="0">
                <a:latin typeface="Arial"/>
                <a:cs typeface="Arial"/>
              </a:rPr>
              <a:t>La  de</a:t>
            </a:r>
            <a:endParaRPr sz="1100" dirty="0">
              <a:latin typeface="Arial"/>
              <a:cs typeface="Arial"/>
            </a:endParaRPr>
          </a:p>
          <a:p>
            <a:pPr marR="4559" algn="r">
              <a:tabLst>
                <a:tab pos="871299" algn="l"/>
                <a:tab pos="1673647" algn="l"/>
                <a:tab pos="2037780" algn="l"/>
                <a:tab pos="2910219" algn="l"/>
              </a:tabLst>
            </a:pPr>
            <a:r>
              <a:rPr sz="1100" spc="-4" dirty="0">
                <a:latin typeface="Arial"/>
                <a:cs typeface="Arial"/>
              </a:rPr>
              <a:t>i</a:t>
            </a:r>
            <a:r>
              <a:rPr sz="1100" spc="-13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f</a:t>
            </a:r>
            <a:r>
              <a:rPr sz="1100" spc="4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spc="-9" dirty="0">
                <a:latin typeface="Arial"/>
                <a:cs typeface="Arial"/>
              </a:rPr>
              <a:t>m</a:t>
            </a:r>
            <a:r>
              <a:rPr sz="1100" spc="-4" dirty="0">
                <a:latin typeface="Arial"/>
                <a:cs typeface="Arial"/>
              </a:rPr>
              <a:t>ac</a:t>
            </a:r>
            <a:r>
              <a:rPr sz="1100" spc="-13" dirty="0">
                <a:latin typeface="Arial"/>
                <a:cs typeface="Arial"/>
              </a:rPr>
              <a:t>i</a:t>
            </a:r>
            <a:r>
              <a:rPr sz="1100" spc="-4" dirty="0">
                <a:latin typeface="Arial"/>
                <a:cs typeface="Arial"/>
              </a:rPr>
              <a:t>ón</a:t>
            </a:r>
            <a:r>
              <a:rPr sz="1100" dirty="0">
                <a:latin typeface="Arial"/>
                <a:cs typeface="Arial"/>
              </a:rPr>
              <a:t>	</a:t>
            </a:r>
            <a:r>
              <a:rPr sz="1100" spc="-13" dirty="0">
                <a:latin typeface="Arial"/>
                <a:cs typeface="Arial"/>
              </a:rPr>
              <a:t>ad</a:t>
            </a:r>
            <a:r>
              <a:rPr sz="1100" spc="-4" dirty="0">
                <a:latin typeface="Arial"/>
                <a:cs typeface="Arial"/>
              </a:rPr>
              <a:t>op</a:t>
            </a:r>
            <a:r>
              <a:rPr sz="1100" spc="-9" dirty="0">
                <a:latin typeface="Arial"/>
                <a:cs typeface="Arial"/>
              </a:rPr>
              <a:t>t</a:t>
            </a:r>
            <a:r>
              <a:rPr sz="1100" spc="-13" dirty="0">
                <a:latin typeface="Arial"/>
                <a:cs typeface="Arial"/>
              </a:rPr>
              <a:t>ad</a:t>
            </a:r>
            <a:r>
              <a:rPr sz="1100" spc="-4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s	</a:t>
            </a:r>
            <a:r>
              <a:rPr sz="1100" spc="-13" dirty="0">
                <a:latin typeface="Arial"/>
                <a:cs typeface="Arial"/>
              </a:rPr>
              <a:t>p</a:t>
            </a:r>
            <a:r>
              <a:rPr sz="1100" spc="-4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r	</a:t>
            </a:r>
            <a:r>
              <a:rPr sz="1100" spc="-9" dirty="0">
                <a:latin typeface="Arial"/>
                <a:cs typeface="Arial"/>
              </a:rPr>
              <a:t>A</a:t>
            </a:r>
            <a:r>
              <a:rPr sz="1100" spc="-4" dirty="0">
                <a:latin typeface="Arial"/>
                <a:cs typeface="Arial"/>
              </a:rPr>
              <a:t>L</a:t>
            </a:r>
            <a:r>
              <a:rPr sz="1100" dirty="0">
                <a:latin typeface="Arial"/>
                <a:cs typeface="Arial"/>
              </a:rPr>
              <a:t>IG</a:t>
            </a:r>
            <a:r>
              <a:rPr sz="1100" spc="-4" dirty="0">
                <a:latin typeface="Arial"/>
                <a:cs typeface="Arial"/>
              </a:rPr>
              <a:t>N</a:t>
            </a:r>
            <a:r>
              <a:rPr sz="1100" spc="-13" dirty="0">
                <a:latin typeface="Arial"/>
                <a:cs typeface="Arial"/>
              </a:rPr>
              <a:t>M</a:t>
            </a:r>
            <a:r>
              <a:rPr sz="1100" dirty="0">
                <a:latin typeface="Arial"/>
                <a:cs typeface="Arial"/>
              </a:rPr>
              <a:t>EX	se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706186" y="2257425"/>
            <a:ext cx="3119004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/>
            <a:r>
              <a:rPr sz="1100" spc="-4" dirty="0">
                <a:latin typeface="Arial"/>
                <a:cs typeface="Arial"/>
              </a:rPr>
              <a:t>encuentran soportados por </a:t>
            </a:r>
            <a:r>
              <a:rPr sz="1100" spc="-9" dirty="0">
                <a:latin typeface="Arial"/>
                <a:cs typeface="Arial"/>
              </a:rPr>
              <a:t>una </a:t>
            </a:r>
            <a:r>
              <a:rPr sz="1100" spc="-4" dirty="0">
                <a:latin typeface="Arial"/>
                <a:cs typeface="Arial"/>
              </a:rPr>
              <a:t>cultura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control  de riesgo </a:t>
            </a:r>
            <a:r>
              <a:rPr sz="1100" dirty="0">
                <a:latin typeface="Arial"/>
                <a:cs typeface="Arial"/>
              </a:rPr>
              <a:t>y </a:t>
            </a:r>
            <a:r>
              <a:rPr sz="1100" spc="-4" dirty="0">
                <a:latin typeface="Arial"/>
                <a:cs typeface="Arial"/>
              </a:rPr>
              <a:t>sólido gobierno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corporativo.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49631" y="2741520"/>
            <a:ext cx="3275445" cy="39549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826" marR="4559" indent="-154429" algn="just">
              <a:buFont typeface="Arial"/>
              <a:buChar char="•"/>
              <a:tabLst>
                <a:tab pos="166396" algn="l"/>
              </a:tabLst>
            </a:pPr>
            <a:r>
              <a:rPr sz="1100" b="1" dirty="0">
                <a:latin typeface="Arial"/>
                <a:cs typeface="Arial"/>
              </a:rPr>
              <a:t>Importante </a:t>
            </a:r>
            <a:r>
              <a:rPr sz="1100" b="1" spc="-4" dirty="0">
                <a:latin typeface="Arial"/>
                <a:cs typeface="Arial"/>
              </a:rPr>
              <a:t>Reducción de Tiempo </a:t>
            </a:r>
            <a:r>
              <a:rPr sz="1100" b="1" dirty="0">
                <a:latin typeface="Arial"/>
                <a:cs typeface="Arial"/>
              </a:rPr>
              <a:t>al </a:t>
            </a:r>
            <a:r>
              <a:rPr sz="1100" b="1" spc="-4" dirty="0">
                <a:latin typeface="Arial"/>
                <a:cs typeface="Arial"/>
              </a:rPr>
              <a:t>Mercado:  </a:t>
            </a:r>
            <a:r>
              <a:rPr sz="1100" spc="-4" dirty="0">
                <a:latin typeface="Arial"/>
                <a:cs typeface="Arial"/>
              </a:rPr>
              <a:t>Un </a:t>
            </a:r>
            <a:r>
              <a:rPr sz="1100" spc="-9" dirty="0">
                <a:latin typeface="Arial"/>
                <a:cs typeface="Arial"/>
              </a:rPr>
              <a:t>enfoque </a:t>
            </a:r>
            <a:r>
              <a:rPr sz="1100" spc="-4" dirty="0">
                <a:latin typeface="Arial"/>
                <a:cs typeface="Arial"/>
              </a:rPr>
              <a:t>clave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SIRENCK16 </a:t>
            </a:r>
            <a:r>
              <a:rPr sz="1100" dirty="0">
                <a:latin typeface="Arial"/>
                <a:cs typeface="Arial"/>
              </a:rPr>
              <a:t>es </a:t>
            </a:r>
            <a:r>
              <a:rPr sz="1100" spc="-4" dirty="0">
                <a:latin typeface="Arial"/>
                <a:cs typeface="Arial"/>
              </a:rPr>
              <a:t>el </a:t>
            </a:r>
            <a:r>
              <a:rPr sz="1100" spc="-9" dirty="0">
                <a:latin typeface="Arial"/>
                <a:cs typeface="Arial"/>
              </a:rPr>
              <a:t>enfoque  en </a:t>
            </a:r>
            <a:r>
              <a:rPr sz="1100" spc="-4" dirty="0">
                <a:latin typeface="Arial"/>
                <a:cs typeface="Arial"/>
              </a:rPr>
              <a:t>reducir el tiempo </a:t>
            </a:r>
            <a:r>
              <a:rPr sz="1100" spc="-9" dirty="0">
                <a:latin typeface="Arial"/>
                <a:cs typeface="Arial"/>
              </a:rPr>
              <a:t>requerido </a:t>
            </a:r>
            <a:r>
              <a:rPr sz="1100" spc="-4" dirty="0">
                <a:latin typeface="Arial"/>
                <a:cs typeface="Arial"/>
              </a:rPr>
              <a:t>para entregar las  </a:t>
            </a:r>
            <a:r>
              <a:rPr sz="1100" spc="-9" dirty="0">
                <a:latin typeface="Arial"/>
                <a:cs typeface="Arial"/>
              </a:rPr>
              <a:t>propiedades </a:t>
            </a:r>
            <a:r>
              <a:rPr sz="1100" spc="-4" dirty="0">
                <a:latin typeface="Arial"/>
                <a:cs typeface="Arial"/>
              </a:rPr>
              <a:t>a </a:t>
            </a:r>
            <a:r>
              <a:rPr sz="1100" spc="-9" dirty="0">
                <a:latin typeface="Arial"/>
                <a:cs typeface="Arial"/>
              </a:rPr>
              <a:t>los inquilinos </a:t>
            </a:r>
            <a:r>
              <a:rPr sz="1100" spc="-4" dirty="0">
                <a:latin typeface="Arial"/>
                <a:cs typeface="Arial"/>
              </a:rPr>
              <a:t>potenciales, con  menos riesgos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terminación a </a:t>
            </a:r>
            <a:r>
              <a:rPr sz="1100" spc="-9" dirty="0">
                <a:latin typeface="Arial"/>
                <a:cs typeface="Arial"/>
              </a:rPr>
              <a:t>lo </a:t>
            </a:r>
            <a:r>
              <a:rPr sz="1100" spc="-4" dirty="0">
                <a:latin typeface="Arial"/>
                <a:cs typeface="Arial"/>
              </a:rPr>
              <a:t>acostumbrado  en nuevos desarrollos en</a:t>
            </a:r>
            <a:r>
              <a:rPr sz="1100" spc="-58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México.</a:t>
            </a:r>
            <a:endParaRPr sz="1100" dirty="0">
              <a:latin typeface="Arial"/>
              <a:cs typeface="Arial"/>
            </a:endParaRPr>
          </a:p>
          <a:p>
            <a:pPr marL="165826" marR="5129" indent="-154429" algn="just">
              <a:spcBef>
                <a:spcPts val="646"/>
              </a:spcBef>
              <a:buFont typeface="Arial"/>
              <a:buChar char="•"/>
              <a:tabLst>
                <a:tab pos="166396" algn="l"/>
              </a:tabLst>
            </a:pPr>
            <a:r>
              <a:rPr sz="1100" b="1" spc="-4" dirty="0">
                <a:latin typeface="Arial"/>
                <a:cs typeface="Arial"/>
              </a:rPr>
              <a:t>No </a:t>
            </a:r>
            <a:r>
              <a:rPr sz="1100" b="1" dirty="0">
                <a:latin typeface="Arial"/>
                <a:cs typeface="Arial"/>
              </a:rPr>
              <a:t>Fondeo </a:t>
            </a:r>
            <a:r>
              <a:rPr sz="1100" b="1" spc="-4" dirty="0">
                <a:latin typeface="Arial"/>
                <a:cs typeface="Arial"/>
              </a:rPr>
              <a:t>antes </a:t>
            </a:r>
            <a:r>
              <a:rPr sz="1100" b="1" dirty="0">
                <a:latin typeface="Arial"/>
                <a:cs typeface="Arial"/>
              </a:rPr>
              <a:t>del Comienzo </a:t>
            </a:r>
            <a:r>
              <a:rPr sz="1100" b="1" spc="-4" dirty="0">
                <a:latin typeface="Arial"/>
                <a:cs typeface="Arial"/>
              </a:rPr>
              <a:t>de </a:t>
            </a:r>
            <a:r>
              <a:rPr sz="1100" b="1" dirty="0">
                <a:latin typeface="Arial"/>
                <a:cs typeface="Arial"/>
              </a:rPr>
              <a:t>la </a:t>
            </a:r>
            <a:r>
              <a:rPr sz="1100" b="1" spc="-4" dirty="0">
                <a:latin typeface="Arial"/>
                <a:cs typeface="Arial"/>
              </a:rPr>
              <a:t>Obra:  </a:t>
            </a:r>
            <a:r>
              <a:rPr sz="1100" spc="-4" dirty="0">
                <a:latin typeface="Arial"/>
                <a:cs typeface="Arial"/>
              </a:rPr>
              <a:t>SIRENCK16 </a:t>
            </a:r>
            <a:r>
              <a:rPr sz="1100" spc="-9" dirty="0">
                <a:latin typeface="Arial"/>
                <a:cs typeface="Arial"/>
              </a:rPr>
              <a:t>generalmente </a:t>
            </a:r>
            <a:r>
              <a:rPr sz="1100" spc="-4" dirty="0">
                <a:latin typeface="Arial"/>
                <a:cs typeface="Arial"/>
              </a:rPr>
              <a:t>fondeará el </a:t>
            </a:r>
            <a:r>
              <a:rPr sz="1100" spc="-9" dirty="0">
                <a:latin typeface="Arial"/>
                <a:cs typeface="Arial"/>
              </a:rPr>
              <a:t>desarrollo  de </a:t>
            </a:r>
            <a:r>
              <a:rPr sz="1100" spc="-4" dirty="0">
                <a:latin typeface="Arial"/>
                <a:cs typeface="Arial"/>
              </a:rPr>
              <a:t>un proyecto </a:t>
            </a:r>
            <a:r>
              <a:rPr sz="1100" spc="-9" dirty="0">
                <a:latin typeface="Arial"/>
                <a:cs typeface="Arial"/>
              </a:rPr>
              <a:t>mediante </a:t>
            </a:r>
            <a:r>
              <a:rPr sz="1100" spc="-4" dirty="0">
                <a:latin typeface="Arial"/>
                <a:cs typeface="Arial"/>
              </a:rPr>
              <a:t>el fondeo o </a:t>
            </a:r>
            <a:r>
              <a:rPr sz="1100" spc="-9" dirty="0">
                <a:latin typeface="Arial"/>
                <a:cs typeface="Arial"/>
              </a:rPr>
              <a:t>compra </a:t>
            </a:r>
            <a:r>
              <a:rPr sz="1100" spc="-13" dirty="0">
                <a:latin typeface="Arial"/>
                <a:cs typeface="Arial"/>
              </a:rPr>
              <a:t>de  </a:t>
            </a:r>
            <a:r>
              <a:rPr sz="1100" spc="-9" dirty="0">
                <a:latin typeface="Arial"/>
                <a:cs typeface="Arial"/>
              </a:rPr>
              <a:t>unidades </a:t>
            </a:r>
            <a:r>
              <a:rPr sz="1100" spc="-4" dirty="0">
                <a:latin typeface="Arial"/>
                <a:cs typeface="Arial"/>
              </a:rPr>
              <a:t>a ser construidas por </a:t>
            </a:r>
            <a:r>
              <a:rPr sz="1100" spc="-9" dirty="0">
                <a:latin typeface="Arial"/>
                <a:cs typeface="Arial"/>
              </a:rPr>
              <a:t>un </a:t>
            </a:r>
            <a:r>
              <a:rPr sz="1100" spc="-4" dirty="0">
                <a:latin typeface="Arial"/>
                <a:cs typeface="Arial"/>
              </a:rPr>
              <a:t>socio  </a:t>
            </a:r>
            <a:r>
              <a:rPr sz="1100" dirty="0">
                <a:latin typeface="Arial"/>
                <a:cs typeface="Arial"/>
              </a:rPr>
              <a:t>constructor </a:t>
            </a:r>
            <a:r>
              <a:rPr sz="1100" spc="-4" dirty="0">
                <a:latin typeface="Arial"/>
                <a:cs typeface="Arial"/>
              </a:rPr>
              <a:t>no</a:t>
            </a:r>
            <a:r>
              <a:rPr sz="1100" spc="-72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relacionado.</a:t>
            </a:r>
            <a:endParaRPr sz="1100" dirty="0">
              <a:latin typeface="Arial"/>
              <a:cs typeface="Arial"/>
            </a:endParaRPr>
          </a:p>
          <a:p>
            <a:pPr marL="165826" marR="4559" indent="-154429" algn="just">
              <a:spcBef>
                <a:spcPts val="646"/>
              </a:spcBef>
              <a:buFont typeface="Arial"/>
              <a:buChar char="•"/>
              <a:tabLst>
                <a:tab pos="166396" algn="l"/>
              </a:tabLst>
            </a:pPr>
            <a:r>
              <a:rPr sz="1100" b="1" spc="-4" dirty="0">
                <a:latin typeface="Arial"/>
                <a:cs typeface="Arial"/>
              </a:rPr>
              <a:t>No Riesgos de Sobrecostos: </a:t>
            </a:r>
            <a:r>
              <a:rPr sz="1100" dirty="0">
                <a:latin typeface="Arial"/>
                <a:cs typeface="Arial"/>
              </a:rPr>
              <a:t>Si </a:t>
            </a:r>
            <a:r>
              <a:rPr sz="1100" spc="-9" dirty="0">
                <a:latin typeface="Arial"/>
                <a:cs typeface="Arial"/>
              </a:rPr>
              <a:t>algún </a:t>
            </a:r>
            <a:r>
              <a:rPr sz="1100" spc="-4" dirty="0">
                <a:latin typeface="Arial"/>
                <a:cs typeface="Arial"/>
              </a:rPr>
              <a:t>socio  constructor requiere </a:t>
            </a:r>
            <a:r>
              <a:rPr sz="1100" spc="-9" dirty="0">
                <a:latin typeface="Arial"/>
                <a:cs typeface="Arial"/>
              </a:rPr>
              <a:t>que </a:t>
            </a:r>
            <a:r>
              <a:rPr sz="1100" spc="-4" dirty="0">
                <a:latin typeface="Arial"/>
                <a:cs typeface="Arial"/>
              </a:rPr>
              <a:t>SIRENCK16 fondeé  durante la construcción, SIRENCK16 </a:t>
            </a:r>
            <a:r>
              <a:rPr sz="1100" spc="-9" dirty="0">
                <a:latin typeface="Arial"/>
                <a:cs typeface="Arial"/>
              </a:rPr>
              <a:t>no asumirá  </a:t>
            </a:r>
            <a:r>
              <a:rPr sz="1100" spc="-4" dirty="0">
                <a:latin typeface="Arial"/>
                <a:cs typeface="Arial"/>
              </a:rPr>
              <a:t>riesgos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sobrecostos, </a:t>
            </a:r>
            <a:r>
              <a:rPr sz="1100" spc="-9" dirty="0">
                <a:latin typeface="Arial"/>
                <a:cs typeface="Arial"/>
              </a:rPr>
              <a:t>ya </a:t>
            </a:r>
            <a:r>
              <a:rPr sz="1100" spc="-4" dirty="0">
                <a:latin typeface="Arial"/>
                <a:cs typeface="Arial"/>
              </a:rPr>
              <a:t>que </a:t>
            </a:r>
            <a:r>
              <a:rPr sz="1100" dirty="0">
                <a:latin typeface="Arial"/>
                <a:cs typeface="Arial"/>
              </a:rPr>
              <a:t>su </a:t>
            </a:r>
            <a:r>
              <a:rPr sz="1100" spc="-9" dirty="0">
                <a:latin typeface="Arial"/>
                <a:cs typeface="Arial"/>
              </a:rPr>
              <a:t>precio </a:t>
            </a:r>
            <a:r>
              <a:rPr sz="1100" dirty="0">
                <a:latin typeface="Arial"/>
                <a:cs typeface="Arial"/>
              </a:rPr>
              <a:t>será  </a:t>
            </a:r>
            <a:r>
              <a:rPr sz="1100" spc="-4" dirty="0">
                <a:latin typeface="Arial"/>
                <a:cs typeface="Arial"/>
              </a:rPr>
              <a:t>pactado </a:t>
            </a:r>
            <a:r>
              <a:rPr sz="1100" spc="-9" dirty="0">
                <a:latin typeface="Arial"/>
                <a:cs typeface="Arial"/>
              </a:rPr>
              <a:t>en un </a:t>
            </a:r>
            <a:r>
              <a:rPr sz="1100" spc="-4" dirty="0">
                <a:latin typeface="Arial"/>
                <a:cs typeface="Arial"/>
              </a:rPr>
              <a:t>contrato, </a:t>
            </a:r>
            <a:r>
              <a:rPr sz="1100" spc="-9" dirty="0">
                <a:latin typeface="Arial"/>
                <a:cs typeface="Arial"/>
              </a:rPr>
              <a:t>basado en un descuento  </a:t>
            </a:r>
            <a:r>
              <a:rPr sz="1100" spc="-4" dirty="0">
                <a:latin typeface="Arial"/>
                <a:cs typeface="Arial"/>
              </a:rPr>
              <a:t>sobre el valor de </a:t>
            </a:r>
            <a:r>
              <a:rPr sz="1100" dirty="0">
                <a:latin typeface="Arial"/>
                <a:cs typeface="Arial"/>
              </a:rPr>
              <a:t>mercado </a:t>
            </a:r>
            <a:r>
              <a:rPr sz="1100" spc="-4" dirty="0">
                <a:latin typeface="Arial"/>
                <a:cs typeface="Arial"/>
              </a:rPr>
              <a:t>de cada</a:t>
            </a:r>
            <a:r>
              <a:rPr sz="1100" spc="-58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unidad.</a:t>
            </a:r>
            <a:endParaRPr sz="1100" dirty="0">
              <a:latin typeface="Arial"/>
              <a:cs typeface="Arial"/>
            </a:endParaRPr>
          </a:p>
          <a:p>
            <a:pPr marL="165826" marR="4559" indent="-154429" algn="just">
              <a:spcBef>
                <a:spcPts val="646"/>
              </a:spcBef>
              <a:buFont typeface="Arial"/>
              <a:buChar char="•"/>
              <a:tabLst>
                <a:tab pos="166396" algn="l"/>
              </a:tabLst>
            </a:pPr>
            <a:r>
              <a:rPr sz="1100" b="1" spc="-4" dirty="0">
                <a:latin typeface="Arial"/>
                <a:cs typeface="Arial"/>
              </a:rPr>
              <a:t>Mínimo </a:t>
            </a:r>
            <a:r>
              <a:rPr sz="1100" b="1" dirty="0">
                <a:latin typeface="Arial"/>
                <a:cs typeface="Arial"/>
              </a:rPr>
              <a:t>Riesgo </a:t>
            </a:r>
            <a:r>
              <a:rPr sz="1100" b="1" spc="-4" dirty="0">
                <a:latin typeface="Arial"/>
                <a:cs typeface="Arial"/>
              </a:rPr>
              <a:t>de </a:t>
            </a:r>
            <a:r>
              <a:rPr sz="1100" b="1" dirty="0">
                <a:latin typeface="Arial"/>
                <a:cs typeface="Arial"/>
              </a:rPr>
              <a:t>Construcción: </a:t>
            </a:r>
            <a:r>
              <a:rPr sz="1100" spc="-4" dirty="0">
                <a:latin typeface="Arial"/>
                <a:cs typeface="Arial"/>
              </a:rPr>
              <a:t>SIRENCK16  asumirá mínimos </a:t>
            </a:r>
            <a:r>
              <a:rPr sz="1100" spc="-9" dirty="0">
                <a:latin typeface="Arial"/>
                <a:cs typeface="Arial"/>
              </a:rPr>
              <a:t>riesgos de </a:t>
            </a:r>
            <a:r>
              <a:rPr sz="1100" spc="-4" dirty="0">
                <a:latin typeface="Arial"/>
                <a:cs typeface="Arial"/>
              </a:rPr>
              <a:t>construcción, al </a:t>
            </a:r>
            <a:r>
              <a:rPr sz="1100" spc="-13" dirty="0">
                <a:latin typeface="Arial"/>
                <a:cs typeface="Arial"/>
              </a:rPr>
              <a:t>no  </a:t>
            </a:r>
            <a:r>
              <a:rPr sz="1100" spc="-4" dirty="0">
                <a:latin typeface="Arial"/>
                <a:cs typeface="Arial"/>
              </a:rPr>
              <a:t>celebrar contratos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construcción, más allá de  </a:t>
            </a:r>
            <a:r>
              <a:rPr sz="1100" dirty="0">
                <a:latin typeface="Arial"/>
                <a:cs typeface="Arial"/>
              </a:rPr>
              <a:t>los </a:t>
            </a:r>
            <a:r>
              <a:rPr sz="1100" spc="-4" dirty="0">
                <a:latin typeface="Arial"/>
                <a:cs typeface="Arial"/>
              </a:rPr>
              <a:t>relacionados </a:t>
            </a:r>
            <a:r>
              <a:rPr sz="1100" spc="-9" dirty="0">
                <a:latin typeface="Arial"/>
                <a:cs typeface="Arial"/>
              </a:rPr>
              <a:t>con </a:t>
            </a:r>
            <a:r>
              <a:rPr sz="1100" spc="-4" dirty="0">
                <a:latin typeface="Arial"/>
                <a:cs typeface="Arial"/>
              </a:rPr>
              <a:t>acabados, </a:t>
            </a:r>
            <a:r>
              <a:rPr sz="1100" spc="-9" dirty="0">
                <a:latin typeface="Arial"/>
                <a:cs typeface="Arial"/>
              </a:rPr>
              <a:t>iluminación </a:t>
            </a:r>
            <a:r>
              <a:rPr sz="1100" dirty="0">
                <a:latin typeface="Arial"/>
                <a:cs typeface="Arial"/>
              </a:rPr>
              <a:t>y  otras </a:t>
            </a:r>
            <a:r>
              <a:rPr sz="1100" spc="-4" dirty="0">
                <a:latin typeface="Arial"/>
                <a:cs typeface="Arial"/>
              </a:rPr>
              <a:t>obras </a:t>
            </a:r>
            <a:r>
              <a:rPr sz="1100" dirty="0">
                <a:latin typeface="Arial"/>
                <a:cs typeface="Arial"/>
              </a:rPr>
              <a:t>menores </a:t>
            </a:r>
            <a:r>
              <a:rPr sz="1100" spc="-4" dirty="0">
                <a:latin typeface="Arial"/>
                <a:cs typeface="Arial"/>
              </a:rPr>
              <a:t>en las unidades</a:t>
            </a:r>
            <a:r>
              <a:rPr sz="1100" spc="-72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compradas.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21564" y="5358540"/>
            <a:ext cx="3402445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826" marR="129356" indent="-154429" algn="just">
              <a:buFont typeface="Arial"/>
              <a:buChar char="•"/>
              <a:tabLst>
                <a:tab pos="166396" algn="l"/>
              </a:tabLst>
            </a:pPr>
            <a:r>
              <a:rPr sz="1100" b="1" spc="-4" dirty="0">
                <a:latin typeface="Arial"/>
                <a:cs typeface="Arial"/>
              </a:rPr>
              <a:t>No </a:t>
            </a:r>
            <a:r>
              <a:rPr sz="1100" b="1" dirty="0">
                <a:latin typeface="Arial"/>
                <a:cs typeface="Arial"/>
              </a:rPr>
              <a:t>Riesgo </a:t>
            </a:r>
            <a:r>
              <a:rPr sz="1100" b="1" spc="-4" dirty="0">
                <a:latin typeface="Arial"/>
                <a:cs typeface="Arial"/>
              </a:rPr>
              <a:t>de Garantías de </a:t>
            </a:r>
            <a:r>
              <a:rPr sz="1100" b="1" spc="-9" dirty="0">
                <a:latin typeface="Arial"/>
                <a:cs typeface="Arial"/>
              </a:rPr>
              <a:t>Terminación:  </a:t>
            </a:r>
            <a:r>
              <a:rPr sz="1100" spc="-4" dirty="0">
                <a:latin typeface="Arial"/>
                <a:cs typeface="Arial"/>
              </a:rPr>
              <a:t>SIRENCK16 </a:t>
            </a:r>
            <a:r>
              <a:rPr sz="1100" spc="-9" dirty="0">
                <a:latin typeface="Arial"/>
                <a:cs typeface="Arial"/>
              </a:rPr>
              <a:t>no </a:t>
            </a:r>
            <a:r>
              <a:rPr sz="1100" spc="-4" dirty="0">
                <a:latin typeface="Arial"/>
                <a:cs typeface="Arial"/>
              </a:rPr>
              <a:t>asumirá </a:t>
            </a:r>
            <a:r>
              <a:rPr sz="1100" spc="-9" dirty="0">
                <a:latin typeface="Arial"/>
                <a:cs typeface="Arial"/>
              </a:rPr>
              <a:t>garantías de terminación  </a:t>
            </a:r>
            <a:r>
              <a:rPr sz="1100" spc="-4" dirty="0">
                <a:latin typeface="Arial"/>
                <a:cs typeface="Arial"/>
              </a:rPr>
              <a:t>o con prestamistas, </a:t>
            </a:r>
            <a:r>
              <a:rPr sz="1100" spc="-9" dirty="0">
                <a:latin typeface="Arial"/>
                <a:cs typeface="Arial"/>
              </a:rPr>
              <a:t>ya </a:t>
            </a:r>
            <a:r>
              <a:rPr sz="1100" spc="-13" dirty="0">
                <a:latin typeface="Arial"/>
                <a:cs typeface="Arial"/>
              </a:rPr>
              <a:t>que </a:t>
            </a:r>
            <a:r>
              <a:rPr sz="1100" spc="-4" dirty="0">
                <a:latin typeface="Arial"/>
                <a:cs typeface="Arial"/>
              </a:rPr>
              <a:t>el </a:t>
            </a:r>
            <a:r>
              <a:rPr sz="1100" spc="-9" dirty="0">
                <a:latin typeface="Arial"/>
                <a:cs typeface="Arial"/>
              </a:rPr>
              <a:t>100% </a:t>
            </a:r>
            <a:r>
              <a:rPr sz="1100" spc="-4" dirty="0">
                <a:latin typeface="Arial"/>
                <a:cs typeface="Arial"/>
              </a:rPr>
              <a:t>del recurso  requerido </a:t>
            </a:r>
            <a:r>
              <a:rPr sz="1100" spc="-9" dirty="0">
                <a:latin typeface="Arial"/>
                <a:cs typeface="Arial"/>
              </a:rPr>
              <a:t>para </a:t>
            </a:r>
            <a:r>
              <a:rPr sz="1100" spc="-4" dirty="0">
                <a:latin typeface="Arial"/>
                <a:cs typeface="Arial"/>
              </a:rPr>
              <a:t>obtener créditos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construcción  </a:t>
            </a:r>
            <a:r>
              <a:rPr sz="1100" dirty="0">
                <a:latin typeface="Arial"/>
                <a:cs typeface="Arial"/>
              </a:rPr>
              <a:t>será </a:t>
            </a:r>
            <a:r>
              <a:rPr sz="1100" spc="-9" dirty="0">
                <a:latin typeface="Arial"/>
                <a:cs typeface="Arial"/>
              </a:rPr>
              <a:t>responsabilidad </a:t>
            </a:r>
            <a:r>
              <a:rPr sz="1100" spc="-4" dirty="0">
                <a:latin typeface="Arial"/>
                <a:cs typeface="Arial"/>
              </a:rPr>
              <a:t>del socio constructor </a:t>
            </a:r>
            <a:r>
              <a:rPr sz="1100" spc="-13" dirty="0">
                <a:latin typeface="Arial"/>
                <a:cs typeface="Arial"/>
              </a:rPr>
              <a:t>no  </a:t>
            </a:r>
            <a:r>
              <a:rPr sz="1100" spc="-4" dirty="0" smtClean="0">
                <a:latin typeface="Arial"/>
                <a:cs typeface="Arial"/>
              </a:rPr>
              <a:t>relacionado.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7"/>
          </p:nvPr>
        </p:nvSpPr>
        <p:spPr>
          <a:xfrm>
            <a:off x="8439150" y="6456529"/>
            <a:ext cx="704850" cy="36374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lang="es-MX" sz="120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27</a:t>
            </a:fld>
            <a:endParaRPr lang="es-MX"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118125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69281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516603"/>
            <a:ext cx="2794000" cy="1061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700" dirty="0">
              <a:latin typeface="Times New Roman"/>
              <a:cs typeface="Times New Roman"/>
            </a:endParaRPr>
          </a:p>
          <a:p>
            <a:pPr marL="330512" marR="4559" indent="-257002" algn="just">
              <a:buChar char="•"/>
              <a:tabLst>
                <a:tab pos="331082" algn="l"/>
              </a:tabLst>
            </a:pPr>
            <a:r>
              <a:rPr sz="1100" spc="-4" dirty="0">
                <a:latin typeface="Arial"/>
                <a:cs typeface="Arial"/>
              </a:rPr>
              <a:t>Nuestro precio </a:t>
            </a:r>
            <a:r>
              <a:rPr sz="1100" spc="-9" dirty="0">
                <a:latin typeface="Arial"/>
                <a:cs typeface="Arial"/>
              </a:rPr>
              <a:t>de </a:t>
            </a:r>
            <a:r>
              <a:rPr sz="1100" spc="-4" dirty="0">
                <a:latin typeface="Arial"/>
                <a:cs typeface="Arial"/>
              </a:rPr>
              <a:t>compra </a:t>
            </a:r>
            <a:r>
              <a:rPr sz="1100" dirty="0">
                <a:latin typeface="Arial"/>
                <a:cs typeface="Arial"/>
              </a:rPr>
              <a:t>es  </a:t>
            </a:r>
            <a:r>
              <a:rPr sz="1100" spc="-4" dirty="0">
                <a:latin typeface="Arial"/>
                <a:cs typeface="Arial"/>
              </a:rPr>
              <a:t>actualmente </a:t>
            </a:r>
            <a:r>
              <a:rPr sz="1100" spc="-9" dirty="0">
                <a:latin typeface="Arial"/>
                <a:cs typeface="Arial"/>
              </a:rPr>
              <a:t>aproximadamente 38.26%  </a:t>
            </a:r>
            <a:r>
              <a:rPr sz="1100" spc="-4" dirty="0">
                <a:latin typeface="Arial"/>
                <a:cs typeface="Arial"/>
              </a:rPr>
              <a:t>por </a:t>
            </a:r>
            <a:r>
              <a:rPr sz="1100" spc="-9" dirty="0">
                <a:latin typeface="Arial"/>
                <a:cs typeface="Arial"/>
              </a:rPr>
              <a:t>debajo de las unidades vendidas </a:t>
            </a:r>
            <a:r>
              <a:rPr sz="1100" dirty="0">
                <a:latin typeface="Arial"/>
                <a:cs typeface="Arial"/>
              </a:rPr>
              <a:t>y  </a:t>
            </a:r>
            <a:r>
              <a:rPr sz="1100" spc="-4" dirty="0">
                <a:latin typeface="Arial"/>
                <a:cs typeface="Arial"/>
              </a:rPr>
              <a:t>cerradas.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05247" y="2827917"/>
            <a:ext cx="2413000" cy="31152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5670666" y="1523552"/>
            <a:ext cx="2137756" cy="4771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8267700" y="6446580"/>
            <a:ext cx="419100" cy="31617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28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098188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46025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516603"/>
            <a:ext cx="169833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53341" y="1838212"/>
            <a:ext cx="7057505" cy="44442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181974" y="6446580"/>
            <a:ext cx="504825" cy="2971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29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539723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46025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516603"/>
            <a:ext cx="169833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93520" y="1887966"/>
            <a:ext cx="7065818" cy="45451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296274" y="6446580"/>
            <a:ext cx="390525" cy="4114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30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046049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53200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516603"/>
            <a:ext cx="169833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01586" y="1674158"/>
            <a:ext cx="6533803" cy="48839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662546" y="5975874"/>
            <a:ext cx="1355436" cy="479051"/>
          </a:xfrm>
          <a:custGeom>
            <a:avLst/>
            <a:gdLst/>
            <a:ahLst/>
            <a:cxnLst/>
            <a:rect l="l" t="t" r="r" b="b"/>
            <a:pathLst>
              <a:path w="1490979" h="542925">
                <a:moveTo>
                  <a:pt x="745236" y="0"/>
                </a:moveTo>
                <a:lnTo>
                  <a:pt x="677400" y="1108"/>
                </a:lnTo>
                <a:lnTo>
                  <a:pt x="611272" y="4370"/>
                </a:lnTo>
                <a:lnTo>
                  <a:pt x="547114" y="9689"/>
                </a:lnTo>
                <a:lnTo>
                  <a:pt x="485189" y="16971"/>
                </a:lnTo>
                <a:lnTo>
                  <a:pt x="425760" y="26118"/>
                </a:lnTo>
                <a:lnTo>
                  <a:pt x="369090" y="37036"/>
                </a:lnTo>
                <a:lnTo>
                  <a:pt x="315442" y="49628"/>
                </a:lnTo>
                <a:lnTo>
                  <a:pt x="265079" y="63798"/>
                </a:lnTo>
                <a:lnTo>
                  <a:pt x="218265" y="79452"/>
                </a:lnTo>
                <a:lnTo>
                  <a:pt x="175262" y="96493"/>
                </a:lnTo>
                <a:lnTo>
                  <a:pt x="136332" y="114826"/>
                </a:lnTo>
                <a:lnTo>
                  <a:pt x="101741" y="134354"/>
                </a:lnTo>
                <a:lnTo>
                  <a:pt x="46621" y="176615"/>
                </a:lnTo>
                <a:lnTo>
                  <a:pt x="12005" y="222509"/>
                </a:lnTo>
                <a:lnTo>
                  <a:pt x="0" y="271272"/>
                </a:lnTo>
                <a:lnTo>
                  <a:pt x="3045" y="295963"/>
                </a:lnTo>
                <a:lnTo>
                  <a:pt x="26618" y="343387"/>
                </a:lnTo>
                <a:lnTo>
                  <a:pt x="71749" y="387561"/>
                </a:lnTo>
                <a:lnTo>
                  <a:pt x="136332" y="427717"/>
                </a:lnTo>
                <a:lnTo>
                  <a:pt x="175262" y="446050"/>
                </a:lnTo>
                <a:lnTo>
                  <a:pt x="218265" y="463091"/>
                </a:lnTo>
                <a:lnTo>
                  <a:pt x="265079" y="478745"/>
                </a:lnTo>
                <a:lnTo>
                  <a:pt x="315442" y="492915"/>
                </a:lnTo>
                <a:lnTo>
                  <a:pt x="369090" y="505507"/>
                </a:lnTo>
                <a:lnTo>
                  <a:pt x="425760" y="516425"/>
                </a:lnTo>
                <a:lnTo>
                  <a:pt x="485189" y="525572"/>
                </a:lnTo>
                <a:lnTo>
                  <a:pt x="547114" y="532854"/>
                </a:lnTo>
                <a:lnTo>
                  <a:pt x="611272" y="538173"/>
                </a:lnTo>
                <a:lnTo>
                  <a:pt x="677400" y="541435"/>
                </a:lnTo>
                <a:lnTo>
                  <a:pt x="745236" y="542544"/>
                </a:lnTo>
                <a:lnTo>
                  <a:pt x="813071" y="541435"/>
                </a:lnTo>
                <a:lnTo>
                  <a:pt x="879199" y="538173"/>
                </a:lnTo>
                <a:lnTo>
                  <a:pt x="943357" y="532854"/>
                </a:lnTo>
                <a:lnTo>
                  <a:pt x="1005282" y="525572"/>
                </a:lnTo>
                <a:lnTo>
                  <a:pt x="1064711" y="516425"/>
                </a:lnTo>
                <a:lnTo>
                  <a:pt x="1121381" y="505507"/>
                </a:lnTo>
                <a:lnTo>
                  <a:pt x="1175029" y="492915"/>
                </a:lnTo>
                <a:lnTo>
                  <a:pt x="1225392" y="478745"/>
                </a:lnTo>
                <a:lnTo>
                  <a:pt x="1272206" y="463091"/>
                </a:lnTo>
                <a:lnTo>
                  <a:pt x="1315209" y="446050"/>
                </a:lnTo>
                <a:lnTo>
                  <a:pt x="1354139" y="427717"/>
                </a:lnTo>
                <a:lnTo>
                  <a:pt x="1388730" y="408189"/>
                </a:lnTo>
                <a:lnTo>
                  <a:pt x="1443850" y="365928"/>
                </a:lnTo>
                <a:lnTo>
                  <a:pt x="1478466" y="320034"/>
                </a:lnTo>
                <a:lnTo>
                  <a:pt x="1490472" y="271272"/>
                </a:lnTo>
                <a:lnTo>
                  <a:pt x="1487426" y="246580"/>
                </a:lnTo>
                <a:lnTo>
                  <a:pt x="1463853" y="199156"/>
                </a:lnTo>
                <a:lnTo>
                  <a:pt x="1418722" y="154982"/>
                </a:lnTo>
                <a:lnTo>
                  <a:pt x="1354139" y="114826"/>
                </a:lnTo>
                <a:lnTo>
                  <a:pt x="1315209" y="96493"/>
                </a:lnTo>
                <a:lnTo>
                  <a:pt x="1272206" y="79452"/>
                </a:lnTo>
                <a:lnTo>
                  <a:pt x="1225392" y="63798"/>
                </a:lnTo>
                <a:lnTo>
                  <a:pt x="1175029" y="49628"/>
                </a:lnTo>
                <a:lnTo>
                  <a:pt x="1121381" y="37036"/>
                </a:lnTo>
                <a:lnTo>
                  <a:pt x="1064711" y="26118"/>
                </a:lnTo>
                <a:lnTo>
                  <a:pt x="1005282" y="16971"/>
                </a:lnTo>
                <a:lnTo>
                  <a:pt x="943357" y="9689"/>
                </a:lnTo>
                <a:lnTo>
                  <a:pt x="879199" y="4370"/>
                </a:lnTo>
                <a:lnTo>
                  <a:pt x="813071" y="1108"/>
                </a:lnTo>
                <a:lnTo>
                  <a:pt x="7452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662546" y="5975874"/>
            <a:ext cx="1355436" cy="479051"/>
          </a:xfrm>
          <a:custGeom>
            <a:avLst/>
            <a:gdLst/>
            <a:ahLst/>
            <a:cxnLst/>
            <a:rect l="l" t="t" r="r" b="b"/>
            <a:pathLst>
              <a:path w="1490979" h="542925">
                <a:moveTo>
                  <a:pt x="0" y="271272"/>
                </a:moveTo>
                <a:lnTo>
                  <a:pt x="12005" y="222509"/>
                </a:lnTo>
                <a:lnTo>
                  <a:pt x="46621" y="176615"/>
                </a:lnTo>
                <a:lnTo>
                  <a:pt x="101741" y="134354"/>
                </a:lnTo>
                <a:lnTo>
                  <a:pt x="136332" y="114826"/>
                </a:lnTo>
                <a:lnTo>
                  <a:pt x="175262" y="96493"/>
                </a:lnTo>
                <a:lnTo>
                  <a:pt x="218265" y="79452"/>
                </a:lnTo>
                <a:lnTo>
                  <a:pt x="265079" y="63798"/>
                </a:lnTo>
                <a:lnTo>
                  <a:pt x="315442" y="49628"/>
                </a:lnTo>
                <a:lnTo>
                  <a:pt x="369090" y="37036"/>
                </a:lnTo>
                <a:lnTo>
                  <a:pt x="425760" y="26118"/>
                </a:lnTo>
                <a:lnTo>
                  <a:pt x="485189" y="16971"/>
                </a:lnTo>
                <a:lnTo>
                  <a:pt x="547114" y="9689"/>
                </a:lnTo>
                <a:lnTo>
                  <a:pt x="611272" y="4370"/>
                </a:lnTo>
                <a:lnTo>
                  <a:pt x="677400" y="1108"/>
                </a:lnTo>
                <a:lnTo>
                  <a:pt x="745236" y="0"/>
                </a:lnTo>
                <a:lnTo>
                  <a:pt x="813071" y="1108"/>
                </a:lnTo>
                <a:lnTo>
                  <a:pt x="879199" y="4370"/>
                </a:lnTo>
                <a:lnTo>
                  <a:pt x="943357" y="9689"/>
                </a:lnTo>
                <a:lnTo>
                  <a:pt x="1005282" y="16971"/>
                </a:lnTo>
                <a:lnTo>
                  <a:pt x="1064711" y="26118"/>
                </a:lnTo>
                <a:lnTo>
                  <a:pt x="1121381" y="37036"/>
                </a:lnTo>
                <a:lnTo>
                  <a:pt x="1175029" y="49628"/>
                </a:lnTo>
                <a:lnTo>
                  <a:pt x="1225392" y="63798"/>
                </a:lnTo>
                <a:lnTo>
                  <a:pt x="1272206" y="79452"/>
                </a:lnTo>
                <a:lnTo>
                  <a:pt x="1315209" y="96493"/>
                </a:lnTo>
                <a:lnTo>
                  <a:pt x="1354139" y="114826"/>
                </a:lnTo>
                <a:lnTo>
                  <a:pt x="1388730" y="134354"/>
                </a:lnTo>
                <a:lnTo>
                  <a:pt x="1443850" y="176615"/>
                </a:lnTo>
                <a:lnTo>
                  <a:pt x="1478466" y="222509"/>
                </a:lnTo>
                <a:lnTo>
                  <a:pt x="1490472" y="271272"/>
                </a:lnTo>
                <a:lnTo>
                  <a:pt x="1487426" y="295963"/>
                </a:lnTo>
                <a:lnTo>
                  <a:pt x="1463853" y="343387"/>
                </a:lnTo>
                <a:lnTo>
                  <a:pt x="1418722" y="387561"/>
                </a:lnTo>
                <a:lnTo>
                  <a:pt x="1354139" y="427717"/>
                </a:lnTo>
                <a:lnTo>
                  <a:pt x="1315209" y="446050"/>
                </a:lnTo>
                <a:lnTo>
                  <a:pt x="1272206" y="463091"/>
                </a:lnTo>
                <a:lnTo>
                  <a:pt x="1225392" y="478745"/>
                </a:lnTo>
                <a:lnTo>
                  <a:pt x="1175029" y="492915"/>
                </a:lnTo>
                <a:lnTo>
                  <a:pt x="1121381" y="505507"/>
                </a:lnTo>
                <a:lnTo>
                  <a:pt x="1064711" y="516425"/>
                </a:lnTo>
                <a:lnTo>
                  <a:pt x="1005282" y="525572"/>
                </a:lnTo>
                <a:lnTo>
                  <a:pt x="943357" y="532854"/>
                </a:lnTo>
                <a:lnTo>
                  <a:pt x="879199" y="538173"/>
                </a:lnTo>
                <a:lnTo>
                  <a:pt x="813071" y="541435"/>
                </a:lnTo>
                <a:lnTo>
                  <a:pt x="745236" y="542544"/>
                </a:lnTo>
                <a:lnTo>
                  <a:pt x="677400" y="541435"/>
                </a:lnTo>
                <a:lnTo>
                  <a:pt x="611272" y="538173"/>
                </a:lnTo>
                <a:lnTo>
                  <a:pt x="547114" y="532854"/>
                </a:lnTo>
                <a:lnTo>
                  <a:pt x="485189" y="525572"/>
                </a:lnTo>
                <a:lnTo>
                  <a:pt x="425760" y="516425"/>
                </a:lnTo>
                <a:lnTo>
                  <a:pt x="369090" y="505507"/>
                </a:lnTo>
                <a:lnTo>
                  <a:pt x="315442" y="492915"/>
                </a:lnTo>
                <a:lnTo>
                  <a:pt x="265079" y="478745"/>
                </a:lnTo>
                <a:lnTo>
                  <a:pt x="218265" y="463091"/>
                </a:lnTo>
                <a:lnTo>
                  <a:pt x="175262" y="446050"/>
                </a:lnTo>
                <a:lnTo>
                  <a:pt x="136332" y="427717"/>
                </a:lnTo>
                <a:lnTo>
                  <a:pt x="101741" y="408189"/>
                </a:lnTo>
                <a:lnTo>
                  <a:pt x="46621" y="365928"/>
                </a:lnTo>
                <a:lnTo>
                  <a:pt x="12005" y="320034"/>
                </a:lnTo>
                <a:lnTo>
                  <a:pt x="0" y="271272"/>
                </a:lnTo>
                <a:close/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8239124" y="6446580"/>
            <a:ext cx="447675" cy="3352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31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934688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12131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516603"/>
            <a:ext cx="169833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39735" y="1676848"/>
            <a:ext cx="6946668" cy="4711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153400" y="6446580"/>
            <a:ext cx="533400" cy="31617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32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9808381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64506" y="647922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516603"/>
            <a:ext cx="169833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4000" y="1777700"/>
            <a:ext cx="6284422" cy="457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539240" y="5931498"/>
            <a:ext cx="1324841" cy="448235"/>
          </a:xfrm>
          <a:custGeom>
            <a:avLst/>
            <a:gdLst/>
            <a:ahLst/>
            <a:cxnLst/>
            <a:rect l="l" t="t" r="r" b="b"/>
            <a:pathLst>
              <a:path w="1457325" h="508000">
                <a:moveTo>
                  <a:pt x="728472" y="0"/>
                </a:moveTo>
                <a:lnTo>
                  <a:pt x="658313" y="1161"/>
                </a:lnTo>
                <a:lnTo>
                  <a:pt x="590042" y="4575"/>
                </a:lnTo>
                <a:lnTo>
                  <a:pt x="523963" y="10134"/>
                </a:lnTo>
                <a:lnTo>
                  <a:pt x="460382" y="17733"/>
                </a:lnTo>
                <a:lnTo>
                  <a:pt x="399603" y="27266"/>
                </a:lnTo>
                <a:lnTo>
                  <a:pt x="341933" y="38625"/>
                </a:lnTo>
                <a:lnTo>
                  <a:pt x="287677" y="51705"/>
                </a:lnTo>
                <a:lnTo>
                  <a:pt x="237139" y="66399"/>
                </a:lnTo>
                <a:lnTo>
                  <a:pt x="190625" y="82601"/>
                </a:lnTo>
                <a:lnTo>
                  <a:pt x="148440" y="100205"/>
                </a:lnTo>
                <a:lnTo>
                  <a:pt x="110889" y="119104"/>
                </a:lnTo>
                <a:lnTo>
                  <a:pt x="78278" y="139192"/>
                </a:lnTo>
                <a:lnTo>
                  <a:pt x="29095" y="182510"/>
                </a:lnTo>
                <a:lnTo>
                  <a:pt x="3334" y="229307"/>
                </a:lnTo>
                <a:lnTo>
                  <a:pt x="0" y="253746"/>
                </a:lnTo>
                <a:lnTo>
                  <a:pt x="3334" y="278184"/>
                </a:lnTo>
                <a:lnTo>
                  <a:pt x="29095" y="324981"/>
                </a:lnTo>
                <a:lnTo>
                  <a:pt x="78278" y="368299"/>
                </a:lnTo>
                <a:lnTo>
                  <a:pt x="110889" y="388387"/>
                </a:lnTo>
                <a:lnTo>
                  <a:pt x="148440" y="407286"/>
                </a:lnTo>
                <a:lnTo>
                  <a:pt x="190625" y="424890"/>
                </a:lnTo>
                <a:lnTo>
                  <a:pt x="237139" y="441092"/>
                </a:lnTo>
                <a:lnTo>
                  <a:pt x="287677" y="455786"/>
                </a:lnTo>
                <a:lnTo>
                  <a:pt x="341933" y="468866"/>
                </a:lnTo>
                <a:lnTo>
                  <a:pt x="399603" y="480225"/>
                </a:lnTo>
                <a:lnTo>
                  <a:pt x="460382" y="489758"/>
                </a:lnTo>
                <a:lnTo>
                  <a:pt x="523963" y="497357"/>
                </a:lnTo>
                <a:lnTo>
                  <a:pt x="590042" y="502916"/>
                </a:lnTo>
                <a:lnTo>
                  <a:pt x="658313" y="506330"/>
                </a:lnTo>
                <a:lnTo>
                  <a:pt x="728472" y="507492"/>
                </a:lnTo>
                <a:lnTo>
                  <a:pt x="798630" y="506330"/>
                </a:lnTo>
                <a:lnTo>
                  <a:pt x="866901" y="502916"/>
                </a:lnTo>
                <a:lnTo>
                  <a:pt x="932980" y="497357"/>
                </a:lnTo>
                <a:lnTo>
                  <a:pt x="996561" y="489758"/>
                </a:lnTo>
                <a:lnTo>
                  <a:pt x="1057340" y="480225"/>
                </a:lnTo>
                <a:lnTo>
                  <a:pt x="1115010" y="468866"/>
                </a:lnTo>
                <a:lnTo>
                  <a:pt x="1169266" y="455786"/>
                </a:lnTo>
                <a:lnTo>
                  <a:pt x="1219804" y="441092"/>
                </a:lnTo>
                <a:lnTo>
                  <a:pt x="1266318" y="424890"/>
                </a:lnTo>
                <a:lnTo>
                  <a:pt x="1308503" y="407286"/>
                </a:lnTo>
                <a:lnTo>
                  <a:pt x="1346054" y="388387"/>
                </a:lnTo>
                <a:lnTo>
                  <a:pt x="1378665" y="368299"/>
                </a:lnTo>
                <a:lnTo>
                  <a:pt x="1427848" y="324981"/>
                </a:lnTo>
                <a:lnTo>
                  <a:pt x="1453609" y="278184"/>
                </a:lnTo>
                <a:lnTo>
                  <a:pt x="1456944" y="253746"/>
                </a:lnTo>
                <a:lnTo>
                  <a:pt x="1453609" y="229307"/>
                </a:lnTo>
                <a:lnTo>
                  <a:pt x="1427848" y="182510"/>
                </a:lnTo>
                <a:lnTo>
                  <a:pt x="1378665" y="139192"/>
                </a:lnTo>
                <a:lnTo>
                  <a:pt x="1346054" y="119104"/>
                </a:lnTo>
                <a:lnTo>
                  <a:pt x="1308503" y="100205"/>
                </a:lnTo>
                <a:lnTo>
                  <a:pt x="1266318" y="82601"/>
                </a:lnTo>
                <a:lnTo>
                  <a:pt x="1219804" y="66399"/>
                </a:lnTo>
                <a:lnTo>
                  <a:pt x="1169266" y="51705"/>
                </a:lnTo>
                <a:lnTo>
                  <a:pt x="1115010" y="38625"/>
                </a:lnTo>
                <a:lnTo>
                  <a:pt x="1057340" y="27266"/>
                </a:lnTo>
                <a:lnTo>
                  <a:pt x="996561" y="17733"/>
                </a:lnTo>
                <a:lnTo>
                  <a:pt x="932980" y="10134"/>
                </a:lnTo>
                <a:lnTo>
                  <a:pt x="866901" y="4575"/>
                </a:lnTo>
                <a:lnTo>
                  <a:pt x="798630" y="1161"/>
                </a:lnTo>
                <a:lnTo>
                  <a:pt x="7284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539240" y="5931498"/>
            <a:ext cx="1324841" cy="448235"/>
          </a:xfrm>
          <a:custGeom>
            <a:avLst/>
            <a:gdLst/>
            <a:ahLst/>
            <a:cxnLst/>
            <a:rect l="l" t="t" r="r" b="b"/>
            <a:pathLst>
              <a:path w="1457325" h="508000">
                <a:moveTo>
                  <a:pt x="0" y="253746"/>
                </a:moveTo>
                <a:lnTo>
                  <a:pt x="13135" y="205527"/>
                </a:lnTo>
                <a:lnTo>
                  <a:pt x="50912" y="160363"/>
                </a:lnTo>
                <a:lnTo>
                  <a:pt x="110889" y="119104"/>
                </a:lnTo>
                <a:lnTo>
                  <a:pt x="148440" y="100205"/>
                </a:lnTo>
                <a:lnTo>
                  <a:pt x="190625" y="82601"/>
                </a:lnTo>
                <a:lnTo>
                  <a:pt x="237139" y="66399"/>
                </a:lnTo>
                <a:lnTo>
                  <a:pt x="287677" y="51705"/>
                </a:lnTo>
                <a:lnTo>
                  <a:pt x="341933" y="38625"/>
                </a:lnTo>
                <a:lnTo>
                  <a:pt x="399603" y="27266"/>
                </a:lnTo>
                <a:lnTo>
                  <a:pt x="460382" y="17733"/>
                </a:lnTo>
                <a:lnTo>
                  <a:pt x="523963" y="10134"/>
                </a:lnTo>
                <a:lnTo>
                  <a:pt x="590042" y="4575"/>
                </a:lnTo>
                <a:lnTo>
                  <a:pt x="658313" y="1161"/>
                </a:lnTo>
                <a:lnTo>
                  <a:pt x="728472" y="0"/>
                </a:lnTo>
                <a:lnTo>
                  <a:pt x="798630" y="1161"/>
                </a:lnTo>
                <a:lnTo>
                  <a:pt x="866901" y="4575"/>
                </a:lnTo>
                <a:lnTo>
                  <a:pt x="932980" y="10134"/>
                </a:lnTo>
                <a:lnTo>
                  <a:pt x="996561" y="17733"/>
                </a:lnTo>
                <a:lnTo>
                  <a:pt x="1057340" y="27266"/>
                </a:lnTo>
                <a:lnTo>
                  <a:pt x="1115010" y="38625"/>
                </a:lnTo>
                <a:lnTo>
                  <a:pt x="1169266" y="51705"/>
                </a:lnTo>
                <a:lnTo>
                  <a:pt x="1219804" y="66399"/>
                </a:lnTo>
                <a:lnTo>
                  <a:pt x="1266318" y="82601"/>
                </a:lnTo>
                <a:lnTo>
                  <a:pt x="1308503" y="100205"/>
                </a:lnTo>
                <a:lnTo>
                  <a:pt x="1346054" y="119104"/>
                </a:lnTo>
                <a:lnTo>
                  <a:pt x="1378665" y="139192"/>
                </a:lnTo>
                <a:lnTo>
                  <a:pt x="1427848" y="182510"/>
                </a:lnTo>
                <a:lnTo>
                  <a:pt x="1453609" y="229307"/>
                </a:lnTo>
                <a:lnTo>
                  <a:pt x="1456944" y="253746"/>
                </a:lnTo>
                <a:lnTo>
                  <a:pt x="1453609" y="278184"/>
                </a:lnTo>
                <a:lnTo>
                  <a:pt x="1427848" y="324981"/>
                </a:lnTo>
                <a:lnTo>
                  <a:pt x="1378665" y="368299"/>
                </a:lnTo>
                <a:lnTo>
                  <a:pt x="1346054" y="388387"/>
                </a:lnTo>
                <a:lnTo>
                  <a:pt x="1308503" y="407286"/>
                </a:lnTo>
                <a:lnTo>
                  <a:pt x="1266318" y="424890"/>
                </a:lnTo>
                <a:lnTo>
                  <a:pt x="1219804" y="441092"/>
                </a:lnTo>
                <a:lnTo>
                  <a:pt x="1169266" y="455786"/>
                </a:lnTo>
                <a:lnTo>
                  <a:pt x="1115010" y="468866"/>
                </a:lnTo>
                <a:lnTo>
                  <a:pt x="1057340" y="480225"/>
                </a:lnTo>
                <a:lnTo>
                  <a:pt x="996561" y="489758"/>
                </a:lnTo>
                <a:lnTo>
                  <a:pt x="932980" y="497357"/>
                </a:lnTo>
                <a:lnTo>
                  <a:pt x="866901" y="502916"/>
                </a:lnTo>
                <a:lnTo>
                  <a:pt x="798630" y="506330"/>
                </a:lnTo>
                <a:lnTo>
                  <a:pt x="728472" y="507492"/>
                </a:lnTo>
                <a:lnTo>
                  <a:pt x="658313" y="506330"/>
                </a:lnTo>
                <a:lnTo>
                  <a:pt x="590042" y="502916"/>
                </a:lnTo>
                <a:lnTo>
                  <a:pt x="523963" y="497357"/>
                </a:lnTo>
                <a:lnTo>
                  <a:pt x="460382" y="489758"/>
                </a:lnTo>
                <a:lnTo>
                  <a:pt x="399603" y="480225"/>
                </a:lnTo>
                <a:lnTo>
                  <a:pt x="341933" y="468866"/>
                </a:lnTo>
                <a:lnTo>
                  <a:pt x="287677" y="455786"/>
                </a:lnTo>
                <a:lnTo>
                  <a:pt x="237139" y="441092"/>
                </a:lnTo>
                <a:lnTo>
                  <a:pt x="190625" y="424890"/>
                </a:lnTo>
                <a:lnTo>
                  <a:pt x="148440" y="407286"/>
                </a:lnTo>
                <a:lnTo>
                  <a:pt x="110889" y="388387"/>
                </a:lnTo>
                <a:lnTo>
                  <a:pt x="78278" y="368299"/>
                </a:lnTo>
                <a:lnTo>
                  <a:pt x="29095" y="324981"/>
                </a:lnTo>
                <a:lnTo>
                  <a:pt x="3334" y="278184"/>
                </a:lnTo>
                <a:lnTo>
                  <a:pt x="0" y="253746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8153400" y="6446579"/>
            <a:ext cx="533400" cy="32569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33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596416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07124" y="619347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1955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</a:t>
            </a:r>
            <a:r>
              <a:rPr b="1" dirty="0">
                <a:latin typeface="Arial"/>
                <a:cs typeface="Arial"/>
              </a:rPr>
              <a:t>K16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516603"/>
            <a:ext cx="169833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97422" y="3399777"/>
            <a:ext cx="3413413" cy="338418"/>
          </a:xfrm>
          <a:custGeom>
            <a:avLst/>
            <a:gdLst/>
            <a:ahLst/>
            <a:cxnLst/>
            <a:rect l="l" t="t" r="r" b="b"/>
            <a:pathLst>
              <a:path w="3754754" h="383539">
                <a:moveTo>
                  <a:pt x="0" y="382950"/>
                </a:moveTo>
                <a:lnTo>
                  <a:pt x="3754736" y="382950"/>
                </a:lnTo>
                <a:lnTo>
                  <a:pt x="3754736" y="0"/>
                </a:lnTo>
                <a:lnTo>
                  <a:pt x="0" y="0"/>
                </a:lnTo>
                <a:lnTo>
                  <a:pt x="0" y="382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5097422" y="3730656"/>
            <a:ext cx="3413413" cy="246529"/>
          </a:xfrm>
          <a:custGeom>
            <a:avLst/>
            <a:gdLst/>
            <a:ahLst/>
            <a:cxnLst/>
            <a:rect l="l" t="t" r="r" b="b"/>
            <a:pathLst>
              <a:path w="3754754" h="279400">
                <a:moveTo>
                  <a:pt x="0" y="278974"/>
                </a:moveTo>
                <a:lnTo>
                  <a:pt x="3754736" y="278974"/>
                </a:lnTo>
                <a:lnTo>
                  <a:pt x="3754736" y="0"/>
                </a:lnTo>
                <a:lnTo>
                  <a:pt x="0" y="0"/>
                </a:lnTo>
                <a:lnTo>
                  <a:pt x="0" y="278974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5097422" y="4209111"/>
            <a:ext cx="2561936" cy="246529"/>
          </a:xfrm>
          <a:custGeom>
            <a:avLst/>
            <a:gdLst/>
            <a:ahLst/>
            <a:cxnLst/>
            <a:rect l="l" t="t" r="r" b="b"/>
            <a:pathLst>
              <a:path w="2818129" h="279400">
                <a:moveTo>
                  <a:pt x="0" y="278974"/>
                </a:moveTo>
                <a:lnTo>
                  <a:pt x="2817916" y="278974"/>
                </a:lnTo>
                <a:lnTo>
                  <a:pt x="2817916" y="0"/>
                </a:lnTo>
                <a:lnTo>
                  <a:pt x="0" y="0"/>
                </a:lnTo>
                <a:lnTo>
                  <a:pt x="0" y="278974"/>
                </a:lnTo>
                <a:close/>
              </a:path>
            </a:pathLst>
          </a:custGeom>
          <a:solidFill>
            <a:srgbClr val="A9D08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7651902" y="4209111"/>
            <a:ext cx="858982" cy="246529"/>
          </a:xfrm>
          <a:custGeom>
            <a:avLst/>
            <a:gdLst/>
            <a:ahLst/>
            <a:cxnLst/>
            <a:rect l="l" t="t" r="r" b="b"/>
            <a:pathLst>
              <a:path w="944879" h="279400">
                <a:moveTo>
                  <a:pt x="0" y="278974"/>
                </a:moveTo>
                <a:lnTo>
                  <a:pt x="944808" y="278974"/>
                </a:lnTo>
                <a:lnTo>
                  <a:pt x="944808" y="0"/>
                </a:lnTo>
                <a:lnTo>
                  <a:pt x="0" y="0"/>
                </a:lnTo>
                <a:lnTo>
                  <a:pt x="0" y="278974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5097422" y="4687614"/>
            <a:ext cx="2561936" cy="246529"/>
          </a:xfrm>
          <a:custGeom>
            <a:avLst/>
            <a:gdLst/>
            <a:ahLst/>
            <a:cxnLst/>
            <a:rect l="l" t="t" r="r" b="b"/>
            <a:pathLst>
              <a:path w="2818129" h="279400">
                <a:moveTo>
                  <a:pt x="0" y="279239"/>
                </a:moveTo>
                <a:lnTo>
                  <a:pt x="2817916" y="279239"/>
                </a:lnTo>
                <a:lnTo>
                  <a:pt x="2817916" y="0"/>
                </a:lnTo>
                <a:lnTo>
                  <a:pt x="0" y="0"/>
                </a:lnTo>
                <a:lnTo>
                  <a:pt x="0" y="279239"/>
                </a:lnTo>
                <a:close/>
              </a:path>
            </a:pathLst>
          </a:custGeom>
          <a:solidFill>
            <a:srgbClr val="A9D08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7651902" y="4687614"/>
            <a:ext cx="858982" cy="246529"/>
          </a:xfrm>
          <a:custGeom>
            <a:avLst/>
            <a:gdLst/>
            <a:ahLst/>
            <a:cxnLst/>
            <a:rect l="l" t="t" r="r" b="b"/>
            <a:pathLst>
              <a:path w="944879" h="279400">
                <a:moveTo>
                  <a:pt x="0" y="279239"/>
                </a:moveTo>
                <a:lnTo>
                  <a:pt x="944808" y="279239"/>
                </a:lnTo>
                <a:lnTo>
                  <a:pt x="944808" y="0"/>
                </a:lnTo>
                <a:lnTo>
                  <a:pt x="0" y="0"/>
                </a:lnTo>
                <a:lnTo>
                  <a:pt x="0" y="279239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5231370" y="3497380"/>
            <a:ext cx="228436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solidFill>
                  <a:srgbClr val="FFFFFF"/>
                </a:solidFill>
                <a:latin typeface="Calibri"/>
                <a:cs typeface="Calibri"/>
              </a:rPr>
              <a:t>Gastos Operativos</a:t>
            </a:r>
            <a:r>
              <a:rPr sz="900" b="1" spc="-7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4" dirty="0">
                <a:solidFill>
                  <a:srgbClr val="FFFFFF"/>
                </a:solidFill>
                <a:latin typeface="Calibri"/>
                <a:cs typeface="Calibri"/>
              </a:rPr>
              <a:t>Anuales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97387" y="3785838"/>
            <a:ext cx="95397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13" dirty="0">
                <a:solidFill>
                  <a:srgbClr val="FFFFFF"/>
                </a:solidFill>
                <a:latin typeface="Calibri"/>
                <a:cs typeface="Calibri"/>
              </a:rPr>
              <a:t>Shadow</a:t>
            </a:r>
            <a:r>
              <a:rPr sz="9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3" dirty="0">
                <a:solidFill>
                  <a:srgbClr val="FFFFFF"/>
                </a:solidFill>
                <a:latin typeface="Calibri"/>
                <a:cs typeface="Calibri"/>
              </a:rPr>
              <a:t>Market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31370" y="4025253"/>
            <a:ext cx="114702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9" dirty="0">
                <a:latin typeface="Calibri"/>
                <a:cs typeface="Calibri"/>
              </a:rPr>
              <a:t>Gastos </a:t>
            </a:r>
            <a:r>
              <a:rPr sz="900" dirty="0">
                <a:latin typeface="Calibri"/>
                <a:cs typeface="Calibri"/>
              </a:rPr>
              <a:t>por</a:t>
            </a:r>
            <a:r>
              <a:rPr sz="900" spc="-121" dirty="0">
                <a:latin typeface="Calibri"/>
                <a:cs typeface="Calibri"/>
              </a:rPr>
              <a:t> </a:t>
            </a:r>
            <a:r>
              <a:rPr sz="900" spc="-4" dirty="0">
                <a:latin typeface="Calibri"/>
                <a:cs typeface="Calibri"/>
              </a:rPr>
              <a:t>Rotación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17108" y="4025253"/>
            <a:ext cx="3330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4" dirty="0">
                <a:latin typeface="Calibri"/>
                <a:cs typeface="Calibri"/>
              </a:rPr>
              <a:t>$</a:t>
            </a:r>
            <a:r>
              <a:rPr sz="900" spc="-144" dirty="0">
                <a:latin typeface="Calibri"/>
                <a:cs typeface="Calibri"/>
              </a:rPr>
              <a:t> </a:t>
            </a:r>
            <a:r>
              <a:rPr sz="900" spc="-22" dirty="0">
                <a:latin typeface="Calibri"/>
                <a:cs typeface="Calibri"/>
              </a:rPr>
              <a:t>8,000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41700" y="4018233"/>
            <a:ext cx="33308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4" dirty="0">
                <a:latin typeface="Calibri"/>
                <a:cs typeface="Calibri"/>
              </a:rPr>
              <a:t>$</a:t>
            </a:r>
            <a:r>
              <a:rPr sz="900" spc="-144" dirty="0">
                <a:latin typeface="Calibri"/>
                <a:cs typeface="Calibri"/>
              </a:rPr>
              <a:t> </a:t>
            </a:r>
            <a:r>
              <a:rPr sz="900" spc="-22" dirty="0">
                <a:latin typeface="Calibri"/>
                <a:cs typeface="Calibri"/>
              </a:rPr>
              <a:t>5,000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75729" y="3778818"/>
            <a:ext cx="791244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solidFill>
                  <a:srgbClr val="FFFFFF"/>
                </a:solidFill>
                <a:latin typeface="Calibri"/>
                <a:cs typeface="Calibri"/>
              </a:rPr>
              <a:t>ALIGNMEX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60602" y="3969606"/>
            <a:ext cx="2590223" cy="246529"/>
          </a:xfrm>
          <a:custGeom>
            <a:avLst/>
            <a:gdLst/>
            <a:ahLst/>
            <a:cxnLst/>
            <a:rect l="l" t="t" r="r" b="b"/>
            <a:pathLst>
              <a:path w="2849245" h="279400">
                <a:moveTo>
                  <a:pt x="0" y="278908"/>
                </a:moveTo>
                <a:lnTo>
                  <a:pt x="2848898" y="278908"/>
                </a:lnTo>
                <a:lnTo>
                  <a:pt x="2848898" y="0"/>
                </a:lnTo>
                <a:lnTo>
                  <a:pt x="0" y="0"/>
                </a:lnTo>
                <a:lnTo>
                  <a:pt x="0" y="278908"/>
                </a:lnTo>
                <a:close/>
              </a:path>
            </a:pathLst>
          </a:custGeom>
          <a:solidFill>
            <a:srgbClr val="A9D08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4043250" y="3969606"/>
            <a:ext cx="851477" cy="246529"/>
          </a:xfrm>
          <a:custGeom>
            <a:avLst/>
            <a:gdLst/>
            <a:ahLst/>
            <a:cxnLst/>
            <a:rect l="l" t="t" r="r" b="b"/>
            <a:pathLst>
              <a:path w="936625" h="279400">
                <a:moveTo>
                  <a:pt x="0" y="278908"/>
                </a:moveTo>
                <a:lnTo>
                  <a:pt x="936500" y="278908"/>
                </a:lnTo>
                <a:lnTo>
                  <a:pt x="936500" y="0"/>
                </a:lnTo>
                <a:lnTo>
                  <a:pt x="0" y="0"/>
                </a:lnTo>
                <a:lnTo>
                  <a:pt x="0" y="278908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1460603" y="4447809"/>
            <a:ext cx="3434195" cy="246529"/>
          </a:xfrm>
          <a:custGeom>
            <a:avLst/>
            <a:gdLst/>
            <a:ahLst/>
            <a:cxnLst/>
            <a:rect l="l" t="t" r="r" b="b"/>
            <a:pathLst>
              <a:path w="3777615" h="279400">
                <a:moveTo>
                  <a:pt x="0" y="279173"/>
                </a:moveTo>
                <a:lnTo>
                  <a:pt x="3777412" y="279173"/>
                </a:lnTo>
                <a:lnTo>
                  <a:pt x="3777412" y="0"/>
                </a:lnTo>
                <a:lnTo>
                  <a:pt x="0" y="0"/>
                </a:lnTo>
                <a:lnTo>
                  <a:pt x="0" y="2791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1460603" y="4687121"/>
            <a:ext cx="3434195" cy="246529"/>
          </a:xfrm>
          <a:custGeom>
            <a:avLst/>
            <a:gdLst/>
            <a:ahLst/>
            <a:cxnLst/>
            <a:rect l="l" t="t" r="r" b="b"/>
            <a:pathLst>
              <a:path w="3777615" h="279400">
                <a:moveTo>
                  <a:pt x="0" y="278908"/>
                </a:moveTo>
                <a:lnTo>
                  <a:pt x="3777412" y="278908"/>
                </a:lnTo>
                <a:lnTo>
                  <a:pt x="3777412" y="0"/>
                </a:lnTo>
                <a:lnTo>
                  <a:pt x="0" y="0"/>
                </a:lnTo>
                <a:lnTo>
                  <a:pt x="0" y="27890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1460602" y="4209112"/>
          <a:ext cx="7050214" cy="2159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805"/>
                <a:gridCol w="710906"/>
                <a:gridCol w="674565"/>
                <a:gridCol w="847734"/>
                <a:gridCol w="202809"/>
                <a:gridCol w="1629060"/>
                <a:gridCol w="929050"/>
                <a:gridCol w="855285"/>
              </a:tblGrid>
              <a:tr h="554301">
                <a:tc gridSpan="3"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490"/>
                        </a:spcBef>
                        <a:tabLst>
                          <a:tab pos="2072005" algn="l"/>
                        </a:tabLst>
                      </a:pPr>
                      <a:r>
                        <a:rPr sz="800" spc="5" dirty="0">
                          <a:latin typeface="Calibri"/>
                          <a:cs typeface="Calibri"/>
                        </a:rPr>
                        <a:t>Rendimiento	</a:t>
                      </a:r>
                      <a:r>
                        <a:rPr sz="1300" spc="-30" baseline="2923" dirty="0">
                          <a:latin typeface="Calibri"/>
                          <a:cs typeface="Calibri"/>
                        </a:rPr>
                        <a:t>8.1%</a:t>
                      </a:r>
                      <a:endParaRPr sz="1300" baseline="2923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Premium</a:t>
                      </a:r>
                      <a:r>
                        <a:rPr sz="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sz="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</a:t>
                      </a:r>
                      <a:r>
                        <a:rPr sz="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por</a:t>
                      </a:r>
                      <a:r>
                        <a:rPr sz="8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Administración</a:t>
                      </a: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Institucional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800" spc="-20" dirty="0">
                          <a:latin typeface="Calibri"/>
                          <a:cs typeface="Calibri"/>
                        </a:rPr>
                        <a:t>6.0%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5" dirty="0">
                          <a:latin typeface="Calibri"/>
                          <a:cs typeface="Calibri"/>
                        </a:rPr>
                        <a:t>Comisión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8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Renta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Impuesto</a:t>
                      </a:r>
                      <a:r>
                        <a:rPr sz="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Predial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13,000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4892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8,880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20,000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30035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8,880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170587">
                <a:tc>
                  <a:txBody>
                    <a:bodyPr/>
                    <a:lstStyle/>
                    <a:p>
                      <a:pPr marL="224154" algn="ctr">
                        <a:lnSpc>
                          <a:spcPts val="950"/>
                        </a:lnSpc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Premium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99695" algn="r">
                        <a:lnSpc>
                          <a:spcPts val="950"/>
                        </a:lnSpc>
                      </a:pPr>
                      <a:r>
                        <a:rPr sz="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8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ts val="950"/>
                        </a:lnSpc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Rendimiento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ts val="96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Seguros</a:t>
                      </a: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248920">
                        <a:lnSpc>
                          <a:spcPts val="894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3,000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4,000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5DFB4"/>
                    </a:solidFill>
                  </a:tcPr>
                </a:tc>
              </a:tr>
              <a:tr h="232142">
                <a:tc>
                  <a:txBody>
                    <a:bodyPr/>
                    <a:lstStyle/>
                    <a:p>
                      <a:pPr marL="20764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800" spc="-45" dirty="0">
                          <a:latin typeface="Calibri"/>
                          <a:cs typeface="Calibri"/>
                        </a:rPr>
                        <a:t>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21,000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800" spc="-20" dirty="0">
                          <a:latin typeface="Calibri"/>
                          <a:cs typeface="Calibri"/>
                        </a:rPr>
                        <a:t>8.5%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7986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986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5" dirty="0">
                          <a:latin typeface="Calibri"/>
                          <a:cs typeface="Calibri"/>
                        </a:rPr>
                        <a:t>Comisión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por</a:t>
                      </a:r>
                      <a:r>
                        <a:rPr sz="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Administración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7,200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14,400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246387">
                <a:tc>
                  <a:txBody>
                    <a:bodyPr/>
                    <a:lstStyle/>
                    <a:p>
                      <a:pPr marL="20002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45" dirty="0">
                          <a:latin typeface="Calibri"/>
                          <a:cs typeface="Calibri"/>
                        </a:rPr>
                        <a:t>10%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22,000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20" dirty="0">
                          <a:latin typeface="Calibri"/>
                          <a:cs typeface="Calibri"/>
                        </a:rPr>
                        <a:t>8.9%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7986">
                      <a:solidFill>
                        <a:srgbClr val="FFFFFF"/>
                      </a:solidFill>
                      <a:prstDash val="solid"/>
                    </a:lnR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986">
                      <a:solidFill>
                        <a:srgbClr val="FFFFFF"/>
                      </a:solidFill>
                      <a:prstDash val="solid"/>
                    </a:lnL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CAPEX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7955">
                      <a:solidFill>
                        <a:srgbClr val="FFFFFF"/>
                      </a:solidFill>
                      <a:prstDash val="soli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3,000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7988">
                      <a:solidFill>
                        <a:srgbClr val="FFFFFF"/>
                      </a:solidFill>
                      <a:prstDash val="solid"/>
                    </a:lnR>
                    <a:lnB w="7955">
                      <a:solidFill>
                        <a:srgbClr val="FFFFFF"/>
                      </a:solidFill>
                      <a:prstDash val="soli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4,000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988">
                      <a:solidFill>
                        <a:srgbClr val="FFFFFF"/>
                      </a:solidFill>
                      <a:prstDash val="solid"/>
                    </a:lnL>
                    <a:lnB w="7955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</a:tr>
              <a:tr h="239134">
                <a:tc>
                  <a:txBody>
                    <a:bodyPr/>
                    <a:lstStyle/>
                    <a:p>
                      <a:pPr marL="20002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45" dirty="0">
                          <a:latin typeface="Calibri"/>
                          <a:cs typeface="Calibri"/>
                        </a:rPr>
                        <a:t>15%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23,000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20" dirty="0">
                          <a:latin typeface="Calibri"/>
                          <a:cs typeface="Calibri"/>
                        </a:rPr>
                        <a:t>9.3%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7986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986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Gastos</a:t>
                      </a:r>
                      <a:r>
                        <a:rPr sz="8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Totales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7955">
                      <a:solidFill>
                        <a:srgbClr val="FFFFFF"/>
                      </a:solidFill>
                      <a:prstDash val="solid"/>
                    </a:lnT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b="1" spc="-1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40,080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7955">
                      <a:solidFill>
                        <a:srgbClr val="FFFFFF"/>
                      </a:solidFill>
                      <a:prstDash val="solid"/>
                    </a:lnT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b="1" spc="-1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59,280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7955">
                      <a:solidFill>
                        <a:srgbClr val="FFFFFF"/>
                      </a:solidFill>
                      <a:prstDash val="solid"/>
                    </a:lnT>
                    <a:solidFill>
                      <a:srgbClr val="808080"/>
                    </a:solidFill>
                  </a:tcPr>
                </a:tc>
              </a:tr>
              <a:tr h="232346">
                <a:tc>
                  <a:txBody>
                    <a:bodyPr/>
                    <a:lstStyle/>
                    <a:p>
                      <a:pPr marL="20002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45" dirty="0">
                          <a:latin typeface="Calibri"/>
                          <a:cs typeface="Calibri"/>
                        </a:rPr>
                        <a:t>20%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24,000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20" dirty="0">
                          <a:latin typeface="Calibri"/>
                          <a:cs typeface="Calibri"/>
                        </a:rPr>
                        <a:t>9.7%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7986">
                      <a:solidFill>
                        <a:srgbClr val="FFFFFF"/>
                      </a:solidFill>
                      <a:prstDash val="solid"/>
                    </a:lnR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986">
                      <a:solidFill>
                        <a:srgbClr val="FFFFFF"/>
                      </a:solidFill>
                      <a:prstDash val="solid"/>
                    </a:lnL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Ingreso 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Operativo</a:t>
                      </a:r>
                      <a:r>
                        <a:rPr sz="800" b="1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Neto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b="1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30" dirty="0">
                          <a:latin typeface="Calibri"/>
                          <a:cs typeface="Calibri"/>
                        </a:rPr>
                        <a:t>271,920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b="1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30" dirty="0">
                          <a:latin typeface="Calibri"/>
                          <a:cs typeface="Calibri"/>
                        </a:rPr>
                        <a:t>180,720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246387">
                <a:tc>
                  <a:txBody>
                    <a:bodyPr/>
                    <a:lstStyle/>
                    <a:p>
                      <a:pPr marL="20002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45" dirty="0">
                          <a:latin typeface="Calibri"/>
                          <a:cs typeface="Calibri"/>
                        </a:rPr>
                        <a:t>25%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25,000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25" dirty="0">
                          <a:latin typeface="Calibri"/>
                          <a:cs typeface="Calibri"/>
                        </a:rPr>
                        <a:t>10.1%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7986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986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Rendimiento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9.2%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4.5%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585858"/>
                    </a:solidFill>
                  </a:tcPr>
                </a:tc>
              </a:tr>
              <a:tr h="237743">
                <a:tc>
                  <a:txBody>
                    <a:bodyPr/>
                    <a:lstStyle/>
                    <a:p>
                      <a:pPr marL="20002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45" dirty="0">
                          <a:latin typeface="Calibri"/>
                          <a:cs typeface="Calibri"/>
                        </a:rPr>
                        <a:t>30%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-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26,000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25" dirty="0">
                          <a:latin typeface="Calibri"/>
                          <a:cs typeface="Calibri"/>
                        </a:rPr>
                        <a:t>10.5%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7986">
                      <a:solidFill>
                        <a:srgbClr val="FFFFFF"/>
                      </a:solidFill>
                      <a:prstDash val="solid"/>
                    </a:lnR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986">
                      <a:solidFill>
                        <a:srgbClr val="FFFFFF"/>
                      </a:solidFill>
                      <a:prstDash val="solid"/>
                    </a:lnL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1460603" y="3399738"/>
            <a:ext cx="3434195" cy="23862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9153" rIns="0" bIns="0" rtlCol="0">
            <a:spAutoFit/>
          </a:bodyPr>
          <a:lstStyle/>
          <a:p>
            <a:pPr marL="1723222">
              <a:spcBef>
                <a:spcPts val="780"/>
              </a:spcBef>
              <a:tabLst>
                <a:tab pos="2621305" algn="l"/>
              </a:tabLst>
            </a:pPr>
            <a:r>
              <a:rPr sz="1300" b="1" spc="-13" baseline="2923" dirty="0">
                <a:solidFill>
                  <a:srgbClr val="FFFFFF"/>
                </a:solidFill>
                <a:latin typeface="Calibri"/>
                <a:cs typeface="Calibri"/>
              </a:rPr>
              <a:t>ALIGNMEX	</a:t>
            </a:r>
            <a:r>
              <a:rPr sz="900" b="1" spc="-13" dirty="0">
                <a:solidFill>
                  <a:srgbClr val="FFFFFF"/>
                </a:solidFill>
                <a:latin typeface="Calibri"/>
                <a:cs typeface="Calibri"/>
              </a:rPr>
              <a:t>Shadow</a:t>
            </a:r>
            <a:r>
              <a:rPr sz="900" b="1" spc="-9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3" dirty="0">
                <a:solidFill>
                  <a:srgbClr val="FFFFFF"/>
                </a:solidFill>
                <a:latin typeface="Calibri"/>
                <a:cs typeface="Calibri"/>
              </a:rPr>
              <a:t>Market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09019" y="3701273"/>
            <a:ext cx="3119004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753" marR="4559" indent="-129926">
              <a:lnSpc>
                <a:spcPts val="1911"/>
              </a:lnSpc>
              <a:tabLst>
                <a:tab pos="1576772" algn="l"/>
                <a:tab pos="1641735" algn="l"/>
                <a:tab pos="2581986" algn="l"/>
                <a:tab pos="2646949" algn="l"/>
              </a:tabLst>
            </a:pPr>
            <a:r>
              <a:rPr sz="900" spc="-4" dirty="0">
                <a:latin typeface="Calibri"/>
                <a:cs typeface="Calibri"/>
              </a:rPr>
              <a:t>Costo</a:t>
            </a:r>
            <a:r>
              <a:rPr sz="900" spc="-18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</a:t>
            </a:r>
            <a:r>
              <a:rPr sz="900" spc="13" dirty="0">
                <a:latin typeface="Calibri"/>
                <a:cs typeface="Calibri"/>
              </a:rPr>
              <a:t> </a:t>
            </a:r>
            <a:r>
              <a:rPr sz="900" spc="-4" dirty="0">
                <a:latin typeface="Calibri"/>
                <a:cs typeface="Calibri"/>
              </a:rPr>
              <a:t>Departamento	</a:t>
            </a:r>
            <a:r>
              <a:rPr sz="1300" spc="-6" baseline="2923" dirty="0">
                <a:latin typeface="Calibri"/>
                <a:cs typeface="Calibri"/>
              </a:rPr>
              <a:t>$</a:t>
            </a:r>
            <a:r>
              <a:rPr sz="1300" spc="-54" baseline="2923" dirty="0">
                <a:latin typeface="Calibri"/>
                <a:cs typeface="Calibri"/>
              </a:rPr>
              <a:t> </a:t>
            </a:r>
            <a:r>
              <a:rPr sz="1300" spc="-39" baseline="2923" dirty="0">
                <a:latin typeface="Calibri"/>
                <a:cs typeface="Calibri"/>
              </a:rPr>
              <a:t>2,960,000	</a:t>
            </a:r>
            <a:r>
              <a:rPr sz="900" spc="-4" dirty="0">
                <a:latin typeface="Calibri"/>
                <a:cs typeface="Calibri"/>
              </a:rPr>
              <a:t>$</a:t>
            </a:r>
            <a:r>
              <a:rPr sz="900" spc="-121" dirty="0">
                <a:latin typeface="Calibri"/>
                <a:cs typeface="Calibri"/>
              </a:rPr>
              <a:t> </a:t>
            </a:r>
            <a:r>
              <a:rPr sz="900" spc="-27" dirty="0">
                <a:latin typeface="Calibri"/>
                <a:cs typeface="Calibri"/>
              </a:rPr>
              <a:t>4,000,000 </a:t>
            </a:r>
            <a:r>
              <a:rPr sz="900" spc="-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Renta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</a:t>
            </a:r>
            <a:r>
              <a:rPr sz="900" spc="4" dirty="0">
                <a:latin typeface="Calibri"/>
                <a:cs typeface="Calibri"/>
              </a:rPr>
              <a:t> </a:t>
            </a:r>
            <a:r>
              <a:rPr sz="900" spc="-13" dirty="0">
                <a:latin typeface="Calibri"/>
                <a:cs typeface="Calibri"/>
              </a:rPr>
              <a:t>Mercado		</a:t>
            </a:r>
            <a:r>
              <a:rPr sz="1300" spc="-6" baseline="2923" dirty="0">
                <a:latin typeface="Calibri"/>
                <a:cs typeface="Calibri"/>
              </a:rPr>
              <a:t>$</a:t>
            </a:r>
            <a:r>
              <a:rPr sz="1300" spc="-87" baseline="2923" dirty="0">
                <a:latin typeface="Calibri"/>
                <a:cs typeface="Calibri"/>
              </a:rPr>
              <a:t> </a:t>
            </a:r>
            <a:r>
              <a:rPr sz="1300" spc="-39" baseline="2923" dirty="0">
                <a:latin typeface="Calibri"/>
                <a:cs typeface="Calibri"/>
              </a:rPr>
              <a:t>20,000		</a:t>
            </a:r>
            <a:r>
              <a:rPr sz="900" spc="-4" dirty="0">
                <a:latin typeface="Calibri"/>
                <a:cs typeface="Calibri"/>
              </a:rPr>
              <a:t>$</a:t>
            </a:r>
            <a:r>
              <a:rPr sz="900" spc="-135" dirty="0">
                <a:latin typeface="Calibri"/>
                <a:cs typeface="Calibri"/>
              </a:rPr>
              <a:t> </a:t>
            </a:r>
            <a:r>
              <a:rPr sz="900" spc="-27" dirty="0">
                <a:latin typeface="Calibri"/>
                <a:cs typeface="Calibri"/>
              </a:rPr>
              <a:t>20,000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948546" y="2186491"/>
            <a:ext cx="1893915" cy="4383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6483926" y="1809974"/>
            <a:ext cx="2026920" cy="14737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1453341" y="1848998"/>
            <a:ext cx="2051875" cy="14710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xfrm>
            <a:off x="8172450" y="6446580"/>
            <a:ext cx="514350" cy="4114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34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98392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5931" y="634700"/>
            <a:ext cx="1008611" cy="281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63732" y="1416647"/>
            <a:ext cx="7050809" cy="0"/>
          </a:xfrm>
          <a:custGeom>
            <a:avLst/>
            <a:gdLst/>
            <a:ahLst/>
            <a:cxnLst/>
            <a:rect l="l" t="t" r="r" b="b"/>
            <a:pathLst>
              <a:path w="7755890">
                <a:moveTo>
                  <a:pt x="0" y="0"/>
                </a:moveTo>
                <a:lnTo>
                  <a:pt x="775550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42027" y="1013797"/>
            <a:ext cx="1323109" cy="27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b="1" dirty="0">
                <a:latin typeface="Arial"/>
                <a:cs typeface="Arial"/>
              </a:rPr>
              <a:t>S</a:t>
            </a:r>
            <a:r>
              <a:rPr b="1" spc="-9" dirty="0">
                <a:latin typeface="Arial"/>
                <a:cs typeface="Arial"/>
              </a:rPr>
              <a:t>I</a:t>
            </a:r>
            <a:r>
              <a:rPr b="1" dirty="0">
                <a:latin typeface="Arial"/>
                <a:cs typeface="Arial"/>
              </a:rPr>
              <a:t>REN</a:t>
            </a:r>
            <a:r>
              <a:rPr b="1" spc="4" dirty="0">
                <a:latin typeface="Arial"/>
                <a:cs typeface="Arial"/>
              </a:rPr>
              <a:t>CK</a:t>
            </a:r>
            <a:r>
              <a:rPr b="1" dirty="0">
                <a:latin typeface="Arial"/>
                <a:cs typeface="Arial"/>
              </a:rPr>
              <a:t>16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5881" y="1516603"/>
            <a:ext cx="169833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latin typeface="Arial"/>
                <a:cs typeface="Arial"/>
              </a:rPr>
              <a:t>ALIGNMEX </a:t>
            </a:r>
            <a:r>
              <a:rPr sz="900" b="1" spc="-4" dirty="0">
                <a:latin typeface="Arial"/>
                <a:cs typeface="Arial"/>
              </a:rPr>
              <a:t>Real Estate</a:t>
            </a:r>
            <a:r>
              <a:rPr sz="900" b="1" spc="9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Capital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38403" y="1846280"/>
            <a:ext cx="3272444" cy="2214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460746" y="1853411"/>
            <a:ext cx="3435927" cy="430306"/>
          </a:xfrm>
          <a:custGeom>
            <a:avLst/>
            <a:gdLst/>
            <a:ahLst/>
            <a:cxnLst/>
            <a:rect l="l" t="t" r="r" b="b"/>
            <a:pathLst>
              <a:path w="3779520" h="487680">
                <a:moveTo>
                  <a:pt x="0" y="487408"/>
                </a:moveTo>
                <a:lnTo>
                  <a:pt x="3778996" y="487408"/>
                </a:lnTo>
                <a:lnTo>
                  <a:pt x="3778996" y="0"/>
                </a:lnTo>
                <a:lnTo>
                  <a:pt x="0" y="0"/>
                </a:lnTo>
                <a:lnTo>
                  <a:pt x="0" y="4874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460746" y="2276323"/>
            <a:ext cx="3435927" cy="201146"/>
          </a:xfrm>
          <a:custGeom>
            <a:avLst/>
            <a:gdLst/>
            <a:ahLst/>
            <a:cxnLst/>
            <a:rect l="l" t="t" r="r" b="b"/>
            <a:pathLst>
              <a:path w="3779520" h="227964">
                <a:moveTo>
                  <a:pt x="0" y="227602"/>
                </a:moveTo>
                <a:lnTo>
                  <a:pt x="3778996" y="227602"/>
                </a:lnTo>
                <a:lnTo>
                  <a:pt x="3778996" y="0"/>
                </a:lnTo>
                <a:lnTo>
                  <a:pt x="0" y="0"/>
                </a:lnTo>
                <a:lnTo>
                  <a:pt x="0" y="22760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460746" y="3824683"/>
            <a:ext cx="3435927" cy="200584"/>
          </a:xfrm>
          <a:custGeom>
            <a:avLst/>
            <a:gdLst/>
            <a:ahLst/>
            <a:cxnLst/>
            <a:rect l="l" t="t" r="r" b="b"/>
            <a:pathLst>
              <a:path w="3779520" h="227329">
                <a:moveTo>
                  <a:pt x="0" y="227331"/>
                </a:moveTo>
                <a:lnTo>
                  <a:pt x="3778996" y="227331"/>
                </a:lnTo>
                <a:lnTo>
                  <a:pt x="3778996" y="0"/>
                </a:lnTo>
                <a:lnTo>
                  <a:pt x="0" y="0"/>
                </a:lnTo>
                <a:lnTo>
                  <a:pt x="0" y="227331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460746" y="4018115"/>
            <a:ext cx="3435927" cy="201146"/>
          </a:xfrm>
          <a:custGeom>
            <a:avLst/>
            <a:gdLst/>
            <a:ahLst/>
            <a:cxnLst/>
            <a:rect l="l" t="t" r="r" b="b"/>
            <a:pathLst>
              <a:path w="3779520" h="227964">
                <a:moveTo>
                  <a:pt x="0" y="227602"/>
                </a:moveTo>
                <a:lnTo>
                  <a:pt x="3778996" y="227602"/>
                </a:lnTo>
                <a:lnTo>
                  <a:pt x="3778996" y="0"/>
                </a:lnTo>
                <a:lnTo>
                  <a:pt x="0" y="0"/>
                </a:lnTo>
                <a:lnTo>
                  <a:pt x="0" y="22760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1686621" y="2069406"/>
            <a:ext cx="96462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solidFill>
                  <a:srgbClr val="FFFFFF"/>
                </a:solidFill>
                <a:latin typeface="Calibri"/>
                <a:cs typeface="Calibri"/>
              </a:rPr>
              <a:t>Métricas</a:t>
            </a:r>
            <a:r>
              <a:rPr sz="900" b="1" spc="-7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Financieras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55467" y="2069406"/>
            <a:ext cx="52531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22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900" b="1" spc="-18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900" b="1" spc="-22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00" b="1" spc="4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900" b="1" spc="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900" b="1" spc="-1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900" b="1" spc="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900" b="1" spc="4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900" b="1" spc="-22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30613" y="2069406"/>
            <a:ext cx="52243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ALIGNMEX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05955" y="1997853"/>
            <a:ext cx="50569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900" b="1" spc="4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900" b="1" spc="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900" b="1" spc="-4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900" b="1" spc="13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900" b="1" spc="4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uo</a:t>
            </a:r>
            <a:r>
              <a:rPr sz="900" b="1" spc="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900" dirty="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460746" y="1853411"/>
          <a:ext cx="3435451" cy="3913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6274"/>
                <a:gridCol w="609202"/>
                <a:gridCol w="667741"/>
                <a:gridCol w="672234"/>
              </a:tblGrid>
              <a:tr h="478376">
                <a:tc gridSpan="4"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645"/>
                        </a:spcBef>
                        <a:tabLst>
                          <a:tab pos="1672589" algn="l"/>
                          <a:tab pos="2423795" algn="l"/>
                        </a:tabLst>
                      </a:pPr>
                      <a:r>
                        <a:rPr sz="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Riesgos</a:t>
                      </a:r>
                      <a:r>
                        <a:rPr sz="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	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Desarrollo	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Estructura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45360">
                <a:tc>
                  <a:txBody>
                    <a:bodyPr/>
                    <a:lstStyle/>
                    <a:p>
                      <a:pPr marL="162560">
                        <a:lnSpc>
                          <a:spcPts val="910"/>
                        </a:lnSpc>
                      </a:pPr>
                      <a:r>
                        <a:rPr sz="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Riesgos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08080"/>
                    </a:solidFill>
                  </a:tcPr>
                </a:tc>
              </a:tr>
              <a:tr h="186229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20" dirty="0">
                          <a:latin typeface="Calibri"/>
                          <a:cs typeface="Calibri"/>
                        </a:rPr>
                        <a:t>Pipeline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70%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20%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20082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Pre-Desarrollo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90%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</a:tr>
              <a:tr h="186324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Construcción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70%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50%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20082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Arrendamiento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50%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50%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80%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</a:tr>
              <a:tr h="186229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5" dirty="0">
                          <a:latin typeface="Calibri"/>
                          <a:cs typeface="Calibri"/>
                        </a:rPr>
                        <a:t>Sobrecostos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50%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10%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70%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20082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5" dirty="0">
                          <a:latin typeface="Calibri"/>
                          <a:cs typeface="Calibri"/>
                        </a:rPr>
                        <a:t>Retrasos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90%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10%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90%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</a:tr>
              <a:tr h="186276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Control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Calidad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39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10%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50%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163081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INCERTIDUMBRE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538235"/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61%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53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538235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49%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538235"/>
                    </a:solidFill>
                  </a:tcPr>
                </a:tc>
              </a:tr>
              <a:tr h="231176">
                <a:tc gridSpan="4"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Métricas</a:t>
                      </a:r>
                      <a:r>
                        <a:rPr sz="8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Financieras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86324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Base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Costo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70%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74%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100%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20082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15" dirty="0">
                          <a:latin typeface="Calibri"/>
                          <a:cs typeface="Calibri"/>
                        </a:rPr>
                        <a:t>Rendimiento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8.6%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8.1%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6.0%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9D08E"/>
                    </a:solidFill>
                  </a:tcPr>
                </a:tc>
              </a:tr>
              <a:tr h="186247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Plusvalía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13%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12%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35" dirty="0">
                          <a:latin typeface="Calibri"/>
                          <a:cs typeface="Calibri"/>
                        </a:rPr>
                        <a:t>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197247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Tiempo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Desarrollo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8109">
                      <a:solidFill>
                        <a:srgbClr val="FFFFFF"/>
                      </a:solidFill>
                      <a:prstDash val="soli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60</a:t>
                      </a:r>
                      <a:r>
                        <a:rPr sz="8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Meses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8109">
                      <a:solidFill>
                        <a:srgbClr val="FFFFFF"/>
                      </a:solidFill>
                      <a:prstDash val="soli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8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Meses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8109">
                      <a:solidFill>
                        <a:srgbClr val="FFFFFF"/>
                      </a:solidFill>
                      <a:prstDash val="soli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8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Meses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8109">
                      <a:solidFill>
                        <a:srgbClr val="FFFFFF"/>
                      </a:solidFill>
                      <a:prstDash val="solid"/>
                    </a:lnB>
                    <a:solidFill>
                      <a:srgbClr val="A9D08E"/>
                    </a:solidFill>
                  </a:tcPr>
                </a:tc>
              </a:tr>
              <a:tr h="193431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RETORNO</a:t>
                      </a:r>
                      <a:r>
                        <a:rPr sz="800" b="1" spc="-11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09">
                      <a:solidFill>
                        <a:srgbClr val="FFFFFF"/>
                      </a:solidFill>
                      <a:prstDash val="solid"/>
                    </a:lnT>
                    <a:lnB w="8109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/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21%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09">
                      <a:solidFill>
                        <a:srgbClr val="FFFFFF"/>
                      </a:solidFill>
                      <a:prstDash val="solid"/>
                    </a:lnT>
                    <a:lnB w="8109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09">
                      <a:solidFill>
                        <a:srgbClr val="FFFFFF"/>
                      </a:solidFill>
                      <a:prstDash val="solid"/>
                    </a:lnT>
                    <a:lnB w="8109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11%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09">
                      <a:solidFill>
                        <a:srgbClr val="FFFFFF"/>
                      </a:solidFill>
                      <a:prstDash val="solid"/>
                    </a:lnT>
                    <a:lnB w="8109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/>
                    </a:solidFill>
                  </a:tcPr>
                </a:tc>
              </a:tr>
              <a:tr h="193668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CERTEZA</a:t>
                      </a:r>
                      <a:r>
                        <a:rPr sz="8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(1-INCERTIDUMBRE)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09">
                      <a:solidFill>
                        <a:srgbClr val="FFFFFF"/>
                      </a:solidFill>
                      <a:prstDash val="solid"/>
                    </a:lnT>
                    <a:lnB w="8114">
                      <a:solidFill>
                        <a:srgbClr val="FFFFFF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39%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09">
                      <a:solidFill>
                        <a:srgbClr val="FFFFFF"/>
                      </a:solidFill>
                      <a:prstDash val="solid"/>
                    </a:lnT>
                    <a:lnB w="8114">
                      <a:solidFill>
                        <a:srgbClr val="FFFFFF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85%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09">
                      <a:solidFill>
                        <a:srgbClr val="FFFFFF"/>
                      </a:solidFill>
                      <a:prstDash val="solid"/>
                    </a:lnT>
                    <a:lnB w="8114">
                      <a:solidFill>
                        <a:srgbClr val="FFFFFF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51%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09">
                      <a:solidFill>
                        <a:srgbClr val="FFFFFF"/>
                      </a:solidFill>
                      <a:prstDash val="solid"/>
                    </a:lnT>
                    <a:lnB w="8114">
                      <a:solidFill>
                        <a:srgbClr val="FFFFFF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</a:tr>
              <a:tr h="390677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RETORNO TOTAL </a:t>
                      </a:r>
                      <a:r>
                        <a:rPr sz="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*</a:t>
                      </a:r>
                      <a:r>
                        <a:rPr sz="800" b="1" spc="-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CERTEZA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800" b="1" i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Retorno</a:t>
                      </a:r>
                      <a:r>
                        <a:rPr sz="800" b="1" i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i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Ajustado</a:t>
                      </a:r>
                      <a:r>
                        <a:rPr sz="800" b="1" i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i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por</a:t>
                      </a:r>
                      <a:r>
                        <a:rPr sz="800" b="1" i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i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Riesgo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14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R="52069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14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17%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14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6%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114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5238403" y="4208930"/>
            <a:ext cx="3272444" cy="19565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8258174" y="6446580"/>
            <a:ext cx="428625" cy="3352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cs typeface="Myriad Pro"/>
              </a:rPr>
              <a:pPr algn="ctr"/>
              <a:t>35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0157923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344329"/>
            <a:ext cx="55626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pc="-4" dirty="0"/>
              <a:t>SIR</a:t>
            </a:r>
            <a:r>
              <a:rPr spc="-13" dirty="0"/>
              <a:t>E</a:t>
            </a:r>
            <a:r>
              <a:rPr spc="-4" dirty="0"/>
              <a:t>N</a:t>
            </a:r>
            <a:r>
              <a:rPr spc="-13" dirty="0"/>
              <a:t>C</a:t>
            </a:r>
            <a:r>
              <a:rPr spc="-9" dirty="0"/>
              <a:t>K</a:t>
            </a:r>
            <a:r>
              <a:rPr spc="-4" dirty="0"/>
              <a:t>16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55882" y="1516603"/>
            <a:ext cx="108469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Resumen</a:t>
            </a:r>
            <a:r>
              <a:rPr sz="900" b="1" spc="-63" dirty="0">
                <a:latin typeface="Arial"/>
                <a:cs typeface="Arial"/>
              </a:rPr>
              <a:t> </a:t>
            </a:r>
            <a:r>
              <a:rPr sz="900" b="1" spc="-4" dirty="0">
                <a:latin typeface="Arial"/>
                <a:cs typeface="Arial"/>
              </a:rPr>
              <a:t>Ejecutivo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27217" y="1840326"/>
            <a:ext cx="6577445" cy="398929"/>
          </a:xfrm>
          <a:custGeom>
            <a:avLst/>
            <a:gdLst/>
            <a:ahLst/>
            <a:cxnLst/>
            <a:rect l="l" t="t" r="r" b="b"/>
            <a:pathLst>
              <a:path w="7235190" h="452119">
                <a:moveTo>
                  <a:pt x="0" y="451610"/>
                </a:moveTo>
                <a:lnTo>
                  <a:pt x="7235188" y="451610"/>
                </a:lnTo>
                <a:lnTo>
                  <a:pt x="7235188" y="0"/>
                </a:lnTo>
                <a:lnTo>
                  <a:pt x="0" y="0"/>
                </a:lnTo>
                <a:lnTo>
                  <a:pt x="0" y="4516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627217" y="2231393"/>
            <a:ext cx="1747405" cy="228599"/>
          </a:xfrm>
          <a:custGeom>
            <a:avLst/>
            <a:gdLst/>
            <a:ahLst/>
            <a:cxnLst/>
            <a:rect l="l" t="t" r="r" b="b"/>
            <a:pathLst>
              <a:path w="1922145" h="259080">
                <a:moveTo>
                  <a:pt x="0" y="259026"/>
                </a:moveTo>
                <a:lnTo>
                  <a:pt x="1921946" y="259026"/>
                </a:lnTo>
                <a:lnTo>
                  <a:pt x="1921946" y="0"/>
                </a:lnTo>
                <a:lnTo>
                  <a:pt x="0" y="0"/>
                </a:lnTo>
                <a:lnTo>
                  <a:pt x="0" y="25902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3366820" y="2231393"/>
            <a:ext cx="4838123" cy="228599"/>
          </a:xfrm>
          <a:custGeom>
            <a:avLst/>
            <a:gdLst/>
            <a:ahLst/>
            <a:cxnLst/>
            <a:rect l="l" t="t" r="r" b="b"/>
            <a:pathLst>
              <a:path w="5321934" h="259080">
                <a:moveTo>
                  <a:pt x="0" y="259026"/>
                </a:moveTo>
                <a:lnTo>
                  <a:pt x="5321625" y="259026"/>
                </a:lnTo>
                <a:lnTo>
                  <a:pt x="5321625" y="0"/>
                </a:lnTo>
                <a:lnTo>
                  <a:pt x="0" y="0"/>
                </a:lnTo>
                <a:lnTo>
                  <a:pt x="0" y="259026"/>
                </a:lnTo>
                <a:close/>
              </a:path>
            </a:pathLst>
          </a:custGeom>
          <a:solidFill>
            <a:srgbClr val="C4D69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627217" y="2747662"/>
            <a:ext cx="1747405" cy="229160"/>
          </a:xfrm>
          <a:custGeom>
            <a:avLst/>
            <a:gdLst/>
            <a:ahLst/>
            <a:cxnLst/>
            <a:rect l="l" t="t" r="r" b="b"/>
            <a:pathLst>
              <a:path w="1922145" h="259714">
                <a:moveTo>
                  <a:pt x="0" y="259304"/>
                </a:moveTo>
                <a:lnTo>
                  <a:pt x="1921946" y="259304"/>
                </a:lnTo>
                <a:lnTo>
                  <a:pt x="1921946" y="0"/>
                </a:lnTo>
                <a:lnTo>
                  <a:pt x="0" y="0"/>
                </a:lnTo>
                <a:lnTo>
                  <a:pt x="0" y="259304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3366820" y="2747662"/>
            <a:ext cx="4838123" cy="229160"/>
          </a:xfrm>
          <a:custGeom>
            <a:avLst/>
            <a:gdLst/>
            <a:ahLst/>
            <a:cxnLst/>
            <a:rect l="l" t="t" r="r" b="b"/>
            <a:pathLst>
              <a:path w="5321934" h="259714">
                <a:moveTo>
                  <a:pt x="0" y="259304"/>
                </a:moveTo>
                <a:lnTo>
                  <a:pt x="5321625" y="259304"/>
                </a:lnTo>
                <a:lnTo>
                  <a:pt x="5321625" y="0"/>
                </a:lnTo>
                <a:lnTo>
                  <a:pt x="0" y="0"/>
                </a:lnTo>
                <a:lnTo>
                  <a:pt x="0" y="259304"/>
                </a:lnTo>
                <a:close/>
              </a:path>
            </a:pathLst>
          </a:custGeom>
          <a:solidFill>
            <a:srgbClr val="C4D69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627217" y="3263978"/>
            <a:ext cx="1717617" cy="302559"/>
          </a:xfrm>
          <a:custGeom>
            <a:avLst/>
            <a:gdLst/>
            <a:ahLst/>
            <a:cxnLst/>
            <a:rect l="l" t="t" r="r" b="b"/>
            <a:pathLst>
              <a:path w="1922145" h="342900">
                <a:moveTo>
                  <a:pt x="0" y="342771"/>
                </a:moveTo>
                <a:lnTo>
                  <a:pt x="1921946" y="342771"/>
                </a:lnTo>
                <a:lnTo>
                  <a:pt x="1921946" y="0"/>
                </a:lnTo>
                <a:lnTo>
                  <a:pt x="0" y="0"/>
                </a:lnTo>
                <a:lnTo>
                  <a:pt x="0" y="342771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3366820" y="3263979"/>
            <a:ext cx="4838123" cy="302559"/>
          </a:xfrm>
          <a:custGeom>
            <a:avLst/>
            <a:gdLst/>
            <a:ahLst/>
            <a:cxnLst/>
            <a:rect l="l" t="t" r="r" b="b"/>
            <a:pathLst>
              <a:path w="5321934" h="342900">
                <a:moveTo>
                  <a:pt x="0" y="342771"/>
                </a:moveTo>
                <a:lnTo>
                  <a:pt x="5321625" y="342771"/>
                </a:lnTo>
                <a:lnTo>
                  <a:pt x="5321625" y="0"/>
                </a:lnTo>
                <a:lnTo>
                  <a:pt x="0" y="0"/>
                </a:lnTo>
                <a:lnTo>
                  <a:pt x="0" y="342771"/>
                </a:lnTo>
                <a:close/>
              </a:path>
            </a:pathLst>
          </a:custGeom>
          <a:solidFill>
            <a:srgbClr val="C4D69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627217" y="3780443"/>
            <a:ext cx="1747405" cy="228599"/>
          </a:xfrm>
          <a:custGeom>
            <a:avLst/>
            <a:gdLst/>
            <a:ahLst/>
            <a:cxnLst/>
            <a:rect l="l" t="t" r="r" b="b"/>
            <a:pathLst>
              <a:path w="1922145" h="259079">
                <a:moveTo>
                  <a:pt x="0" y="259026"/>
                </a:moveTo>
                <a:lnTo>
                  <a:pt x="1921946" y="259026"/>
                </a:lnTo>
                <a:lnTo>
                  <a:pt x="1921946" y="0"/>
                </a:lnTo>
                <a:lnTo>
                  <a:pt x="0" y="0"/>
                </a:lnTo>
                <a:lnTo>
                  <a:pt x="0" y="25902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3366820" y="3780443"/>
            <a:ext cx="4838123" cy="228599"/>
          </a:xfrm>
          <a:custGeom>
            <a:avLst/>
            <a:gdLst/>
            <a:ahLst/>
            <a:cxnLst/>
            <a:rect l="l" t="t" r="r" b="b"/>
            <a:pathLst>
              <a:path w="5321934" h="259079">
                <a:moveTo>
                  <a:pt x="0" y="259026"/>
                </a:moveTo>
                <a:lnTo>
                  <a:pt x="5321625" y="259026"/>
                </a:lnTo>
                <a:lnTo>
                  <a:pt x="5321625" y="0"/>
                </a:lnTo>
                <a:lnTo>
                  <a:pt x="0" y="0"/>
                </a:lnTo>
                <a:lnTo>
                  <a:pt x="0" y="259026"/>
                </a:lnTo>
                <a:close/>
              </a:path>
            </a:pathLst>
          </a:custGeom>
          <a:solidFill>
            <a:srgbClr val="C4D69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627217" y="4223114"/>
            <a:ext cx="1747405" cy="228599"/>
          </a:xfrm>
          <a:custGeom>
            <a:avLst/>
            <a:gdLst/>
            <a:ahLst/>
            <a:cxnLst/>
            <a:rect l="l" t="t" r="r" b="b"/>
            <a:pathLst>
              <a:path w="1922145" h="259079">
                <a:moveTo>
                  <a:pt x="0" y="259026"/>
                </a:moveTo>
                <a:lnTo>
                  <a:pt x="1921946" y="259026"/>
                </a:lnTo>
                <a:lnTo>
                  <a:pt x="1921946" y="0"/>
                </a:lnTo>
                <a:lnTo>
                  <a:pt x="0" y="0"/>
                </a:lnTo>
                <a:lnTo>
                  <a:pt x="0" y="25902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3366820" y="4223114"/>
            <a:ext cx="4838123" cy="228599"/>
          </a:xfrm>
          <a:custGeom>
            <a:avLst/>
            <a:gdLst/>
            <a:ahLst/>
            <a:cxnLst/>
            <a:rect l="l" t="t" r="r" b="b"/>
            <a:pathLst>
              <a:path w="5321934" h="259079">
                <a:moveTo>
                  <a:pt x="0" y="259026"/>
                </a:moveTo>
                <a:lnTo>
                  <a:pt x="5321625" y="259026"/>
                </a:lnTo>
                <a:lnTo>
                  <a:pt x="5321625" y="0"/>
                </a:lnTo>
                <a:lnTo>
                  <a:pt x="0" y="0"/>
                </a:lnTo>
                <a:lnTo>
                  <a:pt x="0" y="259026"/>
                </a:lnTo>
                <a:close/>
              </a:path>
            </a:pathLst>
          </a:custGeom>
          <a:solidFill>
            <a:srgbClr val="C4D69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1627217" y="4665685"/>
            <a:ext cx="6577445" cy="228599"/>
          </a:xfrm>
          <a:custGeom>
            <a:avLst/>
            <a:gdLst/>
            <a:ahLst/>
            <a:cxnLst/>
            <a:rect l="l" t="t" r="r" b="b"/>
            <a:pathLst>
              <a:path w="7235190" h="259079">
                <a:moveTo>
                  <a:pt x="0" y="259026"/>
                </a:moveTo>
                <a:lnTo>
                  <a:pt x="7235188" y="259026"/>
                </a:lnTo>
                <a:lnTo>
                  <a:pt x="7235188" y="0"/>
                </a:lnTo>
                <a:lnTo>
                  <a:pt x="0" y="0"/>
                </a:lnTo>
                <a:lnTo>
                  <a:pt x="0" y="2590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1627217" y="4886873"/>
            <a:ext cx="6577445" cy="229160"/>
          </a:xfrm>
          <a:custGeom>
            <a:avLst/>
            <a:gdLst/>
            <a:ahLst/>
            <a:cxnLst/>
            <a:rect l="l" t="t" r="r" b="b"/>
            <a:pathLst>
              <a:path w="7235190" h="259714">
                <a:moveTo>
                  <a:pt x="0" y="259304"/>
                </a:moveTo>
                <a:lnTo>
                  <a:pt x="7235188" y="259304"/>
                </a:lnTo>
                <a:lnTo>
                  <a:pt x="7235188" y="0"/>
                </a:lnTo>
                <a:lnTo>
                  <a:pt x="0" y="0"/>
                </a:lnTo>
                <a:lnTo>
                  <a:pt x="0" y="259304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1627217" y="5506493"/>
            <a:ext cx="6577445" cy="406213"/>
          </a:xfrm>
          <a:custGeom>
            <a:avLst/>
            <a:gdLst/>
            <a:ahLst/>
            <a:cxnLst/>
            <a:rect l="l" t="t" r="r" b="b"/>
            <a:pathLst>
              <a:path w="7235190" h="460375">
                <a:moveTo>
                  <a:pt x="0" y="459903"/>
                </a:moveTo>
                <a:lnTo>
                  <a:pt x="7235188" y="459903"/>
                </a:lnTo>
                <a:lnTo>
                  <a:pt x="7235188" y="0"/>
                </a:lnTo>
                <a:lnTo>
                  <a:pt x="0" y="0"/>
                </a:lnTo>
                <a:lnTo>
                  <a:pt x="0" y="459903"/>
                </a:lnTo>
                <a:close/>
              </a:path>
            </a:pathLst>
          </a:custGeom>
          <a:solidFill>
            <a:srgbClr val="C4D69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1699502" y="2279842"/>
            <a:ext cx="76892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9" dirty="0">
                <a:solidFill>
                  <a:srgbClr val="FFFFFF"/>
                </a:solidFill>
                <a:latin typeface="Arial"/>
                <a:cs typeface="Arial"/>
              </a:rPr>
              <a:t>Administrador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61968" y="2279842"/>
            <a:ext cx="238187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22" dirty="0">
                <a:latin typeface="Arial"/>
                <a:cs typeface="Arial"/>
              </a:rPr>
              <a:t>ALIGNMEX </a:t>
            </a:r>
            <a:r>
              <a:rPr sz="900" spc="13" dirty="0">
                <a:latin typeface="Arial"/>
                <a:cs typeface="Arial"/>
              </a:rPr>
              <a:t>Res </a:t>
            </a:r>
            <a:r>
              <a:rPr sz="900" spc="-9" dirty="0">
                <a:latin typeface="Arial"/>
                <a:cs typeface="Arial"/>
              </a:rPr>
              <a:t>Manager </a:t>
            </a:r>
            <a:r>
              <a:rPr sz="900" spc="-27" dirty="0">
                <a:latin typeface="Arial"/>
                <a:cs typeface="Arial"/>
              </a:rPr>
              <a:t>I, </a:t>
            </a:r>
            <a:r>
              <a:rPr sz="900" spc="18" dirty="0">
                <a:latin typeface="Arial"/>
                <a:cs typeface="Arial"/>
              </a:rPr>
              <a:t>S. </a:t>
            </a:r>
            <a:r>
              <a:rPr sz="900" spc="9" dirty="0">
                <a:latin typeface="Arial"/>
                <a:cs typeface="Arial"/>
              </a:rPr>
              <a:t>de R.L. de</a:t>
            </a:r>
            <a:r>
              <a:rPr sz="900" spc="-153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C.V.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699502" y="2537902"/>
            <a:ext cx="167685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9" dirty="0">
                <a:latin typeface="Arial"/>
                <a:cs typeface="Arial"/>
              </a:rPr>
              <a:t>Desarrollador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99502" y="2796159"/>
            <a:ext cx="164533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22" dirty="0">
                <a:solidFill>
                  <a:srgbClr val="FFFFFF"/>
                </a:solidFill>
                <a:latin typeface="Arial"/>
                <a:cs typeface="Arial"/>
              </a:rPr>
              <a:t>Monto </a:t>
            </a:r>
            <a:r>
              <a:rPr sz="900" b="1" spc="13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900" b="1" spc="9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900" b="1" spc="-11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27" dirty="0">
                <a:solidFill>
                  <a:srgbClr val="FFFFFF"/>
                </a:solidFill>
                <a:latin typeface="Arial"/>
                <a:cs typeface="Arial"/>
              </a:rPr>
              <a:t>Oferta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97135" y="2796159"/>
            <a:ext cx="238874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algn="ctr"/>
            <a:r>
              <a:rPr sz="900" spc="-27" dirty="0">
                <a:latin typeface="Arial"/>
                <a:cs typeface="Arial"/>
              </a:rPr>
              <a:t>MX$ </a:t>
            </a:r>
            <a:r>
              <a:rPr sz="900" dirty="0">
                <a:latin typeface="Arial"/>
                <a:cs typeface="Arial"/>
              </a:rPr>
              <a:t>5,000</a:t>
            </a:r>
            <a:r>
              <a:rPr sz="900" spc="-63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millones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699502" y="3054416"/>
            <a:ext cx="164533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18" dirty="0">
                <a:latin typeface="Arial"/>
                <a:cs typeface="Arial"/>
              </a:rPr>
              <a:t>Destino </a:t>
            </a:r>
            <a:r>
              <a:rPr sz="900" b="1" spc="13" dirty="0">
                <a:latin typeface="Arial"/>
                <a:cs typeface="Arial"/>
              </a:rPr>
              <a:t>de </a:t>
            </a:r>
            <a:r>
              <a:rPr sz="900" b="1" spc="9" dirty="0">
                <a:latin typeface="Arial"/>
                <a:cs typeface="Arial"/>
              </a:rPr>
              <a:t>los</a:t>
            </a:r>
            <a:r>
              <a:rPr sz="900" b="1" spc="-99" dirty="0">
                <a:latin typeface="Arial"/>
                <a:cs typeface="Arial"/>
              </a:rPr>
              <a:t> </a:t>
            </a:r>
            <a:r>
              <a:rPr sz="900" b="1" spc="9" dirty="0">
                <a:latin typeface="Arial"/>
                <a:cs typeface="Arial"/>
              </a:rPr>
              <a:t>Fondos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82553" y="3054416"/>
            <a:ext cx="200332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9" dirty="0">
                <a:latin typeface="Arial"/>
                <a:cs typeface="Arial"/>
              </a:rPr>
              <a:t>Vivienda </a:t>
            </a:r>
            <a:r>
              <a:rPr sz="900" spc="4" dirty="0">
                <a:latin typeface="Arial"/>
                <a:cs typeface="Arial"/>
              </a:rPr>
              <a:t>para </a:t>
            </a:r>
            <a:r>
              <a:rPr sz="900" spc="9" dirty="0">
                <a:latin typeface="Arial"/>
                <a:cs typeface="Arial"/>
              </a:rPr>
              <a:t>Renta en</a:t>
            </a:r>
            <a:r>
              <a:rPr sz="900" spc="-171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la </a:t>
            </a:r>
            <a:r>
              <a:rPr sz="900" spc="-13" dirty="0">
                <a:latin typeface="Arial"/>
                <a:cs typeface="Arial"/>
              </a:rPr>
              <a:t>ZMCM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99502" y="3349496"/>
            <a:ext cx="164533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18" dirty="0">
                <a:solidFill>
                  <a:srgbClr val="FFFFFF"/>
                </a:solidFill>
                <a:latin typeface="Arial"/>
                <a:cs typeface="Arial"/>
              </a:rPr>
              <a:t>Coinversión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97135" y="3270400"/>
            <a:ext cx="2411225" cy="304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 indent="52425" algn="ctr">
              <a:lnSpc>
                <a:spcPct val="109800"/>
              </a:lnSpc>
            </a:pPr>
            <a:r>
              <a:rPr sz="900" spc="13" dirty="0">
                <a:latin typeface="Arial"/>
                <a:cs typeface="Arial"/>
              </a:rPr>
              <a:t>5% </a:t>
            </a:r>
            <a:r>
              <a:rPr sz="900" dirty="0">
                <a:latin typeface="Arial"/>
                <a:cs typeface="Arial"/>
              </a:rPr>
              <a:t>del </a:t>
            </a:r>
            <a:r>
              <a:rPr sz="900" spc="-13" dirty="0">
                <a:latin typeface="Arial"/>
                <a:cs typeface="Arial"/>
              </a:rPr>
              <a:t>Monto </a:t>
            </a:r>
            <a:r>
              <a:rPr sz="900" spc="9" dirty="0">
                <a:latin typeface="Arial"/>
                <a:cs typeface="Arial"/>
              </a:rPr>
              <a:t>de </a:t>
            </a:r>
            <a:r>
              <a:rPr sz="900" dirty="0">
                <a:latin typeface="Arial"/>
                <a:cs typeface="Arial"/>
              </a:rPr>
              <a:t>la </a:t>
            </a:r>
            <a:r>
              <a:rPr sz="900" spc="9" dirty="0">
                <a:latin typeface="Arial"/>
                <a:cs typeface="Arial"/>
              </a:rPr>
              <a:t>Oferta </a:t>
            </a:r>
            <a:endParaRPr lang="es-MX" sz="900" spc="9" dirty="0" smtClean="0">
              <a:latin typeface="Arial"/>
              <a:cs typeface="Arial"/>
            </a:endParaRPr>
          </a:p>
          <a:p>
            <a:pPr marL="11397" marR="4559" indent="52425" algn="ctr">
              <a:lnSpc>
                <a:spcPct val="109800"/>
              </a:lnSpc>
            </a:pPr>
            <a:r>
              <a:rPr sz="900" spc="9" dirty="0" smtClean="0">
                <a:latin typeface="Arial"/>
                <a:cs typeface="Arial"/>
              </a:rPr>
              <a:t> </a:t>
            </a:r>
            <a:r>
              <a:rPr sz="900" spc="4" dirty="0">
                <a:latin typeface="Arial"/>
                <a:cs typeface="Arial"/>
              </a:rPr>
              <a:t>(Limitado </a:t>
            </a:r>
            <a:r>
              <a:rPr sz="900" spc="18" dirty="0">
                <a:latin typeface="Arial"/>
                <a:cs typeface="Arial"/>
              </a:rPr>
              <a:t>a</a:t>
            </a:r>
            <a:r>
              <a:rPr sz="900" spc="-117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US$50'000,000)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699502" y="3607459"/>
            <a:ext cx="164533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18" dirty="0">
                <a:latin typeface="Arial"/>
                <a:cs typeface="Arial"/>
              </a:rPr>
              <a:t>Período </a:t>
            </a:r>
            <a:r>
              <a:rPr sz="900" b="1" spc="13" dirty="0">
                <a:latin typeface="Arial"/>
                <a:cs typeface="Arial"/>
              </a:rPr>
              <a:t>de</a:t>
            </a:r>
            <a:r>
              <a:rPr sz="900" b="1" spc="-67" dirty="0">
                <a:latin typeface="Arial"/>
                <a:cs typeface="Arial"/>
              </a:rPr>
              <a:t> </a:t>
            </a:r>
            <a:r>
              <a:rPr sz="900" b="1" spc="18" dirty="0">
                <a:latin typeface="Arial"/>
                <a:cs typeface="Arial"/>
              </a:rPr>
              <a:t>Inversión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97135" y="3607459"/>
            <a:ext cx="240514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algn="ctr"/>
            <a:r>
              <a:rPr sz="900" spc="18" dirty="0">
                <a:latin typeface="Arial"/>
                <a:cs typeface="Arial"/>
              </a:rPr>
              <a:t>8</a:t>
            </a:r>
            <a:r>
              <a:rPr sz="900" spc="-166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años </a:t>
            </a:r>
            <a:r>
              <a:rPr sz="900" spc="4" dirty="0">
                <a:latin typeface="Arial"/>
                <a:cs typeface="Arial"/>
              </a:rPr>
              <a:t>que podrán </a:t>
            </a:r>
            <a:r>
              <a:rPr sz="900" spc="9" dirty="0">
                <a:latin typeface="Arial"/>
                <a:cs typeface="Arial"/>
              </a:rPr>
              <a:t>ampliarse </a:t>
            </a:r>
            <a:r>
              <a:rPr sz="900" spc="18" dirty="0">
                <a:latin typeface="Arial"/>
                <a:cs typeface="Arial"/>
              </a:rPr>
              <a:t>a </a:t>
            </a:r>
            <a:r>
              <a:rPr sz="900" spc="9" dirty="0">
                <a:latin typeface="Arial"/>
                <a:cs typeface="Arial"/>
              </a:rPr>
              <a:t>13 </a:t>
            </a:r>
            <a:r>
              <a:rPr sz="900" spc="-4" dirty="0">
                <a:latin typeface="Arial"/>
                <a:cs typeface="Arial"/>
              </a:rPr>
              <a:t>años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99502" y="3828892"/>
            <a:ext cx="164533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3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900" b="1" spc="9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900" b="1" spc="18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900" b="1" spc="-4" dirty="0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ió</a:t>
            </a:r>
            <a:r>
              <a:rPr sz="900" b="1" spc="22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97134" y="3828892"/>
            <a:ext cx="238874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algn="ctr"/>
            <a:r>
              <a:rPr sz="900" spc="9" dirty="0">
                <a:latin typeface="Arial"/>
                <a:cs typeface="Arial"/>
              </a:rPr>
              <a:t>10 </a:t>
            </a:r>
            <a:r>
              <a:rPr sz="900" dirty="0">
                <a:latin typeface="Arial"/>
                <a:cs typeface="Arial"/>
              </a:rPr>
              <a:t>años </a:t>
            </a:r>
            <a:r>
              <a:rPr sz="900" spc="4" dirty="0">
                <a:latin typeface="Arial"/>
                <a:cs typeface="Arial"/>
              </a:rPr>
              <a:t>que podrán </a:t>
            </a:r>
            <a:r>
              <a:rPr sz="900" spc="9" dirty="0">
                <a:latin typeface="Arial"/>
                <a:cs typeface="Arial"/>
              </a:rPr>
              <a:t>ampliarse </a:t>
            </a:r>
            <a:r>
              <a:rPr sz="900" spc="18" dirty="0">
                <a:latin typeface="Arial"/>
                <a:cs typeface="Arial"/>
              </a:rPr>
              <a:t>a</a:t>
            </a:r>
            <a:r>
              <a:rPr sz="900" spc="-162" dirty="0">
                <a:latin typeface="Arial"/>
                <a:cs typeface="Arial"/>
              </a:rPr>
              <a:t> </a:t>
            </a:r>
            <a:r>
              <a:rPr sz="900" spc="9" dirty="0">
                <a:latin typeface="Arial"/>
                <a:cs typeface="Arial"/>
              </a:rPr>
              <a:t>15 </a:t>
            </a:r>
            <a:r>
              <a:rPr sz="900" spc="-4" dirty="0">
                <a:latin typeface="Arial"/>
                <a:cs typeface="Arial"/>
              </a:rPr>
              <a:t>años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99502" y="4050129"/>
            <a:ext cx="164533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13" dirty="0">
                <a:latin typeface="Arial"/>
                <a:cs typeface="Arial"/>
              </a:rPr>
              <a:t>Rendimiento</a:t>
            </a:r>
            <a:r>
              <a:rPr sz="900" b="1" spc="-81" dirty="0">
                <a:latin typeface="Arial"/>
                <a:cs typeface="Arial"/>
              </a:rPr>
              <a:t> </a:t>
            </a:r>
            <a:r>
              <a:rPr sz="900" b="1" spc="27" dirty="0">
                <a:latin typeface="Arial"/>
                <a:cs typeface="Arial"/>
              </a:rPr>
              <a:t>Preferente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99502" y="4271562"/>
            <a:ext cx="130506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13" dirty="0">
                <a:solidFill>
                  <a:srgbClr val="FFFFFF"/>
                </a:solidFill>
                <a:latin typeface="Arial"/>
                <a:cs typeface="Arial"/>
              </a:rPr>
              <a:t>Rendimiento Esperado</a:t>
            </a:r>
            <a:r>
              <a:rPr sz="900" b="1" spc="-9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13" dirty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90438" y="4271562"/>
            <a:ext cx="239931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algn="ctr"/>
            <a:r>
              <a:rPr sz="900" spc="9" dirty="0">
                <a:latin typeface="Arial"/>
                <a:cs typeface="Arial"/>
              </a:rPr>
              <a:t>18% - 22% en</a:t>
            </a:r>
            <a:r>
              <a:rPr sz="900" spc="-157" dirty="0">
                <a:latin typeface="Arial"/>
                <a:cs typeface="Arial"/>
              </a:rPr>
              <a:t> </a:t>
            </a:r>
            <a:r>
              <a:rPr sz="900" spc="13" dirty="0">
                <a:latin typeface="Arial"/>
                <a:cs typeface="Arial"/>
              </a:rPr>
              <a:t>Pesos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99502" y="4492700"/>
            <a:ext cx="164533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latin typeface="Arial"/>
                <a:cs typeface="Arial"/>
              </a:rPr>
              <a:t>Apalancamiento</a:t>
            </a:r>
            <a:r>
              <a:rPr sz="900" b="1" spc="-49" dirty="0">
                <a:latin typeface="Arial"/>
                <a:cs typeface="Arial"/>
              </a:rPr>
              <a:t> </a:t>
            </a:r>
            <a:r>
              <a:rPr sz="900" b="1" spc="22" dirty="0">
                <a:latin typeface="Arial"/>
                <a:cs typeface="Arial"/>
              </a:rPr>
              <a:t>Objetivo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97226" y="4935371"/>
            <a:ext cx="134760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-4" dirty="0">
                <a:solidFill>
                  <a:srgbClr val="FFFFFF"/>
                </a:solidFill>
                <a:latin typeface="Arial"/>
                <a:cs typeface="Arial"/>
              </a:rPr>
              <a:t>Compromiso</a:t>
            </a:r>
            <a:r>
              <a:rPr sz="900" b="1" spc="-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18" dirty="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996245" y="4935371"/>
            <a:ext cx="182682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22" dirty="0">
                <a:solidFill>
                  <a:srgbClr val="FFFFFF"/>
                </a:solidFill>
                <a:latin typeface="Arial"/>
                <a:cs typeface="Arial"/>
              </a:rPr>
              <a:t>Monto </a:t>
            </a:r>
            <a:r>
              <a:rPr sz="900" b="1" spc="13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900" b="1" spc="9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900" b="1" spc="-10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Comisión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82685" y="4935371"/>
            <a:ext cx="162197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spc="9" dirty="0">
                <a:solidFill>
                  <a:srgbClr val="FFFFFF"/>
                </a:solidFill>
                <a:latin typeface="Arial"/>
                <a:cs typeface="Arial"/>
              </a:rPr>
              <a:t>Base </a:t>
            </a:r>
            <a:r>
              <a:rPr sz="900" b="1" spc="13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900" b="1" spc="4" dirty="0">
                <a:solidFill>
                  <a:srgbClr val="FFFFFF"/>
                </a:solidFill>
                <a:latin typeface="Arial"/>
                <a:cs typeface="Arial"/>
              </a:rPr>
              <a:t>Cálculo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23524" y="5149440"/>
            <a:ext cx="338282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4" dirty="0">
                <a:latin typeface="Arial"/>
                <a:cs typeface="Arial"/>
              </a:rPr>
              <a:t>1.25</a:t>
            </a:r>
            <a:r>
              <a:rPr sz="900" spc="31" dirty="0">
                <a:latin typeface="Arial"/>
                <a:cs typeface="Arial"/>
              </a:rPr>
              <a:t>%</a:t>
            </a:r>
            <a:endParaRPr sz="900" dirty="0">
              <a:latin typeface="Arial"/>
              <a:cs typeface="Arial"/>
            </a:endParaRPr>
          </a:p>
          <a:p>
            <a:pPr marL="11397">
              <a:spcBef>
                <a:spcPts val="570"/>
              </a:spcBef>
            </a:pPr>
            <a:r>
              <a:rPr sz="900" spc="-4" dirty="0">
                <a:latin typeface="Arial"/>
                <a:cs typeface="Arial"/>
              </a:rPr>
              <a:t>1.50</a:t>
            </a:r>
            <a:r>
              <a:rPr sz="900" spc="31" dirty="0">
                <a:latin typeface="Arial"/>
                <a:cs typeface="Arial"/>
              </a:rPr>
              <a:t>%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19577" y="5078156"/>
            <a:ext cx="2385482" cy="432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>
              <a:lnSpc>
                <a:spcPct val="155800"/>
              </a:lnSpc>
            </a:pPr>
            <a:r>
              <a:rPr sz="900" dirty="0">
                <a:latin typeface="Arial"/>
                <a:cs typeface="Arial"/>
              </a:rPr>
              <a:t>del </a:t>
            </a:r>
            <a:r>
              <a:rPr sz="900" spc="-13" dirty="0">
                <a:latin typeface="Arial"/>
                <a:cs typeface="Arial"/>
              </a:rPr>
              <a:t>Monto </a:t>
            </a:r>
            <a:r>
              <a:rPr sz="900" spc="9" dirty="0">
                <a:latin typeface="Arial"/>
                <a:cs typeface="Arial"/>
              </a:rPr>
              <a:t>Comprometido </a:t>
            </a:r>
            <a:r>
              <a:rPr sz="900" spc="-4" dirty="0">
                <a:latin typeface="Arial"/>
                <a:cs typeface="Arial"/>
              </a:rPr>
              <a:t>No</a:t>
            </a:r>
            <a:r>
              <a:rPr sz="900" spc="-76" dirty="0">
                <a:latin typeface="Arial"/>
                <a:cs typeface="Arial"/>
              </a:rPr>
              <a:t> </a:t>
            </a:r>
            <a:r>
              <a:rPr sz="900" spc="-9" dirty="0">
                <a:latin typeface="Arial"/>
                <a:cs typeface="Arial"/>
              </a:rPr>
              <a:t>Invertido  </a:t>
            </a:r>
            <a:r>
              <a:rPr sz="900" dirty="0">
                <a:latin typeface="Arial"/>
                <a:cs typeface="Arial"/>
              </a:rPr>
              <a:t>del </a:t>
            </a:r>
            <a:r>
              <a:rPr sz="900" spc="-9" dirty="0">
                <a:latin typeface="Arial"/>
                <a:cs typeface="Arial"/>
              </a:rPr>
              <a:t>Valor </a:t>
            </a:r>
            <a:r>
              <a:rPr sz="900" spc="-4" dirty="0">
                <a:latin typeface="Arial"/>
                <a:cs typeface="Arial"/>
              </a:rPr>
              <a:t>Neto </a:t>
            </a:r>
            <a:r>
              <a:rPr sz="900" spc="9" dirty="0">
                <a:latin typeface="Arial"/>
                <a:cs typeface="Arial"/>
              </a:rPr>
              <a:t>de </a:t>
            </a:r>
            <a:r>
              <a:rPr sz="900" dirty="0">
                <a:latin typeface="Arial"/>
                <a:cs typeface="Arial"/>
              </a:rPr>
              <a:t>los</a:t>
            </a:r>
            <a:r>
              <a:rPr sz="900" spc="-76" dirty="0">
                <a:latin typeface="Arial"/>
                <a:cs typeface="Arial"/>
              </a:rPr>
              <a:t> </a:t>
            </a:r>
            <a:r>
              <a:rPr sz="900" spc="-4" dirty="0">
                <a:latin typeface="Arial"/>
                <a:cs typeface="Arial"/>
              </a:rPr>
              <a:t>Activos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23524" y="5547578"/>
            <a:ext cx="338282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4" dirty="0">
                <a:latin typeface="Arial"/>
                <a:cs typeface="Arial"/>
              </a:rPr>
              <a:t>1.00</a:t>
            </a:r>
            <a:r>
              <a:rPr sz="900" spc="31" dirty="0">
                <a:latin typeface="Arial"/>
                <a:cs typeface="Arial"/>
              </a:rPr>
              <a:t>%</a:t>
            </a:r>
            <a:endParaRPr sz="900" dirty="0">
              <a:latin typeface="Arial"/>
              <a:cs typeface="Arial"/>
            </a:endParaRPr>
          </a:p>
          <a:p>
            <a:pPr marL="11397">
              <a:spcBef>
                <a:spcPts val="570"/>
              </a:spcBef>
            </a:pPr>
            <a:r>
              <a:rPr sz="900" spc="-4" dirty="0">
                <a:latin typeface="Arial"/>
                <a:cs typeface="Arial"/>
              </a:rPr>
              <a:t>1.25</a:t>
            </a:r>
            <a:r>
              <a:rPr sz="900" spc="31" dirty="0">
                <a:latin typeface="Arial"/>
                <a:cs typeface="Arial"/>
              </a:rPr>
              <a:t>%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19576" y="5476294"/>
            <a:ext cx="2385085" cy="432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>
              <a:lnSpc>
                <a:spcPct val="155800"/>
              </a:lnSpc>
            </a:pPr>
            <a:r>
              <a:rPr sz="900" dirty="0">
                <a:latin typeface="Arial"/>
                <a:cs typeface="Arial"/>
              </a:rPr>
              <a:t>del </a:t>
            </a:r>
            <a:r>
              <a:rPr sz="900" spc="-13" dirty="0">
                <a:latin typeface="Arial"/>
                <a:cs typeface="Arial"/>
              </a:rPr>
              <a:t>Monto </a:t>
            </a:r>
            <a:r>
              <a:rPr sz="900" spc="9" dirty="0">
                <a:latin typeface="Arial"/>
                <a:cs typeface="Arial"/>
              </a:rPr>
              <a:t>Comprometido </a:t>
            </a:r>
            <a:r>
              <a:rPr sz="900" spc="-4" dirty="0">
                <a:latin typeface="Arial"/>
                <a:cs typeface="Arial"/>
              </a:rPr>
              <a:t>No</a:t>
            </a:r>
            <a:r>
              <a:rPr sz="900" spc="-76" dirty="0">
                <a:latin typeface="Arial"/>
                <a:cs typeface="Arial"/>
              </a:rPr>
              <a:t> </a:t>
            </a:r>
            <a:r>
              <a:rPr sz="900" spc="-9" dirty="0">
                <a:latin typeface="Arial"/>
                <a:cs typeface="Arial"/>
              </a:rPr>
              <a:t>Invertido  </a:t>
            </a:r>
            <a:r>
              <a:rPr sz="900" dirty="0">
                <a:latin typeface="Arial"/>
                <a:cs typeface="Arial"/>
              </a:rPr>
              <a:t>del </a:t>
            </a:r>
            <a:r>
              <a:rPr sz="900" spc="-9" dirty="0">
                <a:latin typeface="Arial"/>
                <a:cs typeface="Arial"/>
              </a:rPr>
              <a:t>Valor </a:t>
            </a:r>
            <a:r>
              <a:rPr sz="900" spc="-4" dirty="0">
                <a:latin typeface="Arial"/>
                <a:cs typeface="Arial"/>
              </a:rPr>
              <a:t>Neto </a:t>
            </a:r>
            <a:r>
              <a:rPr sz="900" spc="9" dirty="0">
                <a:latin typeface="Arial"/>
                <a:cs typeface="Arial"/>
              </a:rPr>
              <a:t>de </a:t>
            </a:r>
            <a:r>
              <a:rPr sz="900" dirty="0">
                <a:latin typeface="Arial"/>
                <a:cs typeface="Arial"/>
              </a:rPr>
              <a:t>los</a:t>
            </a:r>
            <a:r>
              <a:rPr sz="900" spc="-76" dirty="0">
                <a:latin typeface="Arial"/>
                <a:cs typeface="Arial"/>
              </a:rPr>
              <a:t> </a:t>
            </a:r>
            <a:r>
              <a:rPr sz="900" spc="-4" dirty="0">
                <a:latin typeface="Arial"/>
                <a:cs typeface="Arial"/>
              </a:rPr>
              <a:t>Activos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423524" y="5946009"/>
            <a:ext cx="338282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4" dirty="0">
                <a:latin typeface="Arial"/>
                <a:cs typeface="Arial"/>
              </a:rPr>
              <a:t>0.75</a:t>
            </a:r>
            <a:r>
              <a:rPr sz="900" spc="31" dirty="0">
                <a:latin typeface="Arial"/>
                <a:cs typeface="Arial"/>
              </a:rPr>
              <a:t>%</a:t>
            </a:r>
            <a:endParaRPr sz="900" dirty="0">
              <a:latin typeface="Arial"/>
              <a:cs typeface="Arial"/>
            </a:endParaRPr>
          </a:p>
          <a:p>
            <a:pPr marL="11397">
              <a:spcBef>
                <a:spcPts val="570"/>
              </a:spcBef>
            </a:pPr>
            <a:r>
              <a:rPr sz="900" spc="-4" dirty="0">
                <a:latin typeface="Arial"/>
                <a:cs typeface="Arial"/>
              </a:rPr>
              <a:t>1.00</a:t>
            </a:r>
            <a:r>
              <a:rPr sz="900" spc="31" dirty="0">
                <a:latin typeface="Arial"/>
                <a:cs typeface="Arial"/>
              </a:rPr>
              <a:t>%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819577" y="5874726"/>
            <a:ext cx="2385084" cy="432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marR="4559">
              <a:lnSpc>
                <a:spcPct val="155800"/>
              </a:lnSpc>
            </a:pPr>
            <a:r>
              <a:rPr sz="900" dirty="0">
                <a:latin typeface="Arial"/>
                <a:cs typeface="Arial"/>
              </a:rPr>
              <a:t>del </a:t>
            </a:r>
            <a:r>
              <a:rPr sz="900" spc="-13" dirty="0">
                <a:latin typeface="Arial"/>
                <a:cs typeface="Arial"/>
              </a:rPr>
              <a:t>Monto </a:t>
            </a:r>
            <a:r>
              <a:rPr sz="900" spc="9" dirty="0">
                <a:latin typeface="Arial"/>
                <a:cs typeface="Arial"/>
              </a:rPr>
              <a:t>Comprometido </a:t>
            </a:r>
            <a:r>
              <a:rPr sz="900" spc="-4" dirty="0">
                <a:latin typeface="Arial"/>
                <a:cs typeface="Arial"/>
              </a:rPr>
              <a:t>No</a:t>
            </a:r>
            <a:r>
              <a:rPr sz="900" spc="-76" dirty="0">
                <a:latin typeface="Arial"/>
                <a:cs typeface="Arial"/>
              </a:rPr>
              <a:t> </a:t>
            </a:r>
            <a:r>
              <a:rPr sz="900" spc="-9" dirty="0">
                <a:latin typeface="Arial"/>
                <a:cs typeface="Arial"/>
              </a:rPr>
              <a:t>Invertido  </a:t>
            </a:r>
            <a:r>
              <a:rPr sz="900" dirty="0">
                <a:latin typeface="Arial"/>
                <a:cs typeface="Arial"/>
              </a:rPr>
              <a:t>del </a:t>
            </a:r>
            <a:r>
              <a:rPr sz="900" spc="-9" dirty="0">
                <a:latin typeface="Arial"/>
                <a:cs typeface="Arial"/>
              </a:rPr>
              <a:t>Valor </a:t>
            </a:r>
            <a:r>
              <a:rPr sz="900" spc="-4" dirty="0">
                <a:latin typeface="Arial"/>
                <a:cs typeface="Arial"/>
              </a:rPr>
              <a:t>Neto </a:t>
            </a:r>
            <a:r>
              <a:rPr sz="900" spc="9" dirty="0">
                <a:latin typeface="Arial"/>
                <a:cs typeface="Arial"/>
              </a:rPr>
              <a:t>de </a:t>
            </a:r>
            <a:r>
              <a:rPr sz="900" dirty="0">
                <a:latin typeface="Arial"/>
                <a:cs typeface="Arial"/>
              </a:rPr>
              <a:t>los</a:t>
            </a:r>
            <a:r>
              <a:rPr sz="900" spc="-76" dirty="0">
                <a:latin typeface="Arial"/>
                <a:cs typeface="Arial"/>
              </a:rPr>
              <a:t> </a:t>
            </a:r>
            <a:r>
              <a:rPr sz="900" spc="-4" dirty="0">
                <a:latin typeface="Arial"/>
                <a:cs typeface="Arial"/>
              </a:rPr>
              <a:t>Activos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30913" y="6362363"/>
            <a:ext cx="313089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i="1" spc="13" dirty="0">
                <a:latin typeface="Arial"/>
                <a:cs typeface="Arial"/>
              </a:rPr>
              <a:t>* </a:t>
            </a:r>
            <a:r>
              <a:rPr sz="900" i="1" spc="9" dirty="0">
                <a:latin typeface="Arial"/>
                <a:cs typeface="Arial"/>
              </a:rPr>
              <a:t>TIR </a:t>
            </a:r>
            <a:r>
              <a:rPr sz="900" i="1" dirty="0">
                <a:latin typeface="Arial"/>
                <a:cs typeface="Arial"/>
              </a:rPr>
              <a:t>antes </a:t>
            </a:r>
            <a:r>
              <a:rPr sz="900" i="1" spc="9" dirty="0">
                <a:latin typeface="Arial"/>
                <a:cs typeface="Arial"/>
              </a:rPr>
              <a:t>de Comisiones </a:t>
            </a:r>
            <a:r>
              <a:rPr sz="900" i="1" spc="18" dirty="0">
                <a:latin typeface="Arial"/>
                <a:cs typeface="Arial"/>
              </a:rPr>
              <a:t>e</a:t>
            </a:r>
            <a:r>
              <a:rPr sz="900" i="1" spc="-27" dirty="0">
                <a:latin typeface="Arial"/>
                <a:cs typeface="Arial"/>
              </a:rPr>
              <a:t> </a:t>
            </a:r>
            <a:r>
              <a:rPr sz="900" i="1" spc="9" dirty="0">
                <a:latin typeface="Arial"/>
                <a:cs typeface="Arial"/>
              </a:rPr>
              <a:t>Impuestos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90439" y="4492700"/>
            <a:ext cx="481422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algn="ctr"/>
            <a:r>
              <a:rPr sz="900" spc="4" dirty="0">
                <a:latin typeface="Arial"/>
                <a:cs typeface="Arial"/>
              </a:rPr>
              <a:t>Hasta </a:t>
            </a:r>
            <a:r>
              <a:rPr sz="900" spc="9" dirty="0">
                <a:latin typeface="Arial"/>
                <a:cs typeface="Arial"/>
              </a:rPr>
              <a:t>65% </a:t>
            </a:r>
            <a:r>
              <a:rPr sz="900" spc="4" dirty="0">
                <a:latin typeface="Arial"/>
                <a:cs typeface="Arial"/>
              </a:rPr>
              <a:t>(una </a:t>
            </a:r>
            <a:r>
              <a:rPr sz="900" dirty="0">
                <a:latin typeface="Arial"/>
                <a:cs typeface="Arial"/>
              </a:rPr>
              <a:t>vez </a:t>
            </a:r>
            <a:r>
              <a:rPr sz="900" spc="-4" dirty="0">
                <a:latin typeface="Arial"/>
                <a:cs typeface="Arial"/>
              </a:rPr>
              <a:t>invertido </a:t>
            </a:r>
            <a:r>
              <a:rPr sz="900" dirty="0">
                <a:latin typeface="Arial"/>
                <a:cs typeface="Arial"/>
              </a:rPr>
              <a:t>el</a:t>
            </a:r>
            <a:r>
              <a:rPr sz="900" spc="-121" dirty="0">
                <a:latin typeface="Arial"/>
                <a:cs typeface="Arial"/>
              </a:rPr>
              <a:t> </a:t>
            </a:r>
            <a:r>
              <a:rPr sz="900" spc="4" dirty="0">
                <a:latin typeface="Arial"/>
                <a:cs typeface="Arial"/>
              </a:rPr>
              <a:t>75%)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14691" y="4706769"/>
            <a:ext cx="313407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Comisión </a:t>
            </a:r>
            <a:r>
              <a:rPr sz="900" b="1" spc="9" dirty="0">
                <a:solidFill>
                  <a:srgbClr val="FFFFFF"/>
                </a:solidFill>
                <a:latin typeface="Arial"/>
                <a:cs typeface="Arial"/>
              </a:rPr>
              <a:t>por </a:t>
            </a:r>
            <a:r>
              <a:rPr sz="900" b="1" spc="-9" dirty="0">
                <a:solidFill>
                  <a:srgbClr val="FFFFFF"/>
                </a:solidFill>
                <a:latin typeface="Arial"/>
                <a:cs typeface="Arial"/>
              </a:rPr>
              <a:t>Administración </a:t>
            </a:r>
            <a:r>
              <a:rPr sz="900" b="1" spc="9" dirty="0">
                <a:solidFill>
                  <a:srgbClr val="FFFFFF"/>
                </a:solidFill>
                <a:latin typeface="Arial"/>
                <a:cs typeface="Arial"/>
              </a:rPr>
              <a:t>para </a:t>
            </a:r>
            <a:r>
              <a:rPr sz="900" b="1" spc="-22" dirty="0">
                <a:solidFill>
                  <a:srgbClr val="FFFFFF"/>
                </a:solidFill>
                <a:latin typeface="Arial"/>
                <a:cs typeface="Arial"/>
              </a:rPr>
              <a:t>Ambos</a:t>
            </a:r>
            <a:r>
              <a:rPr sz="9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9" dirty="0">
                <a:solidFill>
                  <a:srgbClr val="FFFFFF"/>
                </a:solidFill>
                <a:latin typeface="Arial"/>
                <a:cs typeface="Arial"/>
              </a:rPr>
              <a:t>Fondos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730239" y="5245181"/>
            <a:ext cx="166689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9" dirty="0">
                <a:latin typeface="Arial"/>
                <a:cs typeface="Arial"/>
              </a:rPr>
              <a:t>Entre </a:t>
            </a:r>
            <a:r>
              <a:rPr sz="900" spc="-22" dirty="0">
                <a:latin typeface="Arial"/>
                <a:cs typeface="Arial"/>
              </a:rPr>
              <a:t>MX$0 </a:t>
            </a:r>
            <a:r>
              <a:rPr sz="900" spc="18" dirty="0">
                <a:latin typeface="Arial"/>
                <a:cs typeface="Arial"/>
              </a:rPr>
              <a:t>y </a:t>
            </a:r>
            <a:r>
              <a:rPr sz="900" spc="-18" dirty="0">
                <a:latin typeface="Arial"/>
                <a:cs typeface="Arial"/>
              </a:rPr>
              <a:t>MX$375</a:t>
            </a:r>
            <a:r>
              <a:rPr sz="900" spc="-139" dirty="0">
                <a:latin typeface="Arial"/>
                <a:cs typeface="Arial"/>
              </a:rPr>
              <a:t> </a:t>
            </a:r>
            <a:r>
              <a:rPr sz="900" spc="-13" dirty="0">
                <a:latin typeface="Arial"/>
                <a:cs typeface="Arial"/>
              </a:rPr>
              <a:t>Millones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829311" y="5643564"/>
            <a:ext cx="154513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18" dirty="0">
                <a:latin typeface="Arial"/>
                <a:cs typeface="Arial"/>
              </a:rPr>
              <a:t>MX$375 </a:t>
            </a:r>
            <a:r>
              <a:rPr sz="900" spc="-22" dirty="0">
                <a:latin typeface="Arial"/>
                <a:cs typeface="Arial"/>
              </a:rPr>
              <a:t>Mill. </a:t>
            </a:r>
            <a:r>
              <a:rPr sz="900" spc="9" dirty="0">
                <a:latin typeface="Arial"/>
                <a:cs typeface="Arial"/>
              </a:rPr>
              <a:t>- </a:t>
            </a:r>
            <a:r>
              <a:rPr sz="900" spc="-18" dirty="0">
                <a:latin typeface="Arial"/>
                <a:cs typeface="Arial"/>
              </a:rPr>
              <a:t>MX$750</a:t>
            </a:r>
            <a:r>
              <a:rPr sz="900" spc="-31" dirty="0">
                <a:latin typeface="Arial"/>
                <a:cs typeface="Arial"/>
              </a:rPr>
              <a:t> </a:t>
            </a:r>
            <a:r>
              <a:rPr sz="900" spc="-22" dirty="0">
                <a:latin typeface="Arial"/>
                <a:cs typeface="Arial"/>
              </a:rPr>
              <a:t>Mill.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754012" y="6041750"/>
            <a:ext cx="151447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900" spc="-18" dirty="0">
                <a:latin typeface="Arial"/>
                <a:cs typeface="Arial"/>
              </a:rPr>
              <a:t>Más </a:t>
            </a:r>
            <a:r>
              <a:rPr sz="900" spc="9" dirty="0">
                <a:latin typeface="Arial"/>
                <a:cs typeface="Arial"/>
              </a:rPr>
              <a:t>de </a:t>
            </a:r>
            <a:r>
              <a:rPr sz="900" spc="-13" dirty="0">
                <a:latin typeface="Arial"/>
                <a:cs typeface="Arial"/>
              </a:rPr>
              <a:t>MX$750</a:t>
            </a:r>
            <a:r>
              <a:rPr sz="900" spc="-67" dirty="0">
                <a:latin typeface="Arial"/>
                <a:cs typeface="Arial"/>
              </a:rPr>
              <a:t> </a:t>
            </a:r>
            <a:r>
              <a:rPr sz="900" spc="-13" dirty="0">
                <a:latin typeface="Arial"/>
                <a:cs typeface="Arial"/>
              </a:rPr>
              <a:t>Millones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808360" y="2238709"/>
            <a:ext cx="0" cy="1770529"/>
          </a:xfrm>
          <a:custGeom>
            <a:avLst/>
            <a:gdLst/>
            <a:ahLst/>
            <a:cxnLst/>
            <a:rect l="l" t="t" r="r" b="b"/>
            <a:pathLst>
              <a:path h="2006600">
                <a:moveTo>
                  <a:pt x="0" y="0"/>
                </a:moveTo>
                <a:lnTo>
                  <a:pt x="0" y="2006325"/>
                </a:lnTo>
              </a:path>
            </a:pathLst>
          </a:custGeom>
          <a:ln w="167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3" name="object 53"/>
          <p:cNvSpPr/>
          <p:nvPr/>
        </p:nvSpPr>
        <p:spPr>
          <a:xfrm>
            <a:off x="1623406" y="1832960"/>
            <a:ext cx="0" cy="4477871"/>
          </a:xfrm>
          <a:custGeom>
            <a:avLst/>
            <a:gdLst/>
            <a:ahLst/>
            <a:cxnLst/>
            <a:rect l="l" t="t" r="r" b="b"/>
            <a:pathLst>
              <a:path h="5074920">
                <a:moveTo>
                  <a:pt x="0" y="0"/>
                </a:moveTo>
                <a:lnTo>
                  <a:pt x="0" y="5074518"/>
                </a:lnTo>
              </a:path>
            </a:pathLst>
          </a:custGeom>
          <a:ln w="83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4" name="object 54"/>
          <p:cNvSpPr/>
          <p:nvPr/>
        </p:nvSpPr>
        <p:spPr>
          <a:xfrm>
            <a:off x="3366820" y="2238807"/>
            <a:ext cx="0" cy="2434478"/>
          </a:xfrm>
          <a:custGeom>
            <a:avLst/>
            <a:gdLst/>
            <a:ahLst/>
            <a:cxnLst/>
            <a:rect l="l" t="t" r="r" b="b"/>
            <a:pathLst>
              <a:path h="2759075">
                <a:moveTo>
                  <a:pt x="0" y="0"/>
                </a:moveTo>
                <a:lnTo>
                  <a:pt x="0" y="2758864"/>
                </a:lnTo>
              </a:path>
            </a:pathLst>
          </a:custGeom>
          <a:ln w="167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5" name="object 55"/>
          <p:cNvSpPr/>
          <p:nvPr/>
        </p:nvSpPr>
        <p:spPr>
          <a:xfrm>
            <a:off x="5808360" y="4230478"/>
            <a:ext cx="0" cy="221316"/>
          </a:xfrm>
          <a:custGeom>
            <a:avLst/>
            <a:gdLst/>
            <a:ahLst/>
            <a:cxnLst/>
            <a:rect l="l" t="t" r="r" b="b"/>
            <a:pathLst>
              <a:path h="250825">
                <a:moveTo>
                  <a:pt x="0" y="0"/>
                </a:moveTo>
                <a:lnTo>
                  <a:pt x="0" y="250679"/>
                </a:lnTo>
              </a:path>
            </a:pathLst>
          </a:custGeom>
          <a:ln w="167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object 56"/>
          <p:cNvSpPr/>
          <p:nvPr/>
        </p:nvSpPr>
        <p:spPr>
          <a:xfrm>
            <a:off x="1627217" y="1836642"/>
            <a:ext cx="6577445" cy="0"/>
          </a:xfrm>
          <a:custGeom>
            <a:avLst/>
            <a:gdLst/>
            <a:ahLst/>
            <a:cxnLst/>
            <a:rect l="l" t="t" r="r" b="b"/>
            <a:pathLst>
              <a:path w="7235190">
                <a:moveTo>
                  <a:pt x="0" y="0"/>
                </a:moveTo>
                <a:lnTo>
                  <a:pt x="7235188" y="0"/>
                </a:lnTo>
              </a:path>
            </a:pathLst>
          </a:custGeom>
          <a:ln w="83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object 57"/>
          <p:cNvSpPr/>
          <p:nvPr/>
        </p:nvSpPr>
        <p:spPr>
          <a:xfrm>
            <a:off x="1627217" y="2231441"/>
            <a:ext cx="6577445" cy="0"/>
          </a:xfrm>
          <a:custGeom>
            <a:avLst/>
            <a:gdLst/>
            <a:ahLst/>
            <a:cxnLst/>
            <a:rect l="l" t="t" r="r" b="b"/>
            <a:pathLst>
              <a:path w="7235190">
                <a:moveTo>
                  <a:pt x="0" y="0"/>
                </a:moveTo>
                <a:lnTo>
                  <a:pt x="7235188" y="0"/>
                </a:lnTo>
              </a:path>
            </a:pathLst>
          </a:custGeom>
          <a:ln w="16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object 58"/>
          <p:cNvSpPr/>
          <p:nvPr/>
        </p:nvSpPr>
        <p:spPr>
          <a:xfrm>
            <a:off x="3374441" y="4001630"/>
            <a:ext cx="4830618" cy="0"/>
          </a:xfrm>
          <a:custGeom>
            <a:avLst/>
            <a:gdLst/>
            <a:ahLst/>
            <a:cxnLst/>
            <a:rect l="l" t="t" r="r" b="b"/>
            <a:pathLst>
              <a:path w="5313680">
                <a:moveTo>
                  <a:pt x="0" y="0"/>
                </a:moveTo>
                <a:lnTo>
                  <a:pt x="5313242" y="0"/>
                </a:lnTo>
              </a:path>
            </a:pathLst>
          </a:custGeom>
          <a:ln w="16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9" name="object 59"/>
          <p:cNvSpPr/>
          <p:nvPr/>
        </p:nvSpPr>
        <p:spPr>
          <a:xfrm>
            <a:off x="3374441" y="4215699"/>
            <a:ext cx="4830618" cy="15128"/>
          </a:xfrm>
          <a:custGeom>
            <a:avLst/>
            <a:gdLst/>
            <a:ahLst/>
            <a:cxnLst/>
            <a:rect l="l" t="t" r="r" b="b"/>
            <a:pathLst>
              <a:path w="5313680" h="17145">
                <a:moveTo>
                  <a:pt x="0" y="16693"/>
                </a:moveTo>
                <a:lnTo>
                  <a:pt x="5313242" y="16693"/>
                </a:lnTo>
                <a:lnTo>
                  <a:pt x="5313242" y="0"/>
                </a:lnTo>
                <a:lnTo>
                  <a:pt x="0" y="0"/>
                </a:lnTo>
                <a:lnTo>
                  <a:pt x="0" y="16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0" name="object 60"/>
          <p:cNvSpPr/>
          <p:nvPr/>
        </p:nvSpPr>
        <p:spPr>
          <a:xfrm>
            <a:off x="3374441" y="4444301"/>
            <a:ext cx="4830618" cy="0"/>
          </a:xfrm>
          <a:custGeom>
            <a:avLst/>
            <a:gdLst/>
            <a:ahLst/>
            <a:cxnLst/>
            <a:rect l="l" t="t" r="r" b="b"/>
            <a:pathLst>
              <a:path w="5313680">
                <a:moveTo>
                  <a:pt x="0" y="0"/>
                </a:moveTo>
                <a:lnTo>
                  <a:pt x="5313242" y="0"/>
                </a:lnTo>
              </a:path>
            </a:pathLst>
          </a:custGeom>
          <a:ln w="16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1" name="object 61"/>
          <p:cNvSpPr/>
          <p:nvPr/>
        </p:nvSpPr>
        <p:spPr>
          <a:xfrm>
            <a:off x="1627217" y="4665733"/>
            <a:ext cx="6577445" cy="0"/>
          </a:xfrm>
          <a:custGeom>
            <a:avLst/>
            <a:gdLst/>
            <a:ahLst/>
            <a:cxnLst/>
            <a:rect l="l" t="t" r="r" b="b"/>
            <a:pathLst>
              <a:path w="7235190">
                <a:moveTo>
                  <a:pt x="0" y="0"/>
                </a:moveTo>
                <a:lnTo>
                  <a:pt x="7235188" y="0"/>
                </a:lnTo>
              </a:path>
            </a:pathLst>
          </a:custGeom>
          <a:ln w="16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2" name="object 62"/>
          <p:cNvSpPr/>
          <p:nvPr/>
        </p:nvSpPr>
        <p:spPr>
          <a:xfrm>
            <a:off x="1627217" y="4879507"/>
            <a:ext cx="6577445" cy="15128"/>
          </a:xfrm>
          <a:custGeom>
            <a:avLst/>
            <a:gdLst/>
            <a:ahLst/>
            <a:cxnLst/>
            <a:rect l="l" t="t" r="r" b="b"/>
            <a:pathLst>
              <a:path w="7235190" h="17145">
                <a:moveTo>
                  <a:pt x="0" y="16693"/>
                </a:moveTo>
                <a:lnTo>
                  <a:pt x="7235188" y="16693"/>
                </a:lnTo>
                <a:lnTo>
                  <a:pt x="7235188" y="0"/>
                </a:lnTo>
                <a:lnTo>
                  <a:pt x="0" y="0"/>
                </a:lnTo>
                <a:lnTo>
                  <a:pt x="0" y="16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3" name="object 63"/>
          <p:cNvSpPr/>
          <p:nvPr/>
        </p:nvSpPr>
        <p:spPr>
          <a:xfrm>
            <a:off x="1627217" y="6303111"/>
            <a:ext cx="6577445" cy="0"/>
          </a:xfrm>
          <a:custGeom>
            <a:avLst/>
            <a:gdLst/>
            <a:ahLst/>
            <a:cxnLst/>
            <a:rect l="l" t="t" r="r" b="b"/>
            <a:pathLst>
              <a:path w="7235190">
                <a:moveTo>
                  <a:pt x="0" y="0"/>
                </a:moveTo>
                <a:lnTo>
                  <a:pt x="7235188" y="0"/>
                </a:lnTo>
              </a:path>
            </a:pathLst>
          </a:custGeom>
          <a:ln w="16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4" name="object 64"/>
          <p:cNvSpPr/>
          <p:nvPr/>
        </p:nvSpPr>
        <p:spPr>
          <a:xfrm>
            <a:off x="3890631" y="1891874"/>
            <a:ext cx="1333684" cy="2872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5" name="object 65"/>
          <p:cNvSpPr/>
          <p:nvPr/>
        </p:nvSpPr>
        <p:spPr>
          <a:xfrm>
            <a:off x="6329326" y="1891876"/>
            <a:ext cx="1432720" cy="287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object 66"/>
          <p:cNvSpPr/>
          <p:nvPr/>
        </p:nvSpPr>
        <p:spPr>
          <a:xfrm>
            <a:off x="4081154" y="2467328"/>
            <a:ext cx="1036782" cy="0"/>
          </a:xfrm>
          <a:custGeom>
            <a:avLst/>
            <a:gdLst/>
            <a:ahLst/>
            <a:cxnLst/>
            <a:rect l="l" t="t" r="r" b="b"/>
            <a:pathLst>
              <a:path w="1140460">
                <a:moveTo>
                  <a:pt x="0" y="0"/>
                </a:moveTo>
                <a:lnTo>
                  <a:pt x="1140158" y="0"/>
                </a:lnTo>
              </a:path>
            </a:pathLst>
          </a:custGeom>
          <a:ln w="3175">
            <a:solidFill>
              <a:srgbClr val="C4D69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7" name="object 67"/>
          <p:cNvSpPr/>
          <p:nvPr/>
        </p:nvSpPr>
        <p:spPr>
          <a:xfrm>
            <a:off x="4123764" y="2486898"/>
            <a:ext cx="944299" cy="2538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8" name="object 68"/>
          <p:cNvSpPr/>
          <p:nvPr/>
        </p:nvSpPr>
        <p:spPr>
          <a:xfrm>
            <a:off x="6485360" y="2466321"/>
            <a:ext cx="1107091" cy="2872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9" name="object 69"/>
          <p:cNvSpPr/>
          <p:nvPr/>
        </p:nvSpPr>
        <p:spPr>
          <a:xfrm>
            <a:off x="5823065" y="1777700"/>
            <a:ext cx="0" cy="2271432"/>
          </a:xfrm>
          <a:custGeom>
            <a:avLst/>
            <a:gdLst/>
            <a:ahLst/>
            <a:cxnLst/>
            <a:rect l="l" t="t" r="r" b="b"/>
            <a:pathLst>
              <a:path h="2574290">
                <a:moveTo>
                  <a:pt x="0" y="0"/>
                </a:moveTo>
                <a:lnTo>
                  <a:pt x="0" y="2574036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0" name="object 70"/>
          <p:cNvSpPr/>
          <p:nvPr/>
        </p:nvSpPr>
        <p:spPr>
          <a:xfrm>
            <a:off x="5823065" y="4179345"/>
            <a:ext cx="0" cy="314885"/>
          </a:xfrm>
          <a:custGeom>
            <a:avLst/>
            <a:gdLst/>
            <a:ahLst/>
            <a:cxnLst/>
            <a:rect l="l" t="t" r="r" b="b"/>
            <a:pathLst>
              <a:path h="356870">
                <a:moveTo>
                  <a:pt x="0" y="0"/>
                </a:moveTo>
                <a:lnTo>
                  <a:pt x="0" y="356615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1" name="object 71"/>
          <p:cNvSpPr/>
          <p:nvPr/>
        </p:nvSpPr>
        <p:spPr>
          <a:xfrm>
            <a:off x="5802283" y="1777700"/>
            <a:ext cx="41564" cy="2716306"/>
          </a:xfrm>
          <a:custGeom>
            <a:avLst/>
            <a:gdLst/>
            <a:ahLst/>
            <a:cxnLst/>
            <a:rect l="l" t="t" r="r" b="b"/>
            <a:pathLst>
              <a:path w="45720" h="3078479">
                <a:moveTo>
                  <a:pt x="0" y="3078480"/>
                </a:moveTo>
                <a:lnTo>
                  <a:pt x="45720" y="3078480"/>
                </a:lnTo>
                <a:lnTo>
                  <a:pt x="45720" y="0"/>
                </a:lnTo>
                <a:lnTo>
                  <a:pt x="0" y="0"/>
                </a:lnTo>
                <a:lnTo>
                  <a:pt x="0" y="307848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2" name="object 72"/>
          <p:cNvSpPr/>
          <p:nvPr/>
        </p:nvSpPr>
        <p:spPr>
          <a:xfrm>
            <a:off x="5171902" y="4048910"/>
            <a:ext cx="701386" cy="130549"/>
          </a:xfrm>
          <a:custGeom>
            <a:avLst/>
            <a:gdLst/>
            <a:ahLst/>
            <a:cxnLst/>
            <a:rect l="l" t="t" r="r" b="b"/>
            <a:pathLst>
              <a:path w="771525" h="147954">
                <a:moveTo>
                  <a:pt x="0" y="147828"/>
                </a:moveTo>
                <a:lnTo>
                  <a:pt x="771143" y="147828"/>
                </a:lnTo>
                <a:lnTo>
                  <a:pt x="771143" y="0"/>
                </a:lnTo>
                <a:lnTo>
                  <a:pt x="0" y="0"/>
                </a:lnTo>
                <a:lnTo>
                  <a:pt x="0" y="1478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3" name="object 73"/>
          <p:cNvSpPr/>
          <p:nvPr/>
        </p:nvSpPr>
        <p:spPr>
          <a:xfrm>
            <a:off x="5171902" y="4048910"/>
            <a:ext cx="701386" cy="130549"/>
          </a:xfrm>
          <a:custGeom>
            <a:avLst/>
            <a:gdLst/>
            <a:ahLst/>
            <a:cxnLst/>
            <a:rect l="l" t="t" r="r" b="b"/>
            <a:pathLst>
              <a:path w="771525" h="147954">
                <a:moveTo>
                  <a:pt x="0" y="147828"/>
                </a:moveTo>
                <a:lnTo>
                  <a:pt x="771143" y="147828"/>
                </a:lnTo>
                <a:lnTo>
                  <a:pt x="771143" y="0"/>
                </a:lnTo>
                <a:lnTo>
                  <a:pt x="0" y="0"/>
                </a:lnTo>
                <a:lnTo>
                  <a:pt x="0" y="14782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4" name="object 74"/>
          <p:cNvSpPr txBox="1"/>
          <p:nvPr/>
        </p:nvSpPr>
        <p:spPr>
          <a:xfrm>
            <a:off x="3397135" y="4042747"/>
            <a:ext cx="2411225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 algn="ctr"/>
            <a:r>
              <a:rPr sz="800" spc="-4" dirty="0">
                <a:latin typeface="Arial"/>
                <a:cs typeface="Arial"/>
              </a:rPr>
              <a:t>9% en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Pesos</a:t>
            </a:r>
          </a:p>
        </p:txBody>
      </p:sp>
      <p:sp>
        <p:nvSpPr>
          <p:cNvPr id="75" name="object 75"/>
          <p:cNvSpPr/>
          <p:nvPr/>
        </p:nvSpPr>
        <p:spPr>
          <a:xfrm>
            <a:off x="3376353" y="1777701"/>
            <a:ext cx="0" cy="2879351"/>
          </a:xfrm>
          <a:custGeom>
            <a:avLst/>
            <a:gdLst/>
            <a:ahLst/>
            <a:cxnLst/>
            <a:rect l="l" t="t" r="r" b="b"/>
            <a:pathLst>
              <a:path h="3263265">
                <a:moveTo>
                  <a:pt x="0" y="0"/>
                </a:moveTo>
                <a:lnTo>
                  <a:pt x="0" y="3262884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6" name="object 76"/>
          <p:cNvSpPr/>
          <p:nvPr/>
        </p:nvSpPr>
        <p:spPr>
          <a:xfrm>
            <a:off x="3355571" y="1777701"/>
            <a:ext cx="41564" cy="2879351"/>
          </a:xfrm>
          <a:custGeom>
            <a:avLst/>
            <a:gdLst/>
            <a:ahLst/>
            <a:cxnLst/>
            <a:rect l="l" t="t" r="r" b="b"/>
            <a:pathLst>
              <a:path w="45720" h="3263265">
                <a:moveTo>
                  <a:pt x="0" y="3262884"/>
                </a:moveTo>
                <a:lnTo>
                  <a:pt x="45720" y="3262884"/>
                </a:lnTo>
                <a:lnTo>
                  <a:pt x="45720" y="0"/>
                </a:lnTo>
                <a:lnTo>
                  <a:pt x="0" y="0"/>
                </a:lnTo>
                <a:lnTo>
                  <a:pt x="0" y="3262884"/>
                </a:lnTo>
                <a:close/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7" name="object 77"/>
          <p:cNvSpPr/>
          <p:nvPr/>
        </p:nvSpPr>
        <p:spPr>
          <a:xfrm>
            <a:off x="1632066" y="1830145"/>
            <a:ext cx="6572826" cy="0"/>
          </a:xfrm>
          <a:custGeom>
            <a:avLst/>
            <a:gdLst/>
            <a:ahLst/>
            <a:cxnLst/>
            <a:rect l="l" t="t" r="r" b="b"/>
            <a:pathLst>
              <a:path w="7230109">
                <a:moveTo>
                  <a:pt x="0" y="0"/>
                </a:moveTo>
                <a:lnTo>
                  <a:pt x="7229856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8" name="object 78"/>
          <p:cNvSpPr/>
          <p:nvPr/>
        </p:nvSpPr>
        <p:spPr>
          <a:xfrm>
            <a:off x="1500447" y="1830145"/>
            <a:ext cx="39255" cy="0"/>
          </a:xfrm>
          <a:custGeom>
            <a:avLst/>
            <a:gdLst/>
            <a:ahLst/>
            <a:cxnLst/>
            <a:rect l="l" t="t" r="r" b="b"/>
            <a:pathLst>
              <a:path w="43180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9" name="object 79"/>
          <p:cNvSpPr/>
          <p:nvPr/>
        </p:nvSpPr>
        <p:spPr>
          <a:xfrm>
            <a:off x="1500447" y="1809974"/>
            <a:ext cx="6777758" cy="40341"/>
          </a:xfrm>
          <a:custGeom>
            <a:avLst/>
            <a:gdLst/>
            <a:ahLst/>
            <a:cxnLst/>
            <a:rect l="l" t="t" r="r" b="b"/>
            <a:pathLst>
              <a:path w="7455534" h="45719">
                <a:moveTo>
                  <a:pt x="0" y="45720"/>
                </a:moveTo>
                <a:lnTo>
                  <a:pt x="7455408" y="45720"/>
                </a:lnTo>
                <a:lnTo>
                  <a:pt x="7455408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0" name="object 80"/>
          <p:cNvSpPr/>
          <p:nvPr/>
        </p:nvSpPr>
        <p:spPr>
          <a:xfrm>
            <a:off x="5818910" y="3997811"/>
            <a:ext cx="2385868" cy="0"/>
          </a:xfrm>
          <a:custGeom>
            <a:avLst/>
            <a:gdLst/>
            <a:ahLst/>
            <a:cxnLst/>
            <a:rect l="l" t="t" r="r" b="b"/>
            <a:pathLst>
              <a:path w="2624454">
                <a:moveTo>
                  <a:pt x="0" y="0"/>
                </a:moveTo>
                <a:lnTo>
                  <a:pt x="2624328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1" name="object 81"/>
          <p:cNvSpPr/>
          <p:nvPr/>
        </p:nvSpPr>
        <p:spPr>
          <a:xfrm>
            <a:off x="5818909" y="3977639"/>
            <a:ext cx="2477655" cy="40341"/>
          </a:xfrm>
          <a:custGeom>
            <a:avLst/>
            <a:gdLst/>
            <a:ahLst/>
            <a:cxnLst/>
            <a:rect l="l" t="t" r="r" b="b"/>
            <a:pathLst>
              <a:path w="2725420" h="45720">
                <a:moveTo>
                  <a:pt x="0" y="45720"/>
                </a:moveTo>
                <a:lnTo>
                  <a:pt x="2724911" y="45720"/>
                </a:lnTo>
                <a:lnTo>
                  <a:pt x="2724911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2" name="object 82"/>
          <p:cNvSpPr/>
          <p:nvPr/>
        </p:nvSpPr>
        <p:spPr>
          <a:xfrm>
            <a:off x="5818910" y="4221031"/>
            <a:ext cx="2385868" cy="0"/>
          </a:xfrm>
          <a:custGeom>
            <a:avLst/>
            <a:gdLst/>
            <a:ahLst/>
            <a:cxnLst/>
            <a:rect l="l" t="t" r="r" b="b"/>
            <a:pathLst>
              <a:path w="2624454">
                <a:moveTo>
                  <a:pt x="0" y="0"/>
                </a:moveTo>
                <a:lnTo>
                  <a:pt x="2624328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3" name="object 83"/>
          <p:cNvSpPr/>
          <p:nvPr/>
        </p:nvSpPr>
        <p:spPr>
          <a:xfrm>
            <a:off x="5818909" y="4200861"/>
            <a:ext cx="2477655" cy="40341"/>
          </a:xfrm>
          <a:custGeom>
            <a:avLst/>
            <a:gdLst/>
            <a:ahLst/>
            <a:cxnLst/>
            <a:rect l="l" t="t" r="r" b="b"/>
            <a:pathLst>
              <a:path w="2725420" h="45720">
                <a:moveTo>
                  <a:pt x="0" y="45719"/>
                </a:moveTo>
                <a:lnTo>
                  <a:pt x="2724911" y="45719"/>
                </a:lnTo>
                <a:lnTo>
                  <a:pt x="2724911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4" name="object 84"/>
          <p:cNvSpPr/>
          <p:nvPr/>
        </p:nvSpPr>
        <p:spPr>
          <a:xfrm>
            <a:off x="5818910" y="4450976"/>
            <a:ext cx="2385868" cy="0"/>
          </a:xfrm>
          <a:custGeom>
            <a:avLst/>
            <a:gdLst/>
            <a:ahLst/>
            <a:cxnLst/>
            <a:rect l="l" t="t" r="r" b="b"/>
            <a:pathLst>
              <a:path w="2624454">
                <a:moveTo>
                  <a:pt x="0" y="0"/>
                </a:moveTo>
                <a:lnTo>
                  <a:pt x="2624328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5" name="object 85"/>
          <p:cNvSpPr/>
          <p:nvPr/>
        </p:nvSpPr>
        <p:spPr>
          <a:xfrm>
            <a:off x="5818909" y="4430805"/>
            <a:ext cx="2477655" cy="40341"/>
          </a:xfrm>
          <a:custGeom>
            <a:avLst/>
            <a:gdLst/>
            <a:ahLst/>
            <a:cxnLst/>
            <a:rect l="l" t="t" r="r" b="b"/>
            <a:pathLst>
              <a:path w="2725420" h="45720">
                <a:moveTo>
                  <a:pt x="0" y="45720"/>
                </a:moveTo>
                <a:lnTo>
                  <a:pt x="2724911" y="45720"/>
                </a:lnTo>
                <a:lnTo>
                  <a:pt x="2724911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6" name="object 86"/>
          <p:cNvSpPr/>
          <p:nvPr/>
        </p:nvSpPr>
        <p:spPr>
          <a:xfrm>
            <a:off x="1632066" y="3997811"/>
            <a:ext cx="1712768" cy="0"/>
          </a:xfrm>
          <a:custGeom>
            <a:avLst/>
            <a:gdLst/>
            <a:ahLst/>
            <a:cxnLst/>
            <a:rect l="l" t="t" r="r" b="b"/>
            <a:pathLst>
              <a:path w="1884045">
                <a:moveTo>
                  <a:pt x="0" y="0"/>
                </a:moveTo>
                <a:lnTo>
                  <a:pt x="1883664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7" name="object 87"/>
          <p:cNvSpPr/>
          <p:nvPr/>
        </p:nvSpPr>
        <p:spPr>
          <a:xfrm>
            <a:off x="867295" y="3997811"/>
            <a:ext cx="671945" cy="0"/>
          </a:xfrm>
          <a:custGeom>
            <a:avLst/>
            <a:gdLst/>
            <a:ahLst/>
            <a:cxnLst/>
            <a:rect l="l" t="t" r="r" b="b"/>
            <a:pathLst>
              <a:path w="739139">
                <a:moveTo>
                  <a:pt x="0" y="0"/>
                </a:moveTo>
                <a:lnTo>
                  <a:pt x="739139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8" name="object 88"/>
          <p:cNvSpPr/>
          <p:nvPr/>
        </p:nvSpPr>
        <p:spPr>
          <a:xfrm>
            <a:off x="867294" y="3977639"/>
            <a:ext cx="2477655" cy="40341"/>
          </a:xfrm>
          <a:custGeom>
            <a:avLst/>
            <a:gdLst/>
            <a:ahLst/>
            <a:cxnLst/>
            <a:rect l="l" t="t" r="r" b="b"/>
            <a:pathLst>
              <a:path w="2725420" h="45720">
                <a:moveTo>
                  <a:pt x="0" y="45720"/>
                </a:moveTo>
                <a:lnTo>
                  <a:pt x="2724912" y="45720"/>
                </a:lnTo>
                <a:lnTo>
                  <a:pt x="2724912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9" name="object 89"/>
          <p:cNvSpPr/>
          <p:nvPr/>
        </p:nvSpPr>
        <p:spPr>
          <a:xfrm>
            <a:off x="1632066" y="4221031"/>
            <a:ext cx="1712768" cy="0"/>
          </a:xfrm>
          <a:custGeom>
            <a:avLst/>
            <a:gdLst/>
            <a:ahLst/>
            <a:cxnLst/>
            <a:rect l="l" t="t" r="r" b="b"/>
            <a:pathLst>
              <a:path w="1884045">
                <a:moveTo>
                  <a:pt x="0" y="0"/>
                </a:moveTo>
                <a:lnTo>
                  <a:pt x="1883664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0" name="object 90"/>
          <p:cNvSpPr/>
          <p:nvPr/>
        </p:nvSpPr>
        <p:spPr>
          <a:xfrm>
            <a:off x="867295" y="4221031"/>
            <a:ext cx="671945" cy="0"/>
          </a:xfrm>
          <a:custGeom>
            <a:avLst/>
            <a:gdLst/>
            <a:ahLst/>
            <a:cxnLst/>
            <a:rect l="l" t="t" r="r" b="b"/>
            <a:pathLst>
              <a:path w="739139">
                <a:moveTo>
                  <a:pt x="0" y="0"/>
                </a:moveTo>
                <a:lnTo>
                  <a:pt x="739139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1" name="object 91"/>
          <p:cNvSpPr/>
          <p:nvPr/>
        </p:nvSpPr>
        <p:spPr>
          <a:xfrm>
            <a:off x="867294" y="4200861"/>
            <a:ext cx="2477655" cy="40341"/>
          </a:xfrm>
          <a:custGeom>
            <a:avLst/>
            <a:gdLst/>
            <a:ahLst/>
            <a:cxnLst/>
            <a:rect l="l" t="t" r="r" b="b"/>
            <a:pathLst>
              <a:path w="2725420" h="45720">
                <a:moveTo>
                  <a:pt x="0" y="45719"/>
                </a:moveTo>
                <a:lnTo>
                  <a:pt x="2724912" y="45719"/>
                </a:lnTo>
                <a:lnTo>
                  <a:pt x="2724912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2" name="object 92"/>
          <p:cNvSpPr/>
          <p:nvPr/>
        </p:nvSpPr>
        <p:spPr>
          <a:xfrm>
            <a:off x="1632065" y="4450976"/>
            <a:ext cx="1758373" cy="0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956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3" name="object 93"/>
          <p:cNvSpPr/>
          <p:nvPr/>
        </p:nvSpPr>
        <p:spPr>
          <a:xfrm>
            <a:off x="914400" y="4450976"/>
            <a:ext cx="625186" cy="0"/>
          </a:xfrm>
          <a:custGeom>
            <a:avLst/>
            <a:gdLst/>
            <a:ahLst/>
            <a:cxnLst/>
            <a:rect l="l" t="t" r="r" b="b"/>
            <a:pathLst>
              <a:path w="687705">
                <a:moveTo>
                  <a:pt x="0" y="0"/>
                </a:moveTo>
                <a:lnTo>
                  <a:pt x="687323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4" name="object 94"/>
          <p:cNvSpPr/>
          <p:nvPr/>
        </p:nvSpPr>
        <p:spPr>
          <a:xfrm>
            <a:off x="914399" y="4430805"/>
            <a:ext cx="2475923" cy="40341"/>
          </a:xfrm>
          <a:custGeom>
            <a:avLst/>
            <a:gdLst/>
            <a:ahLst/>
            <a:cxnLst/>
            <a:rect l="l" t="t" r="r" b="b"/>
            <a:pathLst>
              <a:path w="2723515" h="45720">
                <a:moveTo>
                  <a:pt x="0" y="45720"/>
                </a:moveTo>
                <a:lnTo>
                  <a:pt x="2723388" y="45720"/>
                </a:lnTo>
                <a:lnTo>
                  <a:pt x="2723388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5" name="object 95"/>
          <p:cNvSpPr/>
          <p:nvPr/>
        </p:nvSpPr>
        <p:spPr>
          <a:xfrm>
            <a:off x="8204662" y="1762910"/>
            <a:ext cx="92941" cy="4662207"/>
          </a:xfrm>
          <a:custGeom>
            <a:avLst/>
            <a:gdLst/>
            <a:ahLst/>
            <a:cxnLst/>
            <a:rect l="l" t="t" r="r" b="b"/>
            <a:pathLst>
              <a:path w="102234" h="5283834">
                <a:moveTo>
                  <a:pt x="0" y="5283708"/>
                </a:moveTo>
                <a:lnTo>
                  <a:pt x="102107" y="5283708"/>
                </a:lnTo>
                <a:lnTo>
                  <a:pt x="102107" y="0"/>
                </a:lnTo>
                <a:lnTo>
                  <a:pt x="0" y="0"/>
                </a:lnTo>
                <a:lnTo>
                  <a:pt x="0" y="52837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6" name="object 96"/>
          <p:cNvSpPr/>
          <p:nvPr/>
        </p:nvSpPr>
        <p:spPr>
          <a:xfrm>
            <a:off x="8204662" y="1762910"/>
            <a:ext cx="92941" cy="4662207"/>
          </a:xfrm>
          <a:custGeom>
            <a:avLst/>
            <a:gdLst/>
            <a:ahLst/>
            <a:cxnLst/>
            <a:rect l="l" t="t" r="r" b="b"/>
            <a:pathLst>
              <a:path w="102234" h="5283834">
                <a:moveTo>
                  <a:pt x="0" y="5283708"/>
                </a:moveTo>
                <a:lnTo>
                  <a:pt x="102107" y="5283708"/>
                </a:lnTo>
                <a:lnTo>
                  <a:pt x="102107" y="0"/>
                </a:lnTo>
                <a:lnTo>
                  <a:pt x="0" y="0"/>
                </a:lnTo>
                <a:lnTo>
                  <a:pt x="0" y="528370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7" name="object 97"/>
          <p:cNvSpPr/>
          <p:nvPr/>
        </p:nvSpPr>
        <p:spPr>
          <a:xfrm>
            <a:off x="1539240" y="1748118"/>
            <a:ext cx="92941" cy="4662207"/>
          </a:xfrm>
          <a:custGeom>
            <a:avLst/>
            <a:gdLst/>
            <a:ahLst/>
            <a:cxnLst/>
            <a:rect l="l" t="t" r="r" b="b"/>
            <a:pathLst>
              <a:path w="102235" h="5283834">
                <a:moveTo>
                  <a:pt x="0" y="5283708"/>
                </a:moveTo>
                <a:lnTo>
                  <a:pt x="102107" y="5283708"/>
                </a:lnTo>
                <a:lnTo>
                  <a:pt x="102107" y="0"/>
                </a:lnTo>
                <a:lnTo>
                  <a:pt x="0" y="0"/>
                </a:lnTo>
                <a:lnTo>
                  <a:pt x="0" y="52837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8" name="object 98"/>
          <p:cNvSpPr/>
          <p:nvPr/>
        </p:nvSpPr>
        <p:spPr>
          <a:xfrm>
            <a:off x="1539240" y="1748118"/>
            <a:ext cx="92941" cy="4662207"/>
          </a:xfrm>
          <a:custGeom>
            <a:avLst/>
            <a:gdLst/>
            <a:ahLst/>
            <a:cxnLst/>
            <a:rect l="l" t="t" r="r" b="b"/>
            <a:pathLst>
              <a:path w="102235" h="5283834">
                <a:moveTo>
                  <a:pt x="0" y="5283708"/>
                </a:moveTo>
                <a:lnTo>
                  <a:pt x="102107" y="5283708"/>
                </a:lnTo>
                <a:lnTo>
                  <a:pt x="102107" y="0"/>
                </a:lnTo>
                <a:lnTo>
                  <a:pt x="0" y="0"/>
                </a:lnTo>
                <a:lnTo>
                  <a:pt x="0" y="528370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9" name="object 99"/>
          <p:cNvSpPr/>
          <p:nvPr/>
        </p:nvSpPr>
        <p:spPr>
          <a:xfrm>
            <a:off x="1478279" y="6310704"/>
            <a:ext cx="6819323" cy="0"/>
          </a:xfrm>
          <a:custGeom>
            <a:avLst/>
            <a:gdLst/>
            <a:ahLst/>
            <a:cxnLst/>
            <a:rect l="l" t="t" r="r" b="b"/>
            <a:pathLst>
              <a:path w="7501255">
                <a:moveTo>
                  <a:pt x="0" y="0"/>
                </a:moveTo>
                <a:lnTo>
                  <a:pt x="7501128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0" name="object 100"/>
          <p:cNvSpPr/>
          <p:nvPr/>
        </p:nvSpPr>
        <p:spPr>
          <a:xfrm>
            <a:off x="1478279" y="6290533"/>
            <a:ext cx="6819323" cy="40341"/>
          </a:xfrm>
          <a:custGeom>
            <a:avLst/>
            <a:gdLst/>
            <a:ahLst/>
            <a:cxnLst/>
            <a:rect l="l" t="t" r="r" b="b"/>
            <a:pathLst>
              <a:path w="7501255" h="45720">
                <a:moveTo>
                  <a:pt x="0" y="45719"/>
                </a:moveTo>
                <a:lnTo>
                  <a:pt x="7501128" y="45719"/>
                </a:lnTo>
                <a:lnTo>
                  <a:pt x="7501128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1" name="object 101"/>
          <p:cNvSpPr/>
          <p:nvPr/>
        </p:nvSpPr>
        <p:spPr>
          <a:xfrm>
            <a:off x="5857701" y="1838212"/>
            <a:ext cx="2362200" cy="25885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2" name="object 102"/>
          <p:cNvSpPr/>
          <p:nvPr/>
        </p:nvSpPr>
        <p:spPr>
          <a:xfrm>
            <a:off x="6471199" y="686022"/>
            <a:ext cx="1008611" cy="2810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3" name="object 103"/>
          <p:cNvSpPr txBox="1">
            <a:spLocks noGrp="1"/>
          </p:cNvSpPr>
          <p:nvPr>
            <p:ph type="sldNum" sz="quarter" idx="4294967295"/>
          </p:nvPr>
        </p:nvSpPr>
        <p:spPr>
          <a:xfrm>
            <a:off x="8361678" y="6460032"/>
            <a:ext cx="534671" cy="18466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fld id="{81D60167-4931-47E6-BA6A-407CBD079E47}" type="slidenum">
              <a:rPr sz="1200" dirty="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rPr>
              <a:pPr algn="ctr" eaLnBrk="1" hangingPunct="1"/>
              <a:t>36</a:t>
            </a:fld>
            <a:endParaRPr sz="1200" dirty="0">
              <a:solidFill>
                <a:srgbClr val="898989"/>
              </a:solidFill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6910732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973096"/>
            <a:ext cx="9144000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 smtClean="0">
                <a:solidFill>
                  <a:srgbClr val="C00000"/>
                </a:solidFill>
                <a:latin typeface="Century Gothic" pitchFamily="34" charset="0"/>
                <a:ea typeface="+mj-ea"/>
              </a:rPr>
              <a:t>Exposición interna del CKD</a:t>
            </a:r>
            <a:endParaRPr lang="es-MX" sz="2800" b="1" dirty="0">
              <a:solidFill>
                <a:srgbClr val="C00000"/>
              </a:solidFill>
              <a:latin typeface="Century Gothic" pitchFamily="34" charset="0"/>
              <a:ea typeface="+mj-ea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0074" y="6356350"/>
            <a:ext cx="466725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70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Estructura del CKD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8539" y="1212757"/>
            <a:ext cx="8341001" cy="871683"/>
          </a:xfrm>
        </p:spPr>
        <p:txBody>
          <a:bodyPr vert="horz" lIns="91440" tIns="45720" rIns="91440" bIns="45720" rtlCol="0">
            <a:noAutofit/>
          </a:bodyPr>
          <a:lstStyle/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Alignmex es </a:t>
            </a:r>
            <a:r>
              <a:rPr lang="es-MX" altLang="es-MX" sz="1400" kern="0" dirty="0">
                <a:latin typeface="Century Gothic" panose="020B0502020202020204" pitchFamily="34" charset="0"/>
                <a:cs typeface="Arial" pitchFamily="34" charset="0"/>
              </a:rPr>
              <a:t>una administradora de fondos inmobiliarios </a:t>
            </a: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mexicana enfocada </a:t>
            </a:r>
            <a:r>
              <a:rPr lang="es-MX" altLang="es-MX" sz="1400" kern="0" dirty="0">
                <a:latin typeface="Century Gothic" panose="020B0502020202020204" pitchFamily="34" charset="0"/>
                <a:cs typeface="Arial" pitchFamily="34" charset="0"/>
              </a:rPr>
              <a:t>en desarrollar programas de inversión inmobiliaria </a:t>
            </a: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en México.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La estructura del CKD</a:t>
            </a: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 Alignmex se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resume en la siguiente tabla:</a:t>
            </a:r>
            <a:endParaRPr lang="es-MX" altLang="es-MX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ES" sz="14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ES" sz="14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905036" y="2596193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latin typeface="Century Gothic" panose="020B0502020202020204" pitchFamily="34" charset="0"/>
              </a:rPr>
              <a:t>Monto máximo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978516" y="2596864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MXN $5,000 mdp (Cinco mil millones de pesos)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896647" y="3012981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latin typeface="Century Gothic" panose="020B0502020202020204" pitchFamily="34" charset="0"/>
              </a:rPr>
              <a:t>Estructura de capital	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2970127" y="3025899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Fondeo inicial de 20%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905036" y="3441185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latin typeface="Century Gothic" panose="020B0502020202020204" pitchFamily="34" charset="0"/>
              </a:rPr>
              <a:t>Término	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2978516" y="3448845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10 años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905036" y="3871123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latin typeface="Century Gothic" panose="020B0502020202020204" pitchFamily="34" charset="0"/>
              </a:rPr>
              <a:t>Periodo de inversión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978516" y="3871791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8 años (con una posible extensión de cinco años)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905036" y="4301061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latin typeface="Century Gothic" panose="020B0502020202020204" pitchFamily="34" charset="0"/>
              </a:rPr>
              <a:t>Retorno preferente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2978516" y="4301729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9% en pesos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896647" y="4730999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latin typeface="Century Gothic" panose="020B0502020202020204" pitchFamily="34" charset="0"/>
              </a:rPr>
              <a:t>Retorno objetivo 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2970127" y="4731667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18-22% brutos, 14-18% netos 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896647" y="5160937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latin typeface="Century Gothic" panose="020B0502020202020204" pitchFamily="34" charset="0"/>
              </a:rPr>
              <a:t>Comisión por administración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2970127" y="5161606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1.25% -1.50% 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896647" y="5597165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latin typeface="Century Gothic" panose="020B0502020202020204" pitchFamily="34" charset="0"/>
              </a:rPr>
              <a:t>Catch-up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2970127" y="5597833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80% Inversionistas / 20% Alignmex</a:t>
            </a:r>
            <a:endParaRPr lang="es-MX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15300" y="6356350"/>
            <a:ext cx="5715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33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itchFamily="34" charset="0"/>
              </a:rPr>
              <a:t>El sector de bienes raíces tiene las TIR’s más elevadas</a:t>
            </a:r>
            <a:endParaRPr lang="es-MX" sz="2000" b="1" dirty="0">
              <a:latin typeface="Century Gothic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b="31545"/>
          <a:stretch/>
        </p:blipFill>
        <p:spPr>
          <a:xfrm>
            <a:off x="530739" y="1960269"/>
            <a:ext cx="8215266" cy="3033074"/>
          </a:xfrm>
          <a:prstGeom prst="rect">
            <a:avLst/>
          </a:prstGeom>
        </p:spPr>
      </p:pic>
      <p:sp>
        <p:nvSpPr>
          <p:cNvPr id="10" name="5 CuadroTexto"/>
          <p:cNvSpPr txBox="1"/>
          <p:nvPr/>
        </p:nvSpPr>
        <p:spPr>
          <a:xfrm>
            <a:off x="262286" y="6034089"/>
            <a:ext cx="87521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 smtClean="0">
                <a:latin typeface="Century Gothic" panose="020B0502020202020204" pitchFamily="34" charset="0"/>
              </a:rPr>
              <a:t>Datos al 20 de diciembre de 2016.</a:t>
            </a:r>
          </a:p>
          <a:p>
            <a:r>
              <a:rPr lang="es-MX" sz="1050" dirty="0" smtClean="0">
                <a:latin typeface="Century Gothic" panose="020B0502020202020204" pitchFamily="34" charset="0"/>
              </a:rPr>
              <a:t>TIR promedio simple por sector calculada desde el inicio de cada CKD con base al flujo de efectivo. </a:t>
            </a:r>
          </a:p>
          <a:p>
            <a:r>
              <a:rPr lang="es-MX" sz="1050" dirty="0" smtClean="0">
                <a:latin typeface="Century Gothic" panose="020B0502020202020204" pitchFamily="34" charset="0"/>
              </a:rPr>
              <a:t>Elaborado con base a información histórica de dividendos y llamadas de capital de cada CKD obtenidas de la BMV. </a:t>
            </a:r>
          </a:p>
        </p:txBody>
      </p:sp>
      <p:sp>
        <p:nvSpPr>
          <p:cNvPr id="6" name="Flecha derecha 5"/>
          <p:cNvSpPr/>
          <p:nvPr/>
        </p:nvSpPr>
        <p:spPr>
          <a:xfrm>
            <a:off x="89065" y="2345511"/>
            <a:ext cx="346441" cy="17160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39175" y="6492875"/>
            <a:ext cx="504825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10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pPr algn="just"/>
            <a:r>
              <a:rPr lang="es-MX" sz="2400" b="1" dirty="0" smtClean="0">
                <a:latin typeface="Century Gothic" pitchFamily="34" charset="0"/>
              </a:rPr>
              <a:t>Precalificación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71832" y="957624"/>
            <a:ext cx="8557843" cy="5501264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altLang="es-MX" sz="14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Se ha trabajado internamente un criterio de precalificación para determinar cuáles son los mejores CKD’s.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altLang="es-MX" sz="14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El criterio consiste en evaluar 26 aspectos básicos agrupados en </a:t>
            </a:r>
            <a:r>
              <a:rPr lang="es-MX" altLang="es-MX" sz="1400" u="sng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5 categorías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: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endParaRPr lang="es-MX" altLang="es-MX" sz="14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lvl="2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alt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Administrador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:  Experiencia en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el sector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experiencia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probada en conjunto,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experiencia en CKD's y en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private equity,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gobierno corporativo, personas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clave,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alianzas estratégicas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.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</a:p>
          <a:p>
            <a:pPr lvl="2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endParaRPr lang="es-MX" altLang="es-MX" sz="1400" b="1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lvl="2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alt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Emisión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: Figura para invertir 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rendimiento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preferente,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comisión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coinversión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del administrador,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opcionalidad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de coinversión,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consistencia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l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egal. </a:t>
            </a:r>
          </a:p>
          <a:p>
            <a:pPr lvl="2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endParaRPr lang="es-MX" altLang="es-MX" sz="14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lvl="2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alt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Mercado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: Comparativo con emisiones corporativas, inversión de principales jugadores institucionales. </a:t>
            </a:r>
          </a:p>
          <a:p>
            <a:pPr lvl="2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endParaRPr lang="es-MX" altLang="es-MX" sz="14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lvl="2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alt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Proyectos: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Sector, TIR esperada, múltiplo, diversificación, tamaño del pipeline, variabilidad de los rendimientos, oportunidades de </a:t>
            </a:r>
            <a:r>
              <a:rPr lang="es-MX" altLang="es-MX" sz="1400" i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upside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. </a:t>
            </a:r>
          </a:p>
          <a:p>
            <a:pPr lvl="2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endParaRPr lang="es-MX" altLang="es-MX" sz="1400" b="1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lvl="2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altLang="es-MX" sz="1400" b="1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Track record: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Inversionistas recurrentes, TIR de CKD’s anteriores, rendimiento anterior superior al benchmark, tamaño del crecimiento. </a:t>
            </a:r>
            <a:endParaRPr lang="es-ES" sz="14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67737" y="6458888"/>
            <a:ext cx="523875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05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pPr algn="just"/>
            <a:r>
              <a:rPr lang="es-MX" sz="2400" b="1" dirty="0" smtClean="0">
                <a:latin typeface="Century Gothic" pitchFamily="34" charset="0"/>
              </a:rPr>
              <a:t>Precalificación Alignmex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1953" y="1084085"/>
            <a:ext cx="8341001" cy="5628604"/>
          </a:xfrm>
        </p:spPr>
        <p:txBody>
          <a:bodyPr vert="horz" lIns="91440" tIns="45720" rIns="91440" bIns="45720" rtlCol="0">
            <a:noAutofit/>
          </a:bodyPr>
          <a:lstStyle/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r>
              <a:rPr lang="es-MX" altLang="es-MX" sz="16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Los aspectos se evalúan del 0 al 1 y se ponderan, ya que algunos aspectos tienen más peso que otros.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b="1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b="1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b="1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b="1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b="1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b="1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b="1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b="1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b="1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MX" altLang="es-MX" sz="1600" kern="0" dirty="0" smtClean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r>
              <a:rPr lang="es-MX" altLang="es-MX" sz="16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Se obtiene una calificación total que va del 0 al 10.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r>
              <a:rPr lang="es-MX" sz="16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Se estará buscando invertir en CKD’s con las mejores calificaciones. 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r>
              <a:rPr lang="es-MX" sz="16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Se invertirá con diferentes montos según las evaluaciones con un máximo de 300 mdp</a:t>
            </a:r>
            <a:endParaRPr lang="es-ES" sz="16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ES" sz="16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492" y="2611939"/>
            <a:ext cx="5769922" cy="2572895"/>
          </a:xfrm>
          <a:prstGeom prst="rect">
            <a:avLst/>
          </a:prstGeom>
        </p:spPr>
      </p:pic>
      <p:sp>
        <p:nvSpPr>
          <p:cNvPr id="6" name="Flecha derecha 5"/>
          <p:cNvSpPr/>
          <p:nvPr/>
        </p:nvSpPr>
        <p:spPr>
          <a:xfrm>
            <a:off x="1155404" y="4001386"/>
            <a:ext cx="375683" cy="170121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Flecha derecha 6"/>
          <p:cNvSpPr/>
          <p:nvPr/>
        </p:nvSpPr>
        <p:spPr>
          <a:xfrm>
            <a:off x="1155404" y="3040912"/>
            <a:ext cx="375683" cy="170121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8700" y="6356350"/>
            <a:ext cx="495300" cy="501650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1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Precalificación de Alignmex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8539" y="1212757"/>
            <a:ext cx="8341001" cy="87168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400" kern="0" dirty="0" smtClean="0">
                <a:latin typeface="Century Gothic" panose="020B0502020202020204" pitchFamily="34" charset="0"/>
                <a:cs typeface="Arial" pitchFamily="34" charset="0"/>
              </a:rPr>
              <a:t>La calificación total del CKD es de 7.11. Podemos revisar las calificaciones parciales en la siguiente gráfica:</a:t>
            </a:r>
            <a:endParaRPr lang="es-ES" sz="14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12" y="2169501"/>
            <a:ext cx="8423152" cy="3583371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8650" y="6356350"/>
            <a:ext cx="438150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itchFamily="34" charset="0"/>
              </a:rPr>
              <a:t>Aspectos a considerar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63013" y="1080327"/>
            <a:ext cx="8341001" cy="32937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ES" sz="12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Para el CKD de Alignmex, los siguientes aspectos son relevantes para tomar una decisión de inversión: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2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09" y="1548900"/>
            <a:ext cx="7922005" cy="5193510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08789" y="6499225"/>
            <a:ext cx="63521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43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2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itchFamily="34" charset="0"/>
                <a:ea typeface="+mj-ea"/>
              </a:rPr>
              <a:t>Consideraciones en caso de realizarse inversión</a:t>
            </a:r>
            <a:endParaRPr lang="es-MX" sz="2000" b="1" dirty="0">
              <a:latin typeface="Century Gothic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514350" y="1426114"/>
            <a:ext cx="8315325" cy="3460440"/>
          </a:xfrm>
          <a:noFill/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600" dirty="0" smtClean="0">
                <a:latin typeface="Century Gothic" panose="020B0502020202020204" pitchFamily="34" charset="0"/>
              </a:rPr>
              <a:t>El límite </a:t>
            </a:r>
            <a:r>
              <a:rPr lang="es-MX" sz="1600" dirty="0">
                <a:latin typeface="Century Gothic" panose="020B0502020202020204" pitchFamily="34" charset="0"/>
              </a:rPr>
              <a:t>para inversiones </a:t>
            </a:r>
            <a:r>
              <a:rPr lang="es-MX" sz="1600" dirty="0" smtClean="0">
                <a:latin typeface="Century Gothic" panose="020B0502020202020204" pitchFamily="34" charset="0"/>
              </a:rPr>
              <a:t>en CKD’s es del 3% de los activos en administración del FANVIT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 smtClean="0">
              <a:latin typeface="Century Gothic" panose="020B0502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600" dirty="0" smtClean="0">
                <a:latin typeface="Century Gothic" panose="020B0502020202020204" pitchFamily="34" charset="0"/>
              </a:rPr>
              <a:t>Al 12 de enero, esto representa un monto de 2,713 mdp.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600" dirty="0" smtClean="0">
                <a:latin typeface="Century Gothic" panose="020B0502020202020204" pitchFamily="34" charset="0"/>
              </a:rPr>
              <a:t>Los CKDs consumen ICAP (riesgo INFONAVIT) igual que la renta variable.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600" dirty="0" smtClean="0">
                <a:latin typeface="Century Gothic" panose="020B0502020202020204" pitchFamily="34" charset="0"/>
              </a:rPr>
              <a:t>La intención es </a:t>
            </a:r>
            <a:r>
              <a:rPr lang="es-MX" sz="1600" dirty="0">
                <a:latin typeface="Century Gothic" panose="020B0502020202020204" pitchFamily="34" charset="0"/>
              </a:rPr>
              <a:t>participar </a:t>
            </a:r>
            <a:r>
              <a:rPr lang="es-MX" sz="1600" dirty="0" smtClean="0">
                <a:latin typeface="Century Gothic" panose="020B0502020202020204" pitchFamily="34" charset="0"/>
              </a:rPr>
              <a:t>en 10 y 15 CKD’s, sobre ponderando los sectores, con mejores resultados históricos para </a:t>
            </a:r>
            <a:r>
              <a:rPr lang="es-MX" sz="1600" dirty="0">
                <a:latin typeface="Century Gothic" panose="020B0502020202020204" pitchFamily="34" charset="0"/>
              </a:rPr>
              <a:t>diversificar el </a:t>
            </a:r>
            <a:r>
              <a:rPr lang="es-MX" sz="1600" dirty="0" smtClean="0">
                <a:latin typeface="Century Gothic" panose="020B0502020202020204" pitchFamily="34" charset="0"/>
              </a:rPr>
              <a:t>riesgo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 smtClean="0">
              <a:latin typeface="Century Gothic" panose="020B0502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600" dirty="0" smtClean="0">
                <a:latin typeface="Century Gothic" panose="020B0502020202020204" pitchFamily="34" charset="0"/>
              </a:rPr>
              <a:t>S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 contempla participar con 200 mdp.</a:t>
            </a:r>
            <a:endParaRPr lang="es-MX" sz="1600" dirty="0" smtClean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58174" y="6356350"/>
            <a:ext cx="428625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44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5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78266" y="2196941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45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Análisis y propuesta de CKD </a:t>
            </a:r>
            <a:r>
              <a:rPr lang="es-MX" sz="1100" dirty="0">
                <a:latin typeface="Century Gothic" panose="020B0502020202020204" pitchFamily="34" charset="0"/>
              </a:rPr>
              <a:t>Alignmex</a:t>
            </a:r>
          </a:p>
          <a:p>
            <a:pPr marL="685800" lvl="1">
              <a:buFont typeface="+mj-lt"/>
              <a:buAutoNum type="alphaLcParenR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FANVIT</a:t>
            </a: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Enero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13247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1276350"/>
            <a:ext cx="8948738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CuadroTexto 2"/>
          <p:cNvSpPr txBox="1">
            <a:spLocks noChangeArrowheads="1"/>
          </p:cNvSpPr>
          <p:nvPr/>
        </p:nvSpPr>
        <p:spPr bwMode="auto">
          <a:xfrm>
            <a:off x="245291" y="331788"/>
            <a:ext cx="6775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</a:rPr>
              <a:t>Volatilidades y Tipo de Cambio</a:t>
            </a:r>
          </a:p>
        </p:txBody>
      </p:sp>
      <p:sp>
        <p:nvSpPr>
          <p:cNvPr id="4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46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59467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457200" y="282575"/>
            <a:ext cx="7311542" cy="6407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Economía mexicana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2000" dirty="0" smtClean="0">
              <a:latin typeface="+mn-lt"/>
              <a:cs typeface="Myriad Pro Light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La economía norteamericana mostró mayor dinamismo durante la segunda parte del 2016</a:t>
            </a: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</p:txBody>
      </p:sp>
      <p:pic>
        <p:nvPicPr>
          <p:cNvPr id="9220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76463"/>
            <a:ext cx="8285163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47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3884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Marcador de contenido 1"/>
          <p:cNvSpPr>
            <a:spLocks noGrp="1"/>
          </p:cNvSpPr>
          <p:nvPr>
            <p:ph idx="1"/>
          </p:nvPr>
        </p:nvSpPr>
        <p:spPr>
          <a:xfrm>
            <a:off x="457200" y="282575"/>
            <a:ext cx="8229600" cy="6384925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Empleo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latin typeface="Century Gothic" panose="020B0502020202020204" pitchFamily="34" charset="0"/>
              <a:ea typeface="MS PGothic" pitchFamily="34" charset="-128"/>
              <a:cs typeface="Myriad Pro Light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El 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empleo formal privado continuó aumentado, pero a ritmos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decrecientes. </a:t>
            </a: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En los últimos doce meses se han creado 732 mil puestos laborales.</a:t>
            </a: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</p:txBody>
      </p:sp>
      <p:pic>
        <p:nvPicPr>
          <p:cNvPr id="10243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106613"/>
            <a:ext cx="8128000" cy="45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48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3064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387351" y="282575"/>
            <a:ext cx="7388708" cy="6407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Exportaciones no petroleras y tipo de cambio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latin typeface="Century Gothic" panose="020B0502020202020204" pitchFamily="34" charset="0"/>
              <a:ea typeface="MS PGothic" pitchFamily="34" charset="-128"/>
              <a:cs typeface="Myriad Pro Light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Las exportaciones  no petroleras también han disminuido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 </a:t>
            </a: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a pesar de la fuerte depreciación del 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p</a:t>
            </a: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eso</a:t>
            </a: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</p:txBody>
      </p:sp>
      <p:pic>
        <p:nvPicPr>
          <p:cNvPr id="11268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2098675"/>
            <a:ext cx="8169275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49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2992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614235" y="303212"/>
            <a:ext cx="7154508" cy="1303165"/>
          </a:xfrm>
        </p:spPr>
        <p:txBody>
          <a:bodyPr/>
          <a:lstStyle/>
          <a:p>
            <a:pPr marL="0" indent="0">
              <a:buFont typeface="Arial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Comercio </a:t>
            </a: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exterior</a:t>
            </a:r>
          </a:p>
          <a:p>
            <a:pPr marL="0" indent="0">
              <a:buFont typeface="Arial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latin typeface="Century Gothic" panose="020B0502020202020204" pitchFamily="34" charset="0"/>
              <a:ea typeface="MS PGothic" pitchFamily="34" charset="-128"/>
              <a:cs typeface="Myriad Pro Light" charset="0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El 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bajo comercio ha impacto a nuestra balanza comercial y a la cuenta </a:t>
            </a: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corriente</a:t>
            </a: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</p:txBody>
      </p:sp>
      <p:pic>
        <p:nvPicPr>
          <p:cNvPr id="12292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97038"/>
            <a:ext cx="857250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50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95210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Marcador de contenido 1"/>
          <p:cNvSpPr>
            <a:spLocks noGrp="1"/>
          </p:cNvSpPr>
          <p:nvPr>
            <p:ph idx="1"/>
          </p:nvPr>
        </p:nvSpPr>
        <p:spPr>
          <a:xfrm>
            <a:off x="457200" y="282575"/>
            <a:ext cx="7311542" cy="6427788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Mercado </a:t>
            </a: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cambiario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latin typeface="Century Gothic" panose="020B0502020202020204" pitchFamily="34" charset="0"/>
              <a:ea typeface="MS PGothic" pitchFamily="34" charset="-128"/>
              <a:cs typeface="Myriad Pro Light" charset="0"/>
            </a:endParaRPr>
          </a:p>
          <a:p>
            <a:pPr marL="0" indent="0" algn="just" eaLnBrk="1" hangingPunct="1">
              <a:buFont typeface="Arial" pitchFamily="34" charset="0"/>
              <a:buNone/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Alta 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incertidumbre y volatilidad en los mercados </a:t>
            </a: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cambiarios ha 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conducido a una mayor depreciación del </a:t>
            </a: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peso. Nuestra 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moneda es altamente negociable en los mercados externos lo que la hace más vulnerable a la volatilidad.</a:t>
            </a:r>
          </a:p>
        </p:txBody>
      </p:sp>
      <p:pic>
        <p:nvPicPr>
          <p:cNvPr id="13315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97113"/>
            <a:ext cx="8113713" cy="45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51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4714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457200" y="282575"/>
            <a:ext cx="7355434" cy="640715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Mercado cambiario</a:t>
            </a:r>
          </a:p>
          <a:p>
            <a:pPr marL="0" indent="0" eaLnBrk="1" hangingPunct="1">
              <a:buFont typeface="Arial" pitchFamily="34" charset="0"/>
              <a:buNone/>
              <a:defRPr/>
            </a:pPr>
            <a:endParaRPr lang="es-MX" altLang="es-MX" sz="2000" dirty="0" smtClean="0">
              <a:latin typeface="Century Gothic" panose="020B0502020202020204" pitchFamily="34" charset="0"/>
              <a:cs typeface="Myriad Pro Light" charset="0"/>
            </a:endParaRPr>
          </a:p>
          <a:p>
            <a:pPr marL="0" indent="0" eaLnBrk="1" hangingPunct="1">
              <a:buFont typeface="Arial" pitchFamily="34" charset="0"/>
              <a:buNone/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La volatilidad en los mercados ha afectado a muchas monedas emergentes, incluyendo al peso mexicano </a:t>
            </a: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</p:txBody>
      </p:sp>
      <p:pic>
        <p:nvPicPr>
          <p:cNvPr id="14340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1876425"/>
            <a:ext cx="86455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52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19564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457200" y="282575"/>
            <a:ext cx="7304227" cy="1758950"/>
          </a:xfrm>
        </p:spPr>
        <p:txBody>
          <a:bodyPr/>
          <a:lstStyle/>
          <a:p>
            <a:pPr marL="0" indent="0" algn="just" eaLnBrk="1" hangingPunct="1">
              <a:buFont typeface="Arial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Flujos de capital</a:t>
            </a:r>
          </a:p>
          <a:p>
            <a:pPr marL="0" indent="0" algn="just" eaLnBrk="1" hangingPunct="1">
              <a:buFont typeface="Arial" pitchFamily="34" charset="0"/>
              <a:buNone/>
              <a:defRPr/>
            </a:pPr>
            <a:endParaRPr lang="es-MX" altLang="es-MX" sz="2000" b="1" dirty="0">
              <a:latin typeface="Century Gothic" panose="020B0502020202020204" pitchFamily="34" charset="0"/>
              <a:cs typeface="Myriad Pro Light" charset="0"/>
            </a:endParaRPr>
          </a:p>
          <a:p>
            <a:pPr marL="0" indent="0" algn="just" eaLnBrk="1" hangingPunct="1">
              <a:buFont typeface="Arial" pitchFamily="34" charset="0"/>
              <a:buNone/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Se observa una recomposición en esta tenencia extranjera de valores gubernamentales, aumentando la de Cetes y disminuyendo la de bonos</a:t>
            </a: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</p:txBody>
      </p:sp>
      <p:pic>
        <p:nvPicPr>
          <p:cNvPr id="1536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041525"/>
            <a:ext cx="8572500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53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0361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Marcador de contenido 1"/>
          <p:cNvSpPr>
            <a:spLocks noGrp="1"/>
          </p:cNvSpPr>
          <p:nvPr>
            <p:ph idx="1"/>
          </p:nvPr>
        </p:nvSpPr>
        <p:spPr>
          <a:xfrm>
            <a:off x="457200" y="282575"/>
            <a:ext cx="7311542" cy="6399213"/>
          </a:xfrm>
        </p:spPr>
        <p:txBody>
          <a:bodyPr/>
          <a:lstStyle/>
          <a:p>
            <a:pPr marL="0" indent="0" algn="just" eaLnBrk="1" hangingPunct="1">
              <a:buFont typeface="Arial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Precios e </a:t>
            </a:r>
            <a:r>
              <a:rPr lang="es-MX" alt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inflación</a:t>
            </a:r>
          </a:p>
          <a:p>
            <a:pPr marL="0" indent="0" algn="just" eaLnBrk="1" hangingPunct="1">
              <a:buFont typeface="Arial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latin typeface="Century Gothic" panose="020B0502020202020204" pitchFamily="34" charset="0"/>
              <a:ea typeface="MS PGothic" pitchFamily="34" charset="-128"/>
              <a:cs typeface="Myriad Pro Light" charset="0"/>
            </a:endParaRPr>
          </a:p>
          <a:p>
            <a:pPr marL="0" indent="0" algn="just" eaLnBrk="1" hangingPunct="1">
              <a:buFont typeface="Arial" pitchFamily="34" charset="0"/>
              <a:buNone/>
              <a:defRPr/>
            </a:pPr>
            <a:r>
              <a:rPr lang="es-MX" altLang="es-MX" sz="1600" dirty="0" smtClean="0">
                <a:latin typeface="Century Gothic" panose="020B0502020202020204" pitchFamily="34" charset="0"/>
                <a:cs typeface="Myriad Pro Light" charset="0"/>
              </a:rPr>
              <a:t>La </a:t>
            </a:r>
            <a:r>
              <a:rPr lang="es-MX" altLang="es-MX" sz="1600" dirty="0">
                <a:latin typeface="Century Gothic" panose="020B0502020202020204" pitchFamily="34" charset="0"/>
                <a:cs typeface="Myriad Pro Light" charset="0"/>
              </a:rPr>
              <a:t>depreciación del peso no ha afectado aún de manera importante a la inflación, pero ya se observa cierta presión en el componente subyacente a través del rubro de mercancías.</a:t>
            </a:r>
          </a:p>
          <a:p>
            <a:pPr algn="just" eaLnBrk="1" hangingPunct="1">
              <a:defRPr/>
            </a:pPr>
            <a:endParaRPr lang="es-MX" altLang="es-MX" sz="1600" dirty="0">
              <a:latin typeface="Century Gothic" panose="020B0502020202020204" pitchFamily="34" charset="0"/>
              <a:cs typeface="Myriad Pro Light" charset="0"/>
            </a:endParaRPr>
          </a:p>
        </p:txBody>
      </p:sp>
      <p:pic>
        <p:nvPicPr>
          <p:cNvPr id="16387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871663"/>
            <a:ext cx="857250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54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606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457200" y="282575"/>
            <a:ext cx="8229600" cy="673014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ea typeface="MS PGothic" pitchFamily="34" charset="-128"/>
                <a:cs typeface="Myriad Pro Light" charset="0"/>
              </a:rPr>
              <a:t>Perspectivas Macroeconómicas 2017</a:t>
            </a:r>
          </a:p>
        </p:txBody>
      </p:sp>
      <p:pic>
        <p:nvPicPr>
          <p:cNvPr id="1741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985963"/>
            <a:ext cx="8810625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Marcador de número de diapositiva"/>
          <p:cNvSpPr txBox="1">
            <a:spLocks/>
          </p:cNvSpPr>
          <p:nvPr/>
        </p:nvSpPr>
        <p:spPr>
          <a:xfrm>
            <a:off x="8522207" y="6359310"/>
            <a:ext cx="521053" cy="42188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fld id="{05E83AA4-A00D-4AA0-8FE8-B93C9F3EC141}" type="slidenum">
              <a:rPr lang="es-ES" altLang="es-MX"/>
              <a:pPr/>
              <a:t>55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45900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590301" cy="631524"/>
          </a:xfrm>
        </p:spPr>
        <p:txBody>
          <a:bodyPr>
            <a:no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</a:rPr>
              <a:t>Los mercados descuentan ya al 100% una baja de calificación de México a BBB-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4000" y="1231256"/>
            <a:ext cx="8747499" cy="1304910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Esto aún mantendría el grado de inversión del país.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El mercado de CDS (de protección contra impagos) ha mostrado un deterioro paulatino de la percepción de riesgo crediticio de nuestro país.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A mediados de 2016, sólo se preveía un recorte de BBB+ a BBB, pero ahora se descuenta una adicional, hasta BBB-</a:t>
            </a:r>
          </a:p>
        </p:txBody>
      </p:sp>
      <p:sp>
        <p:nvSpPr>
          <p:cNvPr id="47" name="CuadroTexto 46"/>
          <p:cNvSpPr txBox="1"/>
          <p:nvPr/>
        </p:nvSpPr>
        <p:spPr>
          <a:xfrm>
            <a:off x="144000" y="6468489"/>
            <a:ext cx="1052732" cy="360675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* El CDS se mide como la prima que paga un inversionista en puntos base de protección por la deuda de cada país denominada en USD a 5 años. </a:t>
            </a:r>
          </a:p>
          <a:p>
            <a:r>
              <a:rPr lang="es-ES" sz="900" dirty="0" smtClean="0">
                <a:latin typeface="Century Gothic" pitchFamily="34" charset="0"/>
              </a:rPr>
              <a:t>Fuente: Bloomberg</a:t>
            </a:r>
            <a:endParaRPr lang="es-MX" sz="900" dirty="0" smtClean="0">
              <a:latin typeface="Century Gothic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8422" t="28598" r="20949" b="16835"/>
          <a:stretch/>
        </p:blipFill>
        <p:spPr>
          <a:xfrm>
            <a:off x="33470" y="2641813"/>
            <a:ext cx="9112204" cy="3826676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09661" y="6359310"/>
            <a:ext cx="21336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56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91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78266" y="2591951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57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Análisis y propuesta de CKD </a:t>
            </a:r>
            <a:r>
              <a:rPr lang="es-MX" sz="1100" dirty="0">
                <a:latin typeface="Century Gothic" panose="020B0502020202020204" pitchFamily="34" charset="0"/>
              </a:rPr>
              <a:t>Alignmex</a:t>
            </a:r>
          </a:p>
          <a:p>
            <a:pPr marL="685800" lvl="1">
              <a:buFont typeface="+mj-lt"/>
              <a:buAutoNum type="alphaLcParenR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FANVIT</a:t>
            </a: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Enero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58937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121471" cy="631825"/>
          </a:xfrm>
        </p:spPr>
        <p:txBody>
          <a:bodyPr>
            <a:noAutofit/>
          </a:bodyPr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Operaciones relevantes 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FANVIT del 1 de diciembre al 30 de diciembre </a:t>
            </a:r>
            <a:r>
              <a:rPr lang="es-MX" sz="2000" b="1" dirty="0">
                <a:latin typeface="Century Gothic" panose="020B0502020202020204" pitchFamily="34" charset="0"/>
              </a:rPr>
              <a:t>de </a:t>
            </a:r>
            <a:r>
              <a:rPr lang="es-MX" sz="2000" b="1" dirty="0" smtClean="0">
                <a:latin typeface="Century Gothic" panose="020B0502020202020204" pitchFamily="34" charset="0"/>
              </a:rPr>
              <a:t>2016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0891" y="1456841"/>
            <a:ext cx="8229600" cy="5150147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</a:pPr>
            <a:r>
              <a:rPr lang="es-MX" sz="1600" dirty="0" smtClean="0">
                <a:latin typeface="Century Gothic" panose="020B0502020202020204" pitchFamily="34" charset="0"/>
              </a:rPr>
              <a:t>Compras por 31,000 mdp en PRLVs de corto plazo de la banca de desarrollo (SHF – NAFIN).</a:t>
            </a:r>
          </a:p>
          <a:p>
            <a:pPr algn="just">
              <a:buClr>
                <a:srgbClr val="C00000"/>
              </a:buClr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600" dirty="0" smtClean="0">
                <a:latin typeface="Century Gothic" panose="020B0502020202020204" pitchFamily="34" charset="0"/>
              </a:rPr>
              <a:t>Participación en colocación del CKD Walton Street Capital II por 300 mdp.</a:t>
            </a:r>
          </a:p>
          <a:p>
            <a:pPr algn="just">
              <a:buClr>
                <a:srgbClr val="C00000"/>
              </a:buClr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600" dirty="0" smtClean="0">
                <a:latin typeface="Century Gothic" panose="020B0502020202020204" pitchFamily="34" charset="0"/>
              </a:rPr>
              <a:t>Inversión por 38.7 mdp por la primera llamada de capital del CKD Interacciones.</a:t>
            </a:r>
          </a:p>
          <a:p>
            <a:pPr algn="just">
              <a:buClr>
                <a:srgbClr val="C00000"/>
              </a:buClr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600" dirty="0" smtClean="0">
                <a:latin typeface="Century Gothic" panose="020B0502020202020204" pitchFamily="34" charset="0"/>
              </a:rPr>
              <a:t>Compra de 534 mdp en instrumentos de renta variable internacional (QQQ – IVV).</a:t>
            </a:r>
          </a:p>
          <a:p>
            <a:pPr algn="just">
              <a:buClr>
                <a:srgbClr val="C00000"/>
              </a:buClr>
            </a:pP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s-MX" sz="1600" dirty="0" smtClean="0">
                <a:latin typeface="Century Gothic" panose="020B0502020202020204" pitchFamily="34" charset="0"/>
              </a:rPr>
              <a:t>Compra de 200 mdp en bonos gubernamentales udizados de mediano plazo.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24875" y="6492875"/>
            <a:ext cx="61912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3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754" y="3633340"/>
            <a:ext cx="4356245" cy="296113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36" y="351666"/>
            <a:ext cx="7741214" cy="354013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Resultados FANVIT al 30 de diciembre 2016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813675" y="6546850"/>
            <a:ext cx="352425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4" y="877898"/>
            <a:ext cx="2670972" cy="266539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207" y="877898"/>
            <a:ext cx="2997248" cy="265066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7125" y="1187314"/>
            <a:ext cx="3222763" cy="2341251"/>
          </a:xfrm>
          <a:prstGeom prst="rect">
            <a:avLst/>
          </a:prstGeom>
        </p:spPr>
      </p:pic>
      <p:pic>
        <p:nvPicPr>
          <p:cNvPr id="13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6" y="3633340"/>
            <a:ext cx="4737518" cy="29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5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5760" y="351666"/>
            <a:ext cx="7425690" cy="354013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Resultados FANVIT al 13 de enero de 2017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813675" y="6546850"/>
            <a:ext cx="352425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23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39" y="1500774"/>
            <a:ext cx="3840136" cy="3618634"/>
          </a:xfrm>
          <a:prstGeom prst="rect">
            <a:avLst/>
          </a:prstGeom>
        </p:spPr>
      </p:pic>
      <p:pic>
        <p:nvPicPr>
          <p:cNvPr id="24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639" y="1500774"/>
            <a:ext cx="4451025" cy="349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8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57200" y="5475677"/>
            <a:ext cx="5648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Cifras en millones de pesos y porcentaje al 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cierre de diciembre.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r>
              <a:rPr lang="es-MX" sz="1100" dirty="0">
                <a:latin typeface="Century Gothic" panose="020B0502020202020204" pitchFamily="34" charset="0"/>
              </a:rPr>
              <a:t>Fuente: Coordinación General de Riesgos</a:t>
            </a:r>
          </a:p>
        </p:txBody>
      </p:sp>
      <p:sp>
        <p:nvSpPr>
          <p:cNvPr id="11" name="2 Marcador de número de diapositiva"/>
          <p:cNvSpPr txBox="1">
            <a:spLocks/>
          </p:cNvSpPr>
          <p:nvPr/>
        </p:nvSpPr>
        <p:spPr>
          <a:xfrm>
            <a:off x="8543498" y="6478072"/>
            <a:ext cx="60050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61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8801"/>
            <a:ext cx="7315200" cy="849312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Resultados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/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Resultado </a:t>
            </a:r>
            <a:r>
              <a:rPr lang="es-MX" sz="2000" b="1" dirty="0">
                <a:latin typeface="Century Gothic" panose="020B0502020202020204" pitchFamily="34" charset="0"/>
              </a:rPr>
              <a:t>de Gestión FANVIT al 30 de Diciembre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 bwMode="auto">
          <a:xfrm>
            <a:off x="457200" y="5999932"/>
            <a:ext cx="7629801" cy="47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marL="171450" indent="-171450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Al 2016, el FANVIT </a:t>
            </a: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presentó </a:t>
            </a:r>
            <a:r>
              <a:rPr lang="es-MX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un rendimiento de </a:t>
            </a: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2.40</a:t>
            </a:r>
            <a:r>
              <a:rPr lang="es-MX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% y un resultado de </a:t>
            </a:r>
            <a:r>
              <a:rPr lang="es-MX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407.6 mdp</a:t>
            </a:r>
            <a:r>
              <a:rPr lang="es-MX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026" name="Imagen 1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15" y="1342283"/>
            <a:ext cx="7973483" cy="4060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66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631825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Riesgo-Rendimiento </a:t>
            </a:r>
            <a:r>
              <a:rPr lang="es-MX" sz="2000" b="1" dirty="0">
                <a:latin typeface="Century Gothic" panose="020B0502020202020204" pitchFamily="34" charset="0"/>
              </a:rPr>
              <a:t>Fanvit vs Siefore Básica 2 </a:t>
            </a:r>
            <a:r>
              <a:rPr lang="es-MX" sz="2000" b="1" dirty="0" smtClean="0">
                <a:latin typeface="Century Gothic" panose="020B0502020202020204" pitchFamily="34" charset="0"/>
              </a:rPr>
              <a:t/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al </a:t>
            </a:r>
            <a:r>
              <a:rPr lang="es-MX" sz="2000" b="1" dirty="0">
                <a:latin typeface="Century Gothic" panose="020B0502020202020204" pitchFamily="34" charset="0"/>
              </a:rPr>
              <a:t>30 de Diciembre</a:t>
            </a:r>
          </a:p>
        </p:txBody>
      </p:sp>
      <p:sp>
        <p:nvSpPr>
          <p:cNvPr id="7" name="4 CuadroTexto"/>
          <p:cNvSpPr txBox="1"/>
          <p:nvPr/>
        </p:nvSpPr>
        <p:spPr>
          <a:xfrm>
            <a:off x="226030" y="5872937"/>
            <a:ext cx="8691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Elaboración INFONAVIT con datos de </a:t>
            </a:r>
            <a:r>
              <a:rPr lang="es-MX" sz="1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Bloomberg al 30 de diciembre 2016.</a:t>
            </a:r>
            <a:endParaRPr lang="es-MX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62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31" y="1718692"/>
            <a:ext cx="8691938" cy="404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Estrategia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  <a:buClr>
                <a:srgbClr val="C00000"/>
              </a:buClr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Se propone como estrategia en el portafolio del FANVIT:</a:t>
            </a:r>
          </a:p>
          <a:p>
            <a:pPr algn="just">
              <a:spcAft>
                <a:spcPts val="0"/>
              </a:spcAft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Mantener posiciones de corto plazo 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nominal, revisables y udizados en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instrumentos de deuda gubernamental exclusivamente.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En el caso de renta variable internacional 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aumentar paulatinamente las posiciones, cuidando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los niveles de mercado y respetando los límites establecidos por la Coordinación General de Riesgos.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Aprovechar oportunidades de mercado que permitan mejorar la rentabilidad del portafolio.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just"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03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78266" y="2994276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64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Análisis y propuesta de CKD </a:t>
            </a:r>
            <a:r>
              <a:rPr lang="es-MX" sz="1100" dirty="0">
                <a:latin typeface="Century Gothic" panose="020B0502020202020204" pitchFamily="34" charset="0"/>
              </a:rPr>
              <a:t>Alignmex</a:t>
            </a:r>
          </a:p>
          <a:p>
            <a:pPr marL="685800" lvl="1">
              <a:buFont typeface="+mj-lt"/>
              <a:buAutoNum type="alphaLcParenR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FANVIT</a:t>
            </a: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Enero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20781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Rendimiento FINVIT	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65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219200" y="2578443"/>
            <a:ext cx="64749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 smtClean="0">
                <a:latin typeface="Century Gothic" panose="020B0502020202020204" pitchFamily="34" charset="0"/>
              </a:rPr>
              <a:t>Superó el parámetro de referencia.</a:t>
            </a:r>
            <a:endParaRPr lang="es-MX" sz="1050" dirty="0">
              <a:latin typeface="Century Gothic" panose="020B0502020202020204" pitchFamily="34" charset="0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1175777" y="2666385"/>
            <a:ext cx="86845" cy="85725"/>
          </a:xfrm>
          <a:prstGeom prst="ellipse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MX" sz="1100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966052"/>
              </p:ext>
            </p:extLst>
          </p:nvPr>
        </p:nvGraphicFramePr>
        <p:xfrm>
          <a:off x="749643" y="2783059"/>
          <a:ext cx="7792995" cy="3516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760514"/>
              </p:ext>
            </p:extLst>
          </p:nvPr>
        </p:nvGraphicFramePr>
        <p:xfrm>
          <a:off x="1000897" y="1285103"/>
          <a:ext cx="6911545" cy="1293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Worksheet" r:id="rId4" imgW="4667400" imgH="771525" progId="Excel.Sheet.12">
                  <p:embed/>
                </p:oleObj>
              </mc:Choice>
              <mc:Fallback>
                <p:oleObj name="Worksheet" r:id="rId4" imgW="4667400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0897" y="1285103"/>
                        <a:ext cx="6911545" cy="12933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524915"/>
            <a:ext cx="371135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INFONAVIT</a:t>
            </a:r>
          </a:p>
        </p:txBody>
      </p:sp>
    </p:spTree>
    <p:extLst>
      <p:ext uri="{BB962C8B-B14F-4D97-AF65-F5344CB8AC3E}">
        <p14:creationId xmlns:p14="http://schemas.microsoft.com/office/powerpoint/2010/main" val="140363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El </a:t>
            </a:r>
            <a:r>
              <a:rPr lang="es-MX" sz="2000" b="1" dirty="0">
                <a:latin typeface="Century Gothic" panose="020B0502020202020204" pitchFamily="34" charset="0"/>
              </a:rPr>
              <a:t>FINVIT cuenta con ~$ </a:t>
            </a:r>
            <a:r>
              <a:rPr lang="es-MX" sz="2000" b="1" dirty="0" smtClean="0">
                <a:latin typeface="Century Gothic" panose="020B0502020202020204" pitchFamily="34" charset="0"/>
              </a:rPr>
              <a:t>50.3 mdp</a:t>
            </a:r>
            <a:r>
              <a:rPr lang="es-MX" sz="2000" b="1" dirty="0">
                <a:latin typeface="Century Gothic" panose="020B0502020202020204" pitchFamily="34" charset="0"/>
              </a:rPr>
              <a:t>, </a:t>
            </a:r>
            <a:r>
              <a:rPr lang="es-MX" sz="2000" b="1" dirty="0" smtClean="0">
                <a:latin typeface="Century Gothic" panose="020B0502020202020204" pitchFamily="34" charset="0"/>
              </a:rPr>
              <a:t>71% </a:t>
            </a:r>
            <a:r>
              <a:rPr lang="es-MX" sz="2000" b="1" dirty="0">
                <a:latin typeface="Century Gothic" panose="020B0502020202020204" pitchFamily="34" charset="0"/>
              </a:rPr>
              <a:t>aportados de forma directa y un rendimiento del </a:t>
            </a:r>
            <a:r>
              <a:rPr lang="es-MX" sz="2000" b="1" dirty="0" smtClean="0">
                <a:latin typeface="Century Gothic" panose="020B0502020202020204" pitchFamily="34" charset="0"/>
              </a:rPr>
              <a:t>4.52%.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marzo de 2015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al 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30 de diciembre de 2016,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el FINVIT presenta los siguientes resultados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725527"/>
              </p:ext>
            </p:extLst>
          </p:nvPr>
        </p:nvGraphicFramePr>
        <p:xfrm>
          <a:off x="201244" y="1414236"/>
          <a:ext cx="3757297" cy="2775707"/>
        </p:xfrm>
        <a:graphic>
          <a:graphicData uri="http://schemas.openxmlformats.org/drawingml/2006/table">
            <a:tbl>
              <a:tblPr/>
              <a:tblGrid>
                <a:gridCol w="2363826"/>
                <a:gridCol w="1393471"/>
              </a:tblGrid>
              <a:tr h="1498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Principales Analíticos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627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30</a:t>
                      </a:r>
                      <a:r>
                        <a:rPr lang="es-MX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de diciembre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Tasa de Rendimiento Anualizada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4.52%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Tasa de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6.32%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0.84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0.036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50,304,194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1.07609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42802"/>
              </p:ext>
            </p:extLst>
          </p:nvPr>
        </p:nvGraphicFramePr>
        <p:xfrm>
          <a:off x="201244" y="4233269"/>
          <a:ext cx="3757297" cy="1791709"/>
        </p:xfrm>
        <a:graphic>
          <a:graphicData uri="http://schemas.openxmlformats.org/drawingml/2006/table">
            <a:tbl>
              <a:tblPr/>
              <a:tblGrid>
                <a:gridCol w="2363725"/>
                <a:gridCol w="1393572"/>
              </a:tblGrid>
              <a:tr h="3401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al 30 de</a:t>
                      </a:r>
                      <a:r>
                        <a:rPr lang="es-MX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 diciembre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</a:tr>
              <a:tr h="421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$20,972,587.16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6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 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$610,103.62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 descuento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054933"/>
              </p:ext>
            </p:extLst>
          </p:nvPr>
        </p:nvGraphicFramePr>
        <p:xfrm>
          <a:off x="3971978" y="4233268"/>
          <a:ext cx="5172022" cy="250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01245" y="6166917"/>
            <a:ext cx="3711356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INFONAVIT con datos al 30 de diciembre de 2016.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6475161"/>
            <a:ext cx="533400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8608199"/>
              </p:ext>
            </p:extLst>
          </p:nvPr>
        </p:nvGraphicFramePr>
        <p:xfrm>
          <a:off x="3708580" y="1414236"/>
          <a:ext cx="5435420" cy="2775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9137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</a:t>
            </a:r>
            <a:r>
              <a:rPr lang="es-MX" sz="2000" b="1" dirty="0" smtClean="0">
                <a:latin typeface="Century Gothic" panose="020B0502020202020204" pitchFamily="34" charset="0"/>
              </a:rPr>
              <a:t>FINVIT</a:t>
            </a:r>
            <a:endParaRPr lang="en-US" sz="20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71054" y="6544991"/>
            <a:ext cx="572946" cy="313009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C0DD11E7-DE26-3544-ADD9-B909B5A09C33}" type="slidenum">
              <a:rPr lang="es-ES">
                <a:latin typeface="Century Gothic" panose="020B0502020202020204" pitchFamily="34" charset="0"/>
              </a:rPr>
              <a:pPr algn="ctr"/>
              <a:t>67</a:t>
            </a:fld>
            <a:endParaRPr lang="es-ES" dirty="0">
              <a:latin typeface="Century Gothic" panose="020B0502020202020204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421510"/>
              </p:ext>
            </p:extLst>
          </p:nvPr>
        </p:nvGraphicFramePr>
        <p:xfrm>
          <a:off x="64487" y="1256263"/>
          <a:ext cx="4821838" cy="2647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6220112"/>
              </p:ext>
            </p:extLst>
          </p:nvPr>
        </p:nvGraphicFramePr>
        <p:xfrm>
          <a:off x="4886325" y="1256263"/>
          <a:ext cx="4257675" cy="2647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844587"/>
              </p:ext>
            </p:extLst>
          </p:nvPr>
        </p:nvGraphicFramePr>
        <p:xfrm>
          <a:off x="64486" y="4001178"/>
          <a:ext cx="482183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0197782"/>
              </p:ext>
            </p:extLst>
          </p:nvPr>
        </p:nvGraphicFramePr>
        <p:xfrm>
          <a:off x="4886324" y="4001177"/>
          <a:ext cx="4257675" cy="2645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2 Marcador de contenido"/>
          <p:cNvSpPr txBox="1">
            <a:spLocks/>
          </p:cNvSpPr>
          <p:nvPr/>
        </p:nvSpPr>
        <p:spPr>
          <a:xfrm>
            <a:off x="64486" y="6631458"/>
            <a:ext cx="5064105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000" dirty="0" smtClean="0">
                <a:latin typeface="Century Gothic" panose="020B0502020202020204" pitchFamily="34" charset="0"/>
              </a:rPr>
              <a:t>Fuente: INFONAVIT con datos al 30 de diciembre de 2016.</a:t>
            </a:r>
          </a:p>
        </p:txBody>
      </p:sp>
    </p:spTree>
    <p:extLst>
      <p:ext uri="{BB962C8B-B14F-4D97-AF65-F5344CB8AC3E}">
        <p14:creationId xmlns:p14="http://schemas.microsoft.com/office/powerpoint/2010/main" val="35359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401157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/>
            <a:r>
              <a:rPr lang="es-MX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1,296 </a:t>
            </a: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trabajadores inscritos </a:t>
            </a:r>
          </a:p>
          <a:p>
            <a:pPr marL="0" lvl="2" algn="ctr" defTabSz="913881"/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</a:t>
            </a:r>
            <a:r>
              <a:rPr lang="es-MX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28% </a:t>
            </a: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 la plantilla que corresponde a </a:t>
            </a:r>
            <a:r>
              <a:rPr lang="es-MX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4,562 trabajadores</a:t>
            </a: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/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2,848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algn="ctr" defTabSz="457200"/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797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62%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/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/>
            <a:r>
              <a:rPr lang="es-MX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1,952 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defTabSz="457200"/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452 inscritos </a:t>
            </a: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– </a:t>
            </a: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35%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 smtClean="0">
                <a:latin typeface="Century Gothic" panose="020B0502020202020204" pitchFamily="34" charset="0"/>
                <a:cs typeface="Arial" pitchFamily="34" charset="0"/>
              </a:rPr>
              <a:t>30 de diciembre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 2016 se tienen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/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2,610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algn="ctr" defTabSz="457200"/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844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65%</a:t>
            </a: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total del </a:t>
            </a: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personal inscrito</a:t>
            </a: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/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1,714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algn="ctr" defTabSz="457200"/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499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38%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~28% de la plantilla del Instituto ya es parte del FINVIT, </a:t>
            </a:r>
            <a:r>
              <a:rPr lang="es-MX" sz="2000" b="1" dirty="0" smtClean="0">
                <a:latin typeface="Century Gothic" panose="020B0502020202020204" pitchFamily="34" charset="0"/>
              </a:rPr>
              <a:t>62% </a:t>
            </a:r>
            <a:r>
              <a:rPr lang="es-MX" sz="2000" b="1" dirty="0">
                <a:latin typeface="Century Gothic" panose="020B0502020202020204" pitchFamily="34" charset="0"/>
              </a:rPr>
              <a:t>personal sindicalizado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96324" y="6492875"/>
            <a:ext cx="447675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99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78266" y="3411231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</a:t>
            </a:r>
            <a:r>
              <a:rPr lang="es-MX" sz="2000" dirty="0" smtClean="0">
                <a:latin typeface="Century Gothic" panose="020B0502020202020204" pitchFamily="34" charset="0"/>
              </a:rPr>
              <a:t>día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69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ln>
            <a:noFill/>
          </a:ln>
        </p:spPr>
        <p:txBody>
          <a:bodyPr/>
          <a:lstStyle/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</a:t>
            </a:r>
            <a:r>
              <a:rPr lang="es-MX" sz="1100" dirty="0" smtClean="0">
                <a:latin typeface="Century Gothic" panose="020B0502020202020204" pitchFamily="34" charset="0"/>
              </a:rPr>
              <a:t>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Análisis y propuesta de CKD </a:t>
            </a:r>
            <a:r>
              <a:rPr lang="es-MX" sz="1100" dirty="0">
                <a:latin typeface="Century Gothic" panose="020B0502020202020204" pitchFamily="34" charset="0"/>
              </a:rPr>
              <a:t>Alignmex</a:t>
            </a:r>
          </a:p>
          <a:p>
            <a:pPr marL="685800" lvl="1">
              <a:buFont typeface="+mj-lt"/>
              <a:buAutoNum type="alphaLcParenR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FANVIT</a:t>
            </a: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resultados y composición del </a:t>
            </a:r>
            <a:r>
              <a:rPr lang="es-MX" altLang="es-MX" sz="1100" dirty="0" smtClean="0">
                <a:latin typeface="Century Gothic" panose="020B0502020202020204" pitchFamily="34" charset="0"/>
              </a:rPr>
              <a:t>FINVIT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 startAt="5"/>
            </a:pPr>
            <a:r>
              <a:rPr lang="es-MX" altLang="es-MX" sz="1100" dirty="0">
                <a:latin typeface="Century Gothic" panose="020B0502020202020204" pitchFamily="34" charset="0"/>
              </a:rPr>
              <a:t>Asuntos Generales</a:t>
            </a:r>
          </a:p>
          <a:p>
            <a:pPr marL="285750" indent="-285750">
              <a:buFont typeface="+mj-lt"/>
              <a:buAutoNum type="romanUcPeriod" startAt="5"/>
            </a:pPr>
            <a:endParaRPr lang="es-MX" altLang="es-MX" sz="1100" dirty="0" smtClean="0">
              <a:latin typeface="Century Gothic" panose="020B050202020202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027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Enero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60328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8" y="3090913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ANEXOS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2017</a:t>
            </a:r>
            <a:endParaRPr lang="es-E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30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3549" y="192750"/>
            <a:ext cx="7407462" cy="63152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200" b="1" dirty="0" smtClean="0">
                <a:latin typeface="Century Gothic" panose="020B0502020202020204" pitchFamily="34" charset="0"/>
              </a:rPr>
              <a:t>Resultado del FANVIT </a:t>
            </a:r>
            <a:br>
              <a:rPr lang="es-ES" sz="2200" b="1" dirty="0" smtClean="0">
                <a:latin typeface="Century Gothic" panose="020B0502020202020204" pitchFamily="34" charset="0"/>
              </a:rPr>
            </a:br>
            <a:r>
              <a:rPr lang="es-ES" sz="1600" b="1" dirty="0" smtClean="0">
                <a:latin typeface="Century Gothic" panose="020B0502020202020204" pitchFamily="34" charset="0"/>
              </a:rPr>
              <a:t>(al 30 de diciembre de 2016)</a:t>
            </a:r>
            <a:endParaRPr lang="es-MX" sz="1600" b="1" dirty="0">
              <a:latin typeface="Century Gothic" panose="020B050202020202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434721" y="6021288"/>
            <a:ext cx="7407462" cy="631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Fuente: INFONAVIT con datos al 30 de diciembre de 2016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470249"/>
            <a:ext cx="2133600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71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8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617044"/>
              </p:ext>
            </p:extLst>
          </p:nvPr>
        </p:nvGraphicFramePr>
        <p:xfrm>
          <a:off x="238125" y="843324"/>
          <a:ext cx="8610600" cy="5376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615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687541" y="1556792"/>
            <a:ext cx="1297729" cy="41044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985270" y="1556792"/>
            <a:ext cx="4104456" cy="41044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32942" y="1556792"/>
            <a:ext cx="1654599" cy="41044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02275"/>
            <a:ext cx="7618876" cy="63152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200" b="1" dirty="0" smtClean="0">
                <a:latin typeface="Century Gothic" panose="020B0502020202020204" pitchFamily="34" charset="0"/>
              </a:rPr>
              <a:t>Resultado del FANVIT </a:t>
            </a:r>
            <a:r>
              <a:rPr lang="es-ES" sz="2400" b="1" dirty="0" smtClean="0">
                <a:latin typeface="Century Gothic" panose="020B0502020202020204" pitchFamily="34" charset="0"/>
              </a:rPr>
              <a:t/>
            </a:r>
            <a:br>
              <a:rPr lang="es-ES" sz="2400" b="1" dirty="0" smtClean="0">
                <a:latin typeface="Century Gothic" panose="020B0502020202020204" pitchFamily="34" charset="0"/>
              </a:rPr>
            </a:br>
            <a:r>
              <a:rPr lang="es-ES" sz="1600" b="1" dirty="0" smtClean="0">
                <a:latin typeface="Century Gothic" panose="020B0502020202020204" pitchFamily="34" charset="0"/>
              </a:rPr>
              <a:t>(al 30 de diciembre de 2016)</a:t>
            </a:r>
            <a:endParaRPr lang="es-MX" sz="1600" b="1" dirty="0">
              <a:latin typeface="Century Gothic" panose="020B050202020202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434721" y="6470249"/>
            <a:ext cx="7407462" cy="31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Fuente: INFONAVIT con datos al 30 de diciembre de 2016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470249"/>
            <a:ext cx="2133600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72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11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129862"/>
              </p:ext>
            </p:extLst>
          </p:nvPr>
        </p:nvGraphicFramePr>
        <p:xfrm>
          <a:off x="133350" y="919524"/>
          <a:ext cx="8734425" cy="541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957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7" y="3090913"/>
            <a:ext cx="6118691" cy="711200"/>
          </a:xfrm>
        </p:spPr>
        <p:txBody>
          <a:bodyPr/>
          <a:lstStyle/>
          <a:p>
            <a:r>
              <a:rPr lang="es-MX" altLang="es-MX" sz="2800" dirty="0" smtClean="0">
                <a:latin typeface="Century Gothic" pitchFamily="34" charset="0"/>
              </a:rPr>
              <a:t>Grupo de Trabajo de </a:t>
            </a:r>
            <a:r>
              <a:rPr lang="es-MX" altLang="es-MX" sz="2800" dirty="0">
                <a:latin typeface="Century Gothic" pitchFamily="34" charset="0"/>
              </a:rPr>
              <a:t>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</a:t>
            </a:r>
            <a:r>
              <a:rPr lang="es-MX" altLang="es-MX" sz="2800" dirty="0" smtClean="0">
                <a:latin typeface="Century Gothic" pitchFamily="34" charset="0"/>
              </a:rPr>
              <a:t>027</a:t>
            </a:r>
            <a:endParaRPr lang="es-MX" altLang="es-MX" sz="2800" dirty="0"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2017</a:t>
            </a:r>
            <a:endParaRPr lang="es-E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2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6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44394</TotalTime>
  <Words>6924</Words>
  <Application>Microsoft Office PowerPoint</Application>
  <PresentationFormat>Carta (216 x 279 mm)</PresentationFormat>
  <Paragraphs>894</Paragraphs>
  <Slides>73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4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73</vt:i4>
      </vt:variant>
    </vt:vector>
  </HeadingPairs>
  <TitlesOfParts>
    <vt:vector size="78" baseType="lpstr">
      <vt:lpstr>Tema de Office</vt:lpstr>
      <vt:lpstr>2_Infonavit_2015</vt:lpstr>
      <vt:lpstr>6_Infonavit_2015</vt:lpstr>
      <vt:lpstr>3_Infonavit_2015</vt:lpstr>
      <vt:lpstr>Worksheet</vt:lpstr>
      <vt:lpstr>Grupo de Trabajo de Inversiones Sesión Número 027</vt:lpstr>
      <vt:lpstr>Presentación de PowerPoint</vt:lpstr>
      <vt:lpstr>Informe sobre la inversión en CKD´s</vt:lpstr>
      <vt:lpstr>Presentación de PowerPoint</vt:lpstr>
      <vt:lpstr>Exposición del CKD por parte de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SIRENCK16</vt:lpstr>
      <vt:lpstr>Exposición interna del CKD</vt:lpstr>
      <vt:lpstr>Estructura del CKD</vt:lpstr>
      <vt:lpstr>El sector de bienes raíces tiene las TIR’s más elevadas</vt:lpstr>
      <vt:lpstr>Precalificación</vt:lpstr>
      <vt:lpstr>Precalificación Alignmex</vt:lpstr>
      <vt:lpstr>Precalificación de Alignmex</vt:lpstr>
      <vt:lpstr>Aspectos a considerar</vt:lpstr>
      <vt:lpstr>Consideraciones en caso de realizarse inversión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mercados descuentan ya al 100% una baja de calificación de México a BBB-</vt:lpstr>
      <vt:lpstr>Presentación de PowerPoint</vt:lpstr>
      <vt:lpstr>Operaciones relevantes  FANVIT del 1 de diciembre al 30 de diciembre de 2016</vt:lpstr>
      <vt:lpstr>Resultados FANVIT al 30 de diciembre 2016</vt:lpstr>
      <vt:lpstr>Resultados FANVIT al 13 de enero de 2017</vt:lpstr>
      <vt:lpstr>Resultados  Resultado de Gestión FANVIT al 30 de Diciembre</vt:lpstr>
      <vt:lpstr>Riesgo-Rendimiento Fanvit vs Siefore Básica 2  al 30 de Diciembre</vt:lpstr>
      <vt:lpstr>Estrategia</vt:lpstr>
      <vt:lpstr>Presentación de PowerPoint</vt:lpstr>
      <vt:lpstr>Rendimiento FINVIT </vt:lpstr>
      <vt:lpstr>El FINVIT cuenta con ~$ 50.3 mdp, 71% aportados de forma directa y un rendimiento del 4.52%.</vt:lpstr>
      <vt:lpstr>Composición FINVIT</vt:lpstr>
      <vt:lpstr>El ~28% de la plantilla del Instituto ya es parte del FINVIT, 62% personal sindicalizado</vt:lpstr>
      <vt:lpstr>Presentación de PowerPoint</vt:lpstr>
      <vt:lpstr>ANEXOS</vt:lpstr>
      <vt:lpstr>Resultado del FANVIT  (al 30 de diciembre de 2016)</vt:lpstr>
      <vt:lpstr>Resultado del FANVIT  (al 30 de diciembre de 2016)</vt:lpstr>
      <vt:lpstr>Grupo de Trabajo de Inversiones Sesión Número 027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Trumbley Arroyo Paula Susana</cp:lastModifiedBy>
  <cp:revision>792</cp:revision>
  <cp:lastPrinted>2017-01-13T18:26:03Z</cp:lastPrinted>
  <dcterms:created xsi:type="dcterms:W3CDTF">2015-01-27T17:54:18Z</dcterms:created>
  <dcterms:modified xsi:type="dcterms:W3CDTF">2017-01-18T20:46:44Z</dcterms:modified>
</cp:coreProperties>
</file>