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charts/chart15.xml" ContentType="application/vnd.openxmlformats-officedocument.drawingml.chart+xml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26.xml" ContentType="application/vnd.openxmlformats-officedocument.presentationml.notesSlide+xml"/>
  <Override PartName="/ppt/charts/chart22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23.xml" ContentType="application/vnd.openxmlformats-officedocument.drawingml.chart+xml"/>
  <Override PartName="/ppt/theme/themeOverride6.xml" ContentType="application/vnd.openxmlformats-officedocument.themeOverride+xml"/>
  <Override PartName="/ppt/drawings/drawing3.xml" ContentType="application/vnd.openxmlformats-officedocument.drawingml.chartshapes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9" r:id="rId2"/>
    <p:sldMasterId id="2147483682" r:id="rId3"/>
    <p:sldMasterId id="2147483695" r:id="rId4"/>
    <p:sldMasterId id="2147483719" r:id="rId5"/>
  </p:sldMasterIdLst>
  <p:notesMasterIdLst>
    <p:notesMasterId r:id="rId110"/>
  </p:notesMasterIdLst>
  <p:handoutMasterIdLst>
    <p:handoutMasterId r:id="rId111"/>
  </p:handoutMasterIdLst>
  <p:sldIdLst>
    <p:sldId id="946" r:id="rId6"/>
    <p:sldId id="919" r:id="rId7"/>
    <p:sldId id="831" r:id="rId8"/>
    <p:sldId id="832" r:id="rId9"/>
    <p:sldId id="833" r:id="rId10"/>
    <p:sldId id="834" r:id="rId11"/>
    <p:sldId id="835" r:id="rId12"/>
    <p:sldId id="836" r:id="rId13"/>
    <p:sldId id="837" r:id="rId14"/>
    <p:sldId id="838" r:id="rId15"/>
    <p:sldId id="839" r:id="rId16"/>
    <p:sldId id="840" r:id="rId17"/>
    <p:sldId id="841" r:id="rId18"/>
    <p:sldId id="842" r:id="rId19"/>
    <p:sldId id="843" r:id="rId20"/>
    <p:sldId id="844" r:id="rId21"/>
    <p:sldId id="845" r:id="rId22"/>
    <p:sldId id="846" r:id="rId23"/>
    <p:sldId id="847" r:id="rId24"/>
    <p:sldId id="848" r:id="rId25"/>
    <p:sldId id="849" r:id="rId26"/>
    <p:sldId id="955" r:id="rId27"/>
    <p:sldId id="956" r:id="rId28"/>
    <p:sldId id="957" r:id="rId29"/>
    <p:sldId id="958" r:id="rId30"/>
    <p:sldId id="959" r:id="rId31"/>
    <p:sldId id="960" r:id="rId32"/>
    <p:sldId id="961" r:id="rId33"/>
    <p:sldId id="962" r:id="rId34"/>
    <p:sldId id="951" r:id="rId35"/>
    <p:sldId id="952" r:id="rId36"/>
    <p:sldId id="920" r:id="rId37"/>
    <p:sldId id="934" r:id="rId38"/>
    <p:sldId id="916" r:id="rId39"/>
    <p:sldId id="917" r:id="rId40"/>
    <p:sldId id="918" r:id="rId41"/>
    <p:sldId id="949" r:id="rId42"/>
    <p:sldId id="953" r:id="rId43"/>
    <p:sldId id="853" r:id="rId44"/>
    <p:sldId id="819" r:id="rId45"/>
    <p:sldId id="820" r:id="rId46"/>
    <p:sldId id="821" r:id="rId47"/>
    <p:sldId id="822" r:id="rId48"/>
    <p:sldId id="823" r:id="rId49"/>
    <p:sldId id="824" r:id="rId50"/>
    <p:sldId id="825" r:id="rId51"/>
    <p:sldId id="826" r:id="rId52"/>
    <p:sldId id="827" r:id="rId53"/>
    <p:sldId id="935" r:id="rId54"/>
    <p:sldId id="922" r:id="rId55"/>
    <p:sldId id="854" r:id="rId56"/>
    <p:sldId id="925" r:id="rId57"/>
    <p:sldId id="790" r:id="rId58"/>
    <p:sldId id="923" r:id="rId59"/>
    <p:sldId id="850" r:id="rId60"/>
    <p:sldId id="851" r:id="rId61"/>
    <p:sldId id="666" r:id="rId62"/>
    <p:sldId id="937" r:id="rId63"/>
    <p:sldId id="938" r:id="rId64"/>
    <p:sldId id="939" r:id="rId65"/>
    <p:sldId id="940" r:id="rId66"/>
    <p:sldId id="941" r:id="rId67"/>
    <p:sldId id="942" r:id="rId68"/>
    <p:sldId id="797" r:id="rId69"/>
    <p:sldId id="943" r:id="rId70"/>
    <p:sldId id="855" r:id="rId71"/>
    <p:sldId id="733" r:id="rId72"/>
    <p:sldId id="676" r:id="rId73"/>
    <p:sldId id="734" r:id="rId74"/>
    <p:sldId id="678" r:id="rId75"/>
    <p:sldId id="945" r:id="rId76"/>
    <p:sldId id="944" r:id="rId77"/>
    <p:sldId id="391" r:id="rId78"/>
    <p:sldId id="897" r:id="rId79"/>
    <p:sldId id="898" r:id="rId80"/>
    <p:sldId id="882" r:id="rId81"/>
    <p:sldId id="924" r:id="rId82"/>
    <p:sldId id="883" r:id="rId83"/>
    <p:sldId id="884" r:id="rId84"/>
    <p:sldId id="885" r:id="rId85"/>
    <p:sldId id="886" r:id="rId86"/>
    <p:sldId id="887" r:id="rId87"/>
    <p:sldId id="888" r:id="rId88"/>
    <p:sldId id="889" r:id="rId89"/>
    <p:sldId id="890" r:id="rId90"/>
    <p:sldId id="913" r:id="rId91"/>
    <p:sldId id="892" r:id="rId92"/>
    <p:sldId id="893" r:id="rId93"/>
    <p:sldId id="914" r:id="rId94"/>
    <p:sldId id="895" r:id="rId95"/>
    <p:sldId id="896" r:id="rId96"/>
    <p:sldId id="899" r:id="rId97"/>
    <p:sldId id="900" r:id="rId98"/>
    <p:sldId id="901" r:id="rId99"/>
    <p:sldId id="902" r:id="rId100"/>
    <p:sldId id="903" r:id="rId101"/>
    <p:sldId id="904" r:id="rId102"/>
    <p:sldId id="905" r:id="rId103"/>
    <p:sldId id="906" r:id="rId104"/>
    <p:sldId id="907" r:id="rId105"/>
    <p:sldId id="908" r:id="rId106"/>
    <p:sldId id="909" r:id="rId107"/>
    <p:sldId id="910" r:id="rId108"/>
    <p:sldId id="947" r:id="rId109"/>
  </p:sldIdLst>
  <p:sldSz cx="9144000" cy="6858000" type="letter"/>
  <p:notesSz cx="6797675" cy="9928225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321" userDrawn="1">
          <p15:clr>
            <a:srgbClr val="A4A3A4"/>
          </p15:clr>
        </p15:guide>
        <p15:guide id="2" pos="2076" userDrawn="1">
          <p15:clr>
            <a:srgbClr val="A4A3A4"/>
          </p15:clr>
        </p15:guide>
        <p15:guide id="3" orient="horz" pos="3107" userDrawn="1">
          <p15:clr>
            <a:srgbClr val="A4A3A4"/>
          </p15:clr>
        </p15:guide>
        <p15:guide id="4" pos="2123" userDrawn="1">
          <p15:clr>
            <a:srgbClr val="A4A3A4"/>
          </p15:clr>
        </p15:guide>
        <p15:guide id="5" orient="horz" pos="3343" userDrawn="1">
          <p15:clr>
            <a:srgbClr val="A4A3A4"/>
          </p15:clr>
        </p15:guide>
        <p15:guide id="6" orient="horz" pos="3127" userDrawn="1">
          <p15:clr>
            <a:srgbClr val="A4A3A4"/>
          </p15:clr>
        </p15:guide>
        <p15:guide id="7" pos="2094" userDrawn="1">
          <p15:clr>
            <a:srgbClr val="A4A3A4"/>
          </p15:clr>
        </p15:guide>
        <p15:guide id="8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D32"/>
    <a:srgbClr val="CD0000"/>
    <a:srgbClr val="C0504D"/>
    <a:srgbClr val="E3819F"/>
    <a:srgbClr val="CC99FF"/>
    <a:srgbClr val="FF00FF"/>
    <a:srgbClr val="D48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8906" autoAdjust="0"/>
  </p:normalViewPr>
  <p:slideViewPr>
    <p:cSldViewPr snapToGrid="0" snapToObjects="1">
      <p:cViewPr>
        <p:scale>
          <a:sx n="100" d="100"/>
          <a:sy n="100" d="100"/>
        </p:scale>
        <p:origin x="-209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52" d="100"/>
          <a:sy n="52" d="100"/>
        </p:scale>
        <p:origin x="-2970" y="-84"/>
      </p:cViewPr>
      <p:guideLst>
        <p:guide orient="horz" pos="3321"/>
        <p:guide orient="horz" pos="3107"/>
        <p:guide orient="horz" pos="3343"/>
        <p:guide orient="horz" pos="3127"/>
        <p:guide pos="2076"/>
        <p:guide pos="2123"/>
        <p:guide pos="209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presProps" Target="presProps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102" Type="http://schemas.openxmlformats.org/officeDocument/2006/relationships/slide" Target="slides/slide97.xml"/><Relationship Id="rId110" Type="http://schemas.openxmlformats.org/officeDocument/2006/relationships/notesMaster" Target="notesMasters/notesMaster1.xml"/><Relationship Id="rId11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13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olosiio:Downloads:Comite&#769;%20de%20Inversiones%20v.1609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olosiio:Downloads:Comite&#769;%20de%20Inversiones%20v.1609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olosiio:Downloads:Comite&#769;%20de%20Inversiones%20v.1609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Riesgo%20de%20cr&#233;dito\Estudios%20de%20cr&#233;dito\CKD%20EXI\Presentaciones\Para%20GTI,%20Comit&#233;,%20D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Riesgo%20de%20cr&#233;dito\Estudios%20de%20cr&#233;dito\CKD%20EXI\Modelo\EXI%20-%20Rendimiento%20V.%20Fondo%202.11%20(INFONAVIT)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126\shared\cvvr\I.%20Actualizar%20Archivos\I.%201.%20Inegi%20Banxico\Base%20tenencia%20de%20Bonos%20M%20y%20Udibono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\\172.25.25.3\shared\cvvr\prueba%20actualiza%20tasas%20guber\Actualiza%20TasasGuber%20CI%20febrero.xlsx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\\172.25.25.3\shared\cvvr\prueba%20actualiza%20tasas%20guber\Actualiza%20TasasGuber%20CI%20febrero.xlsx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N333491\Desktop\2.ICAP\FANVIT\201612\201612_Tabla_Fanvit_complet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91\Desktop\2.ICAP\FANVIT\201612\201612_Tabla_Fanvit_complet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91\Desktop\2.ICAP\FANVIT\201612\201612_Tabla_Fanvit_complet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91\Desktop\2.ICAP\FANVIT\201612\201612_Tabla_Fanvit_complet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4157.INFONAVIT\Desktop\FACTSHEET%20FINVIT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6\12.%20Diciembre\Historico_Vector%2030.12.2016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7\2.%20FEBRERO\Historico_Vector%2003.02.2017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7\2.%20FEBRERO\Historico_Vector%2003.02.2017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7\2.%20FEBRERO\Historico_Vector%2003.02.2017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7\2.%20FEBRERO\Historico_Vector%2003.02.2017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AnalisisEconomico\II.%20Actualizar%20Archivos\II.%204.%20Infosel\Infosel%20version%20para%20modificacion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94706911636002"/>
          <c:y val="0.18936096529600499"/>
          <c:w val="0.45655052493438297"/>
          <c:h val="0.7609175415573049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0.18838981481481501"/>
                  <c:y val="-2.581746031746030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7</a:t>
                    </a:r>
                  </a:p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47</a:t>
                    </a:r>
                    <a:r>
                      <a:rPr lang="en-US" b="1" dirty="0">
                        <a:solidFill>
                          <a:schemeClr val="bg1"/>
                        </a:solidFill>
                      </a:rPr>
                      <a:t>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0523827160493799"/>
                  <c:y val="-3.53829365079365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8</a:t>
                    </a:r>
                  </a:p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53</a:t>
                    </a:r>
                    <a:r>
                      <a:rPr lang="en-US" b="1" dirty="0">
                        <a:solidFill>
                          <a:schemeClr val="bg1"/>
                        </a:solidFill>
                      </a:rPr>
                      <a:t>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'Resumen GNP (2)'!$J$8:$J$9</c:f>
              <c:strCache>
                <c:ptCount val="2"/>
                <c:pt idx="0">
                  <c:v>Midstream</c:v>
                </c:pt>
                <c:pt idx="1">
                  <c:v>Electricidad</c:v>
                </c:pt>
              </c:strCache>
            </c:strRef>
          </c:cat>
          <c:val>
            <c:numRef>
              <c:f>'Resumen GNP (2)'!$K$8:$K$9</c:f>
              <c:numCache>
                <c:formatCode>General</c:formatCode>
                <c:ptCount val="2"/>
                <c:pt idx="0">
                  <c:v>7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100">
          <a:latin typeface="Arial"/>
          <a:cs typeface="Arial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94706911636002"/>
          <c:y val="0.18936096529600499"/>
          <c:w val="0.45655052493438297"/>
          <c:h val="0.76091754155730496"/>
        </c:manualLayout>
      </c:layout>
      <c:pieChart>
        <c:varyColors val="1"/>
        <c:ser>
          <c:idx val="0"/>
          <c:order val="0"/>
          <c:spPr>
            <a:solidFill>
              <a:schemeClr val="bg1">
                <a:lumMod val="75000"/>
              </a:schemeClr>
            </a:solidFill>
          </c:spPr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layout>
                <c:manualLayout>
                  <c:x val="-0.182852034120735"/>
                  <c:y val="-3.13936278798482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  <a:p>
                    <a:r>
                      <a:rPr lang="en-US" b="1" dirty="0" smtClean="0"/>
                      <a:t>50</a:t>
                    </a:r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007250656168"/>
                  <c:y val="-3.13936278798482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  <a:p>
                    <a:r>
                      <a:rPr lang="en-US" b="1" dirty="0" smtClean="0"/>
                      <a:t>50</a:t>
                    </a:r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'Resumen GNP (2)'!$J$2:$J$3</c:f>
              <c:strCache>
                <c:ptCount val="2"/>
                <c:pt idx="0">
                  <c:v>Infraestructura</c:v>
                </c:pt>
                <c:pt idx="1">
                  <c:v>Energía</c:v>
                </c:pt>
              </c:strCache>
            </c:strRef>
          </c:cat>
          <c:val>
            <c:numRef>
              <c:f>'Resumen GNP (2)'!$K$2:$K$3</c:f>
              <c:numCache>
                <c:formatCode>General</c:formatCode>
                <c:ptCount val="2"/>
                <c:pt idx="0">
                  <c:v>15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100">
          <a:latin typeface="Arial"/>
          <a:cs typeface="Arial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94706911636002"/>
          <c:y val="0.18936096529600499"/>
          <c:w val="0.45655052493438297"/>
          <c:h val="0.7609175415573049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376092"/>
              </a:solidFill>
            </c:spPr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FF"/>
                        </a:solidFill>
                      </a:rPr>
                      <a:t>11</a:t>
                    </a:r>
                  </a:p>
                  <a:p>
                    <a:r>
                      <a:rPr lang="en-US" b="1" dirty="0" smtClean="0">
                        <a:solidFill>
                          <a:srgbClr val="FFFFFF"/>
                        </a:solidFill>
                      </a:rPr>
                      <a:t>73</a:t>
                    </a:r>
                    <a:r>
                      <a:rPr lang="en-US" b="1" dirty="0">
                        <a:solidFill>
                          <a:srgbClr val="FFFFFF"/>
                        </a:solidFill>
                      </a:rPr>
                      <a:t>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FF"/>
                        </a:solidFill>
                      </a:rPr>
                      <a:t>4</a:t>
                    </a:r>
                  </a:p>
                  <a:p>
                    <a:r>
                      <a:rPr lang="en-US" b="1" dirty="0" smtClean="0">
                        <a:solidFill>
                          <a:srgbClr val="FFFFFF"/>
                        </a:solidFill>
                      </a:rPr>
                      <a:t>27</a:t>
                    </a:r>
                    <a:r>
                      <a:rPr lang="en-US" b="1" dirty="0">
                        <a:solidFill>
                          <a:srgbClr val="FFFFFF"/>
                        </a:solidFill>
                      </a:rPr>
                      <a:t>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'[Comité de Inversiones v.160912.xlsx]Resumen GNP (2)'!$J$5:$J$6</c:f>
              <c:strCache>
                <c:ptCount val="2"/>
                <c:pt idx="0">
                  <c:v>Agua / Social</c:v>
                </c:pt>
                <c:pt idx="1">
                  <c:v>Transporte</c:v>
                </c:pt>
              </c:strCache>
            </c:strRef>
          </c:cat>
          <c:val>
            <c:numRef>
              <c:f>'[Comité de Inversiones v.160912.xlsx]Resumen GNP (2)'!$K$5:$K$6</c:f>
              <c:numCache>
                <c:formatCode>General</c:formatCode>
                <c:ptCount val="2"/>
                <c:pt idx="0">
                  <c:v>11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100">
          <a:latin typeface="Arial"/>
          <a:cs typeface="Arial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 smtClean="0">
                <a:solidFill>
                  <a:sysClr val="windowText" lastClr="000000"/>
                </a:solidFill>
              </a:rPr>
              <a:t>Distribución</a:t>
            </a:r>
            <a:r>
              <a:rPr lang="es-MX" b="1" baseline="0" dirty="0" smtClean="0">
                <a:solidFill>
                  <a:sysClr val="windowText" lastClr="000000"/>
                </a:solidFill>
              </a:rPr>
              <a:t> esperada de proyectos</a:t>
            </a:r>
            <a:endParaRPr lang="es-MX" b="1" dirty="0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447288875620405E-3"/>
                  <c:y val="-4.638743073782443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800" dirty="0"/>
                      <a:t>Electricidad
27%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83397395230812"/>
                      <c:h val="0.1670833333333333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4849295000915583E-3"/>
                  <c:y val="2.36234439092425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00B05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642452513341047"/>
                      <c:h val="0.1481481481481481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4896652610366831"/>
                  <c:y val="-6.4814814814814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2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2512988601543424E-3"/>
                  <c:y val="-1.6554389034704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681531514721798"/>
                      <c:h val="0.167083333333333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Hoja2!$E$5:$E$8</c:f>
              <c:strCache>
                <c:ptCount val="4"/>
                <c:pt idx="0">
                  <c:v>Electricidad</c:v>
                </c:pt>
                <c:pt idx="1">
                  <c:v>Midstream/downstream</c:v>
                </c:pt>
                <c:pt idx="2">
                  <c:v>Transporte</c:v>
                </c:pt>
                <c:pt idx="3">
                  <c:v>Agua/social</c:v>
                </c:pt>
              </c:strCache>
            </c:strRef>
          </c:cat>
          <c:val>
            <c:numRef>
              <c:f>Hoja2!$F$5:$F$8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ES_tradnl" b="1" dirty="0">
                <a:solidFill>
                  <a:schemeClr val="tx1"/>
                </a:solidFill>
              </a:rPr>
              <a:t>Flujos netos del inversionista </a:t>
            </a:r>
          </a:p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ES_tradnl" sz="1200" b="0" dirty="0">
                <a:solidFill>
                  <a:schemeClr val="tx1"/>
                </a:solidFill>
              </a:rPr>
              <a:t>(</a:t>
            </a:r>
            <a:r>
              <a:rPr lang="es-ES" sz="1200" b="0" dirty="0">
                <a:solidFill>
                  <a:schemeClr val="tx1"/>
                </a:solidFill>
              </a:rPr>
              <a:t>Serie A, en mdp)</a:t>
            </a:r>
            <a:endParaRPr lang="es-ES_tradnl" sz="1200" b="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'Resumen (E)'!$E$67</c:f>
              <c:strCache>
                <c:ptCount val="1"/>
                <c:pt idx="0">
                  <c:v>Flujos Inversionista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numRef>
              <c:f>'Resumen (E)'!$G$12:$V$12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'Resumen (E)'!$F$67:$V$67</c:f>
              <c:numCache>
                <c:formatCode>#,##0</c:formatCode>
                <c:ptCount val="17"/>
                <c:pt idx="1">
                  <c:v>0</c:v>
                </c:pt>
                <c:pt idx="2">
                  <c:v>-3200000</c:v>
                </c:pt>
                <c:pt idx="3">
                  <c:v>-2846397.8619047618</c:v>
                </c:pt>
                <c:pt idx="4">
                  <c:v>-977377.02061904711</c:v>
                </c:pt>
                <c:pt idx="5">
                  <c:v>732742.15533380955</c:v>
                </c:pt>
                <c:pt idx="6">
                  <c:v>785451.88810753799</c:v>
                </c:pt>
                <c:pt idx="7">
                  <c:v>841343.45104834158</c:v>
                </c:pt>
                <c:pt idx="8">
                  <c:v>886512.67663184414</c:v>
                </c:pt>
                <c:pt idx="9">
                  <c:v>949353.8680482721</c:v>
                </c:pt>
                <c:pt idx="10">
                  <c:v>1015986.5617927846</c:v>
                </c:pt>
                <c:pt idx="11">
                  <c:v>1069628.6725350255</c:v>
                </c:pt>
                <c:pt idx="12">
                  <c:v>1144542.4403222983</c:v>
                </c:pt>
                <c:pt idx="13">
                  <c:v>1223974.0151468944</c:v>
                </c:pt>
                <c:pt idx="14">
                  <c:v>6458610.2135766959</c:v>
                </c:pt>
                <c:pt idx="15">
                  <c:v>3717305.8625773224</c:v>
                </c:pt>
                <c:pt idx="16">
                  <c:v>3737045.3962851376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520192"/>
        <c:axId val="322522496"/>
      </c:areaChart>
      <c:catAx>
        <c:axId val="32252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22522496"/>
        <c:crosses val="autoZero"/>
        <c:auto val="1"/>
        <c:lblAlgn val="ctr"/>
        <c:lblOffset val="100"/>
        <c:noMultiLvlLbl val="0"/>
      </c:catAx>
      <c:valAx>
        <c:axId val="3225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22520192"/>
        <c:crosses val="autoZero"/>
        <c:crossBetween val="midCat"/>
        <c:dispUnits>
          <c:builtInUnit val="thousand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Cambio en la tenencia de extranjeros por bono (mdp) vs cambio en tasas de interés (pb)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490680797627457"/>
          <c:y val="0.19142442231614507"/>
          <c:w val="0.74426673676409216"/>
          <c:h val="0.52589918940313163"/>
        </c:manualLayout>
      </c:layout>
      <c:barChart>
        <c:barDir val="col"/>
        <c:grouping val="stacked"/>
        <c:varyColors val="0"/>
        <c:ser>
          <c:idx val="0"/>
          <c:order val="0"/>
          <c:tx>
            <c:v>Cambio en tenencia de extranjeros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'Tabla Tenencia de Extranjeros'!$AD$348:$AU$348</c:f>
              <c:strCache>
                <c:ptCount val="18"/>
                <c:pt idx="0">
                  <c:v>M170615</c:v>
                </c:pt>
                <c:pt idx="1">
                  <c:v>M171214</c:v>
                </c:pt>
                <c:pt idx="2">
                  <c:v>M180614</c:v>
                </c:pt>
                <c:pt idx="3">
                  <c:v>M181213</c:v>
                </c:pt>
                <c:pt idx="4">
                  <c:v>M191211</c:v>
                </c:pt>
                <c:pt idx="5">
                  <c:v>M200611</c:v>
                </c:pt>
                <c:pt idx="6">
                  <c:v>M210610</c:v>
                </c:pt>
                <c:pt idx="7">
                  <c:v>M220609</c:v>
                </c:pt>
                <c:pt idx="8">
                  <c:v>M231207</c:v>
                </c:pt>
                <c:pt idx="9">
                  <c:v>M241205</c:v>
                </c:pt>
                <c:pt idx="10">
                  <c:v>M260305</c:v>
                </c:pt>
                <c:pt idx="11">
                  <c:v>M270603</c:v>
                </c:pt>
                <c:pt idx="12">
                  <c:v>M290531</c:v>
                </c:pt>
                <c:pt idx="13">
                  <c:v>M310529</c:v>
                </c:pt>
                <c:pt idx="14">
                  <c:v>M341123</c:v>
                </c:pt>
                <c:pt idx="15">
                  <c:v>M361120</c:v>
                </c:pt>
                <c:pt idx="16">
                  <c:v>M381118</c:v>
                </c:pt>
                <c:pt idx="17">
                  <c:v>M421113</c:v>
                </c:pt>
              </c:strCache>
            </c:strRef>
          </c:cat>
          <c:val>
            <c:numRef>
              <c:f>'Tabla Tenencia de Extranjeros'!$AD$355:$AU$355</c:f>
              <c:numCache>
                <c:formatCode>#,##0</c:formatCode>
                <c:ptCount val="18"/>
                <c:pt idx="0">
                  <c:v>4904.570000000007</c:v>
                </c:pt>
                <c:pt idx="1">
                  <c:v>-2072.8600000000006</c:v>
                </c:pt>
                <c:pt idx="2">
                  <c:v>6460.7799999999988</c:v>
                </c:pt>
                <c:pt idx="3">
                  <c:v>17508.03</c:v>
                </c:pt>
                <c:pt idx="4">
                  <c:v>56992.979999999996</c:v>
                </c:pt>
                <c:pt idx="5">
                  <c:v>-8748.1000000000058</c:v>
                </c:pt>
                <c:pt idx="6">
                  <c:v>15155.329999999987</c:v>
                </c:pt>
                <c:pt idx="7">
                  <c:v>1506.3799999999901</c:v>
                </c:pt>
                <c:pt idx="8">
                  <c:v>2843.0200000000041</c:v>
                </c:pt>
                <c:pt idx="9">
                  <c:v>1818.25</c:v>
                </c:pt>
                <c:pt idx="10">
                  <c:v>18955.259999999995</c:v>
                </c:pt>
                <c:pt idx="11">
                  <c:v>-266.37999999999738</c:v>
                </c:pt>
                <c:pt idx="12">
                  <c:v>620.54999999999563</c:v>
                </c:pt>
                <c:pt idx="13">
                  <c:v>-3490.2000000000044</c:v>
                </c:pt>
                <c:pt idx="14">
                  <c:v>10221.739999999998</c:v>
                </c:pt>
                <c:pt idx="15">
                  <c:v>455.9900000000016</c:v>
                </c:pt>
                <c:pt idx="16">
                  <c:v>8187.6700000000055</c:v>
                </c:pt>
                <c:pt idx="17">
                  <c:v>4272.570000000007</c:v>
                </c:pt>
              </c:numCache>
            </c:numRef>
          </c:val>
        </c:ser>
        <c:ser>
          <c:idx val="1"/>
          <c:order val="1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'Tabla Tenencia de Extranjeros'!$AD$348:$AU$348</c:f>
              <c:strCache>
                <c:ptCount val="18"/>
                <c:pt idx="0">
                  <c:v>M170615</c:v>
                </c:pt>
                <c:pt idx="1">
                  <c:v>M171214</c:v>
                </c:pt>
                <c:pt idx="2">
                  <c:v>M180614</c:v>
                </c:pt>
                <c:pt idx="3">
                  <c:v>M181213</c:v>
                </c:pt>
                <c:pt idx="4">
                  <c:v>M191211</c:v>
                </c:pt>
                <c:pt idx="5">
                  <c:v>M200611</c:v>
                </c:pt>
                <c:pt idx="6">
                  <c:v>M210610</c:v>
                </c:pt>
                <c:pt idx="7">
                  <c:v>M220609</c:v>
                </c:pt>
                <c:pt idx="8">
                  <c:v>M231207</c:v>
                </c:pt>
                <c:pt idx="9">
                  <c:v>M241205</c:v>
                </c:pt>
                <c:pt idx="10">
                  <c:v>M260305</c:v>
                </c:pt>
                <c:pt idx="11">
                  <c:v>M270603</c:v>
                </c:pt>
                <c:pt idx="12">
                  <c:v>M290531</c:v>
                </c:pt>
                <c:pt idx="13">
                  <c:v>M310529</c:v>
                </c:pt>
                <c:pt idx="14">
                  <c:v>M341123</c:v>
                </c:pt>
                <c:pt idx="15">
                  <c:v>M361120</c:v>
                </c:pt>
                <c:pt idx="16">
                  <c:v>M381118</c:v>
                </c:pt>
                <c:pt idx="17">
                  <c:v>M421113</c:v>
                </c:pt>
              </c:strCache>
            </c:strRef>
          </c:cat>
          <c:val>
            <c:numRef>
              <c:f>'Tabla Tenencia de Extranjeros'!$AD$356:$AU$356</c:f>
              <c:numCache>
                <c:formatCode>#,##0</c:formatCode>
                <c:ptCount val="18"/>
                <c:pt idx="0">
                  <c:v>-1859.4000000000087</c:v>
                </c:pt>
                <c:pt idx="1">
                  <c:v>-3787.1300000000047</c:v>
                </c:pt>
                <c:pt idx="2">
                  <c:v>8646.7099999999919</c:v>
                </c:pt>
                <c:pt idx="3">
                  <c:v>5673.0099999999802</c:v>
                </c:pt>
                <c:pt idx="4">
                  <c:v>12332.73000000001</c:v>
                </c:pt>
                <c:pt idx="5">
                  <c:v>4601.6900000000023</c:v>
                </c:pt>
                <c:pt idx="6">
                  <c:v>4543.2300000000105</c:v>
                </c:pt>
                <c:pt idx="7">
                  <c:v>2239.5800000000017</c:v>
                </c:pt>
                <c:pt idx="8">
                  <c:v>-452.72000000000116</c:v>
                </c:pt>
                <c:pt idx="9">
                  <c:v>8000.4899999999907</c:v>
                </c:pt>
                <c:pt idx="10">
                  <c:v>8471.9600000000064</c:v>
                </c:pt>
                <c:pt idx="11">
                  <c:v>1027.6699999999983</c:v>
                </c:pt>
                <c:pt idx="12">
                  <c:v>2281.4700000000012</c:v>
                </c:pt>
                <c:pt idx="13">
                  <c:v>3907.8900000000067</c:v>
                </c:pt>
                <c:pt idx="14">
                  <c:v>5232.4599999999991</c:v>
                </c:pt>
                <c:pt idx="15">
                  <c:v>1299.7299999999996</c:v>
                </c:pt>
                <c:pt idx="16">
                  <c:v>4966.9599999999919</c:v>
                </c:pt>
                <c:pt idx="17">
                  <c:v>5800.6999999999971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3039360"/>
        <c:axId val="43787008"/>
      </c:barChart>
      <c:lineChart>
        <c:grouping val="standard"/>
        <c:varyColors val="0"/>
        <c:ser>
          <c:idx val="2"/>
          <c:order val="2"/>
          <c:tx>
            <c:v>Cambio en tasa de interés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'Tabla Tenencia de Extranjeros'!$AD$348:$AU$348</c:f>
              <c:strCache>
                <c:ptCount val="18"/>
                <c:pt idx="0">
                  <c:v>M170615</c:v>
                </c:pt>
                <c:pt idx="1">
                  <c:v>M171214</c:v>
                </c:pt>
                <c:pt idx="2">
                  <c:v>M180614</c:v>
                </c:pt>
                <c:pt idx="3">
                  <c:v>M181213</c:v>
                </c:pt>
                <c:pt idx="4">
                  <c:v>M191211</c:v>
                </c:pt>
                <c:pt idx="5">
                  <c:v>M200611</c:v>
                </c:pt>
                <c:pt idx="6">
                  <c:v>M210610</c:v>
                </c:pt>
                <c:pt idx="7">
                  <c:v>M220609</c:v>
                </c:pt>
                <c:pt idx="8">
                  <c:v>M231207</c:v>
                </c:pt>
                <c:pt idx="9">
                  <c:v>M241205</c:v>
                </c:pt>
                <c:pt idx="10">
                  <c:v>M260305</c:v>
                </c:pt>
                <c:pt idx="11">
                  <c:v>M270603</c:v>
                </c:pt>
                <c:pt idx="12">
                  <c:v>M290531</c:v>
                </c:pt>
                <c:pt idx="13">
                  <c:v>M310529</c:v>
                </c:pt>
                <c:pt idx="14">
                  <c:v>M341123</c:v>
                </c:pt>
                <c:pt idx="15">
                  <c:v>M361120</c:v>
                </c:pt>
                <c:pt idx="16">
                  <c:v>M381118</c:v>
                </c:pt>
                <c:pt idx="17">
                  <c:v>M421113</c:v>
                </c:pt>
              </c:strCache>
            </c:strRef>
          </c:cat>
          <c:val>
            <c:numRef>
              <c:f>'Tabla Tenencia de Extranjeros'!$AD$360:$AU$360</c:f>
              <c:numCache>
                <c:formatCode>General</c:formatCode>
                <c:ptCount val="18"/>
                <c:pt idx="0">
                  <c:v>132.00000000000003</c:v>
                </c:pt>
                <c:pt idx="1">
                  <c:v>135.99999999999994</c:v>
                </c:pt>
                <c:pt idx="2">
                  <c:v>123.99999999999993</c:v>
                </c:pt>
                <c:pt idx="3">
                  <c:v>122.99999999999996</c:v>
                </c:pt>
                <c:pt idx="4">
                  <c:v>121.99999999999997</c:v>
                </c:pt>
                <c:pt idx="5">
                  <c:v>127.00000000000004</c:v>
                </c:pt>
                <c:pt idx="6">
                  <c:v>138.99999999999997</c:v>
                </c:pt>
                <c:pt idx="7">
                  <c:v>144.00000000000003</c:v>
                </c:pt>
                <c:pt idx="8">
                  <c:v>145.00000000000003</c:v>
                </c:pt>
                <c:pt idx="9">
                  <c:v>143.00000000000006</c:v>
                </c:pt>
                <c:pt idx="10">
                  <c:v>140.99999999999991</c:v>
                </c:pt>
                <c:pt idx="11">
                  <c:v>143.99999999999994</c:v>
                </c:pt>
                <c:pt idx="12">
                  <c:v>136.99999999999991</c:v>
                </c:pt>
                <c:pt idx="13">
                  <c:v>142</c:v>
                </c:pt>
                <c:pt idx="14">
                  <c:v>143.50000000000006</c:v>
                </c:pt>
                <c:pt idx="15">
                  <c:v>143.99999999999994</c:v>
                </c:pt>
                <c:pt idx="16">
                  <c:v>145.00000000000011</c:v>
                </c:pt>
                <c:pt idx="17">
                  <c:v>139.00000000000006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794432"/>
        <c:axId val="43788544"/>
      </c:lineChart>
      <c:catAx>
        <c:axId val="4303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3787008"/>
        <c:crosses val="autoZero"/>
        <c:auto val="1"/>
        <c:lblAlgn val="ctr"/>
        <c:lblOffset val="100"/>
        <c:noMultiLvlLbl val="0"/>
      </c:catAx>
      <c:valAx>
        <c:axId val="4378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3039360"/>
        <c:crosses val="autoZero"/>
        <c:crossBetween val="between"/>
      </c:valAx>
      <c:valAx>
        <c:axId val="437885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3794432"/>
        <c:crosses val="max"/>
        <c:crossBetween val="between"/>
      </c:valAx>
      <c:catAx>
        <c:axId val="43794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7885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Entrada de extranjeros a bonos M (mdp)</a:t>
            </a:r>
          </a:p>
        </c:rich>
      </c:tx>
      <c:layout>
        <c:manualLayout>
          <c:xMode val="edge"/>
          <c:yMode val="edge"/>
          <c:x val="0.12494423946139548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cat>
            <c:numRef>
              <c:f>Hoja5!$B$5:$B$13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Hoja5!$D$5:$D$13</c:f>
              <c:numCache>
                <c:formatCode>#,##0</c:formatCode>
                <c:ptCount val="9"/>
                <c:pt idx="0">
                  <c:v>-102758</c:v>
                </c:pt>
                <c:pt idx="1">
                  <c:v>74088.48000000001</c:v>
                </c:pt>
                <c:pt idx="2">
                  <c:v>162443.10000000006</c:v>
                </c:pt>
                <c:pt idx="3">
                  <c:v>192420.93999999983</c:v>
                </c:pt>
                <c:pt idx="4">
                  <c:v>196968.52000000025</c:v>
                </c:pt>
                <c:pt idx="5">
                  <c:v>304339.48999999987</c:v>
                </c:pt>
                <c:pt idx="6">
                  <c:v>339685.48</c:v>
                </c:pt>
                <c:pt idx="7">
                  <c:v>303518.8600000001</c:v>
                </c:pt>
                <c:pt idx="8">
                  <c:v>72927.029999999795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3008"/>
        <c:axId val="43804544"/>
      </c:barChart>
      <c:catAx>
        <c:axId val="4380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3804544"/>
        <c:crosses val="autoZero"/>
        <c:auto val="1"/>
        <c:lblAlgn val="ctr"/>
        <c:lblOffset val="100"/>
        <c:noMultiLvlLbl val="0"/>
      </c:catAx>
      <c:valAx>
        <c:axId val="43804544"/>
        <c:scaling>
          <c:orientation val="minMax"/>
          <c:max val="350000"/>
          <c:min val="-100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380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Curva de tasas</a:t>
            </a:r>
            <a:r>
              <a:rPr lang="es-MX" b="1" baseline="0" dirty="0"/>
              <a:t> nominales</a:t>
            </a:r>
            <a:endParaRPr lang="es-MX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'Tabla Reporte Diario'!$B$6</c:f>
              <c:strCache>
                <c:ptCount val="1"/>
                <c:pt idx="0">
                  <c:v>Elecciones EUA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Diario'!$D$6:$K$6</c:f>
              <c:numCache>
                <c:formatCode>0.00</c:formatCode>
                <c:ptCount val="8"/>
                <c:pt idx="0">
                  <c:v>5.585604</c:v>
                </c:pt>
                <c:pt idx="1">
                  <c:v>5.6910740000000004</c:v>
                </c:pt>
                <c:pt idx="2">
                  <c:v>5.873901</c:v>
                </c:pt>
                <c:pt idx="3">
                  <c:v>5.9939010000000001</c:v>
                </c:pt>
                <c:pt idx="4">
                  <c:v>6.2122419999999998</c:v>
                </c:pt>
                <c:pt idx="5">
                  <c:v>6.5513810000000001</c:v>
                </c:pt>
                <c:pt idx="6">
                  <c:v>6.6494920000000004</c:v>
                </c:pt>
                <c:pt idx="7">
                  <c:v>6.6529489999999996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'Tabla Reporte Diario'!$B$8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Diario'!$D$8:$K$8</c:f>
              <c:numCache>
                <c:formatCode>0.00</c:formatCode>
                <c:ptCount val="8"/>
                <c:pt idx="0">
                  <c:v>6.8637189999999997</c:v>
                </c:pt>
                <c:pt idx="1">
                  <c:v>7.0084150000000003</c:v>
                </c:pt>
                <c:pt idx="2">
                  <c:v>7.3128570000000002</c:v>
                </c:pt>
                <c:pt idx="3">
                  <c:v>7.4039289999999998</c:v>
                </c:pt>
                <c:pt idx="4">
                  <c:v>7.5746149999999997</c:v>
                </c:pt>
                <c:pt idx="5">
                  <c:v>7.8007689999999998</c:v>
                </c:pt>
                <c:pt idx="6">
                  <c:v>7.8809620000000002</c:v>
                </c:pt>
                <c:pt idx="7">
                  <c:v>7.7447319999999999</c:v>
                </c:pt>
              </c:numCache>
            </c:numRef>
          </c:yVal>
          <c:smooth val="1"/>
        </c:ser>
        <c:ser>
          <c:idx val="4"/>
          <c:order val="2"/>
          <c:tx>
            <c:strRef>
              <c:f>'Tabla Reporte Diario'!$B$9</c:f>
              <c:strCache>
                <c:ptCount val="1"/>
                <c:pt idx="0">
                  <c:v>Un año antes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Diario'!$D$9:$K$9</c:f>
              <c:numCache>
                <c:formatCode>0.00</c:formatCode>
                <c:ptCount val="8"/>
                <c:pt idx="0">
                  <c:v>3.9872529999999999</c:v>
                </c:pt>
                <c:pt idx="1">
                  <c:v>4.7095039999999999</c:v>
                </c:pt>
                <c:pt idx="2">
                  <c:v>5.3331869999999997</c:v>
                </c:pt>
                <c:pt idx="3">
                  <c:v>5.7523809999999997</c:v>
                </c:pt>
                <c:pt idx="4">
                  <c:v>6.1153630000000003</c:v>
                </c:pt>
                <c:pt idx="5">
                  <c:v>6.6201100000000004</c:v>
                </c:pt>
                <c:pt idx="6">
                  <c:v>6.8289010000000001</c:v>
                </c:pt>
                <c:pt idx="7">
                  <c:v>6.918317</c:v>
                </c:pt>
              </c:numCache>
            </c:numRef>
          </c:yVal>
          <c:smooth val="1"/>
        </c:ser>
        <c:ser>
          <c:idx val="0"/>
          <c:order val="3"/>
          <c:tx>
            <c:strRef>
              <c:f>'Tabla Reporte Diario'!$C$5</c:f>
              <c:strCache>
                <c:ptCount val="1"/>
                <c:pt idx="0">
                  <c:v>08/02/2017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8263428991905817E-2"/>
                  <c:y val="5.6451624852176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660044150110375E-2"/>
                  <c:y val="4.0322589180126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9433406916850625E-3"/>
                  <c:y val="2.41935535080758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660044150110375E-2"/>
                  <c:y val="1.3440863060042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1773362766740196E-2"/>
                  <c:y val="1.6129035672050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0603384841795545E-2"/>
                  <c:y val="2.95698987320926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1206769683590987E-2"/>
                  <c:y val="2.9569898732092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060338484179533E-2"/>
                  <c:y val="-2.4193553508075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Diario'!$D$5:$K$5</c:f>
              <c:numCache>
                <c:formatCode>0.00</c:formatCode>
                <c:ptCount val="8"/>
                <c:pt idx="0">
                  <c:v>6.7592559999999997</c:v>
                </c:pt>
                <c:pt idx="1">
                  <c:v>6.7506009999999996</c:v>
                </c:pt>
                <c:pt idx="2">
                  <c:v>6.9851099999999997</c:v>
                </c:pt>
                <c:pt idx="3">
                  <c:v>7.2130219999999996</c:v>
                </c:pt>
                <c:pt idx="4">
                  <c:v>7.3720879999999998</c:v>
                </c:pt>
                <c:pt idx="5">
                  <c:v>7.7034849999999997</c:v>
                </c:pt>
                <c:pt idx="6">
                  <c:v>7.8407549999999997</c:v>
                </c:pt>
                <c:pt idx="7">
                  <c:v>7.9423260000000004</c:v>
                </c:pt>
              </c:numCache>
            </c:numRef>
          </c:yVal>
          <c:smooth val="1"/>
        </c:ser>
        <c:ser>
          <c:idx val="1"/>
          <c:order val="4"/>
          <c:tx>
            <c:strRef>
              <c:f>'Tabla Reporte Diario'!$B$7</c:f>
              <c:strCache>
                <c:ptCount val="1"/>
                <c:pt idx="0">
                  <c:v>Trump presidente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Diario'!$D$7:$K$7</c:f>
              <c:numCache>
                <c:formatCode>0.00</c:formatCode>
                <c:ptCount val="8"/>
                <c:pt idx="0">
                  <c:v>6.8439670000000001</c:v>
                </c:pt>
                <c:pt idx="1">
                  <c:v>7.1210380000000004</c:v>
                </c:pt>
                <c:pt idx="2">
                  <c:v>7.375604</c:v>
                </c:pt>
                <c:pt idx="3">
                  <c:v>7.5574729999999999</c:v>
                </c:pt>
                <c:pt idx="4">
                  <c:v>7.7679999999999998</c:v>
                </c:pt>
                <c:pt idx="5">
                  <c:v>8.0636259999999993</c:v>
                </c:pt>
                <c:pt idx="6">
                  <c:v>8.1404809999999994</c:v>
                </c:pt>
                <c:pt idx="7">
                  <c:v>8.0071159999999999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283200"/>
        <c:axId val="47293952"/>
      </c:scatterChart>
      <c:valAx>
        <c:axId val="47283200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sz="1050" dirty="0"/>
                  <a:t>Años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7293952"/>
        <c:crosses val="autoZero"/>
        <c:crossBetween val="midCat"/>
        <c:majorUnit val="5"/>
      </c:valAx>
      <c:valAx>
        <c:axId val="47293952"/>
        <c:scaling>
          <c:orientation val="minMax"/>
          <c:min val="3.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7283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B05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>
                <a:solidFill>
                  <a:sysClr val="windowText" lastClr="000000"/>
                </a:solidFill>
              </a:rPr>
              <a:t>Curva de tasas reales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'Tabla Reporte Diario'!$B$12</c:f>
              <c:strCache>
                <c:ptCount val="1"/>
                <c:pt idx="0">
                  <c:v>Elecciones EUA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Diario'!$D$12:$K$12</c:f>
              <c:numCache>
                <c:formatCode>0.00</c:formatCode>
                <c:ptCount val="8"/>
                <c:pt idx="0">
                  <c:v>2.133022</c:v>
                </c:pt>
                <c:pt idx="1">
                  <c:v>2.5378020000000001</c:v>
                </c:pt>
                <c:pt idx="2">
                  <c:v>2.7538459999999998</c:v>
                </c:pt>
                <c:pt idx="3">
                  <c:v>2.87792</c:v>
                </c:pt>
                <c:pt idx="4">
                  <c:v>3.0177309999999999</c:v>
                </c:pt>
                <c:pt idx="5">
                  <c:v>3.2277309999999999</c:v>
                </c:pt>
                <c:pt idx="6">
                  <c:v>3.417967</c:v>
                </c:pt>
                <c:pt idx="7">
                  <c:v>3.5294919999999999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'Tabla Reporte Diario'!$B$8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Diario'!$D$14:$K$14</c:f>
              <c:numCache>
                <c:formatCode>0.00</c:formatCode>
                <c:ptCount val="8"/>
                <c:pt idx="0">
                  <c:v>1.448736</c:v>
                </c:pt>
                <c:pt idx="1">
                  <c:v>2.3025639999999998</c:v>
                </c:pt>
                <c:pt idx="2">
                  <c:v>2.6161539999999999</c:v>
                </c:pt>
                <c:pt idx="3">
                  <c:v>2.808681</c:v>
                </c:pt>
                <c:pt idx="4">
                  <c:v>3.0378850000000002</c:v>
                </c:pt>
                <c:pt idx="5">
                  <c:v>3.4128850000000002</c:v>
                </c:pt>
                <c:pt idx="6">
                  <c:v>3.7286920000000001</c:v>
                </c:pt>
                <c:pt idx="7">
                  <c:v>3.840112</c:v>
                </c:pt>
              </c:numCache>
            </c:numRef>
          </c:yVal>
          <c:smooth val="1"/>
        </c:ser>
        <c:ser>
          <c:idx val="4"/>
          <c:order val="2"/>
          <c:tx>
            <c:strRef>
              <c:f>'Tabla Reporte Diario'!$B$15</c:f>
              <c:strCache>
                <c:ptCount val="1"/>
                <c:pt idx="0">
                  <c:v>Un año antes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Diario'!$D$15:$K$15</c:f>
              <c:numCache>
                <c:formatCode>0.00</c:formatCode>
                <c:ptCount val="8"/>
                <c:pt idx="0">
                  <c:v>1.165934</c:v>
                </c:pt>
                <c:pt idx="1">
                  <c:v>1.8126009999999999</c:v>
                </c:pt>
                <c:pt idx="2">
                  <c:v>2.3986809999999998</c:v>
                </c:pt>
                <c:pt idx="3">
                  <c:v>2.7229830000000002</c:v>
                </c:pt>
                <c:pt idx="4">
                  <c:v>3.0099399999999998</c:v>
                </c:pt>
                <c:pt idx="5">
                  <c:v>3.3449399999999998</c:v>
                </c:pt>
                <c:pt idx="6">
                  <c:v>3.6729669999999999</c:v>
                </c:pt>
                <c:pt idx="7">
                  <c:v>3.8386450000000001</c:v>
                </c:pt>
              </c:numCache>
            </c:numRef>
          </c:yVal>
          <c:smooth val="1"/>
        </c:ser>
        <c:ser>
          <c:idx val="0"/>
          <c:order val="3"/>
          <c:tx>
            <c:strRef>
              <c:f>'Tabla Reporte Diario'!$C$11</c:f>
              <c:strCache>
                <c:ptCount val="1"/>
                <c:pt idx="0">
                  <c:v>08/02/2017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9470198675496706E-2"/>
                  <c:y val="-3.225807134410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47019867549672E-2"/>
                  <c:y val="-3.2258071344101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535688005886681E-2"/>
                  <c:y val="-3.2258071344101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1243561442236915E-2"/>
                  <c:y val="-3.763441656811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640176600441501E-2"/>
                  <c:y val="-2.9569898732092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9470198675496748E-2"/>
                  <c:y val="-4.3010761792134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1810154525386421E-2"/>
                  <c:y val="-3.763441656811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263428991905817E-2"/>
                  <c:y val="-3.2258071344101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Diario'!$D$11:$K$11</c:f>
              <c:numCache>
                <c:formatCode>0.00</c:formatCode>
                <c:ptCount val="8"/>
                <c:pt idx="0">
                  <c:v>2.3965380000000001</c:v>
                </c:pt>
                <c:pt idx="1">
                  <c:v>2.6085159999999998</c:v>
                </c:pt>
                <c:pt idx="2">
                  <c:v>2.8420879999999999</c:v>
                </c:pt>
                <c:pt idx="3">
                  <c:v>3.0115229999999999</c:v>
                </c:pt>
                <c:pt idx="4">
                  <c:v>3.236764</c:v>
                </c:pt>
                <c:pt idx="5">
                  <c:v>3.526764</c:v>
                </c:pt>
                <c:pt idx="6">
                  <c:v>3.7776260000000002</c:v>
                </c:pt>
                <c:pt idx="7">
                  <c:v>3.890053</c:v>
                </c:pt>
              </c:numCache>
            </c:numRef>
          </c:yVal>
          <c:smooth val="1"/>
        </c:ser>
        <c:ser>
          <c:idx val="1"/>
          <c:order val="4"/>
          <c:tx>
            <c:strRef>
              <c:f>'Tabla Reporte Diario'!$B$13</c:f>
              <c:strCache>
                <c:ptCount val="1"/>
                <c:pt idx="0">
                  <c:v>Trump presidente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'Tabla Reporte Diario'!$D$4:$K$4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'Tabla Reporte Diario'!$D$13:$K$13</c:f>
              <c:numCache>
                <c:formatCode>0.00</c:formatCode>
                <c:ptCount val="8"/>
                <c:pt idx="0">
                  <c:v>1.448736</c:v>
                </c:pt>
                <c:pt idx="1">
                  <c:v>2.163462</c:v>
                </c:pt>
                <c:pt idx="2">
                  <c:v>2.5750000000000002</c:v>
                </c:pt>
                <c:pt idx="3">
                  <c:v>2.8715380000000001</c:v>
                </c:pt>
                <c:pt idx="4">
                  <c:v>3.166865</c:v>
                </c:pt>
                <c:pt idx="5">
                  <c:v>3.4718650000000002</c:v>
                </c:pt>
                <c:pt idx="6">
                  <c:v>3.7297310000000001</c:v>
                </c:pt>
                <c:pt idx="7">
                  <c:v>3.7701660000000001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032960"/>
        <c:axId val="47060096"/>
      </c:scatterChart>
      <c:valAx>
        <c:axId val="47032960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sz="1050" dirty="0"/>
                  <a:t>Años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7060096"/>
        <c:crosses val="autoZero"/>
        <c:crossBetween val="midCat"/>
      </c:valAx>
      <c:valAx>
        <c:axId val="47060096"/>
        <c:scaling>
          <c:orientation val="minMax"/>
          <c:max val="4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470329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B05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s-MX" sz="1200" dirty="0"/>
              <a:t>Impacto del portafolio FANVIT en el ICAP</a:t>
            </a:r>
          </a:p>
        </c:rich>
      </c:tx>
      <c:layout>
        <c:manualLayout>
          <c:xMode val="edge"/>
          <c:yMode val="edge"/>
          <c:x val="0.35414166238987432"/>
          <c:y val="7.656398211368922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8.210988472664274E-2"/>
          <c:y val="0.1119893587617468"/>
          <c:w val="0.90552247294401988"/>
          <c:h val="0.7075688763346412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noFill/>
              <a:ln>
                <a:noFill/>
              </a:ln>
            </c:spPr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'[201612_Tabla_Fanvit_completa.xlsx]Gráfica 1'!$B$1:$G$1</c:f>
              <c:strCache>
                <c:ptCount val="6"/>
                <c:pt idx="0">
                  <c:v>ICAP sin FANVIT</c:v>
                </c:pt>
                <c:pt idx="1">
                  <c:v>Patrimonio Fanvit</c:v>
                </c:pt>
                <c:pt idx="2">
                  <c:v>Fanvit 
APSR(operacional)</c:v>
                </c:pt>
                <c:pt idx="3">
                  <c:v>Fanvit 
APSR(crédito)</c:v>
                </c:pt>
                <c:pt idx="4">
                  <c:v>Fanvit
 APSR(mercado)</c:v>
                </c:pt>
                <c:pt idx="5">
                  <c:v>ICAP con FANVIT</c:v>
                </c:pt>
              </c:strCache>
            </c:strRef>
          </c:cat>
          <c:val>
            <c:numRef>
              <c:f>'[201612_Tabla_Fanvit_completa.xlsx]Gráfica 1'!$B$2:$G$2</c:f>
              <c:numCache>
                <c:formatCode>0.00%</c:formatCode>
                <c:ptCount val="6"/>
                <c:pt idx="1">
                  <c:v>0.13422649400043457</c:v>
                </c:pt>
                <c:pt idx="2">
                  <c:v>0.13416655617431011</c:v>
                </c:pt>
                <c:pt idx="3">
                  <c:v>0.1287083571484193</c:v>
                </c:pt>
                <c:pt idx="4">
                  <c:v>0.12397462317190956</c:v>
                </c:pt>
              </c:numCache>
            </c:numRef>
          </c:val>
        </c:ser>
        <c:ser>
          <c:idx val="1"/>
          <c:order val="1"/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-1.4278900610526766E-3"/>
                  <c:y val="-0.28948519237003201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950670292447881E-4"/>
                  <c:y val="4.1768767016725009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>
                        <a:latin typeface="+mn-lt"/>
                      </a:rPr>
                      <a:t>-0.001%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111982942430702E-3"/>
                  <c:y val="4.0010512079276458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>
                        <a:latin typeface="+mn-lt"/>
                      </a:rPr>
                      <a:t>-0.006%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4512666380420777E-4"/>
                  <c:y val="0.14869603267211201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>
                        <a:latin typeface="+mn-lt"/>
                      </a:rPr>
                      <a:t>-0.55%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2474595677687137E-4"/>
                  <c:y val="0.12823836380137429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-0.47%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7301178378894137E-3"/>
                  <c:y val="-0.10843057176196025"/>
                </c:manualLayout>
              </c:layout>
              <c:numFmt formatCode="0.00%" sourceLinked="0"/>
              <c:spPr/>
              <c:txPr>
                <a:bodyPr/>
                <a:lstStyle/>
                <a:p>
                  <a:pPr>
                    <a:defRPr sz="1200" b="1"/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7078795821719409E-3"/>
                  <c:y val="-2.8183618942325409E-2"/>
                </c:manualLayout>
              </c:layout>
              <c:tx>
                <c:rich>
                  <a:bodyPr/>
                  <a:lstStyle/>
                  <a:p>
                    <a:pPr>
                      <a:defRPr sz="1000" b="0"/>
                    </a:pPr>
                    <a:r>
                      <a:rPr lang="en-US" sz="1000" b="0" dirty="0"/>
                      <a:t>-0.01%</a:t>
                    </a:r>
                    <a:endParaRPr lang="en-US" sz="1100" b="0" dirty="0"/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7801077043599069E-4"/>
                  <c:y val="-2.9153307536392115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+0.04%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2597757058630681E-16"/>
                  <c:y val="-0.20476322093237512"/>
                </c:manualLayout>
              </c:layout>
              <c:tx>
                <c:rich>
                  <a:bodyPr/>
                  <a:lstStyle/>
                  <a:p>
                    <a:pPr>
                      <a:defRPr sz="1050" b="1"/>
                    </a:pPr>
                    <a:r>
                      <a:rPr lang="en-US" sz="1200" b="1" dirty="0"/>
                      <a:t>12.21</a:t>
                    </a:r>
                    <a:r>
                      <a:rPr lang="en-US" sz="1050" b="1" dirty="0"/>
                      <a:t>%</a:t>
                    </a:r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9.7802922797992232E-4"/>
                  <c:y val="-3.8356157764011266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+0.04%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2.8442264219227451E-3"/>
                  <c:y val="-0.2047632209323751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6.1564240432581405E-4"/>
                  <c:y val="-0.20908213561820527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200" b="1" dirty="0">
                        <a:latin typeface="Calibri (Cuerpo)"/>
                      </a:rPr>
                      <a:t>12.21%</a:t>
                    </a:r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'[201612_Tabla_Fanvit_completa.xlsx]Gráfica 1'!$B$1:$G$1</c:f>
              <c:strCache>
                <c:ptCount val="6"/>
                <c:pt idx="0">
                  <c:v>ICAP sin FANVIT</c:v>
                </c:pt>
                <c:pt idx="1">
                  <c:v>Patrimonio Fanvit</c:v>
                </c:pt>
                <c:pt idx="2">
                  <c:v>Fanvit 
APSR(operacional)</c:v>
                </c:pt>
                <c:pt idx="3">
                  <c:v>Fanvit 
APSR(crédito)</c:v>
                </c:pt>
                <c:pt idx="4">
                  <c:v>Fanvit
 APSR(mercado)</c:v>
                </c:pt>
                <c:pt idx="5">
                  <c:v>ICAP con FANVIT</c:v>
                </c:pt>
              </c:strCache>
            </c:strRef>
          </c:cat>
          <c:val>
            <c:numRef>
              <c:f>'[201612_Tabla_Fanvit_completa.xlsx]Gráfica 1'!$B$3:$G$3</c:f>
              <c:numCache>
                <c:formatCode>0.000%</c:formatCode>
                <c:ptCount val="6"/>
                <c:pt idx="0" formatCode="0.00%">
                  <c:v>0.13423432841585412</c:v>
                </c:pt>
                <c:pt idx="1">
                  <c:v>7.8344154195442162E-6</c:v>
                </c:pt>
                <c:pt idx="2">
                  <c:v>5.9937826124456528E-5</c:v>
                </c:pt>
                <c:pt idx="3" formatCode="0.00%">
                  <c:v>5.4581990258908142E-3</c:v>
                </c:pt>
                <c:pt idx="4" formatCode="0.00%">
                  <c:v>4.733733976509738E-3</c:v>
                </c:pt>
                <c:pt idx="5">
                  <c:v>0.12397462317190956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7132672"/>
        <c:axId val="47134208"/>
      </c:barChart>
      <c:catAx>
        <c:axId val="47132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es-MX"/>
          </a:p>
        </c:txPr>
        <c:crossAx val="47134208"/>
        <c:crosses val="autoZero"/>
        <c:auto val="1"/>
        <c:lblAlgn val="ctr"/>
        <c:lblOffset val="100"/>
        <c:noMultiLvlLbl val="0"/>
      </c:catAx>
      <c:valAx>
        <c:axId val="47134208"/>
        <c:scaling>
          <c:orientation val="minMax"/>
          <c:max val="0.14000000000000001"/>
          <c:min val="0.12000000000000001"/>
        </c:scaling>
        <c:delete val="0"/>
        <c:axPos val="l"/>
        <c:numFmt formatCode="0.00%" sourceLinked="0"/>
        <c:majorTickMark val="out"/>
        <c:minorTickMark val="none"/>
        <c:tickLblPos val="nextTo"/>
        <c:txPr>
          <a:bodyPr/>
          <a:lstStyle/>
          <a:p>
            <a:pPr>
              <a:defRPr sz="1100" b="0"/>
            </a:pPr>
            <a:endParaRPr lang="es-MX"/>
          </a:p>
        </c:txPr>
        <c:crossAx val="4713267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200">
          <a:latin typeface="+mn-lt"/>
          <a:cs typeface="Arial" pitchFamily="34" charset="0"/>
        </a:defRPr>
      </a:pPr>
      <a:endParaRPr lang="es-MX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s-MX" sz="1200" dirty="0"/>
              <a:t>Composición Impacto ICAP </a:t>
            </a:r>
          </a:p>
          <a:p>
            <a:pPr>
              <a:defRPr sz="1200"/>
            </a:pPr>
            <a:r>
              <a:rPr lang="es-MX" sz="1200" dirty="0"/>
              <a:t>APSRC(crédito) </a:t>
            </a:r>
          </a:p>
        </c:rich>
      </c:tx>
      <c:layout>
        <c:manualLayout>
          <c:xMode val="edge"/>
          <c:yMode val="edge"/>
          <c:x val="0.44621615751374422"/>
          <c:y val="5.231277381823933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5195148465003009"/>
          <c:y val="0.21262080680851433"/>
          <c:w val="0.71541008524981808"/>
          <c:h val="0.66730091900225141"/>
        </c:manualLayout>
      </c:layout>
      <c:barChart>
        <c:barDir val="bar"/>
        <c:grouping val="stacked"/>
        <c:varyColors val="0"/>
        <c:ser>
          <c:idx val="1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3"/>
              <c:layout>
                <c:manualLayout>
                  <c:x val="-4.07039767409032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716450050256382E-2"/>
                  <c:y val="1.8768768768768768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085548025884999E-2"/>
                  <c:y val="0"/>
                </c:manualLayout>
              </c:layout>
              <c:numFmt formatCode="0.000%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539476238339411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716450050256382E-2"/>
                  <c:y val="9.5349099099099107E-3"/>
                </c:manualLayout>
              </c:layout>
              <c:numFmt formatCode="0.0000%" sourceLinked="0"/>
              <c:spPr/>
              <c:txPr>
                <a:bodyPr/>
                <a:lstStyle/>
                <a:p>
                  <a:pPr>
                    <a:defRPr sz="1100"/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'[201612_Tabla_Fanvit_completa.xlsx]Tablas gráficas datos a incluir'!$R$16:$Y$16</c:f>
              <c:strCache>
                <c:ptCount val="8"/>
                <c:pt idx="0">
                  <c:v>Renta variable</c:v>
                </c:pt>
                <c:pt idx="1">
                  <c:v>Personas morales/físicas</c:v>
                </c:pt>
                <c:pt idx="2">
                  <c:v>Intangible Fanvit</c:v>
                </c:pt>
                <c:pt idx="3">
                  <c:v>Banca Múltiple</c:v>
                </c:pt>
                <c:pt idx="4">
                  <c:v>Banca de desarrollo</c:v>
                </c:pt>
                <c:pt idx="5">
                  <c:v>Gobierno de los estados </c:v>
                </c:pt>
                <c:pt idx="6">
                  <c:v>Operaciones personas morales/
físicas para proyectos infraestructura</c:v>
                </c:pt>
                <c:pt idx="7">
                  <c:v>Deudores por liquidación de operaciones</c:v>
                </c:pt>
              </c:strCache>
            </c:strRef>
          </c:cat>
          <c:val>
            <c:numRef>
              <c:f>'[201612_Tabla_Fanvit_completa.xlsx]Tablas gráficas datos a incluir'!$R$19:$Y$19</c:f>
              <c:numCache>
                <c:formatCode>0.00%</c:formatCode>
                <c:ptCount val="8"/>
                <c:pt idx="0">
                  <c:v>-4.021716294196509E-3</c:v>
                </c:pt>
                <c:pt idx="1">
                  <c:v>-5.225702718607006E-4</c:v>
                </c:pt>
                <c:pt idx="2">
                  <c:v>-5.183000419733963E-4</c:v>
                </c:pt>
                <c:pt idx="3">
                  <c:v>-1.1730132095821855E-4</c:v>
                </c:pt>
                <c:pt idx="4">
                  <c:v>-1.7450376644445598E-4</c:v>
                </c:pt>
                <c:pt idx="5">
                  <c:v>-3.0106165517213013E-5</c:v>
                </c:pt>
                <c:pt idx="6">
                  <c:v>-6.7192443187091833E-5</c:v>
                </c:pt>
                <c:pt idx="7">
                  <c:v>-6.5087217532289188E-6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95648"/>
        <c:axId val="47197184"/>
      </c:barChart>
      <c:catAx>
        <c:axId val="47195648"/>
        <c:scaling>
          <c:orientation val="minMax"/>
        </c:scaling>
        <c:delete val="0"/>
        <c:axPos val="l"/>
        <c:numFmt formatCode="General" sourceLinked="0"/>
        <c:majorTickMark val="out"/>
        <c:minorTickMark val="out"/>
        <c:tickLblPos val="low"/>
        <c:txPr>
          <a:bodyPr/>
          <a:lstStyle/>
          <a:p>
            <a:pPr>
              <a:defRPr sz="800">
                <a:latin typeface="Calibri (Cuerpo)"/>
              </a:defRPr>
            </a:pPr>
            <a:endParaRPr lang="es-MX"/>
          </a:p>
        </c:txPr>
        <c:crossAx val="47197184"/>
        <c:crosses val="autoZero"/>
        <c:auto val="1"/>
        <c:lblAlgn val="ctr"/>
        <c:lblOffset val="100"/>
        <c:tickMarkSkip val="1"/>
        <c:noMultiLvlLbl val="0"/>
      </c:catAx>
      <c:valAx>
        <c:axId val="47197184"/>
        <c:scaling>
          <c:orientation val="minMax"/>
        </c:scaling>
        <c:delete val="0"/>
        <c:axPos val="b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MX"/>
          </a:p>
        </c:txPr>
        <c:crossAx val="47195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s-MX" sz="1200" dirty="0"/>
              <a:t>Composición Impacto ICAP </a:t>
            </a:r>
          </a:p>
          <a:p>
            <a:pPr>
              <a:defRPr sz="1200"/>
            </a:pPr>
            <a:r>
              <a:rPr lang="es-MX" sz="1200" dirty="0"/>
              <a:t>APSRC(mercado)</a:t>
            </a:r>
          </a:p>
        </c:rich>
      </c:tx>
      <c:layout>
        <c:manualLayout>
          <c:xMode val="edge"/>
          <c:yMode val="edge"/>
          <c:x val="0.40530443386943893"/>
          <c:y val="3.390583118709255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166472606526065"/>
          <c:y val="0.13144048614581788"/>
          <c:w val="0.91115848895372176"/>
          <c:h val="0.78280858778731799"/>
        </c:manualLayout>
      </c:layout>
      <c:barChart>
        <c:barDir val="bar"/>
        <c:grouping val="stacked"/>
        <c:varyColors val="0"/>
        <c:ser>
          <c:idx val="1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3.1734268522798097E-3"/>
                  <c:y val="-3.22127359519497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MX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'[201612_Tabla_Fanvit_completa.xlsx]Tablas gráficas datos a incluir'!$R$43:$V$43</c:f>
              <c:strCache>
                <c:ptCount val="5"/>
                <c:pt idx="0">
                  <c:v>PESOS</c:v>
                </c:pt>
                <c:pt idx="1">
                  <c:v>Renta variable</c:v>
                </c:pt>
                <c:pt idx="2">
                  <c:v>USD</c:v>
                </c:pt>
                <c:pt idx="3">
                  <c:v>UDIS</c:v>
                </c:pt>
                <c:pt idx="4">
                  <c:v>Reporto</c:v>
                </c:pt>
              </c:strCache>
            </c:strRef>
          </c:cat>
          <c:val>
            <c:numRef>
              <c:f>'[201612_Tabla_Fanvit_completa.xlsx]Tablas gráficas datos a incluir'!$R$46:$V$46</c:f>
              <c:numCache>
                <c:formatCode>0.00%</c:formatCode>
                <c:ptCount val="5"/>
                <c:pt idx="0">
                  <c:v>-4.9002001857430255E-3</c:v>
                </c:pt>
                <c:pt idx="1">
                  <c:v>-7.556118146246904E-4</c:v>
                </c:pt>
                <c:pt idx="2" formatCode="0.000%">
                  <c:v>0</c:v>
                </c:pt>
                <c:pt idx="3">
                  <c:v>8.614210326478855E-4</c:v>
                </c:pt>
                <c:pt idx="4" formatCode="0.000%">
                  <c:v>6.0656991210092381E-5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317760"/>
        <c:axId val="47319296"/>
      </c:barChart>
      <c:catAx>
        <c:axId val="47317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/>
            </a:pPr>
            <a:endParaRPr lang="es-MX"/>
          </a:p>
        </c:txPr>
        <c:crossAx val="47319296"/>
        <c:crosses val="autoZero"/>
        <c:auto val="1"/>
        <c:lblAlgn val="ctr"/>
        <c:lblOffset val="100"/>
        <c:noMultiLvlLbl val="0"/>
      </c:catAx>
      <c:valAx>
        <c:axId val="47319296"/>
        <c:scaling>
          <c:orientation val="minMax"/>
        </c:scaling>
        <c:delete val="0"/>
        <c:axPos val="b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MX"/>
          </a:p>
        </c:txPr>
        <c:crossAx val="473177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0"/>
          <a:lstStyle/>
          <a:p>
            <a:pPr>
              <a:defRPr sz="1100">
                <a:latin typeface="+mn-lt"/>
                <a:cs typeface="Arial" panose="020B0604020202020204" pitchFamily="34" charset="0"/>
              </a:defRPr>
            </a:pPr>
            <a:r>
              <a:rPr lang="es-MX" sz="1100" b="1" i="0" baseline="0" dirty="0">
                <a:effectLst/>
                <a:latin typeface="+mn-lt"/>
              </a:rPr>
              <a:t>Evolución del impacto del portafolio FANVIT en el ICAP</a:t>
            </a:r>
            <a:endParaRPr lang="es-MX" sz="1100" dirty="0">
              <a:effectLst/>
              <a:latin typeface="+mn-lt"/>
            </a:endParaRPr>
          </a:p>
        </c:rich>
      </c:tx>
      <c:layout>
        <c:manualLayout>
          <c:xMode val="edge"/>
          <c:yMode val="edge"/>
          <c:x val="0.30013300218867756"/>
          <c:y val="2.658224139767764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505325587024938E-2"/>
          <c:y val="0.11458213486736976"/>
          <c:w val="0.8866876476730291"/>
          <c:h val="0.7171322330713918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'[201612_Tabla_Fanvit_completa.xlsx]Gráficas evoución ICAP FANVIT'!$A$4</c:f>
              <c:strCache>
                <c:ptCount val="1"/>
                <c:pt idx="0">
                  <c:v>Sin Fanvit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+mn-lt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'[201612_Tabla_Fanvit_completa.xlsx]Gráficas evoución ICAP FANVIT'!$B$2:$Z$2</c:f>
              <c:numCache>
                <c:formatCode>mmm\-yy</c:formatCode>
                <c:ptCount val="13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42460</c:v>
                </c:pt>
                <c:pt idx="4">
                  <c:v>42490</c:v>
                </c:pt>
                <c:pt idx="5">
                  <c:v>42521</c:v>
                </c:pt>
                <c:pt idx="6">
                  <c:v>42551</c:v>
                </c:pt>
                <c:pt idx="7">
                  <c:v>42582</c:v>
                </c:pt>
                <c:pt idx="8">
                  <c:v>42613</c:v>
                </c:pt>
                <c:pt idx="9">
                  <c:v>42643</c:v>
                </c:pt>
                <c:pt idx="10">
                  <c:v>42674</c:v>
                </c:pt>
                <c:pt idx="11">
                  <c:v>42704</c:v>
                </c:pt>
                <c:pt idx="12">
                  <c:v>42735</c:v>
                </c:pt>
              </c:numCache>
            </c:numRef>
          </c:cat>
          <c:val>
            <c:numRef>
              <c:f>'[201612_Tabla_Fanvit_completa.xlsx]Gráficas evoución ICAP FANVIT'!$B$4:$Z$4</c:f>
              <c:numCache>
                <c:formatCode>0.00%</c:formatCode>
                <c:ptCount val="13"/>
                <c:pt idx="0">
                  <c:v>0.12810176493262057</c:v>
                </c:pt>
                <c:pt idx="1">
                  <c:v>0.12576808416435992</c:v>
                </c:pt>
                <c:pt idx="2">
                  <c:v>0.12552412127915039</c:v>
                </c:pt>
                <c:pt idx="3">
                  <c:v>0.12794192643661026</c:v>
                </c:pt>
                <c:pt idx="4">
                  <c:v>0.12687872580639348</c:v>
                </c:pt>
                <c:pt idx="5">
                  <c:v>0.13135817672073546</c:v>
                </c:pt>
                <c:pt idx="6">
                  <c:v>0.12943658186189055</c:v>
                </c:pt>
                <c:pt idx="7">
                  <c:v>0.13237196009549951</c:v>
                </c:pt>
                <c:pt idx="8">
                  <c:v>0.13126287654208424</c:v>
                </c:pt>
                <c:pt idx="9">
                  <c:v>0.13345277574045727</c:v>
                </c:pt>
                <c:pt idx="10">
                  <c:v>0.13369427043335297</c:v>
                </c:pt>
                <c:pt idx="11">
                  <c:v>0.13653518895128891</c:v>
                </c:pt>
                <c:pt idx="12">
                  <c:v>0.13423432841585412</c:v>
                </c:pt>
              </c:numCache>
            </c:numRef>
          </c:val>
        </c:ser>
        <c:ser>
          <c:idx val="0"/>
          <c:order val="1"/>
          <c:tx>
            <c:strRef>
              <c:f>'[201612_Tabla_Fanvit_completa.xlsx]Gráficas evoución ICAP FANVIT'!$A$3</c:f>
              <c:strCache>
                <c:ptCount val="1"/>
                <c:pt idx="0">
                  <c:v>Con Fanvit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sz="1000" b="1">
                    <a:latin typeface="+mn-lt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'[201612_Tabla_Fanvit_completa.xlsx]Gráficas evoución ICAP FANVIT'!$B$2:$Z$2</c:f>
              <c:numCache>
                <c:formatCode>mmm\-yy</c:formatCode>
                <c:ptCount val="13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42460</c:v>
                </c:pt>
                <c:pt idx="4">
                  <c:v>42490</c:v>
                </c:pt>
                <c:pt idx="5">
                  <c:v>42521</c:v>
                </c:pt>
                <c:pt idx="6">
                  <c:v>42551</c:v>
                </c:pt>
                <c:pt idx="7">
                  <c:v>42582</c:v>
                </c:pt>
                <c:pt idx="8">
                  <c:v>42613</c:v>
                </c:pt>
                <c:pt idx="9">
                  <c:v>42643</c:v>
                </c:pt>
                <c:pt idx="10">
                  <c:v>42674</c:v>
                </c:pt>
                <c:pt idx="11">
                  <c:v>42704</c:v>
                </c:pt>
                <c:pt idx="12">
                  <c:v>42735</c:v>
                </c:pt>
              </c:numCache>
            </c:numRef>
          </c:cat>
          <c:val>
            <c:numRef>
              <c:f>'[201612_Tabla_Fanvit_completa.xlsx]Gráficas evoución ICAP FANVIT'!$B$3:$Z$3</c:f>
              <c:numCache>
                <c:formatCode>0.00%</c:formatCode>
                <c:ptCount val="13"/>
                <c:pt idx="0">
                  <c:v>0.12212079940864147</c:v>
                </c:pt>
                <c:pt idx="1">
                  <c:v>0.12028094751790799</c:v>
                </c:pt>
                <c:pt idx="2">
                  <c:v>0.12031564396573723</c:v>
                </c:pt>
                <c:pt idx="3">
                  <c:v>0.12407999893620625</c:v>
                </c:pt>
                <c:pt idx="4">
                  <c:v>0.12182800774839106</c:v>
                </c:pt>
                <c:pt idx="5">
                  <c:v>0.12599131550331955</c:v>
                </c:pt>
                <c:pt idx="6">
                  <c:v>0.12434910374781201</c:v>
                </c:pt>
                <c:pt idx="7">
                  <c:v>0.12850245774970404</c:v>
                </c:pt>
                <c:pt idx="8">
                  <c:v>0.12752337150327511</c:v>
                </c:pt>
                <c:pt idx="9">
                  <c:v>0.12976588777179923</c:v>
                </c:pt>
                <c:pt idx="10">
                  <c:v>0.12575833911677181</c:v>
                </c:pt>
                <c:pt idx="11">
                  <c:v>0.12625320448914679</c:v>
                </c:pt>
                <c:pt idx="12">
                  <c:v>0.12397462317190956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797760"/>
        <c:axId val="47799296"/>
      </c:barChart>
      <c:lineChart>
        <c:grouping val="standard"/>
        <c:varyColors val="0"/>
        <c:ser>
          <c:idx val="2"/>
          <c:order val="2"/>
          <c:tx>
            <c:strRef>
              <c:f>'[201612_Tabla_Fanvit_completa.xlsx]Gráficas evoución ICAP FANVIT'!$A$7</c:f>
              <c:strCache>
                <c:ptCount val="1"/>
                <c:pt idx="0">
                  <c:v>ICAP Objetivo</c:v>
                </c:pt>
              </c:strCache>
            </c:strRef>
          </c:tx>
          <c:spPr>
            <a:ln w="38100">
              <a:solidFill>
                <a:schemeClr val="tx2">
                  <a:lumMod val="50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'[201612_Tabla_Fanvit_completa.xlsx]Gráficas evoución ICAP FANVIT'!$B$2:$Y$2</c:f>
              <c:numCache>
                <c:formatCode>mmm\-yy</c:formatCode>
                <c:ptCount val="12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42460</c:v>
                </c:pt>
                <c:pt idx="4">
                  <c:v>42490</c:v>
                </c:pt>
                <c:pt idx="5">
                  <c:v>42521</c:v>
                </c:pt>
                <c:pt idx="6">
                  <c:v>42551</c:v>
                </c:pt>
                <c:pt idx="7">
                  <c:v>42582</c:v>
                </c:pt>
                <c:pt idx="8">
                  <c:v>42613</c:v>
                </c:pt>
                <c:pt idx="9">
                  <c:v>42643</c:v>
                </c:pt>
                <c:pt idx="10">
                  <c:v>42674</c:v>
                </c:pt>
                <c:pt idx="11">
                  <c:v>42704</c:v>
                </c:pt>
              </c:numCache>
            </c:numRef>
          </c:cat>
          <c:val>
            <c:numRef>
              <c:f>'[201612_Tabla_Fanvit_completa.xlsx]Gráficas evoución ICAP FANVIT'!$B$7:$Z$7</c:f>
              <c:numCache>
                <c:formatCode>0.00%</c:formatCode>
                <c:ptCount val="13"/>
                <c:pt idx="0">
                  <c:v>0.12</c:v>
                </c:pt>
                <c:pt idx="1">
                  <c:v>0.12</c:v>
                </c:pt>
                <c:pt idx="2">
                  <c:v>0.12</c:v>
                </c:pt>
                <c:pt idx="3">
                  <c:v>0.12</c:v>
                </c:pt>
                <c:pt idx="4">
                  <c:v>0.12</c:v>
                </c:pt>
                <c:pt idx="5">
                  <c:v>0.12</c:v>
                </c:pt>
                <c:pt idx="6">
                  <c:v>0.12</c:v>
                </c:pt>
                <c:pt idx="7">
                  <c:v>0.12</c:v>
                </c:pt>
                <c:pt idx="8">
                  <c:v>0.12</c:v>
                </c:pt>
                <c:pt idx="9">
                  <c:v>0.12</c:v>
                </c:pt>
                <c:pt idx="10">
                  <c:v>0.12</c:v>
                </c:pt>
                <c:pt idx="11">
                  <c:v>0.12</c:v>
                </c:pt>
                <c:pt idx="12">
                  <c:v>0.12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97760"/>
        <c:axId val="47799296"/>
      </c:lineChart>
      <c:dateAx>
        <c:axId val="4779776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47799296"/>
        <c:crosses val="autoZero"/>
        <c:auto val="1"/>
        <c:lblOffset val="100"/>
        <c:baseTimeUnit val="months"/>
      </c:dateAx>
      <c:valAx>
        <c:axId val="47799296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47797760"/>
        <c:crosses val="autoZero"/>
        <c:crossBetween val="between"/>
        <c:majorUnit val="3.0000000000000009E-3"/>
      </c:valAx>
    </c:plotArea>
    <c:legend>
      <c:legendPos val="r"/>
      <c:layout>
        <c:manualLayout>
          <c:xMode val="edge"/>
          <c:yMode val="edge"/>
          <c:x val="0.29641472859116474"/>
          <c:y val="0.94694387476064013"/>
          <c:w val="0.50109408579419545"/>
          <c:h val="5.3056168348288878E-2"/>
        </c:manualLayout>
      </c:layout>
      <c:overlay val="0"/>
      <c:txPr>
        <a:bodyPr/>
        <a:lstStyle/>
        <a:p>
          <a:pPr>
            <a:defRPr sz="1100" b="1">
              <a:latin typeface="+mn-lt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Rendimiento histórico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7713721269756092E-2"/>
          <c:y val="0.13649629548228137"/>
          <c:w val="0.92228627873024394"/>
          <c:h val="0.639728855908430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'C:\Users\IN334157.INFONAVIT\Desktop\[ACTIVO NETO P&amp;L 1.xlsx]RENDIMIENTOS FINVIT'!$N$1</c:f>
              <c:strCache>
                <c:ptCount val="1"/>
                <c:pt idx="0">
                  <c:v>FINVIT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cat>
            <c:strRef>
              <c:f>'[2]RENDIMIENTOS FINVIT'!$M$2:$M$6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Acumulado 2017</c:v>
                </c:pt>
                <c:pt idx="3">
                  <c:v>12 meses anualizado</c:v>
                </c:pt>
                <c:pt idx="4">
                  <c:v>Histórico</c:v>
                </c:pt>
              </c:strCache>
            </c:strRef>
          </c:cat>
          <c:val>
            <c:numRef>
              <c:f>'[2]RENDIMIENTOS FINVIT'!$N$2:$N$6</c:f>
              <c:numCache>
                <c:formatCode>General</c:formatCode>
                <c:ptCount val="5"/>
                <c:pt idx="0">
                  <c:v>3.4696800000000125E-2</c:v>
                </c:pt>
                <c:pt idx="1">
                  <c:v>4.4761882633708727E-2</c:v>
                </c:pt>
                <c:pt idx="2">
                  <c:v>6.5214906476745438E-2</c:v>
                </c:pt>
                <c:pt idx="3">
                  <c:v>4.6758747376935167E-2</c:v>
                </c:pt>
                <c:pt idx="4">
                  <c:v>4.2525451936872259E-2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72-4EC9-AB62-AFC7467A0D1B}"/>
            </c:ext>
          </c:extLst>
        </c:ser>
        <c:ser>
          <c:idx val="1"/>
          <c:order val="1"/>
          <c:tx>
            <c:strRef>
              <c:f>'C:\Users\IN334157.INFONAVIT\Desktop\[ACTIVO NETO P&amp;L 1.xlsx]RENDIMIENTOS FINVIT'!$O$1</c:f>
              <c:strCache>
                <c:ptCount val="1"/>
                <c:pt idx="0">
                  <c:v>Parámetro de referencia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cat>
            <c:strRef>
              <c:f>'[2]RENDIMIENTOS FINVIT'!$M$2:$M$6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Acumulado 2017</c:v>
                </c:pt>
                <c:pt idx="3">
                  <c:v>12 meses anualizado</c:v>
                </c:pt>
                <c:pt idx="4">
                  <c:v>Histórico</c:v>
                </c:pt>
              </c:strCache>
            </c:strRef>
          </c:cat>
          <c:val>
            <c:numRef>
              <c:f>'[2]RENDIMIENTOS FINVIT'!$O$2:$O$6</c:f>
              <c:numCache>
                <c:formatCode>General</c:formatCode>
                <c:ptCount val="5"/>
                <c:pt idx="0">
                  <c:v>3.3873025723772529E-2</c:v>
                </c:pt>
                <c:pt idx="1">
                  <c:v>4.455619218880856E-2</c:v>
                </c:pt>
                <c:pt idx="2">
                  <c:v>5.9628262487406158E-2</c:v>
                </c:pt>
                <c:pt idx="3">
                  <c:v>4.6365949548471813E-2</c:v>
                </c:pt>
                <c:pt idx="4">
                  <c:v>4.1283746745703551E-2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972-4EC9-AB62-AFC7467A0D1B}"/>
            </c:ext>
          </c:extLst>
        </c:ser>
        <c:ser>
          <c:idx val="2"/>
          <c:order val="2"/>
          <c:tx>
            <c:strRef>
              <c:f>'C:\Users\IN334157.INFONAVIT\Desktop\[ACTIVO NETO P&amp;L 1.xlsx]RENDIMIENTOS FINVIT'!$P$1</c:f>
              <c:strCache>
                <c:ptCount val="1"/>
                <c:pt idx="0">
                  <c:v>Cetes 28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'[2]RENDIMIENTOS FINVIT'!$M$2:$M$6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Acumulado 2017</c:v>
                </c:pt>
                <c:pt idx="3">
                  <c:v>12 meses anualizado</c:v>
                </c:pt>
                <c:pt idx="4">
                  <c:v>Histórico</c:v>
                </c:pt>
              </c:strCache>
            </c:strRef>
          </c:cat>
          <c:val>
            <c:numRef>
              <c:f>'[2]RENDIMIENTOS FINVIT'!$P$2:$P$6</c:f>
              <c:numCache>
                <c:formatCode>General</c:formatCode>
                <c:ptCount val="5"/>
                <c:pt idx="0">
                  <c:v>3.030773504732398E-2</c:v>
                </c:pt>
                <c:pt idx="1">
                  <c:v>4.1540015425543052E-2</c:v>
                </c:pt>
                <c:pt idx="2">
                  <c:v>5.8651149038274064E-2</c:v>
                </c:pt>
                <c:pt idx="3">
                  <c:v>4.3491039280384426E-2</c:v>
                </c:pt>
                <c:pt idx="4">
                  <c:v>3.7746067017496727E-2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72-4EC9-AB62-AFC7467A0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91200"/>
        <c:axId val="47892736"/>
      </c:barChart>
      <c:catAx>
        <c:axId val="4789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MX"/>
          </a:p>
        </c:txPr>
        <c:crossAx val="47892736"/>
        <c:crosses val="autoZero"/>
        <c:auto val="1"/>
        <c:lblAlgn val="ctr"/>
        <c:lblOffset val="100"/>
        <c:noMultiLvlLbl val="0"/>
      </c:catAx>
      <c:valAx>
        <c:axId val="47892736"/>
        <c:scaling>
          <c:orientation val="minMax"/>
          <c:max val="7.0000000000000007E-2"/>
          <c:min val="0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MX"/>
          </a:p>
        </c:txPr>
        <c:crossAx val="4789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/>
              <a:t>Aportaciones al FINVIT por </a:t>
            </a:r>
            <a:r>
              <a:rPr lang="en-US" sz="1200" dirty="0" smtClean="0"/>
              <a:t>modalidad</a:t>
            </a:r>
            <a:endParaRPr lang="es-MX" sz="1200" dirty="0"/>
          </a:p>
        </c:rich>
      </c:tx>
      <c:layout>
        <c:manualLayout>
          <c:xMode val="edge"/>
          <c:yMode val="edge"/>
          <c:x val="0.22132311115459291"/>
          <c:y val="9.9474083114085409E-4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71%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29%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28977385789301"/>
          <c:y val="2.474430061655894E-2"/>
          <c:w val="0.72885876607196254"/>
          <c:h val="0.7144319437174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'[Historico_Vector 03.02.2017.xlsx]COMITE FINVIT'!$B$1</c:f>
              <c:strCache>
                <c:ptCount val="1"/>
                <c:pt idx="0">
                  <c:v>Total Activos Netos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'[Historico_Vector 03.02.2017.xlsx]COMITE FINVIT'!$A$2:$A$459</c:f>
              <c:numCache>
                <c:formatCode>m/d/yyyy</c:formatCode>
                <c:ptCount val="458"/>
                <c:pt idx="0">
                  <c:v>42111</c:v>
                </c:pt>
                <c:pt idx="1">
                  <c:v>42114</c:v>
                </c:pt>
                <c:pt idx="2">
                  <c:v>42115</c:v>
                </c:pt>
                <c:pt idx="3">
                  <c:v>42116</c:v>
                </c:pt>
                <c:pt idx="4">
                  <c:v>42117</c:v>
                </c:pt>
                <c:pt idx="5">
                  <c:v>42118</c:v>
                </c:pt>
                <c:pt idx="6">
                  <c:v>42121</c:v>
                </c:pt>
                <c:pt idx="7">
                  <c:v>42122</c:v>
                </c:pt>
                <c:pt idx="8">
                  <c:v>42123</c:v>
                </c:pt>
                <c:pt idx="9">
                  <c:v>42124</c:v>
                </c:pt>
                <c:pt idx="10">
                  <c:v>42128</c:v>
                </c:pt>
                <c:pt idx="11">
                  <c:v>42129</c:v>
                </c:pt>
                <c:pt idx="12">
                  <c:v>42130</c:v>
                </c:pt>
                <c:pt idx="13">
                  <c:v>42131</c:v>
                </c:pt>
                <c:pt idx="14">
                  <c:v>42132</c:v>
                </c:pt>
                <c:pt idx="15">
                  <c:v>42135</c:v>
                </c:pt>
                <c:pt idx="16">
                  <c:v>42136</c:v>
                </c:pt>
                <c:pt idx="17">
                  <c:v>42137</c:v>
                </c:pt>
                <c:pt idx="18">
                  <c:v>42138</c:v>
                </c:pt>
                <c:pt idx="19">
                  <c:v>42139</c:v>
                </c:pt>
                <c:pt idx="20">
                  <c:v>42142</c:v>
                </c:pt>
                <c:pt idx="21">
                  <c:v>42143</c:v>
                </c:pt>
                <c:pt idx="22">
                  <c:v>42144</c:v>
                </c:pt>
                <c:pt idx="23">
                  <c:v>42145</c:v>
                </c:pt>
                <c:pt idx="24">
                  <c:v>42146</c:v>
                </c:pt>
                <c:pt idx="25">
                  <c:v>42146</c:v>
                </c:pt>
                <c:pt idx="26">
                  <c:v>42149</c:v>
                </c:pt>
                <c:pt idx="27">
                  <c:v>42150</c:v>
                </c:pt>
                <c:pt idx="28">
                  <c:v>42151</c:v>
                </c:pt>
                <c:pt idx="29">
                  <c:v>42152</c:v>
                </c:pt>
                <c:pt idx="30">
                  <c:v>42153</c:v>
                </c:pt>
                <c:pt idx="31">
                  <c:v>42156</c:v>
                </c:pt>
                <c:pt idx="32">
                  <c:v>42157</c:v>
                </c:pt>
                <c:pt idx="33">
                  <c:v>42158</c:v>
                </c:pt>
                <c:pt idx="34">
                  <c:v>42159</c:v>
                </c:pt>
                <c:pt idx="35">
                  <c:v>42160</c:v>
                </c:pt>
                <c:pt idx="36">
                  <c:v>42163</c:v>
                </c:pt>
                <c:pt idx="37">
                  <c:v>42164</c:v>
                </c:pt>
                <c:pt idx="38">
                  <c:v>42165</c:v>
                </c:pt>
                <c:pt idx="39">
                  <c:v>42166</c:v>
                </c:pt>
                <c:pt idx="40">
                  <c:v>42167</c:v>
                </c:pt>
                <c:pt idx="41">
                  <c:v>42170</c:v>
                </c:pt>
                <c:pt idx="42">
                  <c:v>42171</c:v>
                </c:pt>
                <c:pt idx="43">
                  <c:v>42172</c:v>
                </c:pt>
                <c:pt idx="44">
                  <c:v>42173</c:v>
                </c:pt>
                <c:pt idx="45">
                  <c:v>42174</c:v>
                </c:pt>
                <c:pt idx="46">
                  <c:v>42177</c:v>
                </c:pt>
                <c:pt idx="47">
                  <c:v>42178</c:v>
                </c:pt>
                <c:pt idx="48">
                  <c:v>42179</c:v>
                </c:pt>
                <c:pt idx="49">
                  <c:v>42180</c:v>
                </c:pt>
                <c:pt idx="50">
                  <c:v>42181</c:v>
                </c:pt>
                <c:pt idx="51">
                  <c:v>42184</c:v>
                </c:pt>
                <c:pt idx="52">
                  <c:v>42185</c:v>
                </c:pt>
                <c:pt idx="53">
                  <c:v>42186</c:v>
                </c:pt>
                <c:pt idx="54">
                  <c:v>42187</c:v>
                </c:pt>
                <c:pt idx="55">
                  <c:v>42188</c:v>
                </c:pt>
                <c:pt idx="56">
                  <c:v>42191</c:v>
                </c:pt>
                <c:pt idx="57">
                  <c:v>42192</c:v>
                </c:pt>
                <c:pt idx="58">
                  <c:v>42193</c:v>
                </c:pt>
                <c:pt idx="59">
                  <c:v>42194</c:v>
                </c:pt>
                <c:pt idx="60">
                  <c:v>42195</c:v>
                </c:pt>
                <c:pt idx="61">
                  <c:v>42198</c:v>
                </c:pt>
                <c:pt idx="62">
                  <c:v>42199</c:v>
                </c:pt>
                <c:pt idx="63">
                  <c:v>42200</c:v>
                </c:pt>
                <c:pt idx="64">
                  <c:v>42201</c:v>
                </c:pt>
                <c:pt idx="65">
                  <c:v>42202</c:v>
                </c:pt>
                <c:pt idx="66">
                  <c:v>42205</c:v>
                </c:pt>
                <c:pt idx="67">
                  <c:v>42206</c:v>
                </c:pt>
                <c:pt idx="68">
                  <c:v>42207</c:v>
                </c:pt>
                <c:pt idx="69">
                  <c:v>42208</c:v>
                </c:pt>
                <c:pt idx="70">
                  <c:v>42209</c:v>
                </c:pt>
                <c:pt idx="71">
                  <c:v>42209</c:v>
                </c:pt>
                <c:pt idx="72">
                  <c:v>42212</c:v>
                </c:pt>
                <c:pt idx="73">
                  <c:v>42213</c:v>
                </c:pt>
                <c:pt idx="74">
                  <c:v>42214</c:v>
                </c:pt>
                <c:pt idx="75">
                  <c:v>42215</c:v>
                </c:pt>
                <c:pt idx="76">
                  <c:v>42216</c:v>
                </c:pt>
                <c:pt idx="77">
                  <c:v>42219</c:v>
                </c:pt>
                <c:pt idx="78">
                  <c:v>42220</c:v>
                </c:pt>
                <c:pt idx="79">
                  <c:v>42221</c:v>
                </c:pt>
                <c:pt idx="80">
                  <c:v>42222</c:v>
                </c:pt>
                <c:pt idx="81">
                  <c:v>42223</c:v>
                </c:pt>
                <c:pt idx="82">
                  <c:v>42223</c:v>
                </c:pt>
                <c:pt idx="83">
                  <c:v>42226</c:v>
                </c:pt>
                <c:pt idx="84">
                  <c:v>42226</c:v>
                </c:pt>
                <c:pt idx="85">
                  <c:v>42227</c:v>
                </c:pt>
                <c:pt idx="86">
                  <c:v>42228</c:v>
                </c:pt>
                <c:pt idx="87">
                  <c:v>42229</c:v>
                </c:pt>
                <c:pt idx="88">
                  <c:v>42230</c:v>
                </c:pt>
                <c:pt idx="89">
                  <c:v>42233</c:v>
                </c:pt>
                <c:pt idx="90">
                  <c:v>42234</c:v>
                </c:pt>
                <c:pt idx="91">
                  <c:v>42235</c:v>
                </c:pt>
                <c:pt idx="92">
                  <c:v>42236</c:v>
                </c:pt>
                <c:pt idx="93">
                  <c:v>42237</c:v>
                </c:pt>
                <c:pt idx="94">
                  <c:v>42240</c:v>
                </c:pt>
                <c:pt idx="95">
                  <c:v>42241</c:v>
                </c:pt>
                <c:pt idx="96">
                  <c:v>42242</c:v>
                </c:pt>
                <c:pt idx="97">
                  <c:v>42243</c:v>
                </c:pt>
                <c:pt idx="98">
                  <c:v>42244</c:v>
                </c:pt>
                <c:pt idx="99">
                  <c:v>42247</c:v>
                </c:pt>
                <c:pt idx="100">
                  <c:v>42248</c:v>
                </c:pt>
                <c:pt idx="101">
                  <c:v>42249</c:v>
                </c:pt>
                <c:pt idx="102">
                  <c:v>42250</c:v>
                </c:pt>
                <c:pt idx="103">
                  <c:v>42251</c:v>
                </c:pt>
                <c:pt idx="104">
                  <c:v>42254</c:v>
                </c:pt>
                <c:pt idx="105">
                  <c:v>42255</c:v>
                </c:pt>
                <c:pt idx="106">
                  <c:v>42256</c:v>
                </c:pt>
                <c:pt idx="107">
                  <c:v>42257</c:v>
                </c:pt>
                <c:pt idx="108">
                  <c:v>42258</c:v>
                </c:pt>
                <c:pt idx="109">
                  <c:v>42261</c:v>
                </c:pt>
                <c:pt idx="110">
                  <c:v>42262</c:v>
                </c:pt>
                <c:pt idx="111">
                  <c:v>42264</c:v>
                </c:pt>
                <c:pt idx="112">
                  <c:v>42265</c:v>
                </c:pt>
                <c:pt idx="113">
                  <c:v>42268</c:v>
                </c:pt>
                <c:pt idx="114">
                  <c:v>42269</c:v>
                </c:pt>
                <c:pt idx="115">
                  <c:v>42270</c:v>
                </c:pt>
                <c:pt idx="116">
                  <c:v>42271</c:v>
                </c:pt>
                <c:pt idx="117">
                  <c:v>42272</c:v>
                </c:pt>
                <c:pt idx="118">
                  <c:v>42275</c:v>
                </c:pt>
                <c:pt idx="119">
                  <c:v>42276</c:v>
                </c:pt>
                <c:pt idx="120">
                  <c:v>42277</c:v>
                </c:pt>
                <c:pt idx="121">
                  <c:v>42278</c:v>
                </c:pt>
                <c:pt idx="122">
                  <c:v>42279</c:v>
                </c:pt>
                <c:pt idx="123">
                  <c:v>42282</c:v>
                </c:pt>
                <c:pt idx="124">
                  <c:v>42283</c:v>
                </c:pt>
                <c:pt idx="125">
                  <c:v>42284</c:v>
                </c:pt>
                <c:pt idx="126">
                  <c:v>42285</c:v>
                </c:pt>
                <c:pt idx="127">
                  <c:v>42286</c:v>
                </c:pt>
                <c:pt idx="128">
                  <c:v>42289</c:v>
                </c:pt>
                <c:pt idx="129">
                  <c:v>42290</c:v>
                </c:pt>
                <c:pt idx="130">
                  <c:v>42291</c:v>
                </c:pt>
                <c:pt idx="131">
                  <c:v>42292</c:v>
                </c:pt>
                <c:pt idx="132">
                  <c:v>42293</c:v>
                </c:pt>
                <c:pt idx="133">
                  <c:v>42296</c:v>
                </c:pt>
                <c:pt idx="134">
                  <c:v>42297</c:v>
                </c:pt>
                <c:pt idx="135">
                  <c:v>42298</c:v>
                </c:pt>
                <c:pt idx="136">
                  <c:v>42299</c:v>
                </c:pt>
                <c:pt idx="137">
                  <c:v>42300</c:v>
                </c:pt>
                <c:pt idx="138">
                  <c:v>42303</c:v>
                </c:pt>
                <c:pt idx="139">
                  <c:v>42304</c:v>
                </c:pt>
                <c:pt idx="140">
                  <c:v>42305</c:v>
                </c:pt>
                <c:pt idx="141">
                  <c:v>42306</c:v>
                </c:pt>
                <c:pt idx="142">
                  <c:v>42307</c:v>
                </c:pt>
                <c:pt idx="143">
                  <c:v>42311</c:v>
                </c:pt>
                <c:pt idx="144">
                  <c:v>42312</c:v>
                </c:pt>
                <c:pt idx="145">
                  <c:v>42313</c:v>
                </c:pt>
                <c:pt idx="146">
                  <c:v>42314</c:v>
                </c:pt>
                <c:pt idx="147">
                  <c:v>42317</c:v>
                </c:pt>
                <c:pt idx="148">
                  <c:v>42318</c:v>
                </c:pt>
                <c:pt idx="149">
                  <c:v>42319</c:v>
                </c:pt>
                <c:pt idx="150">
                  <c:v>42320</c:v>
                </c:pt>
                <c:pt idx="151">
                  <c:v>42321</c:v>
                </c:pt>
                <c:pt idx="152">
                  <c:v>42325</c:v>
                </c:pt>
                <c:pt idx="153">
                  <c:v>42326</c:v>
                </c:pt>
                <c:pt idx="154">
                  <c:v>42327</c:v>
                </c:pt>
                <c:pt idx="155">
                  <c:v>42328</c:v>
                </c:pt>
                <c:pt idx="156">
                  <c:v>42331</c:v>
                </c:pt>
                <c:pt idx="157">
                  <c:v>42332</c:v>
                </c:pt>
                <c:pt idx="158">
                  <c:v>42333</c:v>
                </c:pt>
                <c:pt idx="159">
                  <c:v>42334</c:v>
                </c:pt>
                <c:pt idx="160">
                  <c:v>42335</c:v>
                </c:pt>
                <c:pt idx="161">
                  <c:v>42338</c:v>
                </c:pt>
                <c:pt idx="162">
                  <c:v>42339</c:v>
                </c:pt>
                <c:pt idx="163">
                  <c:v>42340</c:v>
                </c:pt>
                <c:pt idx="164">
                  <c:v>42341</c:v>
                </c:pt>
                <c:pt idx="165">
                  <c:v>42342</c:v>
                </c:pt>
                <c:pt idx="166">
                  <c:v>42345</c:v>
                </c:pt>
                <c:pt idx="167">
                  <c:v>42346</c:v>
                </c:pt>
                <c:pt idx="168">
                  <c:v>42347</c:v>
                </c:pt>
                <c:pt idx="169">
                  <c:v>42348</c:v>
                </c:pt>
                <c:pt idx="170">
                  <c:v>42349</c:v>
                </c:pt>
                <c:pt idx="171">
                  <c:v>42352</c:v>
                </c:pt>
                <c:pt idx="172">
                  <c:v>42353</c:v>
                </c:pt>
                <c:pt idx="173">
                  <c:v>42354</c:v>
                </c:pt>
                <c:pt idx="174">
                  <c:v>42355</c:v>
                </c:pt>
                <c:pt idx="175">
                  <c:v>42356</c:v>
                </c:pt>
                <c:pt idx="176">
                  <c:v>42359</c:v>
                </c:pt>
                <c:pt idx="177">
                  <c:v>42360</c:v>
                </c:pt>
                <c:pt idx="178">
                  <c:v>42361</c:v>
                </c:pt>
                <c:pt idx="179">
                  <c:v>42362</c:v>
                </c:pt>
                <c:pt idx="180">
                  <c:v>42366</c:v>
                </c:pt>
                <c:pt idx="181">
                  <c:v>42367</c:v>
                </c:pt>
                <c:pt idx="182">
                  <c:v>42368</c:v>
                </c:pt>
                <c:pt idx="183">
                  <c:v>42369</c:v>
                </c:pt>
                <c:pt idx="184">
                  <c:v>42373</c:v>
                </c:pt>
                <c:pt idx="185">
                  <c:v>42374</c:v>
                </c:pt>
                <c:pt idx="186">
                  <c:v>42375</c:v>
                </c:pt>
                <c:pt idx="187">
                  <c:v>42376</c:v>
                </c:pt>
                <c:pt idx="188">
                  <c:v>42377</c:v>
                </c:pt>
                <c:pt idx="189">
                  <c:v>42380</c:v>
                </c:pt>
                <c:pt idx="190">
                  <c:v>42381</c:v>
                </c:pt>
                <c:pt idx="191">
                  <c:v>42382</c:v>
                </c:pt>
                <c:pt idx="192">
                  <c:v>42383</c:v>
                </c:pt>
                <c:pt idx="193">
                  <c:v>42384</c:v>
                </c:pt>
                <c:pt idx="194">
                  <c:v>42387</c:v>
                </c:pt>
                <c:pt idx="195">
                  <c:v>42388</c:v>
                </c:pt>
                <c:pt idx="196">
                  <c:v>42389</c:v>
                </c:pt>
                <c:pt idx="197">
                  <c:v>42390</c:v>
                </c:pt>
                <c:pt idx="198">
                  <c:v>42391</c:v>
                </c:pt>
                <c:pt idx="199">
                  <c:v>42394</c:v>
                </c:pt>
                <c:pt idx="200">
                  <c:v>42395</c:v>
                </c:pt>
                <c:pt idx="201">
                  <c:v>42396</c:v>
                </c:pt>
                <c:pt idx="202">
                  <c:v>42397</c:v>
                </c:pt>
                <c:pt idx="203">
                  <c:v>42398</c:v>
                </c:pt>
                <c:pt idx="204">
                  <c:v>42402</c:v>
                </c:pt>
                <c:pt idx="205">
                  <c:v>42403</c:v>
                </c:pt>
                <c:pt idx="206">
                  <c:v>42404</c:v>
                </c:pt>
                <c:pt idx="207">
                  <c:v>42405</c:v>
                </c:pt>
                <c:pt idx="208">
                  <c:v>42408</c:v>
                </c:pt>
                <c:pt idx="209">
                  <c:v>42409</c:v>
                </c:pt>
                <c:pt idx="210">
                  <c:v>42410</c:v>
                </c:pt>
                <c:pt idx="211">
                  <c:v>42411</c:v>
                </c:pt>
                <c:pt idx="212">
                  <c:v>42412</c:v>
                </c:pt>
                <c:pt idx="213">
                  <c:v>42415</c:v>
                </c:pt>
                <c:pt idx="214">
                  <c:v>42416</c:v>
                </c:pt>
                <c:pt idx="215">
                  <c:v>42417</c:v>
                </c:pt>
                <c:pt idx="216">
                  <c:v>42418</c:v>
                </c:pt>
                <c:pt idx="217">
                  <c:v>42419</c:v>
                </c:pt>
                <c:pt idx="218">
                  <c:v>42422</c:v>
                </c:pt>
                <c:pt idx="219">
                  <c:v>42423</c:v>
                </c:pt>
                <c:pt idx="220">
                  <c:v>42424</c:v>
                </c:pt>
                <c:pt idx="221">
                  <c:v>42425</c:v>
                </c:pt>
                <c:pt idx="222">
                  <c:v>42426</c:v>
                </c:pt>
                <c:pt idx="223">
                  <c:v>42429</c:v>
                </c:pt>
                <c:pt idx="224">
                  <c:v>42430</c:v>
                </c:pt>
                <c:pt idx="225">
                  <c:v>42431</c:v>
                </c:pt>
                <c:pt idx="226">
                  <c:v>42432</c:v>
                </c:pt>
                <c:pt idx="227">
                  <c:v>42433</c:v>
                </c:pt>
                <c:pt idx="228">
                  <c:v>42436</c:v>
                </c:pt>
                <c:pt idx="229">
                  <c:v>42437</c:v>
                </c:pt>
                <c:pt idx="230">
                  <c:v>42438</c:v>
                </c:pt>
                <c:pt idx="231">
                  <c:v>42439</c:v>
                </c:pt>
                <c:pt idx="232">
                  <c:v>42440</c:v>
                </c:pt>
                <c:pt idx="233">
                  <c:v>42443</c:v>
                </c:pt>
                <c:pt idx="234">
                  <c:v>42444</c:v>
                </c:pt>
                <c:pt idx="235">
                  <c:v>42445</c:v>
                </c:pt>
                <c:pt idx="236">
                  <c:v>42446</c:v>
                </c:pt>
                <c:pt idx="237">
                  <c:v>42447</c:v>
                </c:pt>
                <c:pt idx="238">
                  <c:v>42451</c:v>
                </c:pt>
                <c:pt idx="239">
                  <c:v>42452</c:v>
                </c:pt>
                <c:pt idx="240">
                  <c:v>42457</c:v>
                </c:pt>
                <c:pt idx="241">
                  <c:v>42458</c:v>
                </c:pt>
                <c:pt idx="242">
                  <c:v>42459</c:v>
                </c:pt>
                <c:pt idx="243">
                  <c:v>42460</c:v>
                </c:pt>
                <c:pt idx="244">
                  <c:v>42461</c:v>
                </c:pt>
                <c:pt idx="245">
                  <c:v>42464</c:v>
                </c:pt>
                <c:pt idx="246">
                  <c:v>42465</c:v>
                </c:pt>
                <c:pt idx="247">
                  <c:v>42466</c:v>
                </c:pt>
                <c:pt idx="248">
                  <c:v>42467</c:v>
                </c:pt>
                <c:pt idx="249">
                  <c:v>42468</c:v>
                </c:pt>
                <c:pt idx="250">
                  <c:v>42471</c:v>
                </c:pt>
                <c:pt idx="251">
                  <c:v>42472</c:v>
                </c:pt>
                <c:pt idx="252">
                  <c:v>42473</c:v>
                </c:pt>
                <c:pt idx="253">
                  <c:v>42474</c:v>
                </c:pt>
                <c:pt idx="254">
                  <c:v>42475</c:v>
                </c:pt>
                <c:pt idx="255">
                  <c:v>42478</c:v>
                </c:pt>
                <c:pt idx="256">
                  <c:v>42479</c:v>
                </c:pt>
                <c:pt idx="257">
                  <c:v>42480</c:v>
                </c:pt>
                <c:pt idx="258">
                  <c:v>42481</c:v>
                </c:pt>
                <c:pt idx="259">
                  <c:v>42482</c:v>
                </c:pt>
                <c:pt idx="260">
                  <c:v>42485</c:v>
                </c:pt>
                <c:pt idx="261">
                  <c:v>42486</c:v>
                </c:pt>
                <c:pt idx="262">
                  <c:v>42487</c:v>
                </c:pt>
                <c:pt idx="263">
                  <c:v>42488</c:v>
                </c:pt>
                <c:pt idx="264">
                  <c:v>42489</c:v>
                </c:pt>
                <c:pt idx="265">
                  <c:v>42492</c:v>
                </c:pt>
                <c:pt idx="266">
                  <c:v>42493</c:v>
                </c:pt>
                <c:pt idx="267">
                  <c:v>42494</c:v>
                </c:pt>
                <c:pt idx="268">
                  <c:v>42495</c:v>
                </c:pt>
                <c:pt idx="269">
                  <c:v>42496</c:v>
                </c:pt>
                <c:pt idx="270">
                  <c:v>42499</c:v>
                </c:pt>
                <c:pt idx="271">
                  <c:v>42500</c:v>
                </c:pt>
                <c:pt idx="272">
                  <c:v>42501</c:v>
                </c:pt>
                <c:pt idx="273">
                  <c:v>42502</c:v>
                </c:pt>
                <c:pt idx="274">
                  <c:v>42503</c:v>
                </c:pt>
                <c:pt idx="275">
                  <c:v>42506</c:v>
                </c:pt>
                <c:pt idx="276">
                  <c:v>42507</c:v>
                </c:pt>
                <c:pt idx="277">
                  <c:v>42508</c:v>
                </c:pt>
                <c:pt idx="278">
                  <c:v>42509</c:v>
                </c:pt>
                <c:pt idx="279">
                  <c:v>42510</c:v>
                </c:pt>
                <c:pt idx="280">
                  <c:v>42513</c:v>
                </c:pt>
                <c:pt idx="281">
                  <c:v>42514</c:v>
                </c:pt>
                <c:pt idx="282">
                  <c:v>42515</c:v>
                </c:pt>
                <c:pt idx="283">
                  <c:v>42516</c:v>
                </c:pt>
                <c:pt idx="284">
                  <c:v>42517</c:v>
                </c:pt>
                <c:pt idx="285">
                  <c:v>42520</c:v>
                </c:pt>
                <c:pt idx="286">
                  <c:v>42521</c:v>
                </c:pt>
                <c:pt idx="287">
                  <c:v>42522</c:v>
                </c:pt>
                <c:pt idx="288">
                  <c:v>42523</c:v>
                </c:pt>
                <c:pt idx="289">
                  <c:v>42524</c:v>
                </c:pt>
                <c:pt idx="290">
                  <c:v>42527</c:v>
                </c:pt>
                <c:pt idx="291">
                  <c:v>42528</c:v>
                </c:pt>
                <c:pt idx="292">
                  <c:v>42529</c:v>
                </c:pt>
                <c:pt idx="293">
                  <c:v>42530</c:v>
                </c:pt>
                <c:pt idx="294">
                  <c:v>42531</c:v>
                </c:pt>
                <c:pt idx="295">
                  <c:v>42534</c:v>
                </c:pt>
                <c:pt idx="296">
                  <c:v>42535</c:v>
                </c:pt>
                <c:pt idx="297">
                  <c:v>42536</c:v>
                </c:pt>
                <c:pt idx="298">
                  <c:v>42537</c:v>
                </c:pt>
                <c:pt idx="299">
                  <c:v>42538</c:v>
                </c:pt>
                <c:pt idx="300">
                  <c:v>42541</c:v>
                </c:pt>
                <c:pt idx="301">
                  <c:v>42542</c:v>
                </c:pt>
                <c:pt idx="302">
                  <c:v>42543</c:v>
                </c:pt>
                <c:pt idx="303">
                  <c:v>42544</c:v>
                </c:pt>
                <c:pt idx="304">
                  <c:v>42545</c:v>
                </c:pt>
                <c:pt idx="305">
                  <c:v>42548</c:v>
                </c:pt>
                <c:pt idx="306">
                  <c:v>42549</c:v>
                </c:pt>
                <c:pt idx="307">
                  <c:v>42550</c:v>
                </c:pt>
                <c:pt idx="308">
                  <c:v>42551</c:v>
                </c:pt>
                <c:pt idx="309">
                  <c:v>42552</c:v>
                </c:pt>
                <c:pt idx="310">
                  <c:v>42555</c:v>
                </c:pt>
                <c:pt idx="311">
                  <c:v>42556</c:v>
                </c:pt>
                <c:pt idx="312">
                  <c:v>42557</c:v>
                </c:pt>
                <c:pt idx="313">
                  <c:v>42558</c:v>
                </c:pt>
                <c:pt idx="314">
                  <c:v>42559</c:v>
                </c:pt>
                <c:pt idx="315">
                  <c:v>42562</c:v>
                </c:pt>
                <c:pt idx="316">
                  <c:v>42563</c:v>
                </c:pt>
                <c:pt idx="317">
                  <c:v>42564</c:v>
                </c:pt>
                <c:pt idx="318">
                  <c:v>42565</c:v>
                </c:pt>
                <c:pt idx="319">
                  <c:v>42566</c:v>
                </c:pt>
                <c:pt idx="320">
                  <c:v>42569</c:v>
                </c:pt>
                <c:pt idx="321">
                  <c:v>42570</c:v>
                </c:pt>
                <c:pt idx="322">
                  <c:v>42571</c:v>
                </c:pt>
                <c:pt idx="323">
                  <c:v>42572</c:v>
                </c:pt>
                <c:pt idx="324">
                  <c:v>42573</c:v>
                </c:pt>
                <c:pt idx="325">
                  <c:v>42576</c:v>
                </c:pt>
                <c:pt idx="326">
                  <c:v>42577</c:v>
                </c:pt>
                <c:pt idx="327">
                  <c:v>42578</c:v>
                </c:pt>
                <c:pt idx="328">
                  <c:v>42579</c:v>
                </c:pt>
                <c:pt idx="329">
                  <c:v>42580</c:v>
                </c:pt>
                <c:pt idx="330">
                  <c:v>42583</c:v>
                </c:pt>
                <c:pt idx="331">
                  <c:v>42584</c:v>
                </c:pt>
                <c:pt idx="332">
                  <c:v>42585</c:v>
                </c:pt>
                <c:pt idx="333">
                  <c:v>42586</c:v>
                </c:pt>
                <c:pt idx="334">
                  <c:v>42587</c:v>
                </c:pt>
                <c:pt idx="335">
                  <c:v>42590</c:v>
                </c:pt>
                <c:pt idx="336">
                  <c:v>42591</c:v>
                </c:pt>
                <c:pt idx="337">
                  <c:v>42592</c:v>
                </c:pt>
                <c:pt idx="338">
                  <c:v>42593</c:v>
                </c:pt>
                <c:pt idx="339">
                  <c:v>42594</c:v>
                </c:pt>
                <c:pt idx="340">
                  <c:v>42597</c:v>
                </c:pt>
                <c:pt idx="341">
                  <c:v>42598</c:v>
                </c:pt>
                <c:pt idx="342">
                  <c:v>42599</c:v>
                </c:pt>
                <c:pt idx="343">
                  <c:v>42600</c:v>
                </c:pt>
                <c:pt idx="344">
                  <c:v>42601</c:v>
                </c:pt>
                <c:pt idx="345">
                  <c:v>42604</c:v>
                </c:pt>
                <c:pt idx="346">
                  <c:v>42605</c:v>
                </c:pt>
                <c:pt idx="347">
                  <c:v>42606</c:v>
                </c:pt>
                <c:pt idx="348">
                  <c:v>42607</c:v>
                </c:pt>
                <c:pt idx="349">
                  <c:v>42608</c:v>
                </c:pt>
                <c:pt idx="350">
                  <c:v>42611</c:v>
                </c:pt>
                <c:pt idx="351">
                  <c:v>42612</c:v>
                </c:pt>
                <c:pt idx="352">
                  <c:v>42613</c:v>
                </c:pt>
                <c:pt idx="353">
                  <c:v>42614</c:v>
                </c:pt>
                <c:pt idx="354">
                  <c:v>42615</c:v>
                </c:pt>
                <c:pt idx="355">
                  <c:v>42618</c:v>
                </c:pt>
                <c:pt idx="356">
                  <c:v>42619</c:v>
                </c:pt>
                <c:pt idx="357">
                  <c:v>42620</c:v>
                </c:pt>
                <c:pt idx="358">
                  <c:v>42621</c:v>
                </c:pt>
                <c:pt idx="359">
                  <c:v>42622</c:v>
                </c:pt>
                <c:pt idx="360">
                  <c:v>42625</c:v>
                </c:pt>
                <c:pt idx="361">
                  <c:v>42626</c:v>
                </c:pt>
                <c:pt idx="362">
                  <c:v>42627</c:v>
                </c:pt>
                <c:pt idx="363">
                  <c:v>42628</c:v>
                </c:pt>
                <c:pt idx="364">
                  <c:v>42632</c:v>
                </c:pt>
                <c:pt idx="365">
                  <c:v>42633</c:v>
                </c:pt>
                <c:pt idx="366">
                  <c:v>42634</c:v>
                </c:pt>
                <c:pt idx="367">
                  <c:v>42635</c:v>
                </c:pt>
                <c:pt idx="368">
                  <c:v>42636</c:v>
                </c:pt>
                <c:pt idx="369">
                  <c:v>42639</c:v>
                </c:pt>
                <c:pt idx="370">
                  <c:v>42640</c:v>
                </c:pt>
                <c:pt idx="371">
                  <c:v>42641</c:v>
                </c:pt>
                <c:pt idx="372">
                  <c:v>42642</c:v>
                </c:pt>
                <c:pt idx="373">
                  <c:v>42643</c:v>
                </c:pt>
                <c:pt idx="374">
                  <c:v>42646</c:v>
                </c:pt>
                <c:pt idx="375">
                  <c:v>42647</c:v>
                </c:pt>
                <c:pt idx="376">
                  <c:v>42648</c:v>
                </c:pt>
                <c:pt idx="377">
                  <c:v>42649</c:v>
                </c:pt>
                <c:pt idx="378">
                  <c:v>42650</c:v>
                </c:pt>
                <c:pt idx="379">
                  <c:v>42653</c:v>
                </c:pt>
                <c:pt idx="380">
                  <c:v>42654</c:v>
                </c:pt>
                <c:pt idx="381">
                  <c:v>42655</c:v>
                </c:pt>
                <c:pt idx="382">
                  <c:v>42656</c:v>
                </c:pt>
                <c:pt idx="383">
                  <c:v>42657</c:v>
                </c:pt>
                <c:pt idx="384">
                  <c:v>42660</c:v>
                </c:pt>
                <c:pt idx="385">
                  <c:v>42661</c:v>
                </c:pt>
                <c:pt idx="386">
                  <c:v>42662</c:v>
                </c:pt>
                <c:pt idx="387">
                  <c:v>42663</c:v>
                </c:pt>
                <c:pt idx="388">
                  <c:v>42664</c:v>
                </c:pt>
                <c:pt idx="389">
                  <c:v>42667</c:v>
                </c:pt>
                <c:pt idx="390">
                  <c:v>42668</c:v>
                </c:pt>
                <c:pt idx="391">
                  <c:v>42669</c:v>
                </c:pt>
                <c:pt idx="392">
                  <c:v>42670</c:v>
                </c:pt>
                <c:pt idx="393">
                  <c:v>42671</c:v>
                </c:pt>
                <c:pt idx="394">
                  <c:v>42674</c:v>
                </c:pt>
                <c:pt idx="395">
                  <c:v>42675</c:v>
                </c:pt>
                <c:pt idx="396">
                  <c:v>42677</c:v>
                </c:pt>
                <c:pt idx="397">
                  <c:v>42678</c:v>
                </c:pt>
                <c:pt idx="398">
                  <c:v>42681</c:v>
                </c:pt>
                <c:pt idx="399">
                  <c:v>42682</c:v>
                </c:pt>
                <c:pt idx="400">
                  <c:v>42683</c:v>
                </c:pt>
                <c:pt idx="401">
                  <c:v>42684</c:v>
                </c:pt>
                <c:pt idx="402">
                  <c:v>42685</c:v>
                </c:pt>
                <c:pt idx="403">
                  <c:v>42688</c:v>
                </c:pt>
                <c:pt idx="404">
                  <c:v>42689</c:v>
                </c:pt>
                <c:pt idx="405">
                  <c:v>42690</c:v>
                </c:pt>
                <c:pt idx="406">
                  <c:v>42691</c:v>
                </c:pt>
                <c:pt idx="407">
                  <c:v>42692</c:v>
                </c:pt>
                <c:pt idx="408">
                  <c:v>42696</c:v>
                </c:pt>
                <c:pt idx="409">
                  <c:v>42697</c:v>
                </c:pt>
                <c:pt idx="410">
                  <c:v>42698</c:v>
                </c:pt>
                <c:pt idx="411">
                  <c:v>42699</c:v>
                </c:pt>
                <c:pt idx="412">
                  <c:v>42702</c:v>
                </c:pt>
                <c:pt idx="413">
                  <c:v>42703</c:v>
                </c:pt>
                <c:pt idx="414">
                  <c:v>42704</c:v>
                </c:pt>
                <c:pt idx="415">
                  <c:v>42705</c:v>
                </c:pt>
                <c:pt idx="416">
                  <c:v>42706</c:v>
                </c:pt>
                <c:pt idx="417">
                  <c:v>42709</c:v>
                </c:pt>
                <c:pt idx="418">
                  <c:v>42710</c:v>
                </c:pt>
                <c:pt idx="419">
                  <c:v>42711</c:v>
                </c:pt>
                <c:pt idx="420">
                  <c:v>42712</c:v>
                </c:pt>
                <c:pt idx="421">
                  <c:v>42713</c:v>
                </c:pt>
                <c:pt idx="422">
                  <c:v>42717</c:v>
                </c:pt>
                <c:pt idx="423">
                  <c:v>42718</c:v>
                </c:pt>
                <c:pt idx="424">
                  <c:v>42719</c:v>
                </c:pt>
                <c:pt idx="425">
                  <c:v>42720</c:v>
                </c:pt>
                <c:pt idx="426">
                  <c:v>42723</c:v>
                </c:pt>
                <c:pt idx="427">
                  <c:v>42724</c:v>
                </c:pt>
                <c:pt idx="428">
                  <c:v>42725</c:v>
                </c:pt>
                <c:pt idx="429">
                  <c:v>42726</c:v>
                </c:pt>
                <c:pt idx="430">
                  <c:v>42727</c:v>
                </c:pt>
                <c:pt idx="431">
                  <c:v>42730</c:v>
                </c:pt>
                <c:pt idx="432">
                  <c:v>42731</c:v>
                </c:pt>
                <c:pt idx="433">
                  <c:v>42732</c:v>
                </c:pt>
                <c:pt idx="434">
                  <c:v>42733</c:v>
                </c:pt>
                <c:pt idx="435">
                  <c:v>42734</c:v>
                </c:pt>
                <c:pt idx="436">
                  <c:v>42737</c:v>
                </c:pt>
                <c:pt idx="437">
                  <c:v>42738</c:v>
                </c:pt>
                <c:pt idx="438">
                  <c:v>42739</c:v>
                </c:pt>
                <c:pt idx="439">
                  <c:v>42740</c:v>
                </c:pt>
                <c:pt idx="440">
                  <c:v>42741</c:v>
                </c:pt>
                <c:pt idx="441">
                  <c:v>42744</c:v>
                </c:pt>
                <c:pt idx="442">
                  <c:v>42745</c:v>
                </c:pt>
                <c:pt idx="443">
                  <c:v>42746</c:v>
                </c:pt>
                <c:pt idx="444">
                  <c:v>42747</c:v>
                </c:pt>
                <c:pt idx="445">
                  <c:v>42748</c:v>
                </c:pt>
                <c:pt idx="446">
                  <c:v>42751</c:v>
                </c:pt>
                <c:pt idx="447">
                  <c:v>42752</c:v>
                </c:pt>
                <c:pt idx="448">
                  <c:v>42753</c:v>
                </c:pt>
                <c:pt idx="449">
                  <c:v>42754</c:v>
                </c:pt>
                <c:pt idx="450">
                  <c:v>42755</c:v>
                </c:pt>
                <c:pt idx="451">
                  <c:v>42758</c:v>
                </c:pt>
                <c:pt idx="452">
                  <c:v>42759</c:v>
                </c:pt>
                <c:pt idx="453">
                  <c:v>42760</c:v>
                </c:pt>
                <c:pt idx="454">
                  <c:v>42761</c:v>
                </c:pt>
                <c:pt idx="455">
                  <c:v>42762</c:v>
                </c:pt>
                <c:pt idx="456">
                  <c:v>42765</c:v>
                </c:pt>
                <c:pt idx="457">
                  <c:v>42766</c:v>
                </c:pt>
              </c:numCache>
            </c:numRef>
          </c:cat>
          <c:val>
            <c:numRef>
              <c:f>'[Historico_Vector 03.02.2017.xlsx]COMITE FINVIT'!$B$2:$B$459</c:f>
              <c:numCache>
                <c:formatCode>_(* #,##0.00_);_(* \(#,##0.00\);_(* "-"??_);_(@_)</c:formatCode>
                <c:ptCount val="458"/>
                <c:pt idx="0">
                  <c:v>3533726.2183340006</c:v>
                </c:pt>
                <c:pt idx="1">
                  <c:v>3577951.2626160001</c:v>
                </c:pt>
                <c:pt idx="2">
                  <c:v>3646701.7648840002</c:v>
                </c:pt>
                <c:pt idx="3">
                  <c:v>3693984.9597539995</c:v>
                </c:pt>
                <c:pt idx="4">
                  <c:v>3794151.6939110002</c:v>
                </c:pt>
                <c:pt idx="5">
                  <c:v>3795644.4736300004</c:v>
                </c:pt>
                <c:pt idx="6">
                  <c:v>3795760.206797</c:v>
                </c:pt>
                <c:pt idx="7">
                  <c:v>3870942.3368409998</c:v>
                </c:pt>
                <c:pt idx="8">
                  <c:v>4272730.2835550001</c:v>
                </c:pt>
                <c:pt idx="9">
                  <c:v>4446300.9547729995</c:v>
                </c:pt>
                <c:pt idx="10">
                  <c:v>4448008.34449</c:v>
                </c:pt>
                <c:pt idx="11">
                  <c:v>4518076.3446909999</c:v>
                </c:pt>
                <c:pt idx="12">
                  <c:v>4640609.1156569999</c:v>
                </c:pt>
                <c:pt idx="13">
                  <c:v>4696350.0286219995</c:v>
                </c:pt>
                <c:pt idx="14">
                  <c:v>4802505.3380470006</c:v>
                </c:pt>
                <c:pt idx="15">
                  <c:v>4802746.095613</c:v>
                </c:pt>
                <c:pt idx="16">
                  <c:v>4812656.348761999</c:v>
                </c:pt>
                <c:pt idx="17">
                  <c:v>5076479.4585330002</c:v>
                </c:pt>
                <c:pt idx="18">
                  <c:v>5049855.5844660001</c:v>
                </c:pt>
                <c:pt idx="19">
                  <c:v>5096124.7216470009</c:v>
                </c:pt>
                <c:pt idx="20">
                  <c:v>5096571.5900019994</c:v>
                </c:pt>
                <c:pt idx="21">
                  <c:v>5096858.0569599997</c:v>
                </c:pt>
                <c:pt idx="22">
                  <c:v>5097234.4126110002</c:v>
                </c:pt>
                <c:pt idx="23">
                  <c:v>5169315.2231229991</c:v>
                </c:pt>
                <c:pt idx="24">
                  <c:v>5295408.358186</c:v>
                </c:pt>
                <c:pt idx="25">
                  <c:v>5295408.358186</c:v>
                </c:pt>
                <c:pt idx="26">
                  <c:v>5363502.9899500003</c:v>
                </c:pt>
                <c:pt idx="27">
                  <c:v>5367922.4184790002</c:v>
                </c:pt>
                <c:pt idx="28">
                  <c:v>5677580.3296649996</c:v>
                </c:pt>
                <c:pt idx="29">
                  <c:v>5790178.1835370008</c:v>
                </c:pt>
                <c:pt idx="30">
                  <c:v>5902378.4908449994</c:v>
                </c:pt>
                <c:pt idx="31">
                  <c:v>6007896.2054169998</c:v>
                </c:pt>
                <c:pt idx="32">
                  <c:v>6069241.9244050002</c:v>
                </c:pt>
                <c:pt idx="33">
                  <c:v>6080745.6935779992</c:v>
                </c:pt>
                <c:pt idx="34">
                  <c:v>6321620.4960249988</c:v>
                </c:pt>
                <c:pt idx="35">
                  <c:v>6382546.1327290004</c:v>
                </c:pt>
                <c:pt idx="36">
                  <c:v>6453622.2198290005</c:v>
                </c:pt>
                <c:pt idx="37">
                  <c:v>6529667.5503239986</c:v>
                </c:pt>
                <c:pt idx="38">
                  <c:v>7202401.2597329998</c:v>
                </c:pt>
                <c:pt idx="39">
                  <c:v>7542280.2371979998</c:v>
                </c:pt>
                <c:pt idx="40">
                  <c:v>7769946.894003001</c:v>
                </c:pt>
                <c:pt idx="41">
                  <c:v>8000110.7594040018</c:v>
                </c:pt>
                <c:pt idx="42">
                  <c:v>8336088.942814</c:v>
                </c:pt>
                <c:pt idx="43">
                  <c:v>8667940.9601679984</c:v>
                </c:pt>
                <c:pt idx="44">
                  <c:v>8652941.445479</c:v>
                </c:pt>
                <c:pt idx="45">
                  <c:v>8925929.5532999989</c:v>
                </c:pt>
                <c:pt idx="46">
                  <c:v>8949061.1962650008</c:v>
                </c:pt>
                <c:pt idx="47">
                  <c:v>9027020.4708799981</c:v>
                </c:pt>
                <c:pt idx="48">
                  <c:v>9560592.5885309987</c:v>
                </c:pt>
                <c:pt idx="49">
                  <c:v>9621582.1814489998</c:v>
                </c:pt>
                <c:pt idx="50">
                  <c:v>9745048.507894</c:v>
                </c:pt>
                <c:pt idx="51">
                  <c:v>9884007.0270649996</c:v>
                </c:pt>
                <c:pt idx="52">
                  <c:v>10015666.188898999</c:v>
                </c:pt>
                <c:pt idx="53">
                  <c:v>10243137.326512</c:v>
                </c:pt>
                <c:pt idx="54">
                  <c:v>10344876.59241</c:v>
                </c:pt>
                <c:pt idx="55">
                  <c:v>10544063.101411</c:v>
                </c:pt>
                <c:pt idx="56">
                  <c:v>10543834.711832</c:v>
                </c:pt>
                <c:pt idx="57">
                  <c:v>10582055.037994001</c:v>
                </c:pt>
                <c:pt idx="58">
                  <c:v>10911560.726028001</c:v>
                </c:pt>
                <c:pt idx="59">
                  <c:v>10976871.636884002</c:v>
                </c:pt>
                <c:pt idx="60">
                  <c:v>11043085.652706999</c:v>
                </c:pt>
                <c:pt idx="61">
                  <c:v>11106490.214247001</c:v>
                </c:pt>
                <c:pt idx="62">
                  <c:v>11314566.119099999</c:v>
                </c:pt>
                <c:pt idx="63">
                  <c:v>11379614.157751</c:v>
                </c:pt>
                <c:pt idx="64">
                  <c:v>11421989.341544999</c:v>
                </c:pt>
                <c:pt idx="65">
                  <c:v>11426452.855664</c:v>
                </c:pt>
                <c:pt idx="66">
                  <c:v>11517794.948577</c:v>
                </c:pt>
                <c:pt idx="67">
                  <c:v>11639889.304728001</c:v>
                </c:pt>
                <c:pt idx="68">
                  <c:v>12019496.694326</c:v>
                </c:pt>
                <c:pt idx="69">
                  <c:v>12063065.723410001</c:v>
                </c:pt>
                <c:pt idx="70">
                  <c:v>12165042.99601</c:v>
                </c:pt>
                <c:pt idx="71">
                  <c:v>12165042.99601</c:v>
                </c:pt>
                <c:pt idx="72">
                  <c:v>12170084.109343002</c:v>
                </c:pt>
                <c:pt idx="73">
                  <c:v>12499503.608445996</c:v>
                </c:pt>
                <c:pt idx="74">
                  <c:v>12513376.289358001</c:v>
                </c:pt>
                <c:pt idx="75">
                  <c:v>12629024.116294</c:v>
                </c:pt>
                <c:pt idx="76">
                  <c:v>12730024.511442998</c:v>
                </c:pt>
                <c:pt idx="77">
                  <c:v>12791105.039753001</c:v>
                </c:pt>
                <c:pt idx="78">
                  <c:v>12974998.398272997</c:v>
                </c:pt>
                <c:pt idx="79">
                  <c:v>13758298.873187998</c:v>
                </c:pt>
                <c:pt idx="80">
                  <c:v>14228798.217647998</c:v>
                </c:pt>
                <c:pt idx="81">
                  <c:v>14551181.011258999</c:v>
                </c:pt>
                <c:pt idx="82">
                  <c:v>14551181.011258999</c:v>
                </c:pt>
                <c:pt idx="83">
                  <c:v>14705229.366987001</c:v>
                </c:pt>
                <c:pt idx="84">
                  <c:v>14705229.366987001</c:v>
                </c:pt>
                <c:pt idx="85">
                  <c:v>15008203.841560001</c:v>
                </c:pt>
                <c:pt idx="86">
                  <c:v>15185250.778364003</c:v>
                </c:pt>
                <c:pt idx="87">
                  <c:v>15247348.402449002</c:v>
                </c:pt>
                <c:pt idx="88">
                  <c:v>15532088.008631999</c:v>
                </c:pt>
                <c:pt idx="89">
                  <c:v>15598657.053713001</c:v>
                </c:pt>
                <c:pt idx="90">
                  <c:v>15668482.372033</c:v>
                </c:pt>
                <c:pt idx="91">
                  <c:v>16178606.610526005</c:v>
                </c:pt>
                <c:pt idx="92">
                  <c:v>16420003.855700998</c:v>
                </c:pt>
                <c:pt idx="93">
                  <c:v>16576269.719853997</c:v>
                </c:pt>
                <c:pt idx="94">
                  <c:v>16809222.434504002</c:v>
                </c:pt>
                <c:pt idx="95">
                  <c:v>16930817.425059002</c:v>
                </c:pt>
                <c:pt idx="96">
                  <c:v>16983972.482531</c:v>
                </c:pt>
                <c:pt idx="97">
                  <c:v>17233577.284901999</c:v>
                </c:pt>
                <c:pt idx="98">
                  <c:v>17370419.472351</c:v>
                </c:pt>
                <c:pt idx="99">
                  <c:v>17529957.128301002</c:v>
                </c:pt>
                <c:pt idx="100">
                  <c:v>17680159.685945</c:v>
                </c:pt>
                <c:pt idx="101">
                  <c:v>18233297.805423003</c:v>
                </c:pt>
                <c:pt idx="102">
                  <c:v>18677127.469201002</c:v>
                </c:pt>
                <c:pt idx="103">
                  <c:v>19008247.133539997</c:v>
                </c:pt>
                <c:pt idx="104">
                  <c:v>19117973.140931003</c:v>
                </c:pt>
                <c:pt idx="105">
                  <c:v>19202597.283511002</c:v>
                </c:pt>
                <c:pt idx="106">
                  <c:v>19321479.218617998</c:v>
                </c:pt>
                <c:pt idx="107">
                  <c:v>19590317.049574997</c:v>
                </c:pt>
                <c:pt idx="108">
                  <c:v>19655317.653398998</c:v>
                </c:pt>
                <c:pt idx="109">
                  <c:v>19817809.728505</c:v>
                </c:pt>
                <c:pt idx="110">
                  <c:v>19891012.661649998</c:v>
                </c:pt>
                <c:pt idx="111">
                  <c:v>20378791.104386002</c:v>
                </c:pt>
                <c:pt idx="112">
                  <c:v>20630661.447050001</c:v>
                </c:pt>
                <c:pt idx="113">
                  <c:v>20748656.052785996</c:v>
                </c:pt>
                <c:pt idx="114">
                  <c:v>20936837.438365996</c:v>
                </c:pt>
                <c:pt idx="115">
                  <c:v>20978578.892643005</c:v>
                </c:pt>
                <c:pt idx="116">
                  <c:v>21012652.110956993</c:v>
                </c:pt>
                <c:pt idx="117">
                  <c:v>21043388.389595002</c:v>
                </c:pt>
                <c:pt idx="118">
                  <c:v>21145569.185358003</c:v>
                </c:pt>
                <c:pt idx="119">
                  <c:v>21337703.537554994</c:v>
                </c:pt>
                <c:pt idx="120">
                  <c:v>21563651.164411001</c:v>
                </c:pt>
                <c:pt idx="121">
                  <c:v>21825616.815322999</c:v>
                </c:pt>
                <c:pt idx="122">
                  <c:v>21384502.974725999</c:v>
                </c:pt>
                <c:pt idx="123">
                  <c:v>21636745.216759004</c:v>
                </c:pt>
                <c:pt idx="124">
                  <c:v>21776306.918453</c:v>
                </c:pt>
                <c:pt idx="125">
                  <c:v>21848656.793775998</c:v>
                </c:pt>
                <c:pt idx="126">
                  <c:v>22050828.761994999</c:v>
                </c:pt>
                <c:pt idx="127">
                  <c:v>22079141.316713005</c:v>
                </c:pt>
                <c:pt idx="128">
                  <c:v>22166265.720912002</c:v>
                </c:pt>
                <c:pt idx="129">
                  <c:v>22196863.951301996</c:v>
                </c:pt>
                <c:pt idx="130">
                  <c:v>21728978.574222997</c:v>
                </c:pt>
                <c:pt idx="131">
                  <c:v>21852666.818969008</c:v>
                </c:pt>
                <c:pt idx="132">
                  <c:v>21852666.789999999</c:v>
                </c:pt>
                <c:pt idx="133">
                  <c:v>22236468.193122998</c:v>
                </c:pt>
                <c:pt idx="134">
                  <c:v>22362652.154072993</c:v>
                </c:pt>
                <c:pt idx="135">
                  <c:v>22375924.525759004</c:v>
                </c:pt>
                <c:pt idx="136">
                  <c:v>22421830.260026</c:v>
                </c:pt>
                <c:pt idx="137">
                  <c:v>22490305.1479</c:v>
                </c:pt>
                <c:pt idx="138">
                  <c:v>22208215.682774998</c:v>
                </c:pt>
                <c:pt idx="139">
                  <c:v>22293999.147053994</c:v>
                </c:pt>
                <c:pt idx="140">
                  <c:v>22428494.716448005</c:v>
                </c:pt>
                <c:pt idx="141">
                  <c:v>22469228.289455999</c:v>
                </c:pt>
                <c:pt idx="142">
                  <c:v>22525656.439896002</c:v>
                </c:pt>
                <c:pt idx="143">
                  <c:v>22617762.947309002</c:v>
                </c:pt>
                <c:pt idx="144">
                  <c:v>22788261.003637999</c:v>
                </c:pt>
                <c:pt idx="145">
                  <c:v>22911208.438400995</c:v>
                </c:pt>
                <c:pt idx="146">
                  <c:v>23021652.498846002</c:v>
                </c:pt>
                <c:pt idx="147">
                  <c:v>23049837.020987004</c:v>
                </c:pt>
                <c:pt idx="148">
                  <c:v>23152417.016103998</c:v>
                </c:pt>
                <c:pt idx="149">
                  <c:v>23360796.828146998</c:v>
                </c:pt>
                <c:pt idx="150">
                  <c:v>23501744.117405001</c:v>
                </c:pt>
                <c:pt idx="151">
                  <c:v>23578740.695162002</c:v>
                </c:pt>
                <c:pt idx="152">
                  <c:v>23638798.552730002</c:v>
                </c:pt>
                <c:pt idx="153">
                  <c:v>23679053.027568996</c:v>
                </c:pt>
                <c:pt idx="154">
                  <c:v>23752616.847516004</c:v>
                </c:pt>
                <c:pt idx="155">
                  <c:v>23979473.727092996</c:v>
                </c:pt>
                <c:pt idx="156">
                  <c:v>24049931.165654</c:v>
                </c:pt>
                <c:pt idx="157">
                  <c:v>24054341.066519</c:v>
                </c:pt>
                <c:pt idx="158">
                  <c:v>24156671.511107996</c:v>
                </c:pt>
                <c:pt idx="159">
                  <c:v>24273865.580919001</c:v>
                </c:pt>
                <c:pt idx="160">
                  <c:v>24294040.669495001</c:v>
                </c:pt>
                <c:pt idx="161">
                  <c:v>24608187.626924995</c:v>
                </c:pt>
                <c:pt idx="162">
                  <c:v>25308422.348058995</c:v>
                </c:pt>
                <c:pt idx="163">
                  <c:v>25394896.574159998</c:v>
                </c:pt>
                <c:pt idx="164">
                  <c:v>25522452.349167001</c:v>
                </c:pt>
                <c:pt idx="165">
                  <c:v>25618392.214442</c:v>
                </c:pt>
                <c:pt idx="166">
                  <c:v>25812113.752290998</c:v>
                </c:pt>
                <c:pt idx="167">
                  <c:v>25917176.270235002</c:v>
                </c:pt>
                <c:pt idx="168">
                  <c:v>26383126.620239001</c:v>
                </c:pt>
                <c:pt idx="169">
                  <c:v>26765863.440139003</c:v>
                </c:pt>
                <c:pt idx="170">
                  <c:v>26974318.992631</c:v>
                </c:pt>
                <c:pt idx="171">
                  <c:v>27137852.842677999</c:v>
                </c:pt>
                <c:pt idx="172">
                  <c:v>27428485.811512999</c:v>
                </c:pt>
                <c:pt idx="173">
                  <c:v>27574587.830771998</c:v>
                </c:pt>
                <c:pt idx="174">
                  <c:v>27694802.646584</c:v>
                </c:pt>
                <c:pt idx="175">
                  <c:v>27804865.134463001</c:v>
                </c:pt>
                <c:pt idx="176">
                  <c:v>27917425.663551006</c:v>
                </c:pt>
                <c:pt idx="177">
                  <c:v>28079634.294699002</c:v>
                </c:pt>
                <c:pt idx="178">
                  <c:v>27587585.935396004</c:v>
                </c:pt>
                <c:pt idx="179">
                  <c:v>27652611.073415998</c:v>
                </c:pt>
                <c:pt idx="180">
                  <c:v>27734256.910583001</c:v>
                </c:pt>
                <c:pt idx="181">
                  <c:v>27837252.861773998</c:v>
                </c:pt>
                <c:pt idx="182">
                  <c:v>27884674.425205</c:v>
                </c:pt>
                <c:pt idx="183">
                  <c:v>27949204.325443</c:v>
                </c:pt>
                <c:pt idx="184">
                  <c:v>28094990.556559</c:v>
                </c:pt>
                <c:pt idx="185">
                  <c:v>28183462.120699003</c:v>
                </c:pt>
                <c:pt idx="186">
                  <c:v>29005027.320662998</c:v>
                </c:pt>
                <c:pt idx="187">
                  <c:v>29511901.953703996</c:v>
                </c:pt>
                <c:pt idx="188">
                  <c:v>29869407.351904001</c:v>
                </c:pt>
                <c:pt idx="189">
                  <c:v>30452640.130074002</c:v>
                </c:pt>
                <c:pt idx="190">
                  <c:v>30662922.079513002</c:v>
                </c:pt>
                <c:pt idx="191">
                  <c:v>30722188.031996004</c:v>
                </c:pt>
                <c:pt idx="192">
                  <c:v>31006677.858017001</c:v>
                </c:pt>
                <c:pt idx="193">
                  <c:v>31188110.525537997</c:v>
                </c:pt>
                <c:pt idx="194">
                  <c:v>31260362.482558001</c:v>
                </c:pt>
                <c:pt idx="195">
                  <c:v>31398610.764026999</c:v>
                </c:pt>
                <c:pt idx="196">
                  <c:v>31865133.070112996</c:v>
                </c:pt>
                <c:pt idx="197">
                  <c:v>31935538.502428997</c:v>
                </c:pt>
                <c:pt idx="198">
                  <c:v>31996630.761180002</c:v>
                </c:pt>
                <c:pt idx="199">
                  <c:v>32097593.312746</c:v>
                </c:pt>
                <c:pt idx="200">
                  <c:v>32174211.860248998</c:v>
                </c:pt>
                <c:pt idx="201">
                  <c:v>32251181.538134001</c:v>
                </c:pt>
                <c:pt idx="202">
                  <c:v>32298159.960248008</c:v>
                </c:pt>
                <c:pt idx="203">
                  <c:v>32360779.592010994</c:v>
                </c:pt>
                <c:pt idx="204">
                  <c:v>32416355.479474001</c:v>
                </c:pt>
                <c:pt idx="205">
                  <c:v>32552260.145639997</c:v>
                </c:pt>
                <c:pt idx="206">
                  <c:v>32903584.139525998</c:v>
                </c:pt>
                <c:pt idx="207">
                  <c:v>33135510.000483997</c:v>
                </c:pt>
                <c:pt idx="208">
                  <c:v>33352576.980566006</c:v>
                </c:pt>
                <c:pt idx="209">
                  <c:v>33582765.542218998</c:v>
                </c:pt>
                <c:pt idx="210">
                  <c:v>33667038.107229993</c:v>
                </c:pt>
                <c:pt idx="211">
                  <c:v>33806346.542880006</c:v>
                </c:pt>
                <c:pt idx="212">
                  <c:v>33935588.494277</c:v>
                </c:pt>
                <c:pt idx="213">
                  <c:v>34064864.759508997</c:v>
                </c:pt>
                <c:pt idx="214">
                  <c:v>34236871.151937999</c:v>
                </c:pt>
                <c:pt idx="215">
                  <c:v>33943440.434608996</c:v>
                </c:pt>
                <c:pt idx="216">
                  <c:v>34155870.246776007</c:v>
                </c:pt>
                <c:pt idx="217">
                  <c:v>34377079.409892</c:v>
                </c:pt>
                <c:pt idx="218">
                  <c:v>34546027.786849</c:v>
                </c:pt>
                <c:pt idx="219">
                  <c:v>34678532.494875006</c:v>
                </c:pt>
                <c:pt idx="220">
                  <c:v>34754756.469484001</c:v>
                </c:pt>
                <c:pt idx="221">
                  <c:v>34833560.557633005</c:v>
                </c:pt>
                <c:pt idx="222">
                  <c:v>34917221.104769997</c:v>
                </c:pt>
                <c:pt idx="223">
                  <c:v>35019548.594306998</c:v>
                </c:pt>
                <c:pt idx="224">
                  <c:v>35066450.863385998</c:v>
                </c:pt>
                <c:pt idx="225">
                  <c:v>35585297.781220004</c:v>
                </c:pt>
                <c:pt idx="226">
                  <c:v>35842919.843839005</c:v>
                </c:pt>
                <c:pt idx="227">
                  <c:v>36038099.105882004</c:v>
                </c:pt>
                <c:pt idx="228">
                  <c:v>36225629.653531991</c:v>
                </c:pt>
                <c:pt idx="229">
                  <c:v>36482030.666693993</c:v>
                </c:pt>
                <c:pt idx="230">
                  <c:v>36531402.457688004</c:v>
                </c:pt>
                <c:pt idx="231">
                  <c:v>36600695.991106994</c:v>
                </c:pt>
                <c:pt idx="232">
                  <c:v>36640789.455724999</c:v>
                </c:pt>
                <c:pt idx="233">
                  <c:v>36660651.908630006</c:v>
                </c:pt>
                <c:pt idx="234">
                  <c:v>36785155.551069997</c:v>
                </c:pt>
                <c:pt idx="235">
                  <c:v>36754989.084954999</c:v>
                </c:pt>
                <c:pt idx="236">
                  <c:v>37114634.266737998</c:v>
                </c:pt>
                <c:pt idx="237">
                  <c:v>37598441.502616003</c:v>
                </c:pt>
                <c:pt idx="238">
                  <c:v>37609133.662974</c:v>
                </c:pt>
                <c:pt idx="239">
                  <c:v>37642888.06859</c:v>
                </c:pt>
                <c:pt idx="240">
                  <c:v>37817224.991554998</c:v>
                </c:pt>
                <c:pt idx="241">
                  <c:v>37979694.957728997</c:v>
                </c:pt>
                <c:pt idx="242">
                  <c:v>37798630.883105002</c:v>
                </c:pt>
                <c:pt idx="243">
                  <c:v>37860867.748994999</c:v>
                </c:pt>
                <c:pt idx="244">
                  <c:v>37933813.901721999</c:v>
                </c:pt>
                <c:pt idx="245">
                  <c:v>38159958.230290003</c:v>
                </c:pt>
                <c:pt idx="246">
                  <c:v>38288896.665863</c:v>
                </c:pt>
                <c:pt idx="247">
                  <c:v>38287586.156032003</c:v>
                </c:pt>
                <c:pt idx="248">
                  <c:v>38399406.31370201</c:v>
                </c:pt>
                <c:pt idx="249">
                  <c:v>38463462.388013005</c:v>
                </c:pt>
                <c:pt idx="250">
                  <c:v>38524481.648570001</c:v>
                </c:pt>
                <c:pt idx="251">
                  <c:v>38551090.168485999</c:v>
                </c:pt>
                <c:pt idx="252">
                  <c:v>36384064.916200012</c:v>
                </c:pt>
                <c:pt idx="253">
                  <c:v>36449343.211778998</c:v>
                </c:pt>
                <c:pt idx="254">
                  <c:v>36468950.805071004</c:v>
                </c:pt>
                <c:pt idx="255">
                  <c:v>36577250.890161999</c:v>
                </c:pt>
                <c:pt idx="256">
                  <c:v>36760001.662466004</c:v>
                </c:pt>
                <c:pt idx="257">
                  <c:v>36785330.824469998</c:v>
                </c:pt>
                <c:pt idx="258">
                  <c:v>36795719.501830004</c:v>
                </c:pt>
                <c:pt idx="259">
                  <c:v>36837211.372892</c:v>
                </c:pt>
                <c:pt idx="260">
                  <c:v>36852376.739605993</c:v>
                </c:pt>
                <c:pt idx="261">
                  <c:v>36852528.873951003</c:v>
                </c:pt>
                <c:pt idx="262">
                  <c:v>34928482.295141995</c:v>
                </c:pt>
                <c:pt idx="263">
                  <c:v>35002553.861172996</c:v>
                </c:pt>
                <c:pt idx="264">
                  <c:v>35121242.254161999</c:v>
                </c:pt>
                <c:pt idx="265">
                  <c:v>35129235.811521992</c:v>
                </c:pt>
                <c:pt idx="266">
                  <c:v>35486887.915700004</c:v>
                </c:pt>
                <c:pt idx="267">
                  <c:v>35679274.263721995</c:v>
                </c:pt>
                <c:pt idx="268">
                  <c:v>35816708.356706999</c:v>
                </c:pt>
                <c:pt idx="269">
                  <c:v>35931103.912253998</c:v>
                </c:pt>
                <c:pt idx="270">
                  <c:v>36049205.979087994</c:v>
                </c:pt>
                <c:pt idx="271">
                  <c:v>36084029.860442996</c:v>
                </c:pt>
                <c:pt idx="272">
                  <c:v>35403245.344196007</c:v>
                </c:pt>
                <c:pt idx="273">
                  <c:v>35421269.723830998</c:v>
                </c:pt>
                <c:pt idx="274">
                  <c:v>35558693.719200999</c:v>
                </c:pt>
                <c:pt idx="275">
                  <c:v>35651139.273375995</c:v>
                </c:pt>
                <c:pt idx="276">
                  <c:v>35940868.296290003</c:v>
                </c:pt>
                <c:pt idx="277">
                  <c:v>36099551.176258005</c:v>
                </c:pt>
                <c:pt idx="278">
                  <c:v>36099833.802610002</c:v>
                </c:pt>
                <c:pt idx="279">
                  <c:v>36139684.828309</c:v>
                </c:pt>
                <c:pt idx="280">
                  <c:v>36150080.087586999</c:v>
                </c:pt>
                <c:pt idx="281">
                  <c:v>36178709.32808999</c:v>
                </c:pt>
                <c:pt idx="282">
                  <c:v>35294198.892122999</c:v>
                </c:pt>
                <c:pt idx="283">
                  <c:v>35588556.463689998</c:v>
                </c:pt>
                <c:pt idx="284">
                  <c:v>35299588.193126008</c:v>
                </c:pt>
                <c:pt idx="285">
                  <c:v>35311302.175917991</c:v>
                </c:pt>
                <c:pt idx="286">
                  <c:v>35403245.510653004</c:v>
                </c:pt>
                <c:pt idx="287">
                  <c:v>35471764.163799003</c:v>
                </c:pt>
                <c:pt idx="288">
                  <c:v>35555501.585520998</c:v>
                </c:pt>
                <c:pt idx="289">
                  <c:v>35637177.284407996</c:v>
                </c:pt>
                <c:pt idx="290">
                  <c:v>35738488.965753004</c:v>
                </c:pt>
                <c:pt idx="291">
                  <c:v>35901181.565247998</c:v>
                </c:pt>
                <c:pt idx="292">
                  <c:v>36000839.849756993</c:v>
                </c:pt>
                <c:pt idx="293">
                  <c:v>36638262.331071012</c:v>
                </c:pt>
                <c:pt idx="294">
                  <c:v>37310649.340147004</c:v>
                </c:pt>
                <c:pt idx="295">
                  <c:v>37674173.387261003</c:v>
                </c:pt>
                <c:pt idx="296">
                  <c:v>38006283.479479998</c:v>
                </c:pt>
                <c:pt idx="297">
                  <c:v>38240055.837563008</c:v>
                </c:pt>
                <c:pt idx="298">
                  <c:v>38508129.200490005</c:v>
                </c:pt>
                <c:pt idx="299">
                  <c:v>38661440.620194994</c:v>
                </c:pt>
                <c:pt idx="300">
                  <c:v>38779686.036434002</c:v>
                </c:pt>
                <c:pt idx="301">
                  <c:v>38810788.600883991</c:v>
                </c:pt>
                <c:pt idx="302">
                  <c:v>39302767.603222996</c:v>
                </c:pt>
                <c:pt idx="303">
                  <c:v>39474845.182173006</c:v>
                </c:pt>
                <c:pt idx="304">
                  <c:v>39840049.646375999</c:v>
                </c:pt>
                <c:pt idx="305">
                  <c:v>39998533.641609997</c:v>
                </c:pt>
                <c:pt idx="306">
                  <c:v>40088187.300041996</c:v>
                </c:pt>
                <c:pt idx="307">
                  <c:v>40197409.646529004</c:v>
                </c:pt>
                <c:pt idx="308">
                  <c:v>40227274.811594002</c:v>
                </c:pt>
                <c:pt idx="309">
                  <c:v>40337352.039753005</c:v>
                </c:pt>
                <c:pt idx="310">
                  <c:v>41044975.532205001</c:v>
                </c:pt>
                <c:pt idx="311">
                  <c:v>41086496.293365002</c:v>
                </c:pt>
                <c:pt idx="312">
                  <c:v>41158428.091854997</c:v>
                </c:pt>
                <c:pt idx="313">
                  <c:v>41260888.296024993</c:v>
                </c:pt>
                <c:pt idx="314">
                  <c:v>41392625.790157005</c:v>
                </c:pt>
                <c:pt idx="315">
                  <c:v>41489536.599149011</c:v>
                </c:pt>
                <c:pt idx="316">
                  <c:v>41572273.121569</c:v>
                </c:pt>
                <c:pt idx="317">
                  <c:v>41584747.066233002</c:v>
                </c:pt>
                <c:pt idx="318">
                  <c:v>41694355.779772006</c:v>
                </c:pt>
                <c:pt idx="319">
                  <c:v>41710266.098419003</c:v>
                </c:pt>
                <c:pt idx="320">
                  <c:v>41720652.433598004</c:v>
                </c:pt>
                <c:pt idx="321">
                  <c:v>41725934.678179003</c:v>
                </c:pt>
                <c:pt idx="322">
                  <c:v>41358395.862763993</c:v>
                </c:pt>
                <c:pt idx="323">
                  <c:v>41535218.595969997</c:v>
                </c:pt>
                <c:pt idx="324">
                  <c:v>41505414.725840993</c:v>
                </c:pt>
                <c:pt idx="325">
                  <c:v>41510469.216426</c:v>
                </c:pt>
                <c:pt idx="326">
                  <c:v>41598636.545125008</c:v>
                </c:pt>
                <c:pt idx="327">
                  <c:v>41610249.206111997</c:v>
                </c:pt>
                <c:pt idx="328">
                  <c:v>41676010.925866991</c:v>
                </c:pt>
                <c:pt idx="329">
                  <c:v>41795276.522769012</c:v>
                </c:pt>
                <c:pt idx="330">
                  <c:v>41924965.235422999</c:v>
                </c:pt>
                <c:pt idx="331">
                  <c:v>42147771.922610998</c:v>
                </c:pt>
                <c:pt idx="332">
                  <c:v>42168224.823341005</c:v>
                </c:pt>
                <c:pt idx="333">
                  <c:v>42878250.866550997</c:v>
                </c:pt>
                <c:pt idx="334">
                  <c:v>43224961.163112</c:v>
                </c:pt>
                <c:pt idx="335">
                  <c:v>43392418.840586007</c:v>
                </c:pt>
                <c:pt idx="336">
                  <c:v>43428608.765348002</c:v>
                </c:pt>
                <c:pt idx="337">
                  <c:v>43450650.045606002</c:v>
                </c:pt>
                <c:pt idx="338">
                  <c:v>43625740.554455996</c:v>
                </c:pt>
                <c:pt idx="339">
                  <c:v>43761570.511992</c:v>
                </c:pt>
                <c:pt idx="340">
                  <c:v>43962235.224760003</c:v>
                </c:pt>
                <c:pt idx="341">
                  <c:v>44134930.092312999</c:v>
                </c:pt>
                <c:pt idx="342">
                  <c:v>44069246.462671004</c:v>
                </c:pt>
                <c:pt idx="343">
                  <c:v>44113356.497483999</c:v>
                </c:pt>
                <c:pt idx="344">
                  <c:v>44184889.652635001</c:v>
                </c:pt>
                <c:pt idx="345">
                  <c:v>44195096.225564994</c:v>
                </c:pt>
                <c:pt idx="346">
                  <c:v>44228012.039774992</c:v>
                </c:pt>
                <c:pt idx="347">
                  <c:v>44389959.775669001</c:v>
                </c:pt>
                <c:pt idx="348">
                  <c:v>44393391.740680002</c:v>
                </c:pt>
                <c:pt idx="349">
                  <c:v>44418144.256664991</c:v>
                </c:pt>
                <c:pt idx="350">
                  <c:v>44622709.880000003</c:v>
                </c:pt>
                <c:pt idx="351">
                  <c:v>44812675.570264004</c:v>
                </c:pt>
                <c:pt idx="352">
                  <c:v>44008420.079907</c:v>
                </c:pt>
                <c:pt idx="353">
                  <c:v>44204683.177604996</c:v>
                </c:pt>
                <c:pt idx="354">
                  <c:v>44381147.966137998</c:v>
                </c:pt>
                <c:pt idx="355">
                  <c:v>44677253.354442999</c:v>
                </c:pt>
                <c:pt idx="356">
                  <c:v>44906069.938090995</c:v>
                </c:pt>
                <c:pt idx="357">
                  <c:v>45148119.881470002</c:v>
                </c:pt>
                <c:pt idx="358">
                  <c:v>45200308.584517002</c:v>
                </c:pt>
                <c:pt idx="359">
                  <c:v>45269138.386372</c:v>
                </c:pt>
                <c:pt idx="360">
                  <c:v>45343730.720344</c:v>
                </c:pt>
                <c:pt idx="361">
                  <c:v>45359680.499228001</c:v>
                </c:pt>
                <c:pt idx="362">
                  <c:v>45127351.854452997</c:v>
                </c:pt>
                <c:pt idx="363">
                  <c:v>45396655.708843</c:v>
                </c:pt>
                <c:pt idx="364">
                  <c:v>45402434.384213001</c:v>
                </c:pt>
                <c:pt idx="365">
                  <c:v>45547405.226468004</c:v>
                </c:pt>
                <c:pt idx="366">
                  <c:v>45620406.287671998</c:v>
                </c:pt>
                <c:pt idx="367">
                  <c:v>45720076.323719002</c:v>
                </c:pt>
                <c:pt idx="368">
                  <c:v>45907822.395821996</c:v>
                </c:pt>
                <c:pt idx="369">
                  <c:v>46034355.328286998</c:v>
                </c:pt>
                <c:pt idx="370">
                  <c:v>46047944.050700001</c:v>
                </c:pt>
                <c:pt idx="371">
                  <c:v>46037649.707203001</c:v>
                </c:pt>
                <c:pt idx="372">
                  <c:v>46111905.865676001</c:v>
                </c:pt>
                <c:pt idx="373">
                  <c:v>46221228.771146998</c:v>
                </c:pt>
                <c:pt idx="374">
                  <c:v>46398838.239434004</c:v>
                </c:pt>
                <c:pt idx="375">
                  <c:v>46654719.481377997</c:v>
                </c:pt>
                <c:pt idx="376">
                  <c:v>47035311.232906997</c:v>
                </c:pt>
                <c:pt idx="377">
                  <c:v>47105761.289937995</c:v>
                </c:pt>
                <c:pt idx="378">
                  <c:v>47231710.517614</c:v>
                </c:pt>
                <c:pt idx="379">
                  <c:v>47253257.181630999</c:v>
                </c:pt>
                <c:pt idx="380">
                  <c:v>47259018.683853</c:v>
                </c:pt>
                <c:pt idx="381">
                  <c:v>46323087.925186001</c:v>
                </c:pt>
                <c:pt idx="382">
                  <c:v>46455796.054581992</c:v>
                </c:pt>
                <c:pt idx="383">
                  <c:v>46539723.631453991</c:v>
                </c:pt>
                <c:pt idx="384">
                  <c:v>46703901.107965</c:v>
                </c:pt>
                <c:pt idx="385">
                  <c:v>46754529.221510001</c:v>
                </c:pt>
                <c:pt idx="386">
                  <c:v>46764399.219729997</c:v>
                </c:pt>
                <c:pt idx="387">
                  <c:v>46805285.984710999</c:v>
                </c:pt>
                <c:pt idx="388">
                  <c:v>46932059.36914701</c:v>
                </c:pt>
                <c:pt idx="389">
                  <c:v>47062729.285456002</c:v>
                </c:pt>
                <c:pt idx="390">
                  <c:v>47067676.611287005</c:v>
                </c:pt>
                <c:pt idx="391">
                  <c:v>46359178.887077004</c:v>
                </c:pt>
                <c:pt idx="392">
                  <c:v>46433748.896096006</c:v>
                </c:pt>
                <c:pt idx="393">
                  <c:v>46465269.854143992</c:v>
                </c:pt>
                <c:pt idx="394">
                  <c:v>46534499.354136012</c:v>
                </c:pt>
                <c:pt idx="395">
                  <c:v>46623025.277449004</c:v>
                </c:pt>
                <c:pt idx="396">
                  <c:v>46715423.614392996</c:v>
                </c:pt>
                <c:pt idx="397">
                  <c:v>46808207.915863998</c:v>
                </c:pt>
                <c:pt idx="398">
                  <c:v>47247775.431701005</c:v>
                </c:pt>
                <c:pt idx="399">
                  <c:v>47332242.455559008</c:v>
                </c:pt>
                <c:pt idx="400">
                  <c:v>45769247.234143004</c:v>
                </c:pt>
                <c:pt idx="401">
                  <c:v>45852673.586261995</c:v>
                </c:pt>
                <c:pt idx="402">
                  <c:v>45892834.508504994</c:v>
                </c:pt>
                <c:pt idx="403">
                  <c:v>45970396.564645998</c:v>
                </c:pt>
                <c:pt idx="404">
                  <c:v>45992409.896334998</c:v>
                </c:pt>
                <c:pt idx="405">
                  <c:v>46040830.010066003</c:v>
                </c:pt>
                <c:pt idx="406">
                  <c:v>46283957.397915997</c:v>
                </c:pt>
                <c:pt idx="407">
                  <c:v>46363997.223510005</c:v>
                </c:pt>
                <c:pt idx="408">
                  <c:v>46431696.138869002</c:v>
                </c:pt>
                <c:pt idx="409">
                  <c:v>45954502.309437007</c:v>
                </c:pt>
                <c:pt idx="410">
                  <c:v>46094072.833517008</c:v>
                </c:pt>
                <c:pt idx="411">
                  <c:v>46212971.653950006</c:v>
                </c:pt>
                <c:pt idx="412">
                  <c:v>46257440.025049008</c:v>
                </c:pt>
                <c:pt idx="413">
                  <c:v>46262354.780085988</c:v>
                </c:pt>
                <c:pt idx="414">
                  <c:v>46417727.810024008</c:v>
                </c:pt>
                <c:pt idx="415">
                  <c:v>46457523.684061006</c:v>
                </c:pt>
                <c:pt idx="416">
                  <c:v>46687741.064583004</c:v>
                </c:pt>
                <c:pt idx="417">
                  <c:v>46950052.655040994</c:v>
                </c:pt>
                <c:pt idx="418">
                  <c:v>47121049.437789991</c:v>
                </c:pt>
                <c:pt idx="419">
                  <c:v>47014213.369675003</c:v>
                </c:pt>
                <c:pt idx="420">
                  <c:v>47627076.048906997</c:v>
                </c:pt>
                <c:pt idx="421">
                  <c:v>47910267.421626993</c:v>
                </c:pt>
                <c:pt idx="422">
                  <c:v>48241919.359196007</c:v>
                </c:pt>
                <c:pt idx="423">
                  <c:v>48426299.96330899</c:v>
                </c:pt>
                <c:pt idx="424">
                  <c:v>48428801.827976994</c:v>
                </c:pt>
                <c:pt idx="425">
                  <c:v>48557490.718386002</c:v>
                </c:pt>
                <c:pt idx="426">
                  <c:v>48852469.297141992</c:v>
                </c:pt>
                <c:pt idx="427">
                  <c:v>49284985.045867004</c:v>
                </c:pt>
                <c:pt idx="428">
                  <c:v>49463055.649611011</c:v>
                </c:pt>
                <c:pt idx="429">
                  <c:v>49648109.956690006</c:v>
                </c:pt>
                <c:pt idx="430">
                  <c:v>49771269.396924004</c:v>
                </c:pt>
                <c:pt idx="431">
                  <c:v>49861149.141505003</c:v>
                </c:pt>
                <c:pt idx="432">
                  <c:v>50023458.390160002</c:v>
                </c:pt>
                <c:pt idx="433">
                  <c:v>50198576.188221</c:v>
                </c:pt>
                <c:pt idx="434">
                  <c:v>50297886.054330997</c:v>
                </c:pt>
                <c:pt idx="435">
                  <c:v>50304194.146339998</c:v>
                </c:pt>
                <c:pt idx="436">
                  <c:v>50496300.789999999</c:v>
                </c:pt>
                <c:pt idx="437">
                  <c:v>50757859.890000001</c:v>
                </c:pt>
                <c:pt idx="438">
                  <c:v>50196114.399999999</c:v>
                </c:pt>
                <c:pt idx="439">
                  <c:v>50312223.259999998</c:v>
                </c:pt>
                <c:pt idx="440">
                  <c:v>50438008.049999997</c:v>
                </c:pt>
                <c:pt idx="441">
                  <c:v>50626905.840000004</c:v>
                </c:pt>
                <c:pt idx="442">
                  <c:v>50728997</c:v>
                </c:pt>
                <c:pt idx="443">
                  <c:v>50757789.549999997</c:v>
                </c:pt>
                <c:pt idx="444">
                  <c:v>50835041.210000001</c:v>
                </c:pt>
                <c:pt idx="445">
                  <c:v>50908124.210000001</c:v>
                </c:pt>
                <c:pt idx="446">
                  <c:v>51036952.829999998</c:v>
                </c:pt>
                <c:pt idx="447">
                  <c:v>51207899.880000003</c:v>
                </c:pt>
                <c:pt idx="448">
                  <c:v>50674603.130000003</c:v>
                </c:pt>
                <c:pt idx="449">
                  <c:v>51518737.770000003</c:v>
                </c:pt>
                <c:pt idx="450">
                  <c:v>51438860.609999999</c:v>
                </c:pt>
                <c:pt idx="451">
                  <c:v>51687942.020000003</c:v>
                </c:pt>
                <c:pt idx="452">
                  <c:v>51832343.700000003</c:v>
                </c:pt>
                <c:pt idx="453">
                  <c:v>51875824.340000004</c:v>
                </c:pt>
                <c:pt idx="454">
                  <c:v>52111523.630000003</c:v>
                </c:pt>
                <c:pt idx="455">
                  <c:v>52226283.049999997</c:v>
                </c:pt>
                <c:pt idx="456">
                  <c:v>52315492.890000001</c:v>
                </c:pt>
                <c:pt idx="457">
                  <c:v>52384251.829999998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87-49B5-A3B7-1E5A856C3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217236224"/>
        <c:axId val="217225856"/>
      </c:barChart>
      <c:lineChart>
        <c:grouping val="standard"/>
        <c:varyColors val="0"/>
        <c:ser>
          <c:idx val="1"/>
          <c:order val="1"/>
          <c:tx>
            <c:strRef>
              <c:f>'[Historico_Vector 03.02.2017.xlsx]COMITE FINVIT'!$C$1</c:f>
              <c:strCache>
                <c:ptCount val="1"/>
                <c:pt idx="0">
                  <c:v>Rendimiento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'[Historico_Vector 03.02.2017.xlsx]COMITE FINVIT'!$A$2:$A$459</c:f>
              <c:numCache>
                <c:formatCode>m/d/yyyy</c:formatCode>
                <c:ptCount val="458"/>
                <c:pt idx="0">
                  <c:v>42111</c:v>
                </c:pt>
                <c:pt idx="1">
                  <c:v>42114</c:v>
                </c:pt>
                <c:pt idx="2">
                  <c:v>42115</c:v>
                </c:pt>
                <c:pt idx="3">
                  <c:v>42116</c:v>
                </c:pt>
                <c:pt idx="4">
                  <c:v>42117</c:v>
                </c:pt>
                <c:pt idx="5">
                  <c:v>42118</c:v>
                </c:pt>
                <c:pt idx="6">
                  <c:v>42121</c:v>
                </c:pt>
                <c:pt idx="7">
                  <c:v>42122</c:v>
                </c:pt>
                <c:pt idx="8">
                  <c:v>42123</c:v>
                </c:pt>
                <c:pt idx="9">
                  <c:v>42124</c:v>
                </c:pt>
                <c:pt idx="10">
                  <c:v>42128</c:v>
                </c:pt>
                <c:pt idx="11">
                  <c:v>42129</c:v>
                </c:pt>
                <c:pt idx="12">
                  <c:v>42130</c:v>
                </c:pt>
                <c:pt idx="13">
                  <c:v>42131</c:v>
                </c:pt>
                <c:pt idx="14">
                  <c:v>42132</c:v>
                </c:pt>
                <c:pt idx="15">
                  <c:v>42135</c:v>
                </c:pt>
                <c:pt idx="16">
                  <c:v>42136</c:v>
                </c:pt>
                <c:pt idx="17">
                  <c:v>42137</c:v>
                </c:pt>
                <c:pt idx="18">
                  <c:v>42138</c:v>
                </c:pt>
                <c:pt idx="19">
                  <c:v>42139</c:v>
                </c:pt>
                <c:pt idx="20">
                  <c:v>42142</c:v>
                </c:pt>
                <c:pt idx="21">
                  <c:v>42143</c:v>
                </c:pt>
                <c:pt idx="22">
                  <c:v>42144</c:v>
                </c:pt>
                <c:pt idx="23">
                  <c:v>42145</c:v>
                </c:pt>
                <c:pt idx="24">
                  <c:v>42146</c:v>
                </c:pt>
                <c:pt idx="25">
                  <c:v>42146</c:v>
                </c:pt>
                <c:pt idx="26">
                  <c:v>42149</c:v>
                </c:pt>
                <c:pt idx="27">
                  <c:v>42150</c:v>
                </c:pt>
                <c:pt idx="28">
                  <c:v>42151</c:v>
                </c:pt>
                <c:pt idx="29">
                  <c:v>42152</c:v>
                </c:pt>
                <c:pt idx="30">
                  <c:v>42153</c:v>
                </c:pt>
                <c:pt idx="31">
                  <c:v>42156</c:v>
                </c:pt>
                <c:pt idx="32">
                  <c:v>42157</c:v>
                </c:pt>
                <c:pt idx="33">
                  <c:v>42158</c:v>
                </c:pt>
                <c:pt idx="34">
                  <c:v>42159</c:v>
                </c:pt>
                <c:pt idx="35">
                  <c:v>42160</c:v>
                </c:pt>
                <c:pt idx="36">
                  <c:v>42163</c:v>
                </c:pt>
                <c:pt idx="37">
                  <c:v>42164</c:v>
                </c:pt>
                <c:pt idx="38">
                  <c:v>42165</c:v>
                </c:pt>
                <c:pt idx="39">
                  <c:v>42166</c:v>
                </c:pt>
                <c:pt idx="40">
                  <c:v>42167</c:v>
                </c:pt>
                <c:pt idx="41">
                  <c:v>42170</c:v>
                </c:pt>
                <c:pt idx="42">
                  <c:v>42171</c:v>
                </c:pt>
                <c:pt idx="43">
                  <c:v>42172</c:v>
                </c:pt>
                <c:pt idx="44">
                  <c:v>42173</c:v>
                </c:pt>
                <c:pt idx="45">
                  <c:v>42174</c:v>
                </c:pt>
                <c:pt idx="46">
                  <c:v>42177</c:v>
                </c:pt>
                <c:pt idx="47">
                  <c:v>42178</c:v>
                </c:pt>
                <c:pt idx="48">
                  <c:v>42179</c:v>
                </c:pt>
                <c:pt idx="49">
                  <c:v>42180</c:v>
                </c:pt>
                <c:pt idx="50">
                  <c:v>42181</c:v>
                </c:pt>
                <c:pt idx="51">
                  <c:v>42184</c:v>
                </c:pt>
                <c:pt idx="52">
                  <c:v>42185</c:v>
                </c:pt>
                <c:pt idx="53">
                  <c:v>42186</c:v>
                </c:pt>
                <c:pt idx="54">
                  <c:v>42187</c:v>
                </c:pt>
                <c:pt idx="55">
                  <c:v>42188</c:v>
                </c:pt>
                <c:pt idx="56">
                  <c:v>42191</c:v>
                </c:pt>
                <c:pt idx="57">
                  <c:v>42192</c:v>
                </c:pt>
                <c:pt idx="58">
                  <c:v>42193</c:v>
                </c:pt>
                <c:pt idx="59">
                  <c:v>42194</c:v>
                </c:pt>
                <c:pt idx="60">
                  <c:v>42195</c:v>
                </c:pt>
                <c:pt idx="61">
                  <c:v>42198</c:v>
                </c:pt>
                <c:pt idx="62">
                  <c:v>42199</c:v>
                </c:pt>
                <c:pt idx="63">
                  <c:v>42200</c:v>
                </c:pt>
                <c:pt idx="64">
                  <c:v>42201</c:v>
                </c:pt>
                <c:pt idx="65">
                  <c:v>42202</c:v>
                </c:pt>
                <c:pt idx="66">
                  <c:v>42205</c:v>
                </c:pt>
                <c:pt idx="67">
                  <c:v>42206</c:v>
                </c:pt>
                <c:pt idx="68">
                  <c:v>42207</c:v>
                </c:pt>
                <c:pt idx="69">
                  <c:v>42208</c:v>
                </c:pt>
                <c:pt idx="70">
                  <c:v>42209</c:v>
                </c:pt>
                <c:pt idx="71">
                  <c:v>42209</c:v>
                </c:pt>
                <c:pt idx="72">
                  <c:v>42212</c:v>
                </c:pt>
                <c:pt idx="73">
                  <c:v>42213</c:v>
                </c:pt>
                <c:pt idx="74">
                  <c:v>42214</c:v>
                </c:pt>
                <c:pt idx="75">
                  <c:v>42215</c:v>
                </c:pt>
                <c:pt idx="76">
                  <c:v>42216</c:v>
                </c:pt>
                <c:pt idx="77">
                  <c:v>42219</c:v>
                </c:pt>
                <c:pt idx="78">
                  <c:v>42220</c:v>
                </c:pt>
                <c:pt idx="79">
                  <c:v>42221</c:v>
                </c:pt>
                <c:pt idx="80">
                  <c:v>42222</c:v>
                </c:pt>
                <c:pt idx="81">
                  <c:v>42223</c:v>
                </c:pt>
                <c:pt idx="82">
                  <c:v>42223</c:v>
                </c:pt>
                <c:pt idx="83">
                  <c:v>42226</c:v>
                </c:pt>
                <c:pt idx="84">
                  <c:v>42226</c:v>
                </c:pt>
                <c:pt idx="85">
                  <c:v>42227</c:v>
                </c:pt>
                <c:pt idx="86">
                  <c:v>42228</c:v>
                </c:pt>
                <c:pt idx="87">
                  <c:v>42229</c:v>
                </c:pt>
                <c:pt idx="88">
                  <c:v>42230</c:v>
                </c:pt>
                <c:pt idx="89">
                  <c:v>42233</c:v>
                </c:pt>
                <c:pt idx="90">
                  <c:v>42234</c:v>
                </c:pt>
                <c:pt idx="91">
                  <c:v>42235</c:v>
                </c:pt>
                <c:pt idx="92">
                  <c:v>42236</c:v>
                </c:pt>
                <c:pt idx="93">
                  <c:v>42237</c:v>
                </c:pt>
                <c:pt idx="94">
                  <c:v>42240</c:v>
                </c:pt>
                <c:pt idx="95">
                  <c:v>42241</c:v>
                </c:pt>
                <c:pt idx="96">
                  <c:v>42242</c:v>
                </c:pt>
                <c:pt idx="97">
                  <c:v>42243</c:v>
                </c:pt>
                <c:pt idx="98">
                  <c:v>42244</c:v>
                </c:pt>
                <c:pt idx="99">
                  <c:v>42247</c:v>
                </c:pt>
                <c:pt idx="100">
                  <c:v>42248</c:v>
                </c:pt>
                <c:pt idx="101">
                  <c:v>42249</c:v>
                </c:pt>
                <c:pt idx="102">
                  <c:v>42250</c:v>
                </c:pt>
                <c:pt idx="103">
                  <c:v>42251</c:v>
                </c:pt>
                <c:pt idx="104">
                  <c:v>42254</c:v>
                </c:pt>
                <c:pt idx="105">
                  <c:v>42255</c:v>
                </c:pt>
                <c:pt idx="106">
                  <c:v>42256</c:v>
                </c:pt>
                <c:pt idx="107">
                  <c:v>42257</c:v>
                </c:pt>
                <c:pt idx="108">
                  <c:v>42258</c:v>
                </c:pt>
                <c:pt idx="109">
                  <c:v>42261</c:v>
                </c:pt>
                <c:pt idx="110">
                  <c:v>42262</c:v>
                </c:pt>
                <c:pt idx="111">
                  <c:v>42264</c:v>
                </c:pt>
                <c:pt idx="112">
                  <c:v>42265</c:v>
                </c:pt>
                <c:pt idx="113">
                  <c:v>42268</c:v>
                </c:pt>
                <c:pt idx="114">
                  <c:v>42269</c:v>
                </c:pt>
                <c:pt idx="115">
                  <c:v>42270</c:v>
                </c:pt>
                <c:pt idx="116">
                  <c:v>42271</c:v>
                </c:pt>
                <c:pt idx="117">
                  <c:v>42272</c:v>
                </c:pt>
                <c:pt idx="118">
                  <c:v>42275</c:v>
                </c:pt>
                <c:pt idx="119">
                  <c:v>42276</c:v>
                </c:pt>
                <c:pt idx="120">
                  <c:v>42277</c:v>
                </c:pt>
                <c:pt idx="121">
                  <c:v>42278</c:v>
                </c:pt>
                <c:pt idx="122">
                  <c:v>42279</c:v>
                </c:pt>
                <c:pt idx="123">
                  <c:v>42282</c:v>
                </c:pt>
                <c:pt idx="124">
                  <c:v>42283</c:v>
                </c:pt>
                <c:pt idx="125">
                  <c:v>42284</c:v>
                </c:pt>
                <c:pt idx="126">
                  <c:v>42285</c:v>
                </c:pt>
                <c:pt idx="127">
                  <c:v>42286</c:v>
                </c:pt>
                <c:pt idx="128">
                  <c:v>42289</c:v>
                </c:pt>
                <c:pt idx="129">
                  <c:v>42290</c:v>
                </c:pt>
                <c:pt idx="130">
                  <c:v>42291</c:v>
                </c:pt>
                <c:pt idx="131">
                  <c:v>42292</c:v>
                </c:pt>
                <c:pt idx="132">
                  <c:v>42293</c:v>
                </c:pt>
                <c:pt idx="133">
                  <c:v>42296</c:v>
                </c:pt>
                <c:pt idx="134">
                  <c:v>42297</c:v>
                </c:pt>
                <c:pt idx="135">
                  <c:v>42298</c:v>
                </c:pt>
                <c:pt idx="136">
                  <c:v>42299</c:v>
                </c:pt>
                <c:pt idx="137">
                  <c:v>42300</c:v>
                </c:pt>
                <c:pt idx="138">
                  <c:v>42303</c:v>
                </c:pt>
                <c:pt idx="139">
                  <c:v>42304</c:v>
                </c:pt>
                <c:pt idx="140">
                  <c:v>42305</c:v>
                </c:pt>
                <c:pt idx="141">
                  <c:v>42306</c:v>
                </c:pt>
                <c:pt idx="142">
                  <c:v>42307</c:v>
                </c:pt>
                <c:pt idx="143">
                  <c:v>42311</c:v>
                </c:pt>
                <c:pt idx="144">
                  <c:v>42312</c:v>
                </c:pt>
                <c:pt idx="145">
                  <c:v>42313</c:v>
                </c:pt>
                <c:pt idx="146">
                  <c:v>42314</c:v>
                </c:pt>
                <c:pt idx="147">
                  <c:v>42317</c:v>
                </c:pt>
                <c:pt idx="148">
                  <c:v>42318</c:v>
                </c:pt>
                <c:pt idx="149">
                  <c:v>42319</c:v>
                </c:pt>
                <c:pt idx="150">
                  <c:v>42320</c:v>
                </c:pt>
                <c:pt idx="151">
                  <c:v>42321</c:v>
                </c:pt>
                <c:pt idx="152">
                  <c:v>42325</c:v>
                </c:pt>
                <c:pt idx="153">
                  <c:v>42326</c:v>
                </c:pt>
                <c:pt idx="154">
                  <c:v>42327</c:v>
                </c:pt>
                <c:pt idx="155">
                  <c:v>42328</c:v>
                </c:pt>
                <c:pt idx="156">
                  <c:v>42331</c:v>
                </c:pt>
                <c:pt idx="157">
                  <c:v>42332</c:v>
                </c:pt>
                <c:pt idx="158">
                  <c:v>42333</c:v>
                </c:pt>
                <c:pt idx="159">
                  <c:v>42334</c:v>
                </c:pt>
                <c:pt idx="160">
                  <c:v>42335</c:v>
                </c:pt>
                <c:pt idx="161">
                  <c:v>42338</c:v>
                </c:pt>
                <c:pt idx="162">
                  <c:v>42339</c:v>
                </c:pt>
                <c:pt idx="163">
                  <c:v>42340</c:v>
                </c:pt>
                <c:pt idx="164">
                  <c:v>42341</c:v>
                </c:pt>
                <c:pt idx="165">
                  <c:v>42342</c:v>
                </c:pt>
                <c:pt idx="166">
                  <c:v>42345</c:v>
                </c:pt>
                <c:pt idx="167">
                  <c:v>42346</c:v>
                </c:pt>
                <c:pt idx="168">
                  <c:v>42347</c:v>
                </c:pt>
                <c:pt idx="169">
                  <c:v>42348</c:v>
                </c:pt>
                <c:pt idx="170">
                  <c:v>42349</c:v>
                </c:pt>
                <c:pt idx="171">
                  <c:v>42352</c:v>
                </c:pt>
                <c:pt idx="172">
                  <c:v>42353</c:v>
                </c:pt>
                <c:pt idx="173">
                  <c:v>42354</c:v>
                </c:pt>
                <c:pt idx="174">
                  <c:v>42355</c:v>
                </c:pt>
                <c:pt idx="175">
                  <c:v>42356</c:v>
                </c:pt>
                <c:pt idx="176">
                  <c:v>42359</c:v>
                </c:pt>
                <c:pt idx="177">
                  <c:v>42360</c:v>
                </c:pt>
                <c:pt idx="178">
                  <c:v>42361</c:v>
                </c:pt>
                <c:pt idx="179">
                  <c:v>42362</c:v>
                </c:pt>
                <c:pt idx="180">
                  <c:v>42366</c:v>
                </c:pt>
                <c:pt idx="181">
                  <c:v>42367</c:v>
                </c:pt>
                <c:pt idx="182">
                  <c:v>42368</c:v>
                </c:pt>
                <c:pt idx="183">
                  <c:v>42369</c:v>
                </c:pt>
                <c:pt idx="184">
                  <c:v>42373</c:v>
                </c:pt>
                <c:pt idx="185">
                  <c:v>42374</c:v>
                </c:pt>
                <c:pt idx="186">
                  <c:v>42375</c:v>
                </c:pt>
                <c:pt idx="187">
                  <c:v>42376</c:v>
                </c:pt>
                <c:pt idx="188">
                  <c:v>42377</c:v>
                </c:pt>
                <c:pt idx="189">
                  <c:v>42380</c:v>
                </c:pt>
                <c:pt idx="190">
                  <c:v>42381</c:v>
                </c:pt>
                <c:pt idx="191">
                  <c:v>42382</c:v>
                </c:pt>
                <c:pt idx="192">
                  <c:v>42383</c:v>
                </c:pt>
                <c:pt idx="193">
                  <c:v>42384</c:v>
                </c:pt>
                <c:pt idx="194">
                  <c:v>42387</c:v>
                </c:pt>
                <c:pt idx="195">
                  <c:v>42388</c:v>
                </c:pt>
                <c:pt idx="196">
                  <c:v>42389</c:v>
                </c:pt>
                <c:pt idx="197">
                  <c:v>42390</c:v>
                </c:pt>
                <c:pt idx="198">
                  <c:v>42391</c:v>
                </c:pt>
                <c:pt idx="199">
                  <c:v>42394</c:v>
                </c:pt>
                <c:pt idx="200">
                  <c:v>42395</c:v>
                </c:pt>
                <c:pt idx="201">
                  <c:v>42396</c:v>
                </c:pt>
                <c:pt idx="202">
                  <c:v>42397</c:v>
                </c:pt>
                <c:pt idx="203">
                  <c:v>42398</c:v>
                </c:pt>
                <c:pt idx="204">
                  <c:v>42402</c:v>
                </c:pt>
                <c:pt idx="205">
                  <c:v>42403</c:v>
                </c:pt>
                <c:pt idx="206">
                  <c:v>42404</c:v>
                </c:pt>
                <c:pt idx="207">
                  <c:v>42405</c:v>
                </c:pt>
                <c:pt idx="208">
                  <c:v>42408</c:v>
                </c:pt>
                <c:pt idx="209">
                  <c:v>42409</c:v>
                </c:pt>
                <c:pt idx="210">
                  <c:v>42410</c:v>
                </c:pt>
                <c:pt idx="211">
                  <c:v>42411</c:v>
                </c:pt>
                <c:pt idx="212">
                  <c:v>42412</c:v>
                </c:pt>
                <c:pt idx="213">
                  <c:v>42415</c:v>
                </c:pt>
                <c:pt idx="214">
                  <c:v>42416</c:v>
                </c:pt>
                <c:pt idx="215">
                  <c:v>42417</c:v>
                </c:pt>
                <c:pt idx="216">
                  <c:v>42418</c:v>
                </c:pt>
                <c:pt idx="217">
                  <c:v>42419</c:v>
                </c:pt>
                <c:pt idx="218">
                  <c:v>42422</c:v>
                </c:pt>
                <c:pt idx="219">
                  <c:v>42423</c:v>
                </c:pt>
                <c:pt idx="220">
                  <c:v>42424</c:v>
                </c:pt>
                <c:pt idx="221">
                  <c:v>42425</c:v>
                </c:pt>
                <c:pt idx="222">
                  <c:v>42426</c:v>
                </c:pt>
                <c:pt idx="223">
                  <c:v>42429</c:v>
                </c:pt>
                <c:pt idx="224">
                  <c:v>42430</c:v>
                </c:pt>
                <c:pt idx="225">
                  <c:v>42431</c:v>
                </c:pt>
                <c:pt idx="226">
                  <c:v>42432</c:v>
                </c:pt>
                <c:pt idx="227">
                  <c:v>42433</c:v>
                </c:pt>
                <c:pt idx="228">
                  <c:v>42436</c:v>
                </c:pt>
                <c:pt idx="229">
                  <c:v>42437</c:v>
                </c:pt>
                <c:pt idx="230">
                  <c:v>42438</c:v>
                </c:pt>
                <c:pt idx="231">
                  <c:v>42439</c:v>
                </c:pt>
                <c:pt idx="232">
                  <c:v>42440</c:v>
                </c:pt>
                <c:pt idx="233">
                  <c:v>42443</c:v>
                </c:pt>
                <c:pt idx="234">
                  <c:v>42444</c:v>
                </c:pt>
                <c:pt idx="235">
                  <c:v>42445</c:v>
                </c:pt>
                <c:pt idx="236">
                  <c:v>42446</c:v>
                </c:pt>
                <c:pt idx="237">
                  <c:v>42447</c:v>
                </c:pt>
                <c:pt idx="238">
                  <c:v>42451</c:v>
                </c:pt>
                <c:pt idx="239">
                  <c:v>42452</c:v>
                </c:pt>
                <c:pt idx="240">
                  <c:v>42457</c:v>
                </c:pt>
                <c:pt idx="241">
                  <c:v>42458</c:v>
                </c:pt>
                <c:pt idx="242">
                  <c:v>42459</c:v>
                </c:pt>
                <c:pt idx="243">
                  <c:v>42460</c:v>
                </c:pt>
                <c:pt idx="244">
                  <c:v>42461</c:v>
                </c:pt>
                <c:pt idx="245">
                  <c:v>42464</c:v>
                </c:pt>
                <c:pt idx="246">
                  <c:v>42465</c:v>
                </c:pt>
                <c:pt idx="247">
                  <c:v>42466</c:v>
                </c:pt>
                <c:pt idx="248">
                  <c:v>42467</c:v>
                </c:pt>
                <c:pt idx="249">
                  <c:v>42468</c:v>
                </c:pt>
                <c:pt idx="250">
                  <c:v>42471</c:v>
                </c:pt>
                <c:pt idx="251">
                  <c:v>42472</c:v>
                </c:pt>
                <c:pt idx="252">
                  <c:v>42473</c:v>
                </c:pt>
                <c:pt idx="253">
                  <c:v>42474</c:v>
                </c:pt>
                <c:pt idx="254">
                  <c:v>42475</c:v>
                </c:pt>
                <c:pt idx="255">
                  <c:v>42478</c:v>
                </c:pt>
                <c:pt idx="256">
                  <c:v>42479</c:v>
                </c:pt>
                <c:pt idx="257">
                  <c:v>42480</c:v>
                </c:pt>
                <c:pt idx="258">
                  <c:v>42481</c:v>
                </c:pt>
                <c:pt idx="259">
                  <c:v>42482</c:v>
                </c:pt>
                <c:pt idx="260">
                  <c:v>42485</c:v>
                </c:pt>
                <c:pt idx="261">
                  <c:v>42486</c:v>
                </c:pt>
                <c:pt idx="262">
                  <c:v>42487</c:v>
                </c:pt>
                <c:pt idx="263">
                  <c:v>42488</c:v>
                </c:pt>
                <c:pt idx="264">
                  <c:v>42489</c:v>
                </c:pt>
                <c:pt idx="265">
                  <c:v>42492</c:v>
                </c:pt>
                <c:pt idx="266">
                  <c:v>42493</c:v>
                </c:pt>
                <c:pt idx="267">
                  <c:v>42494</c:v>
                </c:pt>
                <c:pt idx="268">
                  <c:v>42495</c:v>
                </c:pt>
                <c:pt idx="269">
                  <c:v>42496</c:v>
                </c:pt>
                <c:pt idx="270">
                  <c:v>42499</c:v>
                </c:pt>
                <c:pt idx="271">
                  <c:v>42500</c:v>
                </c:pt>
                <c:pt idx="272">
                  <c:v>42501</c:v>
                </c:pt>
                <c:pt idx="273">
                  <c:v>42502</c:v>
                </c:pt>
                <c:pt idx="274">
                  <c:v>42503</c:v>
                </c:pt>
                <c:pt idx="275">
                  <c:v>42506</c:v>
                </c:pt>
                <c:pt idx="276">
                  <c:v>42507</c:v>
                </c:pt>
                <c:pt idx="277">
                  <c:v>42508</c:v>
                </c:pt>
                <c:pt idx="278">
                  <c:v>42509</c:v>
                </c:pt>
                <c:pt idx="279">
                  <c:v>42510</c:v>
                </c:pt>
                <c:pt idx="280">
                  <c:v>42513</c:v>
                </c:pt>
                <c:pt idx="281">
                  <c:v>42514</c:v>
                </c:pt>
                <c:pt idx="282">
                  <c:v>42515</c:v>
                </c:pt>
                <c:pt idx="283">
                  <c:v>42516</c:v>
                </c:pt>
                <c:pt idx="284">
                  <c:v>42517</c:v>
                </c:pt>
                <c:pt idx="285">
                  <c:v>42520</c:v>
                </c:pt>
                <c:pt idx="286">
                  <c:v>42521</c:v>
                </c:pt>
                <c:pt idx="287">
                  <c:v>42522</c:v>
                </c:pt>
                <c:pt idx="288">
                  <c:v>42523</c:v>
                </c:pt>
                <c:pt idx="289">
                  <c:v>42524</c:v>
                </c:pt>
                <c:pt idx="290">
                  <c:v>42527</c:v>
                </c:pt>
                <c:pt idx="291">
                  <c:v>42528</c:v>
                </c:pt>
                <c:pt idx="292">
                  <c:v>42529</c:v>
                </c:pt>
                <c:pt idx="293">
                  <c:v>42530</c:v>
                </c:pt>
                <c:pt idx="294">
                  <c:v>42531</c:v>
                </c:pt>
                <c:pt idx="295">
                  <c:v>42534</c:v>
                </c:pt>
                <c:pt idx="296">
                  <c:v>42535</c:v>
                </c:pt>
                <c:pt idx="297">
                  <c:v>42536</c:v>
                </c:pt>
                <c:pt idx="298">
                  <c:v>42537</c:v>
                </c:pt>
                <c:pt idx="299">
                  <c:v>42538</c:v>
                </c:pt>
                <c:pt idx="300">
                  <c:v>42541</c:v>
                </c:pt>
                <c:pt idx="301">
                  <c:v>42542</c:v>
                </c:pt>
                <c:pt idx="302">
                  <c:v>42543</c:v>
                </c:pt>
                <c:pt idx="303">
                  <c:v>42544</c:v>
                </c:pt>
                <c:pt idx="304">
                  <c:v>42545</c:v>
                </c:pt>
                <c:pt idx="305">
                  <c:v>42548</c:v>
                </c:pt>
                <c:pt idx="306">
                  <c:v>42549</c:v>
                </c:pt>
                <c:pt idx="307">
                  <c:v>42550</c:v>
                </c:pt>
                <c:pt idx="308">
                  <c:v>42551</c:v>
                </c:pt>
                <c:pt idx="309">
                  <c:v>42552</c:v>
                </c:pt>
                <c:pt idx="310">
                  <c:v>42555</c:v>
                </c:pt>
                <c:pt idx="311">
                  <c:v>42556</c:v>
                </c:pt>
                <c:pt idx="312">
                  <c:v>42557</c:v>
                </c:pt>
                <c:pt idx="313">
                  <c:v>42558</c:v>
                </c:pt>
                <c:pt idx="314">
                  <c:v>42559</c:v>
                </c:pt>
                <c:pt idx="315">
                  <c:v>42562</c:v>
                </c:pt>
                <c:pt idx="316">
                  <c:v>42563</c:v>
                </c:pt>
                <c:pt idx="317">
                  <c:v>42564</c:v>
                </c:pt>
                <c:pt idx="318">
                  <c:v>42565</c:v>
                </c:pt>
                <c:pt idx="319">
                  <c:v>42566</c:v>
                </c:pt>
                <c:pt idx="320">
                  <c:v>42569</c:v>
                </c:pt>
                <c:pt idx="321">
                  <c:v>42570</c:v>
                </c:pt>
                <c:pt idx="322">
                  <c:v>42571</c:v>
                </c:pt>
                <c:pt idx="323">
                  <c:v>42572</c:v>
                </c:pt>
                <c:pt idx="324">
                  <c:v>42573</c:v>
                </c:pt>
                <c:pt idx="325">
                  <c:v>42576</c:v>
                </c:pt>
                <c:pt idx="326">
                  <c:v>42577</c:v>
                </c:pt>
                <c:pt idx="327">
                  <c:v>42578</c:v>
                </c:pt>
                <c:pt idx="328">
                  <c:v>42579</c:v>
                </c:pt>
                <c:pt idx="329">
                  <c:v>42580</c:v>
                </c:pt>
                <c:pt idx="330">
                  <c:v>42583</c:v>
                </c:pt>
                <c:pt idx="331">
                  <c:v>42584</c:v>
                </c:pt>
                <c:pt idx="332">
                  <c:v>42585</c:v>
                </c:pt>
                <c:pt idx="333">
                  <c:v>42586</c:v>
                </c:pt>
                <c:pt idx="334">
                  <c:v>42587</c:v>
                </c:pt>
                <c:pt idx="335">
                  <c:v>42590</c:v>
                </c:pt>
                <c:pt idx="336">
                  <c:v>42591</c:v>
                </c:pt>
                <c:pt idx="337">
                  <c:v>42592</c:v>
                </c:pt>
                <c:pt idx="338">
                  <c:v>42593</c:v>
                </c:pt>
                <c:pt idx="339">
                  <c:v>42594</c:v>
                </c:pt>
                <c:pt idx="340">
                  <c:v>42597</c:v>
                </c:pt>
                <c:pt idx="341">
                  <c:v>42598</c:v>
                </c:pt>
                <c:pt idx="342">
                  <c:v>42599</c:v>
                </c:pt>
                <c:pt idx="343">
                  <c:v>42600</c:v>
                </c:pt>
                <c:pt idx="344">
                  <c:v>42601</c:v>
                </c:pt>
                <c:pt idx="345">
                  <c:v>42604</c:v>
                </c:pt>
                <c:pt idx="346">
                  <c:v>42605</c:v>
                </c:pt>
                <c:pt idx="347">
                  <c:v>42606</c:v>
                </c:pt>
                <c:pt idx="348">
                  <c:v>42607</c:v>
                </c:pt>
                <c:pt idx="349">
                  <c:v>42608</c:v>
                </c:pt>
                <c:pt idx="350">
                  <c:v>42611</c:v>
                </c:pt>
                <c:pt idx="351">
                  <c:v>42612</c:v>
                </c:pt>
                <c:pt idx="352">
                  <c:v>42613</c:v>
                </c:pt>
                <c:pt idx="353">
                  <c:v>42614</c:v>
                </c:pt>
                <c:pt idx="354">
                  <c:v>42615</c:v>
                </c:pt>
                <c:pt idx="355">
                  <c:v>42618</c:v>
                </c:pt>
                <c:pt idx="356">
                  <c:v>42619</c:v>
                </c:pt>
                <c:pt idx="357">
                  <c:v>42620</c:v>
                </c:pt>
                <c:pt idx="358">
                  <c:v>42621</c:v>
                </c:pt>
                <c:pt idx="359">
                  <c:v>42622</c:v>
                </c:pt>
                <c:pt idx="360">
                  <c:v>42625</c:v>
                </c:pt>
                <c:pt idx="361">
                  <c:v>42626</c:v>
                </c:pt>
                <c:pt idx="362">
                  <c:v>42627</c:v>
                </c:pt>
                <c:pt idx="363">
                  <c:v>42628</c:v>
                </c:pt>
                <c:pt idx="364">
                  <c:v>42632</c:v>
                </c:pt>
                <c:pt idx="365">
                  <c:v>42633</c:v>
                </c:pt>
                <c:pt idx="366">
                  <c:v>42634</c:v>
                </c:pt>
                <c:pt idx="367">
                  <c:v>42635</c:v>
                </c:pt>
                <c:pt idx="368">
                  <c:v>42636</c:v>
                </c:pt>
                <c:pt idx="369">
                  <c:v>42639</c:v>
                </c:pt>
                <c:pt idx="370">
                  <c:v>42640</c:v>
                </c:pt>
                <c:pt idx="371">
                  <c:v>42641</c:v>
                </c:pt>
                <c:pt idx="372">
                  <c:v>42642</c:v>
                </c:pt>
                <c:pt idx="373">
                  <c:v>42643</c:v>
                </c:pt>
                <c:pt idx="374">
                  <c:v>42646</c:v>
                </c:pt>
                <c:pt idx="375">
                  <c:v>42647</c:v>
                </c:pt>
                <c:pt idx="376">
                  <c:v>42648</c:v>
                </c:pt>
                <c:pt idx="377">
                  <c:v>42649</c:v>
                </c:pt>
                <c:pt idx="378">
                  <c:v>42650</c:v>
                </c:pt>
                <c:pt idx="379">
                  <c:v>42653</c:v>
                </c:pt>
                <c:pt idx="380">
                  <c:v>42654</c:v>
                </c:pt>
                <c:pt idx="381">
                  <c:v>42655</c:v>
                </c:pt>
                <c:pt idx="382">
                  <c:v>42656</c:v>
                </c:pt>
                <c:pt idx="383">
                  <c:v>42657</c:v>
                </c:pt>
                <c:pt idx="384">
                  <c:v>42660</c:v>
                </c:pt>
                <c:pt idx="385">
                  <c:v>42661</c:v>
                </c:pt>
                <c:pt idx="386">
                  <c:v>42662</c:v>
                </c:pt>
                <c:pt idx="387">
                  <c:v>42663</c:v>
                </c:pt>
                <c:pt idx="388">
                  <c:v>42664</c:v>
                </c:pt>
                <c:pt idx="389">
                  <c:v>42667</c:v>
                </c:pt>
                <c:pt idx="390">
                  <c:v>42668</c:v>
                </c:pt>
                <c:pt idx="391">
                  <c:v>42669</c:v>
                </c:pt>
                <c:pt idx="392">
                  <c:v>42670</c:v>
                </c:pt>
                <c:pt idx="393">
                  <c:v>42671</c:v>
                </c:pt>
                <c:pt idx="394">
                  <c:v>42674</c:v>
                </c:pt>
                <c:pt idx="395">
                  <c:v>42675</c:v>
                </c:pt>
                <c:pt idx="396">
                  <c:v>42677</c:v>
                </c:pt>
                <c:pt idx="397">
                  <c:v>42678</c:v>
                </c:pt>
                <c:pt idx="398">
                  <c:v>42681</c:v>
                </c:pt>
                <c:pt idx="399">
                  <c:v>42682</c:v>
                </c:pt>
                <c:pt idx="400">
                  <c:v>42683</c:v>
                </c:pt>
                <c:pt idx="401">
                  <c:v>42684</c:v>
                </c:pt>
                <c:pt idx="402">
                  <c:v>42685</c:v>
                </c:pt>
                <c:pt idx="403">
                  <c:v>42688</c:v>
                </c:pt>
                <c:pt idx="404">
                  <c:v>42689</c:v>
                </c:pt>
                <c:pt idx="405">
                  <c:v>42690</c:v>
                </c:pt>
                <c:pt idx="406">
                  <c:v>42691</c:v>
                </c:pt>
                <c:pt idx="407">
                  <c:v>42692</c:v>
                </c:pt>
                <c:pt idx="408">
                  <c:v>42696</c:v>
                </c:pt>
                <c:pt idx="409">
                  <c:v>42697</c:v>
                </c:pt>
                <c:pt idx="410">
                  <c:v>42698</c:v>
                </c:pt>
                <c:pt idx="411">
                  <c:v>42699</c:v>
                </c:pt>
                <c:pt idx="412">
                  <c:v>42702</c:v>
                </c:pt>
                <c:pt idx="413">
                  <c:v>42703</c:v>
                </c:pt>
                <c:pt idx="414">
                  <c:v>42704</c:v>
                </c:pt>
                <c:pt idx="415">
                  <c:v>42705</c:v>
                </c:pt>
                <c:pt idx="416">
                  <c:v>42706</c:v>
                </c:pt>
                <c:pt idx="417">
                  <c:v>42709</c:v>
                </c:pt>
                <c:pt idx="418">
                  <c:v>42710</c:v>
                </c:pt>
                <c:pt idx="419">
                  <c:v>42711</c:v>
                </c:pt>
                <c:pt idx="420">
                  <c:v>42712</c:v>
                </c:pt>
                <c:pt idx="421">
                  <c:v>42713</c:v>
                </c:pt>
                <c:pt idx="422">
                  <c:v>42717</c:v>
                </c:pt>
                <c:pt idx="423">
                  <c:v>42718</c:v>
                </c:pt>
                <c:pt idx="424">
                  <c:v>42719</c:v>
                </c:pt>
                <c:pt idx="425">
                  <c:v>42720</c:v>
                </c:pt>
                <c:pt idx="426">
                  <c:v>42723</c:v>
                </c:pt>
                <c:pt idx="427">
                  <c:v>42724</c:v>
                </c:pt>
                <c:pt idx="428">
                  <c:v>42725</c:v>
                </c:pt>
                <c:pt idx="429">
                  <c:v>42726</c:v>
                </c:pt>
                <c:pt idx="430">
                  <c:v>42727</c:v>
                </c:pt>
                <c:pt idx="431">
                  <c:v>42730</c:v>
                </c:pt>
                <c:pt idx="432">
                  <c:v>42731</c:v>
                </c:pt>
                <c:pt idx="433">
                  <c:v>42732</c:v>
                </c:pt>
                <c:pt idx="434">
                  <c:v>42733</c:v>
                </c:pt>
                <c:pt idx="435">
                  <c:v>42734</c:v>
                </c:pt>
                <c:pt idx="436">
                  <c:v>42737</c:v>
                </c:pt>
                <c:pt idx="437">
                  <c:v>42738</c:v>
                </c:pt>
                <c:pt idx="438">
                  <c:v>42739</c:v>
                </c:pt>
                <c:pt idx="439">
                  <c:v>42740</c:v>
                </c:pt>
                <c:pt idx="440">
                  <c:v>42741</c:v>
                </c:pt>
                <c:pt idx="441">
                  <c:v>42744</c:v>
                </c:pt>
                <c:pt idx="442">
                  <c:v>42745</c:v>
                </c:pt>
                <c:pt idx="443">
                  <c:v>42746</c:v>
                </c:pt>
                <c:pt idx="444">
                  <c:v>42747</c:v>
                </c:pt>
                <c:pt idx="445">
                  <c:v>42748</c:v>
                </c:pt>
                <c:pt idx="446">
                  <c:v>42751</c:v>
                </c:pt>
                <c:pt idx="447">
                  <c:v>42752</c:v>
                </c:pt>
                <c:pt idx="448">
                  <c:v>42753</c:v>
                </c:pt>
                <c:pt idx="449">
                  <c:v>42754</c:v>
                </c:pt>
                <c:pt idx="450">
                  <c:v>42755</c:v>
                </c:pt>
                <c:pt idx="451">
                  <c:v>42758</c:v>
                </c:pt>
                <c:pt idx="452">
                  <c:v>42759</c:v>
                </c:pt>
                <c:pt idx="453">
                  <c:v>42760</c:v>
                </c:pt>
                <c:pt idx="454">
                  <c:v>42761</c:v>
                </c:pt>
                <c:pt idx="455">
                  <c:v>42762</c:v>
                </c:pt>
                <c:pt idx="456">
                  <c:v>42765</c:v>
                </c:pt>
                <c:pt idx="457">
                  <c:v>42766</c:v>
                </c:pt>
              </c:numCache>
            </c:numRef>
          </c:cat>
          <c:val>
            <c:numRef>
              <c:f>'[Historico_Vector 03.02.2017.xlsx]COMITE FINVIT'!$C$2:$C$459</c:f>
              <c:numCache>
                <c:formatCode>General</c:formatCode>
                <c:ptCount val="458"/>
                <c:pt idx="0">
                  <c:v>4.1498011130592669</c:v>
                </c:pt>
                <c:pt idx="1">
                  <c:v>3.8833841980575121</c:v>
                </c:pt>
                <c:pt idx="2">
                  <c:v>3.8508354696828646</c:v>
                </c:pt>
                <c:pt idx="3">
                  <c:v>3.8263111271906229</c:v>
                </c:pt>
                <c:pt idx="4">
                  <c:v>3.7764789992852599</c:v>
                </c:pt>
                <c:pt idx="5">
                  <c:v>3.8587154874444649</c:v>
                </c:pt>
                <c:pt idx="6">
                  <c:v>3.645241174908473</c:v>
                </c:pt>
                <c:pt idx="7">
                  <c:v>3.6061734752546037</c:v>
                </c:pt>
                <c:pt idx="8">
                  <c:v>3.7048615573558452</c:v>
                </c:pt>
                <c:pt idx="9">
                  <c:v>3.9139750044323232</c:v>
                </c:pt>
                <c:pt idx="10">
                  <c:v>3.6646170789769963</c:v>
                </c:pt>
                <c:pt idx="11">
                  <c:v>3.6097984302913053</c:v>
                </c:pt>
                <c:pt idx="12">
                  <c:v>3.5785923713727095</c:v>
                </c:pt>
                <c:pt idx="13">
                  <c:v>3.6149469667960767</c:v>
                </c:pt>
                <c:pt idx="14">
                  <c:v>3.6998855097316596</c:v>
                </c:pt>
                <c:pt idx="15">
                  <c:v>3.5528408656692836</c:v>
                </c:pt>
                <c:pt idx="16">
                  <c:v>3.5333246674034009</c:v>
                </c:pt>
                <c:pt idx="17">
                  <c:v>3.5271463464067634</c:v>
                </c:pt>
                <c:pt idx="18">
                  <c:v>3.5233368800016955</c:v>
                </c:pt>
                <c:pt idx="19">
                  <c:v>3.6421381794488847</c:v>
                </c:pt>
                <c:pt idx="20">
                  <c:v>3.5215292414431847</c:v>
                </c:pt>
                <c:pt idx="21">
                  <c:v>3.500829190082305</c:v>
                </c:pt>
                <c:pt idx="22">
                  <c:v>3.4792042676373702</c:v>
                </c:pt>
                <c:pt idx="23">
                  <c:v>3.5163586437618286</c:v>
                </c:pt>
                <c:pt idx="24">
                  <c:v>3.5700208725502303</c:v>
                </c:pt>
                <c:pt idx="25">
                  <c:v>3.5700208725502303</c:v>
                </c:pt>
                <c:pt idx="26">
                  <c:v>3.4393440193946927</c:v>
                </c:pt>
                <c:pt idx="27">
                  <c:v>3.5180086615714896</c:v>
                </c:pt>
                <c:pt idx="28">
                  <c:v>3.5217765983563178</c:v>
                </c:pt>
                <c:pt idx="29">
                  <c:v>3.6586390156837512</c:v>
                </c:pt>
                <c:pt idx="30">
                  <c:v>3.741459753698785</c:v>
                </c:pt>
                <c:pt idx="31">
                  <c:v>3.6309770812339117</c:v>
                </c:pt>
                <c:pt idx="32">
                  <c:v>3.626374111141792</c:v>
                </c:pt>
                <c:pt idx="33">
                  <c:v>3.6407137951413713</c:v>
                </c:pt>
                <c:pt idx="34">
                  <c:v>3.6501724939587721</c:v>
                </c:pt>
                <c:pt idx="35">
                  <c:v>3.6688245135527002</c:v>
                </c:pt>
                <c:pt idx="36">
                  <c:v>3.614330144575101</c:v>
                </c:pt>
                <c:pt idx="37">
                  <c:v>3.6380385928065944</c:v>
                </c:pt>
                <c:pt idx="38">
                  <c:v>3.6271755610450387</c:v>
                </c:pt>
                <c:pt idx="39">
                  <c:v>3.630329719846205</c:v>
                </c:pt>
                <c:pt idx="40">
                  <c:v>3.6989697980934868</c:v>
                </c:pt>
                <c:pt idx="41">
                  <c:v>3.5978574474231859</c:v>
                </c:pt>
                <c:pt idx="42">
                  <c:v>3.6102385842658307</c:v>
                </c:pt>
                <c:pt idx="43">
                  <c:v>3.6101331386832669</c:v>
                </c:pt>
                <c:pt idx="44">
                  <c:v>3.5993376206586825</c:v>
                </c:pt>
                <c:pt idx="45">
                  <c:v>3.6709820841698924</c:v>
                </c:pt>
                <c:pt idx="46">
                  <c:v>3.6020938220251555</c:v>
                </c:pt>
                <c:pt idx="47">
                  <c:v>3.5976564633516164</c:v>
                </c:pt>
                <c:pt idx="48">
                  <c:v>3.6289625662193106</c:v>
                </c:pt>
                <c:pt idx="49">
                  <c:v>3.6230253761764253</c:v>
                </c:pt>
                <c:pt idx="50">
                  <c:v>3.6776323553782646</c:v>
                </c:pt>
                <c:pt idx="51">
                  <c:v>3.6173710948854922</c:v>
                </c:pt>
                <c:pt idx="52">
                  <c:v>3.6226301295364105</c:v>
                </c:pt>
                <c:pt idx="53">
                  <c:v>3.6240077488150764</c:v>
                </c:pt>
                <c:pt idx="54">
                  <c:v>3.6306826963186509</c:v>
                </c:pt>
                <c:pt idx="55">
                  <c:v>3.6940308349653108</c:v>
                </c:pt>
                <c:pt idx="56">
                  <c:v>3.6375059380457277</c:v>
                </c:pt>
                <c:pt idx="57">
                  <c:v>3.6320912722418441</c:v>
                </c:pt>
                <c:pt idx="58">
                  <c:v>3.6136763085881625</c:v>
                </c:pt>
                <c:pt idx="59">
                  <c:v>3.6094309032912877</c:v>
                </c:pt>
                <c:pt idx="60">
                  <c:v>3.6611522166957093</c:v>
                </c:pt>
                <c:pt idx="61">
                  <c:v>3.6051221360470391</c:v>
                </c:pt>
                <c:pt idx="62">
                  <c:v>3.604229073599643</c:v>
                </c:pt>
                <c:pt idx="63">
                  <c:v>3.5771959383452887</c:v>
                </c:pt>
                <c:pt idx="64">
                  <c:v>3.5687199146212758</c:v>
                </c:pt>
                <c:pt idx="65">
                  <c:v>3.6237842860280289</c:v>
                </c:pt>
                <c:pt idx="66">
                  <c:v>3.5693808131572471</c:v>
                </c:pt>
                <c:pt idx="67">
                  <c:v>3.568263861750899</c:v>
                </c:pt>
                <c:pt idx="68">
                  <c:v>3.5674301017746637</c:v>
                </c:pt>
                <c:pt idx="69">
                  <c:v>3.5647558192847852</c:v>
                </c:pt>
                <c:pt idx="70">
                  <c:v>3.6094158273919512</c:v>
                </c:pt>
                <c:pt idx="71">
                  <c:v>3.6094158273919512</c:v>
                </c:pt>
                <c:pt idx="72">
                  <c:v>3.5822097978814673</c:v>
                </c:pt>
                <c:pt idx="73">
                  <c:v>3.5848867739859616</c:v>
                </c:pt>
                <c:pt idx="74">
                  <c:v>3.5822025550363645</c:v>
                </c:pt>
                <c:pt idx="75">
                  <c:v>3.5803110581754449</c:v>
                </c:pt>
                <c:pt idx="76">
                  <c:v>3.654939330156981</c:v>
                </c:pt>
                <c:pt idx="77">
                  <c:v>3.6014081660201813</c:v>
                </c:pt>
                <c:pt idx="78">
                  <c:v>3.5940999069133444</c:v>
                </c:pt>
                <c:pt idx="79">
                  <c:v>3.5907551884935862</c:v>
                </c:pt>
                <c:pt idx="80">
                  <c:v>3.5905748011419547</c:v>
                </c:pt>
                <c:pt idx="81">
                  <c:v>3.6414123342562457</c:v>
                </c:pt>
                <c:pt idx="82">
                  <c:v>3.6414123342562457</c:v>
                </c:pt>
                <c:pt idx="83">
                  <c:v>3.5922141423173923</c:v>
                </c:pt>
                <c:pt idx="84">
                  <c:v>3.5922141423173923</c:v>
                </c:pt>
                <c:pt idx="85">
                  <c:v>3.5938880679013678</c:v>
                </c:pt>
                <c:pt idx="86">
                  <c:v>3.5946175344326612</c:v>
                </c:pt>
                <c:pt idx="87">
                  <c:v>3.5935034694025592</c:v>
                </c:pt>
                <c:pt idx="88">
                  <c:v>3.6413866846634675</c:v>
                </c:pt>
                <c:pt idx="89">
                  <c:v>3.5965638572895093</c:v>
                </c:pt>
                <c:pt idx="90">
                  <c:v>3.593472332629509</c:v>
                </c:pt>
                <c:pt idx="91">
                  <c:v>3.5864436185501081</c:v>
                </c:pt>
                <c:pt idx="92">
                  <c:v>3.5891583361755854</c:v>
                </c:pt>
                <c:pt idx="93">
                  <c:v>3.6363454560908206</c:v>
                </c:pt>
                <c:pt idx="94">
                  <c:v>3.5889806509303845</c:v>
                </c:pt>
                <c:pt idx="95">
                  <c:v>3.5843580514591094</c:v>
                </c:pt>
                <c:pt idx="96">
                  <c:v>3.581695555877761</c:v>
                </c:pt>
                <c:pt idx="97">
                  <c:v>3.5805377595535988</c:v>
                </c:pt>
                <c:pt idx="98">
                  <c:v>3.6252267394481006</c:v>
                </c:pt>
                <c:pt idx="99">
                  <c:v>3.5898205795364797</c:v>
                </c:pt>
                <c:pt idx="100">
                  <c:v>3.5894676225248423</c:v>
                </c:pt>
                <c:pt idx="101">
                  <c:v>3.58464445776348</c:v>
                </c:pt>
                <c:pt idx="102">
                  <c:v>3.5829089358865631</c:v>
                </c:pt>
                <c:pt idx="103">
                  <c:v>3.6256359550220529</c:v>
                </c:pt>
                <c:pt idx="104">
                  <c:v>3.5850579074405231</c:v>
                </c:pt>
                <c:pt idx="105">
                  <c:v>3.5865148183716324</c:v>
                </c:pt>
                <c:pt idx="106">
                  <c:v>3.5854126312307324</c:v>
                </c:pt>
                <c:pt idx="107">
                  <c:v>3.5847115157374163</c:v>
                </c:pt>
                <c:pt idx="108">
                  <c:v>3.6155636448321227</c:v>
                </c:pt>
                <c:pt idx="109">
                  <c:v>3.5855999859059544</c:v>
                </c:pt>
                <c:pt idx="110">
                  <c:v>3.6099247353449075</c:v>
                </c:pt>
                <c:pt idx="111">
                  <c:v>3.6017563507102226</c:v>
                </c:pt>
                <c:pt idx="112">
                  <c:v>3.6418458835144234</c:v>
                </c:pt>
                <c:pt idx="113">
                  <c:v>3.6048364460449713</c:v>
                </c:pt>
                <c:pt idx="114">
                  <c:v>3.5989631236675192</c:v>
                </c:pt>
                <c:pt idx="115">
                  <c:v>3.6024210669365946</c:v>
                </c:pt>
                <c:pt idx="116">
                  <c:v>3.5848611159508921</c:v>
                </c:pt>
                <c:pt idx="117">
                  <c:v>3.6040136588390093</c:v>
                </c:pt>
                <c:pt idx="118">
                  <c:v>3.5796563203457907</c:v>
                </c:pt>
                <c:pt idx="119">
                  <c:v>3.5834601117728875</c:v>
                </c:pt>
                <c:pt idx="120">
                  <c:v>3.5834601117728875</c:v>
                </c:pt>
                <c:pt idx="121">
                  <c:v>3.5834601117728875</c:v>
                </c:pt>
                <c:pt idx="122">
                  <c:v>3.5834601117728875</c:v>
                </c:pt>
                <c:pt idx="123">
                  <c:v>3.5834601117728875</c:v>
                </c:pt>
                <c:pt idx="124">
                  <c:v>3.5834601117728875</c:v>
                </c:pt>
                <c:pt idx="125">
                  <c:v>3.5834601117728875</c:v>
                </c:pt>
                <c:pt idx="126">
                  <c:v>3.5834601117728875</c:v>
                </c:pt>
                <c:pt idx="127">
                  <c:v>3.5834601117728875</c:v>
                </c:pt>
                <c:pt idx="128">
                  <c:v>3.5834601117728875</c:v>
                </c:pt>
                <c:pt idx="129">
                  <c:v>3.5834601117728875</c:v>
                </c:pt>
                <c:pt idx="130">
                  <c:v>3.5834601117728875</c:v>
                </c:pt>
                <c:pt idx="131">
                  <c:v>3.5834601117728875</c:v>
                </c:pt>
                <c:pt idx="132">
                  <c:v>3.5834601117728875</c:v>
                </c:pt>
                <c:pt idx="133">
                  <c:v>3.5834601117728875</c:v>
                </c:pt>
                <c:pt idx="134">
                  <c:v>3.5834601117728875</c:v>
                </c:pt>
                <c:pt idx="135">
                  <c:v>3.5834601117728875</c:v>
                </c:pt>
                <c:pt idx="136">
                  <c:v>3.5834601117728875</c:v>
                </c:pt>
                <c:pt idx="137">
                  <c:v>3.5834601117728875</c:v>
                </c:pt>
                <c:pt idx="138">
                  <c:v>3.5834601117728875</c:v>
                </c:pt>
                <c:pt idx="139">
                  <c:v>3.5834601117728875</c:v>
                </c:pt>
                <c:pt idx="140">
                  <c:v>3.5834601117728875</c:v>
                </c:pt>
                <c:pt idx="141">
                  <c:v>3.5834601117728875</c:v>
                </c:pt>
                <c:pt idx="142">
                  <c:v>3.6148586944577876</c:v>
                </c:pt>
                <c:pt idx="143">
                  <c:v>3.5618897079940788</c:v>
                </c:pt>
                <c:pt idx="144">
                  <c:v>3.5501982331502036</c:v>
                </c:pt>
                <c:pt idx="145">
                  <c:v>3.5409936213513444</c:v>
                </c:pt>
                <c:pt idx="146">
                  <c:v>3.5625071042515444</c:v>
                </c:pt>
                <c:pt idx="147">
                  <c:v>3.5263778089066902</c:v>
                </c:pt>
                <c:pt idx="148">
                  <c:v>3.5263778089066902</c:v>
                </c:pt>
                <c:pt idx="149">
                  <c:v>3.52420246708181</c:v>
                </c:pt>
                <c:pt idx="150">
                  <c:v>3.525958358055735</c:v>
                </c:pt>
                <c:pt idx="151">
                  <c:v>3.580466744664077</c:v>
                </c:pt>
                <c:pt idx="152">
                  <c:v>3.5328222397539104</c:v>
                </c:pt>
                <c:pt idx="153">
                  <c:v>3.5352113180616116</c:v>
                </c:pt>
                <c:pt idx="154">
                  <c:v>3.5361700137841332</c:v>
                </c:pt>
                <c:pt idx="155">
                  <c:v>3.5781802296805076</c:v>
                </c:pt>
                <c:pt idx="156">
                  <c:v>3.5781802296805076</c:v>
                </c:pt>
                <c:pt idx="157">
                  <c:v>3.5781802296805076</c:v>
                </c:pt>
                <c:pt idx="158">
                  <c:v>3.5341823531206753</c:v>
                </c:pt>
                <c:pt idx="159">
                  <c:v>3.5341823531206753</c:v>
                </c:pt>
                <c:pt idx="160">
                  <c:v>3.5698562580355695</c:v>
                </c:pt>
                <c:pt idx="161">
                  <c:v>3.5873792832872633</c:v>
                </c:pt>
                <c:pt idx="162">
                  <c:v>3.5711121858013035</c:v>
                </c:pt>
                <c:pt idx="163">
                  <c:v>3.5576528233906251</c:v>
                </c:pt>
                <c:pt idx="164">
                  <c:v>3.5582105632545677</c:v>
                </c:pt>
                <c:pt idx="165">
                  <c:v>3.6047602620444152</c:v>
                </c:pt>
                <c:pt idx="166">
                  <c:v>3.5774102058468045</c:v>
                </c:pt>
                <c:pt idx="167">
                  <c:v>3.5626460801926934</c:v>
                </c:pt>
                <c:pt idx="168">
                  <c:v>3.5322815742480205</c:v>
                </c:pt>
                <c:pt idx="169">
                  <c:v>3.5250916715557477</c:v>
                </c:pt>
                <c:pt idx="170">
                  <c:v>3.5547303388959337</c:v>
                </c:pt>
                <c:pt idx="171">
                  <c:v>3.5148440953947633</c:v>
                </c:pt>
                <c:pt idx="172">
                  <c:v>3.5353863249026118</c:v>
                </c:pt>
                <c:pt idx="173">
                  <c:v>3.5380396921581077</c:v>
                </c:pt>
                <c:pt idx="174">
                  <c:v>3.5406743077015497</c:v>
                </c:pt>
                <c:pt idx="175">
                  <c:v>3.5716823224955627</c:v>
                </c:pt>
                <c:pt idx="176">
                  <c:v>3.5364798870145</c:v>
                </c:pt>
                <c:pt idx="177">
                  <c:v>3.5090767284780835</c:v>
                </c:pt>
                <c:pt idx="178">
                  <c:v>3.5202267322848426</c:v>
                </c:pt>
                <c:pt idx="179">
                  <c:v>3.5603456464821153</c:v>
                </c:pt>
                <c:pt idx="180">
                  <c:v>3.5220679711612282</c:v>
                </c:pt>
                <c:pt idx="181">
                  <c:v>3.5079323342261923</c:v>
                </c:pt>
                <c:pt idx="182">
                  <c:v>3.5059317255330855</c:v>
                </c:pt>
                <c:pt idx="183">
                  <c:v>3.5434563819651146</c:v>
                </c:pt>
                <c:pt idx="184">
                  <c:v>3.5181328523952686</c:v>
                </c:pt>
                <c:pt idx="185">
                  <c:v>3.5243626808277551</c:v>
                </c:pt>
                <c:pt idx="186">
                  <c:v>3.5387487113100446</c:v>
                </c:pt>
                <c:pt idx="187">
                  <c:v>3.5535137408057227</c:v>
                </c:pt>
                <c:pt idx="188">
                  <c:v>3.6142108248667806</c:v>
                </c:pt>
                <c:pt idx="189">
                  <c:v>3.5932660009613446</c:v>
                </c:pt>
                <c:pt idx="190">
                  <c:v>3.5861806115412316</c:v>
                </c:pt>
                <c:pt idx="191">
                  <c:v>3.5706642354754745</c:v>
                </c:pt>
                <c:pt idx="192">
                  <c:v>3.5712205620078743</c:v>
                </c:pt>
                <c:pt idx="193">
                  <c:v>3.5896564176660561</c:v>
                </c:pt>
                <c:pt idx="194">
                  <c:v>3.5766102738410153</c:v>
                </c:pt>
                <c:pt idx="195">
                  <c:v>3.5912643627823386</c:v>
                </c:pt>
                <c:pt idx="196">
                  <c:v>3.5924265049458488</c:v>
                </c:pt>
                <c:pt idx="197">
                  <c:v>3.5951661089939413</c:v>
                </c:pt>
                <c:pt idx="198">
                  <c:v>3.6483293904344247</c:v>
                </c:pt>
                <c:pt idx="199">
                  <c:v>3.6238410418344169</c:v>
                </c:pt>
                <c:pt idx="200">
                  <c:v>3.6169680995072095</c:v>
                </c:pt>
                <c:pt idx="201">
                  <c:v>3.6299136795594737</c:v>
                </c:pt>
                <c:pt idx="202">
                  <c:v>3.6392352803858086</c:v>
                </c:pt>
                <c:pt idx="203">
                  <c:v>3.6725712670251274</c:v>
                </c:pt>
                <c:pt idx="204">
                  <c:v>3.6363454560907726</c:v>
                </c:pt>
                <c:pt idx="205">
                  <c:v>3.6383010163169409</c:v>
                </c:pt>
                <c:pt idx="206">
                  <c:v>3.6650740108777446</c:v>
                </c:pt>
                <c:pt idx="207">
                  <c:v>3.6967668558983378</c:v>
                </c:pt>
                <c:pt idx="208">
                  <c:v>3.6819727466022738</c:v>
                </c:pt>
                <c:pt idx="209">
                  <c:v>3.7072575834021446</c:v>
                </c:pt>
                <c:pt idx="210">
                  <c:v>3.6840418860255055</c:v>
                </c:pt>
                <c:pt idx="211">
                  <c:v>3.6832621439567177</c:v>
                </c:pt>
                <c:pt idx="212">
                  <c:v>3.7318239714330286</c:v>
                </c:pt>
                <c:pt idx="213">
                  <c:v>3.7262605273304072</c:v>
                </c:pt>
                <c:pt idx="214">
                  <c:v>3.7212883416537501</c:v>
                </c:pt>
                <c:pt idx="215">
                  <c:v>3.6983986795905146</c:v>
                </c:pt>
                <c:pt idx="216">
                  <c:v>3.692183274248289</c:v>
                </c:pt>
                <c:pt idx="217">
                  <c:v>3.6856924798279977</c:v>
                </c:pt>
                <c:pt idx="218">
                  <c:v>3.6193380705497393</c:v>
                </c:pt>
                <c:pt idx="219">
                  <c:v>3.6059499045145516</c:v>
                </c:pt>
                <c:pt idx="220">
                  <c:v>3.6440766171239187</c:v>
                </c:pt>
                <c:pt idx="221">
                  <c:v>3.6513950138600872</c:v>
                </c:pt>
                <c:pt idx="222">
                  <c:v>3.7094135134107029</c:v>
                </c:pt>
                <c:pt idx="223">
                  <c:v>3.688526811355517</c:v>
                </c:pt>
                <c:pt idx="224">
                  <c:v>3.6393107703163721</c:v>
                </c:pt>
                <c:pt idx="225">
                  <c:v>3.645417159040095</c:v>
                </c:pt>
                <c:pt idx="226">
                  <c:v>3.6225920796732369</c:v>
                </c:pt>
                <c:pt idx="227">
                  <c:v>3.6911322371393522</c:v>
                </c:pt>
                <c:pt idx="228">
                  <c:v>3.6644687399373406</c:v>
                </c:pt>
                <c:pt idx="229">
                  <c:v>3.6814514601875432</c:v>
                </c:pt>
                <c:pt idx="230">
                  <c:v>3.672573077190088</c:v>
                </c:pt>
                <c:pt idx="231">
                  <c:v>3.6828695173989296</c:v>
                </c:pt>
                <c:pt idx="232">
                  <c:v>3.6999572427648326</c:v>
                </c:pt>
                <c:pt idx="233">
                  <c:v>3.6721730404937336</c:v>
                </c:pt>
                <c:pt idx="234">
                  <c:v>3.6636563311473527</c:v>
                </c:pt>
                <c:pt idx="235">
                  <c:v>3.6736180373729992</c:v>
                </c:pt>
                <c:pt idx="236">
                  <c:v>3.6899751221681201</c:v>
                </c:pt>
                <c:pt idx="237">
                  <c:v>3.7244834189094149</c:v>
                </c:pt>
                <c:pt idx="238">
                  <c:v>3.691728419443193</c:v>
                </c:pt>
                <c:pt idx="239">
                  <c:v>3.727862079091727</c:v>
                </c:pt>
                <c:pt idx="240">
                  <c:v>3.6944080532375594</c:v>
                </c:pt>
                <c:pt idx="241">
                  <c:v>3.7132802261030662</c:v>
                </c:pt>
                <c:pt idx="242">
                  <c:v>3.7325199451070019</c:v>
                </c:pt>
                <c:pt idx="243">
                  <c:v>3.7364452887484063</c:v>
                </c:pt>
                <c:pt idx="244">
                  <c:v>3.7199922839463522</c:v>
                </c:pt>
                <c:pt idx="245">
                  <c:v>3.7119089775328433</c:v>
                </c:pt>
                <c:pt idx="246">
                  <c:v>3.7022807259856321</c:v>
                </c:pt>
                <c:pt idx="247">
                  <c:v>3.7067712188626416</c:v>
                </c:pt>
                <c:pt idx="248">
                  <c:v>3.6935594651669885</c:v>
                </c:pt>
                <c:pt idx="249">
                  <c:v>3.7202292350604753</c:v>
                </c:pt>
                <c:pt idx="250">
                  <c:v>3.705970706775648</c:v>
                </c:pt>
                <c:pt idx="251">
                  <c:v>3.7120944719698845</c:v>
                </c:pt>
                <c:pt idx="252">
                  <c:v>3.698887589567363</c:v>
                </c:pt>
                <c:pt idx="253">
                  <c:v>3.7109979980059928</c:v>
                </c:pt>
                <c:pt idx="254">
                  <c:v>3.7298368100250063</c:v>
                </c:pt>
                <c:pt idx="255">
                  <c:v>3.713093254068482</c:v>
                </c:pt>
                <c:pt idx="256">
                  <c:v>3.6996363908576404</c:v>
                </c:pt>
                <c:pt idx="257">
                  <c:v>3.6788343579031255</c:v>
                </c:pt>
                <c:pt idx="258">
                  <c:v>3.6708077857392016</c:v>
                </c:pt>
                <c:pt idx="259">
                  <c:v>3.6966223724641978</c:v>
                </c:pt>
                <c:pt idx="260">
                  <c:v>3.6729081417910066</c:v>
                </c:pt>
                <c:pt idx="261">
                  <c:v>3.6643841795186671</c:v>
                </c:pt>
                <c:pt idx="262">
                  <c:v>3.6561615154278173</c:v>
                </c:pt>
                <c:pt idx="263">
                  <c:v>3.664505824697216</c:v>
                </c:pt>
                <c:pt idx="264">
                  <c:v>3.6808382078890292</c:v>
                </c:pt>
                <c:pt idx="265">
                  <c:v>3.6646599324771829</c:v>
                </c:pt>
                <c:pt idx="266">
                  <c:v>3.6530481607400791</c:v>
                </c:pt>
                <c:pt idx="267">
                  <c:v>3.6513863146277261</c:v>
                </c:pt>
                <c:pt idx="268">
                  <c:v>3.6587528357961996</c:v>
                </c:pt>
                <c:pt idx="269">
                  <c:v>3.6686315625435983</c:v>
                </c:pt>
                <c:pt idx="270">
                  <c:v>3.6382200253025436</c:v>
                </c:pt>
                <c:pt idx="271">
                  <c:v>3.6310651912344563</c:v>
                </c:pt>
                <c:pt idx="272">
                  <c:v>3.6199160833567015</c:v>
                </c:pt>
                <c:pt idx="273">
                  <c:v>3.638704663591962</c:v>
                </c:pt>
                <c:pt idx="274">
                  <c:v>3.6707691911152724</c:v>
                </c:pt>
                <c:pt idx="275">
                  <c:v>3.6395892524250737</c:v>
                </c:pt>
                <c:pt idx="276">
                  <c:v>3.6298156036047367</c:v>
                </c:pt>
                <c:pt idx="277">
                  <c:v>3.6183529904545471</c:v>
                </c:pt>
                <c:pt idx="278">
                  <c:v>3.6107319893827441</c:v>
                </c:pt>
                <c:pt idx="279">
                  <c:v>3.6259109756492665</c:v>
                </c:pt>
                <c:pt idx="280">
                  <c:v>3.6007551603011687</c:v>
                </c:pt>
                <c:pt idx="281">
                  <c:v>3.5902468652155539</c:v>
                </c:pt>
                <c:pt idx="282">
                  <c:v>3.5915683058587935</c:v>
                </c:pt>
                <c:pt idx="283">
                  <c:v>3.5979103938327475</c:v>
                </c:pt>
                <c:pt idx="284">
                  <c:v>3.6160342101258562</c:v>
                </c:pt>
                <c:pt idx="285">
                  <c:v>3.6035508410356472</c:v>
                </c:pt>
                <c:pt idx="286">
                  <c:v>3.6114792158034028</c:v>
                </c:pt>
                <c:pt idx="287">
                  <c:v>3.6235319997800275</c:v>
                </c:pt>
                <c:pt idx="288">
                  <c:v>3.6218828273211052</c:v>
                </c:pt>
                <c:pt idx="289">
                  <c:v>3.6528930439142746</c:v>
                </c:pt>
                <c:pt idx="290">
                  <c:v>3.6387764182901718</c:v>
                </c:pt>
                <c:pt idx="291">
                  <c:v>3.6480057089884244</c:v>
                </c:pt>
                <c:pt idx="292">
                  <c:v>3.6651501690190038</c:v>
                </c:pt>
                <c:pt idx="293">
                  <c:v>3.6820625705330281</c:v>
                </c:pt>
                <c:pt idx="294">
                  <c:v>3.6896471643047608</c:v>
                </c:pt>
                <c:pt idx="295">
                  <c:v>3.6668571483112422</c:v>
                </c:pt>
                <c:pt idx="296">
                  <c:v>3.6587041289395517</c:v>
                </c:pt>
                <c:pt idx="297">
                  <c:v>3.6790579697277703</c:v>
                </c:pt>
                <c:pt idx="298">
                  <c:v>3.6805129628497699</c:v>
                </c:pt>
                <c:pt idx="299">
                  <c:v>3.7022003344308128</c:v>
                </c:pt>
                <c:pt idx="300">
                  <c:v>3.6935623798203316</c:v>
                </c:pt>
                <c:pt idx="301">
                  <c:v>3.6898395551271799</c:v>
                </c:pt>
                <c:pt idx="302">
                  <c:v>3.6833811801156373</c:v>
                </c:pt>
                <c:pt idx="303">
                  <c:v>3.6806871415929732</c:v>
                </c:pt>
                <c:pt idx="304">
                  <c:v>3.7009116381555831</c:v>
                </c:pt>
                <c:pt idx="305">
                  <c:v>3.6785696745188621</c:v>
                </c:pt>
                <c:pt idx="306">
                  <c:v>3.6882902689120574</c:v>
                </c:pt>
                <c:pt idx="307">
                  <c:v>3.6953344321381332</c:v>
                </c:pt>
                <c:pt idx="308">
                  <c:v>3.6973141207840876</c:v>
                </c:pt>
                <c:pt idx="309">
                  <c:v>3.7085847702945318</c:v>
                </c:pt>
                <c:pt idx="310">
                  <c:v>3.6966547284474549</c:v>
                </c:pt>
                <c:pt idx="311">
                  <c:v>3.699206228627594</c:v>
                </c:pt>
                <c:pt idx="312">
                  <c:v>3.7040480425143176</c:v>
                </c:pt>
                <c:pt idx="313">
                  <c:v>3.6979819678290289</c:v>
                </c:pt>
                <c:pt idx="314">
                  <c:v>3.7269029257769857</c:v>
                </c:pt>
                <c:pt idx="315">
                  <c:v>3.715251550556995</c:v>
                </c:pt>
                <c:pt idx="316">
                  <c:v>3.7216877298627153</c:v>
                </c:pt>
                <c:pt idx="317">
                  <c:v>3.7278782522997829</c:v>
                </c:pt>
                <c:pt idx="318">
                  <c:v>3.7297357108013047</c:v>
                </c:pt>
                <c:pt idx="319">
                  <c:v>3.7514058268609993</c:v>
                </c:pt>
                <c:pt idx="320">
                  <c:v>3.7399879360355146</c:v>
                </c:pt>
                <c:pt idx="321">
                  <c:v>3.7421638437841276</c:v>
                </c:pt>
                <c:pt idx="322">
                  <c:v>3.7382714252855727</c:v>
                </c:pt>
                <c:pt idx="323">
                  <c:v>3.7395061419779481</c:v>
                </c:pt>
                <c:pt idx="324">
                  <c:v>3.764805740015098</c:v>
                </c:pt>
                <c:pt idx="325">
                  <c:v>3.7515382621048685</c:v>
                </c:pt>
                <c:pt idx="326">
                  <c:v>3.7532334504042595</c:v>
                </c:pt>
                <c:pt idx="327">
                  <c:v>3.7483770401255097</c:v>
                </c:pt>
                <c:pt idx="328">
                  <c:v>3.7509947749115908</c:v>
                </c:pt>
                <c:pt idx="329">
                  <c:v>3.7779780844612509</c:v>
                </c:pt>
                <c:pt idx="330">
                  <c:v>3.7658716817289739</c:v>
                </c:pt>
                <c:pt idx="331">
                  <c:v>3.7686406030487429</c:v>
                </c:pt>
                <c:pt idx="332">
                  <c:v>3.766206188263479</c:v>
                </c:pt>
                <c:pt idx="333">
                  <c:v>3.7700141791449724</c:v>
                </c:pt>
                <c:pt idx="334">
                  <c:v>3.7968034852959929</c:v>
                </c:pt>
                <c:pt idx="335">
                  <c:v>3.7806516175854918</c:v>
                </c:pt>
                <c:pt idx="336">
                  <c:v>3.7640037591024496</c:v>
                </c:pt>
                <c:pt idx="337">
                  <c:v>3.7645877023529999</c:v>
                </c:pt>
                <c:pt idx="338">
                  <c:v>3.7725622496751909</c:v>
                </c:pt>
                <c:pt idx="339">
                  <c:v>3.7915397880835422</c:v>
                </c:pt>
                <c:pt idx="340">
                  <c:v>3.7750848320749952</c:v>
                </c:pt>
                <c:pt idx="341">
                  <c:v>3.7695503106570536</c:v>
                </c:pt>
                <c:pt idx="342">
                  <c:v>3.7761951524443083</c:v>
                </c:pt>
                <c:pt idx="343">
                  <c:v>3.7819967120976581</c:v>
                </c:pt>
                <c:pt idx="344">
                  <c:v>3.7990041167861839</c:v>
                </c:pt>
                <c:pt idx="345">
                  <c:v>3.7891516063239878</c:v>
                </c:pt>
                <c:pt idx="346">
                  <c:v>3.7937938502244304</c:v>
                </c:pt>
                <c:pt idx="347">
                  <c:v>3.7956548974236068</c:v>
                </c:pt>
                <c:pt idx="348">
                  <c:v>3.7872145353626365</c:v>
                </c:pt>
                <c:pt idx="349">
                  <c:v>3.8180262140404757</c:v>
                </c:pt>
                <c:pt idx="350">
                  <c:v>3.8057915355488094</c:v>
                </c:pt>
                <c:pt idx="351">
                  <c:v>3.8010769084628007</c:v>
                </c:pt>
                <c:pt idx="352">
                  <c:v>3.7903913102691256</c:v>
                </c:pt>
                <c:pt idx="353">
                  <c:v>3.7928289010563367</c:v>
                </c:pt>
                <c:pt idx="354">
                  <c:v>3.8140183498767266</c:v>
                </c:pt>
                <c:pt idx="355">
                  <c:v>3.8047315428738173</c:v>
                </c:pt>
                <c:pt idx="356">
                  <c:v>3.8075154836701963</c:v>
                </c:pt>
                <c:pt idx="357">
                  <c:v>3.8168580488176862</c:v>
                </c:pt>
                <c:pt idx="358">
                  <c:v>3.819085213822405</c:v>
                </c:pt>
                <c:pt idx="359">
                  <c:v>3.8325615049993593</c:v>
                </c:pt>
                <c:pt idx="360">
                  <c:v>3.8217294025487223</c:v>
                </c:pt>
                <c:pt idx="361">
                  <c:v>3.8267216600668315</c:v>
                </c:pt>
                <c:pt idx="362">
                  <c:v>3.8318256461714286</c:v>
                </c:pt>
                <c:pt idx="363">
                  <c:v>3.8606071001950495</c:v>
                </c:pt>
                <c:pt idx="364">
                  <c:v>3.8314243289320524</c:v>
                </c:pt>
                <c:pt idx="365">
                  <c:v>3.8350536995799196</c:v>
                </c:pt>
                <c:pt idx="366">
                  <c:v>3.8376453303960418</c:v>
                </c:pt>
                <c:pt idx="367">
                  <c:v>3.8503299155628752</c:v>
                </c:pt>
                <c:pt idx="368">
                  <c:v>3.8636077635528716</c:v>
                </c:pt>
                <c:pt idx="369">
                  <c:v>3.8487522211405683</c:v>
                </c:pt>
                <c:pt idx="370">
                  <c:v>3.8556652262022579</c:v>
                </c:pt>
                <c:pt idx="371">
                  <c:v>3.8455360468349666</c:v>
                </c:pt>
                <c:pt idx="372">
                  <c:v>3.8413155934377241</c:v>
                </c:pt>
                <c:pt idx="373">
                  <c:v>3.8599311002522834</c:v>
                </c:pt>
                <c:pt idx="374">
                  <c:v>3.8444606772884264</c:v>
                </c:pt>
                <c:pt idx="375">
                  <c:v>3.8426577219197386</c:v>
                </c:pt>
                <c:pt idx="376">
                  <c:v>3.8460480859127122</c:v>
                </c:pt>
                <c:pt idx="377">
                  <c:v>3.847991811510588</c:v>
                </c:pt>
                <c:pt idx="378">
                  <c:v>3.8815662606394823</c:v>
                </c:pt>
                <c:pt idx="379">
                  <c:v>3.8794292846553917</c:v>
                </c:pt>
                <c:pt idx="380">
                  <c:v>3.8807423018528056</c:v>
                </c:pt>
                <c:pt idx="381">
                  <c:v>3.8835944227759542</c:v>
                </c:pt>
                <c:pt idx="382">
                  <c:v>3.8926622743916095</c:v>
                </c:pt>
                <c:pt idx="383">
                  <c:v>3.9148057030537178</c:v>
                </c:pt>
                <c:pt idx="384">
                  <c:v>3.9048109482122633</c:v>
                </c:pt>
                <c:pt idx="385">
                  <c:v>3.9119934567870764</c:v>
                </c:pt>
                <c:pt idx="386">
                  <c:v>3.9142096650598437</c:v>
                </c:pt>
                <c:pt idx="387">
                  <c:v>3.9180019952111302</c:v>
                </c:pt>
                <c:pt idx="388">
                  <c:v>3.9403880399895814</c:v>
                </c:pt>
                <c:pt idx="389">
                  <c:v>3.9318338613486778</c:v>
                </c:pt>
                <c:pt idx="390">
                  <c:v>3.9320013503550335</c:v>
                </c:pt>
                <c:pt idx="391">
                  <c:v>3.9325903529355846</c:v>
                </c:pt>
                <c:pt idx="392">
                  <c:v>3.9334181678169413</c:v>
                </c:pt>
                <c:pt idx="393">
                  <c:v>3.954976014017122</c:v>
                </c:pt>
                <c:pt idx="394">
                  <c:v>3.9416051628967121</c:v>
                </c:pt>
                <c:pt idx="395">
                  <c:v>3.9391875571173469</c:v>
                </c:pt>
                <c:pt idx="396">
                  <c:v>3.934078826440266</c:v>
                </c:pt>
                <c:pt idx="397">
                  <c:v>3.9571091902732975</c:v>
                </c:pt>
                <c:pt idx="398">
                  <c:v>3.9491421554291075</c:v>
                </c:pt>
                <c:pt idx="399">
                  <c:v>3.956594836979852</c:v>
                </c:pt>
                <c:pt idx="400">
                  <c:v>3.9171858608057621</c:v>
                </c:pt>
                <c:pt idx="401">
                  <c:v>3.8732001897485846</c:v>
                </c:pt>
                <c:pt idx="402">
                  <c:v>3.8775692646875535</c:v>
                </c:pt>
                <c:pt idx="403">
                  <c:v>3.869086712045072</c:v>
                </c:pt>
                <c:pt idx="404">
                  <c:v>3.8911700609175939</c:v>
                </c:pt>
                <c:pt idx="405">
                  <c:v>3.8934942957033147</c:v>
                </c:pt>
                <c:pt idx="406">
                  <c:v>3.917851150665117</c:v>
                </c:pt>
                <c:pt idx="407">
                  <c:v>3.9490385252737528</c:v>
                </c:pt>
                <c:pt idx="408">
                  <c:v>3.9292621665619962</c:v>
                </c:pt>
                <c:pt idx="409">
                  <c:v>3.9429608483278993</c:v>
                </c:pt>
                <c:pt idx="410">
                  <c:v>3.9584558635199731</c:v>
                </c:pt>
                <c:pt idx="411">
                  <c:v>3.9861874898528478</c:v>
                </c:pt>
                <c:pt idx="412">
                  <c:v>3.9737765147105364</c:v>
                </c:pt>
                <c:pt idx="413">
                  <c:v>3.9739823382841446</c:v>
                </c:pt>
                <c:pt idx="414">
                  <c:v>3.9866611338036373</c:v>
                </c:pt>
                <c:pt idx="415">
                  <c:v>3.987983296301346</c:v>
                </c:pt>
                <c:pt idx="416">
                  <c:v>4.0177468195960522</c:v>
                </c:pt>
                <c:pt idx="417">
                  <c:v>4.0144782355980224</c:v>
                </c:pt>
                <c:pt idx="418">
                  <c:v>4.0250559893631657</c:v>
                </c:pt>
                <c:pt idx="419">
                  <c:v>4.0355443026779447</c:v>
                </c:pt>
                <c:pt idx="420">
                  <c:v>4.0361569266612403</c:v>
                </c:pt>
                <c:pt idx="421">
                  <c:v>4.0719222173447669</c:v>
                </c:pt>
                <c:pt idx="422">
                  <c:v>4.0630778941929622</c:v>
                </c:pt>
                <c:pt idx="423">
                  <c:v>4.065146722590506</c:v>
                </c:pt>
                <c:pt idx="424">
                  <c:v>4.0607552994780685</c:v>
                </c:pt>
                <c:pt idx="425">
                  <c:v>4.0577662009840321</c:v>
                </c:pt>
                <c:pt idx="426">
                  <c:v>4.0694236842403013</c:v>
                </c:pt>
                <c:pt idx="427">
                  <c:v>4.0765982744227536</c:v>
                </c:pt>
                <c:pt idx="428">
                  <c:v>4.078954973360192</c:v>
                </c:pt>
                <c:pt idx="429">
                  <c:v>4.0848271016229658</c:v>
                </c:pt>
                <c:pt idx="430">
                  <c:v>4.0877136130451834</c:v>
                </c:pt>
                <c:pt idx="431">
                  <c:v>4.0985087696117324</c:v>
                </c:pt>
                <c:pt idx="432">
                  <c:v>4.1205298763565716</c:v>
                </c:pt>
                <c:pt idx="433">
                  <c:v>4.1225768536947092</c:v>
                </c:pt>
                <c:pt idx="434">
                  <c:v>4.1394302966849992</c:v>
                </c:pt>
                <c:pt idx="435">
                  <c:v>4.1405181465919787</c:v>
                </c:pt>
                <c:pt idx="436">
                  <c:v>4.1536138601151382</c:v>
                </c:pt>
                <c:pt idx="437">
                  <c:v>4.1617543589875918</c:v>
                </c:pt>
                <c:pt idx="438">
                  <c:v>4.1710037855178186</c:v>
                </c:pt>
                <c:pt idx="439">
                  <c:v>4.1702024190219387</c:v>
                </c:pt>
                <c:pt idx="440">
                  <c:v>4.1696724836684895</c:v>
                </c:pt>
                <c:pt idx="441">
                  <c:v>4.1721632232688783</c:v>
                </c:pt>
                <c:pt idx="442">
                  <c:v>4.1550177514792921</c:v>
                </c:pt>
                <c:pt idx="443">
                  <c:v>4.1630782865583482</c:v>
                </c:pt>
                <c:pt idx="444">
                  <c:v>4.1763716814159251</c:v>
                </c:pt>
                <c:pt idx="445">
                  <c:v>4.1820972017673004</c:v>
                </c:pt>
                <c:pt idx="446">
                  <c:v>4.1945278592375397</c:v>
                </c:pt>
                <c:pt idx="447">
                  <c:v>4.1959238653001503</c:v>
                </c:pt>
                <c:pt idx="448">
                  <c:v>4.2115789473684195</c:v>
                </c:pt>
                <c:pt idx="449">
                  <c:v>4.2143124087591275</c:v>
                </c:pt>
                <c:pt idx="450">
                  <c:v>4.2263790087463526</c:v>
                </c:pt>
                <c:pt idx="451">
                  <c:v>4.2377068214804057</c:v>
                </c:pt>
                <c:pt idx="452">
                  <c:v>4.2450782608695645</c:v>
                </c:pt>
                <c:pt idx="453">
                  <c:v>4.2382575976845125</c:v>
                </c:pt>
                <c:pt idx="454">
                  <c:v>4.2422774566473933</c:v>
                </c:pt>
                <c:pt idx="455">
                  <c:v>4.2466493506493466</c:v>
                </c:pt>
                <c:pt idx="456">
                  <c:v>4.2586551724137891</c:v>
                </c:pt>
                <c:pt idx="457">
                  <c:v>4.2622037302726001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787-49B5-A3B7-1E5A856C3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222528"/>
        <c:axId val="217224320"/>
      </c:lineChart>
      <c:dateAx>
        <c:axId val="21722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17224320"/>
        <c:crosses val="autoZero"/>
        <c:auto val="1"/>
        <c:lblOffset val="100"/>
        <c:baseTimeUnit val="days"/>
      </c:dateAx>
      <c:valAx>
        <c:axId val="217224320"/>
        <c:scaling>
          <c:orientation val="minMax"/>
          <c:max val="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17222528"/>
        <c:crosses val="autoZero"/>
        <c:crossBetween val="between"/>
      </c:valAx>
      <c:valAx>
        <c:axId val="217225856"/>
        <c:scaling>
          <c:orientation val="minMax"/>
          <c:max val="55000000"/>
          <c:min val="0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17236224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296492364513923"/>
                <c:y val="0.27073703388564002"/>
              </c:manualLayout>
            </c:layout>
          </c:dispUnitsLbl>
        </c:dispUnits>
      </c:valAx>
      <c:dateAx>
        <c:axId val="21723622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1722585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650381190941823"/>
          <c:y val="0.9195256415937012"/>
          <c:w val="0.48699218333420435"/>
          <c:h val="8.0474358406298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VENCIMIENTOS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FINVIT por SECTORES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28-44BF-9DF5-BD2FF507B3F2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028-44BF-9DF5-BD2FF507B3F2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028-44BF-9DF5-BD2FF507B3F2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028-44BF-9DF5-BD2FF507B3F2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028-44BF-9DF5-BD2FF507B3F2}"/>
              </c:ext>
            </c:extLst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028-44BF-9DF5-BD2FF507B3F2}"/>
              </c:ext>
            </c:extLst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028-44BF-9DF5-BD2FF507B3F2}"/>
              </c:ext>
            </c:extLst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16666666666667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33482475764355"/>
                  <c:y val="3.24074074074074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2468307233407904E-2"/>
                  <c:y val="0.11111111111111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5451155853840411E-2"/>
                  <c:y val="0.194444444444444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3862788963460103E-2"/>
                  <c:y val="0.152777777777777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028-44BF-9DF5-BD2FF507B3F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700"/>
                  </a:pPr>
                  <a:endParaRPr lang="es-MX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800"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'[Historico_Vector 03.02.2017.xlsx]FINVIT'!$U$41:$U$47</c:f>
              <c:strCache>
                <c:ptCount val="7"/>
                <c:pt idx="0">
                  <c:v>Finanzas</c:v>
                </c:pt>
                <c:pt idx="1">
                  <c:v>Infraestructura</c:v>
                </c:pt>
                <c:pt idx="2">
                  <c:v>Transporte</c:v>
                </c:pt>
                <c:pt idx="3">
                  <c:v>Construccion</c:v>
                </c:pt>
                <c:pt idx="4">
                  <c:v>Empresa productiva del estado</c:v>
                </c:pt>
                <c:pt idx="5">
                  <c:v>Banco de desarrollo</c:v>
                </c:pt>
                <c:pt idx="6">
                  <c:v>Gubernamental</c:v>
                </c:pt>
              </c:strCache>
            </c:strRef>
          </c:cat>
          <c:val>
            <c:numRef>
              <c:f>'[Historico_Vector 03.02.2017.xlsx]FINVIT'!$V$41:$V$47</c:f>
              <c:numCache>
                <c:formatCode>_(* #,##0.00_);_(* \(#,##0.00\);_(* "-"??_);_(@_)</c:formatCode>
                <c:ptCount val="7"/>
                <c:pt idx="0">
                  <c:v>8790649.5600000005</c:v>
                </c:pt>
                <c:pt idx="1">
                  <c:v>2200012.5099999998</c:v>
                </c:pt>
                <c:pt idx="2">
                  <c:v>1016375.58</c:v>
                </c:pt>
                <c:pt idx="3">
                  <c:v>832298.31</c:v>
                </c:pt>
                <c:pt idx="4">
                  <c:v>2180932.75</c:v>
                </c:pt>
                <c:pt idx="5">
                  <c:v>2400333.73</c:v>
                </c:pt>
                <c:pt idx="6">
                  <c:v>34963530.259999998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028-44BF-9DF5-BD2FF507B3F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FINVIT por Clase de Activo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14-4BA6-A01A-63430974EB6B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14-4BA6-A01A-63430974EB6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14-4BA6-A01A-63430974EB6B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314-4BA6-A01A-63430974EB6B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314-4BA6-A01A-63430974EB6B}"/>
              </c:ext>
            </c:extLst>
          </c:dPt>
          <c:dLbls>
            <c:dLbl>
              <c:idx val="0"/>
              <c:layout>
                <c:manualLayout>
                  <c:x val="2.3862788963460103E-2"/>
                  <c:y val="3.24074074074074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314-4BA6-A01A-63430974EB6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314-4BA6-A01A-63430974EB6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8434004474272946E-2"/>
                  <c:y val="-3.6453776611256925E-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314-4BA6-A01A-63430974EB6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914243102162566E-2"/>
                  <c:y val="-4.16670312044327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314-4BA6-A01A-63430974EB6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800"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'[Historico_Vector 03.02.2017.xlsx]FINVIT'!$O$40:$O$44</c:f>
              <c:strCache>
                <c:ptCount val="5"/>
                <c:pt idx="0">
                  <c:v>Udibonos</c:v>
                </c:pt>
                <c:pt idx="1">
                  <c:v>Revisables Gubernamental</c:v>
                </c:pt>
                <c:pt idx="2">
                  <c:v>Revisables Paraestatales</c:v>
                </c:pt>
                <c:pt idx="3">
                  <c:v>Revisables Corporativo</c:v>
                </c:pt>
                <c:pt idx="4">
                  <c:v>Reporto</c:v>
                </c:pt>
              </c:strCache>
            </c:strRef>
          </c:cat>
          <c:val>
            <c:numRef>
              <c:f>'[Historico_Vector 03.02.2017.xlsx]FINVIT'!$P$40:$P$44</c:f>
              <c:numCache>
                <c:formatCode>#,##0.00_);\(#,##0.00\)</c:formatCode>
                <c:ptCount val="5"/>
                <c:pt idx="0">
                  <c:v>3560724.9499999997</c:v>
                </c:pt>
                <c:pt idx="1">
                  <c:v>24156799.41</c:v>
                </c:pt>
                <c:pt idx="2">
                  <c:v>4581266.4800000004</c:v>
                </c:pt>
                <c:pt idx="3">
                  <c:v>12839335.959999999</c:v>
                </c:pt>
                <c:pt idx="4">
                  <c:v>7246005.9000000004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314-4BA6-A01A-63430974EB6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VENCIMIENTOS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C6-4E86-8209-B7C0E028764F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C6-4E86-8209-B7C0E028764F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9C6-4E86-8209-B7C0E028764F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9C6-4E86-8209-B7C0E028764F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9C6-4E86-8209-B7C0E028764F}"/>
              </c:ext>
            </c:extLst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9C6-4E86-8209-B7C0E028764F}"/>
              </c:ext>
            </c:extLst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9C6-4E86-8209-B7C0E028764F}"/>
              </c:ext>
            </c:extLst>
          </c:dPt>
          <c:dLbls>
            <c:dLbl>
              <c:idx val="0"/>
              <c:layout>
                <c:manualLayout>
                  <c:x val="2.9828486204325131E-2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C6-4E86-8209-B7C0E02876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9C6-4E86-8209-B7C0E02876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845637583892617E-2"/>
                  <c:y val="7.4074074074074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9C6-4E86-8209-B7C0E02876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C6-4E86-8209-B7C0E028764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'[Historico_Vector 03.02.2017.xlsx]FINVIT'!$AD$41:$AD$43</c:f>
              <c:strCache>
                <c:ptCount val="3"/>
                <c:pt idx="0">
                  <c:v>0 - 1 Año</c:v>
                </c:pt>
                <c:pt idx="1">
                  <c:v>1 - 3 Años</c:v>
                </c:pt>
                <c:pt idx="2">
                  <c:v>3 - 5 Años</c:v>
                </c:pt>
              </c:strCache>
            </c:strRef>
          </c:cat>
          <c:val>
            <c:numRef>
              <c:f>'[Historico_Vector 03.02.2017.xlsx]FINVIT'!$AE$41:$AE$43</c:f>
              <c:numCache>
                <c:formatCode>_(* #,##0.00_);_(* \(#,##0.00\);_(* "-"??_);_(@_)</c:formatCode>
                <c:ptCount val="3"/>
                <c:pt idx="0">
                  <c:v>16150077.690000001</c:v>
                </c:pt>
                <c:pt idx="1">
                  <c:v>15617182.189999999</c:v>
                </c:pt>
                <c:pt idx="2">
                  <c:v>20616872.82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9C6-4E86-8209-B7C0E028764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CALIFICACIÓN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FF-46F6-8140-78B37B5507B6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FF-46F6-8140-78B37B5507B6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FF-46F6-8140-78B37B5507B6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3FF-46F6-8140-78B37B5507B6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3FF-46F6-8140-78B37B5507B6}"/>
              </c:ext>
            </c:extLst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3FF-46F6-8140-78B37B5507B6}"/>
              </c:ext>
            </c:extLst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3FF-46F6-8140-78B37B5507B6}"/>
              </c:ext>
            </c:extLst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FF-46F6-8140-78B37B5507B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FF-46F6-8140-78B37B5507B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845637583892617E-2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3FF-46F6-8140-78B37B5507B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3FF-46F6-8140-78B37B5507B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'[Historico_Vector 03.02.2017.xlsx]FINVIT'!$AI$41:$AI$43</c:f>
              <c:strCache>
                <c:ptCount val="3"/>
                <c:pt idx="0">
                  <c:v>AAA</c:v>
                </c:pt>
                <c:pt idx="1">
                  <c:v>AA+</c:v>
                </c:pt>
                <c:pt idx="2">
                  <c:v>AA</c:v>
                </c:pt>
              </c:strCache>
            </c:strRef>
          </c:cat>
          <c:val>
            <c:numRef>
              <c:f>'[Historico_Vector 03.02.2017.xlsx]FINVIT'!$AJ$41:$AJ$43</c:f>
              <c:numCache>
                <c:formatCode>_(* #,##0.00_);_(* \(#,##0.00\);_(* "-"??_);_(@_)</c:formatCode>
                <c:ptCount val="3"/>
                <c:pt idx="0">
                  <c:v>46654413.899999991</c:v>
                </c:pt>
                <c:pt idx="1">
                  <c:v>2018774.75</c:v>
                </c:pt>
                <c:pt idx="2">
                  <c:v>3710944.05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23FF-46F6-8140-78B37B5507B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Century Gothic" panose="020B0502020202020204" pitchFamily="34" charset="0"/>
              </a:defRPr>
            </a:pPr>
            <a:r>
              <a:rPr lang="es-MX" sz="1400" dirty="0">
                <a:latin typeface="Century Gothic" panose="020B0502020202020204" pitchFamily="34" charset="0"/>
              </a:rPr>
              <a:t>Ingresos</a:t>
            </a:r>
            <a:r>
              <a:rPr lang="es-MX" sz="1400" baseline="0" dirty="0">
                <a:latin typeface="Century Gothic" panose="020B0502020202020204" pitchFamily="34" charset="0"/>
              </a:rPr>
              <a:t> generados en la gestión del FANVIT</a:t>
            </a:r>
            <a:endParaRPr lang="es-MX" sz="14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9105131089383057"/>
          <c:y val="6.454866364094806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4547835366732988E-2"/>
          <c:y val="6.5300725457729275E-2"/>
          <c:w val="0.88604159095497681"/>
          <c:h val="0.88407399907084228"/>
        </c:manualLayout>
      </c:layout>
      <c:lineChart>
        <c:grouping val="standard"/>
        <c:varyColors val="0"/>
        <c:ser>
          <c:idx val="0"/>
          <c:order val="0"/>
          <c:tx>
            <c:strRef>
              <c:f>'Utilidad '!$C$2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'Utilidad '!$B$3:$B$647</c:f>
              <c:numCache>
                <c:formatCode>d\-mmm</c:formatCode>
                <c:ptCount val="645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42438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>
                  <c:v>42711</c:v>
                </c:pt>
                <c:pt idx="607">
                  <c:v>42712</c:v>
                </c:pt>
                <c:pt idx="608">
                  <c:v>42713</c:v>
                </c:pt>
                <c:pt idx="609">
                  <c:v>42717</c:v>
                </c:pt>
                <c:pt idx="610">
                  <c:v>42718</c:v>
                </c:pt>
                <c:pt idx="611">
                  <c:v>42719</c:v>
                </c:pt>
                <c:pt idx="612">
                  <c:v>42720</c:v>
                </c:pt>
                <c:pt idx="613">
                  <c:v>42723</c:v>
                </c:pt>
                <c:pt idx="614">
                  <c:v>42724</c:v>
                </c:pt>
                <c:pt idx="615">
                  <c:v>42725</c:v>
                </c:pt>
                <c:pt idx="616">
                  <c:v>42726</c:v>
                </c:pt>
                <c:pt idx="617">
                  <c:v>42730</c:v>
                </c:pt>
                <c:pt idx="618">
                  <c:v>42731</c:v>
                </c:pt>
                <c:pt idx="619">
                  <c:v>42732</c:v>
                </c:pt>
                <c:pt idx="620">
                  <c:v>42733</c:v>
                </c:pt>
                <c:pt idx="621">
                  <c:v>42734</c:v>
                </c:pt>
                <c:pt idx="622">
                  <c:v>42735</c:v>
                </c:pt>
                <c:pt idx="623">
                  <c:v>42737</c:v>
                </c:pt>
                <c:pt idx="624">
                  <c:v>42738</c:v>
                </c:pt>
                <c:pt idx="625">
                  <c:v>42739</c:v>
                </c:pt>
                <c:pt idx="626">
                  <c:v>42740</c:v>
                </c:pt>
                <c:pt idx="627">
                  <c:v>42741</c:v>
                </c:pt>
                <c:pt idx="628">
                  <c:v>42744</c:v>
                </c:pt>
                <c:pt idx="629">
                  <c:v>42745</c:v>
                </c:pt>
                <c:pt idx="630">
                  <c:v>42746</c:v>
                </c:pt>
                <c:pt idx="631">
                  <c:v>42747</c:v>
                </c:pt>
                <c:pt idx="632">
                  <c:v>42748</c:v>
                </c:pt>
                <c:pt idx="633">
                  <c:v>42751</c:v>
                </c:pt>
                <c:pt idx="634">
                  <c:v>42752</c:v>
                </c:pt>
                <c:pt idx="635">
                  <c:v>42753</c:v>
                </c:pt>
                <c:pt idx="636">
                  <c:v>42754</c:v>
                </c:pt>
                <c:pt idx="637">
                  <c:v>42755</c:v>
                </c:pt>
                <c:pt idx="638">
                  <c:v>42758</c:v>
                </c:pt>
                <c:pt idx="639">
                  <c:v>42759</c:v>
                </c:pt>
                <c:pt idx="640">
                  <c:v>42760</c:v>
                </c:pt>
                <c:pt idx="641">
                  <c:v>42761</c:v>
                </c:pt>
                <c:pt idx="642">
                  <c:v>42762</c:v>
                </c:pt>
                <c:pt idx="643">
                  <c:v>42765</c:v>
                </c:pt>
                <c:pt idx="644">
                  <c:v>42766</c:v>
                </c:pt>
              </c:numCache>
            </c:numRef>
          </c:cat>
          <c:val>
            <c:numRef>
              <c:f>'Utilidad '!$C$3:$C$647</c:f>
              <c:numCache>
                <c:formatCode>#,##0.00</c:formatCode>
                <c:ptCount val="645"/>
                <c:pt idx="0">
                  <c:v>49271.76999999769</c:v>
                </c:pt>
                <c:pt idx="1">
                  <c:v>3279.6899999994785</c:v>
                </c:pt>
                <c:pt idx="2">
                  <c:v>-4110.2799999937415</c:v>
                </c:pt>
                <c:pt idx="3">
                  <c:v>-4685.320000000298</c:v>
                </c:pt>
                <c:pt idx="4">
                  <c:v>16295.030000001192</c:v>
                </c:pt>
                <c:pt idx="5">
                  <c:v>30236.30000000447</c:v>
                </c:pt>
                <c:pt idx="6">
                  <c:v>51027.55000000447</c:v>
                </c:pt>
                <c:pt idx="7">
                  <c:v>80415.060000002384</c:v>
                </c:pt>
                <c:pt idx="8">
                  <c:v>35441.610000006855</c:v>
                </c:pt>
                <c:pt idx="9">
                  <c:v>-127737.48999977112</c:v>
                </c:pt>
                <c:pt idx="10">
                  <c:v>1414584.7500002384</c:v>
                </c:pt>
                <c:pt idx="11">
                  <c:v>593735.94000005722</c:v>
                </c:pt>
                <c:pt idx="12">
                  <c:v>524835.90000009537</c:v>
                </c:pt>
                <c:pt idx="13">
                  <c:v>-1745838.0399999619</c:v>
                </c:pt>
                <c:pt idx="14">
                  <c:v>-4680939.9600000381</c:v>
                </c:pt>
                <c:pt idx="15">
                  <c:v>-2155552.3599991798</c:v>
                </c:pt>
                <c:pt idx="16">
                  <c:v>-2329024.0399999619</c:v>
                </c:pt>
                <c:pt idx="17">
                  <c:v>-6929003.0500001907</c:v>
                </c:pt>
                <c:pt idx="18">
                  <c:v>-3617354.0200004578</c:v>
                </c:pt>
                <c:pt idx="19">
                  <c:v>822853.67000007629</c:v>
                </c:pt>
                <c:pt idx="20">
                  <c:v>5179870.2800006866</c:v>
                </c:pt>
                <c:pt idx="21">
                  <c:v>9949074.1399993896</c:v>
                </c:pt>
                <c:pt idx="22">
                  <c:v>11510013.550000191</c:v>
                </c:pt>
                <c:pt idx="23">
                  <c:v>8920104.2399997711</c:v>
                </c:pt>
                <c:pt idx="24">
                  <c:v>10728931.899999619</c:v>
                </c:pt>
                <c:pt idx="25">
                  <c:v>18291278.009999275</c:v>
                </c:pt>
                <c:pt idx="26">
                  <c:v>19972619.409998894</c:v>
                </c:pt>
                <c:pt idx="27">
                  <c:v>21379895.32999897</c:v>
                </c:pt>
                <c:pt idx="28">
                  <c:v>18676820.469999313</c:v>
                </c:pt>
                <c:pt idx="29">
                  <c:v>20422598.479999542</c:v>
                </c:pt>
                <c:pt idx="30">
                  <c:v>27532361.450000763</c:v>
                </c:pt>
                <c:pt idx="31">
                  <c:v>25325197.13999939</c:v>
                </c:pt>
                <c:pt idx="32">
                  <c:v>18234436.629999161</c:v>
                </c:pt>
                <c:pt idx="33">
                  <c:v>23145915.479999542</c:v>
                </c:pt>
                <c:pt idx="34">
                  <c:v>25298884.180000305</c:v>
                </c:pt>
                <c:pt idx="35">
                  <c:v>27573166.489999771</c:v>
                </c:pt>
                <c:pt idx="36">
                  <c:v>31478397.809999466</c:v>
                </c:pt>
                <c:pt idx="37">
                  <c:v>30422546.139997482</c:v>
                </c:pt>
                <c:pt idx="38">
                  <c:v>51626302.839998245</c:v>
                </c:pt>
                <c:pt idx="39">
                  <c:v>60478310.850000381</c:v>
                </c:pt>
                <c:pt idx="40">
                  <c:v>73895504.430000305</c:v>
                </c:pt>
                <c:pt idx="41">
                  <c:v>74255203.13999939</c:v>
                </c:pt>
                <c:pt idx="42">
                  <c:v>77393198.809999466</c:v>
                </c:pt>
                <c:pt idx="43">
                  <c:v>80903188.119998932</c:v>
                </c:pt>
                <c:pt idx="44">
                  <c:v>90604346.779998779</c:v>
                </c:pt>
                <c:pt idx="45">
                  <c:v>77969292.63999939</c:v>
                </c:pt>
                <c:pt idx="46">
                  <c:v>43957996.530000687</c:v>
                </c:pt>
                <c:pt idx="47">
                  <c:v>55854902.799999237</c:v>
                </c:pt>
                <c:pt idx="48">
                  <c:v>48879132.159996033</c:v>
                </c:pt>
                <c:pt idx="49">
                  <c:v>60308129.449996948</c:v>
                </c:pt>
                <c:pt idx="50">
                  <c:v>34543309.419998169</c:v>
                </c:pt>
                <c:pt idx="51">
                  <c:v>39256654.830001831</c:v>
                </c:pt>
                <c:pt idx="52">
                  <c:v>40045100.940002441</c:v>
                </c:pt>
                <c:pt idx="53">
                  <c:v>23103822.950000763</c:v>
                </c:pt>
                <c:pt idx="54">
                  <c:v>-29905611.13999939</c:v>
                </c:pt>
                <c:pt idx="55">
                  <c:v>-98198016.990001678</c:v>
                </c:pt>
                <c:pt idx="56">
                  <c:v>-50778505.520000458</c:v>
                </c:pt>
                <c:pt idx="57">
                  <c:v>-16762241.800003052</c:v>
                </c:pt>
                <c:pt idx="58">
                  <c:v>27902606.459999084</c:v>
                </c:pt>
                <c:pt idx="59">
                  <c:v>18189155.090000153</c:v>
                </c:pt>
                <c:pt idx="60">
                  <c:v>48255882.090000153</c:v>
                </c:pt>
                <c:pt idx="61">
                  <c:v>49763684.150001526</c:v>
                </c:pt>
                <c:pt idx="62">
                  <c:v>92540303.799999237</c:v>
                </c:pt>
                <c:pt idx="63">
                  <c:v>62713589.869998932</c:v>
                </c:pt>
                <c:pt idx="64">
                  <c:v>42631412.299999237</c:v>
                </c:pt>
                <c:pt idx="65">
                  <c:v>64129747.169998169</c:v>
                </c:pt>
                <c:pt idx="66">
                  <c:v>69275876.780002594</c:v>
                </c:pt>
                <c:pt idx="67">
                  <c:v>59057868.680000305</c:v>
                </c:pt>
                <c:pt idx="68">
                  <c:v>8261196.2300033569</c:v>
                </c:pt>
                <c:pt idx="69">
                  <c:v>29609469.289997101</c:v>
                </c:pt>
                <c:pt idx="70">
                  <c:v>78020437.880001068</c:v>
                </c:pt>
                <c:pt idx="71">
                  <c:v>95118573.689998627</c:v>
                </c:pt>
                <c:pt idx="72">
                  <c:v>114189150.27999878</c:v>
                </c:pt>
                <c:pt idx="73">
                  <c:v>123844386.23999786</c:v>
                </c:pt>
                <c:pt idx="74">
                  <c:v>189168725.97999573</c:v>
                </c:pt>
                <c:pt idx="75">
                  <c:v>221507061.14999771</c:v>
                </c:pt>
                <c:pt idx="76">
                  <c:v>227701641.58000183</c:v>
                </c:pt>
                <c:pt idx="77">
                  <c:v>226367251.45999908</c:v>
                </c:pt>
                <c:pt idx="78">
                  <c:v>159170900.22000122</c:v>
                </c:pt>
                <c:pt idx="79">
                  <c:v>159569458.77999496</c:v>
                </c:pt>
                <c:pt idx="80">
                  <c:v>113073539.81000137</c:v>
                </c:pt>
                <c:pt idx="81">
                  <c:v>133991439.9600029</c:v>
                </c:pt>
                <c:pt idx="82">
                  <c:v>130282457.02000046</c:v>
                </c:pt>
                <c:pt idx="83">
                  <c:v>110867145.86999893</c:v>
                </c:pt>
                <c:pt idx="84">
                  <c:v>162448363.29000092</c:v>
                </c:pt>
                <c:pt idx="85">
                  <c:v>141271261.65999985</c:v>
                </c:pt>
                <c:pt idx="86">
                  <c:v>156187965.30999756</c:v>
                </c:pt>
                <c:pt idx="87">
                  <c:v>168828794.88999939</c:v>
                </c:pt>
                <c:pt idx="88">
                  <c:v>174087453.18000031</c:v>
                </c:pt>
                <c:pt idx="89">
                  <c:v>210262110.36000061</c:v>
                </c:pt>
                <c:pt idx="90">
                  <c:v>239343598.2899971</c:v>
                </c:pt>
                <c:pt idx="91">
                  <c:v>219997004.86000061</c:v>
                </c:pt>
                <c:pt idx="92">
                  <c:v>216752255.95999527</c:v>
                </c:pt>
                <c:pt idx="93">
                  <c:v>275396866.8599968</c:v>
                </c:pt>
                <c:pt idx="94">
                  <c:v>325970657.85000229</c:v>
                </c:pt>
                <c:pt idx="95">
                  <c:v>356212801.07999802</c:v>
                </c:pt>
                <c:pt idx="96">
                  <c:v>372455388.38999939</c:v>
                </c:pt>
                <c:pt idx="97">
                  <c:v>352186286.84000015</c:v>
                </c:pt>
                <c:pt idx="98">
                  <c:v>361408404.70999908</c:v>
                </c:pt>
                <c:pt idx="99">
                  <c:v>343267758.92000198</c:v>
                </c:pt>
                <c:pt idx="100">
                  <c:v>251004888.25999832</c:v>
                </c:pt>
                <c:pt idx="101">
                  <c:v>256278809.52000046</c:v>
                </c:pt>
                <c:pt idx="102">
                  <c:v>247571283.70999527</c:v>
                </c:pt>
                <c:pt idx="103">
                  <c:v>219299963.88999939</c:v>
                </c:pt>
                <c:pt idx="104">
                  <c:v>210345620.88999557</c:v>
                </c:pt>
                <c:pt idx="105">
                  <c:v>241787395.6400032</c:v>
                </c:pt>
                <c:pt idx="106">
                  <c:v>213938639.32000351</c:v>
                </c:pt>
                <c:pt idx="107">
                  <c:v>229443393.65000153</c:v>
                </c:pt>
                <c:pt idx="108">
                  <c:v>190289871.35000229</c:v>
                </c:pt>
                <c:pt idx="109">
                  <c:v>123604726.9200058</c:v>
                </c:pt>
                <c:pt idx="110">
                  <c:v>224419258.76000214</c:v>
                </c:pt>
                <c:pt idx="111">
                  <c:v>314269211.83000183</c:v>
                </c:pt>
                <c:pt idx="112">
                  <c:v>414247195.33000183</c:v>
                </c:pt>
                <c:pt idx="113">
                  <c:v>429688614.38999939</c:v>
                </c:pt>
                <c:pt idx="114">
                  <c:v>449548422.94000244</c:v>
                </c:pt>
                <c:pt idx="115">
                  <c:v>438094371.30000305</c:v>
                </c:pt>
                <c:pt idx="116">
                  <c:v>497886137.25</c:v>
                </c:pt>
                <c:pt idx="117">
                  <c:v>467995019.51000214</c:v>
                </c:pt>
                <c:pt idx="118">
                  <c:v>465829549.04000854</c:v>
                </c:pt>
                <c:pt idx="119">
                  <c:v>484528140.74000549</c:v>
                </c:pt>
                <c:pt idx="120">
                  <c:v>513680291.98999786</c:v>
                </c:pt>
                <c:pt idx="121">
                  <c:v>466135734.63999939</c:v>
                </c:pt>
                <c:pt idx="122">
                  <c:v>416456107.18000793</c:v>
                </c:pt>
                <c:pt idx="123">
                  <c:v>453657230.00000763</c:v>
                </c:pt>
                <c:pt idx="124">
                  <c:v>508967237.8500061</c:v>
                </c:pt>
                <c:pt idx="125">
                  <c:v>503125168.48000336</c:v>
                </c:pt>
                <c:pt idx="126">
                  <c:v>513048388.18000031</c:v>
                </c:pt>
                <c:pt idx="127">
                  <c:v>528237846.48999786</c:v>
                </c:pt>
                <c:pt idx="128">
                  <c:v>582632123.91000366</c:v>
                </c:pt>
                <c:pt idx="129">
                  <c:v>624419516.40000153</c:v>
                </c:pt>
                <c:pt idx="130">
                  <c:v>725300754.34999847</c:v>
                </c:pt>
                <c:pt idx="131">
                  <c:v>741933091.22000122</c:v>
                </c:pt>
                <c:pt idx="132">
                  <c:v>741397262.12999725</c:v>
                </c:pt>
                <c:pt idx="133">
                  <c:v>735821047.74999237</c:v>
                </c:pt>
                <c:pt idx="134">
                  <c:v>668796111.20000458</c:v>
                </c:pt>
                <c:pt idx="135">
                  <c:v>725537567.05000305</c:v>
                </c:pt>
                <c:pt idx="136">
                  <c:v>804100006.96000671</c:v>
                </c:pt>
                <c:pt idx="137">
                  <c:v>780653827.80999756</c:v>
                </c:pt>
                <c:pt idx="138">
                  <c:v>809918671.01000214</c:v>
                </c:pt>
                <c:pt idx="139">
                  <c:v>809238020.02000427</c:v>
                </c:pt>
                <c:pt idx="140">
                  <c:v>752847836.18000031</c:v>
                </c:pt>
                <c:pt idx="141">
                  <c:v>636973151.65999603</c:v>
                </c:pt>
                <c:pt idx="142">
                  <c:v>647085697.81999969</c:v>
                </c:pt>
                <c:pt idx="143">
                  <c:v>652765341.81999969</c:v>
                </c:pt>
                <c:pt idx="144">
                  <c:v>524906539.91000366</c:v>
                </c:pt>
                <c:pt idx="145">
                  <c:v>499554568.11999512</c:v>
                </c:pt>
                <c:pt idx="146">
                  <c:v>477453789.86000824</c:v>
                </c:pt>
                <c:pt idx="147">
                  <c:v>456201616.29000092</c:v>
                </c:pt>
                <c:pt idx="148">
                  <c:v>552689489.31999207</c:v>
                </c:pt>
                <c:pt idx="149">
                  <c:v>587203303.15000153</c:v>
                </c:pt>
                <c:pt idx="150">
                  <c:v>554344980.06000519</c:v>
                </c:pt>
                <c:pt idx="151">
                  <c:v>503881840.19999695</c:v>
                </c:pt>
                <c:pt idx="152">
                  <c:v>589109361.76000214</c:v>
                </c:pt>
                <c:pt idx="153">
                  <c:v>553922029.06999969</c:v>
                </c:pt>
                <c:pt idx="154">
                  <c:v>611001006.81999969</c:v>
                </c:pt>
                <c:pt idx="155">
                  <c:v>648050924.69999695</c:v>
                </c:pt>
                <c:pt idx="156">
                  <c:v>674674084.6499939</c:v>
                </c:pt>
                <c:pt idx="157">
                  <c:v>661474722.52999878</c:v>
                </c:pt>
                <c:pt idx="158">
                  <c:v>668728165.04000092</c:v>
                </c:pt>
                <c:pt idx="159">
                  <c:v>655245289.20000458</c:v>
                </c:pt>
                <c:pt idx="160">
                  <c:v>589101660.63999939</c:v>
                </c:pt>
                <c:pt idx="161">
                  <c:v>483578935.37999725</c:v>
                </c:pt>
                <c:pt idx="162">
                  <c:v>480755463.85999298</c:v>
                </c:pt>
                <c:pt idx="163">
                  <c:v>447966992.81999969</c:v>
                </c:pt>
                <c:pt idx="164">
                  <c:v>280656966.70999908</c:v>
                </c:pt>
                <c:pt idx="165">
                  <c:v>188146375.62999725</c:v>
                </c:pt>
                <c:pt idx="166">
                  <c:v>207234249.13999939</c:v>
                </c:pt>
                <c:pt idx="167">
                  <c:v>322721683.87999725</c:v>
                </c:pt>
                <c:pt idx="168">
                  <c:v>265432957.09000397</c:v>
                </c:pt>
                <c:pt idx="169">
                  <c:v>216191791.01000214</c:v>
                </c:pt>
                <c:pt idx="170">
                  <c:v>310438187.86000061</c:v>
                </c:pt>
                <c:pt idx="171">
                  <c:v>525483680.77000427</c:v>
                </c:pt>
                <c:pt idx="172">
                  <c:v>461704995.40000916</c:v>
                </c:pt>
                <c:pt idx="173">
                  <c:v>610957758.72000885</c:v>
                </c:pt>
                <c:pt idx="174">
                  <c:v>649791729.91999817</c:v>
                </c:pt>
                <c:pt idx="175">
                  <c:v>622847411.98000336</c:v>
                </c:pt>
                <c:pt idx="176">
                  <c:v>535238953.59000397</c:v>
                </c:pt>
                <c:pt idx="177">
                  <c:v>492926414.62000275</c:v>
                </c:pt>
                <c:pt idx="178">
                  <c:v>468552659.30001068</c:v>
                </c:pt>
                <c:pt idx="179">
                  <c:v>437097011.91000366</c:v>
                </c:pt>
                <c:pt idx="180">
                  <c:v>466880008.26000214</c:v>
                </c:pt>
                <c:pt idx="181">
                  <c:v>527989000.20000458</c:v>
                </c:pt>
                <c:pt idx="182">
                  <c:v>615833932.69000244</c:v>
                </c:pt>
                <c:pt idx="183">
                  <c:v>650623574.72000122</c:v>
                </c:pt>
                <c:pt idx="184">
                  <c:v>671926922.93999481</c:v>
                </c:pt>
                <c:pt idx="185">
                  <c:v>692021240.25</c:v>
                </c:pt>
                <c:pt idx="186">
                  <c:v>697286014.05999756</c:v>
                </c:pt>
                <c:pt idx="187">
                  <c:v>704335797.70000458</c:v>
                </c:pt>
                <c:pt idx="188">
                  <c:v>737582394.55998993</c:v>
                </c:pt>
                <c:pt idx="189">
                  <c:v>819498503.4190979</c:v>
                </c:pt>
                <c:pt idx="190">
                  <c:v>811385388.48908997</c:v>
                </c:pt>
                <c:pt idx="191">
                  <c:v>806653558.55908966</c:v>
                </c:pt>
                <c:pt idx="192">
                  <c:v>757082996.32909393</c:v>
                </c:pt>
                <c:pt idx="193">
                  <c:v>717359841.54909515</c:v>
                </c:pt>
                <c:pt idx="194">
                  <c:v>708432306.28910065</c:v>
                </c:pt>
                <c:pt idx="195">
                  <c:v>721893478.60910034</c:v>
                </c:pt>
                <c:pt idx="196">
                  <c:v>758041438.79910278</c:v>
                </c:pt>
                <c:pt idx="197">
                  <c:v>713551301.61909485</c:v>
                </c:pt>
                <c:pt idx="198">
                  <c:v>661528189.5690918</c:v>
                </c:pt>
                <c:pt idx="199">
                  <c:v>653008634.50909424</c:v>
                </c:pt>
                <c:pt idx="200">
                  <c:v>633470050.64910126</c:v>
                </c:pt>
                <c:pt idx="201">
                  <c:v>558485525.86909485</c:v>
                </c:pt>
                <c:pt idx="202">
                  <c:v>432844899.50909424</c:v>
                </c:pt>
                <c:pt idx="203">
                  <c:v>386935129.53910065</c:v>
                </c:pt>
                <c:pt idx="204">
                  <c:v>501306970.22909546</c:v>
                </c:pt>
                <c:pt idx="205">
                  <c:v>680566549.28909302</c:v>
                </c:pt>
                <c:pt idx="206">
                  <c:v>575557025.85909271</c:v>
                </c:pt>
                <c:pt idx="207">
                  <c:v>567864201.26000214</c:v>
                </c:pt>
                <c:pt idx="208">
                  <c:v>533394985.26000214</c:v>
                </c:pt>
                <c:pt idx="209">
                  <c:v>609642662.91999817</c:v>
                </c:pt>
                <c:pt idx="210">
                  <c:v>765527023.16999817</c:v>
                </c:pt>
                <c:pt idx="211">
                  <c:v>716511934.11000061</c:v>
                </c:pt>
                <c:pt idx="212">
                  <c:v>700086587.54000092</c:v>
                </c:pt>
                <c:pt idx="213">
                  <c:v>758703031.28000641</c:v>
                </c:pt>
                <c:pt idx="214">
                  <c:v>752613378.06999207</c:v>
                </c:pt>
                <c:pt idx="215">
                  <c:v>716374596.51999664</c:v>
                </c:pt>
                <c:pt idx="216">
                  <c:v>701238763.10999298</c:v>
                </c:pt>
                <c:pt idx="217">
                  <c:v>784676850.69000244</c:v>
                </c:pt>
                <c:pt idx="218">
                  <c:v>806907696.31999969</c:v>
                </c:pt>
                <c:pt idx="219">
                  <c:v>848767483.15999603</c:v>
                </c:pt>
                <c:pt idx="220">
                  <c:v>783742536.89000702</c:v>
                </c:pt>
                <c:pt idx="221">
                  <c:v>643290539.13000488</c:v>
                </c:pt>
                <c:pt idx="222">
                  <c:v>599587988.91001129</c:v>
                </c:pt>
                <c:pt idx="223">
                  <c:v>572789983.08001709</c:v>
                </c:pt>
                <c:pt idx="224">
                  <c:v>560577231.54000854</c:v>
                </c:pt>
                <c:pt idx="225">
                  <c:v>332947591.8500061</c:v>
                </c:pt>
                <c:pt idx="226">
                  <c:v>369570962.86000061</c:v>
                </c:pt>
                <c:pt idx="227">
                  <c:v>390237997.7700119</c:v>
                </c:pt>
                <c:pt idx="228">
                  <c:v>431524222.82000732</c:v>
                </c:pt>
                <c:pt idx="229">
                  <c:v>601796834.30000305</c:v>
                </c:pt>
                <c:pt idx="230">
                  <c:v>595497278.07000732</c:v>
                </c:pt>
                <c:pt idx="231">
                  <c:v>574202332.08000946</c:v>
                </c:pt>
                <c:pt idx="232">
                  <c:v>543228394.49000549</c:v>
                </c:pt>
                <c:pt idx="233">
                  <c:v>560130373.76000214</c:v>
                </c:pt>
                <c:pt idx="234">
                  <c:v>669167774.33000946</c:v>
                </c:pt>
                <c:pt idx="235">
                  <c:v>765112890.89000702</c:v>
                </c:pt>
                <c:pt idx="236">
                  <c:v>713371383.50000763</c:v>
                </c:pt>
                <c:pt idx="237">
                  <c:v>724202714.81000519</c:v>
                </c:pt>
                <c:pt idx="238">
                  <c:v>794493125.98999786</c:v>
                </c:pt>
                <c:pt idx="239">
                  <c:v>759460592.21000671</c:v>
                </c:pt>
                <c:pt idx="240">
                  <c:v>703784293.23000336</c:v>
                </c:pt>
                <c:pt idx="241">
                  <c:v>780058654.55999756</c:v>
                </c:pt>
                <c:pt idx="242">
                  <c:v>820907014.15000916</c:v>
                </c:pt>
                <c:pt idx="243">
                  <c:v>768419021.71001434</c:v>
                </c:pt>
                <c:pt idx="244">
                  <c:v>850214669.61000824</c:v>
                </c:pt>
                <c:pt idx="245">
                  <c:v>921577761.90000916</c:v>
                </c:pt>
                <c:pt idx="246">
                  <c:v>959976678.19000244</c:v>
                </c:pt>
                <c:pt idx="247">
                  <c:v>993801568.54000092</c:v>
                </c:pt>
                <c:pt idx="248">
                  <c:v>1004526779.4400101</c:v>
                </c:pt>
                <c:pt idx="249">
                  <c:v>902797254.34000397</c:v>
                </c:pt>
                <c:pt idx="250">
                  <c:v>925344062.89000702</c:v>
                </c:pt>
                <c:pt idx="251">
                  <c:v>952670911.1000061</c:v>
                </c:pt>
                <c:pt idx="252">
                  <c:v>989357817.54000854</c:v>
                </c:pt>
                <c:pt idx="253">
                  <c:v>1017581683.9199982</c:v>
                </c:pt>
                <c:pt idx="254">
                  <c:v>1022851560.7099991</c:v>
                </c:pt>
                <c:pt idx="255">
                  <c:v>1051066258.1699982</c:v>
                </c:pt>
                <c:pt idx="256">
                  <c:v>1013035181.9599991</c:v>
                </c:pt>
                <c:pt idx="257">
                  <c:v>977272537.15000153</c:v>
                </c:pt>
                <c:pt idx="258">
                  <c:v>938431104.87999725</c:v>
                </c:pt>
                <c:pt idx="259">
                  <c:v>948682057</c:v>
                </c:pt>
                <c:pt idx="260">
                  <c:v>886084148.95999908</c:v>
                </c:pt>
                <c:pt idx="261">
                  <c:v>909113786.19999695</c:v>
                </c:pt>
                <c:pt idx="262">
                  <c:v>932127284.19000244</c:v>
                </c:pt>
                <c:pt idx="263">
                  <c:v>946221334.45999908</c:v>
                </c:pt>
                <c:pt idx="264">
                  <c:v>961629864.51000214</c:v>
                </c:pt>
                <c:pt idx="265">
                  <c:v>1039869974.6999969</c:v>
                </c:pt>
                <c:pt idx="266">
                  <c:v>1040458835.7399979</c:v>
                </c:pt>
                <c:pt idx="267">
                  <c:v>950249580.51000214</c:v>
                </c:pt>
                <c:pt idx="268">
                  <c:v>877494627.18000031</c:v>
                </c:pt>
                <c:pt idx="269">
                  <c:v>894297826.51000214</c:v>
                </c:pt>
                <c:pt idx="270">
                  <c:v>995122687.23999786</c:v>
                </c:pt>
                <c:pt idx="271">
                  <c:v>928100675.91999817</c:v>
                </c:pt>
                <c:pt idx="272">
                  <c:v>971892794.13999939</c:v>
                </c:pt>
                <c:pt idx="273">
                  <c:v>1018759211.3000031</c:v>
                </c:pt>
                <c:pt idx="274">
                  <c:v>985707547.93000031</c:v>
                </c:pt>
                <c:pt idx="275">
                  <c:v>1030007295.7500076</c:v>
                </c:pt>
                <c:pt idx="276">
                  <c:v>1030055486.0099945</c:v>
                </c:pt>
                <c:pt idx="277">
                  <c:v>995333949.3299942</c:v>
                </c:pt>
                <c:pt idx="278">
                  <c:v>1010814431.2799988</c:v>
                </c:pt>
                <c:pt idx="279">
                  <c:v>1037637551.8399887</c:v>
                </c:pt>
                <c:pt idx="280">
                  <c:v>997395176.13999176</c:v>
                </c:pt>
                <c:pt idx="281">
                  <c:v>884763424.66999817</c:v>
                </c:pt>
                <c:pt idx="282">
                  <c:v>853563089.61999512</c:v>
                </c:pt>
                <c:pt idx="283">
                  <c:v>878429257.59999847</c:v>
                </c:pt>
                <c:pt idx="284">
                  <c:v>999835741.45999908</c:v>
                </c:pt>
                <c:pt idx="285">
                  <c:v>1029379911.6999969</c:v>
                </c:pt>
                <c:pt idx="286">
                  <c:v>1017565036.0999985</c:v>
                </c:pt>
                <c:pt idx="287">
                  <c:v>954575768.94999695</c:v>
                </c:pt>
                <c:pt idx="288">
                  <c:v>960398431.5799942</c:v>
                </c:pt>
                <c:pt idx="289">
                  <c:v>1041825660.3499985</c:v>
                </c:pt>
                <c:pt idx="290">
                  <c:v>1067947346.2999954</c:v>
                </c:pt>
                <c:pt idx="291">
                  <c:v>1053658261.7099991</c:v>
                </c:pt>
                <c:pt idx="292">
                  <c:v>1026050831.9999924</c:v>
                </c:pt>
                <c:pt idx="293">
                  <c:v>1068620190.6999969</c:v>
                </c:pt>
                <c:pt idx="294">
                  <c:v>1096058342.0039978</c:v>
                </c:pt>
                <c:pt idx="295">
                  <c:v>1143498313.1940002</c:v>
                </c:pt>
                <c:pt idx="296">
                  <c:v>1090329289.0739975</c:v>
                </c:pt>
                <c:pt idx="297">
                  <c:v>1044288269.973999</c:v>
                </c:pt>
                <c:pt idx="298">
                  <c:v>1246443987.7939987</c:v>
                </c:pt>
                <c:pt idx="299">
                  <c:v>1320157285.8240051</c:v>
                </c:pt>
                <c:pt idx="300">
                  <c:v>1268760316.3339996</c:v>
                </c:pt>
                <c:pt idx="301">
                  <c:v>1294422120.9840012</c:v>
                </c:pt>
                <c:pt idx="302">
                  <c:v>1219062228.3339996</c:v>
                </c:pt>
                <c:pt idx="303">
                  <c:v>1188947059.6440048</c:v>
                </c:pt>
                <c:pt idx="304">
                  <c:v>1101405307.8540039</c:v>
                </c:pt>
                <c:pt idx="305">
                  <c:v>1090158282.4640045</c:v>
                </c:pt>
                <c:pt idx="306">
                  <c:v>1131653263.5440063</c:v>
                </c:pt>
                <c:pt idx="307">
                  <c:v>1170714457.3440018</c:v>
                </c:pt>
                <c:pt idx="308">
                  <c:v>1195752310.0539932</c:v>
                </c:pt>
                <c:pt idx="309">
                  <c:v>1308177406.9540024</c:v>
                </c:pt>
                <c:pt idx="310">
                  <c:v>1320983299.5440063</c:v>
                </c:pt>
                <c:pt idx="311">
                  <c:v>1416811041.5039978</c:v>
                </c:pt>
                <c:pt idx="312">
                  <c:v>1468644466.5340042</c:v>
                </c:pt>
                <c:pt idx="313">
                  <c:v>1481181900.1039963</c:v>
                </c:pt>
                <c:pt idx="314">
                  <c:v>1451556045.4440002</c:v>
                </c:pt>
                <c:pt idx="315">
                  <c:v>1383054129.2939987</c:v>
                </c:pt>
                <c:pt idx="316">
                  <c:v>1375910696.9240036</c:v>
                </c:pt>
                <c:pt idx="317">
                  <c:v>1467487617.5240021</c:v>
                </c:pt>
                <c:pt idx="318">
                  <c:v>1565795818.3240051</c:v>
                </c:pt>
                <c:pt idx="319">
                  <c:v>1663776921.45401</c:v>
                </c:pt>
                <c:pt idx="320">
                  <c:v>1682953283.564003</c:v>
                </c:pt>
                <c:pt idx="321">
                  <c:v>1663985542.064003</c:v>
                </c:pt>
                <c:pt idx="322">
                  <c:v>1685459196.064003</c:v>
                </c:pt>
                <c:pt idx="323">
                  <c:v>1734056230.5140076</c:v>
                </c:pt>
                <c:pt idx="324">
                  <c:v>1705216787.8540039</c:v>
                </c:pt>
                <c:pt idx="325">
                  <c:v>1705964736.3840027</c:v>
                </c:pt>
                <c:pt idx="326">
                  <c:v>1739750235.7161865</c:v>
                </c:pt>
                <c:pt idx="327">
                  <c:v>1692362780.2861786</c:v>
                </c:pt>
                <c:pt idx="328">
                  <c:v>1539075606.2761841</c:v>
                </c:pt>
                <c:pt idx="329">
                  <c:v>1579909479.6461868</c:v>
                </c:pt>
                <c:pt idx="330">
                  <c:v>1505148149.4961777</c:v>
                </c:pt>
                <c:pt idx="331">
                  <c:v>1485414213.4161835</c:v>
                </c:pt>
                <c:pt idx="332">
                  <c:v>1466190126.9261856</c:v>
                </c:pt>
                <c:pt idx="333">
                  <c:v>1381009240.1161804</c:v>
                </c:pt>
                <c:pt idx="334">
                  <c:v>1257412740.9361801</c:v>
                </c:pt>
                <c:pt idx="335">
                  <c:v>1306438461.7461777</c:v>
                </c:pt>
                <c:pt idx="336">
                  <c:v>1257160924.5761795</c:v>
                </c:pt>
                <c:pt idx="337">
                  <c:v>1264248395.1061783</c:v>
                </c:pt>
                <c:pt idx="338">
                  <c:v>1304951667.8461838</c:v>
                </c:pt>
                <c:pt idx="339">
                  <c:v>1362350307.0489578</c:v>
                </c:pt>
                <c:pt idx="340">
                  <c:v>1422094541.718956</c:v>
                </c:pt>
                <c:pt idx="341">
                  <c:v>1493279026.468956</c:v>
                </c:pt>
                <c:pt idx="342">
                  <c:v>1526459482.9789581</c:v>
                </c:pt>
                <c:pt idx="343">
                  <c:v>1526899258.0389633</c:v>
                </c:pt>
                <c:pt idx="344">
                  <c:v>1427785422.0411835</c:v>
                </c:pt>
                <c:pt idx="345">
                  <c:v>1340112471.8911819</c:v>
                </c:pt>
                <c:pt idx="346">
                  <c:v>1246712983.5411835</c:v>
                </c:pt>
                <c:pt idx="347">
                  <c:v>834362519.76118469</c:v>
                </c:pt>
                <c:pt idx="348">
                  <c:v>816673700.48118591</c:v>
                </c:pt>
                <c:pt idx="349">
                  <c:v>850647226.76118469</c:v>
                </c:pt>
                <c:pt idx="350">
                  <c:v>723899373.90118408</c:v>
                </c:pt>
                <c:pt idx="351">
                  <c:v>655533530.33118439</c:v>
                </c:pt>
                <c:pt idx="352">
                  <c:v>797697041.66118622</c:v>
                </c:pt>
                <c:pt idx="353">
                  <c:v>767519227.80117798</c:v>
                </c:pt>
                <c:pt idx="354">
                  <c:v>603495325.1211853</c:v>
                </c:pt>
                <c:pt idx="355">
                  <c:v>561092905.08118439</c:v>
                </c:pt>
                <c:pt idx="356">
                  <c:v>452306462.58117676</c:v>
                </c:pt>
                <c:pt idx="357">
                  <c:v>381346938.79117584</c:v>
                </c:pt>
                <c:pt idx="358">
                  <c:v>382918068.34117889</c:v>
                </c:pt>
                <c:pt idx="359">
                  <c:v>571549008.10317993</c:v>
                </c:pt>
                <c:pt idx="360">
                  <c:v>671531025.05317688</c:v>
                </c:pt>
                <c:pt idx="361">
                  <c:v>826935499.923172</c:v>
                </c:pt>
                <c:pt idx="362">
                  <c:v>857598852.30318451</c:v>
                </c:pt>
                <c:pt idx="363">
                  <c:v>866967777.16317749</c:v>
                </c:pt>
                <c:pt idx="364">
                  <c:v>783266564.15318298</c:v>
                </c:pt>
                <c:pt idx="365">
                  <c:v>817536669.34845734</c:v>
                </c:pt>
                <c:pt idx="366">
                  <c:v>842753519.26846313</c:v>
                </c:pt>
                <c:pt idx="367">
                  <c:v>844905377.42845917</c:v>
                </c:pt>
                <c:pt idx="368">
                  <c:v>698794059.83846283</c:v>
                </c:pt>
                <c:pt idx="369">
                  <c:v>682133301.84118652</c:v>
                </c:pt>
                <c:pt idx="370">
                  <c:v>733040750.97118378</c:v>
                </c:pt>
                <c:pt idx="371">
                  <c:v>806894603.28118896</c:v>
                </c:pt>
                <c:pt idx="372">
                  <c:v>830179194.05118561</c:v>
                </c:pt>
                <c:pt idx="373">
                  <c:v>871872908.82119751</c:v>
                </c:pt>
                <c:pt idx="374">
                  <c:v>832195239.09119415</c:v>
                </c:pt>
                <c:pt idx="375">
                  <c:v>931460398.01119232</c:v>
                </c:pt>
                <c:pt idx="376">
                  <c:v>936696151.06118774</c:v>
                </c:pt>
                <c:pt idx="377">
                  <c:v>943707813.36118317</c:v>
                </c:pt>
                <c:pt idx="378">
                  <c:v>940671513.86118317</c:v>
                </c:pt>
                <c:pt idx="379">
                  <c:v>922231540.46118927</c:v>
                </c:pt>
                <c:pt idx="380">
                  <c:v>709558073.40119171</c:v>
                </c:pt>
                <c:pt idx="381">
                  <c:v>695498082.98119354</c:v>
                </c:pt>
                <c:pt idx="382">
                  <c:v>748282822.76118469</c:v>
                </c:pt>
                <c:pt idx="383">
                  <c:v>628884426.85119629</c:v>
                </c:pt>
                <c:pt idx="384">
                  <c:v>704694268.24118805</c:v>
                </c:pt>
                <c:pt idx="385">
                  <c:v>800066640.47119141</c:v>
                </c:pt>
                <c:pt idx="386">
                  <c:v>817560317.84119415</c:v>
                </c:pt>
                <c:pt idx="387">
                  <c:v>877823811.07118988</c:v>
                </c:pt>
                <c:pt idx="388">
                  <c:v>924442446.39118958</c:v>
                </c:pt>
                <c:pt idx="389">
                  <c:v>964197735.86118317</c:v>
                </c:pt>
                <c:pt idx="390">
                  <c:v>1196453894.491188</c:v>
                </c:pt>
                <c:pt idx="391">
                  <c:v>1074823268.6511841</c:v>
                </c:pt>
                <c:pt idx="392">
                  <c:v>1199349677.3911896</c:v>
                </c:pt>
                <c:pt idx="393">
                  <c:v>1227506233.7011871</c:v>
                </c:pt>
                <c:pt idx="394">
                  <c:v>1161181410.0411835</c:v>
                </c:pt>
                <c:pt idx="395">
                  <c:v>1081178876.941185</c:v>
                </c:pt>
                <c:pt idx="396">
                  <c:v>1069779558.5211868</c:v>
                </c:pt>
                <c:pt idx="397">
                  <c:v>1131605724.0611877</c:v>
                </c:pt>
                <c:pt idx="398">
                  <c:v>1048055128.8511887</c:v>
                </c:pt>
                <c:pt idx="399">
                  <c:v>1125289083.2811813</c:v>
                </c:pt>
                <c:pt idx="400">
                  <c:v>1228407507.9411926</c:v>
                </c:pt>
                <c:pt idx="401">
                  <c:v>1195833321.7011948</c:v>
                </c:pt>
                <c:pt idx="402">
                  <c:v>1187066224.5511932</c:v>
                </c:pt>
                <c:pt idx="403">
                  <c:v>1177183120.531189</c:v>
                </c:pt>
                <c:pt idx="404">
                  <c:v>1090927126.421196</c:v>
                </c:pt>
                <c:pt idx="405">
                  <c:v>1102195270.8111877</c:v>
                </c:pt>
                <c:pt idx="406">
                  <c:v>967555212.90119171</c:v>
                </c:pt>
                <c:pt idx="407">
                  <c:v>1048582669.9811935</c:v>
                </c:pt>
                <c:pt idx="408">
                  <c:v>1086568898.1111908</c:v>
                </c:pt>
                <c:pt idx="409">
                  <c:v>1072022457.6311951</c:v>
                </c:pt>
                <c:pt idx="410">
                  <c:v>1117147502.2011871</c:v>
                </c:pt>
                <c:pt idx="411">
                  <c:v>1075772569.2911911</c:v>
                </c:pt>
                <c:pt idx="412">
                  <c:v>1067544266.9311905</c:v>
                </c:pt>
                <c:pt idx="413">
                  <c:v>1041647367.0911942</c:v>
                </c:pt>
                <c:pt idx="414">
                  <c:v>1178231011.6011887</c:v>
                </c:pt>
                <c:pt idx="415">
                  <c:v>1190167776.3811951</c:v>
                </c:pt>
                <c:pt idx="416">
                  <c:v>1186968956.5611954</c:v>
                </c:pt>
                <c:pt idx="417">
                  <c:v>1181347397.6611938</c:v>
                </c:pt>
                <c:pt idx="418">
                  <c:v>1179402641.7511826</c:v>
                </c:pt>
                <c:pt idx="419">
                  <c:v>1208563645.3011856</c:v>
                </c:pt>
                <c:pt idx="420">
                  <c:v>1180383739.0611877</c:v>
                </c:pt>
                <c:pt idx="421">
                  <c:v>1155694358.7711945</c:v>
                </c:pt>
                <c:pt idx="422">
                  <c:v>1267328166.0708084</c:v>
                </c:pt>
                <c:pt idx="423">
                  <c:v>1500969447.8312759</c:v>
                </c:pt>
                <c:pt idx="424">
                  <c:v>1560795048.131279</c:v>
                </c:pt>
                <c:pt idx="425">
                  <c:v>1513912954.741272</c:v>
                </c:pt>
                <c:pt idx="426">
                  <c:v>1496965550.1612778</c:v>
                </c:pt>
                <c:pt idx="427">
                  <c:v>1518950083.6312714</c:v>
                </c:pt>
                <c:pt idx="428">
                  <c:v>1606924493.0712738</c:v>
                </c:pt>
                <c:pt idx="429">
                  <c:v>1758058485.6912766</c:v>
                </c:pt>
                <c:pt idx="430">
                  <c:v>1721782674.8112793</c:v>
                </c:pt>
                <c:pt idx="431">
                  <c:v>1734785087.6712646</c:v>
                </c:pt>
                <c:pt idx="432">
                  <c:v>1854558035.5512695</c:v>
                </c:pt>
                <c:pt idx="433">
                  <c:v>1814003724.4712753</c:v>
                </c:pt>
                <c:pt idx="434">
                  <c:v>1802691569.8312683</c:v>
                </c:pt>
                <c:pt idx="435">
                  <c:v>1712398521.0212708</c:v>
                </c:pt>
                <c:pt idx="436">
                  <c:v>1754540804.3212738</c:v>
                </c:pt>
                <c:pt idx="437">
                  <c:v>1755345979.351265</c:v>
                </c:pt>
                <c:pt idx="438">
                  <c:v>1881562984.5012741</c:v>
                </c:pt>
                <c:pt idx="439">
                  <c:v>1862676252.4812698</c:v>
                </c:pt>
                <c:pt idx="440">
                  <c:v>1918958672.8912735</c:v>
                </c:pt>
                <c:pt idx="441">
                  <c:v>2068109179.5912704</c:v>
                </c:pt>
                <c:pt idx="442">
                  <c:v>2094041753.5112686</c:v>
                </c:pt>
                <c:pt idx="443">
                  <c:v>2040584641.8439026</c:v>
                </c:pt>
                <c:pt idx="444">
                  <c:v>2016555473.7538986</c:v>
                </c:pt>
                <c:pt idx="445">
                  <c:v>1940531440.9638977</c:v>
                </c:pt>
                <c:pt idx="446">
                  <c:v>2007033441.7238998</c:v>
                </c:pt>
                <c:pt idx="447">
                  <c:v>2023853470.6038971</c:v>
                </c:pt>
                <c:pt idx="448">
                  <c:v>2035431907.9638977</c:v>
                </c:pt>
                <c:pt idx="449">
                  <c:v>2032650608.7538986</c:v>
                </c:pt>
                <c:pt idx="450">
                  <c:v>2102413408.9639053</c:v>
                </c:pt>
                <c:pt idx="451">
                  <c:v>2095790295.5639038</c:v>
                </c:pt>
                <c:pt idx="452">
                  <c:v>2101484385.0739059</c:v>
                </c:pt>
                <c:pt idx="453">
                  <c:v>2072276321.0639038</c:v>
                </c:pt>
                <c:pt idx="454">
                  <c:v>2046974831.233902</c:v>
                </c:pt>
                <c:pt idx="455">
                  <c:v>2023950062.9338989</c:v>
                </c:pt>
                <c:pt idx="456">
                  <c:v>2074809229.1139069</c:v>
                </c:pt>
                <c:pt idx="457">
                  <c:v>2058725290.4139023</c:v>
                </c:pt>
                <c:pt idx="458">
                  <c:v>2040046361.4639053</c:v>
                </c:pt>
                <c:pt idx="459">
                  <c:v>2036076031.1539001</c:v>
                </c:pt>
                <c:pt idx="460">
                  <c:v>2094337507.6539001</c:v>
                </c:pt>
                <c:pt idx="461">
                  <c:v>2090131399.7138977</c:v>
                </c:pt>
                <c:pt idx="462">
                  <c:v>1976742488.7239075</c:v>
                </c:pt>
                <c:pt idx="463">
                  <c:v>1922988190.2939072</c:v>
                </c:pt>
                <c:pt idx="464">
                  <c:v>1846308149.3638992</c:v>
                </c:pt>
                <c:pt idx="465">
                  <c:v>1752812109.9639053</c:v>
                </c:pt>
                <c:pt idx="466">
                  <c:v>1776319370.8939056</c:v>
                </c:pt>
                <c:pt idx="467">
                  <c:v>1647741069.803894</c:v>
                </c:pt>
                <c:pt idx="468">
                  <c:v>1692220694.6838989</c:v>
                </c:pt>
                <c:pt idx="469">
                  <c:v>1733939982.1238937</c:v>
                </c:pt>
                <c:pt idx="470">
                  <c:v>1856300812.7938995</c:v>
                </c:pt>
                <c:pt idx="471">
                  <c:v>1861385857.2138901</c:v>
                </c:pt>
                <c:pt idx="472">
                  <c:v>1836189798.8538971</c:v>
                </c:pt>
                <c:pt idx="473">
                  <c:v>1803658223.0939026</c:v>
                </c:pt>
                <c:pt idx="474">
                  <c:v>1836428804.4838943</c:v>
                </c:pt>
                <c:pt idx="475">
                  <c:v>1796915718.6638947</c:v>
                </c:pt>
                <c:pt idx="476">
                  <c:v>1929438345.8138962</c:v>
                </c:pt>
                <c:pt idx="477">
                  <c:v>1901723528.0638962</c:v>
                </c:pt>
                <c:pt idx="478">
                  <c:v>1988803155.2138977</c:v>
                </c:pt>
                <c:pt idx="479">
                  <c:v>2151455364.4039001</c:v>
                </c:pt>
                <c:pt idx="480">
                  <c:v>2185766792.8238983</c:v>
                </c:pt>
                <c:pt idx="481">
                  <c:v>2039219607.4038925</c:v>
                </c:pt>
                <c:pt idx="482">
                  <c:v>1923985863.9638977</c:v>
                </c:pt>
                <c:pt idx="483">
                  <c:v>1890843578.4039001</c:v>
                </c:pt>
                <c:pt idx="484">
                  <c:v>2068233028.5338974</c:v>
                </c:pt>
                <c:pt idx="485">
                  <c:v>2036305348.9338989</c:v>
                </c:pt>
                <c:pt idx="486">
                  <c:v>2114068387.1038971</c:v>
                </c:pt>
                <c:pt idx="487">
                  <c:v>2219953093.233902</c:v>
                </c:pt>
                <c:pt idx="488">
                  <c:v>2193820788.6539001</c:v>
                </c:pt>
                <c:pt idx="489">
                  <c:v>2158107342.6195221</c:v>
                </c:pt>
                <c:pt idx="490">
                  <c:v>2249157910.2395248</c:v>
                </c:pt>
                <c:pt idx="491">
                  <c:v>2223703358.0895233</c:v>
                </c:pt>
                <c:pt idx="492">
                  <c:v>2191437168.0695267</c:v>
                </c:pt>
                <c:pt idx="493">
                  <c:v>2312318058.6695251</c:v>
                </c:pt>
                <c:pt idx="494">
                  <c:v>2462444229.3895187</c:v>
                </c:pt>
                <c:pt idx="495">
                  <c:v>2525519712.1295242</c:v>
                </c:pt>
                <c:pt idx="496">
                  <c:v>2533879674.6695175</c:v>
                </c:pt>
                <c:pt idx="497">
                  <c:v>2509433913.5595245</c:v>
                </c:pt>
                <c:pt idx="498">
                  <c:v>2533120881.3295288</c:v>
                </c:pt>
                <c:pt idx="499">
                  <c:v>2583976742.9095306</c:v>
                </c:pt>
                <c:pt idx="500">
                  <c:v>2546264636.3162842</c:v>
                </c:pt>
                <c:pt idx="501">
                  <c:v>2775391326.2462769</c:v>
                </c:pt>
                <c:pt idx="502">
                  <c:v>2780270402.7462845</c:v>
                </c:pt>
                <c:pt idx="503">
                  <c:v>2791177550.1562881</c:v>
                </c:pt>
                <c:pt idx="504">
                  <c:v>2771479345.8962784</c:v>
                </c:pt>
                <c:pt idx="505">
                  <c:v>2744401461.1262817</c:v>
                </c:pt>
                <c:pt idx="506">
                  <c:v>2610886477.8662872</c:v>
                </c:pt>
                <c:pt idx="507">
                  <c:v>2643276530.2262878</c:v>
                </c:pt>
                <c:pt idx="508">
                  <c:v>2712037917.4162827</c:v>
                </c:pt>
                <c:pt idx="509">
                  <c:v>2703718407.7762833</c:v>
                </c:pt>
                <c:pt idx="510">
                  <c:v>2748113425.0462875</c:v>
                </c:pt>
                <c:pt idx="511">
                  <c:v>2862120086.5762863</c:v>
                </c:pt>
                <c:pt idx="512">
                  <c:v>2844774633.9462891</c:v>
                </c:pt>
                <c:pt idx="513">
                  <c:v>2878565326.8162918</c:v>
                </c:pt>
                <c:pt idx="514">
                  <c:v>2890269204.5062866</c:v>
                </c:pt>
                <c:pt idx="515">
                  <c:v>2900959462.1862793</c:v>
                </c:pt>
                <c:pt idx="516">
                  <c:v>2944386712.0762787</c:v>
                </c:pt>
                <c:pt idx="517">
                  <c:v>2903105842.4962921</c:v>
                </c:pt>
                <c:pt idx="518">
                  <c:v>2852517148.4062881</c:v>
                </c:pt>
                <c:pt idx="519">
                  <c:v>2816555205.2962875</c:v>
                </c:pt>
                <c:pt idx="520">
                  <c:v>2855671546.1162872</c:v>
                </c:pt>
                <c:pt idx="521">
                  <c:v>2992791240.1862793</c:v>
                </c:pt>
                <c:pt idx="522">
                  <c:v>3049272067.8062897</c:v>
                </c:pt>
                <c:pt idx="523">
                  <c:v>3023007620.6662827</c:v>
                </c:pt>
                <c:pt idx="524">
                  <c:v>3045546803.6562881</c:v>
                </c:pt>
                <c:pt idx="525">
                  <c:v>3173673999.3062897</c:v>
                </c:pt>
                <c:pt idx="526">
                  <c:v>3229772584.2062912</c:v>
                </c:pt>
                <c:pt idx="527">
                  <c:v>3223197112.1962891</c:v>
                </c:pt>
                <c:pt idx="528">
                  <c:v>3190127594.8762817</c:v>
                </c:pt>
                <c:pt idx="529">
                  <c:v>3193160373.3962936</c:v>
                </c:pt>
                <c:pt idx="530">
                  <c:v>3259740372.646286</c:v>
                </c:pt>
                <c:pt idx="531">
                  <c:v>3220141410.73629</c:v>
                </c:pt>
                <c:pt idx="532">
                  <c:v>3202109539.0062866</c:v>
                </c:pt>
                <c:pt idx="533">
                  <c:v>3175682174.4362869</c:v>
                </c:pt>
                <c:pt idx="534">
                  <c:v>3217661714.626297</c:v>
                </c:pt>
                <c:pt idx="535">
                  <c:v>3248712311.3862915</c:v>
                </c:pt>
                <c:pt idx="536">
                  <c:v>3292139464.0262909</c:v>
                </c:pt>
                <c:pt idx="537">
                  <c:v>3291941907.7162857</c:v>
                </c:pt>
                <c:pt idx="538">
                  <c:v>3227057254.4262924</c:v>
                </c:pt>
                <c:pt idx="539">
                  <c:v>3231809117.9662857</c:v>
                </c:pt>
                <c:pt idx="540">
                  <c:v>3242408782.3162918</c:v>
                </c:pt>
                <c:pt idx="541">
                  <c:v>3305594204.5462952</c:v>
                </c:pt>
                <c:pt idx="542">
                  <c:v>3320822708.9162903</c:v>
                </c:pt>
                <c:pt idx="543">
                  <c:v>3406289020.8562927</c:v>
                </c:pt>
                <c:pt idx="544">
                  <c:v>3428983462.0562897</c:v>
                </c:pt>
                <c:pt idx="545">
                  <c:v>3392843248.4262924</c:v>
                </c:pt>
                <c:pt idx="546">
                  <c:v>3123196958.2951355</c:v>
                </c:pt>
                <c:pt idx="547">
                  <c:v>3131476286.6651459</c:v>
                </c:pt>
                <c:pt idx="548">
                  <c:v>3024222365.8151321</c:v>
                </c:pt>
                <c:pt idx="549">
                  <c:v>3016096001.5951385</c:v>
                </c:pt>
                <c:pt idx="550">
                  <c:v>3005142953.8151398</c:v>
                </c:pt>
                <c:pt idx="551">
                  <c:v>2807367240.9451447</c:v>
                </c:pt>
                <c:pt idx="552">
                  <c:v>2830108674.4651413</c:v>
                </c:pt>
                <c:pt idx="553">
                  <c:v>3009512545.5151443</c:v>
                </c:pt>
                <c:pt idx="554">
                  <c:v>3153727676.6651459</c:v>
                </c:pt>
                <c:pt idx="555">
                  <c:v>3013972790.7351456</c:v>
                </c:pt>
                <c:pt idx="556">
                  <c:v>2943362800.1951447</c:v>
                </c:pt>
                <c:pt idx="557">
                  <c:v>3168528489.9551392</c:v>
                </c:pt>
                <c:pt idx="558">
                  <c:v>3238267282.9851379</c:v>
                </c:pt>
                <c:pt idx="559">
                  <c:v>3238048015.8651428</c:v>
                </c:pt>
                <c:pt idx="560">
                  <c:v>3240701188.1051483</c:v>
                </c:pt>
                <c:pt idx="561">
                  <c:v>3263506350.9151459</c:v>
                </c:pt>
                <c:pt idx="562">
                  <c:v>3188473431.8051376</c:v>
                </c:pt>
                <c:pt idx="563">
                  <c:v>3138172869.6151428</c:v>
                </c:pt>
                <c:pt idx="564">
                  <c:v>3196156188.4151382</c:v>
                </c:pt>
                <c:pt idx="565">
                  <c:v>3246336070.0951462</c:v>
                </c:pt>
                <c:pt idx="566">
                  <c:v>3408918880.8051453</c:v>
                </c:pt>
                <c:pt idx="567">
                  <c:v>3322678907.9551468</c:v>
                </c:pt>
                <c:pt idx="568">
                  <c:v>3274796933.9651413</c:v>
                </c:pt>
                <c:pt idx="569">
                  <c:v>3333994999.1951447</c:v>
                </c:pt>
                <c:pt idx="570">
                  <c:v>3376258205.0551376</c:v>
                </c:pt>
                <c:pt idx="571">
                  <c:v>3409954292.0951385</c:v>
                </c:pt>
                <c:pt idx="572">
                  <c:v>3466365302.7567596</c:v>
                </c:pt>
                <c:pt idx="573">
                  <c:v>3465724208.7267685</c:v>
                </c:pt>
                <c:pt idx="574">
                  <c:v>3414518188.3567657</c:v>
                </c:pt>
                <c:pt idx="575">
                  <c:v>3487125266.6667633</c:v>
                </c:pt>
                <c:pt idx="576">
                  <c:v>3506348350.106781</c:v>
                </c:pt>
                <c:pt idx="577">
                  <c:v>3393202674.2967682</c:v>
                </c:pt>
                <c:pt idx="578">
                  <c:v>3318784517.606781</c:v>
                </c:pt>
                <c:pt idx="579">
                  <c:v>3169796729.6967773</c:v>
                </c:pt>
                <c:pt idx="580">
                  <c:v>3048749830.076767</c:v>
                </c:pt>
                <c:pt idx="581">
                  <c:v>3054945365.5267639</c:v>
                </c:pt>
                <c:pt idx="582">
                  <c:v>2537419979.4267578</c:v>
                </c:pt>
                <c:pt idx="583">
                  <c:v>2715905429.7967682</c:v>
                </c:pt>
                <c:pt idx="584">
                  <c:v>2891913250.0967712</c:v>
                </c:pt>
                <c:pt idx="585">
                  <c:v>3108891352.5967865</c:v>
                </c:pt>
                <c:pt idx="586">
                  <c:v>3405012230.9567566</c:v>
                </c:pt>
                <c:pt idx="587">
                  <c:v>1928664416.4367676</c:v>
                </c:pt>
                <c:pt idx="588">
                  <c:v>503428649.19676208</c:v>
                </c:pt>
                <c:pt idx="589">
                  <c:v>-30066037.093231201</c:v>
                </c:pt>
                <c:pt idx="590">
                  <c:v>-69049069.973236084</c:v>
                </c:pt>
                <c:pt idx="591">
                  <c:v>651368010.81677246</c:v>
                </c:pt>
                <c:pt idx="592">
                  <c:v>766987785.69677734</c:v>
                </c:pt>
                <c:pt idx="593">
                  <c:v>990230079.60678101</c:v>
                </c:pt>
                <c:pt idx="594">
                  <c:v>175476838.34677124</c:v>
                </c:pt>
                <c:pt idx="595">
                  <c:v>21965102.996765137</c:v>
                </c:pt>
                <c:pt idx="596">
                  <c:v>40126620.296768188</c:v>
                </c:pt>
                <c:pt idx="597">
                  <c:v>73860578.526779175</c:v>
                </c:pt>
                <c:pt idx="598">
                  <c:v>314391531.71676636</c:v>
                </c:pt>
                <c:pt idx="599">
                  <c:v>414839959.80677795</c:v>
                </c:pt>
                <c:pt idx="600">
                  <c:v>524480925.59677124</c:v>
                </c:pt>
                <c:pt idx="601">
                  <c:v>596479915.41676331</c:v>
                </c:pt>
                <c:pt idx="602">
                  <c:v>446766127.75675964</c:v>
                </c:pt>
                <c:pt idx="603">
                  <c:v>466083785.74676514</c:v>
                </c:pt>
                <c:pt idx="604">
                  <c:v>587708454.51676941</c:v>
                </c:pt>
                <c:pt idx="605">
                  <c:v>784749540.83676147</c:v>
                </c:pt>
                <c:pt idx="606">
                  <c:v>1033578044.8367615</c:v>
                </c:pt>
                <c:pt idx="607">
                  <c:v>1059816698.0167389</c:v>
                </c:pt>
                <c:pt idx="608">
                  <c:v>861405281.91676331</c:v>
                </c:pt>
                <c:pt idx="609">
                  <c:v>988155437.73677063</c:v>
                </c:pt>
                <c:pt idx="610">
                  <c:v>1031664616.2404785</c:v>
                </c:pt>
                <c:pt idx="611">
                  <c:v>1016362799.0504761</c:v>
                </c:pt>
                <c:pt idx="612">
                  <c:v>849218542.77049255</c:v>
                </c:pt>
                <c:pt idx="613">
                  <c:v>1127836341.1204834</c:v>
                </c:pt>
                <c:pt idx="614">
                  <c:v>1151310166.1605072</c:v>
                </c:pt>
                <c:pt idx="615">
                  <c:v>1133497878.8905029</c:v>
                </c:pt>
                <c:pt idx="616">
                  <c:v>784684213.50866699</c:v>
                </c:pt>
                <c:pt idx="617">
                  <c:v>820083365.87866211</c:v>
                </c:pt>
                <c:pt idx="618">
                  <c:v>702323885.45866394</c:v>
                </c:pt>
                <c:pt idx="619">
                  <c:v>632790527.65866089</c:v>
                </c:pt>
                <c:pt idx="620">
                  <c:v>929329285.92866516</c:v>
                </c:pt>
                <c:pt idx="621">
                  <c:v>1021159114.1386566</c:v>
                </c:pt>
                <c:pt idx="622">
                  <c:v>1041645879.05867</c:v>
                </c:pt>
                <c:pt idx="623">
                  <c:v>1074606132.3686523</c:v>
                </c:pt>
                <c:pt idx="624">
                  <c:v>802164607.28866577</c:v>
                </c:pt>
                <c:pt idx="625">
                  <c:v>695190743.63865662</c:v>
                </c:pt>
                <c:pt idx="626">
                  <c:v>421953887.45866394</c:v>
                </c:pt>
                <c:pt idx="627">
                  <c:v>782301045.98866272</c:v>
                </c:pt>
                <c:pt idx="628">
                  <c:v>662906440.87866211</c:v>
                </c:pt>
                <c:pt idx="629">
                  <c:v>430588685.12866211</c:v>
                </c:pt>
                <c:pt idx="630">
                  <c:v>645627860.84866333</c:v>
                </c:pt>
                <c:pt idx="631">
                  <c:v>985259659.00434875</c:v>
                </c:pt>
                <c:pt idx="632">
                  <c:v>927791226.53436279</c:v>
                </c:pt>
                <c:pt idx="633">
                  <c:v>800356698.02435303</c:v>
                </c:pt>
                <c:pt idx="634">
                  <c:v>781310247.44433594</c:v>
                </c:pt>
                <c:pt idx="635">
                  <c:v>849783720.12435913</c:v>
                </c:pt>
                <c:pt idx="636">
                  <c:v>932462298.84436035</c:v>
                </c:pt>
                <c:pt idx="637">
                  <c:v>1190282186.4743652</c:v>
                </c:pt>
                <c:pt idx="638">
                  <c:v>1340369242.4843597</c:v>
                </c:pt>
                <c:pt idx="639">
                  <c:v>1401974036.3443604</c:v>
                </c:pt>
                <c:pt idx="640">
                  <c:v>1281464229.8643646</c:v>
                </c:pt>
                <c:pt idx="641">
                  <c:v>1281270397.3843536</c:v>
                </c:pt>
                <c:pt idx="642">
                  <c:v>1390928644.7143707</c:v>
                </c:pt>
                <c:pt idx="643">
                  <c:v>1405917478.9843597</c:v>
                </c:pt>
                <c:pt idx="644">
                  <c:v>1518453904.6643524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'Utilidad '!$D$2</c:f>
              <c:strCache>
                <c:ptCount val="1"/>
                <c:pt idx="0">
                  <c:v>Fondeo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'Utilidad '!$B$3:$B$647</c:f>
              <c:numCache>
                <c:formatCode>d\-mmm</c:formatCode>
                <c:ptCount val="645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42438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>
                  <c:v>42711</c:v>
                </c:pt>
                <c:pt idx="607">
                  <c:v>42712</c:v>
                </c:pt>
                <c:pt idx="608">
                  <c:v>42713</c:v>
                </c:pt>
                <c:pt idx="609">
                  <c:v>42717</c:v>
                </c:pt>
                <c:pt idx="610">
                  <c:v>42718</c:v>
                </c:pt>
                <c:pt idx="611">
                  <c:v>42719</c:v>
                </c:pt>
                <c:pt idx="612">
                  <c:v>42720</c:v>
                </c:pt>
                <c:pt idx="613">
                  <c:v>42723</c:v>
                </c:pt>
                <c:pt idx="614">
                  <c:v>42724</c:v>
                </c:pt>
                <c:pt idx="615">
                  <c:v>42725</c:v>
                </c:pt>
                <c:pt idx="616">
                  <c:v>42726</c:v>
                </c:pt>
                <c:pt idx="617">
                  <c:v>42730</c:v>
                </c:pt>
                <c:pt idx="618">
                  <c:v>42731</c:v>
                </c:pt>
                <c:pt idx="619">
                  <c:v>42732</c:v>
                </c:pt>
                <c:pt idx="620">
                  <c:v>42733</c:v>
                </c:pt>
                <c:pt idx="621">
                  <c:v>42734</c:v>
                </c:pt>
                <c:pt idx="622">
                  <c:v>42735</c:v>
                </c:pt>
                <c:pt idx="623">
                  <c:v>42737</c:v>
                </c:pt>
                <c:pt idx="624">
                  <c:v>42738</c:v>
                </c:pt>
                <c:pt idx="625">
                  <c:v>42739</c:v>
                </c:pt>
                <c:pt idx="626">
                  <c:v>42740</c:v>
                </c:pt>
                <c:pt idx="627">
                  <c:v>42741</c:v>
                </c:pt>
                <c:pt idx="628">
                  <c:v>42744</c:v>
                </c:pt>
                <c:pt idx="629">
                  <c:v>42745</c:v>
                </c:pt>
                <c:pt idx="630">
                  <c:v>42746</c:v>
                </c:pt>
                <c:pt idx="631">
                  <c:v>42747</c:v>
                </c:pt>
                <c:pt idx="632">
                  <c:v>42748</c:v>
                </c:pt>
                <c:pt idx="633">
                  <c:v>42751</c:v>
                </c:pt>
                <c:pt idx="634">
                  <c:v>42752</c:v>
                </c:pt>
                <c:pt idx="635">
                  <c:v>42753</c:v>
                </c:pt>
                <c:pt idx="636">
                  <c:v>42754</c:v>
                </c:pt>
                <c:pt idx="637">
                  <c:v>42755</c:v>
                </c:pt>
                <c:pt idx="638">
                  <c:v>42758</c:v>
                </c:pt>
                <c:pt idx="639">
                  <c:v>42759</c:v>
                </c:pt>
                <c:pt idx="640">
                  <c:v>42760</c:v>
                </c:pt>
                <c:pt idx="641">
                  <c:v>42761</c:v>
                </c:pt>
                <c:pt idx="642">
                  <c:v>42762</c:v>
                </c:pt>
                <c:pt idx="643">
                  <c:v>42765</c:v>
                </c:pt>
                <c:pt idx="644">
                  <c:v>42766</c:v>
                </c:pt>
              </c:numCache>
            </c:numRef>
          </c:cat>
          <c:val>
            <c:numRef>
              <c:f>'Utilidad '!$D$3:$D$647</c:f>
              <c:numCache>
                <c:formatCode>#,##0.00</c:formatCode>
                <c:ptCount val="645"/>
                <c:pt idx="0">
                  <c:v>2516.6666666679084</c:v>
                </c:pt>
                <c:pt idx="1">
                  <c:v>3347.4312453716993</c:v>
                </c:pt>
                <c:pt idx="2">
                  <c:v>8314.3750049620867</c:v>
                </c:pt>
                <c:pt idx="3">
                  <c:v>13231.722988471389</c:v>
                </c:pt>
                <c:pt idx="4">
                  <c:v>18066.122210606933</c:v>
                </c:pt>
                <c:pt idx="5">
                  <c:v>33070.6387411654</c:v>
                </c:pt>
                <c:pt idx="6">
                  <c:v>38040.042921826243</c:v>
                </c:pt>
                <c:pt idx="7">
                  <c:v>42959.826758675277</c:v>
                </c:pt>
                <c:pt idx="8">
                  <c:v>47963.406744249165</c:v>
                </c:pt>
                <c:pt idx="9">
                  <c:v>219634.07036161423</c:v>
                </c:pt>
                <c:pt idx="10">
                  <c:v>729538.42979383469</c:v>
                </c:pt>
                <c:pt idx="11">
                  <c:v>902410.74107336998</c:v>
                </c:pt>
                <c:pt idx="12">
                  <c:v>1074725.0815272331</c:v>
                </c:pt>
                <c:pt idx="13">
                  <c:v>1248771.3916454315</c:v>
                </c:pt>
                <c:pt idx="14">
                  <c:v>1575927.5426745415</c:v>
                </c:pt>
                <c:pt idx="15">
                  <c:v>2604860.1109862328</c:v>
                </c:pt>
                <c:pt idx="16">
                  <c:v>2943410.5159964561</c:v>
                </c:pt>
                <c:pt idx="17">
                  <c:v>3281989.1335401535</c:v>
                </c:pt>
                <c:pt idx="18">
                  <c:v>3620595.965968132</c:v>
                </c:pt>
                <c:pt idx="19">
                  <c:v>4124213.3432455063</c:v>
                </c:pt>
                <c:pt idx="20">
                  <c:v>5675618.4544935226</c:v>
                </c:pt>
                <c:pt idx="21">
                  <c:v>6184461.2424879074</c:v>
                </c:pt>
                <c:pt idx="22">
                  <c:v>6700086.9216938019</c:v>
                </c:pt>
                <c:pt idx="23">
                  <c:v>7215756.4290819168</c:v>
                </c:pt>
                <c:pt idx="24">
                  <c:v>7885783.5155172348</c:v>
                </c:pt>
                <c:pt idx="25">
                  <c:v>9902754.9613981247</c:v>
                </c:pt>
                <c:pt idx="26">
                  <c:v>10557313.740413666</c:v>
                </c:pt>
                <c:pt idx="27">
                  <c:v>11238827.469130516</c:v>
                </c:pt>
                <c:pt idx="28">
                  <c:v>11909188.693968773</c:v>
                </c:pt>
                <c:pt idx="29">
                  <c:v>12790480.747980118</c:v>
                </c:pt>
                <c:pt idx="30">
                  <c:v>15308678.36816597</c:v>
                </c:pt>
                <c:pt idx="31">
                  <c:v>16148287.424695969</c:v>
                </c:pt>
                <c:pt idx="32">
                  <c:v>16987966.44865036</c:v>
                </c:pt>
                <c:pt idx="33">
                  <c:v>17830514.609178543</c:v>
                </c:pt>
                <c:pt idx="34">
                  <c:v>18837000.485395432</c:v>
                </c:pt>
                <c:pt idx="35">
                  <c:v>21856709.735519409</c:v>
                </c:pt>
                <c:pt idx="36">
                  <c:v>22846750.771455765</c:v>
                </c:pt>
                <c:pt idx="37">
                  <c:v>23853654.667352676</c:v>
                </c:pt>
                <c:pt idx="38">
                  <c:v>24857285.845891953</c:v>
                </c:pt>
                <c:pt idx="39">
                  <c:v>26027111.49269104</c:v>
                </c:pt>
                <c:pt idx="40">
                  <c:v>29548618.270565033</c:v>
                </c:pt>
                <c:pt idx="41">
                  <c:v>30722747.322088242</c:v>
                </c:pt>
                <c:pt idx="42">
                  <c:v>31896974.217700958</c:v>
                </c:pt>
                <c:pt idx="43">
                  <c:v>33067384.549726486</c:v>
                </c:pt>
                <c:pt idx="44">
                  <c:v>34320947.646389008</c:v>
                </c:pt>
                <c:pt idx="45">
                  <c:v>38094527.883302689</c:v>
                </c:pt>
                <c:pt idx="46">
                  <c:v>40669591.783334732</c:v>
                </c:pt>
                <c:pt idx="47">
                  <c:v>42177424.430435181</c:v>
                </c:pt>
                <c:pt idx="48">
                  <c:v>43700715.783905029</c:v>
                </c:pt>
                <c:pt idx="49">
                  <c:v>48148276.790218353</c:v>
                </c:pt>
                <c:pt idx="50">
                  <c:v>49813354.989528656</c:v>
                </c:pt>
                <c:pt idx="51">
                  <c:v>51567770.250564575</c:v>
                </c:pt>
                <c:pt idx="52">
                  <c:v>53322329.276180267</c:v>
                </c:pt>
                <c:pt idx="53">
                  <c:v>55094876.513442993</c:v>
                </c:pt>
                <c:pt idx="54">
                  <c:v>60270191.108600616</c:v>
                </c:pt>
                <c:pt idx="55">
                  <c:v>62373047.708385468</c:v>
                </c:pt>
                <c:pt idx="56">
                  <c:v>64401461.469852448</c:v>
                </c:pt>
                <c:pt idx="57">
                  <c:v>66463966.482154846</c:v>
                </c:pt>
                <c:pt idx="58">
                  <c:v>68499505.146030426</c:v>
                </c:pt>
                <c:pt idx="59">
                  <c:v>74586272.93939209</c:v>
                </c:pt>
                <c:pt idx="60">
                  <c:v>76864867.743728638</c:v>
                </c:pt>
                <c:pt idx="61">
                  <c:v>79151273.149375916</c:v>
                </c:pt>
                <c:pt idx="62">
                  <c:v>81445491.075267792</c:v>
                </c:pt>
                <c:pt idx="63">
                  <c:v>83732278.199531555</c:v>
                </c:pt>
                <c:pt idx="64">
                  <c:v>90570341.492183685</c:v>
                </c:pt>
                <c:pt idx="65">
                  <c:v>93099430.528884888</c:v>
                </c:pt>
                <c:pt idx="66">
                  <c:v>95679484.786193848</c:v>
                </c:pt>
                <c:pt idx="67">
                  <c:v>98208998.165622711</c:v>
                </c:pt>
                <c:pt idx="68">
                  <c:v>100730261.02157974</c:v>
                </c:pt>
                <c:pt idx="69">
                  <c:v>108345443.58683395</c:v>
                </c:pt>
                <c:pt idx="70">
                  <c:v>110884472.373806</c:v>
                </c:pt>
                <c:pt idx="71">
                  <c:v>113432176.88108444</c:v>
                </c:pt>
                <c:pt idx="72">
                  <c:v>115886981.13978577</c:v>
                </c:pt>
                <c:pt idx="73">
                  <c:v>118384310.76740646</c:v>
                </c:pt>
                <c:pt idx="74">
                  <c:v>126003906.84510422</c:v>
                </c:pt>
                <c:pt idx="75">
                  <c:v>128629090.51486206</c:v>
                </c:pt>
                <c:pt idx="76">
                  <c:v>131135933.35119629</c:v>
                </c:pt>
                <c:pt idx="77">
                  <c:v>133676861.3456459</c:v>
                </c:pt>
                <c:pt idx="78">
                  <c:v>136251882.94726944</c:v>
                </c:pt>
                <c:pt idx="79">
                  <c:v>144003013.63418198</c:v>
                </c:pt>
                <c:pt idx="80">
                  <c:v>146629747.22702408</c:v>
                </c:pt>
                <c:pt idx="81">
                  <c:v>149155018.24498749</c:v>
                </c:pt>
                <c:pt idx="82">
                  <c:v>151697447.82984543</c:v>
                </c:pt>
                <c:pt idx="83">
                  <c:v>154240089.28383636</c:v>
                </c:pt>
                <c:pt idx="84">
                  <c:v>161868649.30615997</c:v>
                </c:pt>
                <c:pt idx="85">
                  <c:v>164412138.36027145</c:v>
                </c:pt>
                <c:pt idx="86">
                  <c:v>166913444.35494614</c:v>
                </c:pt>
                <c:pt idx="87">
                  <c:v>169457353.80865097</c:v>
                </c:pt>
                <c:pt idx="88">
                  <c:v>172018436.06444931</c:v>
                </c:pt>
                <c:pt idx="89">
                  <c:v>182195775.54314041</c:v>
                </c:pt>
                <c:pt idx="90">
                  <c:v>184834281.90041351</c:v>
                </c:pt>
                <c:pt idx="91">
                  <c:v>187405138.78580856</c:v>
                </c:pt>
                <c:pt idx="92">
                  <c:v>189882872.75818253</c:v>
                </c:pt>
                <c:pt idx="93">
                  <c:v>197622176.41928101</c:v>
                </c:pt>
                <c:pt idx="94">
                  <c:v>200168644.93398666</c:v>
                </c:pt>
                <c:pt idx="95">
                  <c:v>202732303.52587509</c:v>
                </c:pt>
                <c:pt idx="96">
                  <c:v>205279197.88451004</c:v>
                </c:pt>
                <c:pt idx="97">
                  <c:v>207843285.19499969</c:v>
                </c:pt>
                <c:pt idx="98">
                  <c:v>215357880.00260925</c:v>
                </c:pt>
                <c:pt idx="99">
                  <c:v>217922812.80254745</c:v>
                </c:pt>
                <c:pt idx="100">
                  <c:v>220445491.43460846</c:v>
                </c:pt>
                <c:pt idx="101">
                  <c:v>222968378.18765259</c:v>
                </c:pt>
                <c:pt idx="102">
                  <c:v>225516958.88583755</c:v>
                </c:pt>
                <c:pt idx="103">
                  <c:v>233086874.33315659</c:v>
                </c:pt>
                <c:pt idx="104">
                  <c:v>235636298.23935699</c:v>
                </c:pt>
                <c:pt idx="105">
                  <c:v>238211430.96112442</c:v>
                </c:pt>
                <c:pt idx="106">
                  <c:v>240761281.91370392</c:v>
                </c:pt>
                <c:pt idx="107">
                  <c:v>250961535.67433929</c:v>
                </c:pt>
                <c:pt idx="108">
                  <c:v>253512449.13564682</c:v>
                </c:pt>
                <c:pt idx="109">
                  <c:v>256490134.48209381</c:v>
                </c:pt>
                <c:pt idx="110">
                  <c:v>259468068.79610443</c:v>
                </c:pt>
                <c:pt idx="111">
                  <c:v>262485829.28527069</c:v>
                </c:pt>
                <c:pt idx="112">
                  <c:v>271094596.69402313</c:v>
                </c:pt>
                <c:pt idx="113">
                  <c:v>274469234.82859039</c:v>
                </c:pt>
                <c:pt idx="114">
                  <c:v>277968314.12380219</c:v>
                </c:pt>
                <c:pt idx="115">
                  <c:v>284696155.54470062</c:v>
                </c:pt>
                <c:pt idx="116">
                  <c:v>294518623.78230286</c:v>
                </c:pt>
                <c:pt idx="117">
                  <c:v>297883914.49060822</c:v>
                </c:pt>
                <c:pt idx="118">
                  <c:v>301339834.62332916</c:v>
                </c:pt>
                <c:pt idx="119">
                  <c:v>308116724.59575653</c:v>
                </c:pt>
                <c:pt idx="120">
                  <c:v>318419314.16600037</c:v>
                </c:pt>
                <c:pt idx="121">
                  <c:v>321786583.32034302</c:v>
                </c:pt>
                <c:pt idx="122">
                  <c:v>325165431.70601654</c:v>
                </c:pt>
                <c:pt idx="123">
                  <c:v>328555862.15866852</c:v>
                </c:pt>
                <c:pt idx="124">
                  <c:v>331980482.27706146</c:v>
                </c:pt>
                <c:pt idx="125">
                  <c:v>342255207.34884644</c:v>
                </c:pt>
                <c:pt idx="126">
                  <c:v>345590531.0394516</c:v>
                </c:pt>
                <c:pt idx="127">
                  <c:v>349005277.80068207</c:v>
                </c:pt>
                <c:pt idx="128">
                  <c:v>352397694.90718079</c:v>
                </c:pt>
                <c:pt idx="129">
                  <c:v>355790394.71509552</c:v>
                </c:pt>
                <c:pt idx="130">
                  <c:v>365901482.66310883</c:v>
                </c:pt>
                <c:pt idx="131">
                  <c:v>369272682.28585052</c:v>
                </c:pt>
                <c:pt idx="132">
                  <c:v>372610219.90843201</c:v>
                </c:pt>
                <c:pt idx="133">
                  <c:v>375778311.81443024</c:v>
                </c:pt>
                <c:pt idx="134">
                  <c:v>378946650.12756348</c:v>
                </c:pt>
                <c:pt idx="135">
                  <c:v>389233234.15672302</c:v>
                </c:pt>
                <c:pt idx="136">
                  <c:v>392572407.4356308</c:v>
                </c:pt>
                <c:pt idx="137">
                  <c:v>395911854.34124756</c:v>
                </c:pt>
                <c:pt idx="138">
                  <c:v>399342143.58898926</c:v>
                </c:pt>
                <c:pt idx="139">
                  <c:v>402625535.0394516</c:v>
                </c:pt>
                <c:pt idx="140">
                  <c:v>416213076.88446808</c:v>
                </c:pt>
                <c:pt idx="141">
                  <c:v>419656401.54428864</c:v>
                </c:pt>
                <c:pt idx="142">
                  <c:v>422998067.83274078</c:v>
                </c:pt>
                <c:pt idx="143">
                  <c:v>426396651.00505829</c:v>
                </c:pt>
                <c:pt idx="144">
                  <c:v>436593250.16782379</c:v>
                </c:pt>
                <c:pt idx="145">
                  <c:v>439992966.27200317</c:v>
                </c:pt>
                <c:pt idx="146">
                  <c:v>443392965.68585968</c:v>
                </c:pt>
                <c:pt idx="147">
                  <c:v>446895256.91540527</c:v>
                </c:pt>
                <c:pt idx="148">
                  <c:v>450182479.0333252</c:v>
                </c:pt>
                <c:pt idx="149">
                  <c:v>460419033.13848114</c:v>
                </c:pt>
                <c:pt idx="150">
                  <c:v>463820734.72458649</c:v>
                </c:pt>
                <c:pt idx="151">
                  <c:v>467290759.4870224</c:v>
                </c:pt>
                <c:pt idx="152">
                  <c:v>470715715.5451889</c:v>
                </c:pt>
                <c:pt idx="153">
                  <c:v>474152300.78459167</c:v>
                </c:pt>
                <c:pt idx="154">
                  <c:v>484020554.25728607</c:v>
                </c:pt>
                <c:pt idx="155">
                  <c:v>487446913.75934601</c:v>
                </c:pt>
                <c:pt idx="156">
                  <c:v>490884907.20791626</c:v>
                </c:pt>
                <c:pt idx="157">
                  <c:v>494311842.55291748</c:v>
                </c:pt>
                <c:pt idx="158">
                  <c:v>497750413.79966736</c:v>
                </c:pt>
                <c:pt idx="159">
                  <c:v>507964851.40312195</c:v>
                </c:pt>
                <c:pt idx="160">
                  <c:v>511427276.20303345</c:v>
                </c:pt>
                <c:pt idx="161">
                  <c:v>514810522.12757111</c:v>
                </c:pt>
                <c:pt idx="162">
                  <c:v>518159985.7675705</c:v>
                </c:pt>
                <c:pt idx="163">
                  <c:v>521566499.09973145</c:v>
                </c:pt>
                <c:pt idx="164">
                  <c:v>531616550.86408997</c:v>
                </c:pt>
                <c:pt idx="165">
                  <c:v>535024185.57666779</c:v>
                </c:pt>
                <c:pt idx="166">
                  <c:v>538534341.81925201</c:v>
                </c:pt>
                <c:pt idx="167">
                  <c:v>542056160.05422974</c:v>
                </c:pt>
                <c:pt idx="168">
                  <c:v>545476026.41650391</c:v>
                </c:pt>
                <c:pt idx="169">
                  <c:v>558656679.80278778</c:v>
                </c:pt>
                <c:pt idx="170">
                  <c:v>562191597.08818817</c:v>
                </c:pt>
                <c:pt idx="171">
                  <c:v>565635881.54761505</c:v>
                </c:pt>
                <c:pt idx="172">
                  <c:v>569023614.74002838</c:v>
                </c:pt>
                <c:pt idx="173">
                  <c:v>579255870.64370728</c:v>
                </c:pt>
                <c:pt idx="174">
                  <c:v>582747079.40823364</c:v>
                </c:pt>
                <c:pt idx="175">
                  <c:v>586102110.07168579</c:v>
                </c:pt>
                <c:pt idx="176">
                  <c:v>589559780.91654205</c:v>
                </c:pt>
                <c:pt idx="177">
                  <c:v>592972244.23161316</c:v>
                </c:pt>
                <c:pt idx="178">
                  <c:v>604537075.57975006</c:v>
                </c:pt>
                <c:pt idx="179">
                  <c:v>608367453.66938019</c:v>
                </c:pt>
                <c:pt idx="180">
                  <c:v>612261995.91197205</c:v>
                </c:pt>
                <c:pt idx="181">
                  <c:v>632183309.44353485</c:v>
                </c:pt>
                <c:pt idx="182">
                  <c:v>636015991.38600159</c:v>
                </c:pt>
                <c:pt idx="183">
                  <c:v>639848992.7186203</c:v>
                </c:pt>
                <c:pt idx="184">
                  <c:v>643618424.78886414</c:v>
                </c:pt>
                <c:pt idx="185">
                  <c:v>647452059.6576004</c:v>
                </c:pt>
                <c:pt idx="186">
                  <c:v>658877243.58574677</c:v>
                </c:pt>
                <c:pt idx="187">
                  <c:v>662737716.06563568</c:v>
                </c:pt>
                <c:pt idx="188">
                  <c:v>666572944.20865631</c:v>
                </c:pt>
                <c:pt idx="189">
                  <c:v>670344566.15824127</c:v>
                </c:pt>
                <c:pt idx="190">
                  <c:v>674116497.17129517</c:v>
                </c:pt>
                <c:pt idx="191">
                  <c:v>685701749.8230896</c:v>
                </c:pt>
                <c:pt idx="192">
                  <c:v>689538891.63558197</c:v>
                </c:pt>
                <c:pt idx="193">
                  <c:v>693376353.2098999</c:v>
                </c:pt>
                <c:pt idx="194">
                  <c:v>697022245.50452423</c:v>
                </c:pt>
                <c:pt idx="195">
                  <c:v>700847537.07434845</c:v>
                </c:pt>
                <c:pt idx="196">
                  <c:v>712170828.76053619</c:v>
                </c:pt>
                <c:pt idx="197">
                  <c:v>715984580.67913818</c:v>
                </c:pt>
                <c:pt idx="198">
                  <c:v>719824246.06086731</c:v>
                </c:pt>
                <c:pt idx="199">
                  <c:v>723664231.414711</c:v>
                </c:pt>
                <c:pt idx="200">
                  <c:v>739537493.53885651</c:v>
                </c:pt>
                <c:pt idx="201">
                  <c:v>743379121.66331482</c:v>
                </c:pt>
                <c:pt idx="202">
                  <c:v>746772842.62643433</c:v>
                </c:pt>
                <c:pt idx="203">
                  <c:v>750563843.9490509</c:v>
                </c:pt>
                <c:pt idx="204">
                  <c:v>754342348.48625946</c:v>
                </c:pt>
                <c:pt idx="205">
                  <c:v>765794076.83614349</c:v>
                </c:pt>
                <c:pt idx="206">
                  <c:v>769599454.8474884</c:v>
                </c:pt>
                <c:pt idx="207">
                  <c:v>773443588.13539886</c:v>
                </c:pt>
                <c:pt idx="208">
                  <c:v>777288041.7677536</c:v>
                </c:pt>
                <c:pt idx="209">
                  <c:v>781145631.68458557</c:v>
                </c:pt>
                <c:pt idx="210">
                  <c:v>792296408.545578</c:v>
                </c:pt>
                <c:pt idx="211">
                  <c:v>796103972.99928284</c:v>
                </c:pt>
                <c:pt idx="212">
                  <c:v>799899030.43706512</c:v>
                </c:pt>
                <c:pt idx="213">
                  <c:v>803745688.68961334</c:v>
                </c:pt>
                <c:pt idx="214">
                  <c:v>807400318.55662537</c:v>
                </c:pt>
                <c:pt idx="215">
                  <c:v>818980641.46986389</c:v>
                </c:pt>
                <c:pt idx="216">
                  <c:v>822816062.36203003</c:v>
                </c:pt>
                <c:pt idx="217">
                  <c:v>826651801.80721283</c:v>
                </c:pt>
                <c:pt idx="218">
                  <c:v>830500689.45737457</c:v>
                </c:pt>
                <c:pt idx="219">
                  <c:v>834388389.93206024</c:v>
                </c:pt>
                <c:pt idx="220">
                  <c:v>846321940.26612854</c:v>
                </c:pt>
                <c:pt idx="221">
                  <c:v>850198137.27334595</c:v>
                </c:pt>
                <c:pt idx="222">
                  <c:v>854048987.11812592</c:v>
                </c:pt>
                <c:pt idx="223">
                  <c:v>857938669.57454681</c:v>
                </c:pt>
                <c:pt idx="224">
                  <c:v>861880032.67776489</c:v>
                </c:pt>
                <c:pt idx="225">
                  <c:v>873936239.71962738</c:v>
                </c:pt>
                <c:pt idx="226">
                  <c:v>877853281.53994751</c:v>
                </c:pt>
                <c:pt idx="227">
                  <c:v>881706435.98007965</c:v>
                </c:pt>
                <c:pt idx="228">
                  <c:v>885559911.51641083</c:v>
                </c:pt>
                <c:pt idx="229">
                  <c:v>889413708.17571259</c:v>
                </c:pt>
                <c:pt idx="230">
                  <c:v>901284391.02748108</c:v>
                </c:pt>
                <c:pt idx="231">
                  <c:v>905139498.06007385</c:v>
                </c:pt>
                <c:pt idx="232">
                  <c:v>909084886.345047</c:v>
                </c:pt>
                <c:pt idx="233">
                  <c:v>912966348.46607208</c:v>
                </c:pt>
                <c:pt idx="234">
                  <c:v>916886697.00392151</c:v>
                </c:pt>
                <c:pt idx="235">
                  <c:v>928648739.03941345</c:v>
                </c:pt>
                <c:pt idx="236">
                  <c:v>932506126.43434143</c:v>
                </c:pt>
                <c:pt idx="237">
                  <c:v>936363835.2782135</c:v>
                </c:pt>
                <c:pt idx="238">
                  <c:v>940196145.39569092</c:v>
                </c:pt>
                <c:pt idx="239">
                  <c:v>944183106.7304306</c:v>
                </c:pt>
                <c:pt idx="240">
                  <c:v>956337954.79595947</c:v>
                </c:pt>
                <c:pt idx="241">
                  <c:v>960506425.21189117</c:v>
                </c:pt>
                <c:pt idx="242">
                  <c:v>964559469.52409363</c:v>
                </c:pt>
                <c:pt idx="243">
                  <c:v>968419849.47988892</c:v>
                </c:pt>
                <c:pt idx="244">
                  <c:v>972241944.11746979</c:v>
                </c:pt>
                <c:pt idx="245">
                  <c:v>984790259.64399719</c:v>
                </c:pt>
                <c:pt idx="246">
                  <c:v>988793934.58031464</c:v>
                </c:pt>
                <c:pt idx="247">
                  <c:v>992682083.40483856</c:v>
                </c:pt>
                <c:pt idx="248">
                  <c:v>996519055.42175293</c:v>
                </c:pt>
                <c:pt idx="249">
                  <c:v>1000330591.4329834</c:v>
                </c:pt>
                <c:pt idx="250">
                  <c:v>1011727506.036705</c:v>
                </c:pt>
                <c:pt idx="251">
                  <c:v>1015591816.6622238</c:v>
                </c:pt>
                <c:pt idx="252">
                  <c:v>1019392038.7694321</c:v>
                </c:pt>
                <c:pt idx="253">
                  <c:v>1023192572.2837296</c:v>
                </c:pt>
                <c:pt idx="254">
                  <c:v>1027315522.7345886</c:v>
                </c:pt>
                <c:pt idx="255">
                  <c:v>1038835039.4227371</c:v>
                </c:pt>
                <c:pt idx="256">
                  <c:v>1042727386.1399307</c:v>
                </c:pt>
                <c:pt idx="257">
                  <c:v>1046671617.9677429</c:v>
                </c:pt>
                <c:pt idx="258">
                  <c:v>1050409933.1814194</c:v>
                </c:pt>
                <c:pt idx="259">
                  <c:v>1054213008.4398422</c:v>
                </c:pt>
                <c:pt idx="260">
                  <c:v>1065700526.1594391</c:v>
                </c:pt>
                <c:pt idx="261">
                  <c:v>1069633814.676239</c:v>
                </c:pt>
                <c:pt idx="262">
                  <c:v>1073438465.2249374</c:v>
                </c:pt>
                <c:pt idx="263">
                  <c:v>1077359511.1397934</c:v>
                </c:pt>
                <c:pt idx="264">
                  <c:v>1081358283.7643661</c:v>
                </c:pt>
                <c:pt idx="265">
                  <c:v>1093162128.9948273</c:v>
                </c:pt>
                <c:pt idx="266">
                  <c:v>1097123551.4319382</c:v>
                </c:pt>
                <c:pt idx="267">
                  <c:v>1100969168.881485</c:v>
                </c:pt>
                <c:pt idx="268">
                  <c:v>1104840916.312233</c:v>
                </c:pt>
                <c:pt idx="269">
                  <c:v>1108867869.1916351</c:v>
                </c:pt>
                <c:pt idx="270">
                  <c:v>1120601258.3286057</c:v>
                </c:pt>
                <c:pt idx="271">
                  <c:v>1124603754.5480728</c:v>
                </c:pt>
                <c:pt idx="272">
                  <c:v>1128800281.2759094</c:v>
                </c:pt>
                <c:pt idx="273">
                  <c:v>1132803483.5223465</c:v>
                </c:pt>
                <c:pt idx="274">
                  <c:v>1136652054.4773712</c:v>
                </c:pt>
                <c:pt idx="275">
                  <c:v>1148276217.4909973</c:v>
                </c:pt>
                <c:pt idx="276">
                  <c:v>1152151907.1757965</c:v>
                </c:pt>
                <c:pt idx="277">
                  <c:v>1156027919.8347321</c:v>
                </c:pt>
                <c:pt idx="278">
                  <c:v>1159904255.4947205</c:v>
                </c:pt>
                <c:pt idx="279">
                  <c:v>1163845525.1608124</c:v>
                </c:pt>
                <c:pt idx="280">
                  <c:v>1175592796.1559143</c:v>
                </c:pt>
                <c:pt idx="281">
                  <c:v>1179406129.4544907</c:v>
                </c:pt>
                <c:pt idx="282">
                  <c:v>1183284413.2986221</c:v>
                </c:pt>
                <c:pt idx="283">
                  <c:v>1187175949.0231705</c:v>
                </c:pt>
                <c:pt idx="284">
                  <c:v>1191029020.8100586</c:v>
                </c:pt>
                <c:pt idx="285">
                  <c:v>1202977118.258728</c:v>
                </c:pt>
                <c:pt idx="286">
                  <c:v>1206986707.9550171</c:v>
                </c:pt>
                <c:pt idx="287">
                  <c:v>1210867290.180687</c:v>
                </c:pt>
                <c:pt idx="288">
                  <c:v>1214748195.7882156</c:v>
                </c:pt>
                <c:pt idx="289">
                  <c:v>1218809584.4568024</c:v>
                </c:pt>
                <c:pt idx="290">
                  <c:v>1231704286.8529205</c:v>
                </c:pt>
                <c:pt idx="291">
                  <c:v>1235931940.3986511</c:v>
                </c:pt>
                <c:pt idx="292">
                  <c:v>1240231601.393692</c:v>
                </c:pt>
                <c:pt idx="293">
                  <c:v>1244531620.6938171</c:v>
                </c:pt>
                <c:pt idx="294">
                  <c:v>1248831998.3288803</c:v>
                </c:pt>
                <c:pt idx="295">
                  <c:v>1261863228.4084625</c:v>
                </c:pt>
                <c:pt idx="296">
                  <c:v>1266222407.9699783</c:v>
                </c:pt>
                <c:pt idx="297">
                  <c:v>1274769415.9019547</c:v>
                </c:pt>
                <c:pt idx="298">
                  <c:v>1278957569.4212418</c:v>
                </c:pt>
                <c:pt idx="299">
                  <c:v>1291652146.4903793</c:v>
                </c:pt>
                <c:pt idx="300">
                  <c:v>1295741235.6186523</c:v>
                </c:pt>
                <c:pt idx="301">
                  <c:v>1299974136.6365738</c:v>
                </c:pt>
                <c:pt idx="302">
                  <c:v>1304178684.5315781</c:v>
                </c:pt>
                <c:pt idx="303">
                  <c:v>1308426628.1123199</c:v>
                </c:pt>
                <c:pt idx="304">
                  <c:v>1321559019.8802948</c:v>
                </c:pt>
                <c:pt idx="305">
                  <c:v>1325794036.5222015</c:v>
                </c:pt>
                <c:pt idx="306">
                  <c:v>1330029400.2001953</c:v>
                </c:pt>
                <c:pt idx="307">
                  <c:v>1334193319.2352142</c:v>
                </c:pt>
                <c:pt idx="308">
                  <c:v>1339003751.113533</c:v>
                </c:pt>
                <c:pt idx="309">
                  <c:v>1351928502.0513077</c:v>
                </c:pt>
                <c:pt idx="310">
                  <c:v>1356223465.0018845</c:v>
                </c:pt>
                <c:pt idx="311">
                  <c:v>1360533150.2906494</c:v>
                </c:pt>
                <c:pt idx="312">
                  <c:v>1364785727.4607925</c:v>
                </c:pt>
                <c:pt idx="313">
                  <c:v>1369096126.2714157</c:v>
                </c:pt>
                <c:pt idx="314">
                  <c:v>1381812862.4024658</c:v>
                </c:pt>
                <c:pt idx="315">
                  <c:v>1386124680.1410065</c:v>
                </c:pt>
                <c:pt idx="316">
                  <c:v>1390436857.1976929</c:v>
                </c:pt>
                <c:pt idx="317">
                  <c:v>1394749393.6024628</c:v>
                </c:pt>
                <c:pt idx="318">
                  <c:v>1399047913.0659866</c:v>
                </c:pt>
                <c:pt idx="319">
                  <c:v>1412073940.1241074</c:v>
                </c:pt>
                <c:pt idx="320">
                  <c:v>1416388279.619133</c:v>
                </c:pt>
                <c:pt idx="321">
                  <c:v>1420846801.9432144</c:v>
                </c:pt>
                <c:pt idx="322">
                  <c:v>1425089954.6672516</c:v>
                </c:pt>
                <c:pt idx="323">
                  <c:v>1429419763.5773468</c:v>
                </c:pt>
                <c:pt idx="324">
                  <c:v>1442151329.2692261</c:v>
                </c:pt>
                <c:pt idx="325">
                  <c:v>1446612070.0781326</c:v>
                </c:pt>
                <c:pt idx="326">
                  <c:v>1450958069.2017899</c:v>
                </c:pt>
                <c:pt idx="327">
                  <c:v>1455419568.3688507</c:v>
                </c:pt>
                <c:pt idx="328">
                  <c:v>1459895844.8926773</c:v>
                </c:pt>
                <c:pt idx="329">
                  <c:v>1478666162.7209244</c:v>
                </c:pt>
                <c:pt idx="330">
                  <c:v>1483058049.7152557</c:v>
                </c:pt>
                <c:pt idx="331">
                  <c:v>1487392705.4021912</c:v>
                </c:pt>
                <c:pt idx="332">
                  <c:v>1491857341.9962616</c:v>
                </c:pt>
                <c:pt idx="333">
                  <c:v>1504906726.0940018</c:v>
                </c:pt>
                <c:pt idx="334">
                  <c:v>1509228801.6545105</c:v>
                </c:pt>
                <c:pt idx="335">
                  <c:v>1513839399.7702103</c:v>
                </c:pt>
                <c:pt idx="336">
                  <c:v>1518335132.5181808</c:v>
                </c:pt>
                <c:pt idx="337">
                  <c:v>1522658327.1125717</c:v>
                </c:pt>
                <c:pt idx="338">
                  <c:v>1539376072.5735321</c:v>
                </c:pt>
                <c:pt idx="339">
                  <c:v>1543960517.459938</c:v>
                </c:pt>
                <c:pt idx="340">
                  <c:v>1548141669.8349533</c:v>
                </c:pt>
                <c:pt idx="341">
                  <c:v>1552539442.9486542</c:v>
                </c:pt>
                <c:pt idx="342">
                  <c:v>1565647359.1579971</c:v>
                </c:pt>
                <c:pt idx="343">
                  <c:v>1570017767.8107147</c:v>
                </c:pt>
                <c:pt idx="344">
                  <c:v>1574201019.242012</c:v>
                </c:pt>
                <c:pt idx="345">
                  <c:v>1578427886.1582947</c:v>
                </c:pt>
                <c:pt idx="346">
                  <c:v>1582756088.4821472</c:v>
                </c:pt>
                <c:pt idx="347">
                  <c:v>1595525349.3538971</c:v>
                </c:pt>
                <c:pt idx="348">
                  <c:v>1599927136.9182205</c:v>
                </c:pt>
                <c:pt idx="349">
                  <c:v>1604617963.6736298</c:v>
                </c:pt>
                <c:pt idx="350">
                  <c:v>1608991652.3522415</c:v>
                </c:pt>
                <c:pt idx="351">
                  <c:v>1613466759.9667358</c:v>
                </c:pt>
                <c:pt idx="352">
                  <c:v>1626460126.6567307</c:v>
                </c:pt>
                <c:pt idx="353">
                  <c:v>1631803179.5030899</c:v>
                </c:pt>
                <c:pt idx="354">
                  <c:v>1636352462.2812881</c:v>
                </c:pt>
                <c:pt idx="355">
                  <c:v>1640541057.340744</c:v>
                </c:pt>
                <c:pt idx="356">
                  <c:v>1645091104.6832657</c:v>
                </c:pt>
                <c:pt idx="357">
                  <c:v>1658309065.339035</c:v>
                </c:pt>
                <c:pt idx="358">
                  <c:v>1662643924.4278183</c:v>
                </c:pt>
                <c:pt idx="359">
                  <c:v>1667123652.0990906</c:v>
                </c:pt>
                <c:pt idx="360">
                  <c:v>1672109584.7824173</c:v>
                </c:pt>
                <c:pt idx="361">
                  <c:v>1676590127.5522079</c:v>
                </c:pt>
                <c:pt idx="362">
                  <c:v>1690683370.7117691</c:v>
                </c:pt>
                <c:pt idx="363">
                  <c:v>1695310098.1224899</c:v>
                </c:pt>
                <c:pt idx="364">
                  <c:v>1700154133.9233017</c:v>
                </c:pt>
                <c:pt idx="365">
                  <c:v>1705114309.7199631</c:v>
                </c:pt>
                <c:pt idx="366">
                  <c:v>1723337099.7283783</c:v>
                </c:pt>
                <c:pt idx="367">
                  <c:v>1728140340.8164597</c:v>
                </c:pt>
                <c:pt idx="368">
                  <c:v>1732625708.4569244</c:v>
                </c:pt>
                <c:pt idx="369">
                  <c:v>1737328514.9444962</c:v>
                </c:pt>
                <c:pt idx="370">
                  <c:v>1754694291.1161346</c:v>
                </c:pt>
                <c:pt idx="371">
                  <c:v>1759471471.4261475</c:v>
                </c:pt>
                <c:pt idx="372">
                  <c:v>1764350433.0611115</c:v>
                </c:pt>
                <c:pt idx="373">
                  <c:v>1769171935.4761734</c:v>
                </c:pt>
                <c:pt idx="374">
                  <c:v>1773878041.2759018</c:v>
                </c:pt>
                <c:pt idx="375">
                  <c:v>1787780408.7535782</c:v>
                </c:pt>
                <c:pt idx="376">
                  <c:v>1792502679.9794693</c:v>
                </c:pt>
                <c:pt idx="377">
                  <c:v>1797196405.2206573</c:v>
                </c:pt>
                <c:pt idx="378">
                  <c:v>1801905041.0072403</c:v>
                </c:pt>
                <c:pt idx="379">
                  <c:v>1806512675.9525146</c:v>
                </c:pt>
                <c:pt idx="380">
                  <c:v>1820597634.3750229</c:v>
                </c:pt>
                <c:pt idx="381">
                  <c:v>1825250404.3307648</c:v>
                </c:pt>
                <c:pt idx="382">
                  <c:v>1829932580.9642639</c:v>
                </c:pt>
                <c:pt idx="383">
                  <c:v>1834818138.5419846</c:v>
                </c:pt>
                <c:pt idx="384">
                  <c:v>1839573666.416832</c:v>
                </c:pt>
                <c:pt idx="385">
                  <c:v>1853754550.5962143</c:v>
                </c:pt>
                <c:pt idx="386">
                  <c:v>1858439284.6850662</c:v>
                </c:pt>
                <c:pt idx="387">
                  <c:v>1863138944.2206726</c:v>
                </c:pt>
                <c:pt idx="388">
                  <c:v>1867926065.2905579</c:v>
                </c:pt>
                <c:pt idx="389">
                  <c:v>1872641086.3936768</c:v>
                </c:pt>
                <c:pt idx="390">
                  <c:v>1891676982.2562714</c:v>
                </c:pt>
                <c:pt idx="391">
                  <c:v>1896452204.9582596</c:v>
                </c:pt>
                <c:pt idx="392">
                  <c:v>1901198832.7002029</c:v>
                </c:pt>
                <c:pt idx="393">
                  <c:v>1905931374.5944824</c:v>
                </c:pt>
                <c:pt idx="394">
                  <c:v>1920086731.0084381</c:v>
                </c:pt>
                <c:pt idx="395">
                  <c:v>1924835505.5531769</c:v>
                </c:pt>
                <c:pt idx="396">
                  <c:v>1929497570.0524216</c:v>
                </c:pt>
                <c:pt idx="397">
                  <c:v>1934189099.9732971</c:v>
                </c:pt>
                <c:pt idx="398">
                  <c:v>1938924629.3195724</c:v>
                </c:pt>
                <c:pt idx="399">
                  <c:v>1953219668.7182617</c:v>
                </c:pt>
                <c:pt idx="400">
                  <c:v>1957927858.4884415</c:v>
                </c:pt>
                <c:pt idx="401">
                  <c:v>1962651004.7534409</c:v>
                </c:pt>
                <c:pt idx="402">
                  <c:v>1967330975.204422</c:v>
                </c:pt>
                <c:pt idx="403">
                  <c:v>1972883486.4356842</c:v>
                </c:pt>
                <c:pt idx="404">
                  <c:v>1989630009.1513519</c:v>
                </c:pt>
                <c:pt idx="405">
                  <c:v>1995228511.2495499</c:v>
                </c:pt>
                <c:pt idx="406">
                  <c:v>2000725810.2432251</c:v>
                </c:pt>
                <c:pt idx="407">
                  <c:v>2006180052.5151215</c:v>
                </c:pt>
                <c:pt idx="408">
                  <c:v>2011576678.2927475</c:v>
                </c:pt>
                <c:pt idx="409">
                  <c:v>2028204653.8881149</c:v>
                </c:pt>
                <c:pt idx="410">
                  <c:v>2033909147.2837677</c:v>
                </c:pt>
                <c:pt idx="411">
                  <c:v>2039483277.0624847</c:v>
                </c:pt>
                <c:pt idx="412">
                  <c:v>2044927001.158493</c:v>
                </c:pt>
                <c:pt idx="413">
                  <c:v>2050458632.3419495</c:v>
                </c:pt>
                <c:pt idx="414">
                  <c:v>2067055277.575531</c:v>
                </c:pt>
                <c:pt idx="415">
                  <c:v>2072560118.3796768</c:v>
                </c:pt>
                <c:pt idx="416">
                  <c:v>2072560118.3796692</c:v>
                </c:pt>
                <c:pt idx="417">
                  <c:v>2083512697.6044006</c:v>
                </c:pt>
                <c:pt idx="418">
                  <c:v>2088975563.5103989</c:v>
                </c:pt>
                <c:pt idx="419">
                  <c:v>2105365868.3740005</c:v>
                </c:pt>
                <c:pt idx="420">
                  <c:v>2110903879.2156525</c:v>
                </c:pt>
                <c:pt idx="421">
                  <c:v>2116369598.3697357</c:v>
                </c:pt>
                <c:pt idx="422">
                  <c:v>2121981654.5628891</c:v>
                </c:pt>
                <c:pt idx="423">
                  <c:v>2127506840.964859</c:v>
                </c:pt>
                <c:pt idx="424">
                  <c:v>2149901510.5503311</c:v>
                </c:pt>
                <c:pt idx="425">
                  <c:v>2155429636.2926788</c:v>
                </c:pt>
                <c:pt idx="426">
                  <c:v>2183219051.1418839</c:v>
                </c:pt>
                <c:pt idx="427">
                  <c:v>2188765279.8194962</c:v>
                </c:pt>
                <c:pt idx="428">
                  <c:v>2194166125.1399155</c:v>
                </c:pt>
                <c:pt idx="429">
                  <c:v>2199567525.547226</c:v>
                </c:pt>
                <c:pt idx="430">
                  <c:v>2205130079.7770081</c:v>
                </c:pt>
                <c:pt idx="431">
                  <c:v>2221600487.2020111</c:v>
                </c:pt>
                <c:pt idx="432">
                  <c:v>2227121555.2531662</c:v>
                </c:pt>
                <c:pt idx="433">
                  <c:v>2232570165.347641</c:v>
                </c:pt>
                <c:pt idx="434">
                  <c:v>2237946294.7423248</c:v>
                </c:pt>
                <c:pt idx="435">
                  <c:v>2243293752.6156235</c:v>
                </c:pt>
                <c:pt idx="436">
                  <c:v>2259381593.2882996</c:v>
                </c:pt>
                <c:pt idx="437">
                  <c:v>2264848162.3760452</c:v>
                </c:pt>
                <c:pt idx="438">
                  <c:v>2270344535.4063339</c:v>
                </c:pt>
                <c:pt idx="439">
                  <c:v>2275783004.3416672</c:v>
                </c:pt>
                <c:pt idx="440">
                  <c:v>2281280519.4554596</c:v>
                </c:pt>
                <c:pt idx="441">
                  <c:v>2297730919.6177826</c:v>
                </c:pt>
                <c:pt idx="442">
                  <c:v>2303230727.0693893</c:v>
                </c:pt>
                <c:pt idx="443">
                  <c:v>2308701851.5949326</c:v>
                </c:pt>
                <c:pt idx="444">
                  <c:v>2314188174.7044754</c:v>
                </c:pt>
                <c:pt idx="445">
                  <c:v>2319689701.0249405</c:v>
                </c:pt>
                <c:pt idx="446">
                  <c:v>2336152104.0565033</c:v>
                </c:pt>
                <c:pt idx="447">
                  <c:v>2341641286.567337</c:v>
                </c:pt>
                <c:pt idx="448">
                  <c:v>2347292073.6608429</c:v>
                </c:pt>
                <c:pt idx="449">
                  <c:v>2353002030.3021622</c:v>
                </c:pt>
                <c:pt idx="450">
                  <c:v>2358712605.52211</c:v>
                </c:pt>
                <c:pt idx="451">
                  <c:v>2376241577.4634476</c:v>
                </c:pt>
                <c:pt idx="452">
                  <c:v>2382101159.860939</c:v>
                </c:pt>
                <c:pt idx="453">
                  <c:v>2387756285.1519623</c:v>
                </c:pt>
                <c:pt idx="454">
                  <c:v>2393382712.4890442</c:v>
                </c:pt>
                <c:pt idx="455">
                  <c:v>2399024393.6957932</c:v>
                </c:pt>
                <c:pt idx="456">
                  <c:v>2415335725.4041824</c:v>
                </c:pt>
                <c:pt idx="457">
                  <c:v>2420759857.1315079</c:v>
                </c:pt>
                <c:pt idx="458">
                  <c:v>2426331159.5608673</c:v>
                </c:pt>
                <c:pt idx="459">
                  <c:v>2431961701.5512238</c:v>
                </c:pt>
                <c:pt idx="460">
                  <c:v>2437578179.6989136</c:v>
                </c:pt>
                <c:pt idx="461">
                  <c:v>2454517402.6982346</c:v>
                </c:pt>
                <c:pt idx="462">
                  <c:v>2460136280.5219116</c:v>
                </c:pt>
                <c:pt idx="463">
                  <c:v>2465726411.6115952</c:v>
                </c:pt>
                <c:pt idx="464">
                  <c:v>2471229091.4461441</c:v>
                </c:pt>
                <c:pt idx="465">
                  <c:v>2476776370.5007401</c:v>
                </c:pt>
                <c:pt idx="466">
                  <c:v>2493419955.0574417</c:v>
                </c:pt>
                <c:pt idx="467">
                  <c:v>2498910838.1305466</c:v>
                </c:pt>
                <c:pt idx="468">
                  <c:v>2504328876.4914551</c:v>
                </c:pt>
                <c:pt idx="469">
                  <c:v>2509791523.8086929</c:v>
                </c:pt>
                <c:pt idx="470">
                  <c:v>2515298793.759079</c:v>
                </c:pt>
                <c:pt idx="471">
                  <c:v>2531954512.8791199</c:v>
                </c:pt>
                <c:pt idx="472">
                  <c:v>2537096786.2345352</c:v>
                </c:pt>
                <c:pt idx="473">
                  <c:v>2542900773.2430115</c:v>
                </c:pt>
                <c:pt idx="474">
                  <c:v>2548543749.3254929</c:v>
                </c:pt>
                <c:pt idx="475">
                  <c:v>2554422476.4087601</c:v>
                </c:pt>
                <c:pt idx="476">
                  <c:v>2572501570.7548599</c:v>
                </c:pt>
                <c:pt idx="477">
                  <c:v>2578015373.0018005</c:v>
                </c:pt>
                <c:pt idx="478">
                  <c:v>2583544454.6074295</c:v>
                </c:pt>
                <c:pt idx="479">
                  <c:v>2589103526.7751541</c:v>
                </c:pt>
                <c:pt idx="480">
                  <c:v>2594619058.3925171</c:v>
                </c:pt>
                <c:pt idx="481">
                  <c:v>2611388021.0943451</c:v>
                </c:pt>
                <c:pt idx="482">
                  <c:v>2617008873.9343643</c:v>
                </c:pt>
                <c:pt idx="483">
                  <c:v>2622600891.5377197</c:v>
                </c:pt>
                <c:pt idx="484">
                  <c:v>2628134629.8530579</c:v>
                </c:pt>
                <c:pt idx="485">
                  <c:v>2633580632.5789032</c:v>
                </c:pt>
                <c:pt idx="486">
                  <c:v>2650096965.2093964</c:v>
                </c:pt>
                <c:pt idx="487">
                  <c:v>2655618850.3099365</c:v>
                </c:pt>
                <c:pt idx="488">
                  <c:v>2661170763.7284241</c:v>
                </c:pt>
                <c:pt idx="489">
                  <c:v>2666693802.3496399</c:v>
                </c:pt>
                <c:pt idx="490">
                  <c:v>2672276334.8360519</c:v>
                </c:pt>
                <c:pt idx="491">
                  <c:v>2689335050.3904343</c:v>
                </c:pt>
                <c:pt idx="492">
                  <c:v>2694978910.2027435</c:v>
                </c:pt>
                <c:pt idx="493">
                  <c:v>2700593895.4707336</c:v>
                </c:pt>
                <c:pt idx="494">
                  <c:v>2706179996.8836136</c:v>
                </c:pt>
                <c:pt idx="495">
                  <c:v>2711958314.2610474</c:v>
                </c:pt>
                <c:pt idx="496">
                  <c:v>2730843086.0945358</c:v>
                </c:pt>
                <c:pt idx="497">
                  <c:v>2737066512.7007523</c:v>
                </c:pt>
                <c:pt idx="498">
                  <c:v>2743349665.5714188</c:v>
                </c:pt>
                <c:pt idx="499">
                  <c:v>2749471301.7134171</c:v>
                </c:pt>
                <c:pt idx="500">
                  <c:v>2755755922.4841156</c:v>
                </c:pt>
                <c:pt idx="501">
                  <c:v>2774567752.706665</c:v>
                </c:pt>
                <c:pt idx="502">
                  <c:v>2780840583.6219177</c:v>
                </c:pt>
                <c:pt idx="503">
                  <c:v>2787114155.0797043</c:v>
                </c:pt>
                <c:pt idx="504">
                  <c:v>2793358940.9929352</c:v>
                </c:pt>
                <c:pt idx="505">
                  <c:v>2799648755.1342926</c:v>
                </c:pt>
                <c:pt idx="506">
                  <c:v>2818476130.7350693</c:v>
                </c:pt>
                <c:pt idx="507">
                  <c:v>2824754145.2782898</c:v>
                </c:pt>
                <c:pt idx="508">
                  <c:v>2831047674.5188217</c:v>
                </c:pt>
                <c:pt idx="509">
                  <c:v>2837341948.4936523</c:v>
                </c:pt>
                <c:pt idx="510">
                  <c:v>2843636967.2908936</c:v>
                </c:pt>
                <c:pt idx="511">
                  <c:v>2862479922.0501404</c:v>
                </c:pt>
                <c:pt idx="512">
                  <c:v>2868733563.440979</c:v>
                </c:pt>
                <c:pt idx="513">
                  <c:v>2874987939.6346817</c:v>
                </c:pt>
                <c:pt idx="514">
                  <c:v>2881272625.7108841</c:v>
                </c:pt>
                <c:pt idx="515">
                  <c:v>2887558053.729187</c:v>
                </c:pt>
                <c:pt idx="516">
                  <c:v>2906904666.4887085</c:v>
                </c:pt>
                <c:pt idx="517">
                  <c:v>2913429862.3103561</c:v>
                </c:pt>
                <c:pt idx="518">
                  <c:v>2919793077.5439148</c:v>
                </c:pt>
                <c:pt idx="519">
                  <c:v>2926097853.0580978</c:v>
                </c:pt>
                <c:pt idx="520">
                  <c:v>2932418176.3312302</c:v>
                </c:pt>
                <c:pt idx="521">
                  <c:v>2951381395.1323166</c:v>
                </c:pt>
                <c:pt idx="522">
                  <c:v>2957734334.7485809</c:v>
                </c:pt>
                <c:pt idx="523">
                  <c:v>2964102841.9052277</c:v>
                </c:pt>
                <c:pt idx="524">
                  <c:v>2970442485.2430954</c:v>
                </c:pt>
                <c:pt idx="525">
                  <c:v>2976768068.2823257</c:v>
                </c:pt>
                <c:pt idx="526">
                  <c:v>2995791515.5599976</c:v>
                </c:pt>
                <c:pt idx="527">
                  <c:v>3002164568.435463</c:v>
                </c:pt>
                <c:pt idx="528">
                  <c:v>3008508736.8896942</c:v>
                </c:pt>
                <c:pt idx="529">
                  <c:v>3014824010.4235687</c:v>
                </c:pt>
                <c:pt idx="530">
                  <c:v>3021228989.3048172</c:v>
                </c:pt>
                <c:pt idx="531">
                  <c:v>3040179325.5960159</c:v>
                </c:pt>
                <c:pt idx="532">
                  <c:v>3046483513.4330597</c:v>
                </c:pt>
                <c:pt idx="533">
                  <c:v>3052818115.7831268</c:v>
                </c:pt>
                <c:pt idx="534">
                  <c:v>3059153469.4874191</c:v>
                </c:pt>
                <c:pt idx="535">
                  <c:v>3065489574.6350555</c:v>
                </c:pt>
                <c:pt idx="536">
                  <c:v>3084678229.6406097</c:v>
                </c:pt>
                <c:pt idx="537">
                  <c:v>3091002516.5644531</c:v>
                </c:pt>
                <c:pt idx="538">
                  <c:v>3097372094.3643417</c:v>
                </c:pt>
                <c:pt idx="539">
                  <c:v>3103801828.2856979</c:v>
                </c:pt>
                <c:pt idx="540">
                  <c:v>3110217484.5050964</c:v>
                </c:pt>
                <c:pt idx="541">
                  <c:v>3129511321.3140869</c:v>
                </c:pt>
                <c:pt idx="542">
                  <c:v>3135826055.2895203</c:v>
                </c:pt>
                <c:pt idx="543">
                  <c:v>3142215834.5127869</c:v>
                </c:pt>
                <c:pt idx="544">
                  <c:v>3148636100.4129257</c:v>
                </c:pt>
                <c:pt idx="545">
                  <c:v>3155161181.3151779</c:v>
                </c:pt>
                <c:pt idx="546">
                  <c:v>3174114467.5669022</c:v>
                </c:pt>
                <c:pt idx="547">
                  <c:v>3180538561.3029938</c:v>
                </c:pt>
                <c:pt idx="548">
                  <c:v>3186933681.1866989</c:v>
                </c:pt>
                <c:pt idx="549">
                  <c:v>3193344439.0802078</c:v>
                </c:pt>
                <c:pt idx="550">
                  <c:v>3219466570.4232635</c:v>
                </c:pt>
                <c:pt idx="551">
                  <c:v>3225881223.2265549</c:v>
                </c:pt>
                <c:pt idx="552">
                  <c:v>3232251989.1053162</c:v>
                </c:pt>
                <c:pt idx="553">
                  <c:v>3238593738.9240341</c:v>
                </c:pt>
                <c:pt idx="554">
                  <c:v>3244921350.6848831</c:v>
                </c:pt>
                <c:pt idx="555">
                  <c:v>3263906426.9965744</c:v>
                </c:pt>
                <c:pt idx="556">
                  <c:v>3270162549.4130707</c:v>
                </c:pt>
                <c:pt idx="557">
                  <c:v>3276493888.0473785</c:v>
                </c:pt>
                <c:pt idx="558">
                  <c:v>3282825974.1313858</c:v>
                </c:pt>
                <c:pt idx="559">
                  <c:v>3289367418.7432251</c:v>
                </c:pt>
                <c:pt idx="560">
                  <c:v>3310916581.323082</c:v>
                </c:pt>
                <c:pt idx="561">
                  <c:v>3317998160.5942383</c:v>
                </c:pt>
                <c:pt idx="562">
                  <c:v>3325110495.3505249</c:v>
                </c:pt>
                <c:pt idx="563">
                  <c:v>3332193947.4297791</c:v>
                </c:pt>
                <c:pt idx="564">
                  <c:v>3339293248.6294937</c:v>
                </c:pt>
                <c:pt idx="565">
                  <c:v>3360504469.4626923</c:v>
                </c:pt>
                <c:pt idx="566">
                  <c:v>3368120369.3579712</c:v>
                </c:pt>
                <c:pt idx="567">
                  <c:v>3375737274.1289368</c:v>
                </c:pt>
                <c:pt idx="568">
                  <c:v>3383323108.4985733</c:v>
                </c:pt>
                <c:pt idx="569">
                  <c:v>3390958058.9984665</c:v>
                </c:pt>
                <c:pt idx="570">
                  <c:v>3415452605.6952057</c:v>
                </c:pt>
                <c:pt idx="571">
                  <c:v>3423603533.469574</c:v>
                </c:pt>
                <c:pt idx="572">
                  <c:v>3431755536.7135773</c:v>
                </c:pt>
                <c:pt idx="573">
                  <c:v>3440491219.8098373</c:v>
                </c:pt>
                <c:pt idx="574">
                  <c:v>3449701006.8457947</c:v>
                </c:pt>
                <c:pt idx="575">
                  <c:v>3477275838.7434998</c:v>
                </c:pt>
                <c:pt idx="576">
                  <c:v>3486509878.5488434</c:v>
                </c:pt>
                <c:pt idx="577">
                  <c:v>3495725737.4911652</c:v>
                </c:pt>
                <c:pt idx="578">
                  <c:v>3505470590.192627</c:v>
                </c:pt>
                <c:pt idx="579">
                  <c:v>3515744506.4510651</c:v>
                </c:pt>
                <c:pt idx="580">
                  <c:v>3546635218.4385986</c:v>
                </c:pt>
                <c:pt idx="581">
                  <c:v>3557066051.2650604</c:v>
                </c:pt>
                <c:pt idx="582">
                  <c:v>3577800648.286499</c:v>
                </c:pt>
                <c:pt idx="583">
                  <c:v>3588702927.8727722</c:v>
                </c:pt>
                <c:pt idx="584">
                  <c:v>3621550699.6296997</c:v>
                </c:pt>
                <c:pt idx="585">
                  <c:v>3632436027.7503662</c:v>
                </c:pt>
                <c:pt idx="586">
                  <c:v>3643618884.9974823</c:v>
                </c:pt>
                <c:pt idx="587">
                  <c:v>3654803267.4620819</c:v>
                </c:pt>
                <c:pt idx="588">
                  <c:v>3665738574.5644226</c:v>
                </c:pt>
                <c:pt idx="589">
                  <c:v>3698275450.8656616</c:v>
                </c:pt>
                <c:pt idx="590">
                  <c:v>3709170966.3283081</c:v>
                </c:pt>
                <c:pt idx="591">
                  <c:v>3719999537.4974823</c:v>
                </c:pt>
                <c:pt idx="592">
                  <c:v>3730875137.4362183</c:v>
                </c:pt>
                <c:pt idx="593">
                  <c:v>3743190915.4072571</c:v>
                </c:pt>
                <c:pt idx="594">
                  <c:v>3795662794.5018921</c:v>
                </c:pt>
                <c:pt idx="595">
                  <c:v>3808664661.9927521</c:v>
                </c:pt>
                <c:pt idx="596">
                  <c:v>3821544580.2216949</c:v>
                </c:pt>
                <c:pt idx="597">
                  <c:v>3834475904.1858215</c:v>
                </c:pt>
                <c:pt idx="598">
                  <c:v>3873498487.3939056</c:v>
                </c:pt>
                <c:pt idx="599">
                  <c:v>3887240872.5899963</c:v>
                </c:pt>
                <c:pt idx="600">
                  <c:v>3901011441.6730499</c:v>
                </c:pt>
                <c:pt idx="601">
                  <c:v>3914836390.0178223</c:v>
                </c:pt>
                <c:pt idx="602">
                  <c:v>3928584803.6580353</c:v>
                </c:pt>
                <c:pt idx="603">
                  <c:v>3969914633.3302917</c:v>
                </c:pt>
                <c:pt idx="604">
                  <c:v>3983697281.9683838</c:v>
                </c:pt>
                <c:pt idx="605">
                  <c:v>3997403324.6568451</c:v>
                </c:pt>
                <c:pt idx="606">
                  <c:v>4011189989.6981964</c:v>
                </c:pt>
                <c:pt idx="607">
                  <c:v>4024926240.6855774</c:v>
                </c:pt>
                <c:pt idx="608">
                  <c:v>4080193858.6065216</c:v>
                </c:pt>
                <c:pt idx="609">
                  <c:v>4094045087.0391083</c:v>
                </c:pt>
                <c:pt idx="610">
                  <c:v>4108449328.9149017</c:v>
                </c:pt>
                <c:pt idx="611">
                  <c:v>4123800451.9308777</c:v>
                </c:pt>
                <c:pt idx="612">
                  <c:v>4169861304.6511841</c:v>
                </c:pt>
                <c:pt idx="613">
                  <c:v>4185064857.3443604</c:v>
                </c:pt>
                <c:pt idx="614">
                  <c:v>4200270855.275589</c:v>
                </c:pt>
                <c:pt idx="615">
                  <c:v>4215374231.8705139</c:v>
                </c:pt>
                <c:pt idx="616">
                  <c:v>4276007555.1280518</c:v>
                </c:pt>
                <c:pt idx="617">
                  <c:v>4291201891.8966217</c:v>
                </c:pt>
                <c:pt idx="618">
                  <c:v>4306451252.2014008</c:v>
                </c:pt>
                <c:pt idx="619">
                  <c:v>4321624180.6382294</c:v>
                </c:pt>
                <c:pt idx="620">
                  <c:v>4336799540.958313</c:v>
                </c:pt>
                <c:pt idx="621">
                  <c:v>4352056247.5510101</c:v>
                </c:pt>
                <c:pt idx="622">
                  <c:v>4382574576.7863312</c:v>
                </c:pt>
                <c:pt idx="623">
                  <c:v>4397680753.9549408</c:v>
                </c:pt>
                <c:pt idx="624">
                  <c:v>4412868304.4535828</c:v>
                </c:pt>
                <c:pt idx="625">
                  <c:v>4428005637.585556</c:v>
                </c:pt>
                <c:pt idx="626">
                  <c:v>4443119058.4844513</c:v>
                </c:pt>
                <c:pt idx="627">
                  <c:v>4488624555.6325073</c:v>
                </c:pt>
                <c:pt idx="628">
                  <c:v>4503800335.5614014</c:v>
                </c:pt>
                <c:pt idx="629">
                  <c:v>4518952192.5594482</c:v>
                </c:pt>
                <c:pt idx="630">
                  <c:v>4534080114.3812561</c:v>
                </c:pt>
                <c:pt idx="631">
                  <c:v>4549553121.333252</c:v>
                </c:pt>
                <c:pt idx="632">
                  <c:v>4595584254.5971069</c:v>
                </c:pt>
                <c:pt idx="633">
                  <c:v>4611120043.2432098</c:v>
                </c:pt>
                <c:pt idx="634">
                  <c:v>4626262660.7167816</c:v>
                </c:pt>
                <c:pt idx="635">
                  <c:v>4641434077.6695557</c:v>
                </c:pt>
                <c:pt idx="636">
                  <c:v>4656766253.5582123</c:v>
                </c:pt>
                <c:pt idx="637">
                  <c:v>4702611843.2755585</c:v>
                </c:pt>
                <c:pt idx="638">
                  <c:v>4718753788.2227631</c:v>
                </c:pt>
                <c:pt idx="639">
                  <c:v>4734926388.8288879</c:v>
                </c:pt>
                <c:pt idx="640">
                  <c:v>4751129658.9750977</c:v>
                </c:pt>
                <c:pt idx="641">
                  <c:v>4767279353.295639</c:v>
                </c:pt>
                <c:pt idx="642">
                  <c:v>4815820447.3852386</c:v>
                </c:pt>
                <c:pt idx="643">
                  <c:v>4831980474.2622681</c:v>
                </c:pt>
                <c:pt idx="644">
                  <c:v>4848227408.9050751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169088"/>
        <c:axId val="216195456"/>
      </c:lineChart>
      <c:dateAx>
        <c:axId val="216169088"/>
        <c:scaling>
          <c:orientation val="minMax"/>
          <c:max val="42822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216195456"/>
        <c:crosses val="autoZero"/>
        <c:auto val="1"/>
        <c:lblOffset val="100"/>
        <c:baseTimeUnit val="days"/>
      </c:dateAx>
      <c:valAx>
        <c:axId val="216195456"/>
        <c:scaling>
          <c:orientation val="minMax"/>
          <c:min val="-500000000"/>
        </c:scaling>
        <c:delete val="0"/>
        <c:axPos val="l"/>
        <c:numFmt formatCode="#,##0.00" sourceLinked="1"/>
        <c:majorTickMark val="out"/>
        <c:minorTickMark val="none"/>
        <c:tickLblPos val="nextTo"/>
        <c:crossAx val="21616908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3.1359647401883101E-3"/>
                <c:y val="0.4829047865008026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0.14570135590890892"/>
          <c:y val="0.95459099751193477"/>
          <c:w val="0.80961922067433878"/>
          <c:h val="4.540894950246141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Calibri" panose="020F0502020204030204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MX" dirty="0"/>
              <a:t>Tasa de rendimiento a vencimiento (YTM</a:t>
            </a:r>
            <a:r>
              <a:rPr lang="es-MX" baseline="0" dirty="0"/>
              <a:t> %</a:t>
            </a:r>
            <a:r>
              <a:rPr lang="es-MX" dirty="0"/>
              <a:t>) </a:t>
            </a:r>
            <a:endParaRPr lang="x-none"/>
          </a:p>
        </c:rich>
      </c:tx>
      <c:layout>
        <c:manualLayout>
          <c:xMode val="edge"/>
          <c:yMode val="edge"/>
          <c:x val="0.24297147471950623"/>
          <c:y val="0.1316911861055189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14372241931297E-2"/>
          <c:y val="0.20355668854555056"/>
          <c:w val="0.81487306394393011"/>
          <c:h val="0.65042403738866983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'Nvo FANVIT1 Sin Asset'!$AB$2</c:f>
              <c:strCache>
                <c:ptCount val="1"/>
                <c:pt idx="0">
                  <c:v>Asesor Financiero</c:v>
                </c:pt>
              </c:strCache>
            </c:strRef>
          </c:tx>
          <c:invertIfNegative val="0"/>
          <c:val>
            <c:numRef>
              <c:f>'Nvo FANVIT1 Sin Asset'!$AB$3:$AB$647</c:f>
              <c:numCache>
                <c:formatCode>_-* #,##0_-;\-* #,##0_-;_-* "-"??_-;_-@_-</c:formatCode>
                <c:ptCount val="645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</c:numCache>
            </c:numRef>
          </c:val>
        </c:ser>
        <c:ser>
          <c:idx val="3"/>
          <c:order val="3"/>
          <c:tx>
            <c:strRef>
              <c:f>'Nvo FANVIT1 Sin Asset'!$AC$2</c:f>
              <c:strCache>
                <c:ptCount val="1"/>
                <c:pt idx="0">
                  <c:v>INFONAVIT</c:v>
                </c:pt>
              </c:strCache>
            </c:strRef>
          </c:tx>
          <c:invertIfNegative val="0"/>
          <c:val>
            <c:numRef>
              <c:f>'Nvo FANVIT1 Sin Asset'!$AC$3:$AC$647</c:f>
              <c:numCache>
                <c:formatCode>_-* #,##0_-;\-* #,##0_-;_-* "-"??_-;_-@_-</c:formatCode>
                <c:ptCount val="6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349683833</c:v>
                </c:pt>
                <c:pt idx="158">
                  <c:v>1000000000</c:v>
                </c:pt>
                <c:pt idx="159">
                  <c:v>1000000000</c:v>
                </c:pt>
                <c:pt idx="160">
                  <c:v>1000000000</c:v>
                </c:pt>
                <c:pt idx="161">
                  <c:v>1000000000</c:v>
                </c:pt>
                <c:pt idx="162">
                  <c:v>1500000000</c:v>
                </c:pt>
                <c:pt idx="163">
                  <c:v>2000000000</c:v>
                </c:pt>
                <c:pt idx="164">
                  <c:v>2000000000</c:v>
                </c:pt>
                <c:pt idx="165">
                  <c:v>2000000000</c:v>
                </c:pt>
                <c:pt idx="166">
                  <c:v>2500000000</c:v>
                </c:pt>
                <c:pt idx="167">
                  <c:v>2500000000</c:v>
                </c:pt>
                <c:pt idx="168">
                  <c:v>2500000000</c:v>
                </c:pt>
                <c:pt idx="169">
                  <c:v>2500000000</c:v>
                </c:pt>
                <c:pt idx="170">
                  <c:v>2500000000</c:v>
                </c:pt>
                <c:pt idx="171">
                  <c:v>2500000000</c:v>
                </c:pt>
                <c:pt idx="172">
                  <c:v>4499999543.6199999</c:v>
                </c:pt>
                <c:pt idx="173">
                  <c:v>4499999543.6199999</c:v>
                </c:pt>
                <c:pt idx="174">
                  <c:v>4499999543.6199999</c:v>
                </c:pt>
                <c:pt idx="175">
                  <c:v>6499999350.2299995</c:v>
                </c:pt>
                <c:pt idx="176">
                  <c:v>6499999350.2299995</c:v>
                </c:pt>
                <c:pt idx="177">
                  <c:v>6499999350.2299995</c:v>
                </c:pt>
                <c:pt idx="178">
                  <c:v>6499999350.2299995</c:v>
                </c:pt>
                <c:pt idx="179">
                  <c:v>6499999350.2299995</c:v>
                </c:pt>
                <c:pt idx="180">
                  <c:v>6499999350.2299995</c:v>
                </c:pt>
                <c:pt idx="181">
                  <c:v>6499999350.2299995</c:v>
                </c:pt>
                <c:pt idx="182">
                  <c:v>6499999350.2299995</c:v>
                </c:pt>
                <c:pt idx="183">
                  <c:v>8999999350.2299995</c:v>
                </c:pt>
                <c:pt idx="184">
                  <c:v>8999999350.2299995</c:v>
                </c:pt>
                <c:pt idx="185">
                  <c:v>8999999350.2299995</c:v>
                </c:pt>
                <c:pt idx="186">
                  <c:v>8999999350.2299995</c:v>
                </c:pt>
                <c:pt idx="187">
                  <c:v>8999999350.2299995</c:v>
                </c:pt>
                <c:pt idx="188">
                  <c:v>11499999350.23</c:v>
                </c:pt>
                <c:pt idx="189">
                  <c:v>11499999350.23</c:v>
                </c:pt>
                <c:pt idx="190">
                  <c:v>11499999350.23</c:v>
                </c:pt>
                <c:pt idx="191">
                  <c:v>11499999350.23</c:v>
                </c:pt>
                <c:pt idx="192">
                  <c:v>11499999350.23</c:v>
                </c:pt>
                <c:pt idx="193">
                  <c:v>13999999115.17</c:v>
                </c:pt>
                <c:pt idx="194">
                  <c:v>13999999115.17</c:v>
                </c:pt>
                <c:pt idx="195">
                  <c:v>13999999115.17</c:v>
                </c:pt>
                <c:pt idx="196">
                  <c:v>13999999115.17</c:v>
                </c:pt>
                <c:pt idx="197">
                  <c:v>13999999115.17</c:v>
                </c:pt>
                <c:pt idx="198">
                  <c:v>16499999114.799999</c:v>
                </c:pt>
                <c:pt idx="199">
                  <c:v>16499999114.799999</c:v>
                </c:pt>
                <c:pt idx="200">
                  <c:v>16499999114.799999</c:v>
                </c:pt>
                <c:pt idx="201">
                  <c:v>16499999114.799999</c:v>
                </c:pt>
                <c:pt idx="202">
                  <c:v>18999999114.869999</c:v>
                </c:pt>
                <c:pt idx="203">
                  <c:v>18999999114.869999</c:v>
                </c:pt>
                <c:pt idx="204">
                  <c:v>18999999114.869999</c:v>
                </c:pt>
                <c:pt idx="205">
                  <c:v>18999999114.869999</c:v>
                </c:pt>
                <c:pt idx="206">
                  <c:v>18999999114.869999</c:v>
                </c:pt>
                <c:pt idx="207">
                  <c:v>21499998906.509998</c:v>
                </c:pt>
                <c:pt idx="208">
                  <c:v>21499998906.509998</c:v>
                </c:pt>
                <c:pt idx="209">
                  <c:v>21499998906.509998</c:v>
                </c:pt>
                <c:pt idx="210">
                  <c:v>21508672055.259998</c:v>
                </c:pt>
                <c:pt idx="211">
                  <c:v>21508672055.259998</c:v>
                </c:pt>
                <c:pt idx="212">
                  <c:v>24008671391.079998</c:v>
                </c:pt>
                <c:pt idx="213">
                  <c:v>24008671391.079998</c:v>
                </c:pt>
                <c:pt idx="214">
                  <c:v>24008671391.079998</c:v>
                </c:pt>
                <c:pt idx="215">
                  <c:v>24008671391.079998</c:v>
                </c:pt>
                <c:pt idx="216">
                  <c:v>24008671391.079998</c:v>
                </c:pt>
                <c:pt idx="217">
                  <c:v>27008495287.239998</c:v>
                </c:pt>
                <c:pt idx="218">
                  <c:v>27008495287.239998</c:v>
                </c:pt>
                <c:pt idx="219">
                  <c:v>27008495287.239998</c:v>
                </c:pt>
                <c:pt idx="220">
                  <c:v>27008495287.239998</c:v>
                </c:pt>
                <c:pt idx="221">
                  <c:v>27008495287.239998</c:v>
                </c:pt>
                <c:pt idx="222">
                  <c:v>30008495034.929996</c:v>
                </c:pt>
                <c:pt idx="223">
                  <c:v>30008495034.929996</c:v>
                </c:pt>
                <c:pt idx="224">
                  <c:v>30008495034.929996</c:v>
                </c:pt>
                <c:pt idx="225">
                  <c:v>30008495034.929996</c:v>
                </c:pt>
                <c:pt idx="226">
                  <c:v>30008495034.929996</c:v>
                </c:pt>
                <c:pt idx="227">
                  <c:v>33008494132.519997</c:v>
                </c:pt>
                <c:pt idx="228">
                  <c:v>33008494132.519997</c:v>
                </c:pt>
                <c:pt idx="229">
                  <c:v>33008494132.519997</c:v>
                </c:pt>
                <c:pt idx="230">
                  <c:v>33008494132.519997</c:v>
                </c:pt>
                <c:pt idx="231">
                  <c:v>33008494132.519997</c:v>
                </c:pt>
                <c:pt idx="232">
                  <c:v>36008493845.540001</c:v>
                </c:pt>
                <c:pt idx="233">
                  <c:v>36008493845.540001</c:v>
                </c:pt>
                <c:pt idx="234">
                  <c:v>36008493845.540001</c:v>
                </c:pt>
                <c:pt idx="235">
                  <c:v>36008493845.540001</c:v>
                </c:pt>
                <c:pt idx="236">
                  <c:v>36008493845.540001</c:v>
                </c:pt>
                <c:pt idx="237">
                  <c:v>39390271745.199997</c:v>
                </c:pt>
                <c:pt idx="238">
                  <c:v>39390271745.199997</c:v>
                </c:pt>
                <c:pt idx="239">
                  <c:v>39390271745.199997</c:v>
                </c:pt>
                <c:pt idx="240">
                  <c:v>39390271745.199997</c:v>
                </c:pt>
                <c:pt idx="241">
                  <c:v>39390271745.199997</c:v>
                </c:pt>
                <c:pt idx="242">
                  <c:v>42905694517.549995</c:v>
                </c:pt>
                <c:pt idx="243">
                  <c:v>42905694517.549995</c:v>
                </c:pt>
                <c:pt idx="244">
                  <c:v>42905694517.549995</c:v>
                </c:pt>
                <c:pt idx="245">
                  <c:v>42905694517.549995</c:v>
                </c:pt>
                <c:pt idx="246">
                  <c:v>42905694517.549995</c:v>
                </c:pt>
                <c:pt idx="247">
                  <c:v>45266918092.340004</c:v>
                </c:pt>
                <c:pt idx="248">
                  <c:v>45266918092.340004</c:v>
                </c:pt>
                <c:pt idx="249">
                  <c:v>45266918092.340004</c:v>
                </c:pt>
                <c:pt idx="250">
                  <c:v>45266918092.339996</c:v>
                </c:pt>
                <c:pt idx="251">
                  <c:v>45266918092.339996</c:v>
                </c:pt>
                <c:pt idx="252">
                  <c:v>45266918092.339996</c:v>
                </c:pt>
                <c:pt idx="253">
                  <c:v>45360000000</c:v>
                </c:pt>
                <c:pt idx="254">
                  <c:v>45360000000</c:v>
                </c:pt>
                <c:pt idx="255">
                  <c:v>45360000000</c:v>
                </c:pt>
                <c:pt idx="256">
                  <c:v>45360000000</c:v>
                </c:pt>
                <c:pt idx="257">
                  <c:v>45360000000</c:v>
                </c:pt>
                <c:pt idx="258">
                  <c:v>45360000000</c:v>
                </c:pt>
                <c:pt idx="259">
                  <c:v>45360000000</c:v>
                </c:pt>
                <c:pt idx="260">
                  <c:v>45360000000</c:v>
                </c:pt>
                <c:pt idx="261">
                  <c:v>45360000000</c:v>
                </c:pt>
                <c:pt idx="262">
                  <c:v>45360000000</c:v>
                </c:pt>
                <c:pt idx="263">
                  <c:v>45360000000</c:v>
                </c:pt>
                <c:pt idx="264">
                  <c:v>45360000000</c:v>
                </c:pt>
                <c:pt idx="265">
                  <c:v>45360000000</c:v>
                </c:pt>
                <c:pt idx="266">
                  <c:v>45360000000</c:v>
                </c:pt>
                <c:pt idx="267">
                  <c:v>45360000000</c:v>
                </c:pt>
                <c:pt idx="268">
                  <c:v>45360000000</c:v>
                </c:pt>
                <c:pt idx="269">
                  <c:v>45360000000</c:v>
                </c:pt>
                <c:pt idx="270">
                  <c:v>45360000000</c:v>
                </c:pt>
                <c:pt idx="271">
                  <c:v>45360000000</c:v>
                </c:pt>
                <c:pt idx="272">
                  <c:v>45360000000</c:v>
                </c:pt>
                <c:pt idx="273">
                  <c:v>45360000000</c:v>
                </c:pt>
                <c:pt idx="274">
                  <c:v>45360000000</c:v>
                </c:pt>
                <c:pt idx="275">
                  <c:v>45360000000</c:v>
                </c:pt>
                <c:pt idx="276">
                  <c:v>45360000000</c:v>
                </c:pt>
                <c:pt idx="277">
                  <c:v>45360000000</c:v>
                </c:pt>
                <c:pt idx="278">
                  <c:v>45360000000</c:v>
                </c:pt>
                <c:pt idx="279">
                  <c:v>45360000000</c:v>
                </c:pt>
                <c:pt idx="280">
                  <c:v>45360000000</c:v>
                </c:pt>
                <c:pt idx="281">
                  <c:v>45360000000</c:v>
                </c:pt>
                <c:pt idx="282">
                  <c:v>45360000000</c:v>
                </c:pt>
                <c:pt idx="283">
                  <c:v>45360000000</c:v>
                </c:pt>
                <c:pt idx="284">
                  <c:v>45360000000</c:v>
                </c:pt>
                <c:pt idx="285">
                  <c:v>45360000000</c:v>
                </c:pt>
                <c:pt idx="286">
                  <c:v>45360000000</c:v>
                </c:pt>
                <c:pt idx="287">
                  <c:v>45360000000</c:v>
                </c:pt>
                <c:pt idx="288">
                  <c:v>45360000000</c:v>
                </c:pt>
                <c:pt idx="289">
                  <c:v>47360000000</c:v>
                </c:pt>
                <c:pt idx="290">
                  <c:v>50360000000</c:v>
                </c:pt>
                <c:pt idx="291">
                  <c:v>50360000000</c:v>
                </c:pt>
                <c:pt idx="292">
                  <c:v>50360000000</c:v>
                </c:pt>
                <c:pt idx="293">
                  <c:v>50360000000</c:v>
                </c:pt>
                <c:pt idx="294">
                  <c:v>50360000000</c:v>
                </c:pt>
                <c:pt idx="295">
                  <c:v>50360000000</c:v>
                </c:pt>
                <c:pt idx="296">
                  <c:v>50360000000</c:v>
                </c:pt>
                <c:pt idx="297">
                  <c:v>50360000000</c:v>
                </c:pt>
                <c:pt idx="298">
                  <c:v>50360000000</c:v>
                </c:pt>
                <c:pt idx="299">
                  <c:v>50360000000</c:v>
                </c:pt>
                <c:pt idx="300">
                  <c:v>50360000000</c:v>
                </c:pt>
                <c:pt idx="301">
                  <c:v>50360000000</c:v>
                </c:pt>
                <c:pt idx="302">
                  <c:v>50360000000</c:v>
                </c:pt>
                <c:pt idx="303">
                  <c:v>50360000000</c:v>
                </c:pt>
                <c:pt idx="304">
                  <c:v>50360000000</c:v>
                </c:pt>
                <c:pt idx="305">
                  <c:v>50360000000</c:v>
                </c:pt>
                <c:pt idx="306">
                  <c:v>50360000000</c:v>
                </c:pt>
                <c:pt idx="307">
                  <c:v>50360000000</c:v>
                </c:pt>
                <c:pt idx="308">
                  <c:v>50360000000</c:v>
                </c:pt>
                <c:pt idx="309">
                  <c:v>50360000000</c:v>
                </c:pt>
                <c:pt idx="310">
                  <c:v>50360000000</c:v>
                </c:pt>
                <c:pt idx="311">
                  <c:v>50360000000</c:v>
                </c:pt>
                <c:pt idx="312">
                  <c:v>50360000000</c:v>
                </c:pt>
                <c:pt idx="313">
                  <c:v>50360000000</c:v>
                </c:pt>
                <c:pt idx="314">
                  <c:v>50360000000</c:v>
                </c:pt>
                <c:pt idx="315">
                  <c:v>50360000000</c:v>
                </c:pt>
                <c:pt idx="316">
                  <c:v>50360000000</c:v>
                </c:pt>
                <c:pt idx="317">
                  <c:v>50360000000</c:v>
                </c:pt>
                <c:pt idx="318">
                  <c:v>50360000000</c:v>
                </c:pt>
                <c:pt idx="319">
                  <c:v>50360000000</c:v>
                </c:pt>
                <c:pt idx="320">
                  <c:v>50360000000</c:v>
                </c:pt>
                <c:pt idx="321">
                  <c:v>50360000000</c:v>
                </c:pt>
                <c:pt idx="322">
                  <c:v>50360000000</c:v>
                </c:pt>
                <c:pt idx="323">
                  <c:v>50360000000</c:v>
                </c:pt>
                <c:pt idx="324">
                  <c:v>50360000000</c:v>
                </c:pt>
                <c:pt idx="325">
                  <c:v>50360000000</c:v>
                </c:pt>
                <c:pt idx="326">
                  <c:v>50360000000</c:v>
                </c:pt>
                <c:pt idx="327">
                  <c:v>50360000000</c:v>
                </c:pt>
                <c:pt idx="328">
                  <c:v>50360000000</c:v>
                </c:pt>
                <c:pt idx="329">
                  <c:v>50360000000</c:v>
                </c:pt>
                <c:pt idx="330">
                  <c:v>50360000000</c:v>
                </c:pt>
                <c:pt idx="331">
                  <c:v>50360000000</c:v>
                </c:pt>
                <c:pt idx="332">
                  <c:v>50360000000</c:v>
                </c:pt>
                <c:pt idx="333">
                  <c:v>50360000000</c:v>
                </c:pt>
                <c:pt idx="334">
                  <c:v>50360000000</c:v>
                </c:pt>
                <c:pt idx="335">
                  <c:v>50360000000</c:v>
                </c:pt>
                <c:pt idx="336">
                  <c:v>50360000000</c:v>
                </c:pt>
                <c:pt idx="337">
                  <c:v>50360000000</c:v>
                </c:pt>
                <c:pt idx="338">
                  <c:v>50360000000</c:v>
                </c:pt>
                <c:pt idx="339">
                  <c:v>50360000000</c:v>
                </c:pt>
                <c:pt idx="340">
                  <c:v>50360000000</c:v>
                </c:pt>
                <c:pt idx="341">
                  <c:v>50360000000</c:v>
                </c:pt>
                <c:pt idx="342">
                  <c:v>50360000000</c:v>
                </c:pt>
                <c:pt idx="343">
                  <c:v>50360000000</c:v>
                </c:pt>
                <c:pt idx="344">
                  <c:v>50360000000</c:v>
                </c:pt>
                <c:pt idx="345">
                  <c:v>50360000000</c:v>
                </c:pt>
                <c:pt idx="346">
                  <c:v>50360000000</c:v>
                </c:pt>
                <c:pt idx="347">
                  <c:v>50360000000</c:v>
                </c:pt>
                <c:pt idx="348">
                  <c:v>50360000000</c:v>
                </c:pt>
                <c:pt idx="349">
                  <c:v>50360000000</c:v>
                </c:pt>
                <c:pt idx="350">
                  <c:v>50360000000</c:v>
                </c:pt>
                <c:pt idx="351">
                  <c:v>50360000000</c:v>
                </c:pt>
                <c:pt idx="352">
                  <c:v>50360000000</c:v>
                </c:pt>
                <c:pt idx="353">
                  <c:v>50360000000</c:v>
                </c:pt>
                <c:pt idx="354">
                  <c:v>50360000000</c:v>
                </c:pt>
                <c:pt idx="355">
                  <c:v>50360000000</c:v>
                </c:pt>
                <c:pt idx="356">
                  <c:v>50360000000</c:v>
                </c:pt>
                <c:pt idx="357">
                  <c:v>50360000000</c:v>
                </c:pt>
                <c:pt idx="358">
                  <c:v>50360000000</c:v>
                </c:pt>
                <c:pt idx="359">
                  <c:v>50360000000</c:v>
                </c:pt>
                <c:pt idx="360">
                  <c:v>50360000000</c:v>
                </c:pt>
                <c:pt idx="361">
                  <c:v>50360000000</c:v>
                </c:pt>
                <c:pt idx="362">
                  <c:v>50360000000</c:v>
                </c:pt>
                <c:pt idx="363">
                  <c:v>50360000000</c:v>
                </c:pt>
                <c:pt idx="364">
                  <c:v>50360000000</c:v>
                </c:pt>
                <c:pt idx="365">
                  <c:v>50360000000</c:v>
                </c:pt>
                <c:pt idx="366">
                  <c:v>50360000000</c:v>
                </c:pt>
                <c:pt idx="367">
                  <c:v>50360000000</c:v>
                </c:pt>
                <c:pt idx="368">
                  <c:v>50360000000</c:v>
                </c:pt>
                <c:pt idx="369">
                  <c:v>50360000000</c:v>
                </c:pt>
                <c:pt idx="370">
                  <c:v>50360000000</c:v>
                </c:pt>
                <c:pt idx="371">
                  <c:v>50360000000</c:v>
                </c:pt>
                <c:pt idx="372">
                  <c:v>50360000000</c:v>
                </c:pt>
                <c:pt idx="373">
                  <c:v>50360000000</c:v>
                </c:pt>
                <c:pt idx="374">
                  <c:v>50360000000</c:v>
                </c:pt>
                <c:pt idx="375">
                  <c:v>50360000000</c:v>
                </c:pt>
                <c:pt idx="376">
                  <c:v>50360000000</c:v>
                </c:pt>
                <c:pt idx="377">
                  <c:v>50360000000</c:v>
                </c:pt>
                <c:pt idx="378">
                  <c:v>50360000000</c:v>
                </c:pt>
                <c:pt idx="379">
                  <c:v>50360000000</c:v>
                </c:pt>
                <c:pt idx="380">
                  <c:v>50360000000</c:v>
                </c:pt>
                <c:pt idx="381">
                  <c:v>50360000000</c:v>
                </c:pt>
                <c:pt idx="382">
                  <c:v>50360000000</c:v>
                </c:pt>
                <c:pt idx="383">
                  <c:v>50360000000</c:v>
                </c:pt>
                <c:pt idx="384">
                  <c:v>50360000000</c:v>
                </c:pt>
                <c:pt idx="385">
                  <c:v>50360000000</c:v>
                </c:pt>
                <c:pt idx="386">
                  <c:v>50360000000</c:v>
                </c:pt>
                <c:pt idx="387">
                  <c:v>50360000000</c:v>
                </c:pt>
                <c:pt idx="388">
                  <c:v>50360000000</c:v>
                </c:pt>
                <c:pt idx="389">
                  <c:v>50360000000</c:v>
                </c:pt>
                <c:pt idx="390">
                  <c:v>50360000000</c:v>
                </c:pt>
                <c:pt idx="391">
                  <c:v>50360000000</c:v>
                </c:pt>
                <c:pt idx="392">
                  <c:v>50360000000</c:v>
                </c:pt>
                <c:pt idx="393">
                  <c:v>50360000000</c:v>
                </c:pt>
                <c:pt idx="394">
                  <c:v>50360000000</c:v>
                </c:pt>
                <c:pt idx="395">
                  <c:v>50360000000</c:v>
                </c:pt>
                <c:pt idx="396">
                  <c:v>50360000000</c:v>
                </c:pt>
                <c:pt idx="397">
                  <c:v>50360000000</c:v>
                </c:pt>
                <c:pt idx="398">
                  <c:v>50360000000</c:v>
                </c:pt>
                <c:pt idx="399">
                  <c:v>50360000000</c:v>
                </c:pt>
                <c:pt idx="400">
                  <c:v>50360000000</c:v>
                </c:pt>
                <c:pt idx="401">
                  <c:v>50360000000</c:v>
                </c:pt>
                <c:pt idx="402">
                  <c:v>50360000000</c:v>
                </c:pt>
                <c:pt idx="403">
                  <c:v>50360000000</c:v>
                </c:pt>
                <c:pt idx="404">
                  <c:v>50360000000</c:v>
                </c:pt>
                <c:pt idx="405">
                  <c:v>50360000000</c:v>
                </c:pt>
                <c:pt idx="406">
                  <c:v>50360000000</c:v>
                </c:pt>
                <c:pt idx="407">
                  <c:v>50360000000</c:v>
                </c:pt>
                <c:pt idx="408">
                  <c:v>50360000000</c:v>
                </c:pt>
                <c:pt idx="409">
                  <c:v>50360000000</c:v>
                </c:pt>
                <c:pt idx="410">
                  <c:v>50360000000</c:v>
                </c:pt>
                <c:pt idx="411">
                  <c:v>50360000000</c:v>
                </c:pt>
                <c:pt idx="412">
                  <c:v>50360000000</c:v>
                </c:pt>
                <c:pt idx="413">
                  <c:v>50360000000</c:v>
                </c:pt>
                <c:pt idx="414">
                  <c:v>50360000000</c:v>
                </c:pt>
                <c:pt idx="415">
                  <c:v>50360000000</c:v>
                </c:pt>
                <c:pt idx="416">
                  <c:v>50360000000</c:v>
                </c:pt>
                <c:pt idx="417">
                  <c:v>50360000000</c:v>
                </c:pt>
                <c:pt idx="418">
                  <c:v>50360000000</c:v>
                </c:pt>
                <c:pt idx="419">
                  <c:v>50360000000</c:v>
                </c:pt>
                <c:pt idx="420">
                  <c:v>50360000000</c:v>
                </c:pt>
                <c:pt idx="421">
                  <c:v>50360000000</c:v>
                </c:pt>
                <c:pt idx="422">
                  <c:v>50360000000</c:v>
                </c:pt>
                <c:pt idx="423">
                  <c:v>50360000000</c:v>
                </c:pt>
                <c:pt idx="424">
                  <c:v>50360000000</c:v>
                </c:pt>
                <c:pt idx="425">
                  <c:v>50360000000</c:v>
                </c:pt>
                <c:pt idx="426">
                  <c:v>50360000000</c:v>
                </c:pt>
                <c:pt idx="427">
                  <c:v>50360000000</c:v>
                </c:pt>
                <c:pt idx="428">
                  <c:v>50360000000</c:v>
                </c:pt>
                <c:pt idx="429">
                  <c:v>50360000000</c:v>
                </c:pt>
                <c:pt idx="430">
                  <c:v>50360000000</c:v>
                </c:pt>
                <c:pt idx="431">
                  <c:v>50360000000</c:v>
                </c:pt>
                <c:pt idx="432">
                  <c:v>50360000000</c:v>
                </c:pt>
                <c:pt idx="433">
                  <c:v>50360000000</c:v>
                </c:pt>
                <c:pt idx="434">
                  <c:v>50360000000</c:v>
                </c:pt>
                <c:pt idx="435">
                  <c:v>50360000000</c:v>
                </c:pt>
                <c:pt idx="436">
                  <c:v>50360000000</c:v>
                </c:pt>
                <c:pt idx="437">
                  <c:v>50360000000</c:v>
                </c:pt>
                <c:pt idx="438">
                  <c:v>50360000000</c:v>
                </c:pt>
                <c:pt idx="439">
                  <c:v>50360000000</c:v>
                </c:pt>
                <c:pt idx="440">
                  <c:v>50360000000</c:v>
                </c:pt>
                <c:pt idx="441">
                  <c:v>50360000000</c:v>
                </c:pt>
                <c:pt idx="442">
                  <c:v>50360000000</c:v>
                </c:pt>
                <c:pt idx="443">
                  <c:v>50360000000</c:v>
                </c:pt>
                <c:pt idx="444">
                  <c:v>50360000000</c:v>
                </c:pt>
                <c:pt idx="445">
                  <c:v>50360000000</c:v>
                </c:pt>
                <c:pt idx="446">
                  <c:v>50360000000</c:v>
                </c:pt>
                <c:pt idx="447">
                  <c:v>50360000000</c:v>
                </c:pt>
                <c:pt idx="448">
                  <c:v>50360000000</c:v>
                </c:pt>
                <c:pt idx="449">
                  <c:v>50360000000</c:v>
                </c:pt>
                <c:pt idx="450">
                  <c:v>50360000000</c:v>
                </c:pt>
                <c:pt idx="451">
                  <c:v>50360000000</c:v>
                </c:pt>
                <c:pt idx="452">
                  <c:v>50360000000</c:v>
                </c:pt>
                <c:pt idx="453">
                  <c:v>50360000000</c:v>
                </c:pt>
                <c:pt idx="454">
                  <c:v>50360000000</c:v>
                </c:pt>
                <c:pt idx="455">
                  <c:v>50360000000</c:v>
                </c:pt>
                <c:pt idx="456">
                  <c:v>50360000000</c:v>
                </c:pt>
                <c:pt idx="457">
                  <c:v>50360000000</c:v>
                </c:pt>
                <c:pt idx="458">
                  <c:v>50360000000</c:v>
                </c:pt>
                <c:pt idx="459">
                  <c:v>50360000000</c:v>
                </c:pt>
                <c:pt idx="460">
                  <c:v>50360000000</c:v>
                </c:pt>
                <c:pt idx="461">
                  <c:v>50360000000</c:v>
                </c:pt>
                <c:pt idx="462">
                  <c:v>50360000000</c:v>
                </c:pt>
                <c:pt idx="463">
                  <c:v>50360000000</c:v>
                </c:pt>
                <c:pt idx="464">
                  <c:v>50360000000</c:v>
                </c:pt>
                <c:pt idx="465">
                  <c:v>50360000000</c:v>
                </c:pt>
                <c:pt idx="466">
                  <c:v>50360000000</c:v>
                </c:pt>
                <c:pt idx="467">
                  <c:v>50360000000</c:v>
                </c:pt>
                <c:pt idx="468">
                  <c:v>50360000000</c:v>
                </c:pt>
                <c:pt idx="469">
                  <c:v>50360000000</c:v>
                </c:pt>
                <c:pt idx="470">
                  <c:v>50360000000</c:v>
                </c:pt>
                <c:pt idx="471">
                  <c:v>50360000000</c:v>
                </c:pt>
                <c:pt idx="472">
                  <c:v>50360000000</c:v>
                </c:pt>
                <c:pt idx="473">
                  <c:v>50360000000</c:v>
                </c:pt>
                <c:pt idx="474">
                  <c:v>50360000000</c:v>
                </c:pt>
                <c:pt idx="475">
                  <c:v>50360000000</c:v>
                </c:pt>
                <c:pt idx="476">
                  <c:v>50360000000</c:v>
                </c:pt>
                <c:pt idx="477">
                  <c:v>50360000000</c:v>
                </c:pt>
                <c:pt idx="478">
                  <c:v>50360000000</c:v>
                </c:pt>
                <c:pt idx="479">
                  <c:v>50360000000</c:v>
                </c:pt>
                <c:pt idx="480">
                  <c:v>50360000000</c:v>
                </c:pt>
                <c:pt idx="481">
                  <c:v>50360000000</c:v>
                </c:pt>
                <c:pt idx="482">
                  <c:v>50360000000</c:v>
                </c:pt>
                <c:pt idx="483">
                  <c:v>50360000000</c:v>
                </c:pt>
                <c:pt idx="484">
                  <c:v>50360000000</c:v>
                </c:pt>
                <c:pt idx="485">
                  <c:v>50360000000</c:v>
                </c:pt>
                <c:pt idx="486">
                  <c:v>50360000000</c:v>
                </c:pt>
                <c:pt idx="487">
                  <c:v>50360000000</c:v>
                </c:pt>
                <c:pt idx="488">
                  <c:v>50360000000</c:v>
                </c:pt>
                <c:pt idx="489">
                  <c:v>50360000000</c:v>
                </c:pt>
                <c:pt idx="490">
                  <c:v>50360000000</c:v>
                </c:pt>
                <c:pt idx="491">
                  <c:v>50360000000</c:v>
                </c:pt>
                <c:pt idx="492">
                  <c:v>50360000000</c:v>
                </c:pt>
                <c:pt idx="493">
                  <c:v>50360000000</c:v>
                </c:pt>
                <c:pt idx="494">
                  <c:v>50360000000</c:v>
                </c:pt>
                <c:pt idx="495">
                  <c:v>50360000000</c:v>
                </c:pt>
                <c:pt idx="496">
                  <c:v>50360000000</c:v>
                </c:pt>
                <c:pt idx="497">
                  <c:v>50360000000</c:v>
                </c:pt>
                <c:pt idx="498">
                  <c:v>50360000000</c:v>
                </c:pt>
                <c:pt idx="499">
                  <c:v>50360000000</c:v>
                </c:pt>
                <c:pt idx="500">
                  <c:v>50360000000</c:v>
                </c:pt>
                <c:pt idx="501">
                  <c:v>50360000000</c:v>
                </c:pt>
                <c:pt idx="502">
                  <c:v>50360000000</c:v>
                </c:pt>
                <c:pt idx="503">
                  <c:v>50360000000</c:v>
                </c:pt>
                <c:pt idx="504">
                  <c:v>50360000000</c:v>
                </c:pt>
                <c:pt idx="505">
                  <c:v>50360000000</c:v>
                </c:pt>
                <c:pt idx="506">
                  <c:v>50360000000</c:v>
                </c:pt>
                <c:pt idx="507">
                  <c:v>50360000000</c:v>
                </c:pt>
                <c:pt idx="508">
                  <c:v>50360000000</c:v>
                </c:pt>
                <c:pt idx="509">
                  <c:v>50360000000</c:v>
                </c:pt>
                <c:pt idx="510">
                  <c:v>50360000000</c:v>
                </c:pt>
                <c:pt idx="511">
                  <c:v>50360000000</c:v>
                </c:pt>
                <c:pt idx="512">
                  <c:v>50360000000</c:v>
                </c:pt>
                <c:pt idx="513">
                  <c:v>50360000000</c:v>
                </c:pt>
                <c:pt idx="514">
                  <c:v>50360000000</c:v>
                </c:pt>
                <c:pt idx="515">
                  <c:v>50360000000</c:v>
                </c:pt>
                <c:pt idx="516">
                  <c:v>50360000000</c:v>
                </c:pt>
                <c:pt idx="517">
                  <c:v>50360000000</c:v>
                </c:pt>
                <c:pt idx="518">
                  <c:v>50360000000</c:v>
                </c:pt>
                <c:pt idx="519">
                  <c:v>50360000000</c:v>
                </c:pt>
                <c:pt idx="520">
                  <c:v>50360000000</c:v>
                </c:pt>
                <c:pt idx="521">
                  <c:v>50360000000</c:v>
                </c:pt>
                <c:pt idx="522">
                  <c:v>50360000000</c:v>
                </c:pt>
                <c:pt idx="523">
                  <c:v>50360000000</c:v>
                </c:pt>
                <c:pt idx="524">
                  <c:v>50360000000</c:v>
                </c:pt>
                <c:pt idx="525">
                  <c:v>50360000000</c:v>
                </c:pt>
                <c:pt idx="526">
                  <c:v>50360000000</c:v>
                </c:pt>
                <c:pt idx="527">
                  <c:v>50360000000</c:v>
                </c:pt>
                <c:pt idx="528">
                  <c:v>50360000000</c:v>
                </c:pt>
                <c:pt idx="529">
                  <c:v>50360000000</c:v>
                </c:pt>
                <c:pt idx="530">
                  <c:v>50360000000</c:v>
                </c:pt>
                <c:pt idx="531">
                  <c:v>50360000000</c:v>
                </c:pt>
                <c:pt idx="532">
                  <c:v>50360000000</c:v>
                </c:pt>
                <c:pt idx="533">
                  <c:v>50360000000</c:v>
                </c:pt>
                <c:pt idx="534">
                  <c:v>50360000000</c:v>
                </c:pt>
                <c:pt idx="535">
                  <c:v>50360000000</c:v>
                </c:pt>
                <c:pt idx="536">
                  <c:v>50360000000</c:v>
                </c:pt>
                <c:pt idx="537">
                  <c:v>50360000000</c:v>
                </c:pt>
                <c:pt idx="538">
                  <c:v>50360000000</c:v>
                </c:pt>
                <c:pt idx="539">
                  <c:v>50360000000</c:v>
                </c:pt>
                <c:pt idx="540">
                  <c:v>50360000000</c:v>
                </c:pt>
                <c:pt idx="541">
                  <c:v>50360000000</c:v>
                </c:pt>
                <c:pt idx="542">
                  <c:v>50360000000</c:v>
                </c:pt>
                <c:pt idx="543">
                  <c:v>50360000000</c:v>
                </c:pt>
                <c:pt idx="544">
                  <c:v>50360000000</c:v>
                </c:pt>
                <c:pt idx="545">
                  <c:v>50360000000</c:v>
                </c:pt>
                <c:pt idx="546">
                  <c:v>50360000000</c:v>
                </c:pt>
                <c:pt idx="547">
                  <c:v>50360000000</c:v>
                </c:pt>
                <c:pt idx="548">
                  <c:v>50360000000</c:v>
                </c:pt>
                <c:pt idx="549">
                  <c:v>50360000000</c:v>
                </c:pt>
                <c:pt idx="550">
                  <c:v>50360000000</c:v>
                </c:pt>
                <c:pt idx="551">
                  <c:v>50360000000</c:v>
                </c:pt>
                <c:pt idx="552">
                  <c:v>50360000000</c:v>
                </c:pt>
                <c:pt idx="553">
                  <c:v>50360000000</c:v>
                </c:pt>
                <c:pt idx="554">
                  <c:v>50360000000</c:v>
                </c:pt>
                <c:pt idx="555">
                  <c:v>50360000000</c:v>
                </c:pt>
                <c:pt idx="556">
                  <c:v>50360000000</c:v>
                </c:pt>
                <c:pt idx="557">
                  <c:v>50360000000</c:v>
                </c:pt>
                <c:pt idx="558">
                  <c:v>50360000000</c:v>
                </c:pt>
                <c:pt idx="559">
                  <c:v>50360000000</c:v>
                </c:pt>
                <c:pt idx="560">
                  <c:v>50360000000</c:v>
                </c:pt>
                <c:pt idx="561">
                  <c:v>50360000000</c:v>
                </c:pt>
                <c:pt idx="562">
                  <c:v>50360000000</c:v>
                </c:pt>
                <c:pt idx="563">
                  <c:v>50360000000</c:v>
                </c:pt>
                <c:pt idx="564">
                  <c:v>50360000000</c:v>
                </c:pt>
                <c:pt idx="565">
                  <c:v>50360000000</c:v>
                </c:pt>
                <c:pt idx="566">
                  <c:v>54360000000</c:v>
                </c:pt>
                <c:pt idx="567">
                  <c:v>54360000000</c:v>
                </c:pt>
                <c:pt idx="568">
                  <c:v>54360000000</c:v>
                </c:pt>
                <c:pt idx="569">
                  <c:v>54360000000</c:v>
                </c:pt>
                <c:pt idx="570">
                  <c:v>58360000000</c:v>
                </c:pt>
                <c:pt idx="571">
                  <c:v>58360000000</c:v>
                </c:pt>
                <c:pt idx="572">
                  <c:v>58360000000</c:v>
                </c:pt>
                <c:pt idx="573">
                  <c:v>62360000000</c:v>
                </c:pt>
                <c:pt idx="574">
                  <c:v>66360000000</c:v>
                </c:pt>
                <c:pt idx="575">
                  <c:v>66360000000</c:v>
                </c:pt>
                <c:pt idx="576">
                  <c:v>66360000000</c:v>
                </c:pt>
                <c:pt idx="577">
                  <c:v>66360000000</c:v>
                </c:pt>
                <c:pt idx="578">
                  <c:v>70360000000</c:v>
                </c:pt>
                <c:pt idx="579">
                  <c:v>74360000000</c:v>
                </c:pt>
                <c:pt idx="580">
                  <c:v>74360000000</c:v>
                </c:pt>
                <c:pt idx="581">
                  <c:v>74360000000</c:v>
                </c:pt>
                <c:pt idx="582">
                  <c:v>74360000000</c:v>
                </c:pt>
                <c:pt idx="583">
                  <c:v>78360000000</c:v>
                </c:pt>
                <c:pt idx="584">
                  <c:v>78360000000</c:v>
                </c:pt>
                <c:pt idx="585">
                  <c:v>78360000000</c:v>
                </c:pt>
                <c:pt idx="586">
                  <c:v>78360000000</c:v>
                </c:pt>
                <c:pt idx="587">
                  <c:v>78360000000</c:v>
                </c:pt>
                <c:pt idx="588">
                  <c:v>78360000000</c:v>
                </c:pt>
                <c:pt idx="589">
                  <c:v>78360000000</c:v>
                </c:pt>
                <c:pt idx="590">
                  <c:v>78360000000</c:v>
                </c:pt>
                <c:pt idx="591">
                  <c:v>78360000000</c:v>
                </c:pt>
                <c:pt idx="592">
                  <c:v>78360000000</c:v>
                </c:pt>
                <c:pt idx="593">
                  <c:v>82360000000</c:v>
                </c:pt>
                <c:pt idx="594">
                  <c:v>85360000000</c:v>
                </c:pt>
                <c:pt idx="595">
                  <c:v>85360000000</c:v>
                </c:pt>
                <c:pt idx="596">
                  <c:v>85360000000</c:v>
                </c:pt>
                <c:pt idx="597">
                  <c:v>85360000000</c:v>
                </c:pt>
                <c:pt idx="598">
                  <c:v>85360000000</c:v>
                </c:pt>
                <c:pt idx="599">
                  <c:v>90360000000</c:v>
                </c:pt>
                <c:pt idx="600">
                  <c:v>90360000000</c:v>
                </c:pt>
                <c:pt idx="601">
                  <c:v>90360000000</c:v>
                </c:pt>
                <c:pt idx="602">
                  <c:v>90360000000</c:v>
                </c:pt>
                <c:pt idx="603">
                  <c:v>90360000000</c:v>
                </c:pt>
                <c:pt idx="604">
                  <c:v>90360000000</c:v>
                </c:pt>
                <c:pt idx="605">
                  <c:v>90360000000</c:v>
                </c:pt>
                <c:pt idx="606">
                  <c:v>90360000000</c:v>
                </c:pt>
                <c:pt idx="607">
                  <c:v>90360000000</c:v>
                </c:pt>
                <c:pt idx="608">
                  <c:v>90360000000</c:v>
                </c:pt>
                <c:pt idx="609">
                  <c:v>90360000000</c:v>
                </c:pt>
                <c:pt idx="610">
                  <c:v>90360000000</c:v>
                </c:pt>
                <c:pt idx="611">
                  <c:v>90360000000</c:v>
                </c:pt>
                <c:pt idx="612">
                  <c:v>90360000000</c:v>
                </c:pt>
                <c:pt idx="613">
                  <c:v>90360000000</c:v>
                </c:pt>
                <c:pt idx="614">
                  <c:v>90360000000</c:v>
                </c:pt>
                <c:pt idx="615">
                  <c:v>90360000000</c:v>
                </c:pt>
                <c:pt idx="616">
                  <c:v>90360000000</c:v>
                </c:pt>
                <c:pt idx="617">
                  <c:v>90360000000</c:v>
                </c:pt>
                <c:pt idx="618">
                  <c:v>90360000000</c:v>
                </c:pt>
                <c:pt idx="619">
                  <c:v>90360000000</c:v>
                </c:pt>
                <c:pt idx="620">
                  <c:v>90360000000</c:v>
                </c:pt>
                <c:pt idx="621">
                  <c:v>90360000000</c:v>
                </c:pt>
                <c:pt idx="622">
                  <c:v>90360000000</c:v>
                </c:pt>
                <c:pt idx="623">
                  <c:v>90360000000</c:v>
                </c:pt>
                <c:pt idx="624">
                  <c:v>90360000000</c:v>
                </c:pt>
                <c:pt idx="625">
                  <c:v>90360000000</c:v>
                </c:pt>
                <c:pt idx="626">
                  <c:v>90360000000</c:v>
                </c:pt>
                <c:pt idx="627">
                  <c:v>90360000000</c:v>
                </c:pt>
                <c:pt idx="628">
                  <c:v>90360000000</c:v>
                </c:pt>
                <c:pt idx="629">
                  <c:v>90360000000</c:v>
                </c:pt>
                <c:pt idx="630">
                  <c:v>90360000000</c:v>
                </c:pt>
                <c:pt idx="631">
                  <c:v>90360000000</c:v>
                </c:pt>
                <c:pt idx="632">
                  <c:v>90360000000</c:v>
                </c:pt>
                <c:pt idx="633">
                  <c:v>90360000000</c:v>
                </c:pt>
                <c:pt idx="634">
                  <c:v>90360000000</c:v>
                </c:pt>
                <c:pt idx="635">
                  <c:v>90360000000</c:v>
                </c:pt>
                <c:pt idx="636">
                  <c:v>90360000000</c:v>
                </c:pt>
                <c:pt idx="637">
                  <c:v>90360000000</c:v>
                </c:pt>
                <c:pt idx="638">
                  <c:v>96360000000</c:v>
                </c:pt>
                <c:pt idx="639">
                  <c:v>96360000000</c:v>
                </c:pt>
                <c:pt idx="640">
                  <c:v>96360000000</c:v>
                </c:pt>
                <c:pt idx="641">
                  <c:v>96360000000</c:v>
                </c:pt>
                <c:pt idx="642">
                  <c:v>96360000000</c:v>
                </c:pt>
                <c:pt idx="643">
                  <c:v>96360000000</c:v>
                </c:pt>
                <c:pt idx="644">
                  <c:v>96360000000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105344"/>
        <c:axId val="217177472"/>
      </c:barChart>
      <c:lineChart>
        <c:grouping val="standard"/>
        <c:varyColors val="0"/>
        <c:ser>
          <c:idx val="0"/>
          <c:order val="0"/>
          <c:tx>
            <c:strRef>
              <c:f>'Nvo FANVIT1 Sin Asset'!$U$2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2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6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7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75"/>
              <c:layout>
                <c:manualLayout>
                  <c:x val="0.42555772836087807"/>
                  <c:y val="-0.26500990704452415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800" dirty="0">
                        <a:solidFill>
                          <a:sysClr val="windowText" lastClr="000000"/>
                        </a:solidFill>
                      </a:rPr>
                      <a:t>FANVIT
31Ene</a:t>
                    </a:r>
                  </a:p>
                  <a:p>
                    <a:pPr>
                      <a:defRPr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800" dirty="0">
                        <a:solidFill>
                          <a:sysClr val="windowText" lastClr="000000"/>
                        </a:solidFill>
                      </a:rPr>
                      <a:t>6.86</a:t>
                    </a:r>
                    <a:endParaRPr lang="en-US" sz="900" dirty="0">
                      <a:solidFill>
                        <a:sysClr val="windowText" lastClr="000000"/>
                      </a:solidFill>
                    </a:endParaRP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'Nvo FANVIT1 Sin Asset'!$A$3:$A$647</c:f>
              <c:numCache>
                <c:formatCode>d\-mmm</c:formatCode>
                <c:ptCount val="645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42437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 formatCode="d\-mmm\-yy">
                  <c:v>42711</c:v>
                </c:pt>
                <c:pt idx="607" formatCode="d\-mmm\-yy">
                  <c:v>42712</c:v>
                </c:pt>
                <c:pt idx="608" formatCode="d\-mmm\-yy">
                  <c:v>42713</c:v>
                </c:pt>
                <c:pt idx="609" formatCode="d\-mmm\-yy">
                  <c:v>42717</c:v>
                </c:pt>
                <c:pt idx="610" formatCode="d\-mmm\-yy">
                  <c:v>42718</c:v>
                </c:pt>
                <c:pt idx="611" formatCode="d\-mmm\-yy">
                  <c:v>42719</c:v>
                </c:pt>
                <c:pt idx="612" formatCode="d\-mmm\-yy">
                  <c:v>42720</c:v>
                </c:pt>
                <c:pt idx="613" formatCode="d\-mmm\-yy">
                  <c:v>42723</c:v>
                </c:pt>
                <c:pt idx="614" formatCode="d\-mmm\-yy">
                  <c:v>42724</c:v>
                </c:pt>
                <c:pt idx="615" formatCode="d\-mmm\-yy">
                  <c:v>42725</c:v>
                </c:pt>
                <c:pt idx="616" formatCode="d\-mmm\-yy">
                  <c:v>42726</c:v>
                </c:pt>
                <c:pt idx="617" formatCode="d\-mmm\-yy">
                  <c:v>42730</c:v>
                </c:pt>
                <c:pt idx="618" formatCode="d\-mmm\-yy">
                  <c:v>42731</c:v>
                </c:pt>
                <c:pt idx="619" formatCode="d\-mmm\-yy">
                  <c:v>42732</c:v>
                </c:pt>
                <c:pt idx="620" formatCode="d\-mmm\-yy">
                  <c:v>42733</c:v>
                </c:pt>
                <c:pt idx="621" formatCode="d\-mmm\-yy">
                  <c:v>42734</c:v>
                </c:pt>
                <c:pt idx="622" formatCode="d\-mmm\-yy">
                  <c:v>42735</c:v>
                </c:pt>
                <c:pt idx="623" formatCode="d\-mmm\-yy">
                  <c:v>42737</c:v>
                </c:pt>
                <c:pt idx="624" formatCode="d\-mmm\-yy">
                  <c:v>42738</c:v>
                </c:pt>
                <c:pt idx="625" formatCode="d\-mmm\-yy">
                  <c:v>42739</c:v>
                </c:pt>
                <c:pt idx="626" formatCode="d\-mmm\-yy">
                  <c:v>42740</c:v>
                </c:pt>
                <c:pt idx="627" formatCode="d\-mmm\-yy">
                  <c:v>42741</c:v>
                </c:pt>
                <c:pt idx="628" formatCode="d\-mmm\-yy">
                  <c:v>42744</c:v>
                </c:pt>
                <c:pt idx="629" formatCode="d\-mmm\-yy">
                  <c:v>42745</c:v>
                </c:pt>
                <c:pt idx="630" formatCode="d\-mmm\-yy">
                  <c:v>42746</c:v>
                </c:pt>
                <c:pt idx="631" formatCode="d\-mmm\-yy">
                  <c:v>42747</c:v>
                </c:pt>
                <c:pt idx="632" formatCode="d\-mmm\-yy">
                  <c:v>42748</c:v>
                </c:pt>
                <c:pt idx="633" formatCode="d\-mmm\-yy">
                  <c:v>42751</c:v>
                </c:pt>
                <c:pt idx="634" formatCode="d\-mmm\-yy">
                  <c:v>42752</c:v>
                </c:pt>
                <c:pt idx="635" formatCode="d\-mmm\-yy">
                  <c:v>42753</c:v>
                </c:pt>
                <c:pt idx="636" formatCode="d\-mmm\-yy">
                  <c:v>42754</c:v>
                </c:pt>
                <c:pt idx="637" formatCode="d\-mmm\-yy">
                  <c:v>42755</c:v>
                </c:pt>
                <c:pt idx="638" formatCode="d\-mmm\-yy">
                  <c:v>42758</c:v>
                </c:pt>
                <c:pt idx="639" formatCode="d\-mmm\-yy">
                  <c:v>42759</c:v>
                </c:pt>
                <c:pt idx="640" formatCode="d\-mmm\-yy">
                  <c:v>42760</c:v>
                </c:pt>
                <c:pt idx="641" formatCode="d\-mmm\-yy">
                  <c:v>42761</c:v>
                </c:pt>
                <c:pt idx="642" formatCode="d\-mmm\-yy">
                  <c:v>42762</c:v>
                </c:pt>
                <c:pt idx="643" formatCode="d\-mmm\-yy">
                  <c:v>42765</c:v>
                </c:pt>
                <c:pt idx="644" formatCode="d\-mmm\-yy">
                  <c:v>42766</c:v>
                </c:pt>
              </c:numCache>
            </c:numRef>
          </c:cat>
          <c:val>
            <c:numRef>
              <c:f>'Nvo FANVIT1 Sin Asset'!$U$3:$U$647</c:f>
              <c:numCache>
                <c:formatCode>0.0000</c:formatCode>
                <c:ptCount val="645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>
                  <c:v>4.0873999999999997</c:v>
                </c:pt>
                <c:pt idx="101">
                  <c:v>4.0785999999999998</c:v>
                </c:pt>
                <c:pt idx="102">
                  <c:v>4.0671999999999997</c:v>
                </c:pt>
                <c:pt idx="103">
                  <c:v>4.2131999999999996</c:v>
                </c:pt>
                <c:pt idx="104">
                  <c:v>4.2587000000000002</c:v>
                </c:pt>
                <c:pt idx="105">
                  <c:v>4.2476000000000003</c:v>
                </c:pt>
                <c:pt idx="106">
                  <c:v>4.2594000000000003</c:v>
                </c:pt>
                <c:pt idx="107">
                  <c:v>4.2602000000000002</c:v>
                </c:pt>
                <c:pt idx="108">
                  <c:v>4.2870999999999997</c:v>
                </c:pt>
                <c:pt idx="109">
                  <c:v>4.1665000000000001</c:v>
                </c:pt>
                <c:pt idx="110">
                  <c:v>4.0711000000000004</c:v>
                </c:pt>
                <c:pt idx="111">
                  <c:v>4.0807000000000002</c:v>
                </c:pt>
                <c:pt idx="112">
                  <c:v>4.0656999999999996</c:v>
                </c:pt>
                <c:pt idx="113">
                  <c:v>3.9506999999999999</c:v>
                </c:pt>
                <c:pt idx="114">
                  <c:v>3.9977999999999998</c:v>
                </c:pt>
                <c:pt idx="115">
                  <c:v>4.0319000000000003</c:v>
                </c:pt>
                <c:pt idx="116">
                  <c:v>3.9983</c:v>
                </c:pt>
                <c:pt idx="117">
                  <c:v>4.0320999999999998</c:v>
                </c:pt>
                <c:pt idx="118">
                  <c:v>4.0374999999999996</c:v>
                </c:pt>
                <c:pt idx="119">
                  <c:v>4.0148999999999999</c:v>
                </c:pt>
                <c:pt idx="120">
                  <c:v>3.9870999999999999</c:v>
                </c:pt>
                <c:pt idx="121">
                  <c:v>3.9973000000000001</c:v>
                </c:pt>
                <c:pt idx="122">
                  <c:v>4.0827</c:v>
                </c:pt>
                <c:pt idx="123">
                  <c:v>3.8761999999999999</c:v>
                </c:pt>
                <c:pt idx="124">
                  <c:v>3.8466</c:v>
                </c:pt>
                <c:pt idx="125">
                  <c:v>3.8641000000000001</c:v>
                </c:pt>
                <c:pt idx="126">
                  <c:v>3.9045000000000001</c:v>
                </c:pt>
                <c:pt idx="127">
                  <c:v>3.9622999999999999</c:v>
                </c:pt>
                <c:pt idx="128">
                  <c:v>3.9142000000000001</c:v>
                </c:pt>
                <c:pt idx="129">
                  <c:v>3.8929</c:v>
                </c:pt>
                <c:pt idx="130">
                  <c:v>3.8940999999999999</c:v>
                </c:pt>
                <c:pt idx="131">
                  <c:v>3.9119999999999999</c:v>
                </c:pt>
                <c:pt idx="132">
                  <c:v>3.92</c:v>
                </c:pt>
                <c:pt idx="133">
                  <c:v>3.9096000000000002</c:v>
                </c:pt>
                <c:pt idx="134">
                  <c:v>3.8506999999999998</c:v>
                </c:pt>
                <c:pt idx="135">
                  <c:v>3.7679</c:v>
                </c:pt>
                <c:pt idx="136">
                  <c:v>3.7168999999999999</c:v>
                </c:pt>
                <c:pt idx="137">
                  <c:v>3.7111999999999998</c:v>
                </c:pt>
                <c:pt idx="138">
                  <c:v>3.6551999999999998</c:v>
                </c:pt>
                <c:pt idx="139">
                  <c:v>3.7229999999999999</c:v>
                </c:pt>
                <c:pt idx="140">
                  <c:v>3.7241</c:v>
                </c:pt>
                <c:pt idx="141">
                  <c:v>3.8022</c:v>
                </c:pt>
                <c:pt idx="142">
                  <c:v>3.8048000000000002</c:v>
                </c:pt>
                <c:pt idx="143">
                  <c:v>3.8229000000000002</c:v>
                </c:pt>
                <c:pt idx="144">
                  <c:v>3.9451999999999998</c:v>
                </c:pt>
                <c:pt idx="145">
                  <c:v>3.9754999999999998</c:v>
                </c:pt>
                <c:pt idx="146">
                  <c:v>4.0288000000000004</c:v>
                </c:pt>
                <c:pt idx="147">
                  <c:v>4.1199000000000003</c:v>
                </c:pt>
                <c:pt idx="148">
                  <c:v>4.0867000000000004</c:v>
                </c:pt>
                <c:pt idx="149">
                  <c:v>4.1174999999999997</c:v>
                </c:pt>
                <c:pt idx="150">
                  <c:v>4.1521999999999997</c:v>
                </c:pt>
                <c:pt idx="151">
                  <c:v>4.2032999999999996</c:v>
                </c:pt>
                <c:pt idx="152">
                  <c:v>4.1569000000000003</c:v>
                </c:pt>
                <c:pt idx="153">
                  <c:v>4.1566000000000001</c:v>
                </c:pt>
                <c:pt idx="154">
                  <c:v>4.1173999999999999</c:v>
                </c:pt>
                <c:pt idx="155">
                  <c:v>4.0842000000000001</c:v>
                </c:pt>
                <c:pt idx="156">
                  <c:v>4.0559000000000003</c:v>
                </c:pt>
                <c:pt idx="157">
                  <c:v>4.1670999999999996</c:v>
                </c:pt>
                <c:pt idx="158">
                  <c:v>4.1642999999999999</c:v>
                </c:pt>
                <c:pt idx="159">
                  <c:v>4.2241</c:v>
                </c:pt>
                <c:pt idx="160">
                  <c:v>4.2896000000000001</c:v>
                </c:pt>
                <c:pt idx="161">
                  <c:v>4.3696000000000002</c:v>
                </c:pt>
                <c:pt idx="162">
                  <c:v>4.4146000000000001</c:v>
                </c:pt>
                <c:pt idx="163">
                  <c:v>4.4143999999999997</c:v>
                </c:pt>
                <c:pt idx="164">
                  <c:v>4.5138999999999996</c:v>
                </c:pt>
                <c:pt idx="165">
                  <c:v>4.5358999999999998</c:v>
                </c:pt>
                <c:pt idx="166">
                  <c:v>4.5224000000000002</c:v>
                </c:pt>
                <c:pt idx="167">
                  <c:v>4.4469000000000003</c:v>
                </c:pt>
                <c:pt idx="168">
                  <c:v>4.4861000000000004</c:v>
                </c:pt>
                <c:pt idx="169">
                  <c:v>4.5659000000000001</c:v>
                </c:pt>
                <c:pt idx="170">
                  <c:v>4.5067000000000004</c:v>
                </c:pt>
                <c:pt idx="171">
                  <c:v>4.3428000000000004</c:v>
                </c:pt>
                <c:pt idx="172">
                  <c:v>4.4028999999999998</c:v>
                </c:pt>
                <c:pt idx="173">
                  <c:v>4.2961</c:v>
                </c:pt>
                <c:pt idx="174">
                  <c:v>4.2859999999999996</c:v>
                </c:pt>
                <c:pt idx="175">
                  <c:v>4.2915999999999999</c:v>
                </c:pt>
                <c:pt idx="176">
                  <c:v>4.2987000000000002</c:v>
                </c:pt>
                <c:pt idx="177">
                  <c:v>4.3773</c:v>
                </c:pt>
                <c:pt idx="178">
                  <c:v>4.2671000000000001</c:v>
                </c:pt>
                <c:pt idx="179">
                  <c:v>4.2965</c:v>
                </c:pt>
                <c:pt idx="180">
                  <c:v>4.3494000000000002</c:v>
                </c:pt>
                <c:pt idx="181">
                  <c:v>4.3190999999999997</c:v>
                </c:pt>
                <c:pt idx="182">
                  <c:v>4.2613000000000003</c:v>
                </c:pt>
                <c:pt idx="183">
                  <c:v>4.1985000000000001</c:v>
                </c:pt>
                <c:pt idx="184">
                  <c:v>4.2206999999999999</c:v>
                </c:pt>
                <c:pt idx="185">
                  <c:v>4.2422000000000004</c:v>
                </c:pt>
                <c:pt idx="186">
                  <c:v>4.2697000000000003</c:v>
                </c:pt>
                <c:pt idx="187">
                  <c:v>4.2739000000000003</c:v>
                </c:pt>
                <c:pt idx="188">
                  <c:v>4.2721999999999998</c:v>
                </c:pt>
                <c:pt idx="189">
                  <c:v>4.2629000000000001</c:v>
                </c:pt>
                <c:pt idx="190">
                  <c:v>4.2737999999999996</c:v>
                </c:pt>
                <c:pt idx="191" formatCode="#,##0.00">
                  <c:v>4.1344176999554136</c:v>
                </c:pt>
                <c:pt idx="192">
                  <c:v>4.4120999999999997</c:v>
                </c:pt>
                <c:pt idx="193">
                  <c:v>4.4024999999999999</c:v>
                </c:pt>
                <c:pt idx="194">
                  <c:v>4.4282000000000004</c:v>
                </c:pt>
                <c:pt idx="195">
                  <c:v>4.4036999999999997</c:v>
                </c:pt>
                <c:pt idx="196">
                  <c:v>4.3982000000000001</c:v>
                </c:pt>
                <c:pt idx="197">
                  <c:v>4.3917000000000002</c:v>
                </c:pt>
                <c:pt idx="198">
                  <c:v>4.4165999999999999</c:v>
                </c:pt>
                <c:pt idx="199">
                  <c:v>4.4295999999999998</c:v>
                </c:pt>
                <c:pt idx="200">
                  <c:v>4.5317999999999996</c:v>
                </c:pt>
                <c:pt idx="201">
                  <c:v>4.5960999999999999</c:v>
                </c:pt>
                <c:pt idx="202">
                  <c:v>4.6569000000000003</c:v>
                </c:pt>
                <c:pt idx="203">
                  <c:v>4.7377000000000002</c:v>
                </c:pt>
                <c:pt idx="204">
                  <c:v>4.6914999999999996</c:v>
                </c:pt>
                <c:pt idx="205">
                  <c:v>4.6173000000000002</c:v>
                </c:pt>
                <c:pt idx="206">
                  <c:v>4.6576000000000004</c:v>
                </c:pt>
                <c:pt idx="207">
                  <c:v>4.6759000000000004</c:v>
                </c:pt>
                <c:pt idx="208">
                  <c:v>4.6637000000000004</c:v>
                </c:pt>
                <c:pt idx="209">
                  <c:v>4.6089000000000002</c:v>
                </c:pt>
                <c:pt idx="210">
                  <c:v>4.5896999999999997</c:v>
                </c:pt>
                <c:pt idx="211">
                  <c:v>4.6528</c:v>
                </c:pt>
                <c:pt idx="212">
                  <c:v>4.6696999999999997</c:v>
                </c:pt>
                <c:pt idx="213">
                  <c:v>4.6279000000000003</c:v>
                </c:pt>
                <c:pt idx="214">
                  <c:v>4.6764000000000001</c:v>
                </c:pt>
                <c:pt idx="215">
                  <c:v>4.7325999999999997</c:v>
                </c:pt>
                <c:pt idx="216">
                  <c:v>4.7354000000000003</c:v>
                </c:pt>
                <c:pt idx="217">
                  <c:v>4.6985000000000001</c:v>
                </c:pt>
                <c:pt idx="218">
                  <c:v>4.8140000000000001</c:v>
                </c:pt>
                <c:pt idx="219">
                  <c:v>4.9244000000000003</c:v>
                </c:pt>
                <c:pt idx="220">
                  <c:v>4.9558</c:v>
                </c:pt>
                <c:pt idx="221">
                  <c:v>5.0328999999999997</c:v>
                </c:pt>
                <c:pt idx="222">
                  <c:v>5.0801999999999996</c:v>
                </c:pt>
                <c:pt idx="223">
                  <c:v>5.1634000000000002</c:v>
                </c:pt>
                <c:pt idx="224">
                  <c:v>5.1783000000000001</c:v>
                </c:pt>
                <c:pt idx="225">
                  <c:v>5.2222</c:v>
                </c:pt>
                <c:pt idx="226">
                  <c:v>5.2032999999999996</c:v>
                </c:pt>
                <c:pt idx="227">
                  <c:v>5.2205000000000004</c:v>
                </c:pt>
                <c:pt idx="228">
                  <c:v>5.2276999999999996</c:v>
                </c:pt>
                <c:pt idx="229">
                  <c:v>5.1797000000000004</c:v>
                </c:pt>
                <c:pt idx="230">
                  <c:v>5.2123999999999997</c:v>
                </c:pt>
                <c:pt idx="231">
                  <c:v>5.2293000000000003</c:v>
                </c:pt>
                <c:pt idx="232">
                  <c:v>5.2366000000000001</c:v>
                </c:pt>
                <c:pt idx="233">
                  <c:v>5.2168000000000001</c:v>
                </c:pt>
                <c:pt idx="234">
                  <c:v>5.1082999999999998</c:v>
                </c:pt>
                <c:pt idx="235">
                  <c:v>5.0843999999999996</c:v>
                </c:pt>
                <c:pt idx="236">
                  <c:v>5.1387</c:v>
                </c:pt>
                <c:pt idx="237">
                  <c:v>5.194</c:v>
                </c:pt>
                <c:pt idx="238">
                  <c:v>5.1757</c:v>
                </c:pt>
                <c:pt idx="239">
                  <c:v>5.1889000000000003</c:v>
                </c:pt>
                <c:pt idx="240">
                  <c:v>5.2055999999999996</c:v>
                </c:pt>
                <c:pt idx="241">
                  <c:v>5.1269999999999998</c:v>
                </c:pt>
                <c:pt idx="242">
                  <c:v>5.1192000000000002</c:v>
                </c:pt>
                <c:pt idx="243">
                  <c:v>5.1642999999999999</c:v>
                </c:pt>
                <c:pt idx="244">
                  <c:v>5.1182999999999996</c:v>
                </c:pt>
                <c:pt idx="245">
                  <c:v>5.0861999999999998</c:v>
                </c:pt>
                <c:pt idx="246">
                  <c:v>5.0434000000000001</c:v>
                </c:pt>
                <c:pt idx="247">
                  <c:v>4.9908999999999999</c:v>
                </c:pt>
                <c:pt idx="248">
                  <c:v>4.9236000000000004</c:v>
                </c:pt>
                <c:pt idx="249">
                  <c:v>4.9146999999999998</c:v>
                </c:pt>
                <c:pt idx="250">
                  <c:v>4.9664999999999999</c:v>
                </c:pt>
                <c:pt idx="251">
                  <c:v>4.9691999999999998</c:v>
                </c:pt>
                <c:pt idx="252">
                  <c:v>4.9648000000000003</c:v>
                </c:pt>
                <c:pt idx="253">
                  <c:v>4.9786000000000001</c:v>
                </c:pt>
                <c:pt idx="254">
                  <c:v>5.0537000000000001</c:v>
                </c:pt>
                <c:pt idx="255">
                  <c:v>5.0563000000000002</c:v>
                </c:pt>
                <c:pt idx="256">
                  <c:v>5.085</c:v>
                </c:pt>
                <c:pt idx="257">
                  <c:v>5.1673999999999998</c:v>
                </c:pt>
                <c:pt idx="258">
                  <c:v>5.1939000000000002</c:v>
                </c:pt>
                <c:pt idx="259">
                  <c:v>5.1543000000000001</c:v>
                </c:pt>
                <c:pt idx="260">
                  <c:v>5.2507999999999999</c:v>
                </c:pt>
                <c:pt idx="261">
                  <c:v>5.1364999999999998</c:v>
                </c:pt>
                <c:pt idx="262">
                  <c:v>5.1341000000000001</c:v>
                </c:pt>
                <c:pt idx="263">
                  <c:v>5.0814000000000004</c:v>
                </c:pt>
                <c:pt idx="264">
                  <c:v>5.0960000000000001</c:v>
                </c:pt>
                <c:pt idx="265">
                  <c:v>5.1032000000000002</c:v>
                </c:pt>
                <c:pt idx="266">
                  <c:v>5.0339999999999998</c:v>
                </c:pt>
                <c:pt idx="267">
                  <c:v>5.1406000000000001</c:v>
                </c:pt>
                <c:pt idx="268">
                  <c:v>5.2571000000000003</c:v>
                </c:pt>
                <c:pt idx="269">
                  <c:v>5.2179000000000002</c:v>
                </c:pt>
                <c:pt idx="270">
                  <c:v>5.1402000000000001</c:v>
                </c:pt>
                <c:pt idx="271">
                  <c:v>5.2003000000000004</c:v>
                </c:pt>
                <c:pt idx="272">
                  <c:v>5.1360999999999999</c:v>
                </c:pt>
                <c:pt idx="273">
                  <c:v>5.0976999999999997</c:v>
                </c:pt>
                <c:pt idx="274">
                  <c:v>5.1430999999999996</c:v>
                </c:pt>
                <c:pt idx="275">
                  <c:v>5.0811999999999999</c:v>
                </c:pt>
                <c:pt idx="276">
                  <c:v>5.085</c:v>
                </c:pt>
                <c:pt idx="277">
                  <c:v>5.1307999999999998</c:v>
                </c:pt>
                <c:pt idx="278">
                  <c:v>5.0861000000000001</c:v>
                </c:pt>
                <c:pt idx="279">
                  <c:v>5.1603000000000003</c:v>
                </c:pt>
                <c:pt idx="280">
                  <c:v>5.2256999999999998</c:v>
                </c:pt>
                <c:pt idx="281">
                  <c:v>5.2313999999999998</c:v>
                </c:pt>
                <c:pt idx="282">
                  <c:v>5.3003999999999998</c:v>
                </c:pt>
                <c:pt idx="283">
                  <c:v>5.319</c:v>
                </c:pt>
                <c:pt idx="284">
                  <c:v>5.2295999999999996</c:v>
                </c:pt>
                <c:pt idx="285">
                  <c:v>5.2218999999999998</c:v>
                </c:pt>
                <c:pt idx="286">
                  <c:v>5.2112999999999996</c:v>
                </c:pt>
                <c:pt idx="287">
                  <c:v>5.2557999999999998</c:v>
                </c:pt>
                <c:pt idx="288">
                  <c:v>5.2988999999999997</c:v>
                </c:pt>
                <c:pt idx="289">
                  <c:v>5.2228000000000003</c:v>
                </c:pt>
                <c:pt idx="290">
                  <c:v>5.1349999999999998</c:v>
                </c:pt>
                <c:pt idx="291">
                  <c:v>5.1645000000000003</c:v>
                </c:pt>
                <c:pt idx="292">
                  <c:v>5.1666999999999996</c:v>
                </c:pt>
                <c:pt idx="293">
                  <c:v>5.1445999999999996</c:v>
                </c:pt>
                <c:pt idx="294">
                  <c:v>5.1681999999999997</c:v>
                </c:pt>
                <c:pt idx="295">
                  <c:v>5.1997999999999998</c:v>
                </c:pt>
                <c:pt idx="296">
                  <c:v>5.1980000000000004</c:v>
                </c:pt>
                <c:pt idx="297">
                  <c:v>5.1725000000000003</c:v>
                </c:pt>
                <c:pt idx="298">
                  <c:v>5.2282999999999999</c:v>
                </c:pt>
                <c:pt idx="299">
                  <c:v>5.1181000000000001</c:v>
                </c:pt>
                <c:pt idx="300">
                  <c:v>5.1177999999999999</c:v>
                </c:pt>
                <c:pt idx="301">
                  <c:v>5.1052</c:v>
                </c:pt>
                <c:pt idx="302">
                  <c:v>5.2247000000000003</c:v>
                </c:pt>
                <c:pt idx="303">
                  <c:v>5.2172999999999998</c:v>
                </c:pt>
                <c:pt idx="304">
                  <c:v>5.2930000000000001</c:v>
                </c:pt>
                <c:pt idx="305">
                  <c:v>5.2774999999999999</c:v>
                </c:pt>
                <c:pt idx="306">
                  <c:v>5.2923</c:v>
                </c:pt>
                <c:pt idx="307">
                  <c:v>5.3284000000000002</c:v>
                </c:pt>
                <c:pt idx="308">
                  <c:v>5.3414999999999999</c:v>
                </c:pt>
                <c:pt idx="309">
                  <c:v>5.3101000000000003</c:v>
                </c:pt>
                <c:pt idx="310">
                  <c:v>5.3303000000000003</c:v>
                </c:pt>
                <c:pt idx="311">
                  <c:v>5.2866999999999997</c:v>
                </c:pt>
                <c:pt idx="312">
                  <c:v>5.3003</c:v>
                </c:pt>
                <c:pt idx="313">
                  <c:v>5.266</c:v>
                </c:pt>
                <c:pt idx="314">
                  <c:v>5.3079000000000001</c:v>
                </c:pt>
                <c:pt idx="315">
                  <c:v>4.4860492012426656</c:v>
                </c:pt>
                <c:pt idx="316">
                  <c:v>5.4240000000000004</c:v>
                </c:pt>
                <c:pt idx="317">
                  <c:v>5.3814000000000002</c:v>
                </c:pt>
                <c:pt idx="318">
                  <c:v>5.3085000000000004</c:v>
                </c:pt>
                <c:pt idx="319">
                  <c:v>5.2868000000000004</c:v>
                </c:pt>
                <c:pt idx="320">
                  <c:v>5.3026</c:v>
                </c:pt>
                <c:pt idx="321">
                  <c:v>5.3127000000000004</c:v>
                </c:pt>
                <c:pt idx="322">
                  <c:v>5.3196000000000003</c:v>
                </c:pt>
                <c:pt idx="323">
                  <c:v>5.3151000000000002</c:v>
                </c:pt>
                <c:pt idx="324">
                  <c:v>5.3606999999999996</c:v>
                </c:pt>
                <c:pt idx="325">
                  <c:v>5.3651</c:v>
                </c:pt>
                <c:pt idx="326">
                  <c:v>5.3579999999999997</c:v>
                </c:pt>
                <c:pt idx="327">
                  <c:v>5.3745000000000003</c:v>
                </c:pt>
                <c:pt idx="328">
                  <c:v>5.4325000000000001</c:v>
                </c:pt>
                <c:pt idx="329">
                  <c:v>5.4501999999999997</c:v>
                </c:pt>
                <c:pt idx="330">
                  <c:v>5.4683999999999999</c:v>
                </c:pt>
                <c:pt idx="331">
                  <c:v>5.4751000000000003</c:v>
                </c:pt>
                <c:pt idx="332">
                  <c:v>5.4808000000000003</c:v>
                </c:pt>
                <c:pt idx="333">
                  <c:v>5.5278999999999998</c:v>
                </c:pt>
                <c:pt idx="334">
                  <c:v>5.5608000000000004</c:v>
                </c:pt>
                <c:pt idx="335">
                  <c:v>5.5593000000000004</c:v>
                </c:pt>
                <c:pt idx="336">
                  <c:v>5.5662000000000003</c:v>
                </c:pt>
                <c:pt idx="337">
                  <c:v>5.5488999999999997</c:v>
                </c:pt>
                <c:pt idx="338">
                  <c:v>5.4737</c:v>
                </c:pt>
                <c:pt idx="339">
                  <c:v>5.4698000000000002</c:v>
                </c:pt>
                <c:pt idx="340">
                  <c:v>5.4698000000000002</c:v>
                </c:pt>
                <c:pt idx="341">
                  <c:v>5.4375</c:v>
                </c:pt>
                <c:pt idx="342">
                  <c:v>5.3954000000000004</c:v>
                </c:pt>
                <c:pt idx="343">
                  <c:v>5.3636999999999997</c:v>
                </c:pt>
                <c:pt idx="344">
                  <c:v>5.3859000000000004</c:v>
                </c:pt>
                <c:pt idx="345">
                  <c:v>5.4344999999999999</c:v>
                </c:pt>
                <c:pt idx="346">
                  <c:v>5.3975</c:v>
                </c:pt>
                <c:pt idx="347">
                  <c:v>5.4024999999999999</c:v>
                </c:pt>
                <c:pt idx="348">
                  <c:v>5.3738000000000001</c:v>
                </c:pt>
                <c:pt idx="349">
                  <c:v>5.3738000000000001</c:v>
                </c:pt>
                <c:pt idx="350">
                  <c:v>5.3921999999999999</c:v>
                </c:pt>
                <c:pt idx="351">
                  <c:v>5.4752999999999998</c:v>
                </c:pt>
                <c:pt idx="352">
                  <c:v>5.4721000000000002</c:v>
                </c:pt>
                <c:pt idx="353">
                  <c:v>5.4802999999999997</c:v>
                </c:pt>
                <c:pt idx="354">
                  <c:v>5.5152000000000001</c:v>
                </c:pt>
                <c:pt idx="355">
                  <c:v>5.5027999999999997</c:v>
                </c:pt>
                <c:pt idx="356">
                  <c:v>5.5507</c:v>
                </c:pt>
                <c:pt idx="357">
                  <c:v>5.5791000000000004</c:v>
                </c:pt>
                <c:pt idx="358">
                  <c:v>5.5814000000000004</c:v>
                </c:pt>
                <c:pt idx="359">
                  <c:v>5.5423999999999998</c:v>
                </c:pt>
                <c:pt idx="360">
                  <c:v>5.5171999999999999</c:v>
                </c:pt>
                <c:pt idx="361">
                  <c:v>5.4668999999999999</c:v>
                </c:pt>
                <c:pt idx="362">
                  <c:v>5.5373000000000001</c:v>
                </c:pt>
                <c:pt idx="363">
                  <c:v>5.5193000000000003</c:v>
                </c:pt>
                <c:pt idx="364">
                  <c:v>5.5172999999999996</c:v>
                </c:pt>
                <c:pt idx="365">
                  <c:v>5.5209000000000001</c:v>
                </c:pt>
                <c:pt idx="366">
                  <c:v>5.5155000000000003</c:v>
                </c:pt>
                <c:pt idx="367">
                  <c:v>5.4904000000000002</c:v>
                </c:pt>
                <c:pt idx="368">
                  <c:v>5.5387000000000004</c:v>
                </c:pt>
                <c:pt idx="369">
                  <c:v>5.5361000000000002</c:v>
                </c:pt>
                <c:pt idx="370">
                  <c:v>5.5384000000000002</c:v>
                </c:pt>
                <c:pt idx="371">
                  <c:v>5.4881000000000002</c:v>
                </c:pt>
                <c:pt idx="372">
                  <c:v>5.4825999999999997</c:v>
                </c:pt>
                <c:pt idx="373">
                  <c:v>5.4730999999999996</c:v>
                </c:pt>
                <c:pt idx="374">
                  <c:v>5.5029000000000003</c:v>
                </c:pt>
                <c:pt idx="375">
                  <c:v>5.4729999999999999</c:v>
                </c:pt>
                <c:pt idx="376">
                  <c:v>5.4759000000000002</c:v>
                </c:pt>
                <c:pt idx="377">
                  <c:v>5.4306999999999999</c:v>
                </c:pt>
                <c:pt idx="378">
                  <c:v>5.4108999999999998</c:v>
                </c:pt>
                <c:pt idx="379">
                  <c:v>5.4196999999999997</c:v>
                </c:pt>
                <c:pt idx="380">
                  <c:v>5.4580000000000002</c:v>
                </c:pt>
                <c:pt idx="381">
                  <c:v>5.4954000000000001</c:v>
                </c:pt>
                <c:pt idx="382">
                  <c:v>5.4977999999999998</c:v>
                </c:pt>
                <c:pt idx="383">
                  <c:v>5.524</c:v>
                </c:pt>
                <c:pt idx="384">
                  <c:v>5.5335000000000001</c:v>
                </c:pt>
                <c:pt idx="385">
                  <c:v>5.5271999999999997</c:v>
                </c:pt>
                <c:pt idx="386">
                  <c:v>5.5418000000000003</c:v>
                </c:pt>
                <c:pt idx="387">
                  <c:v>5.5305999999999997</c:v>
                </c:pt>
                <c:pt idx="388">
                  <c:v>5.5190000000000001</c:v>
                </c:pt>
                <c:pt idx="389">
                  <c:v>5.4866000000000001</c:v>
                </c:pt>
                <c:pt idx="390">
                  <c:v>5.4006999999999996</c:v>
                </c:pt>
                <c:pt idx="391">
                  <c:v>5.4237000000000002</c:v>
                </c:pt>
                <c:pt idx="392">
                  <c:v>5.3834</c:v>
                </c:pt>
                <c:pt idx="393">
                  <c:v>5.4058999999999999</c:v>
                </c:pt>
                <c:pt idx="394">
                  <c:v>5.4147999999999996</c:v>
                </c:pt>
                <c:pt idx="395">
                  <c:v>5.4345999999999997</c:v>
                </c:pt>
                <c:pt idx="396">
                  <c:v>5.4276999999999997</c:v>
                </c:pt>
                <c:pt idx="397">
                  <c:v>5.3987999999999996</c:v>
                </c:pt>
                <c:pt idx="398">
                  <c:v>5.4401000000000002</c:v>
                </c:pt>
                <c:pt idx="399">
                  <c:v>5.4099000000000004</c:v>
                </c:pt>
                <c:pt idx="400">
                  <c:v>5.3714000000000004</c:v>
                </c:pt>
                <c:pt idx="401">
                  <c:v>5.4176000000000002</c:v>
                </c:pt>
                <c:pt idx="402">
                  <c:v>5.5476999999999999</c:v>
                </c:pt>
                <c:pt idx="403">
                  <c:v>5.5906000000000002</c:v>
                </c:pt>
                <c:pt idx="404">
                  <c:v>5.6509</c:v>
                </c:pt>
                <c:pt idx="405">
                  <c:v>5.6429999999999998</c:v>
                </c:pt>
                <c:pt idx="406">
                  <c:v>5.6919000000000004</c:v>
                </c:pt>
                <c:pt idx="407">
                  <c:v>5.6677</c:v>
                </c:pt>
                <c:pt idx="408">
                  <c:v>5.6429</c:v>
                </c:pt>
                <c:pt idx="409">
                  <c:v>5.6627999999999998</c:v>
                </c:pt>
                <c:pt idx="410">
                  <c:v>5.6448</c:v>
                </c:pt>
                <c:pt idx="411">
                  <c:v>5.6570999999999998</c:v>
                </c:pt>
                <c:pt idx="412">
                  <c:v>5.6700999999999997</c:v>
                </c:pt>
                <c:pt idx="413">
                  <c:v>5.6848999999999998</c:v>
                </c:pt>
                <c:pt idx="414">
                  <c:v>5.6536</c:v>
                </c:pt>
                <c:pt idx="415">
                  <c:v>5.6426999999999996</c:v>
                </c:pt>
                <c:pt idx="416">
                  <c:v>5.6536</c:v>
                </c:pt>
                <c:pt idx="417">
                  <c:v>5.6615000000000002</c:v>
                </c:pt>
                <c:pt idx="418">
                  <c:v>5.6677999999999997</c:v>
                </c:pt>
                <c:pt idx="419">
                  <c:v>5.6677999999999997</c:v>
                </c:pt>
                <c:pt idx="420">
                  <c:v>5.6734</c:v>
                </c:pt>
                <c:pt idx="421">
                  <c:v>5.6816000000000004</c:v>
                </c:pt>
                <c:pt idx="422">
                  <c:v>5.6479999999999997</c:v>
                </c:pt>
                <c:pt idx="423">
                  <c:v>5.5899000000000001</c:v>
                </c:pt>
                <c:pt idx="424">
                  <c:v>5.5976999999999997</c:v>
                </c:pt>
                <c:pt idx="425">
                  <c:v>5.6016000000000004</c:v>
                </c:pt>
                <c:pt idx="426">
                  <c:v>5.6291000000000002</c:v>
                </c:pt>
                <c:pt idx="427">
                  <c:v>5.6147999999999998</c:v>
                </c:pt>
                <c:pt idx="428">
                  <c:v>5.5945999999999998</c:v>
                </c:pt>
                <c:pt idx="429">
                  <c:v>5.5548999999999999</c:v>
                </c:pt>
                <c:pt idx="430">
                  <c:v>5.5659000000000001</c:v>
                </c:pt>
                <c:pt idx="431">
                  <c:v>5.5692000000000004</c:v>
                </c:pt>
                <c:pt idx="432">
                  <c:v>5.5393999999999997</c:v>
                </c:pt>
                <c:pt idx="433">
                  <c:v>5.5392000000000001</c:v>
                </c:pt>
                <c:pt idx="434">
                  <c:v>5.5347</c:v>
                </c:pt>
                <c:pt idx="435">
                  <c:v>5.5510999999999999</c:v>
                </c:pt>
                <c:pt idx="436">
                  <c:v>5.5418000000000003</c:v>
                </c:pt>
                <c:pt idx="437">
                  <c:v>5.5514000000000001</c:v>
                </c:pt>
                <c:pt idx="438">
                  <c:v>5.5114999999999998</c:v>
                </c:pt>
                <c:pt idx="439">
                  <c:v>5.5244999999999997</c:v>
                </c:pt>
                <c:pt idx="440">
                  <c:v>5.5122999999999998</c:v>
                </c:pt>
                <c:pt idx="441">
                  <c:v>5.4710999999999999</c:v>
                </c:pt>
                <c:pt idx="442">
                  <c:v>5.4039000000000001</c:v>
                </c:pt>
                <c:pt idx="443">
                  <c:v>5.4440999999999997</c:v>
                </c:pt>
                <c:pt idx="444">
                  <c:v>5.4440999999999997</c:v>
                </c:pt>
                <c:pt idx="445">
                  <c:v>5.4751000000000003</c:v>
                </c:pt>
                <c:pt idx="446">
                  <c:v>5.4904999999999999</c:v>
                </c:pt>
                <c:pt idx="447">
                  <c:v>5.4931000000000001</c:v>
                </c:pt>
                <c:pt idx="448">
                  <c:v>5.766</c:v>
                </c:pt>
                <c:pt idx="449">
                  <c:v>5.5021000000000004</c:v>
                </c:pt>
                <c:pt idx="450">
                  <c:v>5.4667000000000003</c:v>
                </c:pt>
                <c:pt idx="451">
                  <c:v>5.4859999999999998</c:v>
                </c:pt>
                <c:pt idx="452">
                  <c:v>5.4827000000000004</c:v>
                </c:pt>
                <c:pt idx="453">
                  <c:v>5.4969999999999999</c:v>
                </c:pt>
                <c:pt idx="454">
                  <c:v>5.5068000000000001</c:v>
                </c:pt>
                <c:pt idx="455">
                  <c:v>5.5167000000000002</c:v>
                </c:pt>
                <c:pt idx="456">
                  <c:v>5.5033000000000003</c:v>
                </c:pt>
                <c:pt idx="457">
                  <c:v>5.5144000000000002</c:v>
                </c:pt>
                <c:pt idx="458">
                  <c:v>5.5298999999999996</c:v>
                </c:pt>
                <c:pt idx="459">
                  <c:v>5.5308999999999999</c:v>
                </c:pt>
                <c:pt idx="460">
                  <c:v>5.5308999999999999</c:v>
                </c:pt>
                <c:pt idx="461">
                  <c:v>5.5472999999999999</c:v>
                </c:pt>
                <c:pt idx="462">
                  <c:v>5.5826000000000002</c:v>
                </c:pt>
                <c:pt idx="463">
                  <c:v>5.6025</c:v>
                </c:pt>
                <c:pt idx="464">
                  <c:v>5.6463000000000001</c:v>
                </c:pt>
                <c:pt idx="465">
                  <c:v>5.6818999999999997</c:v>
                </c:pt>
                <c:pt idx="466">
                  <c:v>5.6851000000000003</c:v>
                </c:pt>
                <c:pt idx="467">
                  <c:v>5.6851000000000003</c:v>
                </c:pt>
                <c:pt idx="468">
                  <c:v>5.7127999999999997</c:v>
                </c:pt>
                <c:pt idx="469">
                  <c:v>5.7134999999999998</c:v>
                </c:pt>
                <c:pt idx="470">
                  <c:v>5.6745999999999999</c:v>
                </c:pt>
                <c:pt idx="471">
                  <c:v>5.6944999999999997</c:v>
                </c:pt>
                <c:pt idx="472">
                  <c:v>5.6990999999999996</c:v>
                </c:pt>
                <c:pt idx="473">
                  <c:v>5.71</c:v>
                </c:pt>
                <c:pt idx="474">
                  <c:v>5.6970999999999998</c:v>
                </c:pt>
                <c:pt idx="475">
                  <c:v>5.7436999999999996</c:v>
                </c:pt>
                <c:pt idx="476">
                  <c:v>5.7096999999999998</c:v>
                </c:pt>
                <c:pt idx="477">
                  <c:v>5.7228000000000003</c:v>
                </c:pt>
                <c:pt idx="478">
                  <c:v>5.6805000000000003</c:v>
                </c:pt>
                <c:pt idx="479">
                  <c:v>5.6365999999999996</c:v>
                </c:pt>
                <c:pt idx="480">
                  <c:v>5.6120000000000001</c:v>
                </c:pt>
                <c:pt idx="481">
                  <c:v>5.7434000000000003</c:v>
                </c:pt>
                <c:pt idx="482">
                  <c:v>5.7119</c:v>
                </c:pt>
                <c:pt idx="483">
                  <c:v>5.7369000000000003</c:v>
                </c:pt>
                <c:pt idx="484">
                  <c:v>5.6760999999999999</c:v>
                </c:pt>
                <c:pt idx="485">
                  <c:v>5.8014000000000001</c:v>
                </c:pt>
                <c:pt idx="486">
                  <c:v>5.6966000000000001</c:v>
                </c:pt>
                <c:pt idx="487">
                  <c:v>5.6745999999999999</c:v>
                </c:pt>
                <c:pt idx="488">
                  <c:v>5.6859000000000002</c:v>
                </c:pt>
                <c:pt idx="489">
                  <c:v>5.6970999999999998</c:v>
                </c:pt>
                <c:pt idx="490">
                  <c:v>5.6943999999999999</c:v>
                </c:pt>
                <c:pt idx="491">
                  <c:v>5.7153999999999998</c:v>
                </c:pt>
                <c:pt idx="492">
                  <c:v>5.7313999999999998</c:v>
                </c:pt>
                <c:pt idx="493">
                  <c:v>5.7015000000000002</c:v>
                </c:pt>
                <c:pt idx="494">
                  <c:v>5.6623999999999999</c:v>
                </c:pt>
                <c:pt idx="495">
                  <c:v>5.6741999999999999</c:v>
                </c:pt>
                <c:pt idx="496">
                  <c:v>5.8098999999999998</c:v>
                </c:pt>
                <c:pt idx="497">
                  <c:v>5.8341000000000003</c:v>
                </c:pt>
                <c:pt idx="498">
                  <c:v>5.8384</c:v>
                </c:pt>
                <c:pt idx="499">
                  <c:v>5.835</c:v>
                </c:pt>
                <c:pt idx="500">
                  <c:v>5.8781999999999996</c:v>
                </c:pt>
                <c:pt idx="501">
                  <c:v>5.8216999999999999</c:v>
                </c:pt>
                <c:pt idx="502">
                  <c:v>5.8441999999999998</c:v>
                </c:pt>
                <c:pt idx="503">
                  <c:v>5.8559999999999999</c:v>
                </c:pt>
                <c:pt idx="504">
                  <c:v>5.8532999999999999</c:v>
                </c:pt>
                <c:pt idx="505">
                  <c:v>5.8872999999999998</c:v>
                </c:pt>
                <c:pt idx="506">
                  <c:v>5.9443000000000001</c:v>
                </c:pt>
                <c:pt idx="507">
                  <c:v>5.9612999999999996</c:v>
                </c:pt>
                <c:pt idx="508">
                  <c:v>5.9706999999999999</c:v>
                </c:pt>
                <c:pt idx="509">
                  <c:v>5.9695</c:v>
                </c:pt>
                <c:pt idx="510">
                  <c:v>5.9531000000000001</c:v>
                </c:pt>
                <c:pt idx="511">
                  <c:v>5.9398</c:v>
                </c:pt>
                <c:pt idx="512">
                  <c:v>5.9519000000000002</c:v>
                </c:pt>
                <c:pt idx="513">
                  <c:v>5.9538000000000002</c:v>
                </c:pt>
                <c:pt idx="514">
                  <c:v>5.9577999999999998</c:v>
                </c:pt>
                <c:pt idx="515">
                  <c:v>5.9611000000000001</c:v>
                </c:pt>
                <c:pt idx="516">
                  <c:v>5.9596999999999998</c:v>
                </c:pt>
                <c:pt idx="517">
                  <c:v>5.9833999999999996</c:v>
                </c:pt>
                <c:pt idx="518">
                  <c:v>6.0026999999999999</c:v>
                </c:pt>
                <c:pt idx="519">
                  <c:v>6.0163000000000002</c:v>
                </c:pt>
                <c:pt idx="520">
                  <c:v>6.0186000000000002</c:v>
                </c:pt>
                <c:pt idx="521">
                  <c:v>5.9862000000000002</c:v>
                </c:pt>
                <c:pt idx="522">
                  <c:v>5.9661999999999997</c:v>
                </c:pt>
                <c:pt idx="523">
                  <c:v>5.9497</c:v>
                </c:pt>
                <c:pt idx="524">
                  <c:v>5.9352</c:v>
                </c:pt>
                <c:pt idx="525">
                  <c:v>5.9176000000000002</c:v>
                </c:pt>
                <c:pt idx="526">
                  <c:v>5.9036999999999997</c:v>
                </c:pt>
                <c:pt idx="527">
                  <c:v>5.8848000000000003</c:v>
                </c:pt>
                <c:pt idx="528">
                  <c:v>5.8757000000000001</c:v>
                </c:pt>
                <c:pt idx="529">
                  <c:v>5.8716999999999997</c:v>
                </c:pt>
                <c:pt idx="530">
                  <c:v>5.8646000000000003</c:v>
                </c:pt>
                <c:pt idx="531">
                  <c:v>5.8868</c:v>
                </c:pt>
                <c:pt idx="532">
                  <c:v>5.9036999999999997</c:v>
                </c:pt>
                <c:pt idx="533">
                  <c:v>5.9116999999999997</c:v>
                </c:pt>
                <c:pt idx="534">
                  <c:v>5.9017999999999997</c:v>
                </c:pt>
                <c:pt idx="535">
                  <c:v>5.8993000000000002</c:v>
                </c:pt>
                <c:pt idx="536">
                  <c:v>5.8921999999999999</c:v>
                </c:pt>
                <c:pt idx="537">
                  <c:v>5.8893000000000004</c:v>
                </c:pt>
                <c:pt idx="538">
                  <c:v>5.9055</c:v>
                </c:pt>
                <c:pt idx="539">
                  <c:v>5.9006999999999996</c:v>
                </c:pt>
                <c:pt idx="540">
                  <c:v>5.9005000000000001</c:v>
                </c:pt>
                <c:pt idx="541">
                  <c:v>5.8907999999999996</c:v>
                </c:pt>
                <c:pt idx="542">
                  <c:v>5.8970000000000002</c:v>
                </c:pt>
                <c:pt idx="543">
                  <c:v>5.8726000000000003</c:v>
                </c:pt>
                <c:pt idx="544">
                  <c:v>5.8734999999999999</c:v>
                </c:pt>
                <c:pt idx="545">
                  <c:v>5.8825000000000003</c:v>
                </c:pt>
                <c:pt idx="546">
                  <c:v>5.9554</c:v>
                </c:pt>
                <c:pt idx="547">
                  <c:v>5.9622999999999999</c:v>
                </c:pt>
                <c:pt idx="548">
                  <c:v>6.0082000000000004</c:v>
                </c:pt>
                <c:pt idx="549">
                  <c:v>6.0039999999999996</c:v>
                </c:pt>
                <c:pt idx="550">
                  <c:v>6.0358000000000001</c:v>
                </c:pt>
                <c:pt idx="551">
                  <c:v>6.0427999999999997</c:v>
                </c:pt>
                <c:pt idx="552">
                  <c:v>6.0679999999999996</c:v>
                </c:pt>
                <c:pt idx="553">
                  <c:v>6.0339</c:v>
                </c:pt>
                <c:pt idx="554">
                  <c:v>6.0183999999999997</c:v>
                </c:pt>
                <c:pt idx="555">
                  <c:v>6.0711000000000004</c:v>
                </c:pt>
                <c:pt idx="556">
                  <c:v>6.0980999999999996</c:v>
                </c:pt>
                <c:pt idx="557">
                  <c:v>6.0362</c:v>
                </c:pt>
                <c:pt idx="558">
                  <c:v>6.0465</c:v>
                </c:pt>
                <c:pt idx="559">
                  <c:v>6.0528000000000004</c:v>
                </c:pt>
                <c:pt idx="560">
                  <c:v>6.1619999999999999</c:v>
                </c:pt>
                <c:pt idx="561">
                  <c:v>6.1554000000000002</c:v>
                </c:pt>
                <c:pt idx="562">
                  <c:v>6.1843000000000004</c:v>
                </c:pt>
                <c:pt idx="563">
                  <c:v>6.2061999999999999</c:v>
                </c:pt>
                <c:pt idx="564">
                  <c:v>6.1902999999999997</c:v>
                </c:pt>
                <c:pt idx="565">
                  <c:v>6.1883999999999997</c:v>
                </c:pt>
                <c:pt idx="566">
                  <c:v>6.0555000000000003</c:v>
                </c:pt>
                <c:pt idx="567">
                  <c:v>6.0608000000000004</c:v>
                </c:pt>
                <c:pt idx="568">
                  <c:v>6.0719000000000003</c:v>
                </c:pt>
                <c:pt idx="569">
                  <c:v>6.0278999999999998</c:v>
                </c:pt>
                <c:pt idx="570">
                  <c:v>5.6668000000000003</c:v>
                </c:pt>
                <c:pt idx="571">
                  <c:v>5.6607000000000003</c:v>
                </c:pt>
                <c:pt idx="572">
                  <c:v>5.6578999999999997</c:v>
                </c:pt>
                <c:pt idx="573">
                  <c:v>5.3597999999999999</c:v>
                </c:pt>
                <c:pt idx="574">
                  <c:v>5.3986999999999998</c:v>
                </c:pt>
                <c:pt idx="575">
                  <c:v>5.4234999999999998</c:v>
                </c:pt>
                <c:pt idx="576">
                  <c:v>5.4581</c:v>
                </c:pt>
                <c:pt idx="577">
                  <c:v>5.4897999999999998</c:v>
                </c:pt>
                <c:pt idx="578">
                  <c:v>5.4905999999999997</c:v>
                </c:pt>
                <c:pt idx="579">
                  <c:v>5.4654999999999996</c:v>
                </c:pt>
                <c:pt idx="580">
                  <c:v>5.5185000000000004</c:v>
                </c:pt>
                <c:pt idx="581">
                  <c:v>5.7710999999999997</c:v>
                </c:pt>
                <c:pt idx="582">
                  <c:v>5.9122000000000003</c:v>
                </c:pt>
                <c:pt idx="583">
                  <c:v>5.86</c:v>
                </c:pt>
                <c:pt idx="584">
                  <c:v>5.8693</c:v>
                </c:pt>
                <c:pt idx="585">
                  <c:v>5.7896999999999998</c:v>
                </c:pt>
                <c:pt idx="586">
                  <c:v>5.7484999999999999</c:v>
                </c:pt>
                <c:pt idx="587">
                  <c:v>6.3154000000000003</c:v>
                </c:pt>
                <c:pt idx="588">
                  <c:v>6.6383000000000001</c:v>
                </c:pt>
                <c:pt idx="589">
                  <c:v>6.7656000000000001</c:v>
                </c:pt>
                <c:pt idx="590">
                  <c:v>6.7984</c:v>
                </c:pt>
                <c:pt idx="591">
                  <c:v>6.6885000000000003</c:v>
                </c:pt>
                <c:pt idx="592">
                  <c:v>6.6902999999999997</c:v>
                </c:pt>
                <c:pt idx="593">
                  <c:v>6.6132999999999997</c:v>
                </c:pt>
                <c:pt idx="594">
                  <c:v>6.7760999999999996</c:v>
                </c:pt>
                <c:pt idx="595">
                  <c:v>6.8028000000000004</c:v>
                </c:pt>
                <c:pt idx="596">
                  <c:v>6.8289999999999997</c:v>
                </c:pt>
                <c:pt idx="597">
                  <c:v>6.5648</c:v>
                </c:pt>
                <c:pt idx="598">
                  <c:v>6.5343</c:v>
                </c:pt>
                <c:pt idx="599">
                  <c:v>6.4348000000000001</c:v>
                </c:pt>
                <c:pt idx="600">
                  <c:v>6.4139999999999997</c:v>
                </c:pt>
                <c:pt idx="601">
                  <c:v>6.3998999999999997</c:v>
                </c:pt>
                <c:pt idx="602">
                  <c:v>6.2972999999999999</c:v>
                </c:pt>
                <c:pt idx="603">
                  <c:v>6.3061999999999996</c:v>
                </c:pt>
                <c:pt idx="604">
                  <c:v>6.282</c:v>
                </c:pt>
                <c:pt idx="605">
                  <c:v>6.2683</c:v>
                </c:pt>
                <c:pt idx="606">
                  <c:v>6.1948999999999996</c:v>
                </c:pt>
                <c:pt idx="607">
                  <c:v>6.3052000000000001</c:v>
                </c:pt>
                <c:pt idx="608">
                  <c:v>6.3613999999999997</c:v>
                </c:pt>
                <c:pt idx="609">
                  <c:v>6.3501000000000003</c:v>
                </c:pt>
                <c:pt idx="610">
                  <c:v>6.3691000000000004</c:v>
                </c:pt>
                <c:pt idx="611">
                  <c:v>5.4676</c:v>
                </c:pt>
                <c:pt idx="612">
                  <c:v>6.8192000000000004</c:v>
                </c:pt>
                <c:pt idx="613">
                  <c:v>6.8343999999999996</c:v>
                </c:pt>
                <c:pt idx="614">
                  <c:v>6.8613</c:v>
                </c:pt>
                <c:pt idx="615">
                  <c:v>6.8712999999999997</c:v>
                </c:pt>
                <c:pt idx="616">
                  <c:v>6.9341999999999997</c:v>
                </c:pt>
                <c:pt idx="617">
                  <c:v>6.9409000000000001</c:v>
                </c:pt>
                <c:pt idx="618">
                  <c:v>7.0236000000000001</c:v>
                </c:pt>
                <c:pt idx="619">
                  <c:v>7.0343</c:v>
                </c:pt>
                <c:pt idx="620">
                  <c:v>6.9932999999999996</c:v>
                </c:pt>
                <c:pt idx="621">
                  <c:v>6.9729999999999999</c:v>
                </c:pt>
                <c:pt idx="622">
                  <c:v>6.9729999999999999</c:v>
                </c:pt>
                <c:pt idx="623">
                  <c:v>6.9676999999999998</c:v>
                </c:pt>
                <c:pt idx="624">
                  <c:v>7.03</c:v>
                </c:pt>
                <c:pt idx="625">
                  <c:v>7.0667999999999997</c:v>
                </c:pt>
                <c:pt idx="626">
                  <c:v>7.1463000000000001</c:v>
                </c:pt>
                <c:pt idx="627">
                  <c:v>7.0770999999999997</c:v>
                </c:pt>
                <c:pt idx="628">
                  <c:v>7.1003999999999996</c:v>
                </c:pt>
                <c:pt idx="629">
                  <c:v>7.1444999999999999</c:v>
                </c:pt>
                <c:pt idx="630">
                  <c:v>7.1066000000000003</c:v>
                </c:pt>
                <c:pt idx="631">
                  <c:v>7.0288000000000004</c:v>
                </c:pt>
                <c:pt idx="632">
                  <c:v>7.0328999999999997</c:v>
                </c:pt>
                <c:pt idx="633">
                  <c:v>7.0549999999999997</c:v>
                </c:pt>
                <c:pt idx="634">
                  <c:v>7.0526999999999997</c:v>
                </c:pt>
                <c:pt idx="635">
                  <c:v>6.984</c:v>
                </c:pt>
                <c:pt idx="636">
                  <c:v>7.0072000000000001</c:v>
                </c:pt>
                <c:pt idx="637">
                  <c:v>6.9126000000000003</c:v>
                </c:pt>
                <c:pt idx="638">
                  <c:v>6.8940000000000001</c:v>
                </c:pt>
                <c:pt idx="639">
                  <c:v>6.9034000000000004</c:v>
                </c:pt>
                <c:pt idx="640">
                  <c:v>6.8944000000000001</c:v>
                </c:pt>
                <c:pt idx="641">
                  <c:v>6.9105999999999996</c:v>
                </c:pt>
                <c:pt idx="642">
                  <c:v>6.8823999999999996</c:v>
                </c:pt>
                <c:pt idx="643">
                  <c:v>6.8700999999999999</c:v>
                </c:pt>
                <c:pt idx="644">
                  <c:v>6.8566000000000003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'Nvo FANVIT1 Sin Asset'!$V$2</c:f>
              <c:strCache>
                <c:ptCount val="1"/>
                <c:pt idx="0">
                  <c:v>Fondeo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275"/>
              <c:layout>
                <c:manualLayout>
                  <c:x val="0.42255891090536762"/>
                  <c:y val="-0.4066597575454354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FONDEO
31-Ene</a:t>
                    </a:r>
                  </a:p>
                  <a:p>
                    <a:r>
                      <a:rPr lang="en-US" sz="800" dirty="0"/>
                      <a:t>5.91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'Nvo FANVIT1 Sin Asset'!$A$3:$A$647</c:f>
              <c:numCache>
                <c:formatCode>d\-mmm</c:formatCode>
                <c:ptCount val="645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42437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 formatCode="d\-mmm\-yy">
                  <c:v>42711</c:v>
                </c:pt>
                <c:pt idx="607" formatCode="d\-mmm\-yy">
                  <c:v>42712</c:v>
                </c:pt>
                <c:pt idx="608" formatCode="d\-mmm\-yy">
                  <c:v>42713</c:v>
                </c:pt>
                <c:pt idx="609" formatCode="d\-mmm\-yy">
                  <c:v>42717</c:v>
                </c:pt>
                <c:pt idx="610" formatCode="d\-mmm\-yy">
                  <c:v>42718</c:v>
                </c:pt>
                <c:pt idx="611" formatCode="d\-mmm\-yy">
                  <c:v>42719</c:v>
                </c:pt>
                <c:pt idx="612" formatCode="d\-mmm\-yy">
                  <c:v>42720</c:v>
                </c:pt>
                <c:pt idx="613" formatCode="d\-mmm\-yy">
                  <c:v>42723</c:v>
                </c:pt>
                <c:pt idx="614" formatCode="d\-mmm\-yy">
                  <c:v>42724</c:v>
                </c:pt>
                <c:pt idx="615" formatCode="d\-mmm\-yy">
                  <c:v>42725</c:v>
                </c:pt>
                <c:pt idx="616" formatCode="d\-mmm\-yy">
                  <c:v>42726</c:v>
                </c:pt>
                <c:pt idx="617" formatCode="d\-mmm\-yy">
                  <c:v>42730</c:v>
                </c:pt>
                <c:pt idx="618" formatCode="d\-mmm\-yy">
                  <c:v>42731</c:v>
                </c:pt>
                <c:pt idx="619" formatCode="d\-mmm\-yy">
                  <c:v>42732</c:v>
                </c:pt>
                <c:pt idx="620" formatCode="d\-mmm\-yy">
                  <c:v>42733</c:v>
                </c:pt>
                <c:pt idx="621" formatCode="d\-mmm\-yy">
                  <c:v>42734</c:v>
                </c:pt>
                <c:pt idx="622" formatCode="d\-mmm\-yy">
                  <c:v>42735</c:v>
                </c:pt>
                <c:pt idx="623" formatCode="d\-mmm\-yy">
                  <c:v>42737</c:v>
                </c:pt>
                <c:pt idx="624" formatCode="d\-mmm\-yy">
                  <c:v>42738</c:v>
                </c:pt>
                <c:pt idx="625" formatCode="d\-mmm\-yy">
                  <c:v>42739</c:v>
                </c:pt>
                <c:pt idx="626" formatCode="d\-mmm\-yy">
                  <c:v>42740</c:v>
                </c:pt>
                <c:pt idx="627" formatCode="d\-mmm\-yy">
                  <c:v>42741</c:v>
                </c:pt>
                <c:pt idx="628" formatCode="d\-mmm\-yy">
                  <c:v>42744</c:v>
                </c:pt>
                <c:pt idx="629" formatCode="d\-mmm\-yy">
                  <c:v>42745</c:v>
                </c:pt>
                <c:pt idx="630" formatCode="d\-mmm\-yy">
                  <c:v>42746</c:v>
                </c:pt>
                <c:pt idx="631" formatCode="d\-mmm\-yy">
                  <c:v>42747</c:v>
                </c:pt>
                <c:pt idx="632" formatCode="d\-mmm\-yy">
                  <c:v>42748</c:v>
                </c:pt>
                <c:pt idx="633" formatCode="d\-mmm\-yy">
                  <c:v>42751</c:v>
                </c:pt>
                <c:pt idx="634" formatCode="d\-mmm\-yy">
                  <c:v>42752</c:v>
                </c:pt>
                <c:pt idx="635" formatCode="d\-mmm\-yy">
                  <c:v>42753</c:v>
                </c:pt>
                <c:pt idx="636" formatCode="d\-mmm\-yy">
                  <c:v>42754</c:v>
                </c:pt>
                <c:pt idx="637" formatCode="d\-mmm\-yy">
                  <c:v>42755</c:v>
                </c:pt>
                <c:pt idx="638" formatCode="d\-mmm\-yy">
                  <c:v>42758</c:v>
                </c:pt>
                <c:pt idx="639" formatCode="d\-mmm\-yy">
                  <c:v>42759</c:v>
                </c:pt>
                <c:pt idx="640" formatCode="d\-mmm\-yy">
                  <c:v>42760</c:v>
                </c:pt>
                <c:pt idx="641" formatCode="d\-mmm\-yy">
                  <c:v>42761</c:v>
                </c:pt>
                <c:pt idx="642" formatCode="d\-mmm\-yy">
                  <c:v>42762</c:v>
                </c:pt>
                <c:pt idx="643" formatCode="d\-mmm\-yy">
                  <c:v>42765</c:v>
                </c:pt>
                <c:pt idx="644" formatCode="d\-mmm\-yy">
                  <c:v>42766</c:v>
                </c:pt>
              </c:numCache>
            </c:numRef>
          </c:cat>
          <c:val>
            <c:numRef>
              <c:f>'Nvo FANVIT1 Sin Asset'!$V$3:$V$647</c:f>
              <c:numCache>
                <c:formatCode>#,##0.00</c:formatCode>
                <c:ptCount val="645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>
                  <c:v>3.05</c:v>
                </c:pt>
                <c:pt idx="101">
                  <c:v>3.04</c:v>
                </c:pt>
                <c:pt idx="102">
                  <c:v>3.04</c:v>
                </c:pt>
                <c:pt idx="103">
                  <c:v>3.04</c:v>
                </c:pt>
                <c:pt idx="104">
                  <c:v>3.04</c:v>
                </c:pt>
                <c:pt idx="105">
                  <c:v>3.05</c:v>
                </c:pt>
                <c:pt idx="106">
                  <c:v>3.04</c:v>
                </c:pt>
                <c:pt idx="107">
                  <c:v>3.06</c:v>
                </c:pt>
                <c:pt idx="108">
                  <c:v>3.07</c:v>
                </c:pt>
                <c:pt idx="109">
                  <c:v>3.07</c:v>
                </c:pt>
                <c:pt idx="110">
                  <c:v>3.09</c:v>
                </c:pt>
                <c:pt idx="111">
                  <c:v>3.09</c:v>
                </c:pt>
                <c:pt idx="112">
                  <c:v>3.1</c:v>
                </c:pt>
                <c:pt idx="113">
                  <c:v>3.1</c:v>
                </c:pt>
                <c:pt idx="114">
                  <c:v>3.09</c:v>
                </c:pt>
                <c:pt idx="115">
                  <c:v>3.11</c:v>
                </c:pt>
                <c:pt idx="116">
                  <c:v>3.12</c:v>
                </c:pt>
                <c:pt idx="117">
                  <c:v>3.13</c:v>
                </c:pt>
                <c:pt idx="118">
                  <c:v>3.09</c:v>
                </c:pt>
                <c:pt idx="119">
                  <c:v>3.09</c:v>
                </c:pt>
                <c:pt idx="120">
                  <c:v>3.1</c:v>
                </c:pt>
                <c:pt idx="121">
                  <c:v>3.12</c:v>
                </c:pt>
                <c:pt idx="122">
                  <c:v>3.07</c:v>
                </c:pt>
                <c:pt idx="123">
                  <c:v>3.03</c:v>
                </c:pt>
                <c:pt idx="124">
                  <c:v>3.02</c:v>
                </c:pt>
                <c:pt idx="125">
                  <c:v>3.03</c:v>
                </c:pt>
                <c:pt idx="126">
                  <c:v>3.02</c:v>
                </c:pt>
                <c:pt idx="127">
                  <c:v>3.02</c:v>
                </c:pt>
                <c:pt idx="128">
                  <c:v>3.02</c:v>
                </c:pt>
                <c:pt idx="129">
                  <c:v>3.03</c:v>
                </c:pt>
                <c:pt idx="130">
                  <c:v>3.03</c:v>
                </c:pt>
                <c:pt idx="131">
                  <c:v>3.03</c:v>
                </c:pt>
                <c:pt idx="132">
                  <c:v>3.02</c:v>
                </c:pt>
                <c:pt idx="133">
                  <c:v>3.02</c:v>
                </c:pt>
                <c:pt idx="134">
                  <c:v>3.01</c:v>
                </c:pt>
                <c:pt idx="135">
                  <c:v>3.02</c:v>
                </c:pt>
                <c:pt idx="136">
                  <c:v>3.04</c:v>
                </c:pt>
                <c:pt idx="137">
                  <c:v>3.04</c:v>
                </c:pt>
                <c:pt idx="138">
                  <c:v>3.04</c:v>
                </c:pt>
                <c:pt idx="139">
                  <c:v>3.04</c:v>
                </c:pt>
                <c:pt idx="140">
                  <c:v>3.09</c:v>
                </c:pt>
                <c:pt idx="141">
                  <c:v>3.04</c:v>
                </c:pt>
                <c:pt idx="142">
                  <c:v>3.11</c:v>
                </c:pt>
                <c:pt idx="143">
                  <c:v>3.05</c:v>
                </c:pt>
                <c:pt idx="144">
                  <c:v>3.05</c:v>
                </c:pt>
                <c:pt idx="145">
                  <c:v>3.05</c:v>
                </c:pt>
                <c:pt idx="146">
                  <c:v>3.05</c:v>
                </c:pt>
                <c:pt idx="147">
                  <c:v>3.08</c:v>
                </c:pt>
                <c:pt idx="148">
                  <c:v>3.08</c:v>
                </c:pt>
                <c:pt idx="149">
                  <c:v>3.09</c:v>
                </c:pt>
                <c:pt idx="150">
                  <c:v>3.1</c:v>
                </c:pt>
                <c:pt idx="151">
                  <c:v>3.07</c:v>
                </c:pt>
                <c:pt idx="152">
                  <c:v>3.08</c:v>
                </c:pt>
                <c:pt idx="153">
                  <c:v>3.07</c:v>
                </c:pt>
                <c:pt idx="154">
                  <c:v>3.07</c:v>
                </c:pt>
                <c:pt idx="155">
                  <c:v>3.06</c:v>
                </c:pt>
                <c:pt idx="156">
                  <c:v>3.04</c:v>
                </c:pt>
                <c:pt idx="157">
                  <c:v>3.04</c:v>
                </c:pt>
                <c:pt idx="158">
                  <c:v>3.05</c:v>
                </c:pt>
                <c:pt idx="159">
                  <c:v>3.1</c:v>
                </c:pt>
                <c:pt idx="160">
                  <c:v>3.06</c:v>
                </c:pt>
                <c:pt idx="161">
                  <c:v>3.12</c:v>
                </c:pt>
                <c:pt idx="162">
                  <c:v>3.08</c:v>
                </c:pt>
                <c:pt idx="163">
                  <c:v>3.07</c:v>
                </c:pt>
                <c:pt idx="164">
                  <c:v>3.07</c:v>
                </c:pt>
                <c:pt idx="165">
                  <c:v>3.06</c:v>
                </c:pt>
                <c:pt idx="166">
                  <c:v>3.07</c:v>
                </c:pt>
                <c:pt idx="167">
                  <c:v>3.09</c:v>
                </c:pt>
                <c:pt idx="168">
                  <c:v>3.06</c:v>
                </c:pt>
                <c:pt idx="169">
                  <c:v>3.1</c:v>
                </c:pt>
                <c:pt idx="170">
                  <c:v>3.09</c:v>
                </c:pt>
                <c:pt idx="171">
                  <c:v>3.1</c:v>
                </c:pt>
                <c:pt idx="172">
                  <c:v>3.1</c:v>
                </c:pt>
                <c:pt idx="173">
                  <c:v>3.05</c:v>
                </c:pt>
                <c:pt idx="174">
                  <c:v>3.05</c:v>
                </c:pt>
                <c:pt idx="175">
                  <c:v>3.08</c:v>
                </c:pt>
                <c:pt idx="176">
                  <c:v>3.05</c:v>
                </c:pt>
                <c:pt idx="177">
                  <c:v>3.05</c:v>
                </c:pt>
                <c:pt idx="178">
                  <c:v>3.06</c:v>
                </c:pt>
                <c:pt idx="179">
                  <c:v>3.09</c:v>
                </c:pt>
                <c:pt idx="180">
                  <c:v>3.15</c:v>
                </c:pt>
                <c:pt idx="181">
                  <c:v>3.14</c:v>
                </c:pt>
                <c:pt idx="182">
                  <c:v>3.11</c:v>
                </c:pt>
                <c:pt idx="183">
                  <c:v>3.07</c:v>
                </c:pt>
                <c:pt idx="184">
                  <c:v>3.07</c:v>
                </c:pt>
                <c:pt idx="185">
                  <c:v>3.08</c:v>
                </c:pt>
                <c:pt idx="186">
                  <c:v>3.06</c:v>
                </c:pt>
                <c:pt idx="187">
                  <c:v>3.06</c:v>
                </c:pt>
                <c:pt idx="188">
                  <c:v>3.06</c:v>
                </c:pt>
                <c:pt idx="189">
                  <c:v>3.06</c:v>
                </c:pt>
                <c:pt idx="190">
                  <c:v>3.06</c:v>
                </c:pt>
                <c:pt idx="191">
                  <c:v>3.06</c:v>
                </c:pt>
                <c:pt idx="192">
                  <c:v>3.06</c:v>
                </c:pt>
                <c:pt idx="193">
                  <c:v>3.05</c:v>
                </c:pt>
                <c:pt idx="194">
                  <c:v>3.05</c:v>
                </c:pt>
                <c:pt idx="195">
                  <c:v>3</c:v>
                </c:pt>
                <c:pt idx="196">
                  <c:v>3.01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3.07</c:v>
                </c:pt>
                <c:pt idx="201">
                  <c:v>3.03</c:v>
                </c:pt>
                <c:pt idx="202">
                  <c:v>3.08</c:v>
                </c:pt>
                <c:pt idx="203">
                  <c:v>3.04</c:v>
                </c:pt>
                <c:pt idx="204">
                  <c:v>3.04</c:v>
                </c:pt>
                <c:pt idx="205">
                  <c:v>3.03</c:v>
                </c:pt>
                <c:pt idx="206">
                  <c:v>3.03</c:v>
                </c:pt>
                <c:pt idx="207">
                  <c:v>3.02</c:v>
                </c:pt>
                <c:pt idx="208">
                  <c:v>3.02</c:v>
                </c:pt>
                <c:pt idx="209">
                  <c:v>3.02</c:v>
                </c:pt>
                <c:pt idx="210">
                  <c:v>3.03</c:v>
                </c:pt>
                <c:pt idx="211">
                  <c:v>3.04</c:v>
                </c:pt>
                <c:pt idx="212">
                  <c:v>3.04</c:v>
                </c:pt>
                <c:pt idx="213">
                  <c:v>3.04</c:v>
                </c:pt>
                <c:pt idx="214">
                  <c:v>3.04</c:v>
                </c:pt>
                <c:pt idx="215">
                  <c:v>3.03</c:v>
                </c:pt>
                <c:pt idx="216">
                  <c:v>3.03</c:v>
                </c:pt>
                <c:pt idx="217">
                  <c:v>3.03</c:v>
                </c:pt>
                <c:pt idx="218">
                  <c:v>3.03</c:v>
                </c:pt>
                <c:pt idx="219">
                  <c:v>3.04</c:v>
                </c:pt>
                <c:pt idx="220">
                  <c:v>3.11</c:v>
                </c:pt>
                <c:pt idx="221">
                  <c:v>3.05</c:v>
                </c:pt>
                <c:pt idx="222">
                  <c:v>3.07</c:v>
                </c:pt>
                <c:pt idx="223">
                  <c:v>3.07</c:v>
                </c:pt>
                <c:pt idx="224">
                  <c:v>3.09</c:v>
                </c:pt>
                <c:pt idx="225">
                  <c:v>3.09</c:v>
                </c:pt>
                <c:pt idx="226">
                  <c:v>3.13</c:v>
                </c:pt>
                <c:pt idx="227">
                  <c:v>3.13</c:v>
                </c:pt>
                <c:pt idx="228">
                  <c:v>3.11</c:v>
                </c:pt>
                <c:pt idx="229">
                  <c:v>3.06</c:v>
                </c:pt>
                <c:pt idx="230">
                  <c:v>3.09</c:v>
                </c:pt>
                <c:pt idx="231">
                  <c:v>3.11</c:v>
                </c:pt>
                <c:pt idx="232">
                  <c:v>3.15</c:v>
                </c:pt>
                <c:pt idx="233">
                  <c:v>3.14</c:v>
                </c:pt>
                <c:pt idx="234">
                  <c:v>3.12</c:v>
                </c:pt>
                <c:pt idx="235">
                  <c:v>3.11</c:v>
                </c:pt>
                <c:pt idx="236">
                  <c:v>3.06</c:v>
                </c:pt>
                <c:pt idx="237">
                  <c:v>3.05</c:v>
                </c:pt>
                <c:pt idx="238">
                  <c:v>3.08</c:v>
                </c:pt>
                <c:pt idx="239">
                  <c:v>3.11</c:v>
                </c:pt>
                <c:pt idx="240">
                  <c:v>3.13</c:v>
                </c:pt>
                <c:pt idx="241">
                  <c:v>3.16</c:v>
                </c:pt>
                <c:pt idx="242">
                  <c:v>3.3</c:v>
                </c:pt>
                <c:pt idx="243">
                  <c:v>3.15</c:v>
                </c:pt>
                <c:pt idx="244">
                  <c:v>3.09</c:v>
                </c:pt>
                <c:pt idx="245">
                  <c:v>3.14</c:v>
                </c:pt>
                <c:pt idx="246">
                  <c:v>3.22</c:v>
                </c:pt>
                <c:pt idx="247">
                  <c:v>3.18</c:v>
                </c:pt>
                <c:pt idx="248">
                  <c:v>3.18</c:v>
                </c:pt>
                <c:pt idx="249">
                  <c:v>3.1100000000000003</c:v>
                </c:pt>
                <c:pt idx="250">
                  <c:v>3.085</c:v>
                </c:pt>
                <c:pt idx="251">
                  <c:v>3.1</c:v>
                </c:pt>
                <c:pt idx="252">
                  <c:v>3.125</c:v>
                </c:pt>
                <c:pt idx="253">
                  <c:v>3.07</c:v>
                </c:pt>
                <c:pt idx="254">
                  <c:v>3.09</c:v>
                </c:pt>
                <c:pt idx="255">
                  <c:v>3.125</c:v>
                </c:pt>
                <c:pt idx="256">
                  <c:v>3.12</c:v>
                </c:pt>
                <c:pt idx="257">
                  <c:v>3.12</c:v>
                </c:pt>
                <c:pt idx="258">
                  <c:v>3.14</c:v>
                </c:pt>
                <c:pt idx="259">
                  <c:v>3.07</c:v>
                </c:pt>
                <c:pt idx="260">
                  <c:v>3.08</c:v>
                </c:pt>
                <c:pt idx="261">
                  <c:v>3.09</c:v>
                </c:pt>
                <c:pt idx="262">
                  <c:v>3.11</c:v>
                </c:pt>
                <c:pt idx="263">
                  <c:v>3.1</c:v>
                </c:pt>
                <c:pt idx="264">
                  <c:v>3.14</c:v>
                </c:pt>
                <c:pt idx="265">
                  <c:v>3.14</c:v>
                </c:pt>
                <c:pt idx="266">
                  <c:v>3.1</c:v>
                </c:pt>
                <c:pt idx="267">
                  <c:v>3.08</c:v>
                </c:pt>
                <c:pt idx="268">
                  <c:v>3.07</c:v>
                </c:pt>
                <c:pt idx="269">
                  <c:v>3.1</c:v>
                </c:pt>
                <c:pt idx="270">
                  <c:v>3.13</c:v>
                </c:pt>
                <c:pt idx="271">
                  <c:v>3.14</c:v>
                </c:pt>
                <c:pt idx="272">
                  <c:v>3.15</c:v>
                </c:pt>
                <c:pt idx="273">
                  <c:v>3.26</c:v>
                </c:pt>
                <c:pt idx="274">
                  <c:v>3.12</c:v>
                </c:pt>
                <c:pt idx="275">
                  <c:v>3.06</c:v>
                </c:pt>
                <c:pt idx="276">
                  <c:v>3.06</c:v>
                </c:pt>
                <c:pt idx="277">
                  <c:v>3.04</c:v>
                </c:pt>
                <c:pt idx="278">
                  <c:v>3.03</c:v>
                </c:pt>
                <c:pt idx="279">
                  <c:v>3.04</c:v>
                </c:pt>
                <c:pt idx="280">
                  <c:v>3.04</c:v>
                </c:pt>
                <c:pt idx="281">
                  <c:v>3.04</c:v>
                </c:pt>
                <c:pt idx="282">
                  <c:v>3.08</c:v>
                </c:pt>
                <c:pt idx="283">
                  <c:v>3.07</c:v>
                </c:pt>
                <c:pt idx="284">
                  <c:v>3.07</c:v>
                </c:pt>
                <c:pt idx="285">
                  <c:v>3.12</c:v>
                </c:pt>
                <c:pt idx="286">
                  <c:v>3.19</c:v>
                </c:pt>
                <c:pt idx="287">
                  <c:v>3.14</c:v>
                </c:pt>
                <c:pt idx="288">
                  <c:v>3.21</c:v>
                </c:pt>
                <c:pt idx="289">
                  <c:v>3.27</c:v>
                </c:pt>
                <c:pt idx="290">
                  <c:v>3.12</c:v>
                </c:pt>
                <c:pt idx="291">
                  <c:v>3.05</c:v>
                </c:pt>
                <c:pt idx="292">
                  <c:v>3.07</c:v>
                </c:pt>
                <c:pt idx="293">
                  <c:v>3.05</c:v>
                </c:pt>
                <c:pt idx="294">
                  <c:v>3.08</c:v>
                </c:pt>
                <c:pt idx="295">
                  <c:v>3.1</c:v>
                </c:pt>
                <c:pt idx="296">
                  <c:v>3.1</c:v>
                </c:pt>
                <c:pt idx="297">
                  <c:v>3.11</c:v>
                </c:pt>
                <c:pt idx="298">
                  <c:v>3.09</c:v>
                </c:pt>
                <c:pt idx="299">
                  <c:v>3.09</c:v>
                </c:pt>
                <c:pt idx="300">
                  <c:v>3.08</c:v>
                </c:pt>
                <c:pt idx="301">
                  <c:v>3.08</c:v>
                </c:pt>
                <c:pt idx="302">
                  <c:v>3.08</c:v>
                </c:pt>
                <c:pt idx="303">
                  <c:v>3.08</c:v>
                </c:pt>
                <c:pt idx="304">
                  <c:v>3.09</c:v>
                </c:pt>
                <c:pt idx="305">
                  <c:v>3.09</c:v>
                </c:pt>
                <c:pt idx="306">
                  <c:v>3.08</c:v>
                </c:pt>
                <c:pt idx="307">
                  <c:v>3.11</c:v>
                </c:pt>
                <c:pt idx="308">
                  <c:v>3.1</c:v>
                </c:pt>
                <c:pt idx="309">
                  <c:v>3.1</c:v>
                </c:pt>
                <c:pt idx="310">
                  <c:v>3.1</c:v>
                </c:pt>
                <c:pt idx="311">
                  <c:v>3.09</c:v>
                </c:pt>
                <c:pt idx="312">
                  <c:v>3.09</c:v>
                </c:pt>
                <c:pt idx="313">
                  <c:v>3.03</c:v>
                </c:pt>
                <c:pt idx="314">
                  <c:v>3.04</c:v>
                </c:pt>
                <c:pt idx="315">
                  <c:v>3.06</c:v>
                </c:pt>
                <c:pt idx="316">
                  <c:v>3.09</c:v>
                </c:pt>
                <c:pt idx="317">
                  <c:v>3.1</c:v>
                </c:pt>
                <c:pt idx="318">
                  <c:v>3.08</c:v>
                </c:pt>
                <c:pt idx="319">
                  <c:v>3.1</c:v>
                </c:pt>
                <c:pt idx="320">
                  <c:v>3.09</c:v>
                </c:pt>
                <c:pt idx="321">
                  <c:v>3.07</c:v>
                </c:pt>
                <c:pt idx="322">
                  <c:v>3.1</c:v>
                </c:pt>
                <c:pt idx="323">
                  <c:v>3.1</c:v>
                </c:pt>
                <c:pt idx="324">
                  <c:v>3.1</c:v>
                </c:pt>
                <c:pt idx="325">
                  <c:v>3.1</c:v>
                </c:pt>
                <c:pt idx="326">
                  <c:v>3.13</c:v>
                </c:pt>
                <c:pt idx="327">
                  <c:v>3.15</c:v>
                </c:pt>
                <c:pt idx="328">
                  <c:v>3.17</c:v>
                </c:pt>
                <c:pt idx="329">
                  <c:v>3.28</c:v>
                </c:pt>
                <c:pt idx="330">
                  <c:v>3.11</c:v>
                </c:pt>
                <c:pt idx="331">
                  <c:v>3.12</c:v>
                </c:pt>
                <c:pt idx="332">
                  <c:v>3.25</c:v>
                </c:pt>
                <c:pt idx="333">
                  <c:v>3.18</c:v>
                </c:pt>
                <c:pt idx="334">
                  <c:v>3.14</c:v>
                </c:pt>
                <c:pt idx="335">
                  <c:v>3.2</c:v>
                </c:pt>
                <c:pt idx="336">
                  <c:v>3.2</c:v>
                </c:pt>
                <c:pt idx="337">
                  <c:v>3.24</c:v>
                </c:pt>
                <c:pt idx="338">
                  <c:v>3.12</c:v>
                </c:pt>
                <c:pt idx="339">
                  <c:v>3.12</c:v>
                </c:pt>
                <c:pt idx="340">
                  <c:v>3.12</c:v>
                </c:pt>
                <c:pt idx="341">
                  <c:v>3.15</c:v>
                </c:pt>
                <c:pt idx="342">
                  <c:v>3.145</c:v>
                </c:pt>
                <c:pt idx="343">
                  <c:v>3.145</c:v>
                </c:pt>
                <c:pt idx="344">
                  <c:v>3.15</c:v>
                </c:pt>
                <c:pt idx="345">
                  <c:v>3.15</c:v>
                </c:pt>
                <c:pt idx="346">
                  <c:v>3.13</c:v>
                </c:pt>
                <c:pt idx="347">
                  <c:v>3.12</c:v>
                </c:pt>
                <c:pt idx="348">
                  <c:v>3.2</c:v>
                </c:pt>
                <c:pt idx="349">
                  <c:v>3.13</c:v>
                </c:pt>
                <c:pt idx="350">
                  <c:v>3.22</c:v>
                </c:pt>
                <c:pt idx="351">
                  <c:v>3.2</c:v>
                </c:pt>
                <c:pt idx="352">
                  <c:v>3.15</c:v>
                </c:pt>
                <c:pt idx="353">
                  <c:v>3.2</c:v>
                </c:pt>
                <c:pt idx="354">
                  <c:v>3.43</c:v>
                </c:pt>
                <c:pt idx="355">
                  <c:v>3.2</c:v>
                </c:pt>
                <c:pt idx="356">
                  <c:v>3.15</c:v>
                </c:pt>
                <c:pt idx="357">
                  <c:v>3.11</c:v>
                </c:pt>
                <c:pt idx="358">
                  <c:v>3.08</c:v>
                </c:pt>
                <c:pt idx="359">
                  <c:v>3.12</c:v>
                </c:pt>
                <c:pt idx="360">
                  <c:v>3.45</c:v>
                </c:pt>
                <c:pt idx="361">
                  <c:v>3.66</c:v>
                </c:pt>
                <c:pt idx="362">
                  <c:v>3.66</c:v>
                </c:pt>
                <c:pt idx="363">
                  <c:v>3.44</c:v>
                </c:pt>
                <c:pt idx="364">
                  <c:v>3.43</c:v>
                </c:pt>
                <c:pt idx="365">
                  <c:v>3.49</c:v>
                </c:pt>
                <c:pt idx="366">
                  <c:v>3.61</c:v>
                </c:pt>
                <c:pt idx="367">
                  <c:v>3.44</c:v>
                </c:pt>
                <c:pt idx="368">
                  <c:v>3.38</c:v>
                </c:pt>
                <c:pt idx="369">
                  <c:v>3.37</c:v>
                </c:pt>
                <c:pt idx="370">
                  <c:v>3.4649999999999999</c:v>
                </c:pt>
                <c:pt idx="371">
                  <c:v>3.38</c:v>
                </c:pt>
                <c:pt idx="372">
                  <c:v>3.48</c:v>
                </c:pt>
                <c:pt idx="373">
                  <c:v>4.4400000000000004</c:v>
                </c:pt>
                <c:pt idx="374">
                  <c:v>4.4000000000000004</c:v>
                </c:pt>
                <c:pt idx="375">
                  <c:v>3.36</c:v>
                </c:pt>
                <c:pt idx="376">
                  <c:v>3.36</c:v>
                </c:pt>
                <c:pt idx="377">
                  <c:v>3.32</c:v>
                </c:pt>
                <c:pt idx="378">
                  <c:v>3.3</c:v>
                </c:pt>
                <c:pt idx="379">
                  <c:v>3.3050000000000002</c:v>
                </c:pt>
                <c:pt idx="380">
                  <c:v>3.3</c:v>
                </c:pt>
                <c:pt idx="381">
                  <c:v>3.25</c:v>
                </c:pt>
                <c:pt idx="382">
                  <c:v>3.33</c:v>
                </c:pt>
                <c:pt idx="383">
                  <c:v>3.39</c:v>
                </c:pt>
                <c:pt idx="384">
                  <c:v>3.34</c:v>
                </c:pt>
                <c:pt idx="385">
                  <c:v>3.36</c:v>
                </c:pt>
                <c:pt idx="386">
                  <c:v>3.34</c:v>
                </c:pt>
                <c:pt idx="387">
                  <c:v>3.36</c:v>
                </c:pt>
                <c:pt idx="388">
                  <c:v>3.36</c:v>
                </c:pt>
                <c:pt idx="389">
                  <c:v>3.34</c:v>
                </c:pt>
                <c:pt idx="390">
                  <c:v>3.49</c:v>
                </c:pt>
                <c:pt idx="391">
                  <c:v>3.35</c:v>
                </c:pt>
                <c:pt idx="392">
                  <c:v>3.35</c:v>
                </c:pt>
                <c:pt idx="393">
                  <c:v>3.35</c:v>
                </c:pt>
                <c:pt idx="394">
                  <c:v>3.35</c:v>
                </c:pt>
                <c:pt idx="395">
                  <c:v>3.37</c:v>
                </c:pt>
                <c:pt idx="396">
                  <c:v>3.35</c:v>
                </c:pt>
                <c:pt idx="397">
                  <c:v>3.35</c:v>
                </c:pt>
                <c:pt idx="398">
                  <c:v>3.36</c:v>
                </c:pt>
                <c:pt idx="399">
                  <c:v>3.36</c:v>
                </c:pt>
                <c:pt idx="400">
                  <c:v>3.36</c:v>
                </c:pt>
                <c:pt idx="401">
                  <c:v>3.35</c:v>
                </c:pt>
                <c:pt idx="402">
                  <c:v>3.3679999999999999</c:v>
                </c:pt>
                <c:pt idx="403">
                  <c:v>3.87</c:v>
                </c:pt>
                <c:pt idx="404">
                  <c:v>3.91</c:v>
                </c:pt>
                <c:pt idx="405">
                  <c:v>3.93</c:v>
                </c:pt>
                <c:pt idx="406">
                  <c:v>3.86</c:v>
                </c:pt>
                <c:pt idx="407">
                  <c:v>3.85</c:v>
                </c:pt>
                <c:pt idx="408">
                  <c:v>3.86</c:v>
                </c:pt>
                <c:pt idx="409">
                  <c:v>3.895</c:v>
                </c:pt>
                <c:pt idx="410">
                  <c:v>3.99</c:v>
                </c:pt>
                <c:pt idx="411">
                  <c:v>3.91</c:v>
                </c:pt>
                <c:pt idx="412">
                  <c:v>3.93</c:v>
                </c:pt>
                <c:pt idx="413">
                  <c:v>3.89</c:v>
                </c:pt>
                <c:pt idx="414">
                  <c:v>3.88</c:v>
                </c:pt>
                <c:pt idx="415">
                  <c:v>3.87</c:v>
                </c:pt>
                <c:pt idx="416">
                  <c:v>3.84</c:v>
                </c:pt>
                <c:pt idx="417">
                  <c:v>3.83</c:v>
                </c:pt>
                <c:pt idx="418">
                  <c:v>3.84</c:v>
                </c:pt>
                <c:pt idx="419">
                  <c:v>3.84</c:v>
                </c:pt>
                <c:pt idx="420">
                  <c:v>3.84</c:v>
                </c:pt>
                <c:pt idx="421">
                  <c:v>3.835</c:v>
                </c:pt>
                <c:pt idx="422">
                  <c:v>3.855</c:v>
                </c:pt>
                <c:pt idx="423">
                  <c:v>3.875</c:v>
                </c:pt>
                <c:pt idx="424">
                  <c:v>3.92</c:v>
                </c:pt>
                <c:pt idx="425">
                  <c:v>3.93</c:v>
                </c:pt>
                <c:pt idx="426">
                  <c:v>3.87</c:v>
                </c:pt>
                <c:pt idx="427">
                  <c:v>3.87</c:v>
                </c:pt>
                <c:pt idx="428">
                  <c:v>3.855</c:v>
                </c:pt>
                <c:pt idx="429">
                  <c:v>3.85</c:v>
                </c:pt>
                <c:pt idx="430">
                  <c:v>3.9</c:v>
                </c:pt>
                <c:pt idx="431">
                  <c:v>3.835</c:v>
                </c:pt>
                <c:pt idx="432">
                  <c:v>3.84</c:v>
                </c:pt>
                <c:pt idx="433">
                  <c:v>3.7850000000000001</c:v>
                </c:pt>
                <c:pt idx="434">
                  <c:v>3.6850000000000001</c:v>
                </c:pt>
                <c:pt idx="435">
                  <c:v>3.73</c:v>
                </c:pt>
                <c:pt idx="436">
                  <c:v>3.73</c:v>
                </c:pt>
                <c:pt idx="437">
                  <c:v>3.84</c:v>
                </c:pt>
                <c:pt idx="438">
                  <c:v>3.8250000000000002</c:v>
                </c:pt>
                <c:pt idx="439">
                  <c:v>3.84</c:v>
                </c:pt>
                <c:pt idx="440">
                  <c:v>3.84</c:v>
                </c:pt>
                <c:pt idx="441">
                  <c:v>3.8250000000000002</c:v>
                </c:pt>
                <c:pt idx="442">
                  <c:v>3.8</c:v>
                </c:pt>
                <c:pt idx="443">
                  <c:v>3.8180000000000001</c:v>
                </c:pt>
                <c:pt idx="444">
                  <c:v>3.8180000000000001</c:v>
                </c:pt>
                <c:pt idx="445">
                  <c:v>3.8</c:v>
                </c:pt>
                <c:pt idx="446">
                  <c:v>3.82</c:v>
                </c:pt>
                <c:pt idx="447">
                  <c:v>3.85</c:v>
                </c:pt>
                <c:pt idx="448">
                  <c:v>3.85</c:v>
                </c:pt>
                <c:pt idx="449">
                  <c:v>3.95</c:v>
                </c:pt>
                <c:pt idx="450">
                  <c:v>3.915</c:v>
                </c:pt>
                <c:pt idx="451">
                  <c:v>4.0540000000000003</c:v>
                </c:pt>
                <c:pt idx="452">
                  <c:v>3.9049999999999998</c:v>
                </c:pt>
                <c:pt idx="453">
                  <c:v>3.93</c:v>
                </c:pt>
                <c:pt idx="454">
                  <c:v>3.91</c:v>
                </c:pt>
                <c:pt idx="455">
                  <c:v>3.86</c:v>
                </c:pt>
                <c:pt idx="456">
                  <c:v>3.83</c:v>
                </c:pt>
                <c:pt idx="457">
                  <c:v>3.8</c:v>
                </c:pt>
                <c:pt idx="458">
                  <c:v>3.875</c:v>
                </c:pt>
                <c:pt idx="459">
                  <c:v>3.875</c:v>
                </c:pt>
                <c:pt idx="460">
                  <c:v>3.875</c:v>
                </c:pt>
                <c:pt idx="461">
                  <c:v>3.91</c:v>
                </c:pt>
                <c:pt idx="462">
                  <c:v>3.91</c:v>
                </c:pt>
                <c:pt idx="463">
                  <c:v>3.92</c:v>
                </c:pt>
                <c:pt idx="464">
                  <c:v>3.8849999999999998</c:v>
                </c:pt>
                <c:pt idx="465">
                  <c:v>3.875</c:v>
                </c:pt>
                <c:pt idx="466">
                  <c:v>3.855</c:v>
                </c:pt>
                <c:pt idx="467">
                  <c:v>3.855</c:v>
                </c:pt>
                <c:pt idx="468">
                  <c:v>3.75</c:v>
                </c:pt>
                <c:pt idx="469">
                  <c:v>3.7850000000000001</c:v>
                </c:pt>
                <c:pt idx="470">
                  <c:v>3.8149999999999999</c:v>
                </c:pt>
                <c:pt idx="471">
                  <c:v>3.87</c:v>
                </c:pt>
                <c:pt idx="472">
                  <c:v>3.93</c:v>
                </c:pt>
                <c:pt idx="473">
                  <c:v>4.04</c:v>
                </c:pt>
                <c:pt idx="474">
                  <c:v>3.9049999999999998</c:v>
                </c:pt>
                <c:pt idx="475">
                  <c:v>4.12</c:v>
                </c:pt>
                <c:pt idx="476">
                  <c:v>4.1449999999999996</c:v>
                </c:pt>
                <c:pt idx="477">
                  <c:v>3.9249999999999998</c:v>
                </c:pt>
                <c:pt idx="478">
                  <c:v>3.855</c:v>
                </c:pt>
                <c:pt idx="479">
                  <c:v>3.86</c:v>
                </c:pt>
                <c:pt idx="480">
                  <c:v>3.85</c:v>
                </c:pt>
                <c:pt idx="481">
                  <c:v>3.9</c:v>
                </c:pt>
                <c:pt idx="482">
                  <c:v>3.9049999999999998</c:v>
                </c:pt>
                <c:pt idx="483">
                  <c:v>3.93</c:v>
                </c:pt>
                <c:pt idx="484">
                  <c:v>3.92</c:v>
                </c:pt>
                <c:pt idx="485">
                  <c:v>3.82</c:v>
                </c:pt>
                <c:pt idx="486">
                  <c:v>3.8450000000000002</c:v>
                </c:pt>
                <c:pt idx="487">
                  <c:v>3.8450000000000002</c:v>
                </c:pt>
                <c:pt idx="488">
                  <c:v>3.8450000000000002</c:v>
                </c:pt>
                <c:pt idx="489">
                  <c:v>3.85</c:v>
                </c:pt>
                <c:pt idx="490">
                  <c:v>3.855</c:v>
                </c:pt>
                <c:pt idx="491">
                  <c:v>3.92</c:v>
                </c:pt>
                <c:pt idx="492">
                  <c:v>3.887</c:v>
                </c:pt>
                <c:pt idx="493">
                  <c:v>3.85</c:v>
                </c:pt>
                <c:pt idx="494">
                  <c:v>3.85</c:v>
                </c:pt>
                <c:pt idx="495">
                  <c:v>4</c:v>
                </c:pt>
                <c:pt idx="496">
                  <c:v>4.3529999999999998</c:v>
                </c:pt>
                <c:pt idx="497">
                  <c:v>4.327</c:v>
                </c:pt>
                <c:pt idx="498">
                  <c:v>4.33</c:v>
                </c:pt>
                <c:pt idx="499">
                  <c:v>4.33</c:v>
                </c:pt>
                <c:pt idx="500">
                  <c:v>4.327</c:v>
                </c:pt>
                <c:pt idx="501">
                  <c:v>4.3330000000000002</c:v>
                </c:pt>
                <c:pt idx="502">
                  <c:v>4.335</c:v>
                </c:pt>
                <c:pt idx="503">
                  <c:v>4.33</c:v>
                </c:pt>
                <c:pt idx="504">
                  <c:v>4.33</c:v>
                </c:pt>
                <c:pt idx="505">
                  <c:v>4.32</c:v>
                </c:pt>
                <c:pt idx="506">
                  <c:v>4.33</c:v>
                </c:pt>
                <c:pt idx="507">
                  <c:v>4.33</c:v>
                </c:pt>
                <c:pt idx="508">
                  <c:v>4.33</c:v>
                </c:pt>
                <c:pt idx="509">
                  <c:v>4.33</c:v>
                </c:pt>
                <c:pt idx="510">
                  <c:v>4.33</c:v>
                </c:pt>
                <c:pt idx="511">
                  <c:v>4.33</c:v>
                </c:pt>
                <c:pt idx="512">
                  <c:v>4.34</c:v>
                </c:pt>
                <c:pt idx="513">
                  <c:v>4.335</c:v>
                </c:pt>
                <c:pt idx="514">
                  <c:v>4.34</c:v>
                </c:pt>
                <c:pt idx="515">
                  <c:v>4.3600000000000003</c:v>
                </c:pt>
                <c:pt idx="516">
                  <c:v>4.45</c:v>
                </c:pt>
                <c:pt idx="517">
                  <c:v>4.4400000000000004</c:v>
                </c:pt>
                <c:pt idx="518">
                  <c:v>4.4000000000000004</c:v>
                </c:pt>
                <c:pt idx="519">
                  <c:v>4.38</c:v>
                </c:pt>
                <c:pt idx="520">
                  <c:v>4.3849999999999998</c:v>
                </c:pt>
                <c:pt idx="521">
                  <c:v>4.4000000000000004</c:v>
                </c:pt>
                <c:pt idx="522">
                  <c:v>4.38</c:v>
                </c:pt>
                <c:pt idx="523">
                  <c:v>4.3849999999999998</c:v>
                </c:pt>
                <c:pt idx="524">
                  <c:v>4.3949999999999996</c:v>
                </c:pt>
                <c:pt idx="525">
                  <c:v>4.38</c:v>
                </c:pt>
                <c:pt idx="526">
                  <c:v>4.3600000000000003</c:v>
                </c:pt>
                <c:pt idx="527">
                  <c:v>4.3600000000000003</c:v>
                </c:pt>
                <c:pt idx="528">
                  <c:v>4.38</c:v>
                </c:pt>
                <c:pt idx="529">
                  <c:v>4.38</c:v>
                </c:pt>
                <c:pt idx="530">
                  <c:v>4.37</c:v>
                </c:pt>
                <c:pt idx="531">
                  <c:v>4.3650000000000002</c:v>
                </c:pt>
                <c:pt idx="532">
                  <c:v>4.3499999999999996</c:v>
                </c:pt>
                <c:pt idx="533">
                  <c:v>4.3499999999999996</c:v>
                </c:pt>
                <c:pt idx="534">
                  <c:v>4.37</c:v>
                </c:pt>
                <c:pt idx="535">
                  <c:v>4.3499999999999996</c:v>
                </c:pt>
                <c:pt idx="536">
                  <c:v>4.3499999999999996</c:v>
                </c:pt>
                <c:pt idx="537">
                  <c:v>4.3499999999999996</c:v>
                </c:pt>
                <c:pt idx="538">
                  <c:v>4.3600000000000003</c:v>
                </c:pt>
                <c:pt idx="539">
                  <c:v>4.3899999999999997</c:v>
                </c:pt>
                <c:pt idx="540">
                  <c:v>4.375</c:v>
                </c:pt>
                <c:pt idx="541">
                  <c:v>4.3899999999999997</c:v>
                </c:pt>
                <c:pt idx="542">
                  <c:v>4.3949999999999996</c:v>
                </c:pt>
                <c:pt idx="543">
                  <c:v>4.42</c:v>
                </c:pt>
                <c:pt idx="544">
                  <c:v>4.41</c:v>
                </c:pt>
                <c:pt idx="545">
                  <c:v>4.42</c:v>
                </c:pt>
                <c:pt idx="546">
                  <c:v>4.42</c:v>
                </c:pt>
                <c:pt idx="547">
                  <c:v>4.3949999999999996</c:v>
                </c:pt>
                <c:pt idx="548">
                  <c:v>4.3849999999999998</c:v>
                </c:pt>
                <c:pt idx="549">
                  <c:v>4.3849999999999998</c:v>
                </c:pt>
                <c:pt idx="550">
                  <c:v>4.46</c:v>
                </c:pt>
                <c:pt idx="551">
                  <c:v>4.3949999999999996</c:v>
                </c:pt>
                <c:pt idx="552">
                  <c:v>4.37</c:v>
                </c:pt>
                <c:pt idx="553">
                  <c:v>4.3499999999999996</c:v>
                </c:pt>
                <c:pt idx="554">
                  <c:v>4.34</c:v>
                </c:pt>
                <c:pt idx="555">
                  <c:v>4.3</c:v>
                </c:pt>
                <c:pt idx="556">
                  <c:v>4.32</c:v>
                </c:pt>
                <c:pt idx="557">
                  <c:v>4.34</c:v>
                </c:pt>
                <c:pt idx="558">
                  <c:v>4.34</c:v>
                </c:pt>
                <c:pt idx="559">
                  <c:v>4.3600000000000003</c:v>
                </c:pt>
                <c:pt idx="560">
                  <c:v>4.99</c:v>
                </c:pt>
                <c:pt idx="561">
                  <c:v>4.8600000000000003</c:v>
                </c:pt>
                <c:pt idx="562">
                  <c:v>4.8499999999999996</c:v>
                </c:pt>
                <c:pt idx="563">
                  <c:v>4.8449999999999998</c:v>
                </c:pt>
                <c:pt idx="564">
                  <c:v>4.82</c:v>
                </c:pt>
                <c:pt idx="565">
                  <c:v>4.82</c:v>
                </c:pt>
                <c:pt idx="566">
                  <c:v>4.8150000000000004</c:v>
                </c:pt>
                <c:pt idx="567">
                  <c:v>4.8330000000000002</c:v>
                </c:pt>
                <c:pt idx="568">
                  <c:v>4.8380000000000001</c:v>
                </c:pt>
                <c:pt idx="569">
                  <c:v>4.84</c:v>
                </c:pt>
                <c:pt idx="570">
                  <c:v>4.8380000000000001</c:v>
                </c:pt>
                <c:pt idx="571">
                  <c:v>4.8380000000000001</c:v>
                </c:pt>
                <c:pt idx="572">
                  <c:v>4.8380000000000001</c:v>
                </c:pt>
                <c:pt idx="573">
                  <c:v>4.843</c:v>
                </c:pt>
                <c:pt idx="574">
                  <c:v>4.835</c:v>
                </c:pt>
                <c:pt idx="575">
                  <c:v>4.8330000000000002</c:v>
                </c:pt>
                <c:pt idx="576">
                  <c:v>4.83</c:v>
                </c:pt>
                <c:pt idx="577">
                  <c:v>4.83</c:v>
                </c:pt>
                <c:pt idx="578">
                  <c:v>4.83</c:v>
                </c:pt>
                <c:pt idx="579">
                  <c:v>4.82</c:v>
                </c:pt>
                <c:pt idx="580">
                  <c:v>4.82</c:v>
                </c:pt>
                <c:pt idx="581">
                  <c:v>4.9080000000000004</c:v>
                </c:pt>
                <c:pt idx="582">
                  <c:v>4.8550000000000004</c:v>
                </c:pt>
                <c:pt idx="583">
                  <c:v>4.8559999999999999</c:v>
                </c:pt>
                <c:pt idx="584">
                  <c:v>4.8899999999999997</c:v>
                </c:pt>
                <c:pt idx="585">
                  <c:v>4.88</c:v>
                </c:pt>
                <c:pt idx="586">
                  <c:v>4.97</c:v>
                </c:pt>
                <c:pt idx="587">
                  <c:v>4.9260000000000002</c:v>
                </c:pt>
                <c:pt idx="588">
                  <c:v>4.835</c:v>
                </c:pt>
                <c:pt idx="589">
                  <c:v>4.8499999999999996</c:v>
                </c:pt>
                <c:pt idx="590">
                  <c:v>4.843</c:v>
                </c:pt>
                <c:pt idx="591">
                  <c:v>4.843</c:v>
                </c:pt>
                <c:pt idx="592">
                  <c:v>4.84</c:v>
                </c:pt>
                <c:pt idx="593">
                  <c:v>5.0999999999999996</c:v>
                </c:pt>
                <c:pt idx="594">
                  <c:v>5.3</c:v>
                </c:pt>
                <c:pt idx="595">
                  <c:v>5.28</c:v>
                </c:pt>
                <c:pt idx="596">
                  <c:v>5.2329999999999997</c:v>
                </c:pt>
                <c:pt idx="597">
                  <c:v>5.3</c:v>
                </c:pt>
                <c:pt idx="598">
                  <c:v>5.3</c:v>
                </c:pt>
                <c:pt idx="599">
                  <c:v>5.3</c:v>
                </c:pt>
                <c:pt idx="600">
                  <c:v>5.2939999999999996</c:v>
                </c:pt>
                <c:pt idx="601">
                  <c:v>5.3418218526965013</c:v>
                </c:pt>
                <c:pt idx="602">
                  <c:v>5.2976054705347027</c:v>
                </c:pt>
                <c:pt idx="603">
                  <c:v>5.31</c:v>
                </c:pt>
                <c:pt idx="604">
                  <c:v>5.29</c:v>
                </c:pt>
                <c:pt idx="605">
                  <c:v>5.304528093256077</c:v>
                </c:pt>
                <c:pt idx="606">
                  <c:v>5.3045163413175009</c:v>
                </c:pt>
                <c:pt idx="607">
                  <c:v>5.3020520480457236</c:v>
                </c:pt>
                <c:pt idx="608">
                  <c:v>5.32</c:v>
                </c:pt>
                <c:pt idx="609">
                  <c:v>5.3257178645252559</c:v>
                </c:pt>
                <c:pt idx="610">
                  <c:v>5.492524658372429</c:v>
                </c:pt>
                <c:pt idx="611">
                  <c:v>5.9125782946232928</c:v>
                </c:pt>
                <c:pt idx="612">
                  <c:v>5.8647568366929335</c:v>
                </c:pt>
                <c:pt idx="613">
                  <c:v>5.8368173286003708</c:v>
                </c:pt>
                <c:pt idx="614">
                  <c:v>5.8379117726223608</c:v>
                </c:pt>
                <c:pt idx="615">
                  <c:v>5.8381717117311132</c:v>
                </c:pt>
                <c:pt idx="616">
                  <c:v>5.8283103696776752</c:v>
                </c:pt>
                <c:pt idx="617">
                  <c:v>5.82</c:v>
                </c:pt>
                <c:pt idx="618">
                  <c:v>5.83</c:v>
                </c:pt>
                <c:pt idx="619">
                  <c:v>5.83</c:v>
                </c:pt>
                <c:pt idx="620">
                  <c:v>5.85</c:v>
                </c:pt>
                <c:pt idx="621">
                  <c:v>5.81</c:v>
                </c:pt>
                <c:pt idx="622">
                  <c:v>5.81</c:v>
                </c:pt>
                <c:pt idx="623">
                  <c:v>5.8</c:v>
                </c:pt>
                <c:pt idx="624">
                  <c:v>5.82</c:v>
                </c:pt>
                <c:pt idx="625">
                  <c:v>5.8143614763828637</c:v>
                </c:pt>
                <c:pt idx="626">
                  <c:v>5.8106644164543333</c:v>
                </c:pt>
                <c:pt idx="627">
                  <c:v>5.8106788305271584</c:v>
                </c:pt>
                <c:pt idx="628">
                  <c:v>5.8207920170388912</c:v>
                </c:pt>
                <c:pt idx="629">
                  <c:v>5.8097877578439405</c:v>
                </c:pt>
                <c:pt idx="630">
                  <c:v>5.8043177075107293</c:v>
                </c:pt>
                <c:pt idx="631">
                  <c:v>5.8168229928590609</c:v>
                </c:pt>
                <c:pt idx="632">
                  <c:v>5.8904663186947701</c:v>
                </c:pt>
                <c:pt idx="633">
                  <c:v>5.8807631045702324</c:v>
                </c:pt>
                <c:pt idx="634">
                  <c:v>5.8199999999999994</c:v>
                </c:pt>
                <c:pt idx="635">
                  <c:v>5.8257626750784786</c:v>
                </c:pt>
                <c:pt idx="636">
                  <c:v>5.8365134169029416</c:v>
                </c:pt>
                <c:pt idx="637">
                  <c:v>5.8157827471544872</c:v>
                </c:pt>
                <c:pt idx="638">
                  <c:v>5.8202269929773243</c:v>
                </c:pt>
                <c:pt idx="639">
                  <c:v>5.8322262592945773</c:v>
                </c:pt>
                <c:pt idx="640">
                  <c:v>5.8536727568066071</c:v>
                </c:pt>
                <c:pt idx="641">
                  <c:v>5.8381711934702345</c:v>
                </c:pt>
                <c:pt idx="642">
                  <c:v>5.8306588310207283</c:v>
                </c:pt>
                <c:pt idx="643">
                  <c:v>5.837335827364198</c:v>
                </c:pt>
                <c:pt idx="644">
                  <c:v>5.9110551594921636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174400"/>
        <c:axId val="217175936"/>
      </c:lineChart>
      <c:dateAx>
        <c:axId val="217174400"/>
        <c:scaling>
          <c:orientation val="minMax"/>
          <c:max val="42855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217175936"/>
        <c:crosses val="autoZero"/>
        <c:auto val="1"/>
        <c:lblOffset val="100"/>
        <c:baseTimeUnit val="days"/>
        <c:majorUnit val="30"/>
        <c:majorTimeUnit val="days"/>
      </c:dateAx>
      <c:valAx>
        <c:axId val="217175936"/>
        <c:scaling>
          <c:orientation val="minMax"/>
          <c:max val="7.5"/>
          <c:min val="2.8"/>
        </c:scaling>
        <c:delete val="0"/>
        <c:axPos val="l"/>
        <c:numFmt formatCode="0.0000" sourceLinked="1"/>
        <c:majorTickMark val="none"/>
        <c:minorTickMark val="none"/>
        <c:tickLblPos val="nextTo"/>
        <c:crossAx val="217174400"/>
        <c:crosses val="autoZero"/>
        <c:crossBetween val="between"/>
      </c:valAx>
      <c:valAx>
        <c:axId val="217177472"/>
        <c:scaling>
          <c:orientation val="minMax"/>
          <c:max val="100000000000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crossAx val="218105344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6819382192610537"/>
                <c:y val="0.42544271981130954"/>
              </c:manualLayout>
            </c:layout>
          </c:dispUnitsLbl>
        </c:dispUnits>
      </c:valAx>
      <c:catAx>
        <c:axId val="218105344"/>
        <c:scaling>
          <c:orientation val="minMax"/>
        </c:scaling>
        <c:delete val="1"/>
        <c:axPos val="b"/>
        <c:majorTickMark val="out"/>
        <c:minorTickMark val="none"/>
        <c:tickLblPos val="nextTo"/>
        <c:crossAx val="217177472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636197398402123E-2"/>
          <c:y val="0.93856758827990672"/>
          <c:w val="0.83816919038966287"/>
          <c:h val="3.319237137717846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Calibri" panose="020F0502020204030204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8169344"/>
        <c:axId val="48170880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78304"/>
        <c:axId val="48172416"/>
      </c:lineChart>
      <c:catAx>
        <c:axId val="48169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8170880"/>
        <c:crosses val="autoZero"/>
        <c:auto val="1"/>
        <c:lblAlgn val="ctr"/>
        <c:lblOffset val="100"/>
        <c:noMultiLvlLbl val="0"/>
      </c:catAx>
      <c:valAx>
        <c:axId val="48170880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8169344"/>
        <c:crosses val="autoZero"/>
        <c:crossBetween val="between"/>
        <c:majorUnit val="2.5000000000000005E-3"/>
      </c:valAx>
      <c:valAx>
        <c:axId val="48172416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8178304"/>
        <c:crosses val="max"/>
        <c:crossBetween val="between"/>
        <c:majorUnit val="2.5000000000000005E-3"/>
      </c:valAx>
      <c:catAx>
        <c:axId val="48178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17241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8682496"/>
        <c:axId val="4868403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99648"/>
        <c:axId val="48698112"/>
      </c:lineChart>
      <c:catAx>
        <c:axId val="4868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8684032"/>
        <c:crosses val="autoZero"/>
        <c:auto val="1"/>
        <c:lblAlgn val="ctr"/>
        <c:lblOffset val="100"/>
        <c:noMultiLvlLbl val="0"/>
      </c:catAx>
      <c:valAx>
        <c:axId val="4868403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8682496"/>
        <c:crosses val="autoZero"/>
        <c:crossBetween val="between"/>
        <c:majorUnit val="2.5000000000000005E-3"/>
      </c:valAx>
      <c:valAx>
        <c:axId val="48698112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8699648"/>
        <c:crosses val="max"/>
        <c:crossBetween val="between"/>
        <c:majorUnit val="2.5000000000000005E-3"/>
      </c:valAx>
      <c:catAx>
        <c:axId val="48699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69811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9443200"/>
        <c:axId val="49444736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56256"/>
        <c:axId val="49446272"/>
      </c:lineChart>
      <c:catAx>
        <c:axId val="49443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9444736"/>
        <c:crosses val="autoZero"/>
        <c:auto val="1"/>
        <c:lblAlgn val="ctr"/>
        <c:lblOffset val="100"/>
        <c:noMultiLvlLbl val="0"/>
      </c:catAx>
      <c:valAx>
        <c:axId val="49444736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443200"/>
        <c:crosses val="autoZero"/>
        <c:crossBetween val="between"/>
        <c:majorUnit val="2.5000000000000005E-3"/>
      </c:valAx>
      <c:valAx>
        <c:axId val="49446272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456256"/>
        <c:crosses val="max"/>
        <c:crossBetween val="between"/>
        <c:majorUnit val="2.5000000000000005E-3"/>
      </c:valAx>
      <c:catAx>
        <c:axId val="49456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44627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9411584"/>
        <c:axId val="49413120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81984"/>
        <c:axId val="49480448"/>
      </c:lineChart>
      <c:catAx>
        <c:axId val="4941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9413120"/>
        <c:crosses val="autoZero"/>
        <c:auto val="1"/>
        <c:lblAlgn val="ctr"/>
        <c:lblOffset val="100"/>
        <c:noMultiLvlLbl val="0"/>
      </c:catAx>
      <c:valAx>
        <c:axId val="49413120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411584"/>
        <c:crosses val="autoZero"/>
        <c:crossBetween val="between"/>
        <c:majorUnit val="2.5000000000000005E-3"/>
      </c:valAx>
      <c:valAx>
        <c:axId val="49480448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481984"/>
        <c:crosses val="max"/>
        <c:crossBetween val="between"/>
        <c:majorUnit val="2.5000000000000005E-3"/>
      </c:valAx>
      <c:catAx>
        <c:axId val="49481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48044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9943296"/>
        <c:axId val="4994483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52256"/>
        <c:axId val="49950720"/>
      </c:lineChart>
      <c:catAx>
        <c:axId val="49943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9944832"/>
        <c:crosses val="autoZero"/>
        <c:auto val="1"/>
        <c:lblAlgn val="ctr"/>
        <c:lblOffset val="100"/>
        <c:noMultiLvlLbl val="0"/>
      </c:catAx>
      <c:valAx>
        <c:axId val="4994483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943296"/>
        <c:crosses val="autoZero"/>
        <c:crossBetween val="between"/>
        <c:majorUnit val="2.5000000000000005E-3"/>
      </c:valAx>
      <c:valAx>
        <c:axId val="49950720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9952256"/>
        <c:crosses val="max"/>
        <c:crossBetween val="between"/>
        <c:majorUnit val="2.5000000000000005E-3"/>
      </c:valAx>
      <c:catAx>
        <c:axId val="49952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95072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0358144"/>
        <c:axId val="50359680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67104"/>
        <c:axId val="50365568"/>
      </c:lineChart>
      <c:catAx>
        <c:axId val="50358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0359680"/>
        <c:crosses val="autoZero"/>
        <c:auto val="1"/>
        <c:lblAlgn val="ctr"/>
        <c:lblOffset val="100"/>
        <c:noMultiLvlLbl val="0"/>
      </c:catAx>
      <c:valAx>
        <c:axId val="50359680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0358144"/>
        <c:crosses val="autoZero"/>
        <c:crossBetween val="between"/>
        <c:majorUnit val="2.5000000000000005E-3"/>
      </c:valAx>
      <c:valAx>
        <c:axId val="50365568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0367104"/>
        <c:crosses val="max"/>
        <c:crossBetween val="between"/>
        <c:majorUnit val="2.5000000000000005E-3"/>
      </c:valAx>
      <c:catAx>
        <c:axId val="50367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36556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0855936"/>
        <c:axId val="5085747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64896"/>
        <c:axId val="50859008"/>
      </c:lineChart>
      <c:catAx>
        <c:axId val="50855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0857472"/>
        <c:crosses val="autoZero"/>
        <c:auto val="1"/>
        <c:lblAlgn val="ctr"/>
        <c:lblOffset val="100"/>
        <c:noMultiLvlLbl val="0"/>
      </c:catAx>
      <c:valAx>
        <c:axId val="5085747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0855936"/>
        <c:crosses val="autoZero"/>
        <c:crossBetween val="between"/>
        <c:majorUnit val="2.5000000000000005E-3"/>
      </c:valAx>
      <c:valAx>
        <c:axId val="50859008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0864896"/>
        <c:crosses val="max"/>
        <c:crossBetween val="between"/>
        <c:majorUnit val="2.5000000000000005E-3"/>
      </c:valAx>
      <c:catAx>
        <c:axId val="50864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85900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1213440"/>
        <c:axId val="51214976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22400"/>
        <c:axId val="51220864"/>
      </c:lineChart>
      <c:catAx>
        <c:axId val="5121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1214976"/>
        <c:crosses val="autoZero"/>
        <c:auto val="1"/>
        <c:lblAlgn val="ctr"/>
        <c:lblOffset val="100"/>
        <c:noMultiLvlLbl val="0"/>
      </c:catAx>
      <c:valAx>
        <c:axId val="51214976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1213440"/>
        <c:crosses val="autoZero"/>
        <c:crossBetween val="between"/>
        <c:majorUnit val="2.5000000000000005E-3"/>
      </c:valAx>
      <c:valAx>
        <c:axId val="51220864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1222400"/>
        <c:crosses val="max"/>
        <c:crossBetween val="between"/>
        <c:majorUnit val="2.5000000000000005E-3"/>
      </c:valAx>
      <c:catAx>
        <c:axId val="51222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22086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1990528"/>
        <c:axId val="51992064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995392"/>
        <c:axId val="51993600"/>
      </c:lineChart>
      <c:catAx>
        <c:axId val="51990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1992064"/>
        <c:crosses val="autoZero"/>
        <c:auto val="1"/>
        <c:lblAlgn val="ctr"/>
        <c:lblOffset val="100"/>
        <c:noMultiLvlLbl val="0"/>
      </c:catAx>
      <c:valAx>
        <c:axId val="51992064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1990528"/>
        <c:crosses val="autoZero"/>
        <c:crossBetween val="between"/>
        <c:majorUnit val="2.5000000000000005E-3"/>
      </c:valAx>
      <c:valAx>
        <c:axId val="51993600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1995392"/>
        <c:crosses val="max"/>
        <c:crossBetween val="between"/>
        <c:majorUnit val="2.5000000000000005E-3"/>
      </c:valAx>
      <c:catAx>
        <c:axId val="51995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99360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1901568"/>
        <c:axId val="51903104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03040"/>
        <c:axId val="52101504"/>
      </c:lineChart>
      <c:catAx>
        <c:axId val="51901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1903104"/>
        <c:crosses val="autoZero"/>
        <c:auto val="1"/>
        <c:lblAlgn val="ctr"/>
        <c:lblOffset val="100"/>
        <c:noMultiLvlLbl val="0"/>
      </c:catAx>
      <c:valAx>
        <c:axId val="51903104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1901568"/>
        <c:crosses val="autoZero"/>
        <c:crossBetween val="between"/>
        <c:majorUnit val="2.5000000000000005E-3"/>
      </c:valAx>
      <c:valAx>
        <c:axId val="52101504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2103040"/>
        <c:crosses val="max"/>
        <c:crossBetween val="between"/>
        <c:majorUnit val="2.5000000000000005E-3"/>
      </c:valAx>
      <c:catAx>
        <c:axId val="52103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0150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2809728"/>
        <c:axId val="52811264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18688"/>
        <c:axId val="52812800"/>
      </c:lineChart>
      <c:catAx>
        <c:axId val="52809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2811264"/>
        <c:crosses val="autoZero"/>
        <c:auto val="1"/>
        <c:lblAlgn val="ctr"/>
        <c:lblOffset val="100"/>
        <c:noMultiLvlLbl val="0"/>
      </c:catAx>
      <c:valAx>
        <c:axId val="52811264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2809728"/>
        <c:crosses val="autoZero"/>
        <c:crossBetween val="between"/>
        <c:majorUnit val="2.5000000000000005E-3"/>
      </c:valAx>
      <c:valAx>
        <c:axId val="52812800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2818688"/>
        <c:crosses val="max"/>
        <c:crossBetween val="between"/>
        <c:majorUnit val="2.5000000000000005E-3"/>
      </c:valAx>
      <c:catAx>
        <c:axId val="528186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81280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2843648"/>
        <c:axId val="52845184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52608"/>
        <c:axId val="52851072"/>
      </c:lineChart>
      <c:catAx>
        <c:axId val="5284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2845184"/>
        <c:crosses val="autoZero"/>
        <c:auto val="1"/>
        <c:lblAlgn val="ctr"/>
        <c:lblOffset val="100"/>
        <c:noMultiLvlLbl val="0"/>
      </c:catAx>
      <c:valAx>
        <c:axId val="52845184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2843648"/>
        <c:crosses val="autoZero"/>
        <c:crossBetween val="between"/>
        <c:majorUnit val="2.5000000000000005E-3"/>
      </c:valAx>
      <c:valAx>
        <c:axId val="52851072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2852608"/>
        <c:crosses val="max"/>
        <c:crossBetween val="between"/>
        <c:majorUnit val="2.5000000000000005E-3"/>
      </c:valAx>
      <c:catAx>
        <c:axId val="52852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85107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3383936"/>
        <c:axId val="5338547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88800"/>
        <c:axId val="53387264"/>
      </c:lineChart>
      <c:catAx>
        <c:axId val="53383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53385472"/>
        <c:crosses val="autoZero"/>
        <c:auto val="1"/>
        <c:lblAlgn val="ctr"/>
        <c:lblOffset val="100"/>
        <c:noMultiLvlLbl val="0"/>
      </c:catAx>
      <c:valAx>
        <c:axId val="5338547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3383936"/>
        <c:crosses val="autoZero"/>
        <c:crossBetween val="between"/>
        <c:majorUnit val="2.5000000000000005E-3"/>
      </c:valAx>
      <c:valAx>
        <c:axId val="53387264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53388800"/>
        <c:crosses val="max"/>
        <c:crossBetween val="between"/>
        <c:majorUnit val="2.5000000000000005E-3"/>
      </c:valAx>
      <c:catAx>
        <c:axId val="53388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38726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1158528"/>
        <c:axId val="41160064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179776"/>
        <c:axId val="41178240"/>
      </c:lineChart>
      <c:catAx>
        <c:axId val="41158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41160064"/>
        <c:crosses val="autoZero"/>
        <c:auto val="1"/>
        <c:lblAlgn val="ctr"/>
        <c:lblOffset val="100"/>
        <c:noMultiLvlLbl val="0"/>
      </c:catAx>
      <c:valAx>
        <c:axId val="41160064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1158528"/>
        <c:crosses val="autoZero"/>
        <c:crossBetween val="between"/>
        <c:majorUnit val="2.5000000000000005E-3"/>
      </c:valAx>
      <c:valAx>
        <c:axId val="41178240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41179776"/>
        <c:crosses val="max"/>
        <c:crossBetween val="between"/>
        <c:majorUnit val="2.5000000000000005E-3"/>
      </c:valAx>
      <c:catAx>
        <c:axId val="41179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17824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1936896"/>
        <c:axId val="16193843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618176"/>
        <c:axId val="161616640"/>
      </c:lineChart>
      <c:catAx>
        <c:axId val="16193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161938432"/>
        <c:crosses val="autoZero"/>
        <c:auto val="1"/>
        <c:lblAlgn val="ctr"/>
        <c:lblOffset val="100"/>
        <c:noMultiLvlLbl val="0"/>
      </c:catAx>
      <c:valAx>
        <c:axId val="16193843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1936896"/>
        <c:crosses val="autoZero"/>
        <c:crossBetween val="between"/>
        <c:majorUnit val="2.5000000000000005E-3"/>
      </c:valAx>
      <c:valAx>
        <c:axId val="161616640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1618176"/>
        <c:crosses val="max"/>
        <c:crossBetween val="between"/>
        <c:majorUnit val="2.5000000000000005E-3"/>
      </c:valAx>
      <c:catAx>
        <c:axId val="161618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61664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2040448"/>
        <c:axId val="162046336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049408"/>
        <c:axId val="162047872"/>
      </c:lineChart>
      <c:catAx>
        <c:axId val="162040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162046336"/>
        <c:crosses val="autoZero"/>
        <c:auto val="1"/>
        <c:lblAlgn val="ctr"/>
        <c:lblOffset val="100"/>
        <c:noMultiLvlLbl val="0"/>
      </c:catAx>
      <c:valAx>
        <c:axId val="162046336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040448"/>
        <c:crosses val="autoZero"/>
        <c:crossBetween val="between"/>
        <c:majorUnit val="2.5000000000000005E-3"/>
      </c:valAx>
      <c:valAx>
        <c:axId val="162047872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049408"/>
        <c:crosses val="max"/>
        <c:crossBetween val="between"/>
        <c:majorUnit val="2.5000000000000005E-3"/>
      </c:valAx>
      <c:catAx>
        <c:axId val="162049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04787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2761344"/>
        <c:axId val="162767232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770304"/>
        <c:axId val="162768768"/>
      </c:lineChart>
      <c:catAx>
        <c:axId val="162761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162767232"/>
        <c:crosses val="autoZero"/>
        <c:auto val="1"/>
        <c:lblAlgn val="ctr"/>
        <c:lblOffset val="100"/>
        <c:noMultiLvlLbl val="0"/>
      </c:catAx>
      <c:valAx>
        <c:axId val="162767232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761344"/>
        <c:crosses val="autoZero"/>
        <c:crossBetween val="between"/>
        <c:majorUnit val="2.5000000000000005E-3"/>
      </c:valAx>
      <c:valAx>
        <c:axId val="162768768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770304"/>
        <c:crosses val="max"/>
        <c:crossBetween val="between"/>
        <c:majorUnit val="2.5000000000000005E-3"/>
      </c:valAx>
      <c:catAx>
        <c:axId val="162770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76876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Inferencial!$B$116:$B$139</c:f>
              <c:numCache>
                <c:formatCode>General</c:formatCode>
                <c:ptCount val="24"/>
                <c:pt idx="12" formatCode="0.00%">
                  <c:v>3.273187585768822E-2</c:v>
                </c:pt>
                <c:pt idx="13" formatCode="0.00%">
                  <c:v>3.2736534502141312E-2</c:v>
                </c:pt>
                <c:pt idx="14" formatCode="0.00%">
                  <c:v>3.0653412785451417E-2</c:v>
                </c:pt>
                <c:pt idx="15" formatCode="0.00%">
                  <c:v>3.3583410682965109E-2</c:v>
                </c:pt>
                <c:pt idx="16" formatCode="0.00%">
                  <c:v>3.6477367758297019E-2</c:v>
                </c:pt>
                <c:pt idx="17" formatCode="0.00%">
                  <c:v>3.880952037663099E-2</c:v>
                </c:pt>
                <c:pt idx="18" formatCode="0.00%">
                  <c:v>3.8738084880155066E-2</c:v>
                </c:pt>
                <c:pt idx="19" formatCode="0.00%">
                  <c:v>4.1162546988354975E-2</c:v>
                </c:pt>
                <c:pt idx="20" formatCode="0.00%">
                  <c:v>4.1565310801758626E-2</c:v>
                </c:pt>
                <c:pt idx="21" formatCode="0.00%">
                  <c:v>4.1737860368415758E-2</c:v>
                </c:pt>
                <c:pt idx="22" formatCode="0.00%">
                  <c:v>3.9623273245290136E-2</c:v>
                </c:pt>
                <c:pt idx="23" formatCode="0.00%">
                  <c:v>3.9495504260400827E-2</c:v>
                </c:pt>
              </c:numCache>
            </c:numRef>
          </c:val>
        </c:ser>
        <c:ser>
          <c:idx val="1"/>
          <c:order val="1"/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Inferencial!$C$116:$C$139</c:f>
              <c:numCache>
                <c:formatCode>General</c:formatCode>
                <c:ptCount val="24"/>
                <c:pt idx="12" formatCode="0.00%">
                  <c:v>3.4754648789903086E-4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6.5918044956769783E-4</c:v>
                </c:pt>
                <c:pt idx="16" formatCode="0.00%">
                  <c:v>4.2270554065115817E-4</c:v>
                </c:pt>
                <c:pt idx="17" formatCode="0.00%">
                  <c:v>6.5093960565576481E-4</c:v>
                </c:pt>
                <c:pt idx="18" formatCode="0.00%">
                  <c:v>9.7730998849709927E-4</c:v>
                </c:pt>
                <c:pt idx="19" formatCode="0.00%">
                  <c:v>4.4104310823112058E-4</c:v>
                </c:pt>
                <c:pt idx="20" formatCode="0.00%">
                  <c:v>4.1000285935521852E-4</c:v>
                </c:pt>
                <c:pt idx="21" formatCode="0.00%">
                  <c:v>4.6133305097106891E-4</c:v>
                </c:pt>
                <c:pt idx="22" formatCode="0.00%">
                  <c:v>7.1718286142585796E-4</c:v>
                </c:pt>
                <c:pt idx="23" formatCode="0.00%">
                  <c:v>6.0750739151282929E-4</c:v>
                </c:pt>
              </c:numCache>
            </c:numRef>
          </c:val>
        </c:ser>
        <c:ser>
          <c:idx val="2"/>
          <c:order val="2"/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Inferencial!$D$116:$D$139</c:f>
              <c:numCache>
                <c:formatCode>General</c:formatCode>
                <c:ptCount val="24"/>
                <c:pt idx="12" formatCode="0.00%">
                  <c:v>3.7753584848876365E-4</c:v>
                </c:pt>
                <c:pt idx="13" formatCode="0.00%">
                  <c:v>5.5030383640097824E-4</c:v>
                </c:pt>
                <c:pt idx="14" formatCode="0.00%">
                  <c:v>2.2063882974525661E-3</c:v>
                </c:pt>
                <c:pt idx="15" formatCode="0.00%">
                  <c:v>7.1606032286308796E-4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4.7910017762786694E-4</c:v>
                </c:pt>
                <c:pt idx="20" formatCode="0.00%">
                  <c:v>4.4538150370998508E-4</c:v>
                </c:pt>
                <c:pt idx="21" formatCode="0.00%">
                  <c:v>5.0114091466513244E-4</c:v>
                </c:pt>
                <c:pt idx="22" formatCode="0.00%">
                  <c:v>7.7906769176983026E-4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3"/>
          <c:order val="3"/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Inferencial!$E$116:$E$139</c:f>
              <c:numCache>
                <c:formatCode>General</c:formatCode>
                <c:ptCount val="24"/>
                <c:pt idx="12" formatCode="0.00%">
                  <c:v>2.3233983933312885E-4</c:v>
                </c:pt>
                <c:pt idx="13" formatCode="0.00%">
                  <c:v>3.3866321687159306E-4</c:v>
                </c:pt>
                <c:pt idx="14" formatCode="0.00%">
                  <c:v>1.3578363606738808E-3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4.3516251396402694E-4</c:v>
                </c:pt>
                <c:pt idx="18" formatCode="0.00%">
                  <c:v>6.533458216730903E-4</c:v>
                </c:pt>
                <c:pt idx="19" formatCode="0.00%">
                  <c:v>2.9484367839494041E-4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Inferencial!$F$116:$F$139</c:f>
              <c:numCache>
                <c:formatCode>General</c:formatCode>
                <c:ptCount val="24"/>
                <c:pt idx="12" formatCode="0.00%">
                  <c:v>0</c:v>
                </c:pt>
                <c:pt idx="13" formatCode="0.00%">
                  <c:v>0</c:v>
                </c:pt>
                <c:pt idx="14" formatCode="0.00%">
                  <c:v>0</c:v>
                </c:pt>
                <c:pt idx="15" formatCode="0.00%">
                  <c:v>0</c:v>
                </c:pt>
                <c:pt idx="16" formatCode="0.00%">
                  <c:v>0</c:v>
                </c:pt>
                <c:pt idx="17" formatCode="0.00%">
                  <c:v>0</c:v>
                </c:pt>
                <c:pt idx="18" formatCode="0.00%">
                  <c:v>0</c:v>
                </c:pt>
                <c:pt idx="19" formatCode="0.00%">
                  <c:v>0</c:v>
                </c:pt>
                <c:pt idx="20" formatCode="0.00%">
                  <c:v>0</c:v>
                </c:pt>
                <c:pt idx="21" formatCode="0.00%">
                  <c:v>0</c:v>
                </c:pt>
                <c:pt idx="22" formatCode="0.00%">
                  <c:v>0</c:v>
                </c:pt>
                <c:pt idx="23" formatCode="0.00%">
                  <c:v>0</c:v>
                </c:pt>
              </c:numCache>
            </c:numRef>
          </c:val>
        </c:ser>
        <c:ser>
          <c:idx val="5"/>
          <c:order val="5"/>
          <c:tx>
            <c:v>Inflación esperada</c:v>
          </c:tx>
          <c:spPr>
            <a:solidFill>
              <a:srgbClr val="B2B2B2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Inferencial!$G$116:$G$139</c:f>
              <c:numCache>
                <c:formatCode>General</c:formatCode>
                <c:ptCount val="24"/>
                <c:pt idx="12" formatCode="0.00%">
                  <c:v>2.3233983933290681E-4</c:v>
                </c:pt>
                <c:pt idx="13" formatCode="0.00%">
                  <c:v>3.3866321687181511E-4</c:v>
                </c:pt>
                <c:pt idx="14" formatCode="0.00%">
                  <c:v>1.3578363606736588E-3</c:v>
                </c:pt>
                <c:pt idx="15" formatCode="0.00%">
                  <c:v>4.4067163696537293E-4</c:v>
                </c:pt>
                <c:pt idx="16" formatCode="0.00%">
                  <c:v>2.8258475001075034E-4</c:v>
                </c:pt>
                <c:pt idx="17" formatCode="0.00%">
                  <c:v>4.3516251396424899E-4</c:v>
                </c:pt>
                <c:pt idx="18" formatCode="0.00%">
                  <c:v>6.533458216730903E-4</c:v>
                </c:pt>
                <c:pt idx="19" formatCode="0.00%">
                  <c:v>2.9484367839471837E-4</c:v>
                </c:pt>
                <c:pt idx="20" formatCode="0.00%">
                  <c:v>2.7409282437140803E-4</c:v>
                </c:pt>
                <c:pt idx="21" formatCode="0.00%">
                  <c:v>3.0840779772955962E-4</c:v>
                </c:pt>
                <c:pt idx="22" formatCode="0.00%">
                  <c:v>4.7944708577940531E-4</c:v>
                </c:pt>
                <c:pt idx="23" formatCode="0.00%">
                  <c:v>4.0612745244805737E-4</c:v>
                </c:pt>
              </c:numCache>
            </c:numRef>
          </c:val>
        </c:ser>
        <c:ser>
          <c:idx val="6"/>
          <c:order val="6"/>
          <c:tx>
            <c:v>Escenarios moderados</c:v>
          </c:tx>
          <c:spPr>
            <a:solidFill>
              <a:srgbClr val="FF9900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Inferencial!$H$116:$H$139</c:f>
              <c:numCache>
                <c:formatCode>General</c:formatCode>
                <c:ptCount val="24"/>
                <c:pt idx="12" formatCode="0.00%">
                  <c:v>3.7753584848898569E-4</c:v>
                </c:pt>
                <c:pt idx="13" formatCode="0.00%">
                  <c:v>5.5030383640097824E-4</c:v>
                </c:pt>
                <c:pt idx="14" formatCode="0.00%">
                  <c:v>2.2063882974527882E-3</c:v>
                </c:pt>
                <c:pt idx="15" formatCode="0.00%">
                  <c:v>7.1606032286331001E-4</c:v>
                </c:pt>
                <c:pt idx="16" formatCode="0.00%">
                  <c:v>4.5918028381075615E-4</c:v>
                </c:pt>
                <c:pt idx="17" formatCode="0.00%">
                  <c:v>7.0710838662768616E-4</c:v>
                </c:pt>
                <c:pt idx="18" formatCode="0.00%">
                  <c:v>1.0616408699009039E-3</c:v>
                </c:pt>
                <c:pt idx="19" formatCode="0.00%">
                  <c:v>4.7910017762808899E-4</c:v>
                </c:pt>
                <c:pt idx="20" formatCode="0.00%">
                  <c:v>4.4538150370976304E-4</c:v>
                </c:pt>
                <c:pt idx="21" formatCode="0.00%">
                  <c:v>5.0114091466535449E-4</c:v>
                </c:pt>
                <c:pt idx="22" formatCode="0.00%">
                  <c:v>7.7906769177005231E-4</c:v>
                </c:pt>
                <c:pt idx="23" formatCode="0.00%">
                  <c:v>6.5992845994400362E-4</c:v>
                </c:pt>
              </c:numCache>
            </c:numRef>
          </c:val>
        </c:ser>
        <c:ser>
          <c:idx val="7"/>
          <c:order val="7"/>
          <c:tx>
            <c:v>Escenarios extremos</c:v>
          </c:tx>
          <c:spPr>
            <a:solidFill>
              <a:srgbClr val="000099"/>
            </a:solidFill>
            <a:ln>
              <a:noFill/>
            </a:ln>
          </c:spPr>
          <c:invertIfNegative val="0"/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Inferencial!$I$116:$I$139</c:f>
              <c:numCache>
                <c:formatCode>General</c:formatCode>
                <c:ptCount val="24"/>
                <c:pt idx="12" formatCode="0.00%">
                  <c:v>3.4754648789880882E-4</c:v>
                </c:pt>
                <c:pt idx="13" formatCode="0.00%">
                  <c:v>5.0659074200187781E-4</c:v>
                </c:pt>
                <c:pt idx="14" formatCode="0.00%">
                  <c:v>2.0311250091613609E-3</c:v>
                </c:pt>
                <c:pt idx="15" formatCode="0.00%">
                  <c:v>6.5918044956747579E-4</c:v>
                </c:pt>
                <c:pt idx="16" formatCode="0.00%">
                  <c:v>4.2270554065115817E-4</c:v>
                </c:pt>
                <c:pt idx="17" formatCode="0.00%">
                  <c:v>6.5093960565554276E-4</c:v>
                </c:pt>
                <c:pt idx="18" formatCode="0.00%">
                  <c:v>9.7730998849687722E-4</c:v>
                </c:pt>
                <c:pt idx="19" formatCode="0.00%">
                  <c:v>4.4104310823089854E-4</c:v>
                </c:pt>
                <c:pt idx="20" formatCode="0.00%">
                  <c:v>4.1000285935521852E-4</c:v>
                </c:pt>
                <c:pt idx="21" formatCode="0.00%">
                  <c:v>4.6133305097084687E-4</c:v>
                </c:pt>
                <c:pt idx="22" formatCode="0.00%">
                  <c:v>7.1718286142563592E-4</c:v>
                </c:pt>
                <c:pt idx="23" formatCode="0.00%">
                  <c:v>6.0750739151282929E-4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2816000"/>
        <c:axId val="162817536"/>
      </c:barChart>
      <c:lineChart>
        <c:grouping val="standard"/>
        <c:varyColors val="0"/>
        <c:ser>
          <c:idx val="8"/>
          <c:order val="8"/>
          <c:tx>
            <c:v>Inflación histórica</c:v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4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5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6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7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8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19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0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1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2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dPt>
            <c:idx val="23"/>
            <c:marker>
              <c:symbol val="circle"/>
              <c:size val="5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19050">
                <a:solidFill>
                  <a:schemeClr val="tx1"/>
                </a:solidFill>
                <a:prstDash val="sysDot"/>
              </a:ln>
            </c:spPr>
          </c:dPt>
          <c:cat>
            <c:strRef>
              <c:f>Inferencial!$A$116:$A$139</c:f>
              <c:strCache>
                <c:ptCount val="24"/>
                <c:pt idx="0">
                  <c:v>nov-2015</c:v>
                </c:pt>
                <c:pt idx="1">
                  <c:v>dic-2015</c:v>
                </c:pt>
                <c:pt idx="2">
                  <c:v>ene-2016</c:v>
                </c:pt>
                <c:pt idx="3">
                  <c:v>feb-2016</c:v>
                </c:pt>
                <c:pt idx="4">
                  <c:v>mar-2016</c:v>
                </c:pt>
                <c:pt idx="5">
                  <c:v>abr-2016</c:v>
                </c:pt>
                <c:pt idx="6">
                  <c:v>may-2016</c:v>
                </c:pt>
                <c:pt idx="7">
                  <c:v>jun-2016</c:v>
                </c:pt>
                <c:pt idx="8">
                  <c:v>jul-2016</c:v>
                </c:pt>
                <c:pt idx="9">
                  <c:v>ago-2016</c:v>
                </c:pt>
                <c:pt idx="10">
                  <c:v>sep-2016</c:v>
                </c:pt>
                <c:pt idx="11">
                  <c:v>oct-2016</c:v>
                </c:pt>
                <c:pt idx="12">
                  <c:v>nov-2016</c:v>
                </c:pt>
                <c:pt idx="13">
                  <c:v>dic-2016</c:v>
                </c:pt>
                <c:pt idx="14">
                  <c:v>ene-2017</c:v>
                </c:pt>
                <c:pt idx="15">
                  <c:v>feb-2017</c:v>
                </c:pt>
                <c:pt idx="16">
                  <c:v>mar-2017</c:v>
                </c:pt>
                <c:pt idx="17">
                  <c:v>abr-2017</c:v>
                </c:pt>
                <c:pt idx="18">
                  <c:v>may-2017</c:v>
                </c:pt>
                <c:pt idx="19">
                  <c:v>jun-2017</c:v>
                </c:pt>
                <c:pt idx="20">
                  <c:v>jul-2017</c:v>
                </c:pt>
                <c:pt idx="21">
                  <c:v>ago-2017</c:v>
                </c:pt>
                <c:pt idx="22">
                  <c:v>sep-2017</c:v>
                </c:pt>
                <c:pt idx="23">
                  <c:v>oct-2017</c:v>
                </c:pt>
              </c:strCache>
            </c:strRef>
          </c:cat>
          <c:val>
            <c:numRef>
              <c:f>Inferencial!$J$116:$J$139</c:f>
              <c:numCache>
                <c:formatCode>0.00%</c:formatCode>
                <c:ptCount val="24"/>
                <c:pt idx="0">
                  <c:v>2.2148528482254459E-2</c:v>
                </c:pt>
                <c:pt idx="1">
                  <c:v>2.130812776260349E-2</c:v>
                </c:pt>
                <c:pt idx="2">
                  <c:v>2.6131051968884433E-2</c:v>
                </c:pt>
                <c:pt idx="3">
                  <c:v>2.8672508478661207E-2</c:v>
                </c:pt>
                <c:pt idx="4">
                  <c:v>2.6010098845233864E-2</c:v>
                </c:pt>
                <c:pt idx="5">
                  <c:v>2.5415789247496656E-2</c:v>
                </c:pt>
                <c:pt idx="6">
                  <c:v>2.5966621747693486E-2</c:v>
                </c:pt>
                <c:pt idx="7">
                  <c:v>2.5379878921678589E-2</c:v>
                </c:pt>
                <c:pt idx="8">
                  <c:v>2.6548291540369195E-2</c:v>
                </c:pt>
                <c:pt idx="9">
                  <c:v>2.7274367765718788E-2</c:v>
                </c:pt>
                <c:pt idx="10">
                  <c:v>2.9689493104127385E-2</c:v>
                </c:pt>
                <c:pt idx="11">
                  <c:v>3.0636232007495101E-2</c:v>
                </c:pt>
                <c:pt idx="12">
                  <c:v>3.3689298033409143E-2</c:v>
                </c:pt>
                <c:pt idx="13">
                  <c:v>3.4132092297415761E-2</c:v>
                </c:pt>
                <c:pt idx="14">
                  <c:v>3.6248762452739225E-2</c:v>
                </c:pt>
                <c:pt idx="15">
                  <c:v>3.5399323092361268E-2</c:v>
                </c:pt>
                <c:pt idx="16">
                  <c:v>3.7641838332769684E-2</c:v>
                </c:pt>
                <c:pt idx="17">
                  <c:v>4.0602730882878468E-2</c:v>
                </c:pt>
                <c:pt idx="18">
                  <c:v>4.1430381560226159E-2</c:v>
                </c:pt>
                <c:pt idx="19">
                  <c:v>4.2377533952608903E-2</c:v>
                </c:pt>
                <c:pt idx="20">
                  <c:v>4.2694787989195238E-2</c:v>
                </c:pt>
                <c:pt idx="21">
                  <c:v>4.3008742131781519E-2</c:v>
                </c:pt>
                <c:pt idx="22">
                  <c:v>4.1598970884265229E-2</c:v>
                </c:pt>
                <c:pt idx="23">
                  <c:v>4.1169067564305717E-2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824960"/>
        <c:axId val="162819072"/>
      </c:lineChart>
      <c:catAx>
        <c:axId val="162816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="0"/>
            </a:pPr>
            <a:endParaRPr lang="es-MX"/>
          </a:p>
        </c:txPr>
        <c:crossAx val="162817536"/>
        <c:crosses val="autoZero"/>
        <c:auto val="1"/>
        <c:lblAlgn val="ctr"/>
        <c:lblOffset val="100"/>
        <c:noMultiLvlLbl val="0"/>
      </c:catAx>
      <c:valAx>
        <c:axId val="162817536"/>
        <c:scaling>
          <c:orientation val="minMax"/>
          <c:max val="5.000000000000001E-2"/>
          <c:min val="2.0000000000000004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816000"/>
        <c:crosses val="autoZero"/>
        <c:crossBetween val="between"/>
        <c:majorUnit val="2.5000000000000005E-3"/>
      </c:valAx>
      <c:valAx>
        <c:axId val="162819072"/>
        <c:scaling>
          <c:orientation val="minMax"/>
          <c:max val="5.000000000000001E-2"/>
          <c:min val="2.0000000000000004E-2"/>
        </c:scaling>
        <c:delete val="0"/>
        <c:axPos val="r"/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0"/>
            </a:pPr>
            <a:endParaRPr lang="es-MX"/>
          </a:p>
        </c:txPr>
        <c:crossAx val="162824960"/>
        <c:crosses val="max"/>
        <c:crossBetween val="between"/>
        <c:majorUnit val="2.5000000000000005E-3"/>
      </c:valAx>
      <c:catAx>
        <c:axId val="162824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81907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6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7"/>
        <c:txPr>
          <a:bodyPr/>
          <a:lstStyle/>
          <a:p>
            <a:pPr>
              <a:defRPr b="0"/>
            </a:pPr>
            <a:endParaRPr lang="es-MX"/>
          </a:p>
        </c:txPr>
      </c:legendEntry>
      <c:legendEntry>
        <c:idx val="8"/>
        <c:txPr>
          <a:bodyPr/>
          <a:lstStyle/>
          <a:p>
            <a:pPr>
              <a:defRPr b="0"/>
            </a:pPr>
            <a:endParaRPr lang="es-MX"/>
          </a:p>
        </c:txPr>
      </c:legendEntry>
      <c:layout/>
      <c:overlay val="0"/>
      <c:txPr>
        <a:bodyPr/>
        <a:lstStyle/>
        <a:p>
          <a:pPr>
            <a:defRPr b="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b="1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0.08543</cdr:x>
      <cdr:y>0.94675</cdr:y>
    </cdr:from>
    <cdr:to>
      <cdr:x>0.51172</cdr:x>
      <cdr:y>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16290" y="3162977"/>
          <a:ext cx="3574185" cy="1779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0.93297</cdr:x>
      <cdr:y>0.59127</cdr:y>
    </cdr:from>
    <cdr:to>
      <cdr:x>0.99781</cdr:x>
      <cdr:y>0.67625</cdr:y>
    </cdr:to>
    <cdr:sp macro="" textlink="">
      <cdr:nvSpPr>
        <cdr:cNvPr id="18" name="1 CuadroTexto"/>
        <cdr:cNvSpPr txBox="1"/>
      </cdr:nvSpPr>
      <cdr:spPr>
        <a:xfrm xmlns:a="http://schemas.openxmlformats.org/drawingml/2006/main">
          <a:off x="8086742" y="3722641"/>
          <a:ext cx="562017" cy="535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FANVIT</a:t>
          </a:r>
          <a:r>
            <a:rPr lang="es-MX" sz="1100" b="1" dirty="0"/>
            <a:t> </a:t>
          </a:r>
        </a:p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31-Ene</a:t>
          </a:r>
        </a:p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1,410</a:t>
          </a:r>
          <a:endParaRPr lang="es-MX" sz="800" b="1" dirty="0">
            <a:solidFill>
              <a:srgbClr val="C00000"/>
            </a:solidFill>
            <a:effectLst/>
            <a:latin typeface="Century Gothic" panose="020B0502020202020204" pitchFamily="34" charset="0"/>
          </a:endParaRPr>
        </a:p>
      </cdr:txBody>
    </cdr:sp>
  </cdr:relSizeAnchor>
  <cdr:relSizeAnchor xmlns:cdr="http://schemas.openxmlformats.org/drawingml/2006/chartDrawing">
    <cdr:from>
      <cdr:x>0.92332</cdr:x>
      <cdr:y>0.10635</cdr:y>
    </cdr:from>
    <cdr:to>
      <cdr:x>0.9967</cdr:x>
      <cdr:y>0.18847</cdr:y>
    </cdr:to>
    <cdr:sp macro="" textlink="">
      <cdr:nvSpPr>
        <cdr:cNvPr id="3" name="1 CuadroTexto"/>
        <cdr:cNvSpPr txBox="1"/>
      </cdr:nvSpPr>
      <cdr:spPr>
        <a:xfrm xmlns:a="http://schemas.openxmlformats.org/drawingml/2006/main">
          <a:off x="7686137" y="561945"/>
          <a:ext cx="610883" cy="433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Fondeo</a:t>
          </a:r>
        </a:p>
        <a:p xmlns:a="http://schemas.openxmlformats.org/drawingml/2006/main">
          <a:pPr algn="ctr"/>
          <a:r>
            <a:rPr lang="es-MX" sz="800" b="1" i="0" u="none" strike="noStrike" kern="120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31-Ene</a:t>
          </a:r>
        </a:p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4,946</a:t>
          </a:r>
          <a:endParaRPr lang="es-MX" sz="800" b="1" i="0" u="none" strike="noStrike" kern="1200" baseline="0" dirty="0">
            <a:solidFill>
              <a:srgbClr val="1F497D"/>
            </a:solidFill>
            <a:latin typeface="Century Gothic" pitchFamily="34" charset="0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0.0917</cdr:x>
      <cdr:y>0.20264</cdr:y>
    </cdr:from>
    <cdr:to>
      <cdr:x>0.28259</cdr:x>
      <cdr:y>0.24964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94817" y="1275827"/>
          <a:ext cx="1654602" cy="295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</a:t>
          </a:r>
          <a:r>
            <a:rPr lang="es-MX" sz="1100" b="1" baseline="0" dirty="0">
              <a:latin typeface="Century Gothic" panose="020B0502020202020204" pitchFamily="34" charset="0"/>
            </a:rPr>
            <a:t> INICIAL</a:t>
          </a:r>
          <a:endParaRPr lang="es-MX" sz="1100" b="1" dirty="0">
            <a:latin typeface="Century Gothic" panose="020B0502020202020204" pitchFamily="34" charset="0"/>
          </a:endParaRPr>
        </a:p>
      </cdr:txBody>
    </cdr:sp>
  </cdr:relSizeAnchor>
  <cdr:relSizeAnchor xmlns:cdr="http://schemas.openxmlformats.org/drawingml/2006/chartDrawing">
    <cdr:from>
      <cdr:x>0.28259</cdr:x>
      <cdr:y>0.20264</cdr:y>
    </cdr:from>
    <cdr:to>
      <cdr:x>0.43231</cdr:x>
      <cdr:y>0.24555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449416" y="1275827"/>
          <a:ext cx="1297730" cy="270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 HÍBRIDA</a:t>
          </a:r>
        </a:p>
      </cdr:txBody>
    </cdr:sp>
  </cdr:relSizeAnchor>
  <cdr:relSizeAnchor xmlns:cdr="http://schemas.openxmlformats.org/drawingml/2006/chartDrawing">
    <cdr:from>
      <cdr:x>0.43231</cdr:x>
      <cdr:y>0.20264</cdr:y>
    </cdr:from>
    <cdr:to>
      <cdr:x>0.90584</cdr:x>
      <cdr:y>0.2435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3747155" y="1275827"/>
          <a:ext cx="4104446" cy="257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 INTERNA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6411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411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5218F68-8D36-49C9-B3D5-4EE89629CB6E}" type="datetimeFigureOut">
              <a:rPr lang="es-MX" smtClean="0"/>
              <a:t>20/02/2017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218"/>
            <a:ext cx="2946400" cy="496411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1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5780F4B7-B45D-4694-BBDD-93BDC13791C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551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411"/>
          </a:xfrm>
          <a:prstGeom prst="rect">
            <a:avLst/>
          </a:prstGeom>
        </p:spPr>
        <p:txBody>
          <a:bodyPr vert="horz" lIns="91417" tIns="45709" rIns="91417" bIns="4570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17" tIns="45709" rIns="91417" bIns="45709" rtlCol="0"/>
          <a:lstStyle>
            <a:lvl1pPr algn="r">
              <a:defRPr sz="1200"/>
            </a:lvl1pPr>
          </a:lstStyle>
          <a:p>
            <a:fld id="{3BEBD073-40EC-4AC4-9A2A-D75A2D0CF7A8}" type="datetimeFigureOut">
              <a:rPr lang="es-MX" smtClean="0"/>
              <a:t>20/02/2017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9" rIns="91417" bIns="4570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1417" tIns="45709" rIns="91417" bIns="4570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417" tIns="45709" rIns="91417" bIns="4570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7" y="9430091"/>
            <a:ext cx="2945659" cy="496411"/>
          </a:xfrm>
          <a:prstGeom prst="rect">
            <a:avLst/>
          </a:prstGeom>
        </p:spPr>
        <p:txBody>
          <a:bodyPr vert="horz" lIns="91417" tIns="45709" rIns="91417" bIns="45709" rtlCol="0" anchor="b"/>
          <a:lstStyle>
            <a:lvl1pPr algn="r">
              <a:defRPr sz="1200"/>
            </a:lvl1pPr>
          </a:lstStyle>
          <a:p>
            <a:fld id="{2A800D66-B5D4-4504-A2B2-CDF88B324E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5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7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7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49900" y="9432451"/>
            <a:ext cx="2947776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99" tIns="47502" rIns="94999" bIns="47502" anchor="b"/>
          <a:lstStyle>
            <a:lvl1pPr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2C6C0D7F-BB4E-C64B-BA0B-FFF6868BE8CB}" type="slidenum">
              <a:rPr lang="en-US" sz="1200">
                <a:solidFill>
                  <a:prstClr val="black"/>
                </a:solidFill>
                <a:cs typeface="Arial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en-US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b="1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52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74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74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49900" y="9432451"/>
            <a:ext cx="2947776" cy="49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99" tIns="47502" rIns="94999" bIns="47502" anchor="b"/>
          <a:lstStyle>
            <a:lvl1pPr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2C6C0D7F-BB4E-C64B-BA0B-FFF6868BE8CB}" type="slidenum">
              <a:rPr lang="en-US" sz="1200">
                <a:solidFill>
                  <a:prstClr val="black"/>
                </a:solidFill>
                <a:cs typeface="Arial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en-US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b="1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670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5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B4E39-BE55-5649-BF0D-0192CA2C4864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708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t>57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9267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MX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Fanvit</a:t>
            </a:r>
            <a:r>
              <a:rPr lang="es-MX" sz="1200" b="1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(mdp)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Renta variable (mdp)          Cartera Fanvit         %Renta variable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Dic-16	         3,558		  90,231	     3.94%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Nov-16	         2,944		  </a:t>
            </a:r>
            <a:r>
              <a:rPr lang="es-MX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89,806	</a:t>
            </a:r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3.28%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Oct-16	         2,637        	  80,682	     3.23%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Sept-16	         </a:t>
            </a:r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1,116		  52,691	     2.12%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67A9D-6D89-4068-AE2A-B99A438EBB00}" type="slidenum">
              <a:rPr lang="es-MX" altLang="es-MX" smtClean="0"/>
              <a:pPr/>
              <a:t>58</a:t>
            </a:fld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3558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MX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Fanvit</a:t>
            </a:r>
            <a:r>
              <a:rPr lang="es-MX" sz="1200" b="1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(mdp)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Renta variable (mdp)          Cartera Fanvit         %Renta variable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Dic-16	         3,558		  90,231	     3.94%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Nov-16	         2,944		  </a:t>
            </a:r>
            <a:r>
              <a:rPr lang="es-MX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89,806	</a:t>
            </a:r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3.28%</a:t>
            </a:r>
          </a:p>
          <a:p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Oct-16	         2,637        	  80,682	     3.23%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Sept-16	         </a:t>
            </a:r>
            <a:r>
              <a:rPr lang="es-MX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1,116		  52,691	     2.12%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67A9D-6D89-4068-AE2A-B99A438EBB00}" type="slidenum">
              <a:rPr lang="es-MX" altLang="es-MX" smtClean="0"/>
              <a:pPr/>
              <a:t>59</a:t>
            </a:fld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7762678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dirty="0" smtClean="0"/>
              <a:t>Monto en reportos:</a:t>
            </a:r>
          </a:p>
          <a:p>
            <a:r>
              <a:rPr lang="es-MX" sz="1200" dirty="0" smtClean="0"/>
              <a:t>Nov-16: 6,905 mdp </a:t>
            </a:r>
          </a:p>
          <a:p>
            <a:r>
              <a:rPr lang="es-MX" sz="1200" dirty="0" smtClean="0"/>
              <a:t>Dic-16: 11,983 mdp.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67A9D-6D89-4068-AE2A-B99A438EBB00}" type="slidenum">
              <a:rPr lang="es-MX" altLang="es-MX" smtClean="0"/>
              <a:pPr/>
              <a:t>60</a:t>
            </a:fld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5209869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2BB5B-2954-4EB6-A321-FB31B421F328}" type="slidenum">
              <a:rPr lang="es-MX" smtClean="0"/>
              <a:t>61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30757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>
                <a:solidFill>
                  <a:prstClr val="black"/>
                </a:solidFill>
              </a:rPr>
              <a:pPr/>
              <a:t>70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637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7102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87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3391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89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7960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5260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3682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46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8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51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50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2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8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99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097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652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84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89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52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50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6273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185011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859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7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76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045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9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42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4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550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803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47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87170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071728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89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753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43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55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622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31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24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75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085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01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4779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9257313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1 CuadroTexto"/>
          <p:cNvSpPr txBox="1"/>
          <p:nvPr userDrawn="1"/>
        </p:nvSpPr>
        <p:spPr>
          <a:xfrm>
            <a:off x="544688" y="6512090"/>
            <a:ext cx="1704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600" dirty="0" smtClean="0">
                <a:solidFill>
                  <a:prstClr val="white">
                    <a:lumMod val="50000"/>
                  </a:prstClr>
                </a:solidFill>
                <a:latin typeface="Arial"/>
                <a:cs typeface="Arial"/>
              </a:rPr>
              <a:t>CONFIDENCIAL</a:t>
            </a:r>
            <a:endParaRPr lang="es-ES" sz="1600" dirty="0">
              <a:solidFill>
                <a:prstClr val="white">
                  <a:lumMod val="50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900" y="2150300"/>
            <a:ext cx="8191500" cy="31877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91068" y="4338768"/>
            <a:ext cx="6210300" cy="9827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6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91069" y="4338768"/>
            <a:ext cx="6210299" cy="905320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MX" noProof="0" dirty="0" smtClean="0"/>
              <a:t>Click to edit Master title style</a:t>
            </a:r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6162332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91066" y="2146293"/>
            <a:ext cx="6210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69764" y="2127243"/>
            <a:ext cx="18954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769764" y="3155143"/>
            <a:ext cx="18954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 userDrawn="1"/>
        </p:nvSpPr>
        <p:spPr>
          <a:xfrm>
            <a:off x="6195384" y="6428165"/>
            <a:ext cx="246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>
                    <a:lumMod val="50000"/>
                  </a:prstClr>
                </a:solidFill>
                <a:latin typeface="Arial"/>
                <a:cs typeface="Arial"/>
              </a:rPr>
              <a:t>CONFIDENCIAL</a:t>
            </a:r>
            <a:endParaRPr lang="es-MX" dirty="0">
              <a:solidFill>
                <a:prstClr val="white">
                  <a:lumMod val="50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7" name="Picture 6" descr="Screen shot 2013-02-07 at 7.06.40 PM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" y="734261"/>
            <a:ext cx="2560445" cy="1303499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500" y="787544"/>
            <a:ext cx="2299739" cy="131564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6292404" y="593865"/>
            <a:ext cx="1044726" cy="1495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srgbClr val="4F81BD">
                    <a:lumMod val="75000"/>
                  </a:srgbClr>
                </a:solidFill>
                <a:latin typeface="Helvetica"/>
                <a:cs typeface="Helvetica"/>
              </a:rPr>
              <a:t>Fondos</a:t>
            </a:r>
            <a:endParaRPr lang="es-MX" b="1" dirty="0">
              <a:solidFill>
                <a:srgbClr val="4F81BD">
                  <a:lumMod val="75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53298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 flipH="1">
            <a:off x="1525019" y="641225"/>
            <a:ext cx="611028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4"/>
          <p:cNvSpPr txBox="1">
            <a:spLocks/>
          </p:cNvSpPr>
          <p:nvPr userDrawn="1"/>
        </p:nvSpPr>
        <p:spPr>
          <a:xfrm>
            <a:off x="6396512" y="6512090"/>
            <a:ext cx="2609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EXI 2 </a:t>
            </a:r>
            <a:r>
              <a:rPr lang="es-ES_tradnl" dirty="0" smtClean="0">
                <a:solidFill>
                  <a:srgbClr val="7F7F7F"/>
                </a:solidFill>
                <a:cs typeface="Arial"/>
              </a:rPr>
              <a:t>Confidencial</a:t>
            </a:r>
            <a:r>
              <a:rPr lang="es-ES_tradnl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 | </a:t>
            </a:r>
            <a:fld id="{FA99DE84-7701-0E46-85F1-8BD8A2C79FE9}" type="slidenum">
              <a:rPr lang="es-ES_tradnl" smtClean="0">
                <a:solidFill>
                  <a:srgbClr val="4F81BD">
                    <a:lumMod val="75000"/>
                  </a:srgbClr>
                </a:solidFill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_tradnl" dirty="0">
              <a:solidFill>
                <a:srgbClr val="4F81BD">
                  <a:lumMod val="75000"/>
                </a:srgbClr>
              </a:solidFill>
              <a:cs typeface="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976736" y="6809744"/>
            <a:ext cx="7999975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7000" y="6811744"/>
            <a:ext cx="180000" cy="3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35844" y="6812565"/>
            <a:ext cx="180000" cy="3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44688" y="6809744"/>
            <a:ext cx="180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52910" y="6809744"/>
            <a:ext cx="180000" cy="3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767" y="28405"/>
            <a:ext cx="1489389" cy="631092"/>
          </a:xfrm>
          <a:prstGeom prst="rect">
            <a:avLst/>
          </a:prstGeom>
        </p:spPr>
      </p:pic>
      <p:pic>
        <p:nvPicPr>
          <p:cNvPr id="2" name="Picture 1" descr="Logo 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27" y="122880"/>
            <a:ext cx="1275882" cy="4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617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80960" y="719140"/>
            <a:ext cx="2241447" cy="1296000"/>
          </a:xfrm>
          <a:prstGeom prst="rect">
            <a:avLst/>
          </a:prstGeom>
        </p:spPr>
      </p:pic>
      <p:sp>
        <p:nvSpPr>
          <p:cNvPr id="14" name="11 CuadroTexto"/>
          <p:cNvSpPr txBox="1"/>
          <p:nvPr userDrawn="1"/>
        </p:nvSpPr>
        <p:spPr>
          <a:xfrm>
            <a:off x="544688" y="6512090"/>
            <a:ext cx="1704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600" dirty="0" smtClean="0">
                <a:solidFill>
                  <a:prstClr val="white">
                    <a:lumMod val="50000"/>
                  </a:prstClr>
                </a:solidFill>
                <a:latin typeface="Arial"/>
                <a:cs typeface="Arial"/>
              </a:rPr>
              <a:t>CONFIDENCIAL</a:t>
            </a:r>
            <a:endParaRPr lang="es-ES" sz="1600" dirty="0">
              <a:solidFill>
                <a:prstClr val="white">
                  <a:lumMod val="50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900" y="2150300"/>
            <a:ext cx="8191500" cy="31877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91068" y="4338768"/>
            <a:ext cx="6210300" cy="9827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6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91069" y="4338768"/>
            <a:ext cx="6210299" cy="905320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MX" noProof="0" dirty="0" smtClean="0"/>
              <a:t>Click to edit Master title style</a:t>
            </a:r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1089012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4"/>
          <p:cNvSpPr txBox="1">
            <a:spLocks/>
          </p:cNvSpPr>
          <p:nvPr userDrawn="1"/>
        </p:nvSpPr>
        <p:spPr>
          <a:xfrm>
            <a:off x="6489216" y="6512090"/>
            <a:ext cx="251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_tradnl" b="1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EXI 2 </a:t>
            </a:r>
            <a:r>
              <a:rPr lang="es-ES_tradnl" dirty="0" smtClean="0">
                <a:solidFill>
                  <a:srgbClr val="7F7F7F"/>
                </a:solidFill>
                <a:cs typeface="Arial"/>
              </a:rPr>
              <a:t>Confidencial</a:t>
            </a:r>
            <a:r>
              <a:rPr lang="es-ES_tradnl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 | </a:t>
            </a:r>
            <a:fld id="{FA99DE84-7701-0E46-85F1-8BD8A2C79FE9}" type="slidenum">
              <a:rPr lang="es-ES_tradnl" smtClean="0">
                <a:solidFill>
                  <a:srgbClr val="4F81BD">
                    <a:lumMod val="75000"/>
                  </a:srgbClr>
                </a:solidFill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_tradnl" dirty="0">
              <a:solidFill>
                <a:srgbClr val="4F81BD">
                  <a:lumMod val="75000"/>
                </a:srgbClr>
              </a:solidFill>
              <a:cs typeface="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976736" y="6809744"/>
            <a:ext cx="7999975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7000" y="6811744"/>
            <a:ext cx="180000" cy="3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35844" y="6812565"/>
            <a:ext cx="180000" cy="3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44688" y="6809744"/>
            <a:ext cx="180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52910" y="6809744"/>
            <a:ext cx="180000" cy="3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white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1525019" y="641225"/>
            <a:ext cx="611028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767" y="28405"/>
            <a:ext cx="1489389" cy="631092"/>
          </a:xfrm>
          <a:prstGeom prst="rect">
            <a:avLst/>
          </a:prstGeom>
        </p:spPr>
      </p:pic>
      <p:pic>
        <p:nvPicPr>
          <p:cNvPr id="18" name="Picture 17" descr="Logo 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27" y="122880"/>
            <a:ext cx="1275882" cy="4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282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10143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EA7C98A2-C6F5-4145-A038-7818A4CD901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708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C89D5E1-1480-6541-B2DB-3BB21F3B33A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2/20/2017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50BA422-7441-8E42-8699-9225F12A21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287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gcolosio@exickd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emf"/><Relationship Id="rId4" Type="http://schemas.openxmlformats.org/officeDocument/2006/relationships/image" Target="../media/image4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0.jpeg"/><Relationship Id="rId4" Type="http://schemas.openxmlformats.org/officeDocument/2006/relationships/image" Target="../media/image5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emf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7" y="3090913"/>
            <a:ext cx="6118691" cy="711200"/>
          </a:xfrm>
        </p:spPr>
        <p:txBody>
          <a:bodyPr/>
          <a:lstStyle/>
          <a:p>
            <a:r>
              <a:rPr lang="es-MX" altLang="es-MX" sz="2800" dirty="0" smtClean="0">
                <a:latin typeface="Century Gothic" pitchFamily="34" charset="0"/>
              </a:rPr>
              <a:t>Grupo de Trabajo de </a:t>
            </a:r>
            <a:r>
              <a:rPr lang="es-MX" altLang="es-MX" sz="2800" dirty="0">
                <a:latin typeface="Century Gothic" pitchFamily="34" charset="0"/>
              </a:rPr>
              <a:t>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028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Febrero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2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1592418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Presentación, análisis </a:t>
            </a:r>
            <a:r>
              <a:rPr lang="es-MX" sz="1100" dirty="0">
                <a:latin typeface="Century Gothic" panose="020B0502020202020204" pitchFamily="34" charset="0"/>
              </a:rPr>
              <a:t>y propuesta de CKD </a:t>
            </a:r>
            <a:r>
              <a:rPr lang="es-MX" sz="1100" dirty="0" smtClean="0">
                <a:latin typeface="Century Gothic" panose="020B0502020202020204" pitchFamily="34" charset="0"/>
              </a:rPr>
              <a:t>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>
                <a:latin typeface="Century Gothic" panose="020B0502020202020204" pitchFamily="34" charset="0"/>
              </a:rPr>
              <a:t>Grupo 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Asuntos generales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59666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91067" y="4885437"/>
            <a:ext cx="6225823" cy="4360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dirty="0" smtClean="0">
                <a:solidFill>
                  <a:prstClr val="white"/>
                </a:solidFill>
                <a:cs typeface="Arial"/>
              </a:rPr>
              <a:t>Febrero de 2017</a:t>
            </a:r>
            <a:endParaRPr lang="es-MX" sz="12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066" y="3155142"/>
            <a:ext cx="6225823" cy="18524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2400" b="1" dirty="0" smtClean="0">
                <a:solidFill>
                  <a:prstClr val="white"/>
                </a:solidFill>
                <a:cs typeface="Arial"/>
              </a:rPr>
              <a:t>EXI 2 - </a:t>
            </a:r>
            <a:r>
              <a:rPr lang="es-ES_tradnl" sz="2400" b="1" dirty="0">
                <a:solidFill>
                  <a:prstClr val="white"/>
                </a:solidFill>
                <a:cs typeface="Arial"/>
              </a:rPr>
              <a:t>Fomento a la </a:t>
            </a:r>
            <a:r>
              <a:rPr lang="es-ES_tradnl" sz="2400" b="1" dirty="0" smtClean="0">
                <a:solidFill>
                  <a:prstClr val="white"/>
                </a:solidFill>
                <a:cs typeface="Arial"/>
              </a:rPr>
              <a:t>Energía </a:t>
            </a:r>
            <a:r>
              <a:rPr lang="es-ES_tradnl" sz="2400" b="1" dirty="0">
                <a:solidFill>
                  <a:prstClr val="white"/>
                </a:solidFill>
                <a:cs typeface="Arial"/>
              </a:rPr>
              <a:t>e Infraestructura de </a:t>
            </a:r>
            <a:r>
              <a:rPr lang="es-ES_tradnl" sz="2400" b="1" dirty="0" smtClean="0">
                <a:solidFill>
                  <a:prstClr val="white"/>
                </a:solidFill>
                <a:cs typeface="Arial"/>
              </a:rPr>
              <a:t>México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sz="1100" b="1" dirty="0">
              <a:solidFill>
                <a:prstClr val="white"/>
              </a:solidFill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b="1" dirty="0" smtClean="0">
                <a:solidFill>
                  <a:prstClr val="white"/>
                </a:solidFill>
                <a:cs typeface="Arial"/>
              </a:rPr>
              <a:t>Presentación para INFONAVIT</a:t>
            </a:r>
            <a:endParaRPr lang="es-ES_tradnl" b="1" dirty="0" smtClean="0">
              <a:solidFill>
                <a:prstClr val="white"/>
              </a:solidFill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sz="1000" dirty="0" smtClean="0">
              <a:solidFill>
                <a:prstClr val="whit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90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540136" y="43798"/>
            <a:ext cx="6097501" cy="6051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Resumen Ejecutivo</a:t>
            </a:r>
            <a:endParaRPr lang="es-ES_tradnl" sz="2000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6999" y="798785"/>
            <a:ext cx="890666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>
                <a:solidFill>
                  <a:prstClr val="black"/>
                </a:solidFill>
                <a:latin typeface="Arial"/>
              </a:rPr>
              <a:t>México Infrastructure Partners (MIP)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es un administrador de fondos de inversión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orientado a los sectores de infraestructura y energía, fundando en 2012.</a:t>
            </a:r>
            <a:endParaRPr lang="es-ES_tradnl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999" y="1524911"/>
            <a:ext cx="8906669" cy="3057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EXI está orientado a aprovechar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oportunidades derivadas de la 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participación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del sector privado en el desarrollo de 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infraestructura y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la apertura del sector energético. </a:t>
            </a:r>
            <a:endParaRPr lang="es-ES_tradnl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EXI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1 fue emitido 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en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diciembre de 2014 y tuvo una reapertura en mayo de 2015.</a:t>
            </a:r>
            <a:r>
              <a:rPr lang="es-ES_tradnl" sz="14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El Fondo </a:t>
            </a:r>
            <a:r>
              <a:rPr lang="es-ES_tradnl" sz="1400" dirty="0">
                <a:solidFill>
                  <a:prstClr val="black"/>
                </a:solidFill>
                <a:latin typeface="Arial"/>
                <a:cs typeface="Arial"/>
              </a:rPr>
              <a:t>captó 2,255 millones de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pesos y,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e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n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18 meses, 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fue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invertido al 100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%. </a:t>
            </a:r>
          </a:p>
          <a:p>
            <a:pPr marL="285750" indent="-285750"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En </a:t>
            </a:r>
            <a:r>
              <a:rPr lang="es-ES_tradnl" sz="1400" b="1" dirty="0" smtClean="0">
                <a:solidFill>
                  <a:srgbClr val="376092"/>
                </a:solidFill>
                <a:latin typeface="Arial"/>
                <a:cs typeface="Arial"/>
              </a:rPr>
              <a:t>EXI 1 participan 8 inversionistas institucionales mexicanos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. Cuatro Afores, dos aseguradoras, un fondo privado de pensiones y el fondo de fondos (FONADIN).</a:t>
            </a:r>
          </a:p>
          <a:p>
            <a:pPr marL="285750" indent="-285750"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latin typeface="Arial"/>
                <a:cs typeface="Arial"/>
              </a:rPr>
              <a:t>En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diciembre </a:t>
            </a:r>
            <a:r>
              <a:rPr lang="es-ES_tradnl" sz="1400" dirty="0">
                <a:solidFill>
                  <a:prstClr val="black"/>
                </a:solidFill>
                <a:latin typeface="Arial"/>
                <a:cs typeface="Arial"/>
              </a:rPr>
              <a:t>de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2016, </a:t>
            </a:r>
            <a:r>
              <a:rPr lang="es-ES_tradnl" sz="1400" b="1" dirty="0" smtClean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</a:rPr>
              <a:t>EXI 1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  <a:cs typeface="Arial"/>
              </a:rPr>
              <a:t>realizó </a:t>
            </a:r>
            <a:r>
              <a:rPr lang="es-ES_tradnl" sz="1400" dirty="0">
                <a:solidFill>
                  <a:prstClr val="black"/>
                </a:solidFill>
                <a:latin typeface="Arial"/>
                <a:cs typeface="Arial"/>
              </a:rPr>
              <a:t>la </a:t>
            </a:r>
            <a:r>
              <a:rPr lang="es-ES_tradnl" sz="1400" b="1" dirty="0">
                <a:solidFill>
                  <a:srgbClr val="376092"/>
                </a:solidFill>
                <a:latin typeface="Arial"/>
                <a:cs typeface="Arial"/>
              </a:rPr>
              <a:t>primera distribución a sus inversionistas.</a:t>
            </a:r>
          </a:p>
          <a:p>
            <a:pPr marL="285750" indent="-285750"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En </a:t>
            </a:r>
            <a:r>
              <a:rPr lang="es-MX" sz="1400" dirty="0">
                <a:solidFill>
                  <a:prstClr val="black"/>
                </a:solidFill>
                <a:latin typeface="Arial"/>
              </a:rPr>
              <a:t>el periodo de operación de EXI 1, </a:t>
            </a:r>
            <a:r>
              <a:rPr lang="es-MX" sz="1400" b="1" dirty="0">
                <a:solidFill>
                  <a:srgbClr val="4F81BD">
                    <a:lumMod val="75000"/>
                  </a:srgbClr>
                </a:solidFill>
                <a:latin typeface="Arial"/>
              </a:rPr>
              <a:t>MIP ha generado un importante </a:t>
            </a:r>
            <a:r>
              <a:rPr lang="es-MX" sz="1400" b="1" i="1" dirty="0">
                <a:solidFill>
                  <a:srgbClr val="4F81BD">
                    <a:lumMod val="75000"/>
                  </a:srgbClr>
                </a:solidFill>
                <a:latin typeface="Arial"/>
              </a:rPr>
              <a:t>pipeline</a:t>
            </a:r>
            <a:r>
              <a:rPr lang="es-MX" sz="1400" b="1" dirty="0">
                <a:solidFill>
                  <a:srgbClr val="4F81BD">
                    <a:lumMod val="75000"/>
                  </a:srgbClr>
                </a:solidFill>
                <a:latin typeface="Arial"/>
              </a:rPr>
              <a:t> de proyectos para realizar inversiones en los siguientes 12 </a:t>
            </a:r>
            <a:r>
              <a:rPr lang="es-MX" sz="1400" b="1" dirty="0" smtClean="0">
                <a:solidFill>
                  <a:srgbClr val="4F81BD">
                    <a:lumMod val="75000"/>
                  </a:srgbClr>
                </a:solidFill>
                <a:latin typeface="Arial"/>
              </a:rPr>
              <a:t>meses, a través de EXI 2. 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6999" y="4881375"/>
            <a:ext cx="890666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MX" sz="1400" b="1" dirty="0">
                <a:solidFill>
                  <a:prstClr val="black"/>
                </a:solidFill>
                <a:latin typeface="Arial"/>
              </a:rPr>
              <a:t>MIP presentó ante la CNBV solicitud de autorización para un segundo fondo (EXI 2) orientado a los sectores de Energía e Infraestructura.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6999" y="5563948"/>
            <a:ext cx="890666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MX" sz="1400" b="1" dirty="0">
                <a:solidFill>
                  <a:prstClr val="black"/>
                </a:solidFill>
                <a:latin typeface="Arial"/>
              </a:rPr>
              <a:t>Monto de la emisi</a:t>
            </a:r>
            <a:r>
              <a:rPr lang="es-ES" sz="1400" b="1" dirty="0">
                <a:solidFill>
                  <a:prstClr val="black"/>
                </a:solidFill>
                <a:latin typeface="Arial"/>
              </a:rPr>
              <a:t>ón: </a:t>
            </a:r>
            <a:r>
              <a:rPr lang="es-ES" sz="1400" b="1" dirty="0" smtClean="0">
                <a:solidFill>
                  <a:prstClr val="black"/>
                </a:solidFill>
                <a:latin typeface="Arial"/>
              </a:rPr>
              <a:t>8,000 </a:t>
            </a:r>
            <a:r>
              <a:rPr lang="es-ES" sz="1400" b="1" dirty="0">
                <a:solidFill>
                  <a:prstClr val="black"/>
                </a:solidFill>
                <a:latin typeface="Arial"/>
              </a:rPr>
              <a:t>millones de pesos (</a:t>
            </a:r>
            <a:r>
              <a:rPr lang="es-MX" sz="1400" b="1" dirty="0">
                <a:solidFill>
                  <a:prstClr val="black"/>
                </a:solidFill>
                <a:latin typeface="Arial"/>
              </a:rPr>
              <a:t>adicionado con una Serie B de Coinversión).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6999" y="6041103"/>
            <a:ext cx="890666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>
                <a:solidFill>
                  <a:prstClr val="black"/>
                </a:solidFill>
                <a:latin typeface="Arial"/>
              </a:rPr>
              <a:t>Se tiene programada la emisión de EXI 2 en marzo de 2017.</a:t>
            </a:r>
            <a:endParaRPr lang="es-MX" sz="1400" b="1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620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395018"/>
              </p:ext>
            </p:extLst>
          </p:nvPr>
        </p:nvGraphicFramePr>
        <p:xfrm>
          <a:off x="127000" y="1198409"/>
          <a:ext cx="8878908" cy="4184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661"/>
                <a:gridCol w="8280247"/>
              </a:tblGrid>
              <a:tr h="936520"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s-MX" sz="2800" b="1" dirty="0">
                        <a:solidFill>
                          <a:srgbClr val="376092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Independencia</a:t>
                      </a:r>
                      <a:r>
                        <a:rPr lang="es-ES" sz="1600" b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 de cualquier entidad corporativa que pueda generar conflictos de interés (financiera y de construcción).</a:t>
                      </a:r>
                      <a:endParaRPr lang="es-MX" sz="1600" b="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81260"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Equipo de profesionales mexicanos con amplia experiencia</a:t>
                      </a:r>
                      <a:r>
                        <a:rPr lang="es-ES" sz="1600" b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, capacidad de ejecución, contactos clave en la industria y relación estrecha con reguladores.</a:t>
                      </a:r>
                    </a:p>
                  </a:txBody>
                  <a:tcPr anchor="ctr"/>
                </a:tc>
              </a:tr>
              <a:tr h="1576974"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Gobierno Corporativo:</a:t>
                      </a:r>
                    </a:p>
                    <a:p>
                      <a:pPr marL="525463" marR="0" lvl="1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" sz="1600" b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Robusto y Funcional.</a:t>
                      </a:r>
                    </a:p>
                    <a:p>
                      <a:pPr marL="525463" marR="0" lvl="1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" sz="1600" b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Transparencia y Rendición de Cuentas.</a:t>
                      </a:r>
                    </a:p>
                    <a:p>
                      <a:pPr marL="525463" marR="0" lvl="1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" sz="1600" b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Toma de decisiones</a:t>
                      </a:r>
                      <a:r>
                        <a:rPr lang="es-ES" sz="1600" b="0" baseline="0" dirty="0" smtClean="0">
                          <a:solidFill>
                            <a:prstClr val="black"/>
                          </a:solidFill>
                          <a:latin typeface="Arial"/>
                          <a:cs typeface="Arial"/>
                        </a:rPr>
                        <a:t> con Alineación de Intereses. </a:t>
                      </a:r>
                      <a:endParaRPr lang="es-ES" sz="1600" b="0" dirty="0" smtClean="0"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0171">
                <a:tc>
                  <a:txBody>
                    <a:bodyPr/>
                    <a:lstStyle/>
                    <a:p>
                      <a:pPr marL="0" marR="0" lvl="1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Amplio </a:t>
                      </a:r>
                      <a:r>
                        <a:rPr lang="es-ES" sz="1600" b="1" i="1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pipeline</a:t>
                      </a:r>
                      <a:r>
                        <a:rPr lang="es-ES" sz="1600" b="1" i="0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 propietario</a:t>
                      </a:r>
                      <a:r>
                        <a:rPr lang="es-ES" sz="1600" b="1" i="0" baseline="0" dirty="0" smtClean="0">
                          <a:solidFill>
                            <a:srgbClr val="376092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es-ES" sz="1600" b="0" dirty="0" smtClean="0"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1531129" y="43797"/>
            <a:ext cx="6088496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Filosofía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</a:t>
            </a:r>
            <a:r>
              <a:rPr lang="es-ES_tradnl" sz="2000" dirty="0">
                <a:solidFill>
                  <a:srgbClr val="595959"/>
                </a:solidFill>
                <a:cs typeface="Arial"/>
              </a:rPr>
              <a:t>y Experiencia del </a:t>
            </a: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Equipo: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Características</a:t>
            </a:r>
            <a:endParaRPr lang="es-ES_tradnl" sz="2000" b="1" dirty="0">
              <a:solidFill>
                <a:srgbClr val="4F81BD">
                  <a:lumMod val="7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621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531129" y="43797"/>
            <a:ext cx="6097502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Filosofía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</a:t>
            </a:r>
            <a:r>
              <a:rPr lang="es-ES_tradnl" sz="2000" dirty="0">
                <a:solidFill>
                  <a:srgbClr val="595959"/>
                </a:solidFill>
                <a:cs typeface="Arial"/>
              </a:rPr>
              <a:t>y Experiencia del Equipo: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Experiencia del Equipo</a:t>
            </a:r>
            <a:endParaRPr lang="es-ES_tradnl" sz="2000" dirty="0">
              <a:solidFill>
                <a:srgbClr val="4F81BD">
                  <a:lumMod val="75000"/>
                </a:srgbClr>
              </a:solidFill>
              <a:cs typeface="Arial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917302"/>
              </p:ext>
            </p:extLst>
          </p:nvPr>
        </p:nvGraphicFramePr>
        <p:xfrm>
          <a:off x="127001" y="1325375"/>
          <a:ext cx="8878908" cy="5168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5240"/>
                <a:gridCol w="1226256"/>
                <a:gridCol w="6407412"/>
              </a:tblGrid>
              <a:tr h="268932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Integrantes</a:t>
                      </a:r>
                      <a:endParaRPr lang="es-MX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Experiencia</a:t>
                      </a:r>
                    </a:p>
                  </a:txBody>
                  <a:tcPr anchor="ctr"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3804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Mario Gabriel</a:t>
                      </a:r>
                      <a:r>
                        <a:rPr lang="es-MX" sz="1400" b="1" baseline="0" dirty="0" smtClean="0">
                          <a:latin typeface="Arial"/>
                          <a:cs typeface="Arial"/>
                        </a:rPr>
                        <a:t> Budebo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dirty="0" smtClean="0">
                          <a:latin typeface="Arial"/>
                          <a:cs typeface="Arial"/>
                        </a:rPr>
                        <a:t>Director General</a:t>
                      </a:r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Arial"/>
                          <a:cs typeface="Arial"/>
                        </a:rPr>
                        <a:t>Subsecretario de Hidrocarburos. 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Arial"/>
                          <a:cs typeface="Arial"/>
                        </a:rPr>
                        <a:t>Presidente de la CONSAR.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Arial"/>
                          <a:cs typeface="Arial"/>
                        </a:rPr>
                        <a:t>Coordinador de Asesores del Secretario de Hacienda y Crédito Público. 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Arial"/>
                          <a:cs typeface="Arial"/>
                        </a:rPr>
                        <a:t>Director General</a:t>
                      </a:r>
                      <a:r>
                        <a:rPr lang="es-MX" sz="1150" baseline="0" dirty="0" smtClean="0">
                          <a:latin typeface="Arial"/>
                          <a:cs typeface="Arial"/>
                        </a:rPr>
                        <a:t> de Banca de Desarrollo. </a:t>
                      </a:r>
                      <a:endParaRPr lang="es-MX" sz="1150" dirty="0" smtClean="0">
                        <a:latin typeface="Arial"/>
                        <a:cs typeface="Arial"/>
                      </a:endParaRPr>
                    </a:p>
                  </a:txBody>
                  <a:tcPr anchor="ctr"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7349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Jaime Guillén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dirty="0" smtClean="0">
                          <a:latin typeface="Arial"/>
                          <a:cs typeface="Arial"/>
                        </a:rPr>
                        <a:t>Director de </a:t>
                      </a:r>
                      <a:r>
                        <a:rPr lang="es-MX" sz="1200" dirty="0" smtClean="0">
                          <a:latin typeface="Arial"/>
                          <a:cs typeface="Arial"/>
                        </a:rPr>
                        <a:t>Administración</a:t>
                      </a:r>
                      <a:r>
                        <a:rPr lang="es-MX" sz="1300" dirty="0" smtClean="0">
                          <a:latin typeface="Arial"/>
                          <a:cs typeface="Arial"/>
                        </a:rPr>
                        <a:t> de Activos</a:t>
                      </a:r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altLang="ja-JP" sz="1150" dirty="0" smtClean="0">
                          <a:solidFill>
                            <a:srgbClr val="000000"/>
                          </a:solidFill>
                          <a:latin typeface="+mn-lt"/>
                          <a:ea typeface="ＭＳ Ｐゴシック" pitchFamily="1" charset="-128"/>
                          <a:cs typeface="Arial"/>
                        </a:rPr>
                        <a:t>CEO de Bechtel</a:t>
                      </a:r>
                      <a:r>
                        <a:rPr lang="es-MX" altLang="ja-JP" sz="1150" baseline="0" dirty="0" smtClean="0">
                          <a:solidFill>
                            <a:srgbClr val="000000"/>
                          </a:solidFill>
                          <a:latin typeface="+mn-lt"/>
                          <a:ea typeface="ＭＳ Ｐゴシック" pitchFamily="1" charset="-128"/>
                          <a:cs typeface="Arial"/>
                        </a:rPr>
                        <a:t> Enterprises en Latinoamérica. </a:t>
                      </a:r>
                      <a:endParaRPr lang="es-MX" altLang="ja-JP" sz="1150" dirty="0" smtClean="0">
                        <a:solidFill>
                          <a:srgbClr val="000000"/>
                        </a:solidFill>
                        <a:latin typeface="+mn-lt"/>
                        <a:ea typeface="ＭＳ Ｐゴシック" pitchFamily="1" charset="-128"/>
                        <a:cs typeface="Arial"/>
                      </a:endParaRP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altLang="ja-JP" sz="1150" dirty="0" smtClean="0">
                          <a:solidFill>
                            <a:srgbClr val="000000"/>
                          </a:solidFill>
                          <a:latin typeface="+mn-lt"/>
                          <a:ea typeface="ＭＳ Ｐゴシック" pitchFamily="1" charset="-128"/>
                          <a:cs typeface="Arial"/>
                        </a:rPr>
                        <a:t>CEO de Alterra Partners (Administración de 4 aeropuertos).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altLang="ja-JP" sz="1150" dirty="0" smtClean="0">
                          <a:solidFill>
                            <a:srgbClr val="000000"/>
                          </a:solidFill>
                          <a:latin typeface="Arial"/>
                          <a:ea typeface="ＭＳ Ｐゴシック" pitchFamily="1" charset="-128"/>
                          <a:cs typeface="Arial"/>
                        </a:rPr>
                        <a:t>Miembro de</a:t>
                      </a:r>
                      <a:r>
                        <a:rPr lang="es-MX" altLang="ja-JP" sz="1150" baseline="0" dirty="0" smtClean="0">
                          <a:solidFill>
                            <a:srgbClr val="000000"/>
                          </a:solidFill>
                          <a:latin typeface="Arial"/>
                          <a:ea typeface="ＭＳ Ｐゴシック" pitchFamily="1" charset="-128"/>
                          <a:cs typeface="Arial"/>
                        </a:rPr>
                        <a:t> los C</a:t>
                      </a:r>
                      <a:r>
                        <a:rPr lang="es-MX" altLang="ja-JP" sz="1150" dirty="0" smtClean="0">
                          <a:solidFill>
                            <a:srgbClr val="000000"/>
                          </a:solidFill>
                          <a:latin typeface="Arial"/>
                          <a:ea typeface="ＭＳ Ｐゴシック" pitchFamily="1" charset="-128"/>
                          <a:cs typeface="Arial"/>
                        </a:rPr>
                        <a:t>onsejos de Administración de los aeropuertos de Belfast en Irlanda del Norte y de Uppsala en Suecia. </a:t>
                      </a:r>
                    </a:p>
                  </a:txBody>
                  <a:tcPr anchor="ctr"/>
                </a:tc>
              </a:tr>
              <a:tr h="1100712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Brandon Blaylock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dirty="0" smtClean="0">
                          <a:latin typeface="Arial"/>
                          <a:cs typeface="Arial"/>
                        </a:rPr>
                        <a:t>Director de Inversiones</a:t>
                      </a:r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ES_tradnl" sz="1150" dirty="0" smtClean="0">
                          <a:latin typeface="Arial"/>
                          <a:cs typeface="Arial"/>
                        </a:rPr>
                        <a:t>CEO de GE Transportation Finance, Inc. </a:t>
                      </a:r>
                    </a:p>
                    <a:p>
                      <a:pPr marL="174625" indent="-174625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ES_tradnl" sz="1150" dirty="0" smtClean="0">
                          <a:latin typeface="Arial"/>
                          <a:cs typeface="Arial"/>
                        </a:rPr>
                        <a:t>Miembro del consejo de administración y comité de inversiones de Global Infrastructure Partners.</a:t>
                      </a:r>
                    </a:p>
                    <a:p>
                      <a:pPr marL="174625" indent="-174625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ES_tradnl" sz="1150" dirty="0" smtClean="0">
                          <a:latin typeface="Arial"/>
                          <a:cs typeface="Arial"/>
                        </a:rPr>
                        <a:t>Lideró el establecimiento del Mubadala Infrastructure Fund y el </a:t>
                      </a:r>
                      <a:r>
                        <a:rPr lang="en-US" sz="1150" dirty="0" smtClean="0">
                          <a:latin typeface="Arial"/>
                          <a:cs typeface="Arial"/>
                        </a:rPr>
                        <a:t>AIG-GE Capital Latin American Infrastructure Fund.</a:t>
                      </a:r>
                      <a:endParaRPr lang="es-ES_tradnl" sz="1150" dirty="0" smtClean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379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Luis Villalobos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dirty="0" smtClean="0">
                          <a:latin typeface="Arial"/>
                          <a:cs typeface="Arial"/>
                        </a:rPr>
                        <a:t>Director de Desarrollo de Negocios</a:t>
                      </a:r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+mn-lt"/>
                          <a:cs typeface="Arial"/>
                        </a:rPr>
                        <a:t>Director General de la Casa de Bolsa de Citigroup. 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+mn-lt"/>
                          <a:cs typeface="Arial"/>
                        </a:rPr>
                        <a:t>Presidente del comité técnico del fondo de pensiones de Citibank.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baseline="0" dirty="0" smtClean="0">
                          <a:latin typeface="Arial"/>
                          <a:cs typeface="Arial"/>
                        </a:rPr>
                        <a:t>Asesor financiero de proyectos de infraestructura y energía.</a:t>
                      </a:r>
                      <a:endParaRPr lang="es-MX" sz="1150" dirty="0" smtClean="0"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846695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Guillermo Fonseca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300" dirty="0" smtClean="0">
                          <a:latin typeface="Arial"/>
                          <a:cs typeface="Arial"/>
                        </a:rPr>
                        <a:t>Director de Finanzas</a:t>
                      </a:r>
                      <a:endParaRPr lang="es-MX" sz="130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dirty="0" smtClean="0">
                          <a:latin typeface="Arial"/>
                          <a:cs typeface="Arial"/>
                        </a:rPr>
                        <a:t>Cabeza del Grupo de Scotiabank en Infraestructura</a:t>
                      </a:r>
                      <a:r>
                        <a:rPr lang="es-MX" sz="1150" baseline="0" dirty="0" smtClean="0">
                          <a:latin typeface="Arial"/>
                          <a:cs typeface="Arial"/>
                        </a:rPr>
                        <a:t> e Inmobilaria para Latinoamérica.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baseline="0" dirty="0" smtClean="0">
                          <a:latin typeface="Arial"/>
                          <a:cs typeface="Arial"/>
                        </a:rPr>
                        <a:t>VP de Alterra Partners y Bechtel Enterprises en Latinoamérica.</a:t>
                      </a:r>
                    </a:p>
                    <a:p>
                      <a:pPr marL="174625" marR="0" indent="-17462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150" baseline="0" dirty="0" smtClean="0">
                          <a:latin typeface="Arial"/>
                          <a:cs typeface="Arial"/>
                        </a:rPr>
                        <a:t>CFO de Curaçao Airport Partners en las Antillas Holandesas.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27000" y="790311"/>
            <a:ext cx="8892000" cy="3870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03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600" dirty="0" smtClean="0">
                <a:solidFill>
                  <a:prstClr val="black"/>
                </a:solidFill>
                <a:cs typeface="Arial"/>
              </a:rPr>
              <a:t>El mismo equipo de </a:t>
            </a:r>
            <a:r>
              <a:rPr lang="es-ES_tradnl" sz="1600" b="1" dirty="0" smtClean="0">
                <a:solidFill>
                  <a:prstClr val="black"/>
                </a:solidFill>
                <a:cs typeface="Arial"/>
              </a:rPr>
              <a:t>EXI 1</a:t>
            </a:r>
            <a:r>
              <a:rPr lang="es-ES_tradnl" sz="1600" dirty="0" smtClean="0">
                <a:solidFill>
                  <a:prstClr val="black"/>
                </a:solidFill>
                <a:cs typeface="Arial"/>
              </a:rPr>
              <a:t>, prevalece en </a:t>
            </a:r>
            <a:r>
              <a:rPr lang="es-ES_tradnl" sz="1600" b="1" dirty="0" smtClean="0">
                <a:solidFill>
                  <a:prstClr val="black"/>
                </a:solidFill>
                <a:cs typeface="Arial"/>
              </a:rPr>
              <a:t>EXI 2</a:t>
            </a:r>
            <a:r>
              <a:rPr lang="es-ES_tradnl" sz="2000" dirty="0" smtClean="0">
                <a:solidFill>
                  <a:prstClr val="black"/>
                </a:solidFill>
                <a:cs typeface="Arial"/>
              </a:rPr>
              <a:t>.</a:t>
            </a:r>
            <a:endParaRPr lang="es-ES_tradnl" sz="200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197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4"/>
          <p:cNvSpPr/>
          <p:nvPr/>
        </p:nvSpPr>
        <p:spPr>
          <a:xfrm>
            <a:off x="335843" y="1561123"/>
            <a:ext cx="8640868" cy="4737688"/>
          </a:xfrm>
          <a:prstGeom prst="swooshArrow">
            <a:avLst>
              <a:gd name="adj1" fmla="val 25000"/>
              <a:gd name="adj2" fmla="val 31805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1520" y="1025920"/>
            <a:ext cx="8640960" cy="3803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endParaRPr lang="es-MX" sz="18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2" name="Oval 1"/>
          <p:cNvSpPr/>
          <p:nvPr/>
        </p:nvSpPr>
        <p:spPr>
          <a:xfrm>
            <a:off x="90117" y="5196092"/>
            <a:ext cx="1800000" cy="9085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3200" b="1" dirty="0" smtClean="0">
                <a:solidFill>
                  <a:prstClr val="white"/>
                </a:solidFill>
                <a:cs typeface="Arial"/>
              </a:rPr>
              <a:t>100</a:t>
            </a:r>
            <a:r>
              <a:rPr lang="es-ES" sz="3200" b="1" dirty="0">
                <a:solidFill>
                  <a:prstClr val="white"/>
                </a:solidFill>
                <a:cs typeface="Arial"/>
              </a:rPr>
              <a:t>+</a:t>
            </a:r>
            <a:endParaRPr lang="en-CA" sz="3200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1446" y="5727977"/>
            <a:ext cx="305655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250"/>
              </a:spcBef>
              <a:spcAft>
                <a:spcPts val="250"/>
              </a:spcAft>
              <a:buClr>
                <a:srgbClr val="4F81BD">
                  <a:lumMod val="50000"/>
                </a:srgbClr>
              </a:buClr>
            </a:pPr>
            <a:r>
              <a:rPr lang="es-ES" sz="1600" b="1" dirty="0">
                <a:solidFill>
                  <a:prstClr val="black"/>
                </a:solidFill>
                <a:latin typeface="Arial"/>
                <a:cs typeface="Arial"/>
              </a:rPr>
              <a:t>Transacciones </a:t>
            </a:r>
            <a:r>
              <a:rPr lang="es-ES" sz="1600" b="1" dirty="0" smtClean="0">
                <a:solidFill>
                  <a:prstClr val="black"/>
                </a:solidFill>
                <a:latin typeface="Arial"/>
                <a:cs typeface="Arial"/>
              </a:rPr>
              <a:t>en Infraestructura y Energía</a:t>
            </a:r>
            <a:endParaRPr lang="es-ES" sz="16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37435" y="4163535"/>
            <a:ext cx="1800000" cy="9020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3200" b="1" dirty="0" smtClean="0">
                <a:solidFill>
                  <a:prstClr val="white"/>
                </a:solidFill>
                <a:cs typeface="Arial"/>
              </a:rPr>
              <a:t>18+</a:t>
            </a:r>
            <a:endParaRPr lang="en-CA" sz="3200" b="1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32228" y="4984504"/>
            <a:ext cx="20797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250"/>
              </a:spcBef>
              <a:spcAft>
                <a:spcPts val="250"/>
              </a:spcAft>
              <a:buClr>
                <a:srgbClr val="4F81BD">
                  <a:lumMod val="50000"/>
                </a:srgbClr>
              </a:buClr>
            </a:pPr>
            <a:r>
              <a:rPr lang="es-ES" sz="1600" b="1" dirty="0">
                <a:solidFill>
                  <a:prstClr val="black"/>
                </a:solidFill>
                <a:latin typeface="Arial"/>
                <a:cs typeface="Arial"/>
              </a:rPr>
              <a:t>Países del mundo</a:t>
            </a:r>
          </a:p>
        </p:txBody>
      </p:sp>
      <p:sp>
        <p:nvSpPr>
          <p:cNvPr id="20" name="Oval 19"/>
          <p:cNvSpPr/>
          <p:nvPr/>
        </p:nvSpPr>
        <p:spPr>
          <a:xfrm>
            <a:off x="2460416" y="3194660"/>
            <a:ext cx="1948752" cy="108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3200" b="1" dirty="0" smtClean="0">
                <a:solidFill>
                  <a:prstClr val="white"/>
                </a:solidFill>
                <a:cs typeface="Arial"/>
              </a:rPr>
              <a:t>$105+</a:t>
            </a:r>
            <a:endParaRPr lang="en-CA" sz="32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33750" y="4153392"/>
            <a:ext cx="24766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250"/>
              </a:spcBef>
              <a:spcAft>
                <a:spcPts val="250"/>
              </a:spcAft>
              <a:buClr>
                <a:srgbClr val="4F81BD">
                  <a:lumMod val="50000"/>
                </a:srgbClr>
              </a:buClr>
            </a:pPr>
            <a:r>
              <a:rPr lang="es-ES" sz="1600" b="1" dirty="0" smtClean="0">
                <a:solidFill>
                  <a:prstClr val="black"/>
                </a:solidFill>
                <a:latin typeface="Arial"/>
                <a:cs typeface="Arial"/>
              </a:rPr>
              <a:t>Miles de millones </a:t>
            </a:r>
            <a:r>
              <a:rPr lang="es-ES" sz="1600" b="1" dirty="0">
                <a:solidFill>
                  <a:prstClr val="black"/>
                </a:solidFill>
                <a:latin typeface="Arial"/>
                <a:cs typeface="Arial"/>
              </a:rPr>
              <a:t>de dólares de </a:t>
            </a:r>
            <a:r>
              <a:rPr lang="es-ES" sz="1600" b="1" dirty="0" smtClean="0">
                <a:solidFill>
                  <a:prstClr val="black"/>
                </a:solidFill>
                <a:latin typeface="Arial"/>
                <a:cs typeface="Arial"/>
              </a:rPr>
              <a:t>valor de transacciones</a:t>
            </a:r>
            <a:endParaRPr lang="es-ES" sz="16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333558" y="2092403"/>
            <a:ext cx="2070398" cy="1207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3200" b="1" dirty="0" smtClean="0">
                <a:solidFill>
                  <a:prstClr val="white"/>
                </a:solidFill>
                <a:cs typeface="Arial"/>
              </a:rPr>
              <a:t>100</a:t>
            </a:r>
            <a:r>
              <a:rPr lang="es-ES" sz="3200" b="1" dirty="0">
                <a:solidFill>
                  <a:prstClr val="white"/>
                </a:solidFill>
                <a:cs typeface="Arial"/>
              </a:rPr>
              <a:t>+</a:t>
            </a:r>
            <a:endParaRPr lang="en-CA" sz="3200" b="1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2555" y="3149060"/>
            <a:ext cx="158339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250"/>
              </a:spcBef>
              <a:spcAft>
                <a:spcPts val="250"/>
              </a:spcAft>
              <a:buClr>
                <a:srgbClr val="4F81BD">
                  <a:lumMod val="50000"/>
                </a:srgbClr>
              </a:buClr>
            </a:pPr>
            <a:r>
              <a:rPr lang="es-ES" sz="1600" b="1" dirty="0" smtClean="0">
                <a:solidFill>
                  <a:prstClr val="black"/>
                </a:solidFill>
                <a:latin typeface="Arial"/>
                <a:cs typeface="Arial"/>
              </a:rPr>
              <a:t>Años de Experiencia</a:t>
            </a:r>
            <a:endParaRPr lang="es-ES" sz="16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7000" y="834668"/>
            <a:ext cx="8892000" cy="3825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03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600" dirty="0">
                <a:solidFill>
                  <a:prstClr val="black"/>
                </a:solidFill>
                <a:cs typeface="Arial"/>
              </a:rPr>
              <a:t>Los integrantes de </a:t>
            </a:r>
            <a:r>
              <a:rPr lang="es-ES_tradnl" sz="1600" b="1" dirty="0">
                <a:solidFill>
                  <a:prstClr val="black"/>
                </a:solidFill>
                <a:cs typeface="Arial"/>
              </a:rPr>
              <a:t>MIP</a:t>
            </a:r>
            <a:r>
              <a:rPr lang="es-ES_tradnl" sz="1600" dirty="0">
                <a:solidFill>
                  <a:prstClr val="black"/>
                </a:solidFill>
                <a:cs typeface="Arial"/>
              </a:rPr>
              <a:t> han trabajado en conjunto en:</a:t>
            </a:r>
          </a:p>
        </p:txBody>
      </p:sp>
      <p:sp>
        <p:nvSpPr>
          <p:cNvPr id="34" name="Oval 33"/>
          <p:cNvSpPr/>
          <p:nvPr/>
        </p:nvSpPr>
        <p:spPr>
          <a:xfrm>
            <a:off x="4353140" y="2559410"/>
            <a:ext cx="1980000" cy="108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3200" b="1" dirty="0">
                <a:solidFill>
                  <a:prstClr val="white"/>
                </a:solidFill>
                <a:cs typeface="Arial"/>
              </a:rPr>
              <a:t>6</a:t>
            </a:r>
            <a:r>
              <a:rPr lang="es-ES" sz="3200" b="1" dirty="0" smtClean="0">
                <a:solidFill>
                  <a:prstClr val="white"/>
                </a:solidFill>
                <a:cs typeface="Arial"/>
              </a:rPr>
              <a:t>+</a:t>
            </a:r>
            <a:endParaRPr lang="en-CA" sz="3200" dirty="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222875" y="3580149"/>
            <a:ext cx="240087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250"/>
              </a:spcBef>
              <a:spcAft>
                <a:spcPts val="250"/>
              </a:spcAft>
              <a:buClr>
                <a:srgbClr val="4F81BD">
                  <a:lumMod val="50000"/>
                </a:srgbClr>
              </a:buClr>
            </a:pPr>
            <a:r>
              <a:rPr lang="es-ES" sz="1600" b="1" dirty="0" smtClean="0">
                <a:solidFill>
                  <a:prstClr val="black"/>
                </a:solidFill>
                <a:latin typeface="Arial"/>
                <a:cs typeface="Arial"/>
              </a:rPr>
              <a:t>Fondos de Energía e Infraestructura</a:t>
            </a:r>
            <a:endParaRPr lang="es-ES" sz="16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40137" y="43798"/>
            <a:ext cx="6082418" cy="6051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Filosofía de </a:t>
            </a:r>
            <a:r>
              <a:rPr lang="es-ES_tradnl" sz="2000" b="1" dirty="0">
                <a:solidFill>
                  <a:srgbClr val="595959"/>
                </a:solidFill>
                <a:cs typeface="Arial"/>
              </a:rPr>
              <a:t>EXI </a:t>
            </a: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y </a:t>
            </a:r>
            <a:r>
              <a:rPr lang="es-ES_tradnl" sz="2000" dirty="0">
                <a:solidFill>
                  <a:srgbClr val="595959"/>
                </a:solidFill>
                <a:cs typeface="Arial"/>
              </a:rPr>
              <a:t>Experiencia del Equipo: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4F81BD">
                    <a:lumMod val="75000"/>
                  </a:srgbClr>
                </a:solidFill>
                <a:cs typeface="Arial"/>
              </a:rPr>
              <a:t>Experiencia del Equipo</a:t>
            </a:r>
          </a:p>
        </p:txBody>
      </p:sp>
    </p:spTree>
    <p:extLst>
      <p:ext uri="{BB962C8B-B14F-4D97-AF65-F5344CB8AC3E}">
        <p14:creationId xmlns:p14="http://schemas.microsoft.com/office/powerpoint/2010/main" val="292142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7000" y="1306072"/>
            <a:ext cx="8922780" cy="115294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just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cs typeface="Arial"/>
              </a:rPr>
              <a:t>Proponer la Estrategia de </a:t>
            </a:r>
            <a:r>
              <a:rPr lang="es-ES_tradnl" sz="1400" dirty="0" smtClean="0">
                <a:solidFill>
                  <a:prstClr val="black"/>
                </a:solidFill>
                <a:cs typeface="Arial"/>
              </a:rPr>
              <a:t>Inversión.</a:t>
            </a:r>
            <a:endParaRPr lang="es-ES_tradnl" sz="1400" dirty="0">
              <a:solidFill>
                <a:prstClr val="black"/>
              </a:solidFill>
              <a:cs typeface="Arial"/>
            </a:endParaRPr>
          </a:p>
          <a:p>
            <a:pPr marL="285750" indent="-285750" algn="just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prstClr val="black"/>
                </a:solidFill>
                <a:cs typeface="Arial"/>
              </a:rPr>
              <a:t>Dar </a:t>
            </a:r>
            <a:r>
              <a:rPr lang="es-ES_tradnl" sz="1400" dirty="0">
                <a:solidFill>
                  <a:prstClr val="black"/>
                </a:solidFill>
                <a:cs typeface="Arial"/>
              </a:rPr>
              <a:t>seguimiento a las decisiones de inversión del </a:t>
            </a:r>
            <a:r>
              <a:rPr lang="es-ES_tradnl" sz="1400" dirty="0" smtClean="0">
                <a:solidFill>
                  <a:prstClr val="black"/>
                </a:solidFill>
                <a:cs typeface="Arial"/>
              </a:rPr>
              <a:t>Fideicomiso.</a:t>
            </a:r>
            <a:endParaRPr lang="es-ES_tradnl" sz="1400" dirty="0">
              <a:solidFill>
                <a:prstClr val="black"/>
              </a:solidFill>
              <a:cs typeface="Arial"/>
            </a:endParaRPr>
          </a:p>
          <a:p>
            <a:pPr marL="285750" indent="-285750" algn="just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cs typeface="Arial"/>
              </a:rPr>
              <a:t>Identificar oportunidades de inversión.</a:t>
            </a:r>
          </a:p>
          <a:p>
            <a:pPr marL="285750" indent="-285750" algn="just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prstClr val="black"/>
                </a:solidFill>
                <a:cs typeface="Arial"/>
              </a:rPr>
              <a:t>Revisar </a:t>
            </a:r>
            <a:r>
              <a:rPr lang="es-ES_tradnl" sz="1400" dirty="0">
                <a:solidFill>
                  <a:prstClr val="black"/>
                </a:solidFill>
                <a:cs typeface="Arial"/>
              </a:rPr>
              <a:t>procesos de toma de decisiones </a:t>
            </a:r>
            <a:r>
              <a:rPr lang="es-ES_tradnl" sz="1400" dirty="0" smtClean="0">
                <a:solidFill>
                  <a:prstClr val="black"/>
                </a:solidFill>
                <a:cs typeface="Arial"/>
              </a:rPr>
              <a:t>del Comité </a:t>
            </a:r>
            <a:r>
              <a:rPr lang="es-ES_tradnl" sz="1400" dirty="0">
                <a:solidFill>
                  <a:prstClr val="black"/>
                </a:solidFill>
                <a:cs typeface="Arial"/>
              </a:rPr>
              <a:t>de Inversiones.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27000" y="775442"/>
            <a:ext cx="8922780" cy="5306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  <a:cs typeface="Arial"/>
              </a:rPr>
              <a:t>Consejo Asesor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dirty="0" smtClean="0">
                <a:solidFill>
                  <a:prstClr val="white"/>
                </a:solidFill>
                <a:cs typeface="Arial"/>
              </a:rPr>
              <a:t>Cinco miembros independientes de alto perfil y reputación intachable</a:t>
            </a:r>
            <a:endParaRPr lang="es-MX" sz="14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540137" y="43797"/>
            <a:ext cx="6088494" cy="5958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Filosofía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</a:t>
            </a:r>
            <a:r>
              <a:rPr lang="es-ES_tradnl" sz="2000" dirty="0">
                <a:solidFill>
                  <a:srgbClr val="595959"/>
                </a:solidFill>
                <a:cs typeface="Arial"/>
              </a:rPr>
              <a:t>y Experiencia del Equipo: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4F81BD">
                    <a:lumMod val="75000"/>
                  </a:srgbClr>
                </a:solidFill>
                <a:cs typeface="Arial"/>
              </a:rPr>
              <a:t>Gobierno Corporativo</a:t>
            </a:r>
            <a:endParaRPr lang="es-ES_tradnl" sz="2000" b="1" dirty="0" smtClean="0">
              <a:solidFill>
                <a:srgbClr val="4F81BD">
                  <a:lumMod val="75000"/>
                </a:srgbClr>
              </a:solidFill>
              <a:cs typeface="Arial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99777"/>
              </p:ext>
            </p:extLst>
          </p:nvPr>
        </p:nvGraphicFramePr>
        <p:xfrm>
          <a:off x="127000" y="2635087"/>
          <a:ext cx="8878908" cy="3589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2476"/>
                <a:gridCol w="1327675"/>
                <a:gridCol w="5888757"/>
              </a:tblGrid>
              <a:tr h="520164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Francisco Gil Díaz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Arial"/>
                          <a:cs typeface="Arial"/>
                        </a:rPr>
                        <a:t>Presidente</a:t>
                      </a:r>
                      <a:endParaRPr lang="es-MX" sz="140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200" dirty="0" smtClean="0">
                          <a:latin typeface="Arial"/>
                          <a:cs typeface="Arial"/>
                        </a:rPr>
                        <a:t>Presidente del Consejo de Grupo Avanzia</a:t>
                      </a:r>
                      <a:r>
                        <a:rPr lang="es-MX" sz="1200" baseline="0" dirty="0" smtClean="0">
                          <a:latin typeface="Arial"/>
                          <a:cs typeface="Arial"/>
                        </a:rPr>
                        <a:t> en México.</a:t>
                      </a:r>
                      <a:endParaRPr lang="es-MX" sz="1200" dirty="0" smtClean="0">
                        <a:latin typeface="Arial"/>
                        <a:cs typeface="Arial"/>
                      </a:endParaRPr>
                    </a:p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200" baseline="0" dirty="0" smtClean="0">
                          <a:latin typeface="Arial"/>
                          <a:cs typeface="Arial"/>
                        </a:rPr>
                        <a:t>Secretario de Hacienda y Crédito Público, 2000-2006.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6375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José Luis Guerrero</a:t>
                      </a:r>
                      <a:endParaRPr lang="es-MX" sz="1400" b="1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Arial"/>
                          <a:cs typeface="Arial"/>
                        </a:rPr>
                        <a:t>Miembro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Miembro de varios Consejos de Administración.</a:t>
                      </a:r>
                    </a:p>
                    <a:p>
                      <a:pPr marL="174625" marR="0" lvl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Director General de ICA (empresa de construcción), 2007-2012.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0429">
                <a:tc>
                  <a:txBody>
                    <a:bodyPr/>
                    <a:lstStyle/>
                    <a:p>
                      <a:pPr algn="ctr"/>
                      <a:r>
                        <a:rPr lang="es-MX" sz="1400" b="1" noProof="0" dirty="0" smtClean="0">
                          <a:latin typeface="Arial"/>
                          <a:cs typeface="Arial"/>
                        </a:rPr>
                        <a:t>Luis </a:t>
                      </a:r>
                    </a:p>
                    <a:p>
                      <a:pPr algn="ctr"/>
                      <a:r>
                        <a:rPr lang="es-MX" sz="1400" b="1" noProof="0" dirty="0" smtClean="0">
                          <a:latin typeface="Arial"/>
                          <a:cs typeface="Arial"/>
                        </a:rPr>
                        <a:t>Vázquez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noProof="0" dirty="0" smtClean="0">
                          <a:latin typeface="Arial"/>
                          <a:cs typeface="Arial"/>
                        </a:rPr>
                        <a:t>Miembro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200" baseline="0" noProof="0" dirty="0" smtClean="0">
                          <a:latin typeface="Arial"/>
                          <a:cs typeface="Arial"/>
                        </a:rPr>
                        <a:t>Miembro fundador y Presidente del Consejo de Administración de Grupo Diavaz (empresa en el sector </a:t>
                      </a:r>
                      <a:r>
                        <a:rPr lang="es-MX" sz="1200" i="1" baseline="0" noProof="0" dirty="0" smtClean="0">
                          <a:latin typeface="Arial"/>
                          <a:cs typeface="Arial"/>
                        </a:rPr>
                        <a:t>oil &amp; gas</a:t>
                      </a:r>
                      <a:r>
                        <a:rPr lang="es-MX" sz="1200" i="0" baseline="0" noProof="0" dirty="0" smtClean="0">
                          <a:latin typeface="Arial"/>
                          <a:cs typeface="Arial"/>
                        </a:rPr>
                        <a:t> de México)</a:t>
                      </a:r>
                      <a:r>
                        <a:rPr lang="es-MX" sz="1200" baseline="0" noProof="0" dirty="0" smtClean="0">
                          <a:latin typeface="Arial"/>
                          <a:cs typeface="Arial"/>
                        </a:rPr>
                        <a:t>. </a:t>
                      </a:r>
                    </a:p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200" baseline="0" noProof="0" dirty="0" smtClean="0">
                          <a:latin typeface="Arial"/>
                          <a:cs typeface="Arial"/>
                        </a:rPr>
                        <a:t>Presidente del Capítulo de México del World Energy Council y de la Asociación Mexicana de Gas. 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664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José </a:t>
                      </a:r>
                    </a:p>
                    <a:p>
                      <a:pPr algn="ctr"/>
                      <a:r>
                        <a:rPr lang="es-MX" sz="1400" b="1" dirty="0" smtClean="0">
                          <a:latin typeface="Arial"/>
                          <a:cs typeface="Arial"/>
                        </a:rPr>
                        <a:t>Sidaoui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Arial"/>
                          <a:cs typeface="Arial"/>
                        </a:rPr>
                        <a:t>Miembro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lvl="1" indent="-171450" algn="l" eaLnBrk="1" hangingPunct="1"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  <a:tabLst>
                          <a:tab pos="539750" algn="l"/>
                        </a:tabLst>
                      </a:pPr>
                      <a:r>
                        <a:rPr lang="es-MX" sz="1200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Arial"/>
                        </a:rPr>
                        <a:t>Subgobernador del Banco de México,</a:t>
                      </a:r>
                      <a:r>
                        <a:rPr lang="es-MX" sz="1200" baseline="0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Arial"/>
                        </a:rPr>
                        <a:t> 1997-2012.</a:t>
                      </a:r>
                      <a:endParaRPr lang="es-MX" sz="1200" dirty="0" smtClean="0">
                        <a:solidFill>
                          <a:prstClr val="black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171450" lvl="1" indent="-171450" algn="l" eaLnBrk="1" hangingPunct="1"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  <a:tabLst>
                          <a:tab pos="539750" algn="l"/>
                        </a:tabLst>
                      </a:pPr>
                      <a:r>
                        <a:rPr lang="es-MX" sz="1200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Arial"/>
                        </a:rPr>
                        <a:t>Subsecretario de Hacienda y</a:t>
                      </a:r>
                      <a:r>
                        <a:rPr lang="es-MX" sz="1200" baseline="0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Arial"/>
                        </a:rPr>
                        <a:t> Crédito Público, 1994-1996.</a:t>
                      </a:r>
                      <a:endParaRPr lang="es-MX" sz="1200" dirty="0" smtClean="0">
                        <a:solidFill>
                          <a:prstClr val="black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921908">
                <a:tc>
                  <a:txBody>
                    <a:bodyPr/>
                    <a:lstStyle/>
                    <a:p>
                      <a:pPr algn="ctr"/>
                      <a:r>
                        <a:rPr lang="es-MX" sz="1400" b="1" noProof="0" dirty="0" smtClean="0">
                          <a:latin typeface="Arial"/>
                          <a:cs typeface="Arial"/>
                        </a:rPr>
                        <a:t>Jaime Zabludovsky</a:t>
                      </a:r>
                      <a:endParaRPr lang="es-MX" sz="1400" b="1" noProof="0" dirty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noProof="0" dirty="0" smtClean="0">
                          <a:latin typeface="Arial"/>
                          <a:cs typeface="Arial"/>
                        </a:rPr>
                        <a:t>Miembro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MX" sz="1200" noProof="0" dirty="0" smtClean="0">
                          <a:latin typeface="Arial"/>
                          <a:cs typeface="Arial"/>
                        </a:rPr>
                        <a:t>Presidente Ejecutivo de CONMEXICO</a:t>
                      </a:r>
                      <a:r>
                        <a:rPr lang="es-MX" sz="1200" baseline="0" noProof="0" dirty="0" smtClean="0">
                          <a:latin typeface="Arial"/>
                          <a:cs typeface="Arial"/>
                        </a:rPr>
                        <a:t> y</a:t>
                      </a:r>
                      <a:r>
                        <a:rPr lang="es-MX" sz="1200" noProof="0" dirty="0" smtClean="0">
                          <a:latin typeface="Arial"/>
                          <a:cs typeface="Arial"/>
                        </a:rPr>
                        <a:t> vicepresidente</a:t>
                      </a:r>
                      <a:r>
                        <a:rPr lang="es-MX" sz="1200" baseline="0" noProof="0" dirty="0" smtClean="0">
                          <a:latin typeface="Arial"/>
                          <a:cs typeface="Arial"/>
                        </a:rPr>
                        <a:t> de IQOM Inteligencia Comercial. </a:t>
                      </a:r>
                      <a:endParaRPr lang="es-MX" sz="1200" noProof="0" dirty="0" smtClean="0">
                        <a:latin typeface="Arial"/>
                        <a:cs typeface="Arial"/>
                      </a:endParaRPr>
                    </a:p>
                    <a:p>
                      <a:pPr marL="174625" marR="0" indent="-17462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baseline="0" noProof="0" dirty="0" smtClean="0">
                          <a:latin typeface="Arial"/>
                          <a:cs typeface="Arial"/>
                        </a:rPr>
                        <a:t>Subsecretario de Negociaciones Comerciales, 1994-1998 y Embajador de México ante la Unión Europea, 1998-2001.</a:t>
                      </a:r>
                      <a:endParaRPr lang="es-MX" sz="1200" baseline="0" noProof="0" dirty="0" smtClean="0"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31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Premisas de las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1</a:t>
            </a: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 /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2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6999" y="2177646"/>
            <a:ext cx="8906669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Servicios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Esenciales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7000" y="2575972"/>
            <a:ext cx="8906670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Flujos con baja correlación con el ciclo económico </a:t>
            </a:r>
            <a:r>
              <a:rPr lang="es-ES_tradnl" sz="1300" b="1" dirty="0">
                <a:solidFill>
                  <a:srgbClr val="4F81BD">
                    <a:lumMod val="75000"/>
                  </a:srgbClr>
                </a:solidFill>
                <a:latin typeface="Arial"/>
                <a:cs typeface="Arial"/>
                <a:sym typeface="Wingdings"/>
              </a:rPr>
              <a:t></a:t>
            </a: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 </a:t>
            </a: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RESILIENCIA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7000" y="3362677"/>
            <a:ext cx="8906670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Diversificación por región, por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sector, </a:t>
            </a: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por etapa de avance (</a:t>
            </a:r>
            <a:r>
              <a:rPr lang="es-ES_tradnl" sz="1300" b="1" i="1" dirty="0">
                <a:solidFill>
                  <a:srgbClr val="000000"/>
                </a:solidFill>
                <a:latin typeface="Arial"/>
                <a:cs typeface="Arial"/>
              </a:rPr>
              <a:t>brownfield  </a:t>
            </a: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y </a:t>
            </a:r>
            <a:r>
              <a:rPr lang="es-ES_tradnl" sz="1300" b="1" i="1" dirty="0">
                <a:solidFill>
                  <a:srgbClr val="000000"/>
                </a:solidFill>
                <a:latin typeface="Arial"/>
                <a:cs typeface="Arial"/>
              </a:rPr>
              <a:t>greenfield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) y por </a:t>
            </a:r>
            <a:r>
              <a:rPr lang="es-ES_tradnl" sz="1300" b="1" i="1" dirty="0" smtClean="0">
                <a:solidFill>
                  <a:srgbClr val="000000"/>
                </a:solidFill>
                <a:latin typeface="Arial"/>
                <a:cs typeface="Arial"/>
              </a:rPr>
              <a:t>off-taker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7000" y="3753386"/>
            <a:ext cx="8906670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Ingresos contratados a largo plazo / contratos o concesiones de largo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plazo 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7000" y="4135749"/>
            <a:ext cx="8906668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Ingresos protegidos por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inflación 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7000" y="4521258"/>
            <a:ext cx="8906668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Portafolio con capacidad de generación de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dividendos y revalorización 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6998" y="4934201"/>
            <a:ext cx="8906669" cy="1579920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Activos que presentan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Barreras </a:t>
            </a:r>
            <a:r>
              <a:rPr lang="es-ES_tradnl" sz="1300" b="1" dirty="0">
                <a:solidFill>
                  <a:srgbClr val="000000"/>
                </a:solidFill>
                <a:latin typeface="Arial"/>
                <a:cs typeface="Arial"/>
              </a:rPr>
              <a:t>a la </a:t>
            </a: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Entrada </a:t>
            </a: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300" dirty="0">
                <a:solidFill>
                  <a:srgbClr val="000000"/>
                </a:solidFill>
                <a:latin typeface="Arial"/>
                <a:cs typeface="Arial"/>
              </a:rPr>
              <a:t>Activos </a:t>
            </a:r>
            <a:r>
              <a:rPr lang="es-ES_tradnl" sz="1300" dirty="0" smtClean="0">
                <a:solidFill>
                  <a:srgbClr val="000000"/>
                </a:solidFill>
                <a:latin typeface="Arial"/>
                <a:cs typeface="Arial"/>
              </a:rPr>
              <a:t>escasos</a:t>
            </a:r>
            <a:endParaRPr lang="es-ES_tradnl" sz="13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300" dirty="0" smtClean="0">
                <a:solidFill>
                  <a:prstClr val="black"/>
                </a:solidFill>
                <a:latin typeface="Arial"/>
              </a:rPr>
              <a:t>Naturaleza de activos que limita </a:t>
            </a:r>
            <a:r>
              <a:rPr lang="es-MX" sz="1300" dirty="0">
                <a:solidFill>
                  <a:prstClr val="black"/>
                </a:solidFill>
                <a:latin typeface="Arial"/>
              </a:rPr>
              <a:t>la </a:t>
            </a:r>
            <a:r>
              <a:rPr lang="es-MX" sz="1300" dirty="0" smtClean="0">
                <a:solidFill>
                  <a:prstClr val="black"/>
                </a:solidFill>
                <a:latin typeface="Arial"/>
              </a:rPr>
              <a:t>competencia </a:t>
            </a:r>
            <a:endParaRPr lang="es-MX" sz="13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300" dirty="0">
                <a:solidFill>
                  <a:prstClr val="black"/>
                </a:solidFill>
                <a:latin typeface="Arial"/>
              </a:rPr>
              <a:t>Restricciones físicas y </a:t>
            </a:r>
            <a:r>
              <a:rPr lang="es-MX" sz="1300" dirty="0" smtClean="0">
                <a:solidFill>
                  <a:prstClr val="black"/>
                </a:solidFill>
                <a:latin typeface="Arial"/>
              </a:rPr>
              <a:t>ambientales</a:t>
            </a:r>
            <a:endParaRPr lang="es-MX" sz="13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300" dirty="0">
                <a:solidFill>
                  <a:prstClr val="black"/>
                </a:solidFill>
                <a:latin typeface="Arial"/>
              </a:rPr>
              <a:t>Altos costos de </a:t>
            </a:r>
            <a:r>
              <a:rPr lang="es-MX" sz="1300" dirty="0" smtClean="0">
                <a:solidFill>
                  <a:prstClr val="black"/>
                </a:solidFill>
                <a:latin typeface="Arial"/>
              </a:rPr>
              <a:t>reemplazo</a:t>
            </a:r>
            <a:endParaRPr lang="es-MX" sz="13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92721" y="1085905"/>
            <a:ext cx="1782720" cy="4329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b="1" dirty="0" smtClean="0">
                <a:solidFill>
                  <a:prstClr val="white"/>
                </a:solidFill>
              </a:rPr>
              <a:t>Agua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0233" y="1085905"/>
            <a:ext cx="1800000" cy="4329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b="1" dirty="0" smtClean="0">
                <a:solidFill>
                  <a:prstClr val="white"/>
                </a:solidFill>
              </a:rPr>
              <a:t>Transporte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33667" y="1085905"/>
            <a:ext cx="1800000" cy="4248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b="1" dirty="0" smtClean="0">
                <a:solidFill>
                  <a:prstClr val="white"/>
                </a:solidFill>
              </a:rPr>
              <a:t>Electricidad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66838" y="1085905"/>
            <a:ext cx="1913778" cy="4329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</a:pPr>
            <a:r>
              <a:rPr lang="es-MX" sz="1400" b="1" i="1" dirty="0">
                <a:solidFill>
                  <a:srgbClr val="FFFFFF"/>
                </a:solidFill>
              </a:rPr>
              <a:t>Midstream / </a:t>
            </a:r>
            <a:r>
              <a:rPr lang="es-MX" sz="1400" b="1" i="1" dirty="0" smtClean="0">
                <a:solidFill>
                  <a:srgbClr val="FFFFFF"/>
                </a:solidFill>
              </a:rPr>
              <a:t>Downstream </a:t>
            </a:r>
            <a:r>
              <a:rPr lang="es-MX" sz="1400" b="1" baseline="30000" dirty="0" smtClean="0">
                <a:solidFill>
                  <a:srgbClr val="FFFFFF"/>
                </a:solidFill>
              </a:rPr>
              <a:t>1</a:t>
            </a:r>
            <a:endParaRPr lang="es-MX" sz="1400" b="1" baseline="30000" dirty="0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92721" y="1561932"/>
            <a:ext cx="1782720" cy="50995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100" dirty="0" smtClean="0">
                <a:solidFill>
                  <a:srgbClr val="000000"/>
                </a:solidFill>
              </a:rPr>
              <a:t>Acueductos, Potabilización y Tratamiento</a:t>
            </a:r>
            <a:endParaRPr lang="es-MX" sz="1100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20233" y="1561932"/>
            <a:ext cx="1800000" cy="50995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>
                <a:solidFill>
                  <a:prstClr val="black"/>
                </a:solidFill>
                <a:sym typeface="Wingdings"/>
              </a:rPr>
              <a:t>Carreteras de Cuota o </a:t>
            </a:r>
            <a:r>
              <a:rPr lang="es-MX" sz="1100" dirty="0" smtClean="0">
                <a:solidFill>
                  <a:prstClr val="black"/>
                </a:solidFill>
                <a:sym typeface="Wingdings"/>
              </a:rPr>
              <a:t>PPS</a:t>
            </a:r>
            <a:endParaRPr lang="es-MX" sz="110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6838" y="1561932"/>
            <a:ext cx="1913778" cy="50995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100" dirty="0" smtClean="0">
                <a:solidFill>
                  <a:srgbClr val="000000"/>
                </a:solidFill>
              </a:rPr>
              <a:t>Transporte y Almacenamiento de Hidrocarburos</a:t>
            </a:r>
            <a:endParaRPr lang="es-MX" sz="1100" dirty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233667" y="1561932"/>
            <a:ext cx="1800000" cy="50995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100" dirty="0" smtClean="0">
                <a:solidFill>
                  <a:srgbClr val="000000"/>
                </a:solidFill>
              </a:rPr>
              <a:t>Cogeneración, Selectivo en </a:t>
            </a:r>
            <a:r>
              <a:rPr lang="es-ES_tradnl" sz="1100" dirty="0">
                <a:solidFill>
                  <a:srgbClr val="000000"/>
                </a:solidFill>
              </a:rPr>
              <a:t>Renovables </a:t>
            </a:r>
            <a:r>
              <a:rPr lang="es-ES_tradnl" sz="1100" dirty="0" smtClean="0">
                <a:solidFill>
                  <a:srgbClr val="000000"/>
                </a:solidFill>
              </a:rPr>
              <a:t>e Infraestructura Eléctrica</a:t>
            </a:r>
            <a:endParaRPr lang="es-MX" sz="1100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7000" y="1087154"/>
            <a:ext cx="1415718" cy="984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b="1" dirty="0" smtClean="0">
                <a:solidFill>
                  <a:prstClr val="white"/>
                </a:solidFill>
              </a:rPr>
              <a:t>Sectores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dirty="0" smtClean="0">
                <a:solidFill>
                  <a:prstClr val="white"/>
                </a:solidFill>
              </a:rPr>
              <a:t>(Plataformas)</a:t>
            </a:r>
            <a:endParaRPr lang="es-MX" sz="1400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92721" y="738915"/>
            <a:ext cx="7440946" cy="30195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1400" b="1" dirty="0" smtClean="0">
                <a:solidFill>
                  <a:prstClr val="white"/>
                </a:solidFill>
              </a:rPr>
              <a:t>Infraestructura Tradicional e Infraestructura Energética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7000" y="2965628"/>
            <a:ext cx="8906670" cy="29238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300" b="1" dirty="0" smtClean="0">
                <a:solidFill>
                  <a:srgbClr val="000000"/>
                </a:solidFill>
                <a:latin typeface="Arial"/>
                <a:cs typeface="Arial"/>
              </a:rPr>
              <a:t>No asunción de riesgos de precio o exploración/producción de hidrocarburos.</a:t>
            </a:r>
            <a:endParaRPr lang="es-ES_tradnl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12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Premisas de Participación de </a:t>
            </a:r>
            <a:r>
              <a:rPr lang="es-ES_tradnl" sz="2000" b="1" dirty="0">
                <a:solidFill>
                  <a:srgbClr val="595959"/>
                </a:solidFill>
                <a:cs typeface="Arial"/>
              </a:rPr>
              <a:t>EXI 1 / EXI 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6996" y="789421"/>
            <a:ext cx="8906669" cy="30777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Preminencia </a:t>
            </a: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de negociaciones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bilaterales</a:t>
            </a:r>
            <a:endParaRPr lang="es-ES_tradnl" sz="1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6995" y="3191571"/>
            <a:ext cx="8906670" cy="30777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Participación </a:t>
            </a: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mayoritaria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o participación </a:t>
            </a: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minoritaria pero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significativa </a:t>
            </a:r>
            <a:endParaRPr lang="es-ES_tradnl" sz="1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6993" y="3701714"/>
            <a:ext cx="8906670" cy="892552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En sociedad con operadores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probados</a:t>
            </a: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i="1" dirty="0">
                <a:solidFill>
                  <a:srgbClr val="000000"/>
                </a:solidFill>
                <a:latin typeface="Arial"/>
                <a:cs typeface="Arial"/>
              </a:rPr>
              <a:t>Track record</a:t>
            </a:r>
            <a:r>
              <a:rPr lang="es-ES_tradnl" sz="1400" dirty="0">
                <a:solidFill>
                  <a:srgbClr val="000000"/>
                </a:solidFill>
                <a:latin typeface="Arial"/>
                <a:cs typeface="Arial"/>
              </a:rPr>
              <a:t> nacional e 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internacional</a:t>
            </a:r>
            <a:endParaRPr lang="es-ES_tradnl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srgbClr val="000000"/>
                </a:solidFill>
                <a:latin typeface="Arial"/>
                <a:cs typeface="Arial"/>
              </a:rPr>
              <a:t>Probada trayectoria en transparencia y mejores 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prácticas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s-ES_tradnl" sz="1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6997" y="4797372"/>
            <a:ext cx="8906668" cy="1184940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Participación proactiva en la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gestión</a:t>
            </a: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Optimización de estructura de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financiamiento</a:t>
            </a:r>
            <a:endParaRPr lang="es-MX" sz="14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Gestión activa con autoridades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reguladoras</a:t>
            </a:r>
            <a:endParaRPr lang="es-MX" sz="14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Identificación y desarrollo de nuevos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negocios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s-ES_tradnl" sz="1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6995" y="1232118"/>
            <a:ext cx="8906670" cy="1769715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Con un sólido esquema de asignación (cuando aplica)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Estándares internacionales de asignación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Transparencia total en método de asignación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Variable objetiva de asignación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Revisión del proceso mediante </a:t>
            </a:r>
            <a:r>
              <a:rPr lang="es-ES_tradnl" sz="1400" i="1" dirty="0" smtClean="0">
                <a:solidFill>
                  <a:srgbClr val="000000"/>
                </a:solidFill>
                <a:latin typeface="Arial"/>
                <a:cs typeface="Arial"/>
              </a:rPr>
              <a:t>due diligence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 legal, político y social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Resultados del </a:t>
            </a:r>
            <a:r>
              <a:rPr lang="es-ES_tradnl" sz="1400" i="1" dirty="0" smtClean="0">
                <a:solidFill>
                  <a:srgbClr val="000000"/>
                </a:solidFill>
                <a:latin typeface="Arial"/>
                <a:cs typeface="Arial"/>
              </a:rPr>
              <a:t>due diligence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 se hacen del conocimiento de los inversionistas</a:t>
            </a:r>
            <a:endParaRPr lang="es-ES_tradnl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0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Premisas de Participación de </a:t>
            </a:r>
            <a:r>
              <a:rPr lang="es-ES_tradnl" sz="2000" b="1" dirty="0">
                <a:solidFill>
                  <a:srgbClr val="595959"/>
                </a:solidFill>
                <a:cs typeface="Arial"/>
              </a:rPr>
              <a:t>EXI 1 / EXI 2</a:t>
            </a:r>
          </a:p>
        </p:txBody>
      </p:sp>
      <p:sp>
        <p:nvSpPr>
          <p:cNvPr id="8" name="Rectangle 7"/>
          <p:cNvSpPr/>
          <p:nvPr/>
        </p:nvSpPr>
        <p:spPr>
          <a:xfrm>
            <a:off x="126994" y="4905566"/>
            <a:ext cx="8906679" cy="1374735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200"/>
              </a:spcBef>
              <a:spcAft>
                <a:spcPts val="200"/>
              </a:spcAft>
            </a:pPr>
            <a:r>
              <a:rPr lang="es-MX" sz="1400" b="1" dirty="0">
                <a:solidFill>
                  <a:prstClr val="black"/>
                </a:solidFill>
                <a:latin typeface="Arial"/>
              </a:rPr>
              <a:t>Proyecto y </a:t>
            </a:r>
            <a:r>
              <a:rPr lang="es-MX" sz="1400" b="1" i="1" dirty="0" smtClean="0">
                <a:solidFill>
                  <a:prstClr val="black"/>
                </a:solidFill>
                <a:latin typeface="Arial"/>
              </a:rPr>
              <a:t>ticket</a:t>
            </a:r>
            <a:r>
              <a:rPr lang="es-MX" sz="1400" b="1" dirty="0">
                <a:solidFill>
                  <a:prstClr val="black"/>
                </a:solidFill>
                <a:latin typeface="Arial"/>
              </a:rPr>
              <a:t>.</a:t>
            </a:r>
            <a:r>
              <a:rPr lang="es-MX" sz="1400" b="1" dirty="0" smtClean="0">
                <a:solidFill>
                  <a:prstClr val="black"/>
                </a:solidFill>
                <a:latin typeface="Arial"/>
              </a:rPr>
              <a:t> Ejemplo:</a:t>
            </a:r>
            <a:endParaRPr lang="es-MX" sz="1400" b="1" i="1" dirty="0">
              <a:solidFill>
                <a:prstClr val="black"/>
              </a:solidFill>
              <a:latin typeface="Arial"/>
            </a:endParaRP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Total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Proyecto </a:t>
            </a:r>
            <a:r>
              <a:rPr lang="es-MX" sz="1400" dirty="0" smtClean="0">
                <a:solidFill>
                  <a:srgbClr val="4F81BD">
                    <a:lumMod val="75000"/>
                  </a:srgbClr>
                </a:solidFill>
                <a:latin typeface="Arial"/>
                <a:sym typeface="Wingdings"/>
              </a:rPr>
              <a:t></a:t>
            </a:r>
            <a:r>
              <a:rPr lang="es-MX" sz="1400" dirty="0" smtClean="0">
                <a:solidFill>
                  <a:prstClr val="black"/>
                </a:solidFill>
                <a:latin typeface="Arial"/>
                <a:sym typeface="Wingdings"/>
              </a:rPr>
              <a:t>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200 - 500 </a:t>
            </a:r>
            <a:r>
              <a:rPr lang="es-MX" sz="1400" dirty="0">
                <a:solidFill>
                  <a:prstClr val="black"/>
                </a:solidFill>
                <a:latin typeface="Arial"/>
              </a:rPr>
              <a:t>mdd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latin typeface="Arial"/>
              </a:rPr>
              <a:t>Deuda 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Proyecto </a:t>
            </a:r>
            <a:r>
              <a:rPr lang="es-ES_tradnl" sz="1400" dirty="0" smtClean="0">
                <a:solidFill>
                  <a:srgbClr val="376092"/>
                </a:solidFill>
                <a:latin typeface="Arial"/>
                <a:sym typeface="Wingdings"/>
              </a:rPr>
              <a:t>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 120 - 400 </a:t>
            </a:r>
            <a:r>
              <a:rPr lang="es-ES_tradnl" sz="1400" dirty="0">
                <a:solidFill>
                  <a:prstClr val="black"/>
                </a:solidFill>
                <a:latin typeface="Arial"/>
              </a:rPr>
              <a:t>mdd (60-80%)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latin typeface="Arial"/>
              </a:rPr>
              <a:t>Capital Proyecto </a:t>
            </a:r>
            <a:r>
              <a:rPr lang="es-ES_tradnl" sz="1400" dirty="0" smtClean="0">
                <a:solidFill>
                  <a:srgbClr val="376092"/>
                </a:solidFill>
                <a:latin typeface="Arial"/>
                <a:sym typeface="Wingdings"/>
              </a:rPr>
              <a:t>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 40 - 160 </a:t>
            </a:r>
            <a:r>
              <a:rPr lang="es-ES_tradnl" sz="1400" dirty="0">
                <a:solidFill>
                  <a:prstClr val="black"/>
                </a:solidFill>
                <a:latin typeface="Arial"/>
              </a:rPr>
              <a:t>mdd (20%-40%)</a:t>
            </a:r>
          </a:p>
          <a:p>
            <a:pPr marL="285750" indent="-285750" eaLnBrk="1" fontAlgn="auto" hangingPunct="1">
              <a:spcBef>
                <a:spcPts val="200"/>
              </a:spcBef>
              <a:spcAft>
                <a:spcPts val="2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ES_tradnl" sz="1400" dirty="0">
                <a:solidFill>
                  <a:prstClr val="black"/>
                </a:solidFill>
                <a:latin typeface="Arial"/>
              </a:rPr>
              <a:t>Capital EXI </a:t>
            </a:r>
            <a:r>
              <a:rPr lang="es-ES_tradnl" sz="1400" dirty="0" smtClean="0">
                <a:solidFill>
                  <a:srgbClr val="376092"/>
                </a:solidFill>
                <a:latin typeface="Arial"/>
                <a:sym typeface="Wingdings"/>
              </a:rPr>
              <a:t>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 40 – 80 mdd </a:t>
            </a:r>
            <a:r>
              <a:rPr lang="es-ES_tradnl" sz="1400" dirty="0">
                <a:solidFill>
                  <a:prstClr val="black"/>
                </a:solidFill>
                <a:latin typeface="Arial"/>
              </a:rPr>
              <a:t>(50%-100</a:t>
            </a:r>
            <a:r>
              <a:rPr lang="es-ES_tradnl" sz="1400" dirty="0" smtClean="0">
                <a:solidFill>
                  <a:prstClr val="black"/>
                </a:solidFill>
                <a:latin typeface="Arial"/>
              </a:rPr>
              <a:t>%)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7000" y="2568385"/>
            <a:ext cx="8906669" cy="1184940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Sólidos derechos de 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minoría</a:t>
            </a: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Capitalización</a:t>
            </a:r>
            <a:endParaRPr lang="es-MX" sz="14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Inversiones</a:t>
            </a:r>
            <a:endParaRPr lang="es-MX" sz="1400" dirty="0">
              <a:solidFill>
                <a:prstClr val="black"/>
              </a:solidFill>
              <a:latin typeface="Arial"/>
            </a:endParaRP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Distribución de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dividendos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1665" y="2848539"/>
            <a:ext cx="4572000" cy="8925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Financiamiento</a:t>
            </a: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>
                <a:solidFill>
                  <a:prstClr val="black"/>
                </a:solidFill>
                <a:latin typeface="Arial"/>
              </a:rPr>
              <a:t>Salidas</a:t>
            </a:r>
          </a:p>
          <a:p>
            <a:pPr marL="285750" lvl="1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i="1" dirty="0">
                <a:solidFill>
                  <a:prstClr val="black"/>
                </a:solidFill>
                <a:latin typeface="Arial"/>
              </a:rPr>
              <a:t>Drag alone </a:t>
            </a:r>
            <a:r>
              <a:rPr lang="es-MX" sz="1400" dirty="0">
                <a:solidFill>
                  <a:prstClr val="black"/>
                </a:solidFill>
                <a:latin typeface="Arial"/>
              </a:rPr>
              <a:t>/ </a:t>
            </a:r>
            <a:r>
              <a:rPr lang="es-MX" sz="1400" i="1" dirty="0">
                <a:solidFill>
                  <a:prstClr val="black"/>
                </a:solidFill>
                <a:latin typeface="Arial"/>
              </a:rPr>
              <a:t>Tag alone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7000" y="3841900"/>
            <a:ext cx="8906670" cy="30777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Temporalidad: 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12-15 años</a:t>
            </a:r>
            <a:endParaRPr lang="es-ES_tradnl" sz="1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7004" y="4265250"/>
            <a:ext cx="8906670" cy="523220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10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i="1" dirty="0" smtClean="0">
                <a:solidFill>
                  <a:srgbClr val="000000"/>
                </a:solidFill>
                <a:latin typeface="Arial"/>
                <a:cs typeface="Arial"/>
              </a:rPr>
              <a:t>Ticket</a:t>
            </a: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 por inversión: </a:t>
            </a:r>
            <a:r>
              <a:rPr lang="es-MX" sz="1400" dirty="0">
                <a:solidFill>
                  <a:srgbClr val="000000"/>
                </a:solidFill>
                <a:latin typeface="Arial"/>
                <a:cs typeface="Arial"/>
              </a:rPr>
              <a:t>entre 40 y </a:t>
            </a: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80 </a:t>
            </a:r>
            <a:r>
              <a:rPr lang="es-MX" sz="1400" dirty="0">
                <a:solidFill>
                  <a:srgbClr val="000000"/>
                </a:solidFill>
                <a:latin typeface="Arial"/>
                <a:cs typeface="Arial"/>
              </a:rPr>
              <a:t>millones de dólares, pero con posibilidad de incrementar con la aprobación de la Asamblea </a:t>
            </a: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y/o </a:t>
            </a:r>
            <a:r>
              <a:rPr lang="es-MX" sz="1400" dirty="0">
                <a:solidFill>
                  <a:srgbClr val="000000"/>
                </a:solidFill>
                <a:latin typeface="Arial"/>
                <a:cs typeface="Arial"/>
              </a:rPr>
              <a:t>la Serie B de coinversión</a:t>
            </a: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_tradnl" sz="14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995" y="792451"/>
            <a:ext cx="8906668" cy="1692771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MX" sz="1400" b="1" dirty="0">
                <a:solidFill>
                  <a:srgbClr val="000000"/>
                </a:solidFill>
                <a:latin typeface="Arial"/>
                <a:cs typeface="Arial"/>
              </a:rPr>
              <a:t>Preferencia de </a:t>
            </a:r>
            <a:r>
              <a:rPr lang="es-MX" sz="1400" b="1" i="1" dirty="0">
                <a:solidFill>
                  <a:srgbClr val="000000"/>
                </a:solidFill>
                <a:latin typeface="Arial"/>
                <a:cs typeface="Arial"/>
              </a:rPr>
              <a:t>Off</a:t>
            </a:r>
            <a:r>
              <a:rPr lang="es-MX" sz="1400" b="1" i="1" dirty="0" smtClean="0">
                <a:solidFill>
                  <a:srgbClr val="000000"/>
                </a:solidFill>
                <a:latin typeface="Arial"/>
                <a:cs typeface="Arial"/>
              </a:rPr>
              <a:t>-Takers</a:t>
            </a:r>
            <a:r>
              <a:rPr lang="es-MX" sz="1400" b="1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s-MX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Gobierno Federal y Empresas Productivas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Gobiernos Estatales y Municipales solo con Respaldo </a:t>
            </a:r>
            <a:r>
              <a:rPr lang="es-MX" sz="1400" dirty="0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ederal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Privados con alta calificación</a:t>
            </a:r>
          </a:p>
          <a:p>
            <a:pPr marL="285750" indent="-285750" algn="just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400" dirty="0" smtClean="0">
                <a:solidFill>
                  <a:srgbClr val="000000"/>
                </a:solidFill>
                <a:latin typeface="Arial"/>
                <a:cs typeface="Arial"/>
              </a:rPr>
              <a:t>Riesgo de demanda en zonas del país con crecimiento sólido y estable con tradición de estabilidad política y de seguridad</a:t>
            </a:r>
          </a:p>
        </p:txBody>
      </p:sp>
    </p:spTree>
    <p:extLst>
      <p:ext uri="{BB962C8B-B14F-4D97-AF65-F5344CB8AC3E}">
        <p14:creationId xmlns:p14="http://schemas.microsoft.com/office/powerpoint/2010/main" val="42113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>
                <a:solidFill>
                  <a:srgbClr val="595959"/>
                </a:solidFill>
                <a:cs typeface="Arial"/>
              </a:rPr>
              <a:t>Capacidad de Originación </a:t>
            </a: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Selectividad </a:t>
            </a:r>
            <a:r>
              <a:rPr lang="es-ES_tradnl" sz="2000" dirty="0">
                <a:solidFill>
                  <a:srgbClr val="595959"/>
                </a:solidFill>
                <a:cs typeface="Arial"/>
              </a:rPr>
              <a:t>de Proyectos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75825" y="3705618"/>
            <a:ext cx="5658427" cy="3133427"/>
            <a:chOff x="3838632" y="1462606"/>
            <a:chExt cx="4866839" cy="3025641"/>
          </a:xfrm>
        </p:grpSpPr>
        <p:sp>
          <p:nvSpPr>
            <p:cNvPr id="13" name="Oval 12"/>
            <p:cNvSpPr/>
            <p:nvPr/>
          </p:nvSpPr>
          <p:spPr>
            <a:xfrm>
              <a:off x="5525735" y="3955024"/>
              <a:ext cx="1516496" cy="43047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s-MX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8632" y="1462606"/>
              <a:ext cx="4866839" cy="302564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767" y="4022784"/>
            <a:ext cx="2959397" cy="24921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6200000">
            <a:off x="-1089751" y="1950894"/>
            <a:ext cx="2804667" cy="35601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/>
                </a:solidFill>
              </a:rPr>
              <a:t>Originación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-1200929" y="5041123"/>
            <a:ext cx="3027021" cy="35601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/>
                </a:solidFill>
              </a:rPr>
              <a:t>Selectividad</a:t>
            </a:r>
            <a:endParaRPr lang="es-MX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972" y="531462"/>
            <a:ext cx="5686286" cy="34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MIP / EXI 1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graphicFrame>
        <p:nvGraphicFramePr>
          <p:cNvPr id="152" name="Table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451449"/>
              </p:ext>
            </p:extLst>
          </p:nvPr>
        </p:nvGraphicFramePr>
        <p:xfrm>
          <a:off x="1527324" y="796509"/>
          <a:ext cx="5539469" cy="1813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2911"/>
                <a:gridCol w="3096463"/>
                <a:gridCol w="900095"/>
              </a:tblGrid>
              <a:tr h="207555">
                <a:tc gridSpan="2">
                  <a:txBody>
                    <a:bodyPr/>
                    <a:lstStyle/>
                    <a:p>
                      <a:pPr algn="ctr"/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Proyecto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Operador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555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1. Samalayuca II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Planta de Generación - 700 MW </a:t>
                      </a:r>
                      <a:endParaRPr lang="es-MX" sz="1100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b="1" dirty="0" smtClean="0"/>
                        <a:t>CFE</a:t>
                      </a:r>
                      <a:endParaRPr lang="es-MX" sz="1100" b="1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555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2. SAQSA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baseline="0" dirty="0" smtClean="0"/>
                        <a:t>Potabilización y Transporte - </a:t>
                      </a:r>
                      <a:r>
                        <a:rPr lang="es-MX" sz="1100" dirty="0" smtClean="0"/>
                        <a:t>1.5 m</a:t>
                      </a:r>
                      <a:r>
                        <a:rPr lang="es-MX" sz="1100" baseline="30000" dirty="0" smtClean="0"/>
                        <a:t>3</a:t>
                      </a:r>
                      <a:r>
                        <a:rPr lang="es-MX" sz="1100" dirty="0" smtClean="0"/>
                        <a:t>/seg</a:t>
                      </a:r>
                      <a:r>
                        <a:rPr lang="es-MX" sz="1100" baseline="0" dirty="0" smtClean="0"/>
                        <a:t> </a:t>
                      </a:r>
                      <a:endParaRPr lang="es-MX" sz="1100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b="1" dirty="0" smtClean="0"/>
                        <a:t>Veolia</a:t>
                      </a:r>
                      <a:endParaRPr lang="es-MX" sz="1100" b="1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555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3. El</a:t>
                      </a:r>
                      <a:r>
                        <a:rPr lang="es-MX" sz="1100" b="1" baseline="0" dirty="0" smtClean="0">
                          <a:solidFill>
                            <a:schemeClr val="tx1"/>
                          </a:solidFill>
                        </a:rPr>
                        <a:t> Realito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aseline="0" dirty="0" smtClean="0"/>
                        <a:t>Potabilización y Transporte - </a:t>
                      </a:r>
                      <a:r>
                        <a:rPr lang="es-MX" sz="1100" dirty="0" smtClean="0"/>
                        <a:t>1.0 m</a:t>
                      </a:r>
                      <a:r>
                        <a:rPr lang="es-MX" sz="1100" baseline="30000" dirty="0" smtClean="0"/>
                        <a:t>3</a:t>
                      </a:r>
                      <a:r>
                        <a:rPr lang="es-MX" sz="1100" dirty="0" smtClean="0"/>
                        <a:t>/seg 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/>
                        <a:t>Veolia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555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4. Agua Prieta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Tratamiento de Aguas Residuales - 8.5 m</a:t>
                      </a:r>
                      <a:r>
                        <a:rPr lang="es-MX" sz="1100" baseline="30000" dirty="0" smtClean="0"/>
                        <a:t>3</a:t>
                      </a:r>
                      <a:r>
                        <a:rPr lang="es-MX" sz="1100" dirty="0" smtClean="0"/>
                        <a:t>/seg 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/>
                        <a:t>Atlatec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5. Apaseo</a:t>
                      </a:r>
                      <a:r>
                        <a:rPr lang="es-MX" sz="1100" b="1" baseline="0" dirty="0" smtClean="0">
                          <a:solidFill>
                            <a:schemeClr val="tx1"/>
                          </a:solidFill>
                        </a:rPr>
                        <a:t> Palmillas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Autopista - 87 km </a:t>
                      </a:r>
                      <a:endParaRPr lang="es-MX" sz="1100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b="1" dirty="0" smtClean="0"/>
                        <a:t>ICA</a:t>
                      </a:r>
                      <a:endParaRPr lang="es-MX" sz="1100" b="1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MX" sz="1100" b="1" dirty="0" smtClean="0">
                          <a:solidFill>
                            <a:schemeClr val="tx1"/>
                          </a:solidFill>
                        </a:rPr>
                        <a:t>6. Mayakán</a:t>
                      </a: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Gasoducto - 800 km </a:t>
                      </a:r>
                      <a:endParaRPr lang="es-MX" sz="1100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b="1" dirty="0" smtClean="0"/>
                        <a:t>ENGIE</a:t>
                      </a:r>
                      <a:endParaRPr lang="es-MX" sz="1100" b="1" dirty="0"/>
                    </a:p>
                  </a:txBody>
                  <a:tcPr anchor="ctr"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53" name="Group 152"/>
          <p:cNvGrpSpPr/>
          <p:nvPr/>
        </p:nvGrpSpPr>
        <p:grpSpPr>
          <a:xfrm>
            <a:off x="4526692" y="2782282"/>
            <a:ext cx="4484532" cy="3005594"/>
            <a:chOff x="2811854" y="2807562"/>
            <a:chExt cx="5857180" cy="3802329"/>
          </a:xfrm>
        </p:grpSpPr>
        <p:grpSp>
          <p:nvGrpSpPr>
            <p:cNvPr id="154" name="Group 35 (L)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 bwMode="auto">
            <a:xfrm>
              <a:off x="2811854" y="2807562"/>
              <a:ext cx="5857180" cy="3802329"/>
              <a:chOff x="2224088" y="2289175"/>
              <a:chExt cx="4725987" cy="3311525"/>
            </a:xfrm>
            <a:solidFill>
              <a:srgbClr val="FFFFFF">
                <a:lumMod val="85000"/>
              </a:srgbClr>
            </a:solidFill>
          </p:grpSpPr>
          <p:grpSp>
            <p:nvGrpSpPr>
              <p:cNvPr id="179" name="Group 54"/>
              <p:cNvGrpSpPr>
                <a:grpSpLocks noChangeAspect="1"/>
              </p:cNvGrpSpPr>
              <p:nvPr/>
            </p:nvGrpSpPr>
            <p:grpSpPr bwMode="auto">
              <a:xfrm>
                <a:off x="6540500" y="4262438"/>
                <a:ext cx="409575" cy="714375"/>
                <a:chOff x="4615" y="2608"/>
                <a:chExt cx="305" cy="516"/>
              </a:xfrm>
              <a:grpFill/>
            </p:grpSpPr>
            <p:sp>
              <p:nvSpPr>
                <p:cNvPr id="219" name="Freeform 55"/>
                <p:cNvSpPr>
                  <a:spLocks noChangeAspect="1"/>
                </p:cNvSpPr>
                <p:nvPr/>
              </p:nvSpPr>
              <p:spPr bwMode="gray">
                <a:xfrm>
                  <a:off x="4610" y="2609"/>
                  <a:ext cx="300" cy="512"/>
                </a:xfrm>
                <a:custGeom>
                  <a:avLst/>
                  <a:gdLst>
                    <a:gd name="T0" fmla="*/ 1132 w 1615"/>
                    <a:gd name="T1" fmla="*/ 127 h 2814"/>
                    <a:gd name="T2" fmla="*/ 1287 w 1615"/>
                    <a:gd name="T3" fmla="*/ 123 h 2814"/>
                    <a:gd name="T4" fmla="*/ 1330 w 1615"/>
                    <a:gd name="T5" fmla="*/ 87 h 2814"/>
                    <a:gd name="T6" fmla="*/ 1348 w 1615"/>
                    <a:gd name="T7" fmla="*/ 69 h 2814"/>
                    <a:gd name="T8" fmla="*/ 1312 w 1615"/>
                    <a:gd name="T9" fmla="*/ 36 h 2814"/>
                    <a:gd name="T10" fmla="*/ 1406 w 1615"/>
                    <a:gd name="T11" fmla="*/ 0 h 2814"/>
                    <a:gd name="T12" fmla="*/ 1503 w 1615"/>
                    <a:gd name="T13" fmla="*/ 50 h 2814"/>
                    <a:gd name="T14" fmla="*/ 1615 w 1615"/>
                    <a:gd name="T15" fmla="*/ 188 h 2814"/>
                    <a:gd name="T16" fmla="*/ 1590 w 1615"/>
                    <a:gd name="T17" fmla="*/ 264 h 2814"/>
                    <a:gd name="T18" fmla="*/ 1615 w 1615"/>
                    <a:gd name="T19" fmla="*/ 343 h 2814"/>
                    <a:gd name="T20" fmla="*/ 1557 w 1615"/>
                    <a:gd name="T21" fmla="*/ 534 h 2814"/>
                    <a:gd name="T22" fmla="*/ 1301 w 1615"/>
                    <a:gd name="T23" fmla="*/ 873 h 2814"/>
                    <a:gd name="T24" fmla="*/ 1237 w 1615"/>
                    <a:gd name="T25" fmla="*/ 1150 h 2814"/>
                    <a:gd name="T26" fmla="*/ 1237 w 1615"/>
                    <a:gd name="T27" fmla="*/ 1298 h 2814"/>
                    <a:gd name="T28" fmla="*/ 1157 w 1615"/>
                    <a:gd name="T29" fmla="*/ 1366 h 2814"/>
                    <a:gd name="T30" fmla="*/ 1114 w 1615"/>
                    <a:gd name="T31" fmla="*/ 1369 h 2814"/>
                    <a:gd name="T32" fmla="*/ 1100 w 1615"/>
                    <a:gd name="T33" fmla="*/ 1413 h 2814"/>
                    <a:gd name="T34" fmla="*/ 1157 w 1615"/>
                    <a:gd name="T35" fmla="*/ 1471 h 2814"/>
                    <a:gd name="T36" fmla="*/ 1273 w 1615"/>
                    <a:gd name="T37" fmla="*/ 1435 h 2814"/>
                    <a:gd name="T38" fmla="*/ 1305 w 1615"/>
                    <a:gd name="T39" fmla="*/ 1453 h 2814"/>
                    <a:gd name="T40" fmla="*/ 1284 w 1615"/>
                    <a:gd name="T41" fmla="*/ 1514 h 2814"/>
                    <a:gd name="T42" fmla="*/ 1178 w 1615"/>
                    <a:gd name="T43" fmla="*/ 1593 h 2814"/>
                    <a:gd name="T44" fmla="*/ 1146 w 1615"/>
                    <a:gd name="T45" fmla="*/ 1665 h 2814"/>
                    <a:gd name="T46" fmla="*/ 1161 w 1615"/>
                    <a:gd name="T47" fmla="*/ 1687 h 2814"/>
                    <a:gd name="T48" fmla="*/ 1266 w 1615"/>
                    <a:gd name="T49" fmla="*/ 1626 h 2814"/>
                    <a:gd name="T50" fmla="*/ 1276 w 1615"/>
                    <a:gd name="T51" fmla="*/ 1669 h 2814"/>
                    <a:gd name="T52" fmla="*/ 1233 w 1615"/>
                    <a:gd name="T53" fmla="*/ 1810 h 2814"/>
                    <a:gd name="T54" fmla="*/ 1092 w 1615"/>
                    <a:gd name="T55" fmla="*/ 2347 h 2814"/>
                    <a:gd name="T56" fmla="*/ 1082 w 1615"/>
                    <a:gd name="T57" fmla="*/ 2511 h 2814"/>
                    <a:gd name="T58" fmla="*/ 1057 w 1615"/>
                    <a:gd name="T59" fmla="*/ 2508 h 2814"/>
                    <a:gd name="T60" fmla="*/ 1060 w 1615"/>
                    <a:gd name="T61" fmla="*/ 2350 h 2814"/>
                    <a:gd name="T62" fmla="*/ 948 w 1615"/>
                    <a:gd name="T63" fmla="*/ 2227 h 2814"/>
                    <a:gd name="T64" fmla="*/ 966 w 1615"/>
                    <a:gd name="T65" fmla="*/ 2061 h 2814"/>
                    <a:gd name="T66" fmla="*/ 941 w 1615"/>
                    <a:gd name="T67" fmla="*/ 2018 h 2814"/>
                    <a:gd name="T68" fmla="*/ 923 w 1615"/>
                    <a:gd name="T69" fmla="*/ 2036 h 2814"/>
                    <a:gd name="T70" fmla="*/ 898 w 1615"/>
                    <a:gd name="T71" fmla="*/ 2097 h 2814"/>
                    <a:gd name="T72" fmla="*/ 786 w 1615"/>
                    <a:gd name="T73" fmla="*/ 2209 h 2814"/>
                    <a:gd name="T74" fmla="*/ 642 w 1615"/>
                    <a:gd name="T75" fmla="*/ 2317 h 2814"/>
                    <a:gd name="T76" fmla="*/ 624 w 1615"/>
                    <a:gd name="T77" fmla="*/ 2393 h 2814"/>
                    <a:gd name="T78" fmla="*/ 466 w 1615"/>
                    <a:gd name="T79" fmla="*/ 2695 h 2814"/>
                    <a:gd name="T80" fmla="*/ 321 w 1615"/>
                    <a:gd name="T81" fmla="*/ 2641 h 2814"/>
                    <a:gd name="T82" fmla="*/ 257 w 1615"/>
                    <a:gd name="T83" fmla="*/ 2699 h 2814"/>
                    <a:gd name="T84" fmla="*/ 249 w 1615"/>
                    <a:gd name="T85" fmla="*/ 2804 h 2814"/>
                    <a:gd name="T86" fmla="*/ 134 w 1615"/>
                    <a:gd name="T87" fmla="*/ 2814 h 2814"/>
                    <a:gd name="T88" fmla="*/ 84 w 1615"/>
                    <a:gd name="T89" fmla="*/ 2796 h 2814"/>
                    <a:gd name="T90" fmla="*/ 32 w 1615"/>
                    <a:gd name="T91" fmla="*/ 2147 h 2814"/>
                    <a:gd name="T92" fmla="*/ 0 w 1615"/>
                    <a:gd name="T93" fmla="*/ 1492 h 2814"/>
                    <a:gd name="T94" fmla="*/ 969 w 1615"/>
                    <a:gd name="T95" fmla="*/ 746 h 2814"/>
                    <a:gd name="T96" fmla="*/ 1135 w 1615"/>
                    <a:gd name="T97" fmla="*/ 480 h 2814"/>
                    <a:gd name="T98" fmla="*/ 1132 w 1615"/>
                    <a:gd name="T99" fmla="*/ 127 h 2814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1615"/>
                    <a:gd name="T151" fmla="*/ 0 h 2814"/>
                    <a:gd name="T152" fmla="*/ 1615 w 1615"/>
                    <a:gd name="T153" fmla="*/ 2814 h 2814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1615" h="2814">
                      <a:moveTo>
                        <a:pt x="1132" y="127"/>
                      </a:moveTo>
                      <a:lnTo>
                        <a:pt x="1287" y="123"/>
                      </a:lnTo>
                      <a:lnTo>
                        <a:pt x="1330" y="87"/>
                      </a:lnTo>
                      <a:lnTo>
                        <a:pt x="1348" y="69"/>
                      </a:lnTo>
                      <a:lnTo>
                        <a:pt x="1312" y="36"/>
                      </a:lnTo>
                      <a:lnTo>
                        <a:pt x="1406" y="0"/>
                      </a:lnTo>
                      <a:lnTo>
                        <a:pt x="1503" y="50"/>
                      </a:lnTo>
                      <a:lnTo>
                        <a:pt x="1615" y="188"/>
                      </a:lnTo>
                      <a:lnTo>
                        <a:pt x="1590" y="264"/>
                      </a:lnTo>
                      <a:lnTo>
                        <a:pt x="1615" y="343"/>
                      </a:lnTo>
                      <a:lnTo>
                        <a:pt x="1557" y="534"/>
                      </a:lnTo>
                      <a:lnTo>
                        <a:pt x="1301" y="873"/>
                      </a:lnTo>
                      <a:lnTo>
                        <a:pt x="1237" y="1150"/>
                      </a:lnTo>
                      <a:lnTo>
                        <a:pt x="1237" y="1298"/>
                      </a:lnTo>
                      <a:lnTo>
                        <a:pt x="1157" y="1366"/>
                      </a:lnTo>
                      <a:lnTo>
                        <a:pt x="1114" y="1369"/>
                      </a:lnTo>
                      <a:lnTo>
                        <a:pt x="1100" y="1413"/>
                      </a:lnTo>
                      <a:lnTo>
                        <a:pt x="1157" y="1471"/>
                      </a:lnTo>
                      <a:lnTo>
                        <a:pt x="1273" y="1435"/>
                      </a:lnTo>
                      <a:lnTo>
                        <a:pt x="1305" y="1453"/>
                      </a:lnTo>
                      <a:lnTo>
                        <a:pt x="1284" y="1514"/>
                      </a:lnTo>
                      <a:lnTo>
                        <a:pt x="1178" y="1593"/>
                      </a:lnTo>
                      <a:lnTo>
                        <a:pt x="1146" y="1665"/>
                      </a:lnTo>
                      <a:lnTo>
                        <a:pt x="1161" y="1687"/>
                      </a:lnTo>
                      <a:lnTo>
                        <a:pt x="1266" y="1626"/>
                      </a:lnTo>
                      <a:lnTo>
                        <a:pt x="1276" y="1669"/>
                      </a:lnTo>
                      <a:lnTo>
                        <a:pt x="1233" y="1810"/>
                      </a:lnTo>
                      <a:lnTo>
                        <a:pt x="1092" y="2347"/>
                      </a:lnTo>
                      <a:lnTo>
                        <a:pt x="1082" y="2511"/>
                      </a:lnTo>
                      <a:lnTo>
                        <a:pt x="1057" y="2508"/>
                      </a:lnTo>
                      <a:lnTo>
                        <a:pt x="1060" y="2350"/>
                      </a:lnTo>
                      <a:lnTo>
                        <a:pt x="948" y="2227"/>
                      </a:lnTo>
                      <a:lnTo>
                        <a:pt x="966" y="2061"/>
                      </a:lnTo>
                      <a:lnTo>
                        <a:pt x="941" y="2018"/>
                      </a:lnTo>
                      <a:lnTo>
                        <a:pt x="923" y="2036"/>
                      </a:lnTo>
                      <a:lnTo>
                        <a:pt x="898" y="2097"/>
                      </a:lnTo>
                      <a:lnTo>
                        <a:pt x="786" y="2209"/>
                      </a:lnTo>
                      <a:lnTo>
                        <a:pt x="642" y="2317"/>
                      </a:lnTo>
                      <a:lnTo>
                        <a:pt x="624" y="2393"/>
                      </a:lnTo>
                      <a:lnTo>
                        <a:pt x="466" y="2695"/>
                      </a:lnTo>
                      <a:lnTo>
                        <a:pt x="321" y="2641"/>
                      </a:lnTo>
                      <a:lnTo>
                        <a:pt x="257" y="2699"/>
                      </a:lnTo>
                      <a:lnTo>
                        <a:pt x="249" y="2804"/>
                      </a:lnTo>
                      <a:lnTo>
                        <a:pt x="134" y="2814"/>
                      </a:lnTo>
                      <a:lnTo>
                        <a:pt x="84" y="2796"/>
                      </a:lnTo>
                      <a:lnTo>
                        <a:pt x="32" y="2147"/>
                      </a:lnTo>
                      <a:lnTo>
                        <a:pt x="0" y="1492"/>
                      </a:lnTo>
                      <a:lnTo>
                        <a:pt x="969" y="746"/>
                      </a:lnTo>
                      <a:lnTo>
                        <a:pt x="1135" y="480"/>
                      </a:lnTo>
                      <a:lnTo>
                        <a:pt x="1132" y="12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20" name="Freeform 56"/>
                <p:cNvSpPr>
                  <a:spLocks noChangeAspect="1"/>
                </p:cNvSpPr>
                <p:nvPr/>
              </p:nvSpPr>
              <p:spPr bwMode="gray">
                <a:xfrm>
                  <a:off x="4896" y="2738"/>
                  <a:ext cx="24" cy="40"/>
                </a:xfrm>
                <a:custGeom>
                  <a:avLst/>
                  <a:gdLst>
                    <a:gd name="T0" fmla="*/ 25 w 144"/>
                    <a:gd name="T1" fmla="*/ 198 h 198"/>
                    <a:gd name="T2" fmla="*/ 0 w 144"/>
                    <a:gd name="T3" fmla="*/ 144 h 198"/>
                    <a:gd name="T4" fmla="*/ 25 w 144"/>
                    <a:gd name="T5" fmla="*/ 43 h 198"/>
                    <a:gd name="T6" fmla="*/ 119 w 144"/>
                    <a:gd name="T7" fmla="*/ 0 h 198"/>
                    <a:gd name="T8" fmla="*/ 144 w 144"/>
                    <a:gd name="T9" fmla="*/ 18 h 198"/>
                    <a:gd name="T10" fmla="*/ 25 w 144"/>
                    <a:gd name="T11" fmla="*/ 198 h 19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4"/>
                    <a:gd name="T19" fmla="*/ 0 h 198"/>
                    <a:gd name="T20" fmla="*/ 144 w 144"/>
                    <a:gd name="T21" fmla="*/ 198 h 19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4" h="198">
                      <a:moveTo>
                        <a:pt x="25" y="198"/>
                      </a:moveTo>
                      <a:lnTo>
                        <a:pt x="0" y="144"/>
                      </a:lnTo>
                      <a:lnTo>
                        <a:pt x="25" y="43"/>
                      </a:lnTo>
                      <a:lnTo>
                        <a:pt x="119" y="0"/>
                      </a:lnTo>
                      <a:lnTo>
                        <a:pt x="144" y="18"/>
                      </a:lnTo>
                      <a:lnTo>
                        <a:pt x="25" y="19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  <a:defRPr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</p:grpSp>
          <p:sp>
            <p:nvSpPr>
              <p:cNvPr id="180" name="Freeform 60"/>
              <p:cNvSpPr>
                <a:spLocks noChangeAspect="1"/>
              </p:cNvSpPr>
              <p:nvPr/>
            </p:nvSpPr>
            <p:spPr bwMode="gray">
              <a:xfrm>
                <a:off x="2224088" y="2289175"/>
                <a:ext cx="582209" cy="878302"/>
              </a:xfrm>
              <a:custGeom>
                <a:avLst/>
                <a:gdLst>
                  <a:gd name="T0" fmla="*/ 247 w 2361"/>
                  <a:gd name="T1" fmla="*/ 0 h 3469"/>
                  <a:gd name="T2" fmla="*/ 33807 w 2361"/>
                  <a:gd name="T3" fmla="*/ 1012 h 3469"/>
                  <a:gd name="T4" fmla="*/ 32079 w 2361"/>
                  <a:gd name="T5" fmla="*/ 4555 h 3469"/>
                  <a:gd name="T6" fmla="*/ 29612 w 2361"/>
                  <a:gd name="T7" fmla="*/ 7086 h 3469"/>
                  <a:gd name="T8" fmla="*/ 28378 w 2361"/>
                  <a:gd name="T9" fmla="*/ 11641 h 3469"/>
                  <a:gd name="T10" fmla="*/ 28871 w 2361"/>
                  <a:gd name="T11" fmla="*/ 13919 h 3469"/>
                  <a:gd name="T12" fmla="*/ 32326 w 2361"/>
                  <a:gd name="T13" fmla="*/ 16955 h 3469"/>
                  <a:gd name="T14" fmla="*/ 32820 w 2361"/>
                  <a:gd name="T15" fmla="*/ 17968 h 3469"/>
                  <a:gd name="T16" fmla="*/ 32573 w 2361"/>
                  <a:gd name="T17" fmla="*/ 17715 h 3469"/>
                  <a:gd name="T18" fmla="*/ 31092 w 2361"/>
                  <a:gd name="T19" fmla="*/ 17462 h 3469"/>
                  <a:gd name="T20" fmla="*/ 29118 w 2361"/>
                  <a:gd name="T21" fmla="*/ 28343 h 3469"/>
                  <a:gd name="T22" fmla="*/ 29612 w 2361"/>
                  <a:gd name="T23" fmla="*/ 30874 h 3469"/>
                  <a:gd name="T24" fmla="*/ 30599 w 2361"/>
                  <a:gd name="T25" fmla="*/ 32899 h 3469"/>
                  <a:gd name="T26" fmla="*/ 31586 w 2361"/>
                  <a:gd name="T27" fmla="*/ 47070 h 3469"/>
                  <a:gd name="T28" fmla="*/ 33807 w 2361"/>
                  <a:gd name="T29" fmla="*/ 51626 h 3469"/>
                  <a:gd name="T30" fmla="*/ 35781 w 2361"/>
                  <a:gd name="T31" fmla="*/ 53650 h 3469"/>
                  <a:gd name="T32" fmla="*/ 41703 w 2361"/>
                  <a:gd name="T33" fmla="*/ 60230 h 3469"/>
                  <a:gd name="T34" fmla="*/ 45158 w 2361"/>
                  <a:gd name="T35" fmla="*/ 66557 h 3469"/>
                  <a:gd name="T36" fmla="*/ 45405 w 2361"/>
                  <a:gd name="T37" fmla="*/ 68581 h 3469"/>
                  <a:gd name="T38" fmla="*/ 48366 w 2361"/>
                  <a:gd name="T39" fmla="*/ 69593 h 3469"/>
                  <a:gd name="T40" fmla="*/ 50340 w 2361"/>
                  <a:gd name="T41" fmla="*/ 76426 h 3469"/>
                  <a:gd name="T42" fmla="*/ 53548 w 2361"/>
                  <a:gd name="T43" fmla="*/ 78704 h 3469"/>
                  <a:gd name="T44" fmla="*/ 54288 w 2361"/>
                  <a:gd name="T45" fmla="*/ 82247 h 3469"/>
                  <a:gd name="T46" fmla="*/ 54782 w 2361"/>
                  <a:gd name="T47" fmla="*/ 83765 h 3469"/>
                  <a:gd name="T48" fmla="*/ 54782 w 2361"/>
                  <a:gd name="T49" fmla="*/ 84777 h 3469"/>
                  <a:gd name="T50" fmla="*/ 34794 w 2361"/>
                  <a:gd name="T51" fmla="*/ 83512 h 3469"/>
                  <a:gd name="T52" fmla="*/ 35287 w 2361"/>
                  <a:gd name="T53" fmla="*/ 81487 h 3469"/>
                  <a:gd name="T54" fmla="*/ 35781 w 2361"/>
                  <a:gd name="T55" fmla="*/ 78451 h 3469"/>
                  <a:gd name="T56" fmla="*/ 37262 w 2361"/>
                  <a:gd name="T57" fmla="*/ 75161 h 3469"/>
                  <a:gd name="T58" fmla="*/ 33067 w 2361"/>
                  <a:gd name="T59" fmla="*/ 69593 h 3469"/>
                  <a:gd name="T60" fmla="*/ 30105 w 2361"/>
                  <a:gd name="T61" fmla="*/ 65797 h 3469"/>
                  <a:gd name="T62" fmla="*/ 23689 w 2361"/>
                  <a:gd name="T63" fmla="*/ 57952 h 3469"/>
                  <a:gd name="T64" fmla="*/ 20728 w 2361"/>
                  <a:gd name="T65" fmla="*/ 55675 h 3469"/>
                  <a:gd name="T66" fmla="*/ 15546 w 2361"/>
                  <a:gd name="T67" fmla="*/ 50613 h 3469"/>
                  <a:gd name="T68" fmla="*/ 15546 w 2361"/>
                  <a:gd name="T69" fmla="*/ 49095 h 3469"/>
                  <a:gd name="T70" fmla="*/ 14312 w 2361"/>
                  <a:gd name="T71" fmla="*/ 47070 h 3469"/>
                  <a:gd name="T72" fmla="*/ 14312 w 2361"/>
                  <a:gd name="T73" fmla="*/ 41250 h 3469"/>
                  <a:gd name="T74" fmla="*/ 11598 w 2361"/>
                  <a:gd name="T75" fmla="*/ 38466 h 3469"/>
                  <a:gd name="T76" fmla="*/ 11104 w 2361"/>
                  <a:gd name="T77" fmla="*/ 31127 h 3469"/>
                  <a:gd name="T78" fmla="*/ 8637 w 2361"/>
                  <a:gd name="T79" fmla="*/ 28850 h 3469"/>
                  <a:gd name="T80" fmla="*/ 8390 w 2361"/>
                  <a:gd name="T81" fmla="*/ 24801 h 3469"/>
                  <a:gd name="T82" fmla="*/ 5922 w 2361"/>
                  <a:gd name="T83" fmla="*/ 20498 h 3469"/>
                  <a:gd name="T84" fmla="*/ 4935 w 2361"/>
                  <a:gd name="T85" fmla="*/ 18474 h 3469"/>
                  <a:gd name="T86" fmla="*/ 4935 w 2361"/>
                  <a:gd name="T87" fmla="*/ 16449 h 3469"/>
                  <a:gd name="T88" fmla="*/ 6169 w 2361"/>
                  <a:gd name="T89" fmla="*/ 13666 h 3469"/>
                  <a:gd name="T90" fmla="*/ 5182 w 2361"/>
                  <a:gd name="T91" fmla="*/ 11641 h 3469"/>
                  <a:gd name="T92" fmla="*/ 3455 w 2361"/>
                  <a:gd name="T93" fmla="*/ 10629 h 3469"/>
                  <a:gd name="T94" fmla="*/ 2221 w 2361"/>
                  <a:gd name="T95" fmla="*/ 6327 h 3469"/>
                  <a:gd name="T96" fmla="*/ 0 w 2361"/>
                  <a:gd name="T97" fmla="*/ 2278 h 3469"/>
                  <a:gd name="T98" fmla="*/ 494 w 2361"/>
                  <a:gd name="T99" fmla="*/ 506 h 3469"/>
                  <a:gd name="T100" fmla="*/ 247 w 2361"/>
                  <a:gd name="T101" fmla="*/ 0 h 3469"/>
                  <a:gd name="T102" fmla="*/ 247 w 2361"/>
                  <a:gd name="T103" fmla="*/ 0 h 34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361"/>
                  <a:gd name="T157" fmla="*/ 0 h 3469"/>
                  <a:gd name="T158" fmla="*/ 2361 w 2361"/>
                  <a:gd name="T159" fmla="*/ 3469 h 346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361" h="3469">
                    <a:moveTo>
                      <a:pt x="11" y="4"/>
                    </a:moveTo>
                    <a:lnTo>
                      <a:pt x="1457" y="43"/>
                    </a:lnTo>
                    <a:lnTo>
                      <a:pt x="1384" y="191"/>
                    </a:lnTo>
                    <a:lnTo>
                      <a:pt x="1276" y="289"/>
                    </a:lnTo>
                    <a:lnTo>
                      <a:pt x="1225" y="480"/>
                    </a:lnTo>
                    <a:lnTo>
                      <a:pt x="1244" y="566"/>
                    </a:lnTo>
                    <a:lnTo>
                      <a:pt x="1398" y="692"/>
                    </a:lnTo>
                    <a:lnTo>
                      <a:pt x="1416" y="735"/>
                    </a:lnTo>
                    <a:lnTo>
                      <a:pt x="1402" y="724"/>
                    </a:lnTo>
                    <a:lnTo>
                      <a:pt x="1341" y="714"/>
                    </a:lnTo>
                    <a:lnTo>
                      <a:pt x="1258" y="1160"/>
                    </a:lnTo>
                    <a:lnTo>
                      <a:pt x="1276" y="1265"/>
                    </a:lnTo>
                    <a:lnTo>
                      <a:pt x="1319" y="1344"/>
                    </a:lnTo>
                    <a:lnTo>
                      <a:pt x="1359" y="1924"/>
                    </a:lnTo>
                    <a:lnTo>
                      <a:pt x="1457" y="2108"/>
                    </a:lnTo>
                    <a:lnTo>
                      <a:pt x="1546" y="2195"/>
                    </a:lnTo>
                    <a:lnTo>
                      <a:pt x="1795" y="2468"/>
                    </a:lnTo>
                    <a:lnTo>
                      <a:pt x="1946" y="2727"/>
                    </a:lnTo>
                    <a:lnTo>
                      <a:pt x="1957" y="2807"/>
                    </a:lnTo>
                    <a:lnTo>
                      <a:pt x="2087" y="2850"/>
                    </a:lnTo>
                    <a:lnTo>
                      <a:pt x="2166" y="3130"/>
                    </a:lnTo>
                    <a:lnTo>
                      <a:pt x="2307" y="3218"/>
                    </a:lnTo>
                    <a:lnTo>
                      <a:pt x="2335" y="3366"/>
                    </a:lnTo>
                    <a:lnTo>
                      <a:pt x="2361" y="3426"/>
                    </a:lnTo>
                    <a:lnTo>
                      <a:pt x="2361" y="3469"/>
                    </a:lnTo>
                    <a:lnTo>
                      <a:pt x="1503" y="3416"/>
                    </a:lnTo>
                    <a:lnTo>
                      <a:pt x="1521" y="3337"/>
                    </a:lnTo>
                    <a:lnTo>
                      <a:pt x="1543" y="3207"/>
                    </a:lnTo>
                    <a:lnTo>
                      <a:pt x="1604" y="3077"/>
                    </a:lnTo>
                    <a:lnTo>
                      <a:pt x="1427" y="2843"/>
                    </a:lnTo>
                    <a:lnTo>
                      <a:pt x="1298" y="2691"/>
                    </a:lnTo>
                    <a:lnTo>
                      <a:pt x="1016" y="2370"/>
                    </a:lnTo>
                    <a:lnTo>
                      <a:pt x="898" y="2281"/>
                    </a:lnTo>
                    <a:lnTo>
                      <a:pt x="666" y="2072"/>
                    </a:lnTo>
                    <a:lnTo>
                      <a:pt x="666" y="2004"/>
                    </a:lnTo>
                    <a:lnTo>
                      <a:pt x="616" y="1931"/>
                    </a:lnTo>
                    <a:lnTo>
                      <a:pt x="620" y="1693"/>
                    </a:lnTo>
                    <a:lnTo>
                      <a:pt x="501" y="1574"/>
                    </a:lnTo>
                    <a:lnTo>
                      <a:pt x="480" y="1272"/>
                    </a:lnTo>
                    <a:lnTo>
                      <a:pt x="375" y="1185"/>
                    </a:lnTo>
                    <a:lnTo>
                      <a:pt x="364" y="1012"/>
                    </a:lnTo>
                    <a:lnTo>
                      <a:pt x="259" y="839"/>
                    </a:lnTo>
                    <a:lnTo>
                      <a:pt x="216" y="757"/>
                    </a:lnTo>
                    <a:lnTo>
                      <a:pt x="209" y="671"/>
                    </a:lnTo>
                    <a:lnTo>
                      <a:pt x="263" y="562"/>
                    </a:lnTo>
                    <a:lnTo>
                      <a:pt x="220" y="480"/>
                    </a:lnTo>
                    <a:lnTo>
                      <a:pt x="144" y="436"/>
                    </a:lnTo>
                    <a:lnTo>
                      <a:pt x="98" y="263"/>
                    </a:lnTo>
                    <a:lnTo>
                      <a:pt x="0" y="90"/>
                    </a:lnTo>
                    <a:lnTo>
                      <a:pt x="18" y="21"/>
                    </a:lnTo>
                    <a:lnTo>
                      <a:pt x="7" y="0"/>
                    </a:lnTo>
                    <a:lnTo>
                      <a:pt x="11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1" name="Freeform 27"/>
              <p:cNvSpPr>
                <a:spLocks noChangeAspect="1"/>
              </p:cNvSpPr>
              <p:nvPr/>
            </p:nvSpPr>
            <p:spPr bwMode="gray">
              <a:xfrm>
                <a:off x="3372245" y="2539655"/>
                <a:ext cx="900964" cy="1112516"/>
              </a:xfrm>
              <a:custGeom>
                <a:avLst/>
                <a:gdLst>
                  <a:gd name="T0" fmla="*/ 47 w 3641"/>
                  <a:gd name="T1" fmla="*/ 44 h 4391"/>
                  <a:gd name="T2" fmla="*/ 45 w 3641"/>
                  <a:gd name="T3" fmla="*/ 56 h 4391"/>
                  <a:gd name="T4" fmla="*/ 40 w 3641"/>
                  <a:gd name="T5" fmla="*/ 60 h 4391"/>
                  <a:gd name="T6" fmla="*/ 34 w 3641"/>
                  <a:gd name="T7" fmla="*/ 59 h 4391"/>
                  <a:gd name="T8" fmla="*/ 30 w 3641"/>
                  <a:gd name="T9" fmla="*/ 57 h 4391"/>
                  <a:gd name="T10" fmla="*/ 27 w 3641"/>
                  <a:gd name="T11" fmla="*/ 56 h 4391"/>
                  <a:gd name="T12" fmla="*/ 24 w 3641"/>
                  <a:gd name="T13" fmla="*/ 60 h 4391"/>
                  <a:gd name="T14" fmla="*/ 24 w 3641"/>
                  <a:gd name="T15" fmla="*/ 63 h 4391"/>
                  <a:gd name="T16" fmla="*/ 23 w 3641"/>
                  <a:gd name="T17" fmla="*/ 65 h 4391"/>
                  <a:gd name="T18" fmla="*/ 18 w 3641"/>
                  <a:gd name="T19" fmla="*/ 68 h 4391"/>
                  <a:gd name="T20" fmla="*/ 14 w 3641"/>
                  <a:gd name="T21" fmla="*/ 62 h 4391"/>
                  <a:gd name="T22" fmla="*/ 11 w 3641"/>
                  <a:gd name="T23" fmla="*/ 57 h 4391"/>
                  <a:gd name="T24" fmla="*/ 10 w 3641"/>
                  <a:gd name="T25" fmla="*/ 54 h 4391"/>
                  <a:gd name="T26" fmla="*/ 7 w 3641"/>
                  <a:gd name="T27" fmla="*/ 52 h 4391"/>
                  <a:gd name="T28" fmla="*/ 4 w 3641"/>
                  <a:gd name="T29" fmla="*/ 51 h 4391"/>
                  <a:gd name="T30" fmla="*/ 3 w 3641"/>
                  <a:gd name="T31" fmla="*/ 46 h 4391"/>
                  <a:gd name="T32" fmla="*/ 0 w 3641"/>
                  <a:gd name="T33" fmla="*/ 39 h 4391"/>
                  <a:gd name="T34" fmla="*/ 5 w 3641"/>
                  <a:gd name="T35" fmla="*/ 39 h 4391"/>
                  <a:gd name="T36" fmla="*/ 5 w 3641"/>
                  <a:gd name="T37" fmla="*/ 33 h 4391"/>
                  <a:gd name="T38" fmla="*/ 5 w 3641"/>
                  <a:gd name="T39" fmla="*/ 25 h 4391"/>
                  <a:gd name="T40" fmla="*/ 5 w 3641"/>
                  <a:gd name="T41" fmla="*/ 12 h 4391"/>
                  <a:gd name="T42" fmla="*/ 4 w 3641"/>
                  <a:gd name="T43" fmla="*/ 6 h 4391"/>
                  <a:gd name="T44" fmla="*/ 9 w 3641"/>
                  <a:gd name="T45" fmla="*/ 5 h 4391"/>
                  <a:gd name="T46" fmla="*/ 10 w 3641"/>
                  <a:gd name="T47" fmla="*/ 0 h 4391"/>
                  <a:gd name="T48" fmla="*/ 27 w 3641"/>
                  <a:gd name="T49" fmla="*/ 3 h 4391"/>
                  <a:gd name="T50" fmla="*/ 33 w 3641"/>
                  <a:gd name="T51" fmla="*/ 9 h 4391"/>
                  <a:gd name="T52" fmla="*/ 39 w 3641"/>
                  <a:gd name="T53" fmla="*/ 14 h 4391"/>
                  <a:gd name="T54" fmla="*/ 41 w 3641"/>
                  <a:gd name="T55" fmla="*/ 19 h 4391"/>
                  <a:gd name="T56" fmla="*/ 43 w 3641"/>
                  <a:gd name="T57" fmla="*/ 26 h 4391"/>
                  <a:gd name="T58" fmla="*/ 47 w 3641"/>
                  <a:gd name="T59" fmla="*/ 28 h 4391"/>
                  <a:gd name="T60" fmla="*/ 50 w 3641"/>
                  <a:gd name="T61" fmla="*/ 30 h 4391"/>
                  <a:gd name="T62" fmla="*/ 53 w 3641"/>
                  <a:gd name="T63" fmla="*/ 32 h 439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41"/>
                  <a:gd name="T97" fmla="*/ 0 h 4391"/>
                  <a:gd name="T98" fmla="*/ 3641 w 3641"/>
                  <a:gd name="T99" fmla="*/ 4391 h 439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41" h="4391">
                    <a:moveTo>
                      <a:pt x="3641" y="2057"/>
                    </a:moveTo>
                    <a:lnTo>
                      <a:pt x="3216" y="2832"/>
                    </a:lnTo>
                    <a:lnTo>
                      <a:pt x="3378" y="3686"/>
                    </a:lnTo>
                    <a:lnTo>
                      <a:pt x="3050" y="3620"/>
                    </a:lnTo>
                    <a:lnTo>
                      <a:pt x="2819" y="3916"/>
                    </a:lnTo>
                    <a:lnTo>
                      <a:pt x="2722" y="3866"/>
                    </a:lnTo>
                    <a:lnTo>
                      <a:pt x="2451" y="3790"/>
                    </a:lnTo>
                    <a:lnTo>
                      <a:pt x="2325" y="3819"/>
                    </a:lnTo>
                    <a:lnTo>
                      <a:pt x="2105" y="3672"/>
                    </a:lnTo>
                    <a:lnTo>
                      <a:pt x="2055" y="3693"/>
                    </a:lnTo>
                    <a:lnTo>
                      <a:pt x="1882" y="3563"/>
                    </a:lnTo>
                    <a:lnTo>
                      <a:pt x="1821" y="3606"/>
                    </a:lnTo>
                    <a:lnTo>
                      <a:pt x="1745" y="3822"/>
                    </a:lnTo>
                    <a:lnTo>
                      <a:pt x="1669" y="3870"/>
                    </a:lnTo>
                    <a:lnTo>
                      <a:pt x="1626" y="3913"/>
                    </a:lnTo>
                    <a:lnTo>
                      <a:pt x="1641" y="4068"/>
                    </a:lnTo>
                    <a:lnTo>
                      <a:pt x="1583" y="4111"/>
                    </a:lnTo>
                    <a:lnTo>
                      <a:pt x="1557" y="4241"/>
                    </a:lnTo>
                    <a:lnTo>
                      <a:pt x="1446" y="4352"/>
                    </a:lnTo>
                    <a:lnTo>
                      <a:pt x="1212" y="4391"/>
                    </a:lnTo>
                    <a:lnTo>
                      <a:pt x="1028" y="4027"/>
                    </a:lnTo>
                    <a:lnTo>
                      <a:pt x="923" y="4006"/>
                    </a:lnTo>
                    <a:lnTo>
                      <a:pt x="768" y="3945"/>
                    </a:lnTo>
                    <a:lnTo>
                      <a:pt x="739" y="3693"/>
                    </a:lnTo>
                    <a:lnTo>
                      <a:pt x="660" y="3563"/>
                    </a:lnTo>
                    <a:lnTo>
                      <a:pt x="653" y="3469"/>
                    </a:lnTo>
                    <a:lnTo>
                      <a:pt x="613" y="3415"/>
                    </a:lnTo>
                    <a:lnTo>
                      <a:pt x="466" y="3351"/>
                    </a:lnTo>
                    <a:lnTo>
                      <a:pt x="354" y="3404"/>
                    </a:lnTo>
                    <a:lnTo>
                      <a:pt x="260" y="3290"/>
                    </a:lnTo>
                    <a:lnTo>
                      <a:pt x="257" y="3030"/>
                    </a:lnTo>
                    <a:lnTo>
                      <a:pt x="213" y="2955"/>
                    </a:lnTo>
                    <a:lnTo>
                      <a:pt x="84" y="2742"/>
                    </a:lnTo>
                    <a:lnTo>
                      <a:pt x="0" y="2507"/>
                    </a:lnTo>
                    <a:lnTo>
                      <a:pt x="80" y="2421"/>
                    </a:lnTo>
                    <a:lnTo>
                      <a:pt x="303" y="2496"/>
                    </a:lnTo>
                    <a:lnTo>
                      <a:pt x="339" y="2460"/>
                    </a:lnTo>
                    <a:lnTo>
                      <a:pt x="311" y="2139"/>
                    </a:lnTo>
                    <a:lnTo>
                      <a:pt x="296" y="1689"/>
                    </a:lnTo>
                    <a:lnTo>
                      <a:pt x="357" y="1621"/>
                    </a:lnTo>
                    <a:lnTo>
                      <a:pt x="397" y="1163"/>
                    </a:lnTo>
                    <a:lnTo>
                      <a:pt x="332" y="792"/>
                    </a:lnTo>
                    <a:lnTo>
                      <a:pt x="311" y="428"/>
                    </a:lnTo>
                    <a:lnTo>
                      <a:pt x="253" y="403"/>
                    </a:lnTo>
                    <a:lnTo>
                      <a:pt x="296" y="281"/>
                    </a:lnTo>
                    <a:lnTo>
                      <a:pt x="639" y="296"/>
                    </a:lnTo>
                    <a:lnTo>
                      <a:pt x="671" y="226"/>
                    </a:lnTo>
                    <a:lnTo>
                      <a:pt x="678" y="0"/>
                    </a:lnTo>
                    <a:lnTo>
                      <a:pt x="1702" y="21"/>
                    </a:lnTo>
                    <a:lnTo>
                      <a:pt x="1864" y="205"/>
                    </a:lnTo>
                    <a:lnTo>
                      <a:pt x="2005" y="335"/>
                    </a:lnTo>
                    <a:lnTo>
                      <a:pt x="2232" y="565"/>
                    </a:lnTo>
                    <a:lnTo>
                      <a:pt x="2387" y="713"/>
                    </a:lnTo>
                    <a:lnTo>
                      <a:pt x="2642" y="901"/>
                    </a:lnTo>
                    <a:lnTo>
                      <a:pt x="2710" y="1106"/>
                    </a:lnTo>
                    <a:lnTo>
                      <a:pt x="2783" y="1211"/>
                    </a:lnTo>
                    <a:lnTo>
                      <a:pt x="2794" y="1427"/>
                    </a:lnTo>
                    <a:lnTo>
                      <a:pt x="2935" y="1650"/>
                    </a:lnTo>
                    <a:lnTo>
                      <a:pt x="3039" y="1700"/>
                    </a:lnTo>
                    <a:lnTo>
                      <a:pt x="3176" y="1823"/>
                    </a:lnTo>
                    <a:lnTo>
                      <a:pt x="3280" y="1834"/>
                    </a:lnTo>
                    <a:lnTo>
                      <a:pt x="3414" y="1938"/>
                    </a:lnTo>
                    <a:lnTo>
                      <a:pt x="3494" y="1957"/>
                    </a:lnTo>
                    <a:lnTo>
                      <a:pt x="3641" y="20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eaLnBrk="1" hangingPunct="1"/>
                <a:endParaRPr lang="es-MX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2" name="Freeform 28"/>
              <p:cNvSpPr>
                <a:spLocks noChangeAspect="1"/>
              </p:cNvSpPr>
              <p:nvPr/>
            </p:nvSpPr>
            <p:spPr bwMode="gray">
              <a:xfrm>
                <a:off x="4165873" y="2900734"/>
                <a:ext cx="644009" cy="959628"/>
              </a:xfrm>
              <a:custGeom>
                <a:avLst/>
                <a:gdLst>
                  <a:gd name="T0" fmla="*/ 38 w 2588"/>
                  <a:gd name="T1" fmla="*/ 23 h 3772"/>
                  <a:gd name="T2" fmla="*/ 36 w 2588"/>
                  <a:gd name="T3" fmla="*/ 19 h 3772"/>
                  <a:gd name="T4" fmla="*/ 34 w 2588"/>
                  <a:gd name="T5" fmla="*/ 18 h 3772"/>
                  <a:gd name="T6" fmla="*/ 34 w 2588"/>
                  <a:gd name="T7" fmla="*/ 17 h 3772"/>
                  <a:gd name="T8" fmla="*/ 30 w 2588"/>
                  <a:gd name="T9" fmla="*/ 9 h 3772"/>
                  <a:gd name="T10" fmla="*/ 27 w 2588"/>
                  <a:gd name="T11" fmla="*/ 5 h 3772"/>
                  <a:gd name="T12" fmla="*/ 23 w 2588"/>
                  <a:gd name="T13" fmla="*/ 1 h 3772"/>
                  <a:gd name="T14" fmla="*/ 19 w 2588"/>
                  <a:gd name="T15" fmla="*/ 1 h 3772"/>
                  <a:gd name="T16" fmla="*/ 15 w 2588"/>
                  <a:gd name="T17" fmla="*/ 0 h 3772"/>
                  <a:gd name="T18" fmla="*/ 14 w 2588"/>
                  <a:gd name="T19" fmla="*/ 1 h 3772"/>
                  <a:gd name="T20" fmla="*/ 13 w 2588"/>
                  <a:gd name="T21" fmla="*/ 1 h 3772"/>
                  <a:gd name="T22" fmla="*/ 11 w 2588"/>
                  <a:gd name="T23" fmla="*/ 2 h 3772"/>
                  <a:gd name="T24" fmla="*/ 10 w 2588"/>
                  <a:gd name="T25" fmla="*/ 6 h 3772"/>
                  <a:gd name="T26" fmla="*/ 8 w 2588"/>
                  <a:gd name="T27" fmla="*/ 9 h 3772"/>
                  <a:gd name="T28" fmla="*/ 6 w 2588"/>
                  <a:gd name="T29" fmla="*/ 10 h 3772"/>
                  <a:gd name="T30" fmla="*/ 0 w 2588"/>
                  <a:gd name="T31" fmla="*/ 22 h 3772"/>
                  <a:gd name="T32" fmla="*/ 2 w 2588"/>
                  <a:gd name="T33" fmla="*/ 35 h 3772"/>
                  <a:gd name="T34" fmla="*/ 6 w 2588"/>
                  <a:gd name="T35" fmla="*/ 39 h 3772"/>
                  <a:gd name="T36" fmla="*/ 5 w 2588"/>
                  <a:gd name="T37" fmla="*/ 42 h 3772"/>
                  <a:gd name="T38" fmla="*/ 5 w 2588"/>
                  <a:gd name="T39" fmla="*/ 45 h 3772"/>
                  <a:gd name="T40" fmla="*/ 4 w 2588"/>
                  <a:gd name="T41" fmla="*/ 49 h 3772"/>
                  <a:gd name="T42" fmla="*/ 4 w 2588"/>
                  <a:gd name="T43" fmla="*/ 51 h 3772"/>
                  <a:gd name="T44" fmla="*/ 6 w 2588"/>
                  <a:gd name="T45" fmla="*/ 53 h 3772"/>
                  <a:gd name="T46" fmla="*/ 6 w 2588"/>
                  <a:gd name="T47" fmla="*/ 54 h 3772"/>
                  <a:gd name="T48" fmla="*/ 10 w 2588"/>
                  <a:gd name="T49" fmla="*/ 56 h 3772"/>
                  <a:gd name="T50" fmla="*/ 12 w 2588"/>
                  <a:gd name="T51" fmla="*/ 53 h 3772"/>
                  <a:gd name="T52" fmla="*/ 14 w 2588"/>
                  <a:gd name="T53" fmla="*/ 52 h 3772"/>
                  <a:gd name="T54" fmla="*/ 18 w 2588"/>
                  <a:gd name="T55" fmla="*/ 53 h 3772"/>
                  <a:gd name="T56" fmla="*/ 21 w 2588"/>
                  <a:gd name="T57" fmla="*/ 55 h 3772"/>
                  <a:gd name="T58" fmla="*/ 21 w 2588"/>
                  <a:gd name="T59" fmla="*/ 56 h 3772"/>
                  <a:gd name="T60" fmla="*/ 24 w 2588"/>
                  <a:gd name="T61" fmla="*/ 56 h 3772"/>
                  <a:gd name="T62" fmla="*/ 25 w 2588"/>
                  <a:gd name="T63" fmla="*/ 56 h 3772"/>
                  <a:gd name="T64" fmla="*/ 28 w 2588"/>
                  <a:gd name="T65" fmla="*/ 59 h 3772"/>
                  <a:gd name="T66" fmla="*/ 29 w 2588"/>
                  <a:gd name="T67" fmla="*/ 58 h 3772"/>
                  <a:gd name="T68" fmla="*/ 29 w 2588"/>
                  <a:gd name="T69" fmla="*/ 56 h 3772"/>
                  <a:gd name="T70" fmla="*/ 30 w 2588"/>
                  <a:gd name="T71" fmla="*/ 54 h 3772"/>
                  <a:gd name="T72" fmla="*/ 29 w 2588"/>
                  <a:gd name="T73" fmla="*/ 53 h 3772"/>
                  <a:gd name="T74" fmla="*/ 29 w 2588"/>
                  <a:gd name="T75" fmla="*/ 52 h 3772"/>
                  <a:gd name="T76" fmla="*/ 32 w 2588"/>
                  <a:gd name="T77" fmla="*/ 51 h 3772"/>
                  <a:gd name="T78" fmla="*/ 33 w 2588"/>
                  <a:gd name="T79" fmla="*/ 50 h 3772"/>
                  <a:gd name="T80" fmla="*/ 32 w 2588"/>
                  <a:gd name="T81" fmla="*/ 49 h 3772"/>
                  <a:gd name="T82" fmla="*/ 29 w 2588"/>
                  <a:gd name="T83" fmla="*/ 46 h 3772"/>
                  <a:gd name="T84" fmla="*/ 29 w 2588"/>
                  <a:gd name="T85" fmla="*/ 43 h 3772"/>
                  <a:gd name="T86" fmla="*/ 27 w 2588"/>
                  <a:gd name="T87" fmla="*/ 41 h 3772"/>
                  <a:gd name="T88" fmla="*/ 26 w 2588"/>
                  <a:gd name="T89" fmla="*/ 41 h 3772"/>
                  <a:gd name="T90" fmla="*/ 26 w 2588"/>
                  <a:gd name="T91" fmla="*/ 39 h 3772"/>
                  <a:gd name="T92" fmla="*/ 29 w 2588"/>
                  <a:gd name="T93" fmla="*/ 35 h 3772"/>
                  <a:gd name="T94" fmla="*/ 30 w 2588"/>
                  <a:gd name="T95" fmla="*/ 36 h 3772"/>
                  <a:gd name="T96" fmla="*/ 31 w 2588"/>
                  <a:gd name="T97" fmla="*/ 34 h 3772"/>
                  <a:gd name="T98" fmla="*/ 32 w 2588"/>
                  <a:gd name="T99" fmla="*/ 32 h 3772"/>
                  <a:gd name="T100" fmla="*/ 31 w 2588"/>
                  <a:gd name="T101" fmla="*/ 31 h 3772"/>
                  <a:gd name="T102" fmla="*/ 30 w 2588"/>
                  <a:gd name="T103" fmla="*/ 31 h 3772"/>
                  <a:gd name="T104" fmla="*/ 29 w 2588"/>
                  <a:gd name="T105" fmla="*/ 30 h 3772"/>
                  <a:gd name="T106" fmla="*/ 30 w 2588"/>
                  <a:gd name="T107" fmla="*/ 29 h 3772"/>
                  <a:gd name="T108" fmla="*/ 33 w 2588"/>
                  <a:gd name="T109" fmla="*/ 27 h 3772"/>
                  <a:gd name="T110" fmla="*/ 33 w 2588"/>
                  <a:gd name="T111" fmla="*/ 25 h 3772"/>
                  <a:gd name="T112" fmla="*/ 35 w 2588"/>
                  <a:gd name="T113" fmla="*/ 23 h 3772"/>
                  <a:gd name="T114" fmla="*/ 36 w 2588"/>
                  <a:gd name="T115" fmla="*/ 25 h 3772"/>
                  <a:gd name="T116" fmla="*/ 38 w 2588"/>
                  <a:gd name="T117" fmla="*/ 23 h 377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588"/>
                  <a:gd name="T178" fmla="*/ 0 h 3772"/>
                  <a:gd name="T179" fmla="*/ 2588 w 2588"/>
                  <a:gd name="T180" fmla="*/ 3772 h 377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588" h="3772">
                    <a:moveTo>
                      <a:pt x="2588" y="1491"/>
                    </a:moveTo>
                    <a:lnTo>
                      <a:pt x="2429" y="1238"/>
                    </a:lnTo>
                    <a:lnTo>
                      <a:pt x="2296" y="1149"/>
                    </a:lnTo>
                    <a:lnTo>
                      <a:pt x="2271" y="1069"/>
                    </a:lnTo>
                    <a:lnTo>
                      <a:pt x="2040" y="562"/>
                    </a:lnTo>
                    <a:lnTo>
                      <a:pt x="1806" y="305"/>
                    </a:lnTo>
                    <a:lnTo>
                      <a:pt x="1524" y="75"/>
                    </a:lnTo>
                    <a:lnTo>
                      <a:pt x="1308" y="68"/>
                    </a:lnTo>
                    <a:lnTo>
                      <a:pt x="1049" y="0"/>
                    </a:lnTo>
                    <a:lnTo>
                      <a:pt x="969" y="71"/>
                    </a:lnTo>
                    <a:lnTo>
                      <a:pt x="883" y="78"/>
                    </a:lnTo>
                    <a:lnTo>
                      <a:pt x="774" y="151"/>
                    </a:lnTo>
                    <a:lnTo>
                      <a:pt x="696" y="360"/>
                    </a:lnTo>
                    <a:lnTo>
                      <a:pt x="519" y="608"/>
                    </a:lnTo>
                    <a:lnTo>
                      <a:pt x="425" y="619"/>
                    </a:lnTo>
                    <a:lnTo>
                      <a:pt x="0" y="1394"/>
                    </a:lnTo>
                    <a:lnTo>
                      <a:pt x="162" y="2248"/>
                    </a:lnTo>
                    <a:lnTo>
                      <a:pt x="400" y="2532"/>
                    </a:lnTo>
                    <a:lnTo>
                      <a:pt x="346" y="2723"/>
                    </a:lnTo>
                    <a:lnTo>
                      <a:pt x="349" y="2932"/>
                    </a:lnTo>
                    <a:lnTo>
                      <a:pt x="262" y="3130"/>
                    </a:lnTo>
                    <a:lnTo>
                      <a:pt x="278" y="3285"/>
                    </a:lnTo>
                    <a:lnTo>
                      <a:pt x="407" y="3422"/>
                    </a:lnTo>
                    <a:lnTo>
                      <a:pt x="407" y="3494"/>
                    </a:lnTo>
                    <a:lnTo>
                      <a:pt x="671" y="3628"/>
                    </a:lnTo>
                    <a:lnTo>
                      <a:pt x="778" y="3405"/>
                    </a:lnTo>
                    <a:lnTo>
                      <a:pt x="915" y="3346"/>
                    </a:lnTo>
                    <a:lnTo>
                      <a:pt x="1192" y="3387"/>
                    </a:lnTo>
                    <a:lnTo>
                      <a:pt x="1431" y="3551"/>
                    </a:lnTo>
                    <a:lnTo>
                      <a:pt x="1449" y="3603"/>
                    </a:lnTo>
                    <a:lnTo>
                      <a:pt x="1592" y="3599"/>
                    </a:lnTo>
                    <a:lnTo>
                      <a:pt x="1708" y="3610"/>
                    </a:lnTo>
                    <a:lnTo>
                      <a:pt x="1888" y="3772"/>
                    </a:lnTo>
                    <a:lnTo>
                      <a:pt x="1957" y="3761"/>
                    </a:lnTo>
                    <a:lnTo>
                      <a:pt x="1982" y="3578"/>
                    </a:lnTo>
                    <a:lnTo>
                      <a:pt x="2015" y="3490"/>
                    </a:lnTo>
                    <a:lnTo>
                      <a:pt x="1964" y="3440"/>
                    </a:lnTo>
                    <a:lnTo>
                      <a:pt x="1978" y="3372"/>
                    </a:lnTo>
                    <a:lnTo>
                      <a:pt x="2188" y="3292"/>
                    </a:lnTo>
                    <a:lnTo>
                      <a:pt x="2224" y="3231"/>
                    </a:lnTo>
                    <a:lnTo>
                      <a:pt x="2165" y="3130"/>
                    </a:lnTo>
                    <a:lnTo>
                      <a:pt x="1974" y="2939"/>
                    </a:lnTo>
                    <a:lnTo>
                      <a:pt x="1949" y="2773"/>
                    </a:lnTo>
                    <a:lnTo>
                      <a:pt x="1842" y="2641"/>
                    </a:lnTo>
                    <a:lnTo>
                      <a:pt x="1783" y="2605"/>
                    </a:lnTo>
                    <a:lnTo>
                      <a:pt x="1722" y="2486"/>
                    </a:lnTo>
                    <a:lnTo>
                      <a:pt x="1953" y="2273"/>
                    </a:lnTo>
                    <a:lnTo>
                      <a:pt x="2004" y="2298"/>
                    </a:lnTo>
                    <a:lnTo>
                      <a:pt x="2097" y="2193"/>
                    </a:lnTo>
                    <a:lnTo>
                      <a:pt x="2133" y="2064"/>
                    </a:lnTo>
                    <a:lnTo>
                      <a:pt x="2090" y="2006"/>
                    </a:lnTo>
                    <a:lnTo>
                      <a:pt x="2022" y="2006"/>
                    </a:lnTo>
                    <a:lnTo>
                      <a:pt x="1974" y="1927"/>
                    </a:lnTo>
                    <a:lnTo>
                      <a:pt x="1994" y="1859"/>
                    </a:lnTo>
                    <a:lnTo>
                      <a:pt x="2192" y="1747"/>
                    </a:lnTo>
                    <a:lnTo>
                      <a:pt x="2238" y="1588"/>
                    </a:lnTo>
                    <a:lnTo>
                      <a:pt x="2342" y="1509"/>
                    </a:lnTo>
                    <a:lnTo>
                      <a:pt x="2454" y="1595"/>
                    </a:lnTo>
                    <a:lnTo>
                      <a:pt x="2588" y="149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3" name="Freeform 29"/>
              <p:cNvSpPr>
                <a:spLocks noChangeAspect="1"/>
              </p:cNvSpPr>
              <p:nvPr/>
            </p:nvSpPr>
            <p:spPr bwMode="gray">
              <a:xfrm>
                <a:off x="4591961" y="3281332"/>
                <a:ext cx="429340" cy="816495"/>
              </a:xfrm>
              <a:custGeom>
                <a:avLst/>
                <a:gdLst>
                  <a:gd name="T0" fmla="*/ 4 w 1734"/>
                  <a:gd name="T1" fmla="*/ 32 h 3239"/>
                  <a:gd name="T2" fmla="*/ 4 w 1734"/>
                  <a:gd name="T3" fmla="*/ 30 h 3239"/>
                  <a:gd name="T4" fmla="*/ 7 w 1734"/>
                  <a:gd name="T5" fmla="*/ 28 h 3239"/>
                  <a:gd name="T6" fmla="*/ 7 w 1734"/>
                  <a:gd name="T7" fmla="*/ 25 h 3239"/>
                  <a:gd name="T8" fmla="*/ 3 w 1734"/>
                  <a:gd name="T9" fmla="*/ 20 h 3239"/>
                  <a:gd name="T10" fmla="*/ 1 w 1734"/>
                  <a:gd name="T11" fmla="*/ 17 h 3239"/>
                  <a:gd name="T12" fmla="*/ 3 w 1734"/>
                  <a:gd name="T13" fmla="*/ 12 h 3239"/>
                  <a:gd name="T14" fmla="*/ 5 w 1734"/>
                  <a:gd name="T15" fmla="*/ 11 h 3239"/>
                  <a:gd name="T16" fmla="*/ 5 w 1734"/>
                  <a:gd name="T17" fmla="*/ 8 h 3239"/>
                  <a:gd name="T18" fmla="*/ 4 w 1734"/>
                  <a:gd name="T19" fmla="*/ 7 h 3239"/>
                  <a:gd name="T20" fmla="*/ 7 w 1734"/>
                  <a:gd name="T21" fmla="*/ 4 h 3239"/>
                  <a:gd name="T22" fmla="*/ 9 w 1734"/>
                  <a:gd name="T23" fmla="*/ 0 h 3239"/>
                  <a:gd name="T24" fmla="*/ 13 w 1734"/>
                  <a:gd name="T25" fmla="*/ 0 h 3239"/>
                  <a:gd name="T26" fmla="*/ 12 w 1734"/>
                  <a:gd name="T27" fmla="*/ 3 h 3239"/>
                  <a:gd name="T28" fmla="*/ 13 w 1734"/>
                  <a:gd name="T29" fmla="*/ 4 h 3239"/>
                  <a:gd name="T30" fmla="*/ 14 w 1734"/>
                  <a:gd name="T31" fmla="*/ 9 h 3239"/>
                  <a:gd name="T32" fmla="*/ 15 w 1734"/>
                  <a:gd name="T33" fmla="*/ 12 h 3239"/>
                  <a:gd name="T34" fmla="*/ 17 w 1734"/>
                  <a:gd name="T35" fmla="*/ 15 h 3239"/>
                  <a:gd name="T36" fmla="*/ 19 w 1734"/>
                  <a:gd name="T37" fmla="*/ 18 h 3239"/>
                  <a:gd name="T38" fmla="*/ 22 w 1734"/>
                  <a:gd name="T39" fmla="*/ 19 h 3239"/>
                  <a:gd name="T40" fmla="*/ 24 w 1734"/>
                  <a:gd name="T41" fmla="*/ 19 h 3239"/>
                  <a:gd name="T42" fmla="*/ 26 w 1734"/>
                  <a:gd name="T43" fmla="*/ 25 h 3239"/>
                  <a:gd name="T44" fmla="*/ 22 w 1734"/>
                  <a:gd name="T45" fmla="*/ 29 h 3239"/>
                  <a:gd name="T46" fmla="*/ 20 w 1734"/>
                  <a:gd name="T47" fmla="*/ 29 h 3239"/>
                  <a:gd name="T48" fmla="*/ 18 w 1734"/>
                  <a:gd name="T49" fmla="*/ 32 h 3239"/>
                  <a:gd name="T50" fmla="*/ 14 w 1734"/>
                  <a:gd name="T51" fmla="*/ 35 h 3239"/>
                  <a:gd name="T52" fmla="*/ 15 w 1734"/>
                  <a:gd name="T53" fmla="*/ 39 h 3239"/>
                  <a:gd name="T54" fmla="*/ 15 w 1734"/>
                  <a:gd name="T55" fmla="*/ 43 h 3239"/>
                  <a:gd name="T56" fmla="*/ 13 w 1734"/>
                  <a:gd name="T57" fmla="*/ 45 h 3239"/>
                  <a:gd name="T58" fmla="*/ 11 w 1734"/>
                  <a:gd name="T59" fmla="*/ 47 h 3239"/>
                  <a:gd name="T60" fmla="*/ 9 w 1734"/>
                  <a:gd name="T61" fmla="*/ 49 h 3239"/>
                  <a:gd name="T62" fmla="*/ 7 w 1734"/>
                  <a:gd name="T63" fmla="*/ 49 h 3239"/>
                  <a:gd name="T64" fmla="*/ 6 w 1734"/>
                  <a:gd name="T65" fmla="*/ 42 h 3239"/>
                  <a:gd name="T66" fmla="*/ 3 w 1734"/>
                  <a:gd name="T67" fmla="*/ 35 h 323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34"/>
                  <a:gd name="T103" fmla="*/ 0 h 3239"/>
                  <a:gd name="T104" fmla="*/ 1734 w 1734"/>
                  <a:gd name="T105" fmla="*/ 3239 h 323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34" h="3239">
                    <a:moveTo>
                      <a:pt x="235" y="2270"/>
                    </a:moveTo>
                    <a:lnTo>
                      <a:pt x="260" y="2087"/>
                    </a:lnTo>
                    <a:lnTo>
                      <a:pt x="293" y="1999"/>
                    </a:lnTo>
                    <a:lnTo>
                      <a:pt x="242" y="1949"/>
                    </a:lnTo>
                    <a:lnTo>
                      <a:pt x="256" y="1881"/>
                    </a:lnTo>
                    <a:lnTo>
                      <a:pt x="466" y="1801"/>
                    </a:lnTo>
                    <a:lnTo>
                      <a:pt x="502" y="1740"/>
                    </a:lnTo>
                    <a:lnTo>
                      <a:pt x="443" y="1639"/>
                    </a:lnTo>
                    <a:lnTo>
                      <a:pt x="252" y="1448"/>
                    </a:lnTo>
                    <a:lnTo>
                      <a:pt x="227" y="1282"/>
                    </a:lnTo>
                    <a:lnTo>
                      <a:pt x="120" y="1150"/>
                    </a:lnTo>
                    <a:lnTo>
                      <a:pt x="61" y="1114"/>
                    </a:lnTo>
                    <a:lnTo>
                      <a:pt x="0" y="995"/>
                    </a:lnTo>
                    <a:lnTo>
                      <a:pt x="231" y="782"/>
                    </a:lnTo>
                    <a:lnTo>
                      <a:pt x="282" y="807"/>
                    </a:lnTo>
                    <a:lnTo>
                      <a:pt x="375" y="702"/>
                    </a:lnTo>
                    <a:lnTo>
                      <a:pt x="411" y="573"/>
                    </a:lnTo>
                    <a:lnTo>
                      <a:pt x="368" y="515"/>
                    </a:lnTo>
                    <a:lnTo>
                      <a:pt x="300" y="515"/>
                    </a:lnTo>
                    <a:lnTo>
                      <a:pt x="252" y="436"/>
                    </a:lnTo>
                    <a:lnTo>
                      <a:pt x="272" y="368"/>
                    </a:lnTo>
                    <a:lnTo>
                      <a:pt x="470" y="256"/>
                    </a:lnTo>
                    <a:lnTo>
                      <a:pt x="516" y="97"/>
                    </a:lnTo>
                    <a:lnTo>
                      <a:pt x="620" y="18"/>
                    </a:lnTo>
                    <a:lnTo>
                      <a:pt x="732" y="104"/>
                    </a:lnTo>
                    <a:lnTo>
                      <a:pt x="866" y="0"/>
                    </a:lnTo>
                    <a:lnTo>
                      <a:pt x="906" y="61"/>
                    </a:lnTo>
                    <a:lnTo>
                      <a:pt x="804" y="191"/>
                    </a:lnTo>
                    <a:lnTo>
                      <a:pt x="822" y="259"/>
                    </a:lnTo>
                    <a:lnTo>
                      <a:pt x="909" y="295"/>
                    </a:lnTo>
                    <a:lnTo>
                      <a:pt x="920" y="440"/>
                    </a:lnTo>
                    <a:lnTo>
                      <a:pt x="923" y="613"/>
                    </a:lnTo>
                    <a:lnTo>
                      <a:pt x="1009" y="663"/>
                    </a:lnTo>
                    <a:lnTo>
                      <a:pt x="1024" y="768"/>
                    </a:lnTo>
                    <a:lnTo>
                      <a:pt x="1140" y="811"/>
                    </a:lnTo>
                    <a:lnTo>
                      <a:pt x="1150" y="973"/>
                    </a:lnTo>
                    <a:lnTo>
                      <a:pt x="1255" y="1027"/>
                    </a:lnTo>
                    <a:lnTo>
                      <a:pt x="1306" y="1157"/>
                    </a:lnTo>
                    <a:lnTo>
                      <a:pt x="1366" y="1168"/>
                    </a:lnTo>
                    <a:lnTo>
                      <a:pt x="1479" y="1239"/>
                    </a:lnTo>
                    <a:lnTo>
                      <a:pt x="1609" y="1203"/>
                    </a:lnTo>
                    <a:lnTo>
                      <a:pt x="1652" y="1246"/>
                    </a:lnTo>
                    <a:lnTo>
                      <a:pt x="1655" y="1470"/>
                    </a:lnTo>
                    <a:lnTo>
                      <a:pt x="1734" y="1618"/>
                    </a:lnTo>
                    <a:lnTo>
                      <a:pt x="1670" y="1723"/>
                    </a:lnTo>
                    <a:lnTo>
                      <a:pt x="1454" y="1903"/>
                    </a:lnTo>
                    <a:lnTo>
                      <a:pt x="1392" y="1878"/>
                    </a:lnTo>
                    <a:lnTo>
                      <a:pt x="1331" y="1892"/>
                    </a:lnTo>
                    <a:lnTo>
                      <a:pt x="1298" y="2097"/>
                    </a:lnTo>
                    <a:lnTo>
                      <a:pt x="1211" y="2115"/>
                    </a:lnTo>
                    <a:lnTo>
                      <a:pt x="1013" y="2226"/>
                    </a:lnTo>
                    <a:lnTo>
                      <a:pt x="970" y="2292"/>
                    </a:lnTo>
                    <a:lnTo>
                      <a:pt x="1039" y="2356"/>
                    </a:lnTo>
                    <a:lnTo>
                      <a:pt x="1027" y="2565"/>
                    </a:lnTo>
                    <a:lnTo>
                      <a:pt x="1104" y="2713"/>
                    </a:lnTo>
                    <a:lnTo>
                      <a:pt x="988" y="2836"/>
                    </a:lnTo>
                    <a:lnTo>
                      <a:pt x="884" y="2854"/>
                    </a:lnTo>
                    <a:lnTo>
                      <a:pt x="841" y="2915"/>
                    </a:lnTo>
                    <a:lnTo>
                      <a:pt x="841" y="3077"/>
                    </a:lnTo>
                    <a:lnTo>
                      <a:pt x="754" y="3077"/>
                    </a:lnTo>
                    <a:lnTo>
                      <a:pt x="715" y="3207"/>
                    </a:lnTo>
                    <a:lnTo>
                      <a:pt x="627" y="3199"/>
                    </a:lnTo>
                    <a:lnTo>
                      <a:pt x="541" y="3239"/>
                    </a:lnTo>
                    <a:lnTo>
                      <a:pt x="488" y="3204"/>
                    </a:lnTo>
                    <a:lnTo>
                      <a:pt x="495" y="2865"/>
                    </a:lnTo>
                    <a:lnTo>
                      <a:pt x="404" y="2745"/>
                    </a:lnTo>
                    <a:lnTo>
                      <a:pt x="411" y="2547"/>
                    </a:lnTo>
                    <a:lnTo>
                      <a:pt x="235" y="227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4" name="Freeform 30"/>
              <p:cNvSpPr>
                <a:spLocks noChangeAspect="1"/>
              </p:cNvSpPr>
              <p:nvPr/>
            </p:nvSpPr>
            <p:spPr bwMode="gray">
              <a:xfrm>
                <a:off x="4767600" y="3294344"/>
                <a:ext cx="458612" cy="953120"/>
              </a:xfrm>
              <a:custGeom>
                <a:avLst/>
                <a:gdLst>
                  <a:gd name="T0" fmla="*/ 27 w 1849"/>
                  <a:gd name="T1" fmla="*/ 19 h 3762"/>
                  <a:gd name="T2" fmla="*/ 24 w 1849"/>
                  <a:gd name="T3" fmla="*/ 28 h 3762"/>
                  <a:gd name="T4" fmla="*/ 23 w 1849"/>
                  <a:gd name="T5" fmla="*/ 35 h 3762"/>
                  <a:gd name="T6" fmla="*/ 25 w 1849"/>
                  <a:gd name="T7" fmla="*/ 25 h 3762"/>
                  <a:gd name="T8" fmla="*/ 24 w 1849"/>
                  <a:gd name="T9" fmla="*/ 25 h 3762"/>
                  <a:gd name="T10" fmla="*/ 22 w 1849"/>
                  <a:gd name="T11" fmla="*/ 26 h 3762"/>
                  <a:gd name="T12" fmla="*/ 22 w 1849"/>
                  <a:gd name="T13" fmla="*/ 29 h 3762"/>
                  <a:gd name="T14" fmla="*/ 22 w 1849"/>
                  <a:gd name="T15" fmla="*/ 31 h 3762"/>
                  <a:gd name="T16" fmla="*/ 22 w 1849"/>
                  <a:gd name="T17" fmla="*/ 34 h 3762"/>
                  <a:gd name="T18" fmla="*/ 23 w 1849"/>
                  <a:gd name="T19" fmla="*/ 35 h 3762"/>
                  <a:gd name="T20" fmla="*/ 22 w 1849"/>
                  <a:gd name="T21" fmla="*/ 44 h 3762"/>
                  <a:gd name="T22" fmla="*/ 22 w 1849"/>
                  <a:gd name="T23" fmla="*/ 52 h 3762"/>
                  <a:gd name="T24" fmla="*/ 22 w 1849"/>
                  <a:gd name="T25" fmla="*/ 58 h 3762"/>
                  <a:gd name="T26" fmla="*/ 17 w 1849"/>
                  <a:gd name="T27" fmla="*/ 57 h 3762"/>
                  <a:gd name="T28" fmla="*/ 12 w 1849"/>
                  <a:gd name="T29" fmla="*/ 58 h 3762"/>
                  <a:gd name="T30" fmla="*/ 7 w 1849"/>
                  <a:gd name="T31" fmla="*/ 54 h 3762"/>
                  <a:gd name="T32" fmla="*/ 5 w 1849"/>
                  <a:gd name="T33" fmla="*/ 55 h 3762"/>
                  <a:gd name="T34" fmla="*/ 2 w 1849"/>
                  <a:gd name="T35" fmla="*/ 51 h 3762"/>
                  <a:gd name="T36" fmla="*/ 0 w 1849"/>
                  <a:gd name="T37" fmla="*/ 48 h 3762"/>
                  <a:gd name="T38" fmla="*/ 2 w 1849"/>
                  <a:gd name="T39" fmla="*/ 46 h 3762"/>
                  <a:gd name="T40" fmla="*/ 3 w 1849"/>
                  <a:gd name="T41" fmla="*/ 43 h 3762"/>
                  <a:gd name="T42" fmla="*/ 6 w 1849"/>
                  <a:gd name="T43" fmla="*/ 41 h 3762"/>
                  <a:gd name="T44" fmla="*/ 5 w 1849"/>
                  <a:gd name="T45" fmla="*/ 35 h 3762"/>
                  <a:gd name="T46" fmla="*/ 4 w 1849"/>
                  <a:gd name="T47" fmla="*/ 33 h 3762"/>
                  <a:gd name="T48" fmla="*/ 9 w 1849"/>
                  <a:gd name="T49" fmla="*/ 31 h 3762"/>
                  <a:gd name="T50" fmla="*/ 10 w 1849"/>
                  <a:gd name="T51" fmla="*/ 28 h 3762"/>
                  <a:gd name="T52" fmla="*/ 14 w 1849"/>
                  <a:gd name="T53" fmla="*/ 25 h 3762"/>
                  <a:gd name="T54" fmla="*/ 14 w 1849"/>
                  <a:gd name="T55" fmla="*/ 22 h 3762"/>
                  <a:gd name="T56" fmla="*/ 13 w 1849"/>
                  <a:gd name="T57" fmla="*/ 18 h 3762"/>
                  <a:gd name="T58" fmla="*/ 10 w 1849"/>
                  <a:gd name="T59" fmla="*/ 17 h 3762"/>
                  <a:gd name="T60" fmla="*/ 8 w 1849"/>
                  <a:gd name="T61" fmla="*/ 15 h 3762"/>
                  <a:gd name="T62" fmla="*/ 6 w 1849"/>
                  <a:gd name="T63" fmla="*/ 11 h 3762"/>
                  <a:gd name="T64" fmla="*/ 4 w 1849"/>
                  <a:gd name="T65" fmla="*/ 9 h 3762"/>
                  <a:gd name="T66" fmla="*/ 3 w 1849"/>
                  <a:gd name="T67" fmla="*/ 6 h 3762"/>
                  <a:gd name="T68" fmla="*/ 2 w 1849"/>
                  <a:gd name="T69" fmla="*/ 3 h 3762"/>
                  <a:gd name="T70" fmla="*/ 3 w 1849"/>
                  <a:gd name="T71" fmla="*/ 0 h 3762"/>
                  <a:gd name="T72" fmla="*/ 5 w 1849"/>
                  <a:gd name="T73" fmla="*/ 2 h 3762"/>
                  <a:gd name="T74" fmla="*/ 6 w 1849"/>
                  <a:gd name="T75" fmla="*/ 5 h 3762"/>
                  <a:gd name="T76" fmla="*/ 8 w 1849"/>
                  <a:gd name="T77" fmla="*/ 11 h 3762"/>
                  <a:gd name="T78" fmla="*/ 12 w 1849"/>
                  <a:gd name="T79" fmla="*/ 14 h 3762"/>
                  <a:gd name="T80" fmla="*/ 16 w 1849"/>
                  <a:gd name="T81" fmla="*/ 16 h 3762"/>
                  <a:gd name="T82" fmla="*/ 23 w 1849"/>
                  <a:gd name="T83" fmla="*/ 18 h 3762"/>
                  <a:gd name="T84" fmla="*/ 27 w 1849"/>
                  <a:gd name="T85" fmla="*/ 18 h 376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849"/>
                  <a:gd name="T130" fmla="*/ 0 h 3762"/>
                  <a:gd name="T131" fmla="*/ 1849 w 1849"/>
                  <a:gd name="T132" fmla="*/ 3762 h 376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849" h="3762">
                    <a:moveTo>
                      <a:pt x="1801" y="1182"/>
                    </a:moveTo>
                    <a:lnTo>
                      <a:pt x="1849" y="1225"/>
                    </a:lnTo>
                    <a:lnTo>
                      <a:pt x="1740" y="1603"/>
                    </a:lnTo>
                    <a:lnTo>
                      <a:pt x="1635" y="1808"/>
                    </a:lnTo>
                    <a:lnTo>
                      <a:pt x="1539" y="2260"/>
                    </a:lnTo>
                    <a:lnTo>
                      <a:pt x="1521" y="2252"/>
                    </a:lnTo>
                    <a:lnTo>
                      <a:pt x="1603" y="1808"/>
                    </a:lnTo>
                    <a:lnTo>
                      <a:pt x="1687" y="1633"/>
                    </a:lnTo>
                    <a:lnTo>
                      <a:pt x="1646" y="1603"/>
                    </a:lnTo>
                    <a:lnTo>
                      <a:pt x="1617" y="1662"/>
                    </a:lnTo>
                    <a:lnTo>
                      <a:pt x="1542" y="1637"/>
                    </a:lnTo>
                    <a:lnTo>
                      <a:pt x="1481" y="1697"/>
                    </a:lnTo>
                    <a:lnTo>
                      <a:pt x="1506" y="1758"/>
                    </a:lnTo>
                    <a:lnTo>
                      <a:pt x="1481" y="1878"/>
                    </a:lnTo>
                    <a:lnTo>
                      <a:pt x="1549" y="1938"/>
                    </a:lnTo>
                    <a:lnTo>
                      <a:pt x="1503" y="2018"/>
                    </a:lnTo>
                    <a:lnTo>
                      <a:pt x="1510" y="2154"/>
                    </a:lnTo>
                    <a:lnTo>
                      <a:pt x="1459" y="2242"/>
                    </a:lnTo>
                    <a:lnTo>
                      <a:pt x="1467" y="2267"/>
                    </a:lnTo>
                    <a:lnTo>
                      <a:pt x="1528" y="2302"/>
                    </a:lnTo>
                    <a:lnTo>
                      <a:pt x="1496" y="2458"/>
                    </a:lnTo>
                    <a:lnTo>
                      <a:pt x="1492" y="2882"/>
                    </a:lnTo>
                    <a:lnTo>
                      <a:pt x="1513" y="3246"/>
                    </a:lnTo>
                    <a:lnTo>
                      <a:pt x="1513" y="3402"/>
                    </a:lnTo>
                    <a:lnTo>
                      <a:pt x="1430" y="3582"/>
                    </a:lnTo>
                    <a:lnTo>
                      <a:pt x="1478" y="3762"/>
                    </a:lnTo>
                    <a:lnTo>
                      <a:pt x="1203" y="3682"/>
                    </a:lnTo>
                    <a:lnTo>
                      <a:pt x="1135" y="3726"/>
                    </a:lnTo>
                    <a:lnTo>
                      <a:pt x="998" y="3719"/>
                    </a:lnTo>
                    <a:lnTo>
                      <a:pt x="799" y="3762"/>
                    </a:lnTo>
                    <a:lnTo>
                      <a:pt x="565" y="3671"/>
                    </a:lnTo>
                    <a:lnTo>
                      <a:pt x="478" y="3542"/>
                    </a:lnTo>
                    <a:lnTo>
                      <a:pt x="410" y="3525"/>
                    </a:lnTo>
                    <a:lnTo>
                      <a:pt x="331" y="3575"/>
                    </a:lnTo>
                    <a:lnTo>
                      <a:pt x="32" y="3434"/>
                    </a:lnTo>
                    <a:lnTo>
                      <a:pt x="111" y="3318"/>
                    </a:lnTo>
                    <a:lnTo>
                      <a:pt x="111" y="3268"/>
                    </a:lnTo>
                    <a:lnTo>
                      <a:pt x="0" y="3146"/>
                    </a:lnTo>
                    <a:lnTo>
                      <a:pt x="39" y="3016"/>
                    </a:lnTo>
                    <a:lnTo>
                      <a:pt x="126" y="3016"/>
                    </a:lnTo>
                    <a:lnTo>
                      <a:pt x="126" y="2854"/>
                    </a:lnTo>
                    <a:lnTo>
                      <a:pt x="169" y="2793"/>
                    </a:lnTo>
                    <a:lnTo>
                      <a:pt x="273" y="2775"/>
                    </a:lnTo>
                    <a:lnTo>
                      <a:pt x="389" y="2652"/>
                    </a:lnTo>
                    <a:lnTo>
                      <a:pt x="312" y="2504"/>
                    </a:lnTo>
                    <a:lnTo>
                      <a:pt x="324" y="2295"/>
                    </a:lnTo>
                    <a:lnTo>
                      <a:pt x="255" y="2231"/>
                    </a:lnTo>
                    <a:lnTo>
                      <a:pt x="298" y="2165"/>
                    </a:lnTo>
                    <a:lnTo>
                      <a:pt x="496" y="2054"/>
                    </a:lnTo>
                    <a:lnTo>
                      <a:pt x="583" y="2036"/>
                    </a:lnTo>
                    <a:lnTo>
                      <a:pt x="616" y="1831"/>
                    </a:lnTo>
                    <a:lnTo>
                      <a:pt x="677" y="1817"/>
                    </a:lnTo>
                    <a:lnTo>
                      <a:pt x="739" y="1842"/>
                    </a:lnTo>
                    <a:lnTo>
                      <a:pt x="955" y="1662"/>
                    </a:lnTo>
                    <a:lnTo>
                      <a:pt x="1019" y="1557"/>
                    </a:lnTo>
                    <a:lnTo>
                      <a:pt x="940" y="1409"/>
                    </a:lnTo>
                    <a:lnTo>
                      <a:pt x="937" y="1185"/>
                    </a:lnTo>
                    <a:lnTo>
                      <a:pt x="894" y="1142"/>
                    </a:lnTo>
                    <a:lnTo>
                      <a:pt x="764" y="1178"/>
                    </a:lnTo>
                    <a:lnTo>
                      <a:pt x="651" y="1107"/>
                    </a:lnTo>
                    <a:lnTo>
                      <a:pt x="591" y="1096"/>
                    </a:lnTo>
                    <a:lnTo>
                      <a:pt x="540" y="966"/>
                    </a:lnTo>
                    <a:lnTo>
                      <a:pt x="435" y="912"/>
                    </a:lnTo>
                    <a:lnTo>
                      <a:pt x="425" y="750"/>
                    </a:lnTo>
                    <a:lnTo>
                      <a:pt x="309" y="707"/>
                    </a:lnTo>
                    <a:lnTo>
                      <a:pt x="294" y="602"/>
                    </a:lnTo>
                    <a:lnTo>
                      <a:pt x="208" y="552"/>
                    </a:lnTo>
                    <a:lnTo>
                      <a:pt x="205" y="379"/>
                    </a:lnTo>
                    <a:lnTo>
                      <a:pt x="194" y="234"/>
                    </a:lnTo>
                    <a:lnTo>
                      <a:pt x="107" y="198"/>
                    </a:lnTo>
                    <a:lnTo>
                      <a:pt x="89" y="130"/>
                    </a:lnTo>
                    <a:lnTo>
                      <a:pt x="191" y="0"/>
                    </a:lnTo>
                    <a:lnTo>
                      <a:pt x="294" y="40"/>
                    </a:lnTo>
                    <a:lnTo>
                      <a:pt x="342" y="116"/>
                    </a:lnTo>
                    <a:lnTo>
                      <a:pt x="316" y="213"/>
                    </a:lnTo>
                    <a:lnTo>
                      <a:pt x="385" y="343"/>
                    </a:lnTo>
                    <a:lnTo>
                      <a:pt x="378" y="429"/>
                    </a:lnTo>
                    <a:lnTo>
                      <a:pt x="526" y="696"/>
                    </a:lnTo>
                    <a:lnTo>
                      <a:pt x="608" y="894"/>
                    </a:lnTo>
                    <a:lnTo>
                      <a:pt x="789" y="934"/>
                    </a:lnTo>
                    <a:lnTo>
                      <a:pt x="894" y="1020"/>
                    </a:lnTo>
                    <a:lnTo>
                      <a:pt x="1085" y="1053"/>
                    </a:lnTo>
                    <a:lnTo>
                      <a:pt x="1221" y="1146"/>
                    </a:lnTo>
                    <a:lnTo>
                      <a:pt x="1535" y="1171"/>
                    </a:lnTo>
                    <a:lnTo>
                      <a:pt x="1676" y="1247"/>
                    </a:lnTo>
                    <a:lnTo>
                      <a:pt x="1801" y="11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5" name="Freeform 31"/>
              <p:cNvSpPr>
                <a:spLocks noChangeAspect="1"/>
              </p:cNvSpPr>
              <p:nvPr/>
            </p:nvSpPr>
            <p:spPr bwMode="gray">
              <a:xfrm>
                <a:off x="5014795" y="4224694"/>
                <a:ext cx="852174" cy="920590"/>
              </a:xfrm>
              <a:custGeom>
                <a:avLst/>
                <a:gdLst>
                  <a:gd name="T0" fmla="*/ 2894 w 3453"/>
                  <a:gd name="T1" fmla="*/ 3002 h 3640"/>
                  <a:gd name="T2" fmla="*/ 2606 w 3453"/>
                  <a:gd name="T3" fmla="*/ 2728 h 3640"/>
                  <a:gd name="T4" fmla="*/ 2353 w 3453"/>
                  <a:gd name="T5" fmla="*/ 2609 h 3640"/>
                  <a:gd name="T6" fmla="*/ 1842 w 3453"/>
                  <a:gd name="T7" fmla="*/ 2502 h 3640"/>
                  <a:gd name="T8" fmla="*/ 1482 w 3453"/>
                  <a:gd name="T9" fmla="*/ 1906 h 3640"/>
                  <a:gd name="T10" fmla="*/ 919 w 3453"/>
                  <a:gd name="T11" fmla="*/ 1131 h 3640"/>
                  <a:gd name="T12" fmla="*/ 743 w 3453"/>
                  <a:gd name="T13" fmla="*/ 739 h 3640"/>
                  <a:gd name="T14" fmla="*/ 580 w 3453"/>
                  <a:gd name="T15" fmla="*/ 423 h 3640"/>
                  <a:gd name="T16" fmla="*/ 761 w 3453"/>
                  <a:gd name="T17" fmla="*/ 714 h 3640"/>
                  <a:gd name="T18" fmla="*/ 804 w 3453"/>
                  <a:gd name="T19" fmla="*/ 739 h 3640"/>
                  <a:gd name="T20" fmla="*/ 761 w 3453"/>
                  <a:gd name="T21" fmla="*/ 566 h 3640"/>
                  <a:gd name="T22" fmla="*/ 491 w 3453"/>
                  <a:gd name="T23" fmla="*/ 80 h 3640"/>
                  <a:gd name="T24" fmla="*/ 148 w 3453"/>
                  <a:gd name="T25" fmla="*/ 44 h 3640"/>
                  <a:gd name="T26" fmla="*/ 130 w 3453"/>
                  <a:gd name="T27" fmla="*/ 162 h 3640"/>
                  <a:gd name="T28" fmla="*/ 32 w 3453"/>
                  <a:gd name="T29" fmla="*/ 339 h 3640"/>
                  <a:gd name="T30" fmla="*/ 0 w 3453"/>
                  <a:gd name="T31" fmla="*/ 573 h 3640"/>
                  <a:gd name="T32" fmla="*/ 61 w 3453"/>
                  <a:gd name="T33" fmla="*/ 753 h 3640"/>
                  <a:gd name="T34" fmla="*/ 166 w 3453"/>
                  <a:gd name="T35" fmla="*/ 915 h 3640"/>
                  <a:gd name="T36" fmla="*/ 300 w 3453"/>
                  <a:gd name="T37" fmla="*/ 958 h 3640"/>
                  <a:gd name="T38" fmla="*/ 134 w 3453"/>
                  <a:gd name="T39" fmla="*/ 1139 h 3640"/>
                  <a:gd name="T40" fmla="*/ 98 w 3453"/>
                  <a:gd name="T41" fmla="*/ 1279 h 3640"/>
                  <a:gd name="T42" fmla="*/ 86 w 3453"/>
                  <a:gd name="T43" fmla="*/ 1442 h 3640"/>
                  <a:gd name="T44" fmla="*/ 292 w 3453"/>
                  <a:gd name="T45" fmla="*/ 1330 h 3640"/>
                  <a:gd name="T46" fmla="*/ 393 w 3453"/>
                  <a:gd name="T47" fmla="*/ 1312 h 3640"/>
                  <a:gd name="T48" fmla="*/ 439 w 3453"/>
                  <a:gd name="T49" fmla="*/ 1374 h 3640"/>
                  <a:gd name="T50" fmla="*/ 541 w 3453"/>
                  <a:gd name="T51" fmla="*/ 1153 h 3640"/>
                  <a:gd name="T52" fmla="*/ 591 w 3453"/>
                  <a:gd name="T53" fmla="*/ 1251 h 3640"/>
                  <a:gd name="T54" fmla="*/ 692 w 3453"/>
                  <a:gd name="T55" fmla="*/ 1395 h 3640"/>
                  <a:gd name="T56" fmla="*/ 587 w 3453"/>
                  <a:gd name="T57" fmla="*/ 1535 h 3640"/>
                  <a:gd name="T58" fmla="*/ 821 w 3453"/>
                  <a:gd name="T59" fmla="*/ 1542 h 3640"/>
                  <a:gd name="T60" fmla="*/ 984 w 3453"/>
                  <a:gd name="T61" fmla="*/ 1636 h 3640"/>
                  <a:gd name="T62" fmla="*/ 894 w 3453"/>
                  <a:gd name="T63" fmla="*/ 1920 h 3640"/>
                  <a:gd name="T64" fmla="*/ 905 w 3453"/>
                  <a:gd name="T65" fmla="*/ 2155 h 3640"/>
                  <a:gd name="T66" fmla="*/ 1060 w 3453"/>
                  <a:gd name="T67" fmla="*/ 2266 h 3640"/>
                  <a:gd name="T68" fmla="*/ 995 w 3453"/>
                  <a:gd name="T69" fmla="*/ 2516 h 3640"/>
                  <a:gd name="T70" fmla="*/ 909 w 3453"/>
                  <a:gd name="T71" fmla="*/ 2620 h 3640"/>
                  <a:gd name="T72" fmla="*/ 1064 w 3453"/>
                  <a:gd name="T73" fmla="*/ 2761 h 3640"/>
                  <a:gd name="T74" fmla="*/ 1229 w 3453"/>
                  <a:gd name="T75" fmla="*/ 2728 h 3640"/>
                  <a:gd name="T76" fmla="*/ 1352 w 3453"/>
                  <a:gd name="T77" fmla="*/ 2728 h 3640"/>
                  <a:gd name="T78" fmla="*/ 1471 w 3453"/>
                  <a:gd name="T79" fmla="*/ 2714 h 3640"/>
                  <a:gd name="T80" fmla="*/ 1889 w 3453"/>
                  <a:gd name="T81" fmla="*/ 3020 h 3640"/>
                  <a:gd name="T82" fmla="*/ 1892 w 3453"/>
                  <a:gd name="T83" fmla="*/ 3280 h 3640"/>
                  <a:gd name="T84" fmla="*/ 2008 w 3453"/>
                  <a:gd name="T85" fmla="*/ 3441 h 3640"/>
                  <a:gd name="T86" fmla="*/ 2368 w 3453"/>
                  <a:gd name="T87" fmla="*/ 3333 h 3640"/>
                  <a:gd name="T88" fmla="*/ 2483 w 3453"/>
                  <a:gd name="T89" fmla="*/ 3514 h 3640"/>
                  <a:gd name="T90" fmla="*/ 2760 w 3453"/>
                  <a:gd name="T91" fmla="*/ 3640 h 3640"/>
                  <a:gd name="T92" fmla="*/ 3417 w 3453"/>
                  <a:gd name="T93" fmla="*/ 3506 h 3640"/>
                  <a:gd name="T94" fmla="*/ 3417 w 3453"/>
                  <a:gd name="T95" fmla="*/ 3401 h 3640"/>
                  <a:gd name="T96" fmla="*/ 3305 w 3453"/>
                  <a:gd name="T97" fmla="*/ 3239 h 3640"/>
                  <a:gd name="T98" fmla="*/ 3117 w 3453"/>
                  <a:gd name="T99" fmla="*/ 3114 h 3640"/>
                  <a:gd name="T100" fmla="*/ 3078 w 3453"/>
                  <a:gd name="T101" fmla="*/ 2912 h 364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453"/>
                  <a:gd name="T154" fmla="*/ 0 h 3640"/>
                  <a:gd name="T155" fmla="*/ 3453 w 3453"/>
                  <a:gd name="T156" fmla="*/ 3640 h 364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453" h="3640">
                    <a:moveTo>
                      <a:pt x="3078" y="2912"/>
                    </a:moveTo>
                    <a:lnTo>
                      <a:pt x="2894" y="3002"/>
                    </a:lnTo>
                    <a:lnTo>
                      <a:pt x="2753" y="2948"/>
                    </a:lnTo>
                    <a:lnTo>
                      <a:pt x="2606" y="2728"/>
                    </a:lnTo>
                    <a:lnTo>
                      <a:pt x="2501" y="2703"/>
                    </a:lnTo>
                    <a:lnTo>
                      <a:pt x="2353" y="2609"/>
                    </a:lnTo>
                    <a:lnTo>
                      <a:pt x="1946" y="2587"/>
                    </a:lnTo>
                    <a:lnTo>
                      <a:pt x="1842" y="2502"/>
                    </a:lnTo>
                    <a:lnTo>
                      <a:pt x="1640" y="2259"/>
                    </a:lnTo>
                    <a:lnTo>
                      <a:pt x="1482" y="1906"/>
                    </a:lnTo>
                    <a:lnTo>
                      <a:pt x="1255" y="1597"/>
                    </a:lnTo>
                    <a:lnTo>
                      <a:pt x="919" y="1131"/>
                    </a:lnTo>
                    <a:lnTo>
                      <a:pt x="771" y="775"/>
                    </a:lnTo>
                    <a:lnTo>
                      <a:pt x="743" y="739"/>
                    </a:lnTo>
                    <a:lnTo>
                      <a:pt x="641" y="628"/>
                    </a:lnTo>
                    <a:lnTo>
                      <a:pt x="580" y="423"/>
                    </a:lnTo>
                    <a:lnTo>
                      <a:pt x="746" y="580"/>
                    </a:lnTo>
                    <a:lnTo>
                      <a:pt x="761" y="714"/>
                    </a:lnTo>
                    <a:lnTo>
                      <a:pt x="764" y="742"/>
                    </a:lnTo>
                    <a:lnTo>
                      <a:pt x="804" y="739"/>
                    </a:lnTo>
                    <a:lnTo>
                      <a:pt x="821" y="646"/>
                    </a:lnTo>
                    <a:lnTo>
                      <a:pt x="761" y="566"/>
                    </a:lnTo>
                    <a:lnTo>
                      <a:pt x="566" y="368"/>
                    </a:lnTo>
                    <a:lnTo>
                      <a:pt x="491" y="80"/>
                    </a:lnTo>
                    <a:lnTo>
                      <a:pt x="216" y="0"/>
                    </a:lnTo>
                    <a:lnTo>
                      <a:pt x="148" y="44"/>
                    </a:lnTo>
                    <a:lnTo>
                      <a:pt x="11" y="37"/>
                    </a:lnTo>
                    <a:lnTo>
                      <a:pt x="130" y="162"/>
                    </a:lnTo>
                    <a:lnTo>
                      <a:pt x="127" y="216"/>
                    </a:lnTo>
                    <a:lnTo>
                      <a:pt x="32" y="339"/>
                    </a:lnTo>
                    <a:lnTo>
                      <a:pt x="75" y="458"/>
                    </a:lnTo>
                    <a:lnTo>
                      <a:pt x="0" y="573"/>
                    </a:lnTo>
                    <a:lnTo>
                      <a:pt x="50" y="635"/>
                    </a:lnTo>
                    <a:lnTo>
                      <a:pt x="61" y="753"/>
                    </a:lnTo>
                    <a:lnTo>
                      <a:pt x="123" y="890"/>
                    </a:lnTo>
                    <a:lnTo>
                      <a:pt x="166" y="915"/>
                    </a:lnTo>
                    <a:lnTo>
                      <a:pt x="223" y="898"/>
                    </a:lnTo>
                    <a:lnTo>
                      <a:pt x="300" y="958"/>
                    </a:lnTo>
                    <a:lnTo>
                      <a:pt x="255" y="1139"/>
                    </a:lnTo>
                    <a:lnTo>
                      <a:pt x="134" y="1139"/>
                    </a:lnTo>
                    <a:lnTo>
                      <a:pt x="72" y="1201"/>
                    </a:lnTo>
                    <a:lnTo>
                      <a:pt x="98" y="1279"/>
                    </a:lnTo>
                    <a:lnTo>
                      <a:pt x="68" y="1384"/>
                    </a:lnTo>
                    <a:lnTo>
                      <a:pt x="86" y="1442"/>
                    </a:lnTo>
                    <a:lnTo>
                      <a:pt x="112" y="1470"/>
                    </a:lnTo>
                    <a:lnTo>
                      <a:pt x="292" y="1330"/>
                    </a:lnTo>
                    <a:lnTo>
                      <a:pt x="350" y="1269"/>
                    </a:lnTo>
                    <a:lnTo>
                      <a:pt x="393" y="1312"/>
                    </a:lnTo>
                    <a:lnTo>
                      <a:pt x="378" y="1410"/>
                    </a:lnTo>
                    <a:lnTo>
                      <a:pt x="439" y="1374"/>
                    </a:lnTo>
                    <a:lnTo>
                      <a:pt x="487" y="1179"/>
                    </a:lnTo>
                    <a:lnTo>
                      <a:pt x="541" y="1153"/>
                    </a:lnTo>
                    <a:lnTo>
                      <a:pt x="584" y="1197"/>
                    </a:lnTo>
                    <a:lnTo>
                      <a:pt x="591" y="1251"/>
                    </a:lnTo>
                    <a:lnTo>
                      <a:pt x="718" y="1326"/>
                    </a:lnTo>
                    <a:lnTo>
                      <a:pt x="692" y="1395"/>
                    </a:lnTo>
                    <a:lnTo>
                      <a:pt x="587" y="1413"/>
                    </a:lnTo>
                    <a:lnTo>
                      <a:pt x="587" y="1535"/>
                    </a:lnTo>
                    <a:lnTo>
                      <a:pt x="692" y="1611"/>
                    </a:lnTo>
                    <a:lnTo>
                      <a:pt x="821" y="1542"/>
                    </a:lnTo>
                    <a:lnTo>
                      <a:pt x="959" y="1608"/>
                    </a:lnTo>
                    <a:lnTo>
                      <a:pt x="984" y="1636"/>
                    </a:lnTo>
                    <a:lnTo>
                      <a:pt x="894" y="1766"/>
                    </a:lnTo>
                    <a:lnTo>
                      <a:pt x="894" y="1920"/>
                    </a:lnTo>
                    <a:lnTo>
                      <a:pt x="807" y="2011"/>
                    </a:lnTo>
                    <a:lnTo>
                      <a:pt x="905" y="2155"/>
                    </a:lnTo>
                    <a:lnTo>
                      <a:pt x="1045" y="2241"/>
                    </a:lnTo>
                    <a:lnTo>
                      <a:pt x="1060" y="2266"/>
                    </a:lnTo>
                    <a:lnTo>
                      <a:pt x="941" y="2329"/>
                    </a:lnTo>
                    <a:lnTo>
                      <a:pt x="995" y="2516"/>
                    </a:lnTo>
                    <a:lnTo>
                      <a:pt x="909" y="2534"/>
                    </a:lnTo>
                    <a:lnTo>
                      <a:pt x="909" y="2620"/>
                    </a:lnTo>
                    <a:lnTo>
                      <a:pt x="1049" y="2689"/>
                    </a:lnTo>
                    <a:lnTo>
                      <a:pt x="1064" y="2761"/>
                    </a:lnTo>
                    <a:lnTo>
                      <a:pt x="1193" y="2743"/>
                    </a:lnTo>
                    <a:lnTo>
                      <a:pt x="1229" y="2728"/>
                    </a:lnTo>
                    <a:lnTo>
                      <a:pt x="1298" y="2789"/>
                    </a:lnTo>
                    <a:lnTo>
                      <a:pt x="1352" y="2728"/>
                    </a:lnTo>
                    <a:lnTo>
                      <a:pt x="1359" y="2677"/>
                    </a:lnTo>
                    <a:lnTo>
                      <a:pt x="1471" y="2714"/>
                    </a:lnTo>
                    <a:lnTo>
                      <a:pt x="1691" y="2977"/>
                    </a:lnTo>
                    <a:lnTo>
                      <a:pt x="1889" y="3020"/>
                    </a:lnTo>
                    <a:lnTo>
                      <a:pt x="1943" y="3142"/>
                    </a:lnTo>
                    <a:lnTo>
                      <a:pt x="1892" y="3280"/>
                    </a:lnTo>
                    <a:lnTo>
                      <a:pt x="1910" y="3348"/>
                    </a:lnTo>
                    <a:lnTo>
                      <a:pt x="2008" y="3441"/>
                    </a:lnTo>
                    <a:lnTo>
                      <a:pt x="2335" y="3301"/>
                    </a:lnTo>
                    <a:lnTo>
                      <a:pt x="2368" y="3333"/>
                    </a:lnTo>
                    <a:lnTo>
                      <a:pt x="2360" y="3430"/>
                    </a:lnTo>
                    <a:lnTo>
                      <a:pt x="2483" y="3514"/>
                    </a:lnTo>
                    <a:lnTo>
                      <a:pt x="2512" y="3610"/>
                    </a:lnTo>
                    <a:lnTo>
                      <a:pt x="2760" y="3640"/>
                    </a:lnTo>
                    <a:lnTo>
                      <a:pt x="3301" y="3635"/>
                    </a:lnTo>
                    <a:lnTo>
                      <a:pt x="3417" y="3506"/>
                    </a:lnTo>
                    <a:lnTo>
                      <a:pt x="3453" y="3456"/>
                    </a:lnTo>
                    <a:lnTo>
                      <a:pt x="3417" y="3401"/>
                    </a:lnTo>
                    <a:lnTo>
                      <a:pt x="3417" y="3387"/>
                    </a:lnTo>
                    <a:lnTo>
                      <a:pt x="3305" y="3239"/>
                    </a:lnTo>
                    <a:lnTo>
                      <a:pt x="3205" y="3185"/>
                    </a:lnTo>
                    <a:lnTo>
                      <a:pt x="3117" y="3114"/>
                    </a:lnTo>
                    <a:lnTo>
                      <a:pt x="3128" y="3041"/>
                    </a:lnTo>
                    <a:lnTo>
                      <a:pt x="3078" y="291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6" name="Freeform 32"/>
              <p:cNvSpPr>
                <a:spLocks noChangeAspect="1"/>
              </p:cNvSpPr>
              <p:nvPr/>
            </p:nvSpPr>
            <p:spPr bwMode="gray">
              <a:xfrm>
                <a:off x="4418013" y="3851275"/>
                <a:ext cx="627063" cy="600075"/>
              </a:xfrm>
              <a:custGeom>
                <a:avLst/>
                <a:gdLst>
                  <a:gd name="T0" fmla="*/ 160348 w 2538"/>
                  <a:gd name="T1" fmla="*/ 110202 h 2385"/>
                  <a:gd name="T2" fmla="*/ 172702 w 2538"/>
                  <a:gd name="T3" fmla="*/ 124292 h 2385"/>
                  <a:gd name="T4" fmla="*/ 172702 w 2538"/>
                  <a:gd name="T5" fmla="*/ 130079 h 2385"/>
                  <a:gd name="T6" fmla="*/ 164054 w 2538"/>
                  <a:gd name="T7" fmla="*/ 144169 h 2385"/>
                  <a:gd name="T8" fmla="*/ 197656 w 2538"/>
                  <a:gd name="T9" fmla="*/ 160523 h 2385"/>
                  <a:gd name="T10" fmla="*/ 206797 w 2538"/>
                  <a:gd name="T11" fmla="*/ 154736 h 2385"/>
                  <a:gd name="T12" fmla="*/ 214457 w 2538"/>
                  <a:gd name="T13" fmla="*/ 156498 h 2385"/>
                  <a:gd name="T14" fmla="*/ 224092 w 2538"/>
                  <a:gd name="T15" fmla="*/ 171594 h 2385"/>
                  <a:gd name="T16" fmla="*/ 250529 w 2538"/>
                  <a:gd name="T17" fmla="*/ 182664 h 2385"/>
                  <a:gd name="T18" fmla="*/ 272765 w 2538"/>
                  <a:gd name="T19" fmla="*/ 177381 h 2385"/>
                  <a:gd name="T20" fmla="*/ 286354 w 2538"/>
                  <a:gd name="T21" fmla="*/ 191974 h 2385"/>
                  <a:gd name="T22" fmla="*/ 285860 w 2538"/>
                  <a:gd name="T23" fmla="*/ 198515 h 2385"/>
                  <a:gd name="T24" fmla="*/ 275483 w 2538"/>
                  <a:gd name="T25" fmla="*/ 213108 h 2385"/>
                  <a:gd name="T26" fmla="*/ 280424 w 2538"/>
                  <a:gd name="T27" fmla="*/ 226947 h 2385"/>
                  <a:gd name="T28" fmla="*/ 271777 w 2538"/>
                  <a:gd name="T29" fmla="*/ 240533 h 2385"/>
                  <a:gd name="T30" fmla="*/ 277212 w 2538"/>
                  <a:gd name="T31" fmla="*/ 247326 h 2385"/>
                  <a:gd name="T32" fmla="*/ 278695 w 2538"/>
                  <a:gd name="T33" fmla="*/ 261416 h 2385"/>
                  <a:gd name="T34" fmla="*/ 270788 w 2538"/>
                  <a:gd name="T35" fmla="*/ 277771 h 2385"/>
                  <a:gd name="T36" fmla="*/ 255964 w 2538"/>
                  <a:gd name="T37" fmla="*/ 280035 h 2385"/>
                  <a:gd name="T38" fmla="*/ 249540 w 2538"/>
                  <a:gd name="T39" fmla="*/ 273745 h 2385"/>
                  <a:gd name="T40" fmla="*/ 237681 w 2538"/>
                  <a:gd name="T41" fmla="*/ 268461 h 2385"/>
                  <a:gd name="T42" fmla="*/ 231751 w 2538"/>
                  <a:gd name="T43" fmla="*/ 253868 h 2385"/>
                  <a:gd name="T44" fmla="*/ 223104 w 2538"/>
                  <a:gd name="T45" fmla="*/ 244056 h 2385"/>
                  <a:gd name="T46" fmla="*/ 206303 w 2538"/>
                  <a:gd name="T47" fmla="*/ 257894 h 2385"/>
                  <a:gd name="T48" fmla="*/ 190491 w 2538"/>
                  <a:gd name="T49" fmla="*/ 251604 h 2385"/>
                  <a:gd name="T50" fmla="*/ 183079 w 2538"/>
                  <a:gd name="T51" fmla="*/ 258649 h 2385"/>
                  <a:gd name="T52" fmla="*/ 136877 w 2538"/>
                  <a:gd name="T53" fmla="*/ 241540 h 2385"/>
                  <a:gd name="T54" fmla="*/ 122300 w 2538"/>
                  <a:gd name="T55" fmla="*/ 255126 h 2385"/>
                  <a:gd name="T56" fmla="*/ 113652 w 2538"/>
                  <a:gd name="T57" fmla="*/ 250849 h 2385"/>
                  <a:gd name="T58" fmla="*/ 93639 w 2538"/>
                  <a:gd name="T59" fmla="*/ 233991 h 2385"/>
                  <a:gd name="T60" fmla="*/ 82768 w 2538"/>
                  <a:gd name="T61" fmla="*/ 233991 h 2385"/>
                  <a:gd name="T62" fmla="*/ 73133 w 2538"/>
                  <a:gd name="T63" fmla="*/ 225940 h 2385"/>
                  <a:gd name="T64" fmla="*/ 56332 w 2538"/>
                  <a:gd name="T65" fmla="*/ 224179 h 2385"/>
                  <a:gd name="T66" fmla="*/ 67203 w 2538"/>
                  <a:gd name="T67" fmla="*/ 209586 h 2385"/>
                  <a:gd name="T68" fmla="*/ 66709 w 2538"/>
                  <a:gd name="T69" fmla="*/ 194238 h 2385"/>
                  <a:gd name="T70" fmla="*/ 70909 w 2538"/>
                  <a:gd name="T71" fmla="*/ 172852 h 2385"/>
                  <a:gd name="T72" fmla="*/ 66709 w 2538"/>
                  <a:gd name="T73" fmla="*/ 162788 h 2385"/>
                  <a:gd name="T74" fmla="*/ 56332 w 2538"/>
                  <a:gd name="T75" fmla="*/ 162284 h 2385"/>
                  <a:gd name="T76" fmla="*/ 42249 w 2538"/>
                  <a:gd name="T77" fmla="*/ 174613 h 2385"/>
                  <a:gd name="T78" fmla="*/ 38543 w 2538"/>
                  <a:gd name="T79" fmla="*/ 174613 h 2385"/>
                  <a:gd name="T80" fmla="*/ 5930 w 2538"/>
                  <a:gd name="T81" fmla="*/ 138885 h 2385"/>
                  <a:gd name="T82" fmla="*/ 4941 w 2538"/>
                  <a:gd name="T83" fmla="*/ 123034 h 2385"/>
                  <a:gd name="T84" fmla="*/ 0 w 2538"/>
                  <a:gd name="T85" fmla="*/ 113222 h 2385"/>
                  <a:gd name="T86" fmla="*/ 8647 w 2538"/>
                  <a:gd name="T87" fmla="*/ 99887 h 2385"/>
                  <a:gd name="T88" fmla="*/ 14083 w 2538"/>
                  <a:gd name="T89" fmla="*/ 98629 h 2385"/>
                  <a:gd name="T90" fmla="*/ 42743 w 2538"/>
                  <a:gd name="T91" fmla="*/ 75984 h 2385"/>
                  <a:gd name="T92" fmla="*/ 74615 w 2538"/>
                  <a:gd name="T93" fmla="*/ 46043 h 2385"/>
                  <a:gd name="T94" fmla="*/ 84992 w 2538"/>
                  <a:gd name="T95" fmla="*/ 29689 h 2385"/>
                  <a:gd name="T96" fmla="*/ 105993 w 2538"/>
                  <a:gd name="T97" fmla="*/ 0 h 2385"/>
                  <a:gd name="T98" fmla="*/ 126006 w 2538"/>
                  <a:gd name="T99" fmla="*/ 32708 h 2385"/>
                  <a:gd name="T100" fmla="*/ 125017 w 2538"/>
                  <a:gd name="T101" fmla="*/ 56108 h 2385"/>
                  <a:gd name="T102" fmla="*/ 135394 w 2538"/>
                  <a:gd name="T103" fmla="*/ 69946 h 2385"/>
                  <a:gd name="T104" fmla="*/ 134653 w 2538"/>
                  <a:gd name="T105" fmla="*/ 109699 h 2385"/>
                  <a:gd name="T106" fmla="*/ 140830 w 2538"/>
                  <a:gd name="T107" fmla="*/ 113725 h 2385"/>
                  <a:gd name="T108" fmla="*/ 150465 w 2538"/>
                  <a:gd name="T109" fmla="*/ 109196 h 2385"/>
                  <a:gd name="T110" fmla="*/ 160348 w 2538"/>
                  <a:gd name="T111" fmla="*/ 110202 h 238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538"/>
                  <a:gd name="T169" fmla="*/ 0 h 2385"/>
                  <a:gd name="T170" fmla="*/ 2538 w 2538"/>
                  <a:gd name="T171" fmla="*/ 2385 h 238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538" h="2385">
                    <a:moveTo>
                      <a:pt x="1421" y="937"/>
                    </a:moveTo>
                    <a:lnTo>
                      <a:pt x="1532" y="1059"/>
                    </a:lnTo>
                    <a:lnTo>
                      <a:pt x="1532" y="1109"/>
                    </a:lnTo>
                    <a:lnTo>
                      <a:pt x="1453" y="1225"/>
                    </a:lnTo>
                    <a:lnTo>
                      <a:pt x="1752" y="1366"/>
                    </a:lnTo>
                    <a:lnTo>
                      <a:pt x="1831" y="1316"/>
                    </a:lnTo>
                    <a:lnTo>
                      <a:pt x="1899" y="1333"/>
                    </a:lnTo>
                    <a:lnTo>
                      <a:pt x="1986" y="1462"/>
                    </a:lnTo>
                    <a:lnTo>
                      <a:pt x="2220" y="1553"/>
                    </a:lnTo>
                    <a:lnTo>
                      <a:pt x="2419" y="1510"/>
                    </a:lnTo>
                    <a:lnTo>
                      <a:pt x="2538" y="1635"/>
                    </a:lnTo>
                    <a:lnTo>
                      <a:pt x="2535" y="1689"/>
                    </a:lnTo>
                    <a:lnTo>
                      <a:pt x="2440" y="1812"/>
                    </a:lnTo>
                    <a:lnTo>
                      <a:pt x="2483" y="1931"/>
                    </a:lnTo>
                    <a:lnTo>
                      <a:pt x="2408" y="2046"/>
                    </a:lnTo>
                    <a:lnTo>
                      <a:pt x="2458" y="2108"/>
                    </a:lnTo>
                    <a:lnTo>
                      <a:pt x="2469" y="2226"/>
                    </a:lnTo>
                    <a:lnTo>
                      <a:pt x="2401" y="2367"/>
                    </a:lnTo>
                    <a:lnTo>
                      <a:pt x="2271" y="2385"/>
                    </a:lnTo>
                    <a:lnTo>
                      <a:pt x="2210" y="2331"/>
                    </a:lnTo>
                    <a:lnTo>
                      <a:pt x="2105" y="2288"/>
                    </a:lnTo>
                    <a:lnTo>
                      <a:pt x="2055" y="2162"/>
                    </a:lnTo>
                    <a:lnTo>
                      <a:pt x="1976" y="2076"/>
                    </a:lnTo>
                    <a:lnTo>
                      <a:pt x="1828" y="2198"/>
                    </a:lnTo>
                    <a:lnTo>
                      <a:pt x="1690" y="2140"/>
                    </a:lnTo>
                    <a:lnTo>
                      <a:pt x="1622" y="2201"/>
                    </a:lnTo>
                    <a:lnTo>
                      <a:pt x="1215" y="2057"/>
                    </a:lnTo>
                    <a:lnTo>
                      <a:pt x="1085" y="2169"/>
                    </a:lnTo>
                    <a:lnTo>
                      <a:pt x="1006" y="2137"/>
                    </a:lnTo>
                    <a:lnTo>
                      <a:pt x="829" y="1992"/>
                    </a:lnTo>
                    <a:lnTo>
                      <a:pt x="735" y="1992"/>
                    </a:lnTo>
                    <a:lnTo>
                      <a:pt x="649" y="1924"/>
                    </a:lnTo>
                    <a:lnTo>
                      <a:pt x="498" y="1910"/>
                    </a:lnTo>
                    <a:lnTo>
                      <a:pt x="595" y="1783"/>
                    </a:lnTo>
                    <a:lnTo>
                      <a:pt x="592" y="1653"/>
                    </a:lnTo>
                    <a:lnTo>
                      <a:pt x="628" y="1473"/>
                    </a:lnTo>
                    <a:lnTo>
                      <a:pt x="592" y="1387"/>
                    </a:lnTo>
                    <a:lnTo>
                      <a:pt x="498" y="1380"/>
                    </a:lnTo>
                    <a:lnTo>
                      <a:pt x="375" y="1484"/>
                    </a:lnTo>
                    <a:lnTo>
                      <a:pt x="342" y="1484"/>
                    </a:lnTo>
                    <a:lnTo>
                      <a:pt x="55" y="1185"/>
                    </a:lnTo>
                    <a:lnTo>
                      <a:pt x="44" y="1048"/>
                    </a:lnTo>
                    <a:lnTo>
                      <a:pt x="0" y="962"/>
                    </a:lnTo>
                    <a:lnTo>
                      <a:pt x="76" y="850"/>
                    </a:lnTo>
                    <a:lnTo>
                      <a:pt x="126" y="839"/>
                    </a:lnTo>
                    <a:lnTo>
                      <a:pt x="378" y="645"/>
                    </a:lnTo>
                    <a:lnTo>
                      <a:pt x="660" y="393"/>
                    </a:lnTo>
                    <a:lnTo>
                      <a:pt x="753" y="252"/>
                    </a:lnTo>
                    <a:lnTo>
                      <a:pt x="941" y="0"/>
                    </a:lnTo>
                    <a:lnTo>
                      <a:pt x="1117" y="277"/>
                    </a:lnTo>
                    <a:lnTo>
                      <a:pt x="1110" y="475"/>
                    </a:lnTo>
                    <a:lnTo>
                      <a:pt x="1201" y="595"/>
                    </a:lnTo>
                    <a:lnTo>
                      <a:pt x="1194" y="934"/>
                    </a:lnTo>
                    <a:lnTo>
                      <a:pt x="1247" y="969"/>
                    </a:lnTo>
                    <a:lnTo>
                      <a:pt x="1333" y="929"/>
                    </a:lnTo>
                    <a:lnTo>
                      <a:pt x="1421" y="93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eaLnBrk="1" hangingPunct="1"/>
                <a:endParaRPr lang="es-MX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7" name="Freeform 33"/>
              <p:cNvSpPr>
                <a:spLocks noChangeAspect="1"/>
              </p:cNvSpPr>
              <p:nvPr/>
            </p:nvSpPr>
            <p:spPr bwMode="gray">
              <a:xfrm>
                <a:off x="4091065" y="3746506"/>
                <a:ext cx="559442" cy="728666"/>
              </a:xfrm>
              <a:custGeom>
                <a:avLst/>
                <a:gdLst>
                  <a:gd name="T0" fmla="*/ 1179 w 2260"/>
                  <a:gd name="T1" fmla="*/ 328 h 2876"/>
                  <a:gd name="T2" fmla="*/ 670 w 2260"/>
                  <a:gd name="T3" fmla="*/ 508 h 2876"/>
                  <a:gd name="T4" fmla="*/ 313 w 2260"/>
                  <a:gd name="T5" fmla="*/ 1060 h 2876"/>
                  <a:gd name="T6" fmla="*/ 108 w 2260"/>
                  <a:gd name="T7" fmla="*/ 1406 h 2876"/>
                  <a:gd name="T8" fmla="*/ 8 w 2260"/>
                  <a:gd name="T9" fmla="*/ 1943 h 2876"/>
                  <a:gd name="T10" fmla="*/ 234 w 2260"/>
                  <a:gd name="T11" fmla="*/ 1906 h 2876"/>
                  <a:gd name="T12" fmla="*/ 238 w 2260"/>
                  <a:gd name="T13" fmla="*/ 1690 h 2876"/>
                  <a:gd name="T14" fmla="*/ 267 w 2260"/>
                  <a:gd name="T15" fmla="*/ 1975 h 2876"/>
                  <a:gd name="T16" fmla="*/ 390 w 2260"/>
                  <a:gd name="T17" fmla="*/ 1816 h 2876"/>
                  <a:gd name="T18" fmla="*/ 418 w 2260"/>
                  <a:gd name="T19" fmla="*/ 2138 h 2876"/>
                  <a:gd name="T20" fmla="*/ 599 w 2260"/>
                  <a:gd name="T21" fmla="*/ 1990 h 2876"/>
                  <a:gd name="T22" fmla="*/ 772 w 2260"/>
                  <a:gd name="T23" fmla="*/ 2018 h 2876"/>
                  <a:gd name="T24" fmla="*/ 497 w 2260"/>
                  <a:gd name="T25" fmla="*/ 2379 h 2876"/>
                  <a:gd name="T26" fmla="*/ 483 w 2260"/>
                  <a:gd name="T27" fmla="*/ 2541 h 2876"/>
                  <a:gd name="T28" fmla="*/ 371 w 2260"/>
                  <a:gd name="T29" fmla="*/ 2768 h 2876"/>
                  <a:gd name="T30" fmla="*/ 738 w 2260"/>
                  <a:gd name="T31" fmla="*/ 2876 h 2876"/>
                  <a:gd name="T32" fmla="*/ 804 w 2260"/>
                  <a:gd name="T33" fmla="*/ 2739 h 2876"/>
                  <a:gd name="T34" fmla="*/ 1063 w 2260"/>
                  <a:gd name="T35" fmla="*/ 2634 h 2876"/>
                  <a:gd name="T36" fmla="*/ 1020 w 2260"/>
                  <a:gd name="T37" fmla="*/ 2486 h 2876"/>
                  <a:gd name="T38" fmla="*/ 1034 w 2260"/>
                  <a:gd name="T39" fmla="*/ 2227 h 2876"/>
                  <a:gd name="T40" fmla="*/ 1110 w 2260"/>
                  <a:gd name="T41" fmla="*/ 2166 h 2876"/>
                  <a:gd name="T42" fmla="*/ 1088 w 2260"/>
                  <a:gd name="T43" fmla="*/ 2029 h 2876"/>
                  <a:gd name="T44" fmla="*/ 1279 w 2260"/>
                  <a:gd name="T45" fmla="*/ 1902 h 2876"/>
                  <a:gd name="T46" fmla="*/ 1474 w 2260"/>
                  <a:gd name="T47" fmla="*/ 2112 h 2876"/>
                  <a:gd name="T48" fmla="*/ 1579 w 2260"/>
                  <a:gd name="T49" fmla="*/ 2213 h 2876"/>
                  <a:gd name="T50" fmla="*/ 1817 w 2260"/>
                  <a:gd name="T51" fmla="*/ 2325 h 2876"/>
                  <a:gd name="T52" fmla="*/ 1911 w 2260"/>
                  <a:gd name="T53" fmla="*/ 2068 h 2876"/>
                  <a:gd name="T54" fmla="*/ 1911 w 2260"/>
                  <a:gd name="T55" fmla="*/ 1802 h 2876"/>
                  <a:gd name="T56" fmla="*/ 1694 w 2260"/>
                  <a:gd name="T57" fmla="*/ 1899 h 2876"/>
                  <a:gd name="T58" fmla="*/ 1374 w 2260"/>
                  <a:gd name="T59" fmla="*/ 1600 h 2876"/>
                  <a:gd name="T60" fmla="*/ 1319 w 2260"/>
                  <a:gd name="T61" fmla="*/ 1377 h 2876"/>
                  <a:gd name="T62" fmla="*/ 1445 w 2260"/>
                  <a:gd name="T63" fmla="*/ 1254 h 2876"/>
                  <a:gd name="T64" fmla="*/ 1979 w 2260"/>
                  <a:gd name="T65" fmla="*/ 808 h 2876"/>
                  <a:gd name="T66" fmla="*/ 2260 w 2260"/>
                  <a:gd name="T67" fmla="*/ 415 h 2876"/>
                  <a:gd name="T68" fmla="*/ 2011 w 2260"/>
                  <a:gd name="T69" fmla="*/ 264 h 2876"/>
                  <a:gd name="T70" fmla="*/ 1752 w 2260"/>
                  <a:gd name="T71" fmla="*/ 257 h 2876"/>
                  <a:gd name="T72" fmla="*/ 1495 w 2260"/>
                  <a:gd name="T73" fmla="*/ 41 h 2876"/>
                  <a:gd name="T74" fmla="*/ 1081 w 2260"/>
                  <a:gd name="T75" fmla="*/ 59 h 287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60"/>
                  <a:gd name="T115" fmla="*/ 0 h 2876"/>
                  <a:gd name="T116" fmla="*/ 2260 w 2260"/>
                  <a:gd name="T117" fmla="*/ 2876 h 287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60" h="2876">
                    <a:moveTo>
                      <a:pt x="1081" y="59"/>
                    </a:moveTo>
                    <a:lnTo>
                      <a:pt x="1179" y="328"/>
                    </a:lnTo>
                    <a:lnTo>
                      <a:pt x="1161" y="476"/>
                    </a:lnTo>
                    <a:lnTo>
                      <a:pt x="670" y="508"/>
                    </a:lnTo>
                    <a:lnTo>
                      <a:pt x="328" y="764"/>
                    </a:lnTo>
                    <a:lnTo>
                      <a:pt x="313" y="1060"/>
                    </a:lnTo>
                    <a:lnTo>
                      <a:pt x="165" y="1215"/>
                    </a:lnTo>
                    <a:lnTo>
                      <a:pt x="108" y="1406"/>
                    </a:lnTo>
                    <a:lnTo>
                      <a:pt x="76" y="1456"/>
                    </a:lnTo>
                    <a:lnTo>
                      <a:pt x="8" y="1943"/>
                    </a:lnTo>
                    <a:lnTo>
                      <a:pt x="0" y="1993"/>
                    </a:lnTo>
                    <a:lnTo>
                      <a:pt x="234" y="1906"/>
                    </a:lnTo>
                    <a:lnTo>
                      <a:pt x="192" y="1809"/>
                    </a:lnTo>
                    <a:lnTo>
                      <a:pt x="238" y="1690"/>
                    </a:lnTo>
                    <a:lnTo>
                      <a:pt x="310" y="1741"/>
                    </a:lnTo>
                    <a:lnTo>
                      <a:pt x="267" y="1975"/>
                    </a:lnTo>
                    <a:lnTo>
                      <a:pt x="303" y="2018"/>
                    </a:lnTo>
                    <a:lnTo>
                      <a:pt x="390" y="1816"/>
                    </a:lnTo>
                    <a:lnTo>
                      <a:pt x="426" y="1849"/>
                    </a:lnTo>
                    <a:lnTo>
                      <a:pt x="418" y="2138"/>
                    </a:lnTo>
                    <a:lnTo>
                      <a:pt x="461" y="2163"/>
                    </a:lnTo>
                    <a:lnTo>
                      <a:pt x="599" y="1990"/>
                    </a:lnTo>
                    <a:lnTo>
                      <a:pt x="649" y="1902"/>
                    </a:lnTo>
                    <a:lnTo>
                      <a:pt x="772" y="2018"/>
                    </a:lnTo>
                    <a:lnTo>
                      <a:pt x="779" y="2079"/>
                    </a:lnTo>
                    <a:lnTo>
                      <a:pt x="497" y="2379"/>
                    </a:lnTo>
                    <a:lnTo>
                      <a:pt x="515" y="2454"/>
                    </a:lnTo>
                    <a:lnTo>
                      <a:pt x="483" y="2541"/>
                    </a:lnTo>
                    <a:lnTo>
                      <a:pt x="378" y="2577"/>
                    </a:lnTo>
                    <a:lnTo>
                      <a:pt x="371" y="2768"/>
                    </a:lnTo>
                    <a:lnTo>
                      <a:pt x="433" y="2786"/>
                    </a:lnTo>
                    <a:lnTo>
                      <a:pt x="738" y="2876"/>
                    </a:lnTo>
                    <a:lnTo>
                      <a:pt x="790" y="2876"/>
                    </a:lnTo>
                    <a:lnTo>
                      <a:pt x="804" y="2739"/>
                    </a:lnTo>
                    <a:lnTo>
                      <a:pt x="951" y="2728"/>
                    </a:lnTo>
                    <a:lnTo>
                      <a:pt x="1063" y="2634"/>
                    </a:lnTo>
                    <a:lnTo>
                      <a:pt x="1081" y="2555"/>
                    </a:lnTo>
                    <a:lnTo>
                      <a:pt x="1020" y="2486"/>
                    </a:lnTo>
                    <a:lnTo>
                      <a:pt x="963" y="2296"/>
                    </a:lnTo>
                    <a:lnTo>
                      <a:pt x="1034" y="2227"/>
                    </a:lnTo>
                    <a:lnTo>
                      <a:pt x="1092" y="2220"/>
                    </a:lnTo>
                    <a:lnTo>
                      <a:pt x="1110" y="2166"/>
                    </a:lnTo>
                    <a:lnTo>
                      <a:pt x="1077" y="2079"/>
                    </a:lnTo>
                    <a:lnTo>
                      <a:pt x="1088" y="2029"/>
                    </a:lnTo>
                    <a:lnTo>
                      <a:pt x="1193" y="1990"/>
                    </a:lnTo>
                    <a:lnTo>
                      <a:pt x="1279" y="1902"/>
                    </a:lnTo>
                    <a:lnTo>
                      <a:pt x="1452" y="2043"/>
                    </a:lnTo>
                    <a:lnTo>
                      <a:pt x="1474" y="2112"/>
                    </a:lnTo>
                    <a:lnTo>
                      <a:pt x="1565" y="2231"/>
                    </a:lnTo>
                    <a:lnTo>
                      <a:pt x="1579" y="2213"/>
                    </a:lnTo>
                    <a:lnTo>
                      <a:pt x="1813" y="2325"/>
                    </a:lnTo>
                    <a:lnTo>
                      <a:pt x="1817" y="2325"/>
                    </a:lnTo>
                    <a:lnTo>
                      <a:pt x="1914" y="2198"/>
                    </a:lnTo>
                    <a:lnTo>
                      <a:pt x="1911" y="2068"/>
                    </a:lnTo>
                    <a:lnTo>
                      <a:pt x="1947" y="1888"/>
                    </a:lnTo>
                    <a:lnTo>
                      <a:pt x="1911" y="1802"/>
                    </a:lnTo>
                    <a:lnTo>
                      <a:pt x="1817" y="1795"/>
                    </a:lnTo>
                    <a:lnTo>
                      <a:pt x="1694" y="1899"/>
                    </a:lnTo>
                    <a:lnTo>
                      <a:pt x="1661" y="1899"/>
                    </a:lnTo>
                    <a:lnTo>
                      <a:pt x="1374" y="1600"/>
                    </a:lnTo>
                    <a:lnTo>
                      <a:pt x="1363" y="1463"/>
                    </a:lnTo>
                    <a:lnTo>
                      <a:pt x="1319" y="1377"/>
                    </a:lnTo>
                    <a:lnTo>
                      <a:pt x="1395" y="1265"/>
                    </a:lnTo>
                    <a:lnTo>
                      <a:pt x="1445" y="1254"/>
                    </a:lnTo>
                    <a:lnTo>
                      <a:pt x="1697" y="1060"/>
                    </a:lnTo>
                    <a:lnTo>
                      <a:pt x="1979" y="808"/>
                    </a:lnTo>
                    <a:lnTo>
                      <a:pt x="2072" y="667"/>
                    </a:lnTo>
                    <a:lnTo>
                      <a:pt x="2260" y="415"/>
                    </a:lnTo>
                    <a:lnTo>
                      <a:pt x="2191" y="426"/>
                    </a:lnTo>
                    <a:lnTo>
                      <a:pt x="2011" y="264"/>
                    </a:lnTo>
                    <a:lnTo>
                      <a:pt x="1895" y="253"/>
                    </a:lnTo>
                    <a:lnTo>
                      <a:pt x="1752" y="257"/>
                    </a:lnTo>
                    <a:lnTo>
                      <a:pt x="1734" y="205"/>
                    </a:lnTo>
                    <a:lnTo>
                      <a:pt x="1495" y="41"/>
                    </a:lnTo>
                    <a:lnTo>
                      <a:pt x="1218" y="0"/>
                    </a:lnTo>
                    <a:lnTo>
                      <a:pt x="1081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8" name="Freeform 34"/>
              <p:cNvSpPr>
                <a:spLocks noChangeAspect="1"/>
              </p:cNvSpPr>
              <p:nvPr/>
            </p:nvSpPr>
            <p:spPr bwMode="gray">
              <a:xfrm>
                <a:off x="3657600" y="3438525"/>
                <a:ext cx="727075" cy="800100"/>
              </a:xfrm>
              <a:custGeom>
                <a:avLst/>
                <a:gdLst>
                  <a:gd name="T0" fmla="*/ 0 w 2935"/>
                  <a:gd name="T1" fmla="*/ 759 h 3164"/>
                  <a:gd name="T2" fmla="*/ 248 w 2935"/>
                  <a:gd name="T3" fmla="*/ 506 h 3164"/>
                  <a:gd name="T4" fmla="*/ 248 w 2935"/>
                  <a:gd name="T5" fmla="*/ 506 h 3164"/>
                  <a:gd name="T6" fmla="*/ 248 w 2935"/>
                  <a:gd name="T7" fmla="*/ 506 h 3164"/>
                  <a:gd name="T8" fmla="*/ 495 w 2935"/>
                  <a:gd name="T9" fmla="*/ 506 h 3164"/>
                  <a:gd name="T10" fmla="*/ 248 w 2935"/>
                  <a:gd name="T11" fmla="*/ 253 h 3164"/>
                  <a:gd name="T12" fmla="*/ 495 w 2935"/>
                  <a:gd name="T13" fmla="*/ 253 h 3164"/>
                  <a:gd name="T14" fmla="*/ 495 w 2935"/>
                  <a:gd name="T15" fmla="*/ 253 h 3164"/>
                  <a:gd name="T16" fmla="*/ 495 w 2935"/>
                  <a:gd name="T17" fmla="*/ 0 h 3164"/>
                  <a:gd name="T18" fmla="*/ 495 w 2935"/>
                  <a:gd name="T19" fmla="*/ 0 h 3164"/>
                  <a:gd name="T20" fmla="*/ 743 w 2935"/>
                  <a:gd name="T21" fmla="*/ 0 h 3164"/>
                  <a:gd name="T22" fmla="*/ 743 w 2935"/>
                  <a:gd name="T23" fmla="*/ 0 h 3164"/>
                  <a:gd name="T24" fmla="*/ 991 w 2935"/>
                  <a:gd name="T25" fmla="*/ 253 h 3164"/>
                  <a:gd name="T26" fmla="*/ 991 w 2935"/>
                  <a:gd name="T27" fmla="*/ 253 h 3164"/>
                  <a:gd name="T28" fmla="*/ 1239 w 2935"/>
                  <a:gd name="T29" fmla="*/ 253 h 3164"/>
                  <a:gd name="T30" fmla="*/ 1239 w 2935"/>
                  <a:gd name="T31" fmla="*/ 253 h 3164"/>
                  <a:gd name="T32" fmla="*/ 1486 w 2935"/>
                  <a:gd name="T33" fmla="*/ 0 h 3164"/>
                  <a:gd name="T34" fmla="*/ 1734 w 2935"/>
                  <a:gd name="T35" fmla="*/ 0 h 3164"/>
                  <a:gd name="T36" fmla="*/ 1982 w 2935"/>
                  <a:gd name="T37" fmla="*/ 253 h 3164"/>
                  <a:gd name="T38" fmla="*/ 1734 w 2935"/>
                  <a:gd name="T39" fmla="*/ 506 h 3164"/>
                  <a:gd name="T40" fmla="*/ 1734 w 2935"/>
                  <a:gd name="T41" fmla="*/ 759 h 3164"/>
                  <a:gd name="T42" fmla="*/ 1734 w 2935"/>
                  <a:gd name="T43" fmla="*/ 759 h 3164"/>
                  <a:gd name="T44" fmla="*/ 1734 w 2935"/>
                  <a:gd name="T45" fmla="*/ 1012 h 3164"/>
                  <a:gd name="T46" fmla="*/ 1982 w 2935"/>
                  <a:gd name="T47" fmla="*/ 1012 h 3164"/>
                  <a:gd name="T48" fmla="*/ 1982 w 2935"/>
                  <a:gd name="T49" fmla="*/ 1012 h 3164"/>
                  <a:gd name="T50" fmla="*/ 1982 w 2935"/>
                  <a:gd name="T51" fmla="*/ 1264 h 3164"/>
                  <a:gd name="T52" fmla="*/ 2230 w 2935"/>
                  <a:gd name="T53" fmla="*/ 1012 h 3164"/>
                  <a:gd name="T54" fmla="*/ 2230 w 2935"/>
                  <a:gd name="T55" fmla="*/ 1264 h 3164"/>
                  <a:gd name="T56" fmla="*/ 2230 w 2935"/>
                  <a:gd name="T57" fmla="*/ 1264 h 3164"/>
                  <a:gd name="T58" fmla="*/ 1734 w 2935"/>
                  <a:gd name="T59" fmla="*/ 1264 h 3164"/>
                  <a:gd name="T60" fmla="*/ 1486 w 2935"/>
                  <a:gd name="T61" fmla="*/ 1517 h 3164"/>
                  <a:gd name="T62" fmla="*/ 1486 w 2935"/>
                  <a:gd name="T63" fmla="*/ 1770 h 3164"/>
                  <a:gd name="T64" fmla="*/ 1486 w 2935"/>
                  <a:gd name="T65" fmla="*/ 1770 h 3164"/>
                  <a:gd name="T66" fmla="*/ 1486 w 2935"/>
                  <a:gd name="T67" fmla="*/ 2023 h 3164"/>
                  <a:gd name="T68" fmla="*/ 1486 w 2935"/>
                  <a:gd name="T69" fmla="*/ 2023 h 3164"/>
                  <a:gd name="T70" fmla="*/ 1239 w 2935"/>
                  <a:gd name="T71" fmla="*/ 2529 h 3164"/>
                  <a:gd name="T72" fmla="*/ 1239 w 2935"/>
                  <a:gd name="T73" fmla="*/ 2529 h 3164"/>
                  <a:gd name="T74" fmla="*/ 1239 w 2935"/>
                  <a:gd name="T75" fmla="*/ 2529 h 3164"/>
                  <a:gd name="T76" fmla="*/ 1239 w 2935"/>
                  <a:gd name="T77" fmla="*/ 2276 h 3164"/>
                  <a:gd name="T78" fmla="*/ 1239 w 2935"/>
                  <a:gd name="T79" fmla="*/ 2276 h 3164"/>
                  <a:gd name="T80" fmla="*/ 991 w 2935"/>
                  <a:gd name="T81" fmla="*/ 2276 h 3164"/>
                  <a:gd name="T82" fmla="*/ 991 w 2935"/>
                  <a:gd name="T83" fmla="*/ 2276 h 3164"/>
                  <a:gd name="T84" fmla="*/ 991 w 2935"/>
                  <a:gd name="T85" fmla="*/ 2276 h 3164"/>
                  <a:gd name="T86" fmla="*/ 991 w 2935"/>
                  <a:gd name="T87" fmla="*/ 2276 h 3164"/>
                  <a:gd name="T88" fmla="*/ 991 w 2935"/>
                  <a:gd name="T89" fmla="*/ 2276 h 3164"/>
                  <a:gd name="T90" fmla="*/ 991 w 2935"/>
                  <a:gd name="T91" fmla="*/ 2023 h 3164"/>
                  <a:gd name="T92" fmla="*/ 743 w 2935"/>
                  <a:gd name="T93" fmla="*/ 2023 h 3164"/>
                  <a:gd name="T94" fmla="*/ 743 w 2935"/>
                  <a:gd name="T95" fmla="*/ 2023 h 3164"/>
                  <a:gd name="T96" fmla="*/ 743 w 2935"/>
                  <a:gd name="T97" fmla="*/ 1770 h 3164"/>
                  <a:gd name="T98" fmla="*/ 495 w 2935"/>
                  <a:gd name="T99" fmla="*/ 1770 h 3164"/>
                  <a:gd name="T100" fmla="*/ 495 w 2935"/>
                  <a:gd name="T101" fmla="*/ 1517 h 3164"/>
                  <a:gd name="T102" fmla="*/ 495 w 2935"/>
                  <a:gd name="T103" fmla="*/ 1264 h 3164"/>
                  <a:gd name="T104" fmla="*/ 248 w 2935"/>
                  <a:gd name="T105" fmla="*/ 1517 h 3164"/>
                  <a:gd name="T106" fmla="*/ 248 w 2935"/>
                  <a:gd name="T107" fmla="*/ 1264 h 3164"/>
                  <a:gd name="T108" fmla="*/ 248 w 2935"/>
                  <a:gd name="T109" fmla="*/ 1264 h 3164"/>
                  <a:gd name="T110" fmla="*/ 0 w 2935"/>
                  <a:gd name="T111" fmla="*/ 1012 h 3164"/>
                  <a:gd name="T112" fmla="*/ 0 w 2935"/>
                  <a:gd name="T113" fmla="*/ 759 h 3164"/>
                  <a:gd name="T114" fmla="*/ 0 w 2935"/>
                  <a:gd name="T115" fmla="*/ 759 h 316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35"/>
                  <a:gd name="T175" fmla="*/ 0 h 3164"/>
                  <a:gd name="T176" fmla="*/ 2935 w 2935"/>
                  <a:gd name="T177" fmla="*/ 3164 h 316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35" h="3164">
                    <a:moveTo>
                      <a:pt x="55" y="828"/>
                    </a:moveTo>
                    <a:lnTo>
                      <a:pt x="289" y="789"/>
                    </a:lnTo>
                    <a:lnTo>
                      <a:pt x="400" y="678"/>
                    </a:lnTo>
                    <a:lnTo>
                      <a:pt x="426" y="548"/>
                    </a:lnTo>
                    <a:lnTo>
                      <a:pt x="484" y="505"/>
                    </a:lnTo>
                    <a:lnTo>
                      <a:pt x="469" y="350"/>
                    </a:lnTo>
                    <a:lnTo>
                      <a:pt x="512" y="307"/>
                    </a:lnTo>
                    <a:lnTo>
                      <a:pt x="588" y="259"/>
                    </a:lnTo>
                    <a:lnTo>
                      <a:pt x="664" y="43"/>
                    </a:lnTo>
                    <a:lnTo>
                      <a:pt x="725" y="0"/>
                    </a:lnTo>
                    <a:lnTo>
                      <a:pt x="898" y="130"/>
                    </a:lnTo>
                    <a:lnTo>
                      <a:pt x="948" y="109"/>
                    </a:lnTo>
                    <a:lnTo>
                      <a:pt x="1168" y="256"/>
                    </a:lnTo>
                    <a:lnTo>
                      <a:pt x="1294" y="227"/>
                    </a:lnTo>
                    <a:lnTo>
                      <a:pt x="1565" y="303"/>
                    </a:lnTo>
                    <a:lnTo>
                      <a:pt x="1662" y="353"/>
                    </a:lnTo>
                    <a:lnTo>
                      <a:pt x="1893" y="57"/>
                    </a:lnTo>
                    <a:lnTo>
                      <a:pt x="2221" y="123"/>
                    </a:lnTo>
                    <a:lnTo>
                      <a:pt x="2459" y="407"/>
                    </a:lnTo>
                    <a:lnTo>
                      <a:pt x="2405" y="598"/>
                    </a:lnTo>
                    <a:lnTo>
                      <a:pt x="2408" y="807"/>
                    </a:lnTo>
                    <a:lnTo>
                      <a:pt x="2321" y="1005"/>
                    </a:lnTo>
                    <a:lnTo>
                      <a:pt x="2337" y="1160"/>
                    </a:lnTo>
                    <a:lnTo>
                      <a:pt x="2466" y="1297"/>
                    </a:lnTo>
                    <a:lnTo>
                      <a:pt x="2466" y="1369"/>
                    </a:lnTo>
                    <a:lnTo>
                      <a:pt x="2730" y="1503"/>
                    </a:lnTo>
                    <a:lnTo>
                      <a:pt x="2837" y="1280"/>
                    </a:lnTo>
                    <a:lnTo>
                      <a:pt x="2935" y="1549"/>
                    </a:lnTo>
                    <a:lnTo>
                      <a:pt x="2917" y="1697"/>
                    </a:lnTo>
                    <a:lnTo>
                      <a:pt x="2426" y="1729"/>
                    </a:lnTo>
                    <a:lnTo>
                      <a:pt x="2084" y="1985"/>
                    </a:lnTo>
                    <a:lnTo>
                      <a:pt x="2069" y="2281"/>
                    </a:lnTo>
                    <a:lnTo>
                      <a:pt x="1921" y="2436"/>
                    </a:lnTo>
                    <a:lnTo>
                      <a:pt x="1864" y="2627"/>
                    </a:lnTo>
                    <a:lnTo>
                      <a:pt x="1832" y="2677"/>
                    </a:lnTo>
                    <a:lnTo>
                      <a:pt x="1764" y="3164"/>
                    </a:lnTo>
                    <a:lnTo>
                      <a:pt x="1694" y="3120"/>
                    </a:lnTo>
                    <a:lnTo>
                      <a:pt x="1626" y="3150"/>
                    </a:lnTo>
                    <a:lnTo>
                      <a:pt x="1521" y="3045"/>
                    </a:lnTo>
                    <a:lnTo>
                      <a:pt x="1521" y="3009"/>
                    </a:lnTo>
                    <a:lnTo>
                      <a:pt x="1428" y="2991"/>
                    </a:lnTo>
                    <a:lnTo>
                      <a:pt x="1348" y="3009"/>
                    </a:lnTo>
                    <a:lnTo>
                      <a:pt x="1316" y="2995"/>
                    </a:lnTo>
                    <a:lnTo>
                      <a:pt x="1337" y="2918"/>
                    </a:lnTo>
                    <a:lnTo>
                      <a:pt x="1370" y="2818"/>
                    </a:lnTo>
                    <a:lnTo>
                      <a:pt x="1269" y="2720"/>
                    </a:lnTo>
                    <a:lnTo>
                      <a:pt x="1035" y="2659"/>
                    </a:lnTo>
                    <a:lnTo>
                      <a:pt x="859" y="2465"/>
                    </a:lnTo>
                    <a:lnTo>
                      <a:pt x="841" y="2306"/>
                    </a:lnTo>
                    <a:lnTo>
                      <a:pt x="750" y="2119"/>
                    </a:lnTo>
                    <a:lnTo>
                      <a:pt x="725" y="1903"/>
                    </a:lnTo>
                    <a:lnTo>
                      <a:pt x="523" y="1722"/>
                    </a:lnTo>
                    <a:lnTo>
                      <a:pt x="411" y="1790"/>
                    </a:lnTo>
                    <a:lnTo>
                      <a:pt x="332" y="1740"/>
                    </a:lnTo>
                    <a:lnTo>
                      <a:pt x="278" y="1549"/>
                    </a:lnTo>
                    <a:lnTo>
                      <a:pt x="87" y="1362"/>
                    </a:lnTo>
                    <a:lnTo>
                      <a:pt x="0" y="1089"/>
                    </a:lnTo>
                    <a:lnTo>
                      <a:pt x="55" y="8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89" name="Freeform 35"/>
              <p:cNvSpPr>
                <a:spLocks noChangeAspect="1"/>
              </p:cNvSpPr>
              <p:nvPr/>
            </p:nvSpPr>
            <p:spPr bwMode="gray">
              <a:xfrm>
                <a:off x="3294183" y="3385427"/>
                <a:ext cx="621242" cy="829507"/>
              </a:xfrm>
              <a:custGeom>
                <a:avLst/>
                <a:gdLst>
                  <a:gd name="T0" fmla="*/ 5293 w 2487"/>
                  <a:gd name="T1" fmla="*/ 7831 h 3264"/>
                  <a:gd name="T2" fmla="*/ 5100 w 2487"/>
                  <a:gd name="T3" fmla="*/ 7788 h 3264"/>
                  <a:gd name="T4" fmla="*/ 4840 w 2487"/>
                  <a:gd name="T5" fmla="*/ 7373 h 3264"/>
                  <a:gd name="T6" fmla="*/ 4678 w 2487"/>
                  <a:gd name="T7" fmla="*/ 7210 h 3264"/>
                  <a:gd name="T8" fmla="*/ 4719 w 2487"/>
                  <a:gd name="T9" fmla="*/ 7104 h 3264"/>
                  <a:gd name="T10" fmla="*/ 3822 w 2487"/>
                  <a:gd name="T11" fmla="*/ 6092 h 3264"/>
                  <a:gd name="T12" fmla="*/ 3387 w 2487"/>
                  <a:gd name="T13" fmla="*/ 5360 h 3264"/>
                  <a:gd name="T14" fmla="*/ 3230 w 2487"/>
                  <a:gd name="T15" fmla="*/ 5065 h 3264"/>
                  <a:gd name="T16" fmla="*/ 2818 w 2487"/>
                  <a:gd name="T17" fmla="*/ 4849 h 3264"/>
                  <a:gd name="T18" fmla="*/ 2587 w 2487"/>
                  <a:gd name="T19" fmla="*/ 4345 h 3264"/>
                  <a:gd name="T20" fmla="*/ 2327 w 2487"/>
                  <a:gd name="T21" fmla="*/ 4345 h 3264"/>
                  <a:gd name="T22" fmla="*/ 2035 w 2487"/>
                  <a:gd name="T23" fmla="*/ 4019 h 3264"/>
                  <a:gd name="T24" fmla="*/ 2011 w 2487"/>
                  <a:gd name="T25" fmla="*/ 3784 h 3264"/>
                  <a:gd name="T26" fmla="*/ 1899 w 2487"/>
                  <a:gd name="T27" fmla="*/ 3553 h 3264"/>
                  <a:gd name="T28" fmla="*/ 1899 w 2487"/>
                  <a:gd name="T29" fmla="*/ 3421 h 3264"/>
                  <a:gd name="T30" fmla="*/ 1511 w 2487"/>
                  <a:gd name="T31" fmla="*/ 3155 h 3264"/>
                  <a:gd name="T32" fmla="*/ 1228 w 2487"/>
                  <a:gd name="T33" fmla="*/ 2930 h 3264"/>
                  <a:gd name="T34" fmla="*/ 953 w 2487"/>
                  <a:gd name="T35" fmla="*/ 2644 h 3264"/>
                  <a:gd name="T36" fmla="*/ 825 w 2487"/>
                  <a:gd name="T37" fmla="*/ 2495 h 3264"/>
                  <a:gd name="T38" fmla="*/ 726 w 2487"/>
                  <a:gd name="T39" fmla="*/ 2644 h 3264"/>
                  <a:gd name="T40" fmla="*/ 218 w 2487"/>
                  <a:gd name="T41" fmla="*/ 2342 h 3264"/>
                  <a:gd name="T42" fmla="*/ 146 w 2487"/>
                  <a:gd name="T43" fmla="*/ 2325 h 3264"/>
                  <a:gd name="T44" fmla="*/ 146 w 2487"/>
                  <a:gd name="T45" fmla="*/ 2179 h 3264"/>
                  <a:gd name="T46" fmla="*/ 0 w 2487"/>
                  <a:gd name="T47" fmla="*/ 1867 h 3264"/>
                  <a:gd name="T48" fmla="*/ 96 w 2487"/>
                  <a:gd name="T49" fmla="*/ 1572 h 3264"/>
                  <a:gd name="T50" fmla="*/ 305 w 2487"/>
                  <a:gd name="T51" fmla="*/ 1296 h 3264"/>
                  <a:gd name="T52" fmla="*/ 289 w 2487"/>
                  <a:gd name="T53" fmla="*/ 1164 h 3264"/>
                  <a:gd name="T54" fmla="*/ 962 w 2487"/>
                  <a:gd name="T55" fmla="*/ 655 h 3264"/>
                  <a:gd name="T56" fmla="*/ 1455 w 2487"/>
                  <a:gd name="T57" fmla="*/ 127 h 3264"/>
                  <a:gd name="T58" fmla="*/ 1706 w 2487"/>
                  <a:gd name="T59" fmla="*/ 0 h 3264"/>
                  <a:gd name="T60" fmla="*/ 2035 w 2487"/>
                  <a:gd name="T61" fmla="*/ 154 h 3264"/>
                  <a:gd name="T62" fmla="*/ 2125 w 2487"/>
                  <a:gd name="T63" fmla="*/ 283 h 3264"/>
                  <a:gd name="T64" fmla="*/ 2141 w 2487"/>
                  <a:gd name="T65" fmla="*/ 509 h 3264"/>
                  <a:gd name="T66" fmla="*/ 2318 w 2487"/>
                  <a:gd name="T67" fmla="*/ 821 h 3264"/>
                  <a:gd name="T68" fmla="*/ 2383 w 2487"/>
                  <a:gd name="T69" fmla="*/ 1425 h 3264"/>
                  <a:gd name="T70" fmla="*/ 2730 w 2487"/>
                  <a:gd name="T71" fmla="*/ 1572 h 3264"/>
                  <a:gd name="T72" fmla="*/ 2966 w 2487"/>
                  <a:gd name="T73" fmla="*/ 1622 h 3264"/>
                  <a:gd name="T74" fmla="*/ 3378 w 2487"/>
                  <a:gd name="T75" fmla="*/ 2495 h 3264"/>
                  <a:gd name="T76" fmla="*/ 3255 w 2487"/>
                  <a:gd name="T77" fmla="*/ 3121 h 3264"/>
                  <a:gd name="T78" fmla="*/ 3450 w 2487"/>
                  <a:gd name="T79" fmla="*/ 3777 h 3264"/>
                  <a:gd name="T80" fmla="*/ 3878 w 2487"/>
                  <a:gd name="T81" fmla="*/ 4225 h 3264"/>
                  <a:gd name="T82" fmla="*/ 3999 w 2487"/>
                  <a:gd name="T83" fmla="*/ 4683 h 3264"/>
                  <a:gd name="T84" fmla="*/ 4176 w 2487"/>
                  <a:gd name="T85" fmla="*/ 4803 h 3264"/>
                  <a:gd name="T86" fmla="*/ 4427 w 2487"/>
                  <a:gd name="T87" fmla="*/ 4640 h 3264"/>
                  <a:gd name="T88" fmla="*/ 4880 w 2487"/>
                  <a:gd name="T89" fmla="*/ 5075 h 3264"/>
                  <a:gd name="T90" fmla="*/ 4936 w 2487"/>
                  <a:gd name="T91" fmla="*/ 5593 h 3264"/>
                  <a:gd name="T92" fmla="*/ 5140 w 2487"/>
                  <a:gd name="T93" fmla="*/ 6041 h 3264"/>
                  <a:gd name="T94" fmla="*/ 5181 w 2487"/>
                  <a:gd name="T95" fmla="*/ 6423 h 3264"/>
                  <a:gd name="T96" fmla="*/ 5575 w 2487"/>
                  <a:gd name="T97" fmla="*/ 6888 h 3264"/>
                  <a:gd name="T98" fmla="*/ 5494 w 2487"/>
                  <a:gd name="T99" fmla="*/ 6992 h 3264"/>
                  <a:gd name="T100" fmla="*/ 5519 w 2487"/>
                  <a:gd name="T101" fmla="*/ 7176 h 3264"/>
                  <a:gd name="T102" fmla="*/ 5340 w 2487"/>
                  <a:gd name="T103" fmla="*/ 7373 h 3264"/>
                  <a:gd name="T104" fmla="*/ 5488 w 2487"/>
                  <a:gd name="T105" fmla="*/ 7632 h 3264"/>
                  <a:gd name="T106" fmla="*/ 5445 w 2487"/>
                  <a:gd name="T107" fmla="*/ 7762 h 3264"/>
                  <a:gd name="T108" fmla="*/ 5293 w 2487"/>
                  <a:gd name="T109" fmla="*/ 7831 h 326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487"/>
                  <a:gd name="T166" fmla="*/ 0 h 3264"/>
                  <a:gd name="T167" fmla="*/ 2487 w 2487"/>
                  <a:gd name="T168" fmla="*/ 3264 h 326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487" h="3264">
                    <a:moveTo>
                      <a:pt x="2361" y="3264"/>
                    </a:moveTo>
                    <a:lnTo>
                      <a:pt x="2275" y="3246"/>
                    </a:lnTo>
                    <a:lnTo>
                      <a:pt x="2159" y="3073"/>
                    </a:lnTo>
                    <a:lnTo>
                      <a:pt x="2087" y="3005"/>
                    </a:lnTo>
                    <a:lnTo>
                      <a:pt x="2105" y="2961"/>
                    </a:lnTo>
                    <a:lnTo>
                      <a:pt x="1705" y="2539"/>
                    </a:lnTo>
                    <a:lnTo>
                      <a:pt x="1511" y="2234"/>
                    </a:lnTo>
                    <a:lnTo>
                      <a:pt x="1441" y="2111"/>
                    </a:lnTo>
                    <a:lnTo>
                      <a:pt x="1257" y="2021"/>
                    </a:lnTo>
                    <a:lnTo>
                      <a:pt x="1154" y="1811"/>
                    </a:lnTo>
                    <a:lnTo>
                      <a:pt x="1038" y="1811"/>
                    </a:lnTo>
                    <a:lnTo>
                      <a:pt x="908" y="1675"/>
                    </a:lnTo>
                    <a:lnTo>
                      <a:pt x="897" y="1577"/>
                    </a:lnTo>
                    <a:lnTo>
                      <a:pt x="847" y="1481"/>
                    </a:lnTo>
                    <a:lnTo>
                      <a:pt x="847" y="1426"/>
                    </a:lnTo>
                    <a:lnTo>
                      <a:pt x="674" y="1315"/>
                    </a:lnTo>
                    <a:lnTo>
                      <a:pt x="548" y="1221"/>
                    </a:lnTo>
                    <a:lnTo>
                      <a:pt x="425" y="1102"/>
                    </a:lnTo>
                    <a:lnTo>
                      <a:pt x="368" y="1040"/>
                    </a:lnTo>
                    <a:lnTo>
                      <a:pt x="324" y="1102"/>
                    </a:lnTo>
                    <a:lnTo>
                      <a:pt x="97" y="976"/>
                    </a:lnTo>
                    <a:lnTo>
                      <a:pt x="65" y="969"/>
                    </a:lnTo>
                    <a:lnTo>
                      <a:pt x="65" y="908"/>
                    </a:lnTo>
                    <a:lnTo>
                      <a:pt x="0" y="778"/>
                    </a:lnTo>
                    <a:lnTo>
                      <a:pt x="43" y="655"/>
                    </a:lnTo>
                    <a:lnTo>
                      <a:pt x="136" y="540"/>
                    </a:lnTo>
                    <a:lnTo>
                      <a:pt x="129" y="485"/>
                    </a:lnTo>
                    <a:lnTo>
                      <a:pt x="429" y="273"/>
                    </a:lnTo>
                    <a:lnTo>
                      <a:pt x="649" y="53"/>
                    </a:lnTo>
                    <a:lnTo>
                      <a:pt x="761" y="0"/>
                    </a:lnTo>
                    <a:lnTo>
                      <a:pt x="908" y="64"/>
                    </a:lnTo>
                    <a:lnTo>
                      <a:pt x="948" y="118"/>
                    </a:lnTo>
                    <a:lnTo>
                      <a:pt x="955" y="212"/>
                    </a:lnTo>
                    <a:lnTo>
                      <a:pt x="1034" y="342"/>
                    </a:lnTo>
                    <a:lnTo>
                      <a:pt x="1063" y="594"/>
                    </a:lnTo>
                    <a:lnTo>
                      <a:pt x="1218" y="655"/>
                    </a:lnTo>
                    <a:lnTo>
                      <a:pt x="1323" y="676"/>
                    </a:lnTo>
                    <a:lnTo>
                      <a:pt x="1507" y="1040"/>
                    </a:lnTo>
                    <a:lnTo>
                      <a:pt x="1452" y="1301"/>
                    </a:lnTo>
                    <a:lnTo>
                      <a:pt x="1539" y="1574"/>
                    </a:lnTo>
                    <a:lnTo>
                      <a:pt x="1730" y="1761"/>
                    </a:lnTo>
                    <a:lnTo>
                      <a:pt x="1784" y="1952"/>
                    </a:lnTo>
                    <a:lnTo>
                      <a:pt x="1863" y="2002"/>
                    </a:lnTo>
                    <a:lnTo>
                      <a:pt x="1975" y="1934"/>
                    </a:lnTo>
                    <a:lnTo>
                      <a:pt x="2177" y="2115"/>
                    </a:lnTo>
                    <a:lnTo>
                      <a:pt x="2202" y="2331"/>
                    </a:lnTo>
                    <a:lnTo>
                      <a:pt x="2293" y="2518"/>
                    </a:lnTo>
                    <a:lnTo>
                      <a:pt x="2311" y="2677"/>
                    </a:lnTo>
                    <a:lnTo>
                      <a:pt x="2487" y="2871"/>
                    </a:lnTo>
                    <a:lnTo>
                      <a:pt x="2451" y="2914"/>
                    </a:lnTo>
                    <a:lnTo>
                      <a:pt x="2462" y="2991"/>
                    </a:lnTo>
                    <a:lnTo>
                      <a:pt x="2382" y="3073"/>
                    </a:lnTo>
                    <a:lnTo>
                      <a:pt x="2448" y="3181"/>
                    </a:lnTo>
                    <a:lnTo>
                      <a:pt x="2429" y="3235"/>
                    </a:lnTo>
                    <a:lnTo>
                      <a:pt x="2361" y="326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0" name="Freeform 36"/>
              <p:cNvSpPr>
                <a:spLocks noChangeAspect="1"/>
              </p:cNvSpPr>
              <p:nvPr/>
            </p:nvSpPr>
            <p:spPr bwMode="gray">
              <a:xfrm>
                <a:off x="3866636" y="4175898"/>
                <a:ext cx="673284" cy="683124"/>
              </a:xfrm>
              <a:custGeom>
                <a:avLst/>
                <a:gdLst>
                  <a:gd name="T0" fmla="*/ 11 w 2736"/>
                  <a:gd name="T1" fmla="*/ 37 h 2696"/>
                  <a:gd name="T2" fmla="*/ 15 w 2736"/>
                  <a:gd name="T3" fmla="*/ 35 h 2696"/>
                  <a:gd name="T4" fmla="*/ 17 w 2736"/>
                  <a:gd name="T5" fmla="*/ 37 h 2696"/>
                  <a:gd name="T6" fmla="*/ 20 w 2736"/>
                  <a:gd name="T7" fmla="*/ 37 h 2696"/>
                  <a:gd name="T8" fmla="*/ 21 w 2736"/>
                  <a:gd name="T9" fmla="*/ 41 h 2696"/>
                  <a:gd name="T10" fmla="*/ 23 w 2736"/>
                  <a:gd name="T11" fmla="*/ 41 h 2696"/>
                  <a:gd name="T12" fmla="*/ 26 w 2736"/>
                  <a:gd name="T13" fmla="*/ 39 h 2696"/>
                  <a:gd name="T14" fmla="*/ 30 w 2736"/>
                  <a:gd name="T15" fmla="*/ 36 h 2696"/>
                  <a:gd name="T16" fmla="*/ 28 w 2736"/>
                  <a:gd name="T17" fmla="*/ 36 h 2696"/>
                  <a:gd name="T18" fmla="*/ 28 w 2736"/>
                  <a:gd name="T19" fmla="*/ 32 h 2696"/>
                  <a:gd name="T20" fmla="*/ 26 w 2736"/>
                  <a:gd name="T21" fmla="*/ 31 h 2696"/>
                  <a:gd name="T22" fmla="*/ 25 w 2736"/>
                  <a:gd name="T23" fmla="*/ 30 h 2696"/>
                  <a:gd name="T24" fmla="*/ 27 w 2736"/>
                  <a:gd name="T25" fmla="*/ 29 h 2696"/>
                  <a:gd name="T26" fmla="*/ 31 w 2736"/>
                  <a:gd name="T27" fmla="*/ 27 h 2696"/>
                  <a:gd name="T28" fmla="*/ 35 w 2736"/>
                  <a:gd name="T29" fmla="*/ 24 h 2696"/>
                  <a:gd name="T30" fmla="*/ 37 w 2736"/>
                  <a:gd name="T31" fmla="*/ 18 h 2696"/>
                  <a:gd name="T32" fmla="*/ 39 w 2736"/>
                  <a:gd name="T33" fmla="*/ 16 h 2696"/>
                  <a:gd name="T34" fmla="*/ 39 w 2736"/>
                  <a:gd name="T35" fmla="*/ 13 h 2696"/>
                  <a:gd name="T36" fmla="*/ 40 w 2736"/>
                  <a:gd name="T37" fmla="*/ 10 h 2696"/>
                  <a:gd name="T38" fmla="*/ 36 w 2736"/>
                  <a:gd name="T39" fmla="*/ 8 h 2696"/>
                  <a:gd name="T40" fmla="*/ 33 w 2736"/>
                  <a:gd name="T41" fmla="*/ 12 h 2696"/>
                  <a:gd name="T42" fmla="*/ 30 w 2736"/>
                  <a:gd name="T43" fmla="*/ 11 h 2696"/>
                  <a:gd name="T44" fmla="*/ 28 w 2736"/>
                  <a:gd name="T45" fmla="*/ 8 h 2696"/>
                  <a:gd name="T46" fmla="*/ 28 w 2736"/>
                  <a:gd name="T47" fmla="*/ 12 h 2696"/>
                  <a:gd name="T48" fmla="*/ 29 w 2736"/>
                  <a:gd name="T49" fmla="*/ 15 h 2696"/>
                  <a:gd name="T50" fmla="*/ 25 w 2736"/>
                  <a:gd name="T51" fmla="*/ 16 h 2696"/>
                  <a:gd name="T52" fmla="*/ 24 w 2736"/>
                  <a:gd name="T53" fmla="*/ 18 h 2696"/>
                  <a:gd name="T54" fmla="*/ 19 w 2736"/>
                  <a:gd name="T55" fmla="*/ 17 h 2696"/>
                  <a:gd name="T56" fmla="*/ 20 w 2736"/>
                  <a:gd name="T57" fmla="*/ 13 h 2696"/>
                  <a:gd name="T58" fmla="*/ 21 w 2736"/>
                  <a:gd name="T59" fmla="*/ 11 h 2696"/>
                  <a:gd name="T60" fmla="*/ 25 w 2736"/>
                  <a:gd name="T61" fmla="*/ 5 h 2696"/>
                  <a:gd name="T62" fmla="*/ 22 w 2736"/>
                  <a:gd name="T63" fmla="*/ 5 h 2696"/>
                  <a:gd name="T64" fmla="*/ 20 w 2736"/>
                  <a:gd name="T65" fmla="*/ 7 h 2696"/>
                  <a:gd name="T66" fmla="*/ 19 w 2736"/>
                  <a:gd name="T67" fmla="*/ 2 h 2696"/>
                  <a:gd name="T68" fmla="*/ 17 w 2736"/>
                  <a:gd name="T69" fmla="*/ 4 h 2696"/>
                  <a:gd name="T70" fmla="*/ 17 w 2736"/>
                  <a:gd name="T71" fmla="*/ 0 h 2696"/>
                  <a:gd name="T72" fmla="*/ 17 w 2736"/>
                  <a:gd name="T73" fmla="*/ 3 h 2696"/>
                  <a:gd name="T74" fmla="*/ 13 w 2736"/>
                  <a:gd name="T75" fmla="*/ 7 h 2696"/>
                  <a:gd name="T76" fmla="*/ 15 w 2736"/>
                  <a:gd name="T77" fmla="*/ 11 h 2696"/>
                  <a:gd name="T78" fmla="*/ 16 w 2736"/>
                  <a:gd name="T79" fmla="*/ 15 h 2696"/>
                  <a:gd name="T80" fmla="*/ 14 w 2736"/>
                  <a:gd name="T81" fmla="*/ 17 h 2696"/>
                  <a:gd name="T82" fmla="*/ 13 w 2736"/>
                  <a:gd name="T83" fmla="*/ 22 h 2696"/>
                  <a:gd name="T84" fmla="*/ 9 w 2736"/>
                  <a:gd name="T85" fmla="*/ 19 h 2696"/>
                  <a:gd name="T86" fmla="*/ 4 w 2736"/>
                  <a:gd name="T87" fmla="*/ 23 h 2696"/>
                  <a:gd name="T88" fmla="*/ 2 w 2736"/>
                  <a:gd name="T89" fmla="*/ 24 h 2696"/>
                  <a:gd name="T90" fmla="*/ 0 w 2736"/>
                  <a:gd name="T91" fmla="*/ 26 h 2696"/>
                  <a:gd name="T92" fmla="*/ 7 w 2736"/>
                  <a:gd name="T93" fmla="*/ 37 h 269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36"/>
                  <a:gd name="T142" fmla="*/ 0 h 2696"/>
                  <a:gd name="T143" fmla="*/ 2736 w 2736"/>
                  <a:gd name="T144" fmla="*/ 2696 h 269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36" h="2696">
                    <a:moveTo>
                      <a:pt x="684" y="2527"/>
                    </a:moveTo>
                    <a:lnTo>
                      <a:pt x="793" y="2414"/>
                    </a:lnTo>
                    <a:lnTo>
                      <a:pt x="861" y="2414"/>
                    </a:lnTo>
                    <a:lnTo>
                      <a:pt x="1023" y="2281"/>
                    </a:lnTo>
                    <a:lnTo>
                      <a:pt x="1095" y="2336"/>
                    </a:lnTo>
                    <a:lnTo>
                      <a:pt x="1193" y="2361"/>
                    </a:lnTo>
                    <a:lnTo>
                      <a:pt x="1305" y="2295"/>
                    </a:lnTo>
                    <a:lnTo>
                      <a:pt x="1398" y="2393"/>
                    </a:lnTo>
                    <a:lnTo>
                      <a:pt x="1423" y="2696"/>
                    </a:lnTo>
                    <a:lnTo>
                      <a:pt x="1470" y="2677"/>
                    </a:lnTo>
                    <a:lnTo>
                      <a:pt x="1553" y="2609"/>
                    </a:lnTo>
                    <a:lnTo>
                      <a:pt x="1589" y="2634"/>
                    </a:lnTo>
                    <a:lnTo>
                      <a:pt x="1694" y="2648"/>
                    </a:lnTo>
                    <a:lnTo>
                      <a:pt x="1780" y="2527"/>
                    </a:lnTo>
                    <a:lnTo>
                      <a:pt x="1996" y="2464"/>
                    </a:lnTo>
                    <a:lnTo>
                      <a:pt x="2029" y="2353"/>
                    </a:lnTo>
                    <a:lnTo>
                      <a:pt x="2004" y="2318"/>
                    </a:lnTo>
                    <a:lnTo>
                      <a:pt x="1928" y="2309"/>
                    </a:lnTo>
                    <a:lnTo>
                      <a:pt x="1863" y="2163"/>
                    </a:lnTo>
                    <a:lnTo>
                      <a:pt x="1914" y="2043"/>
                    </a:lnTo>
                    <a:lnTo>
                      <a:pt x="1896" y="2007"/>
                    </a:lnTo>
                    <a:lnTo>
                      <a:pt x="1784" y="2000"/>
                    </a:lnTo>
                    <a:lnTo>
                      <a:pt x="1723" y="1972"/>
                    </a:lnTo>
                    <a:lnTo>
                      <a:pt x="1716" y="1920"/>
                    </a:lnTo>
                    <a:lnTo>
                      <a:pt x="1762" y="1852"/>
                    </a:lnTo>
                    <a:lnTo>
                      <a:pt x="1885" y="1852"/>
                    </a:lnTo>
                    <a:lnTo>
                      <a:pt x="1971" y="1791"/>
                    </a:lnTo>
                    <a:lnTo>
                      <a:pt x="2119" y="1736"/>
                    </a:lnTo>
                    <a:lnTo>
                      <a:pt x="2361" y="1658"/>
                    </a:lnTo>
                    <a:lnTo>
                      <a:pt x="2422" y="1565"/>
                    </a:lnTo>
                    <a:lnTo>
                      <a:pt x="2364" y="1381"/>
                    </a:lnTo>
                    <a:lnTo>
                      <a:pt x="2519" y="1142"/>
                    </a:lnTo>
                    <a:lnTo>
                      <a:pt x="2620" y="1074"/>
                    </a:lnTo>
                    <a:lnTo>
                      <a:pt x="2693" y="1006"/>
                    </a:lnTo>
                    <a:lnTo>
                      <a:pt x="2664" y="894"/>
                    </a:lnTo>
                    <a:lnTo>
                      <a:pt x="2707" y="833"/>
                    </a:lnTo>
                    <a:lnTo>
                      <a:pt x="2696" y="685"/>
                    </a:lnTo>
                    <a:lnTo>
                      <a:pt x="2736" y="635"/>
                    </a:lnTo>
                    <a:lnTo>
                      <a:pt x="2732" y="635"/>
                    </a:lnTo>
                    <a:lnTo>
                      <a:pt x="2498" y="523"/>
                    </a:lnTo>
                    <a:lnTo>
                      <a:pt x="2484" y="541"/>
                    </a:lnTo>
                    <a:lnTo>
                      <a:pt x="2267" y="785"/>
                    </a:lnTo>
                    <a:lnTo>
                      <a:pt x="2134" y="749"/>
                    </a:lnTo>
                    <a:lnTo>
                      <a:pt x="2029" y="717"/>
                    </a:lnTo>
                    <a:lnTo>
                      <a:pt x="2011" y="530"/>
                    </a:lnTo>
                    <a:lnTo>
                      <a:pt x="1953" y="537"/>
                    </a:lnTo>
                    <a:lnTo>
                      <a:pt x="1882" y="606"/>
                    </a:lnTo>
                    <a:lnTo>
                      <a:pt x="1939" y="796"/>
                    </a:lnTo>
                    <a:lnTo>
                      <a:pt x="2000" y="865"/>
                    </a:lnTo>
                    <a:lnTo>
                      <a:pt x="1982" y="944"/>
                    </a:lnTo>
                    <a:lnTo>
                      <a:pt x="1870" y="1038"/>
                    </a:lnTo>
                    <a:lnTo>
                      <a:pt x="1723" y="1049"/>
                    </a:lnTo>
                    <a:lnTo>
                      <a:pt x="1709" y="1186"/>
                    </a:lnTo>
                    <a:lnTo>
                      <a:pt x="1657" y="1186"/>
                    </a:lnTo>
                    <a:lnTo>
                      <a:pt x="1352" y="1096"/>
                    </a:lnTo>
                    <a:lnTo>
                      <a:pt x="1290" y="1078"/>
                    </a:lnTo>
                    <a:lnTo>
                      <a:pt x="1297" y="887"/>
                    </a:lnTo>
                    <a:lnTo>
                      <a:pt x="1402" y="851"/>
                    </a:lnTo>
                    <a:lnTo>
                      <a:pt x="1434" y="764"/>
                    </a:lnTo>
                    <a:lnTo>
                      <a:pt x="1416" y="689"/>
                    </a:lnTo>
                    <a:lnTo>
                      <a:pt x="1698" y="389"/>
                    </a:lnTo>
                    <a:lnTo>
                      <a:pt x="1691" y="328"/>
                    </a:lnTo>
                    <a:lnTo>
                      <a:pt x="1568" y="212"/>
                    </a:lnTo>
                    <a:lnTo>
                      <a:pt x="1518" y="300"/>
                    </a:lnTo>
                    <a:lnTo>
                      <a:pt x="1380" y="473"/>
                    </a:lnTo>
                    <a:lnTo>
                      <a:pt x="1337" y="448"/>
                    </a:lnTo>
                    <a:lnTo>
                      <a:pt x="1345" y="159"/>
                    </a:lnTo>
                    <a:lnTo>
                      <a:pt x="1309" y="126"/>
                    </a:lnTo>
                    <a:lnTo>
                      <a:pt x="1222" y="328"/>
                    </a:lnTo>
                    <a:lnTo>
                      <a:pt x="1186" y="285"/>
                    </a:lnTo>
                    <a:lnTo>
                      <a:pt x="1229" y="51"/>
                    </a:lnTo>
                    <a:lnTo>
                      <a:pt x="1157" y="0"/>
                    </a:lnTo>
                    <a:lnTo>
                      <a:pt x="1111" y="119"/>
                    </a:lnTo>
                    <a:lnTo>
                      <a:pt x="1153" y="216"/>
                    </a:lnTo>
                    <a:lnTo>
                      <a:pt x="919" y="303"/>
                    </a:lnTo>
                    <a:lnTo>
                      <a:pt x="872" y="462"/>
                    </a:lnTo>
                    <a:lnTo>
                      <a:pt x="923" y="569"/>
                    </a:lnTo>
                    <a:lnTo>
                      <a:pt x="1016" y="681"/>
                    </a:lnTo>
                    <a:lnTo>
                      <a:pt x="988" y="854"/>
                    </a:lnTo>
                    <a:lnTo>
                      <a:pt x="1118" y="983"/>
                    </a:lnTo>
                    <a:lnTo>
                      <a:pt x="988" y="1106"/>
                    </a:lnTo>
                    <a:lnTo>
                      <a:pt x="952" y="1113"/>
                    </a:lnTo>
                    <a:lnTo>
                      <a:pt x="911" y="1402"/>
                    </a:lnTo>
                    <a:lnTo>
                      <a:pt x="904" y="1417"/>
                    </a:lnTo>
                    <a:lnTo>
                      <a:pt x="720" y="1276"/>
                    </a:lnTo>
                    <a:lnTo>
                      <a:pt x="591" y="1204"/>
                    </a:lnTo>
                    <a:lnTo>
                      <a:pt x="361" y="1287"/>
                    </a:lnTo>
                    <a:lnTo>
                      <a:pt x="281" y="1452"/>
                    </a:lnTo>
                    <a:lnTo>
                      <a:pt x="245" y="1538"/>
                    </a:lnTo>
                    <a:lnTo>
                      <a:pt x="118" y="1575"/>
                    </a:lnTo>
                    <a:lnTo>
                      <a:pt x="0" y="1618"/>
                    </a:lnTo>
                    <a:lnTo>
                      <a:pt x="25" y="1697"/>
                    </a:lnTo>
                    <a:lnTo>
                      <a:pt x="104" y="1920"/>
                    </a:lnTo>
                    <a:lnTo>
                      <a:pt x="465" y="2418"/>
                    </a:lnTo>
                    <a:lnTo>
                      <a:pt x="684" y="252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1" name="Freeform 37"/>
              <p:cNvSpPr>
                <a:spLocks noChangeAspect="1"/>
              </p:cNvSpPr>
              <p:nvPr/>
            </p:nvSpPr>
            <p:spPr bwMode="gray">
              <a:xfrm>
                <a:off x="4445594" y="4335296"/>
                <a:ext cx="387057" cy="344815"/>
              </a:xfrm>
              <a:custGeom>
                <a:avLst/>
                <a:gdLst>
                  <a:gd name="T0" fmla="*/ 0 w 1549"/>
                  <a:gd name="T1" fmla="*/ 1023 h 1376"/>
                  <a:gd name="T2" fmla="*/ 61 w 1549"/>
                  <a:gd name="T3" fmla="*/ 930 h 1376"/>
                  <a:gd name="T4" fmla="*/ 3 w 1549"/>
                  <a:gd name="T5" fmla="*/ 746 h 1376"/>
                  <a:gd name="T6" fmla="*/ 158 w 1549"/>
                  <a:gd name="T7" fmla="*/ 507 h 1376"/>
                  <a:gd name="T8" fmla="*/ 259 w 1549"/>
                  <a:gd name="T9" fmla="*/ 439 h 1376"/>
                  <a:gd name="T10" fmla="*/ 332 w 1549"/>
                  <a:gd name="T11" fmla="*/ 371 h 1376"/>
                  <a:gd name="T12" fmla="*/ 303 w 1549"/>
                  <a:gd name="T13" fmla="*/ 259 h 1376"/>
                  <a:gd name="T14" fmla="*/ 346 w 1549"/>
                  <a:gd name="T15" fmla="*/ 198 h 1376"/>
                  <a:gd name="T16" fmla="*/ 335 w 1549"/>
                  <a:gd name="T17" fmla="*/ 50 h 1376"/>
                  <a:gd name="T18" fmla="*/ 375 w 1549"/>
                  <a:gd name="T19" fmla="*/ 0 h 1376"/>
                  <a:gd name="T20" fmla="*/ 526 w 1549"/>
                  <a:gd name="T21" fmla="*/ 14 h 1376"/>
                  <a:gd name="T22" fmla="*/ 612 w 1549"/>
                  <a:gd name="T23" fmla="*/ 82 h 1376"/>
                  <a:gd name="T24" fmla="*/ 706 w 1549"/>
                  <a:gd name="T25" fmla="*/ 82 h 1376"/>
                  <a:gd name="T26" fmla="*/ 883 w 1549"/>
                  <a:gd name="T27" fmla="*/ 227 h 1376"/>
                  <a:gd name="T28" fmla="*/ 962 w 1549"/>
                  <a:gd name="T29" fmla="*/ 259 h 1376"/>
                  <a:gd name="T30" fmla="*/ 1092 w 1549"/>
                  <a:gd name="T31" fmla="*/ 147 h 1376"/>
                  <a:gd name="T32" fmla="*/ 1499 w 1549"/>
                  <a:gd name="T33" fmla="*/ 291 h 1376"/>
                  <a:gd name="T34" fmla="*/ 1549 w 1549"/>
                  <a:gd name="T35" fmla="*/ 403 h 1376"/>
                  <a:gd name="T36" fmla="*/ 1514 w 1549"/>
                  <a:gd name="T37" fmla="*/ 464 h 1376"/>
                  <a:gd name="T38" fmla="*/ 1383 w 1549"/>
                  <a:gd name="T39" fmla="*/ 482 h 1376"/>
                  <a:gd name="T40" fmla="*/ 1355 w 1549"/>
                  <a:gd name="T41" fmla="*/ 532 h 1376"/>
                  <a:gd name="T42" fmla="*/ 1276 w 1549"/>
                  <a:gd name="T43" fmla="*/ 637 h 1376"/>
                  <a:gd name="T44" fmla="*/ 1078 w 1549"/>
                  <a:gd name="T45" fmla="*/ 659 h 1376"/>
                  <a:gd name="T46" fmla="*/ 983 w 1549"/>
                  <a:gd name="T47" fmla="*/ 821 h 1376"/>
                  <a:gd name="T48" fmla="*/ 1046 w 1549"/>
                  <a:gd name="T49" fmla="*/ 900 h 1376"/>
                  <a:gd name="T50" fmla="*/ 1167 w 1549"/>
                  <a:gd name="T51" fmla="*/ 1203 h 1376"/>
                  <a:gd name="T52" fmla="*/ 1110 w 1549"/>
                  <a:gd name="T53" fmla="*/ 1315 h 1376"/>
                  <a:gd name="T54" fmla="*/ 1034 w 1549"/>
                  <a:gd name="T55" fmla="*/ 1376 h 1376"/>
                  <a:gd name="T56" fmla="*/ 930 w 1549"/>
                  <a:gd name="T57" fmla="*/ 1333 h 1376"/>
                  <a:gd name="T58" fmla="*/ 825 w 1549"/>
                  <a:gd name="T59" fmla="*/ 1369 h 1376"/>
                  <a:gd name="T60" fmla="*/ 757 w 1549"/>
                  <a:gd name="T61" fmla="*/ 1300 h 1376"/>
                  <a:gd name="T62" fmla="*/ 648 w 1549"/>
                  <a:gd name="T63" fmla="*/ 1249 h 1376"/>
                  <a:gd name="T64" fmla="*/ 505 w 1549"/>
                  <a:gd name="T65" fmla="*/ 1292 h 1376"/>
                  <a:gd name="T66" fmla="*/ 457 w 1549"/>
                  <a:gd name="T67" fmla="*/ 1267 h 1376"/>
                  <a:gd name="T68" fmla="*/ 414 w 1549"/>
                  <a:gd name="T69" fmla="*/ 1131 h 1376"/>
                  <a:gd name="T70" fmla="*/ 346 w 1549"/>
                  <a:gd name="T71" fmla="*/ 1080 h 1376"/>
                  <a:gd name="T72" fmla="*/ 266 w 1549"/>
                  <a:gd name="T73" fmla="*/ 1149 h 1376"/>
                  <a:gd name="T74" fmla="*/ 155 w 1549"/>
                  <a:gd name="T75" fmla="*/ 1167 h 1376"/>
                  <a:gd name="T76" fmla="*/ 87 w 1549"/>
                  <a:gd name="T77" fmla="*/ 1142 h 1376"/>
                  <a:gd name="T78" fmla="*/ 78 w 1549"/>
                  <a:gd name="T79" fmla="*/ 1080 h 1376"/>
                  <a:gd name="T80" fmla="*/ 0 w 1549"/>
                  <a:gd name="T81" fmla="*/ 1023 h 137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549"/>
                  <a:gd name="T124" fmla="*/ 0 h 1376"/>
                  <a:gd name="T125" fmla="*/ 1549 w 1549"/>
                  <a:gd name="T126" fmla="*/ 1376 h 137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549" h="1376">
                    <a:moveTo>
                      <a:pt x="0" y="1023"/>
                    </a:moveTo>
                    <a:lnTo>
                      <a:pt x="61" y="930"/>
                    </a:lnTo>
                    <a:lnTo>
                      <a:pt x="3" y="746"/>
                    </a:lnTo>
                    <a:lnTo>
                      <a:pt x="158" y="507"/>
                    </a:lnTo>
                    <a:lnTo>
                      <a:pt x="259" y="439"/>
                    </a:lnTo>
                    <a:lnTo>
                      <a:pt x="332" y="371"/>
                    </a:lnTo>
                    <a:lnTo>
                      <a:pt x="303" y="259"/>
                    </a:lnTo>
                    <a:lnTo>
                      <a:pt x="346" y="198"/>
                    </a:lnTo>
                    <a:lnTo>
                      <a:pt x="335" y="50"/>
                    </a:lnTo>
                    <a:lnTo>
                      <a:pt x="375" y="0"/>
                    </a:lnTo>
                    <a:lnTo>
                      <a:pt x="526" y="14"/>
                    </a:lnTo>
                    <a:lnTo>
                      <a:pt x="612" y="82"/>
                    </a:lnTo>
                    <a:lnTo>
                      <a:pt x="706" y="82"/>
                    </a:lnTo>
                    <a:lnTo>
                      <a:pt x="883" y="227"/>
                    </a:lnTo>
                    <a:lnTo>
                      <a:pt x="962" y="259"/>
                    </a:lnTo>
                    <a:lnTo>
                      <a:pt x="1092" y="147"/>
                    </a:lnTo>
                    <a:lnTo>
                      <a:pt x="1499" y="291"/>
                    </a:lnTo>
                    <a:lnTo>
                      <a:pt x="1549" y="403"/>
                    </a:lnTo>
                    <a:lnTo>
                      <a:pt x="1514" y="464"/>
                    </a:lnTo>
                    <a:lnTo>
                      <a:pt x="1383" y="482"/>
                    </a:lnTo>
                    <a:lnTo>
                      <a:pt x="1355" y="532"/>
                    </a:lnTo>
                    <a:lnTo>
                      <a:pt x="1276" y="637"/>
                    </a:lnTo>
                    <a:lnTo>
                      <a:pt x="1078" y="659"/>
                    </a:lnTo>
                    <a:lnTo>
                      <a:pt x="983" y="821"/>
                    </a:lnTo>
                    <a:lnTo>
                      <a:pt x="1046" y="900"/>
                    </a:lnTo>
                    <a:lnTo>
                      <a:pt x="1167" y="1203"/>
                    </a:lnTo>
                    <a:lnTo>
                      <a:pt x="1110" y="1315"/>
                    </a:lnTo>
                    <a:lnTo>
                      <a:pt x="1034" y="1376"/>
                    </a:lnTo>
                    <a:lnTo>
                      <a:pt x="930" y="1333"/>
                    </a:lnTo>
                    <a:lnTo>
                      <a:pt x="825" y="1369"/>
                    </a:lnTo>
                    <a:lnTo>
                      <a:pt x="757" y="1300"/>
                    </a:lnTo>
                    <a:lnTo>
                      <a:pt x="648" y="1249"/>
                    </a:lnTo>
                    <a:lnTo>
                      <a:pt x="505" y="1292"/>
                    </a:lnTo>
                    <a:lnTo>
                      <a:pt x="457" y="1267"/>
                    </a:lnTo>
                    <a:lnTo>
                      <a:pt x="414" y="1131"/>
                    </a:lnTo>
                    <a:lnTo>
                      <a:pt x="346" y="1080"/>
                    </a:lnTo>
                    <a:lnTo>
                      <a:pt x="266" y="1149"/>
                    </a:lnTo>
                    <a:lnTo>
                      <a:pt x="155" y="1167"/>
                    </a:lnTo>
                    <a:lnTo>
                      <a:pt x="87" y="1142"/>
                    </a:lnTo>
                    <a:lnTo>
                      <a:pt x="78" y="1080"/>
                    </a:lnTo>
                    <a:lnTo>
                      <a:pt x="0" y="102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2" name="Freeform 38"/>
              <p:cNvSpPr>
                <a:spLocks noChangeAspect="1"/>
              </p:cNvSpPr>
              <p:nvPr/>
            </p:nvSpPr>
            <p:spPr bwMode="gray">
              <a:xfrm>
                <a:off x="4361027" y="4231200"/>
                <a:ext cx="117093" cy="146383"/>
              </a:xfrm>
              <a:custGeom>
                <a:avLst/>
                <a:gdLst>
                  <a:gd name="T0" fmla="*/ 488 w 488"/>
                  <a:gd name="T1" fmla="*/ 329 h 573"/>
                  <a:gd name="T2" fmla="*/ 271 w 488"/>
                  <a:gd name="T3" fmla="*/ 573 h 573"/>
                  <a:gd name="T4" fmla="*/ 138 w 488"/>
                  <a:gd name="T5" fmla="*/ 537 h 573"/>
                  <a:gd name="T6" fmla="*/ 33 w 488"/>
                  <a:gd name="T7" fmla="*/ 505 h 573"/>
                  <a:gd name="T8" fmla="*/ 15 w 488"/>
                  <a:gd name="T9" fmla="*/ 318 h 573"/>
                  <a:gd name="T10" fmla="*/ 33 w 488"/>
                  <a:gd name="T11" fmla="*/ 264 h 573"/>
                  <a:gd name="T12" fmla="*/ 0 w 488"/>
                  <a:gd name="T13" fmla="*/ 177 h 573"/>
                  <a:gd name="T14" fmla="*/ 11 w 488"/>
                  <a:gd name="T15" fmla="*/ 127 h 573"/>
                  <a:gd name="T16" fmla="*/ 116 w 488"/>
                  <a:gd name="T17" fmla="*/ 88 h 573"/>
                  <a:gd name="T18" fmla="*/ 202 w 488"/>
                  <a:gd name="T19" fmla="*/ 0 h 573"/>
                  <a:gd name="T20" fmla="*/ 375 w 488"/>
                  <a:gd name="T21" fmla="*/ 141 h 573"/>
                  <a:gd name="T22" fmla="*/ 397 w 488"/>
                  <a:gd name="T23" fmla="*/ 210 h 573"/>
                  <a:gd name="T24" fmla="*/ 488 w 488"/>
                  <a:gd name="T25" fmla="*/ 329 h 5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8"/>
                  <a:gd name="T40" fmla="*/ 0 h 573"/>
                  <a:gd name="T41" fmla="*/ 488 w 488"/>
                  <a:gd name="T42" fmla="*/ 573 h 5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8" h="573">
                    <a:moveTo>
                      <a:pt x="488" y="329"/>
                    </a:moveTo>
                    <a:lnTo>
                      <a:pt x="271" y="573"/>
                    </a:lnTo>
                    <a:lnTo>
                      <a:pt x="138" y="537"/>
                    </a:lnTo>
                    <a:lnTo>
                      <a:pt x="33" y="505"/>
                    </a:lnTo>
                    <a:lnTo>
                      <a:pt x="15" y="318"/>
                    </a:lnTo>
                    <a:lnTo>
                      <a:pt x="33" y="264"/>
                    </a:lnTo>
                    <a:lnTo>
                      <a:pt x="0" y="177"/>
                    </a:lnTo>
                    <a:lnTo>
                      <a:pt x="11" y="127"/>
                    </a:lnTo>
                    <a:lnTo>
                      <a:pt x="116" y="88"/>
                    </a:lnTo>
                    <a:lnTo>
                      <a:pt x="202" y="0"/>
                    </a:lnTo>
                    <a:lnTo>
                      <a:pt x="375" y="141"/>
                    </a:lnTo>
                    <a:lnTo>
                      <a:pt x="397" y="210"/>
                    </a:lnTo>
                    <a:lnTo>
                      <a:pt x="488" y="3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3" name="Freeform 39"/>
              <p:cNvSpPr>
                <a:spLocks noChangeAspect="1"/>
              </p:cNvSpPr>
              <p:nvPr/>
            </p:nvSpPr>
            <p:spPr bwMode="gray">
              <a:xfrm>
                <a:off x="4689538" y="4380837"/>
                <a:ext cx="253701" cy="296019"/>
              </a:xfrm>
              <a:custGeom>
                <a:avLst/>
                <a:gdLst>
                  <a:gd name="T0" fmla="*/ 5 w 1018"/>
                  <a:gd name="T1" fmla="*/ 18 h 1185"/>
                  <a:gd name="T2" fmla="*/ 6 w 1018"/>
                  <a:gd name="T3" fmla="*/ 16 h 1185"/>
                  <a:gd name="T4" fmla="*/ 6 w 1018"/>
                  <a:gd name="T5" fmla="*/ 15 h 1185"/>
                  <a:gd name="T6" fmla="*/ 7 w 1018"/>
                  <a:gd name="T7" fmla="*/ 15 h 1185"/>
                  <a:gd name="T8" fmla="*/ 8 w 1018"/>
                  <a:gd name="T9" fmla="*/ 14 h 1185"/>
                  <a:gd name="T10" fmla="*/ 8 w 1018"/>
                  <a:gd name="T11" fmla="*/ 12 h 1185"/>
                  <a:gd name="T12" fmla="*/ 10 w 1018"/>
                  <a:gd name="T13" fmla="*/ 11 h 1185"/>
                  <a:gd name="T14" fmla="*/ 10 w 1018"/>
                  <a:gd name="T15" fmla="*/ 10 h 1185"/>
                  <a:gd name="T16" fmla="*/ 10 w 1018"/>
                  <a:gd name="T17" fmla="*/ 9 h 1185"/>
                  <a:gd name="T18" fmla="*/ 12 w 1018"/>
                  <a:gd name="T19" fmla="*/ 7 h 1185"/>
                  <a:gd name="T20" fmla="*/ 12 w 1018"/>
                  <a:gd name="T21" fmla="*/ 5 h 1185"/>
                  <a:gd name="T22" fmla="*/ 15 w 1018"/>
                  <a:gd name="T23" fmla="*/ 5 h 1185"/>
                  <a:gd name="T24" fmla="*/ 15 w 1018"/>
                  <a:gd name="T25" fmla="*/ 3 h 1185"/>
                  <a:gd name="T26" fmla="*/ 14 w 1018"/>
                  <a:gd name="T27" fmla="*/ 1 h 1185"/>
                  <a:gd name="T28" fmla="*/ 13 w 1018"/>
                  <a:gd name="T29" fmla="*/ 0 h 1185"/>
                  <a:gd name="T30" fmla="*/ 11 w 1018"/>
                  <a:gd name="T31" fmla="*/ 2 h 1185"/>
                  <a:gd name="T32" fmla="*/ 9 w 1018"/>
                  <a:gd name="T33" fmla="*/ 1 h 1185"/>
                  <a:gd name="T34" fmla="*/ 8 w 1018"/>
                  <a:gd name="T35" fmla="*/ 2 h 1185"/>
                  <a:gd name="T36" fmla="*/ 8 w 1018"/>
                  <a:gd name="T37" fmla="*/ 4 h 1185"/>
                  <a:gd name="T38" fmla="*/ 8 w 1018"/>
                  <a:gd name="T39" fmla="*/ 5 h 1185"/>
                  <a:gd name="T40" fmla="*/ 6 w 1018"/>
                  <a:gd name="T41" fmla="*/ 5 h 1185"/>
                  <a:gd name="T42" fmla="*/ 5 w 1018"/>
                  <a:gd name="T43" fmla="*/ 6 h 1185"/>
                  <a:gd name="T44" fmla="*/ 4 w 1018"/>
                  <a:gd name="T45" fmla="*/ 7 h 1185"/>
                  <a:gd name="T46" fmla="*/ 1 w 1018"/>
                  <a:gd name="T47" fmla="*/ 7 h 1185"/>
                  <a:gd name="T48" fmla="*/ 0 w 1018"/>
                  <a:gd name="T49" fmla="*/ 10 h 1185"/>
                  <a:gd name="T50" fmla="*/ 1 w 1018"/>
                  <a:gd name="T51" fmla="*/ 11 h 1185"/>
                  <a:gd name="T52" fmla="*/ 3 w 1018"/>
                  <a:gd name="T53" fmla="*/ 16 h 1185"/>
                  <a:gd name="T54" fmla="*/ 5 w 1018"/>
                  <a:gd name="T55" fmla="*/ 18 h 118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018"/>
                  <a:gd name="T85" fmla="*/ 0 h 1185"/>
                  <a:gd name="T86" fmla="*/ 1018 w 1018"/>
                  <a:gd name="T87" fmla="*/ 1185 h 118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018" h="1185">
                    <a:moveTo>
                      <a:pt x="315" y="1185"/>
                    </a:moveTo>
                    <a:lnTo>
                      <a:pt x="418" y="1051"/>
                    </a:lnTo>
                    <a:lnTo>
                      <a:pt x="426" y="998"/>
                    </a:lnTo>
                    <a:lnTo>
                      <a:pt x="506" y="972"/>
                    </a:lnTo>
                    <a:lnTo>
                      <a:pt x="523" y="892"/>
                    </a:lnTo>
                    <a:lnTo>
                      <a:pt x="523" y="792"/>
                    </a:lnTo>
                    <a:lnTo>
                      <a:pt x="657" y="716"/>
                    </a:lnTo>
                    <a:lnTo>
                      <a:pt x="682" y="684"/>
                    </a:lnTo>
                    <a:lnTo>
                      <a:pt x="682" y="587"/>
                    </a:lnTo>
                    <a:lnTo>
                      <a:pt x="822" y="450"/>
                    </a:lnTo>
                    <a:lnTo>
                      <a:pt x="852" y="320"/>
                    </a:lnTo>
                    <a:lnTo>
                      <a:pt x="1018" y="298"/>
                    </a:lnTo>
                    <a:lnTo>
                      <a:pt x="999" y="212"/>
                    </a:lnTo>
                    <a:lnTo>
                      <a:pt x="949" y="86"/>
                    </a:lnTo>
                    <a:lnTo>
                      <a:pt x="870" y="0"/>
                    </a:lnTo>
                    <a:lnTo>
                      <a:pt x="722" y="122"/>
                    </a:lnTo>
                    <a:lnTo>
                      <a:pt x="584" y="64"/>
                    </a:lnTo>
                    <a:lnTo>
                      <a:pt x="516" y="125"/>
                    </a:lnTo>
                    <a:lnTo>
                      <a:pt x="566" y="237"/>
                    </a:lnTo>
                    <a:lnTo>
                      <a:pt x="531" y="298"/>
                    </a:lnTo>
                    <a:lnTo>
                      <a:pt x="400" y="316"/>
                    </a:lnTo>
                    <a:lnTo>
                      <a:pt x="372" y="366"/>
                    </a:lnTo>
                    <a:lnTo>
                      <a:pt x="293" y="471"/>
                    </a:lnTo>
                    <a:lnTo>
                      <a:pt x="95" y="493"/>
                    </a:lnTo>
                    <a:lnTo>
                      <a:pt x="0" y="655"/>
                    </a:lnTo>
                    <a:lnTo>
                      <a:pt x="63" y="734"/>
                    </a:lnTo>
                    <a:lnTo>
                      <a:pt x="184" y="1037"/>
                    </a:lnTo>
                    <a:lnTo>
                      <a:pt x="315" y="1185"/>
                    </a:lnTo>
                    <a:close/>
                  </a:path>
                </a:pathLst>
              </a:custGeom>
              <a:solidFill>
                <a:srgbClr val="376092"/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  <a:defRPr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4" name="Freeform 40"/>
              <p:cNvSpPr>
                <a:spLocks noChangeAspect="1"/>
              </p:cNvSpPr>
              <p:nvPr/>
            </p:nvSpPr>
            <p:spPr bwMode="gray">
              <a:xfrm>
                <a:off x="4813136" y="4416618"/>
                <a:ext cx="299237" cy="315539"/>
              </a:xfrm>
              <a:custGeom>
                <a:avLst/>
                <a:gdLst>
                  <a:gd name="T0" fmla="*/ 857 w 1189"/>
                  <a:gd name="T1" fmla="*/ 0 h 1254"/>
                  <a:gd name="T2" fmla="*/ 919 w 1189"/>
                  <a:gd name="T3" fmla="*/ 137 h 1254"/>
                  <a:gd name="T4" fmla="*/ 962 w 1189"/>
                  <a:gd name="T5" fmla="*/ 162 h 1254"/>
                  <a:gd name="T6" fmla="*/ 1019 w 1189"/>
                  <a:gd name="T7" fmla="*/ 145 h 1254"/>
                  <a:gd name="T8" fmla="*/ 1096 w 1189"/>
                  <a:gd name="T9" fmla="*/ 205 h 1254"/>
                  <a:gd name="T10" fmla="*/ 1051 w 1189"/>
                  <a:gd name="T11" fmla="*/ 386 h 1254"/>
                  <a:gd name="T12" fmla="*/ 930 w 1189"/>
                  <a:gd name="T13" fmla="*/ 386 h 1254"/>
                  <a:gd name="T14" fmla="*/ 868 w 1189"/>
                  <a:gd name="T15" fmla="*/ 448 h 1254"/>
                  <a:gd name="T16" fmla="*/ 894 w 1189"/>
                  <a:gd name="T17" fmla="*/ 526 h 1254"/>
                  <a:gd name="T18" fmla="*/ 864 w 1189"/>
                  <a:gd name="T19" fmla="*/ 631 h 1254"/>
                  <a:gd name="T20" fmla="*/ 882 w 1189"/>
                  <a:gd name="T21" fmla="*/ 689 h 1254"/>
                  <a:gd name="T22" fmla="*/ 908 w 1189"/>
                  <a:gd name="T23" fmla="*/ 717 h 1254"/>
                  <a:gd name="T24" fmla="*/ 1088 w 1189"/>
                  <a:gd name="T25" fmla="*/ 577 h 1254"/>
                  <a:gd name="T26" fmla="*/ 1146 w 1189"/>
                  <a:gd name="T27" fmla="*/ 516 h 1254"/>
                  <a:gd name="T28" fmla="*/ 1189 w 1189"/>
                  <a:gd name="T29" fmla="*/ 559 h 1254"/>
                  <a:gd name="T30" fmla="*/ 1174 w 1189"/>
                  <a:gd name="T31" fmla="*/ 657 h 1254"/>
                  <a:gd name="T32" fmla="*/ 1114 w 1189"/>
                  <a:gd name="T33" fmla="*/ 760 h 1254"/>
                  <a:gd name="T34" fmla="*/ 1149 w 1189"/>
                  <a:gd name="T35" fmla="*/ 898 h 1254"/>
                  <a:gd name="T36" fmla="*/ 1073 w 1189"/>
                  <a:gd name="T37" fmla="*/ 1028 h 1254"/>
                  <a:gd name="T38" fmla="*/ 1103 w 1189"/>
                  <a:gd name="T39" fmla="*/ 1194 h 1254"/>
                  <a:gd name="T40" fmla="*/ 998 w 1189"/>
                  <a:gd name="T41" fmla="*/ 1208 h 1254"/>
                  <a:gd name="T42" fmla="*/ 973 w 1189"/>
                  <a:gd name="T43" fmla="*/ 1244 h 1254"/>
                  <a:gd name="T44" fmla="*/ 803 w 1189"/>
                  <a:gd name="T45" fmla="*/ 1254 h 1254"/>
                  <a:gd name="T46" fmla="*/ 807 w 1189"/>
                  <a:gd name="T47" fmla="*/ 1204 h 1254"/>
                  <a:gd name="T48" fmla="*/ 764 w 1189"/>
                  <a:gd name="T49" fmla="*/ 1110 h 1254"/>
                  <a:gd name="T50" fmla="*/ 641 w 1189"/>
                  <a:gd name="T51" fmla="*/ 1110 h 1254"/>
                  <a:gd name="T52" fmla="*/ 583 w 1189"/>
                  <a:gd name="T53" fmla="*/ 1092 h 1254"/>
                  <a:gd name="T54" fmla="*/ 583 w 1189"/>
                  <a:gd name="T55" fmla="*/ 988 h 1254"/>
                  <a:gd name="T56" fmla="*/ 540 w 1189"/>
                  <a:gd name="T57" fmla="*/ 962 h 1254"/>
                  <a:gd name="T58" fmla="*/ 392 w 1189"/>
                  <a:gd name="T59" fmla="*/ 999 h 1254"/>
                  <a:gd name="T60" fmla="*/ 339 w 1189"/>
                  <a:gd name="T61" fmla="*/ 1117 h 1254"/>
                  <a:gd name="T62" fmla="*/ 0 w 1189"/>
                  <a:gd name="T63" fmla="*/ 822 h 1254"/>
                  <a:gd name="T64" fmla="*/ 17 w 1189"/>
                  <a:gd name="T65" fmla="*/ 742 h 1254"/>
                  <a:gd name="T66" fmla="*/ 17 w 1189"/>
                  <a:gd name="T67" fmla="*/ 642 h 1254"/>
                  <a:gd name="T68" fmla="*/ 151 w 1189"/>
                  <a:gd name="T69" fmla="*/ 566 h 1254"/>
                  <a:gd name="T70" fmla="*/ 176 w 1189"/>
                  <a:gd name="T71" fmla="*/ 534 h 1254"/>
                  <a:gd name="T72" fmla="*/ 176 w 1189"/>
                  <a:gd name="T73" fmla="*/ 437 h 1254"/>
                  <a:gd name="T74" fmla="*/ 316 w 1189"/>
                  <a:gd name="T75" fmla="*/ 300 h 1254"/>
                  <a:gd name="T76" fmla="*/ 346 w 1189"/>
                  <a:gd name="T77" fmla="*/ 170 h 1254"/>
                  <a:gd name="T78" fmla="*/ 512 w 1189"/>
                  <a:gd name="T79" fmla="*/ 148 h 1254"/>
                  <a:gd name="T80" fmla="*/ 493 w 1189"/>
                  <a:gd name="T81" fmla="*/ 62 h 1254"/>
                  <a:gd name="T82" fmla="*/ 598 w 1189"/>
                  <a:gd name="T83" fmla="*/ 105 h 1254"/>
                  <a:gd name="T84" fmla="*/ 659 w 1189"/>
                  <a:gd name="T85" fmla="*/ 159 h 1254"/>
                  <a:gd name="T86" fmla="*/ 789 w 1189"/>
                  <a:gd name="T87" fmla="*/ 141 h 1254"/>
                  <a:gd name="T88" fmla="*/ 857 w 1189"/>
                  <a:gd name="T89" fmla="*/ 0 h 12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89"/>
                  <a:gd name="T136" fmla="*/ 0 h 1254"/>
                  <a:gd name="T137" fmla="*/ 1189 w 1189"/>
                  <a:gd name="T138" fmla="*/ 1254 h 12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89" h="1254">
                    <a:moveTo>
                      <a:pt x="857" y="0"/>
                    </a:moveTo>
                    <a:lnTo>
                      <a:pt x="919" y="137"/>
                    </a:lnTo>
                    <a:lnTo>
                      <a:pt x="962" y="162"/>
                    </a:lnTo>
                    <a:lnTo>
                      <a:pt x="1019" y="145"/>
                    </a:lnTo>
                    <a:lnTo>
                      <a:pt x="1096" y="205"/>
                    </a:lnTo>
                    <a:lnTo>
                      <a:pt x="1051" y="386"/>
                    </a:lnTo>
                    <a:lnTo>
                      <a:pt x="930" y="386"/>
                    </a:lnTo>
                    <a:lnTo>
                      <a:pt x="868" y="448"/>
                    </a:lnTo>
                    <a:lnTo>
                      <a:pt x="894" y="526"/>
                    </a:lnTo>
                    <a:lnTo>
                      <a:pt x="864" y="631"/>
                    </a:lnTo>
                    <a:lnTo>
                      <a:pt x="882" y="689"/>
                    </a:lnTo>
                    <a:lnTo>
                      <a:pt x="908" y="717"/>
                    </a:lnTo>
                    <a:lnTo>
                      <a:pt x="1088" y="577"/>
                    </a:lnTo>
                    <a:lnTo>
                      <a:pt x="1146" y="516"/>
                    </a:lnTo>
                    <a:lnTo>
                      <a:pt x="1189" y="559"/>
                    </a:lnTo>
                    <a:lnTo>
                      <a:pt x="1174" y="657"/>
                    </a:lnTo>
                    <a:lnTo>
                      <a:pt x="1114" y="760"/>
                    </a:lnTo>
                    <a:lnTo>
                      <a:pt x="1149" y="898"/>
                    </a:lnTo>
                    <a:lnTo>
                      <a:pt x="1073" y="1028"/>
                    </a:lnTo>
                    <a:lnTo>
                      <a:pt x="1103" y="1194"/>
                    </a:lnTo>
                    <a:lnTo>
                      <a:pt x="998" y="1208"/>
                    </a:lnTo>
                    <a:lnTo>
                      <a:pt x="973" y="1244"/>
                    </a:lnTo>
                    <a:lnTo>
                      <a:pt x="803" y="1254"/>
                    </a:lnTo>
                    <a:lnTo>
                      <a:pt x="807" y="1204"/>
                    </a:lnTo>
                    <a:lnTo>
                      <a:pt x="764" y="1110"/>
                    </a:lnTo>
                    <a:lnTo>
                      <a:pt x="641" y="1110"/>
                    </a:lnTo>
                    <a:lnTo>
                      <a:pt x="583" y="1092"/>
                    </a:lnTo>
                    <a:lnTo>
                      <a:pt x="583" y="988"/>
                    </a:lnTo>
                    <a:lnTo>
                      <a:pt x="540" y="962"/>
                    </a:lnTo>
                    <a:lnTo>
                      <a:pt x="392" y="999"/>
                    </a:lnTo>
                    <a:lnTo>
                      <a:pt x="339" y="1117"/>
                    </a:lnTo>
                    <a:lnTo>
                      <a:pt x="0" y="822"/>
                    </a:lnTo>
                    <a:lnTo>
                      <a:pt x="17" y="742"/>
                    </a:lnTo>
                    <a:lnTo>
                      <a:pt x="17" y="642"/>
                    </a:lnTo>
                    <a:lnTo>
                      <a:pt x="151" y="566"/>
                    </a:lnTo>
                    <a:lnTo>
                      <a:pt x="176" y="534"/>
                    </a:lnTo>
                    <a:lnTo>
                      <a:pt x="176" y="437"/>
                    </a:lnTo>
                    <a:lnTo>
                      <a:pt x="316" y="300"/>
                    </a:lnTo>
                    <a:lnTo>
                      <a:pt x="346" y="170"/>
                    </a:lnTo>
                    <a:lnTo>
                      <a:pt x="512" y="148"/>
                    </a:lnTo>
                    <a:lnTo>
                      <a:pt x="493" y="62"/>
                    </a:lnTo>
                    <a:lnTo>
                      <a:pt x="598" y="105"/>
                    </a:lnTo>
                    <a:lnTo>
                      <a:pt x="659" y="159"/>
                    </a:lnTo>
                    <a:lnTo>
                      <a:pt x="789" y="141"/>
                    </a:lnTo>
                    <a:lnTo>
                      <a:pt x="85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5" name="Freeform 41"/>
              <p:cNvSpPr>
                <a:spLocks noChangeAspect="1"/>
              </p:cNvSpPr>
              <p:nvPr/>
            </p:nvSpPr>
            <p:spPr bwMode="gray">
              <a:xfrm>
                <a:off x="4952995" y="4517462"/>
                <a:ext cx="380552" cy="520475"/>
              </a:xfrm>
              <a:custGeom>
                <a:avLst/>
                <a:gdLst>
                  <a:gd name="T0" fmla="*/ 22 w 1536"/>
                  <a:gd name="T1" fmla="*/ 27 h 2061"/>
                  <a:gd name="T2" fmla="*/ 17 w 1536"/>
                  <a:gd name="T3" fmla="*/ 29 h 2061"/>
                  <a:gd name="T4" fmla="*/ 15 w 1536"/>
                  <a:gd name="T5" fmla="*/ 30 h 2061"/>
                  <a:gd name="T6" fmla="*/ 13 w 1536"/>
                  <a:gd name="T7" fmla="*/ 27 h 2061"/>
                  <a:gd name="T8" fmla="*/ 12 w 1536"/>
                  <a:gd name="T9" fmla="*/ 29 h 2061"/>
                  <a:gd name="T10" fmla="*/ 12 w 1536"/>
                  <a:gd name="T11" fmla="*/ 31 h 2061"/>
                  <a:gd name="T12" fmla="*/ 7 w 1536"/>
                  <a:gd name="T13" fmla="*/ 32 h 2061"/>
                  <a:gd name="T14" fmla="*/ 3 w 1536"/>
                  <a:gd name="T15" fmla="*/ 31 h 2061"/>
                  <a:gd name="T16" fmla="*/ 0 w 1536"/>
                  <a:gd name="T17" fmla="*/ 27 h 2061"/>
                  <a:gd name="T18" fmla="*/ 3 w 1536"/>
                  <a:gd name="T19" fmla="*/ 25 h 2061"/>
                  <a:gd name="T20" fmla="*/ 3 w 1536"/>
                  <a:gd name="T21" fmla="*/ 23 h 2061"/>
                  <a:gd name="T22" fmla="*/ 4 w 1536"/>
                  <a:gd name="T23" fmla="*/ 20 h 2061"/>
                  <a:gd name="T24" fmla="*/ 4 w 1536"/>
                  <a:gd name="T25" fmla="*/ 15 h 2061"/>
                  <a:gd name="T26" fmla="*/ 7 w 1536"/>
                  <a:gd name="T27" fmla="*/ 18 h 2061"/>
                  <a:gd name="T28" fmla="*/ 10 w 1536"/>
                  <a:gd name="T29" fmla="*/ 18 h 2061"/>
                  <a:gd name="T30" fmla="*/ 14 w 1536"/>
                  <a:gd name="T31" fmla="*/ 16 h 2061"/>
                  <a:gd name="T32" fmla="*/ 11 w 1536"/>
                  <a:gd name="T33" fmla="*/ 15 h 2061"/>
                  <a:gd name="T34" fmla="*/ 11 w 1536"/>
                  <a:gd name="T35" fmla="*/ 13 h 2061"/>
                  <a:gd name="T36" fmla="*/ 8 w 1536"/>
                  <a:gd name="T37" fmla="*/ 10 h 2061"/>
                  <a:gd name="T38" fmla="*/ 8 w 1536"/>
                  <a:gd name="T39" fmla="*/ 6 h 2061"/>
                  <a:gd name="T40" fmla="*/ 10 w 1536"/>
                  <a:gd name="T41" fmla="*/ 3 h 2061"/>
                  <a:gd name="T42" fmla="*/ 12 w 1536"/>
                  <a:gd name="T43" fmla="*/ 0 h 2061"/>
                  <a:gd name="T44" fmla="*/ 12 w 1536"/>
                  <a:gd name="T45" fmla="*/ 1 h 2061"/>
                  <a:gd name="T46" fmla="*/ 14 w 1536"/>
                  <a:gd name="T47" fmla="*/ 4 h 2061"/>
                  <a:gd name="T48" fmla="*/ 12 w 1536"/>
                  <a:gd name="T49" fmla="*/ 6 h 2061"/>
                  <a:gd name="T50" fmla="*/ 16 w 1536"/>
                  <a:gd name="T51" fmla="*/ 6 h 2061"/>
                  <a:gd name="T52" fmla="*/ 18 w 1536"/>
                  <a:gd name="T53" fmla="*/ 7 h 2061"/>
                  <a:gd name="T54" fmla="*/ 17 w 1536"/>
                  <a:gd name="T55" fmla="*/ 12 h 2061"/>
                  <a:gd name="T56" fmla="*/ 17 w 1536"/>
                  <a:gd name="T57" fmla="*/ 15 h 2061"/>
                  <a:gd name="T58" fmla="*/ 19 w 1536"/>
                  <a:gd name="T59" fmla="*/ 17 h 2061"/>
                  <a:gd name="T60" fmla="*/ 18 w 1536"/>
                  <a:gd name="T61" fmla="*/ 21 h 2061"/>
                  <a:gd name="T62" fmla="*/ 17 w 1536"/>
                  <a:gd name="T63" fmla="*/ 23 h 2061"/>
                  <a:gd name="T64" fmla="*/ 19 w 1536"/>
                  <a:gd name="T65" fmla="*/ 25 h 2061"/>
                  <a:gd name="T66" fmla="*/ 21 w 1536"/>
                  <a:gd name="T67" fmla="*/ 24 h 20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6"/>
                  <a:gd name="T103" fmla="*/ 0 h 2061"/>
                  <a:gd name="T104" fmla="*/ 1536 w 1536"/>
                  <a:gd name="T105" fmla="*/ 2061 h 20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6" h="2061">
                    <a:moveTo>
                      <a:pt x="1536" y="1636"/>
                    </a:moveTo>
                    <a:lnTo>
                      <a:pt x="1496" y="1759"/>
                    </a:lnTo>
                    <a:lnTo>
                      <a:pt x="1334" y="1874"/>
                    </a:lnTo>
                    <a:lnTo>
                      <a:pt x="1186" y="1867"/>
                    </a:lnTo>
                    <a:lnTo>
                      <a:pt x="1063" y="1972"/>
                    </a:lnTo>
                    <a:lnTo>
                      <a:pt x="1002" y="1946"/>
                    </a:lnTo>
                    <a:lnTo>
                      <a:pt x="934" y="1809"/>
                    </a:lnTo>
                    <a:lnTo>
                      <a:pt x="916" y="1773"/>
                    </a:lnTo>
                    <a:lnTo>
                      <a:pt x="872" y="1784"/>
                    </a:lnTo>
                    <a:lnTo>
                      <a:pt x="847" y="1895"/>
                    </a:lnTo>
                    <a:lnTo>
                      <a:pt x="858" y="1989"/>
                    </a:lnTo>
                    <a:lnTo>
                      <a:pt x="797" y="2014"/>
                    </a:lnTo>
                    <a:lnTo>
                      <a:pt x="710" y="1972"/>
                    </a:lnTo>
                    <a:lnTo>
                      <a:pt x="476" y="2061"/>
                    </a:lnTo>
                    <a:lnTo>
                      <a:pt x="397" y="2004"/>
                    </a:lnTo>
                    <a:lnTo>
                      <a:pt x="199" y="1997"/>
                    </a:lnTo>
                    <a:lnTo>
                      <a:pt x="8" y="1824"/>
                    </a:lnTo>
                    <a:lnTo>
                      <a:pt x="0" y="1756"/>
                    </a:lnTo>
                    <a:lnTo>
                      <a:pt x="83" y="1676"/>
                    </a:lnTo>
                    <a:lnTo>
                      <a:pt x="231" y="1650"/>
                    </a:lnTo>
                    <a:lnTo>
                      <a:pt x="206" y="1531"/>
                    </a:lnTo>
                    <a:lnTo>
                      <a:pt x="238" y="1477"/>
                    </a:lnTo>
                    <a:lnTo>
                      <a:pt x="220" y="1409"/>
                    </a:lnTo>
                    <a:lnTo>
                      <a:pt x="242" y="1326"/>
                    </a:lnTo>
                    <a:lnTo>
                      <a:pt x="245" y="1304"/>
                    </a:lnTo>
                    <a:lnTo>
                      <a:pt x="252" y="977"/>
                    </a:lnTo>
                    <a:lnTo>
                      <a:pt x="347" y="999"/>
                    </a:lnTo>
                    <a:lnTo>
                      <a:pt x="468" y="1146"/>
                    </a:lnTo>
                    <a:lnTo>
                      <a:pt x="563" y="1215"/>
                    </a:lnTo>
                    <a:lnTo>
                      <a:pt x="659" y="1146"/>
                    </a:lnTo>
                    <a:lnTo>
                      <a:pt x="729" y="1135"/>
                    </a:lnTo>
                    <a:lnTo>
                      <a:pt x="927" y="1049"/>
                    </a:lnTo>
                    <a:lnTo>
                      <a:pt x="893" y="1013"/>
                    </a:lnTo>
                    <a:lnTo>
                      <a:pt x="772" y="962"/>
                    </a:lnTo>
                    <a:lnTo>
                      <a:pt x="768" y="890"/>
                    </a:lnTo>
                    <a:lnTo>
                      <a:pt x="718" y="840"/>
                    </a:lnTo>
                    <a:lnTo>
                      <a:pt x="545" y="794"/>
                    </a:lnTo>
                    <a:lnTo>
                      <a:pt x="515" y="628"/>
                    </a:lnTo>
                    <a:lnTo>
                      <a:pt x="591" y="498"/>
                    </a:lnTo>
                    <a:lnTo>
                      <a:pt x="556" y="360"/>
                    </a:lnTo>
                    <a:lnTo>
                      <a:pt x="616" y="257"/>
                    </a:lnTo>
                    <a:lnTo>
                      <a:pt x="677" y="221"/>
                    </a:lnTo>
                    <a:lnTo>
                      <a:pt x="725" y="26"/>
                    </a:lnTo>
                    <a:lnTo>
                      <a:pt x="779" y="0"/>
                    </a:lnTo>
                    <a:lnTo>
                      <a:pt x="822" y="44"/>
                    </a:lnTo>
                    <a:lnTo>
                      <a:pt x="829" y="98"/>
                    </a:lnTo>
                    <a:lnTo>
                      <a:pt x="956" y="173"/>
                    </a:lnTo>
                    <a:lnTo>
                      <a:pt x="930" y="242"/>
                    </a:lnTo>
                    <a:lnTo>
                      <a:pt x="825" y="260"/>
                    </a:lnTo>
                    <a:lnTo>
                      <a:pt x="825" y="382"/>
                    </a:lnTo>
                    <a:lnTo>
                      <a:pt x="930" y="458"/>
                    </a:lnTo>
                    <a:lnTo>
                      <a:pt x="1059" y="389"/>
                    </a:lnTo>
                    <a:lnTo>
                      <a:pt x="1197" y="455"/>
                    </a:lnTo>
                    <a:lnTo>
                      <a:pt x="1222" y="483"/>
                    </a:lnTo>
                    <a:lnTo>
                      <a:pt x="1132" y="613"/>
                    </a:lnTo>
                    <a:lnTo>
                      <a:pt x="1132" y="767"/>
                    </a:lnTo>
                    <a:lnTo>
                      <a:pt x="1045" y="858"/>
                    </a:lnTo>
                    <a:lnTo>
                      <a:pt x="1143" y="1002"/>
                    </a:lnTo>
                    <a:lnTo>
                      <a:pt x="1283" y="1088"/>
                    </a:lnTo>
                    <a:lnTo>
                      <a:pt x="1298" y="1113"/>
                    </a:lnTo>
                    <a:lnTo>
                      <a:pt x="1179" y="1176"/>
                    </a:lnTo>
                    <a:lnTo>
                      <a:pt x="1233" y="1363"/>
                    </a:lnTo>
                    <a:lnTo>
                      <a:pt x="1147" y="1381"/>
                    </a:lnTo>
                    <a:lnTo>
                      <a:pt x="1147" y="1467"/>
                    </a:lnTo>
                    <a:lnTo>
                      <a:pt x="1287" y="1536"/>
                    </a:lnTo>
                    <a:lnTo>
                      <a:pt x="1302" y="1608"/>
                    </a:lnTo>
                    <a:lnTo>
                      <a:pt x="1431" y="1590"/>
                    </a:lnTo>
                    <a:lnTo>
                      <a:pt x="1467" y="1575"/>
                    </a:lnTo>
                    <a:lnTo>
                      <a:pt x="1536" y="16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6" name="Freeform 42"/>
              <p:cNvSpPr>
                <a:spLocks noChangeAspect="1"/>
              </p:cNvSpPr>
              <p:nvPr/>
            </p:nvSpPr>
            <p:spPr bwMode="gray">
              <a:xfrm>
                <a:off x="5014795" y="4719146"/>
                <a:ext cx="165880" cy="100841"/>
              </a:xfrm>
              <a:custGeom>
                <a:avLst/>
                <a:gdLst>
                  <a:gd name="T0" fmla="*/ 11 w 693"/>
                  <a:gd name="T1" fmla="*/ 60 h 421"/>
                  <a:gd name="T2" fmla="*/ 181 w 693"/>
                  <a:gd name="T3" fmla="*/ 50 h 421"/>
                  <a:gd name="T4" fmla="*/ 206 w 693"/>
                  <a:gd name="T5" fmla="*/ 14 h 421"/>
                  <a:gd name="T6" fmla="*/ 311 w 693"/>
                  <a:gd name="T7" fmla="*/ 0 h 421"/>
                  <a:gd name="T8" fmla="*/ 484 w 693"/>
                  <a:gd name="T9" fmla="*/ 46 h 421"/>
                  <a:gd name="T10" fmla="*/ 534 w 693"/>
                  <a:gd name="T11" fmla="*/ 96 h 421"/>
                  <a:gd name="T12" fmla="*/ 538 w 693"/>
                  <a:gd name="T13" fmla="*/ 168 h 421"/>
                  <a:gd name="T14" fmla="*/ 659 w 693"/>
                  <a:gd name="T15" fmla="*/ 219 h 421"/>
                  <a:gd name="T16" fmla="*/ 693 w 693"/>
                  <a:gd name="T17" fmla="*/ 255 h 421"/>
                  <a:gd name="T18" fmla="*/ 495 w 693"/>
                  <a:gd name="T19" fmla="*/ 341 h 421"/>
                  <a:gd name="T20" fmla="*/ 425 w 693"/>
                  <a:gd name="T21" fmla="*/ 352 h 421"/>
                  <a:gd name="T22" fmla="*/ 329 w 693"/>
                  <a:gd name="T23" fmla="*/ 421 h 421"/>
                  <a:gd name="T24" fmla="*/ 234 w 693"/>
                  <a:gd name="T25" fmla="*/ 352 h 421"/>
                  <a:gd name="T26" fmla="*/ 113 w 693"/>
                  <a:gd name="T27" fmla="*/ 205 h 421"/>
                  <a:gd name="T28" fmla="*/ 18 w 693"/>
                  <a:gd name="T29" fmla="*/ 183 h 421"/>
                  <a:gd name="T30" fmla="*/ 0 w 693"/>
                  <a:gd name="T31" fmla="*/ 157 h 421"/>
                  <a:gd name="T32" fmla="*/ 11 w 693"/>
                  <a:gd name="T33" fmla="*/ 60 h 42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93"/>
                  <a:gd name="T52" fmla="*/ 0 h 421"/>
                  <a:gd name="T53" fmla="*/ 693 w 693"/>
                  <a:gd name="T54" fmla="*/ 421 h 42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93" h="421">
                    <a:moveTo>
                      <a:pt x="11" y="60"/>
                    </a:moveTo>
                    <a:lnTo>
                      <a:pt x="181" y="50"/>
                    </a:lnTo>
                    <a:lnTo>
                      <a:pt x="206" y="14"/>
                    </a:lnTo>
                    <a:lnTo>
                      <a:pt x="311" y="0"/>
                    </a:lnTo>
                    <a:lnTo>
                      <a:pt x="484" y="46"/>
                    </a:lnTo>
                    <a:lnTo>
                      <a:pt x="534" y="96"/>
                    </a:lnTo>
                    <a:lnTo>
                      <a:pt x="538" y="168"/>
                    </a:lnTo>
                    <a:lnTo>
                      <a:pt x="659" y="219"/>
                    </a:lnTo>
                    <a:lnTo>
                      <a:pt x="693" y="255"/>
                    </a:lnTo>
                    <a:lnTo>
                      <a:pt x="495" y="341"/>
                    </a:lnTo>
                    <a:lnTo>
                      <a:pt x="425" y="352"/>
                    </a:lnTo>
                    <a:lnTo>
                      <a:pt x="329" y="421"/>
                    </a:lnTo>
                    <a:lnTo>
                      <a:pt x="234" y="352"/>
                    </a:lnTo>
                    <a:lnTo>
                      <a:pt x="113" y="205"/>
                    </a:lnTo>
                    <a:lnTo>
                      <a:pt x="18" y="183"/>
                    </a:lnTo>
                    <a:lnTo>
                      <a:pt x="0" y="157"/>
                    </a:lnTo>
                    <a:lnTo>
                      <a:pt x="11" y="6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7" name="Freeform 43"/>
              <p:cNvSpPr>
                <a:spLocks noChangeAspect="1"/>
              </p:cNvSpPr>
              <p:nvPr/>
            </p:nvSpPr>
            <p:spPr bwMode="gray">
              <a:xfrm>
                <a:off x="4900954" y="4735410"/>
                <a:ext cx="65051" cy="94337"/>
              </a:xfrm>
              <a:custGeom>
                <a:avLst/>
                <a:gdLst>
                  <a:gd name="T0" fmla="*/ 0 w 241"/>
                  <a:gd name="T1" fmla="*/ 0 h 353"/>
                  <a:gd name="T2" fmla="*/ 0 w 241"/>
                  <a:gd name="T3" fmla="*/ 1 h 353"/>
                  <a:gd name="T4" fmla="*/ 0 w 241"/>
                  <a:gd name="T5" fmla="*/ 1 h 353"/>
                  <a:gd name="T6" fmla="*/ 0 w 241"/>
                  <a:gd name="T7" fmla="*/ 1 h 353"/>
                  <a:gd name="T8" fmla="*/ 1 w 241"/>
                  <a:gd name="T9" fmla="*/ 1 h 353"/>
                  <a:gd name="T10" fmla="*/ 1 w 241"/>
                  <a:gd name="T11" fmla="*/ 1 h 353"/>
                  <a:gd name="T12" fmla="*/ 1 w 241"/>
                  <a:gd name="T13" fmla="*/ 0 h 353"/>
                  <a:gd name="T14" fmla="*/ 0 w 241"/>
                  <a:gd name="T15" fmla="*/ 0 h 3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1"/>
                  <a:gd name="T25" fmla="*/ 0 h 353"/>
                  <a:gd name="T26" fmla="*/ 241 w 241"/>
                  <a:gd name="T27" fmla="*/ 353 h 3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1" h="353">
                    <a:moveTo>
                      <a:pt x="57" y="0"/>
                    </a:moveTo>
                    <a:lnTo>
                      <a:pt x="0" y="227"/>
                    </a:lnTo>
                    <a:lnTo>
                      <a:pt x="43" y="296"/>
                    </a:lnTo>
                    <a:lnTo>
                      <a:pt x="147" y="353"/>
                    </a:lnTo>
                    <a:lnTo>
                      <a:pt x="241" y="353"/>
                    </a:lnTo>
                    <a:lnTo>
                      <a:pt x="216" y="144"/>
                    </a:lnTo>
                    <a:lnTo>
                      <a:pt x="170" y="5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8" name="Freeform 44"/>
              <p:cNvSpPr>
                <a:spLocks noChangeAspect="1"/>
              </p:cNvSpPr>
              <p:nvPr/>
            </p:nvSpPr>
            <p:spPr bwMode="gray">
              <a:xfrm>
                <a:off x="4868429" y="4813481"/>
                <a:ext cx="146367" cy="146385"/>
              </a:xfrm>
              <a:custGeom>
                <a:avLst/>
                <a:gdLst>
                  <a:gd name="T0" fmla="*/ 0 w 584"/>
                  <a:gd name="T1" fmla="*/ 334 h 584"/>
                  <a:gd name="T2" fmla="*/ 71 w 584"/>
                  <a:gd name="T3" fmla="*/ 450 h 584"/>
                  <a:gd name="T4" fmla="*/ 141 w 584"/>
                  <a:gd name="T5" fmla="*/ 493 h 584"/>
                  <a:gd name="T6" fmla="*/ 201 w 584"/>
                  <a:gd name="T7" fmla="*/ 439 h 584"/>
                  <a:gd name="T8" fmla="*/ 244 w 584"/>
                  <a:gd name="T9" fmla="*/ 450 h 584"/>
                  <a:gd name="T10" fmla="*/ 342 w 584"/>
                  <a:gd name="T11" fmla="*/ 584 h 584"/>
                  <a:gd name="T12" fmla="*/ 425 w 584"/>
                  <a:gd name="T13" fmla="*/ 504 h 584"/>
                  <a:gd name="T14" fmla="*/ 573 w 584"/>
                  <a:gd name="T15" fmla="*/ 478 h 584"/>
                  <a:gd name="T16" fmla="*/ 548 w 584"/>
                  <a:gd name="T17" fmla="*/ 359 h 584"/>
                  <a:gd name="T18" fmla="*/ 580 w 584"/>
                  <a:gd name="T19" fmla="*/ 305 h 584"/>
                  <a:gd name="T20" fmla="*/ 562 w 584"/>
                  <a:gd name="T21" fmla="*/ 237 h 584"/>
                  <a:gd name="T22" fmla="*/ 584 w 584"/>
                  <a:gd name="T23" fmla="*/ 154 h 584"/>
                  <a:gd name="T24" fmla="*/ 439 w 584"/>
                  <a:gd name="T25" fmla="*/ 107 h 584"/>
                  <a:gd name="T26" fmla="*/ 378 w 584"/>
                  <a:gd name="T27" fmla="*/ 57 h 584"/>
                  <a:gd name="T28" fmla="*/ 284 w 584"/>
                  <a:gd name="T29" fmla="*/ 57 h 584"/>
                  <a:gd name="T30" fmla="*/ 180 w 584"/>
                  <a:gd name="T31" fmla="*/ 0 h 584"/>
                  <a:gd name="T32" fmla="*/ 119 w 584"/>
                  <a:gd name="T33" fmla="*/ 75 h 584"/>
                  <a:gd name="T34" fmla="*/ 123 w 584"/>
                  <a:gd name="T35" fmla="*/ 173 h 584"/>
                  <a:gd name="T36" fmla="*/ 0 w 584"/>
                  <a:gd name="T37" fmla="*/ 334 h 5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4"/>
                  <a:gd name="T58" fmla="*/ 0 h 584"/>
                  <a:gd name="T59" fmla="*/ 584 w 584"/>
                  <a:gd name="T60" fmla="*/ 584 h 5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4" h="584">
                    <a:moveTo>
                      <a:pt x="0" y="334"/>
                    </a:moveTo>
                    <a:lnTo>
                      <a:pt x="71" y="450"/>
                    </a:lnTo>
                    <a:lnTo>
                      <a:pt x="141" y="493"/>
                    </a:lnTo>
                    <a:lnTo>
                      <a:pt x="201" y="439"/>
                    </a:lnTo>
                    <a:lnTo>
                      <a:pt x="244" y="450"/>
                    </a:lnTo>
                    <a:lnTo>
                      <a:pt x="342" y="584"/>
                    </a:lnTo>
                    <a:lnTo>
                      <a:pt x="425" y="504"/>
                    </a:lnTo>
                    <a:lnTo>
                      <a:pt x="573" y="478"/>
                    </a:lnTo>
                    <a:lnTo>
                      <a:pt x="548" y="359"/>
                    </a:lnTo>
                    <a:lnTo>
                      <a:pt x="580" y="305"/>
                    </a:lnTo>
                    <a:lnTo>
                      <a:pt x="562" y="237"/>
                    </a:lnTo>
                    <a:lnTo>
                      <a:pt x="584" y="154"/>
                    </a:lnTo>
                    <a:lnTo>
                      <a:pt x="439" y="107"/>
                    </a:lnTo>
                    <a:lnTo>
                      <a:pt x="378" y="57"/>
                    </a:lnTo>
                    <a:lnTo>
                      <a:pt x="284" y="57"/>
                    </a:lnTo>
                    <a:lnTo>
                      <a:pt x="180" y="0"/>
                    </a:lnTo>
                    <a:lnTo>
                      <a:pt x="119" y="75"/>
                    </a:lnTo>
                    <a:lnTo>
                      <a:pt x="123" y="173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9" name="Freeform 45"/>
              <p:cNvSpPr>
                <a:spLocks noChangeAspect="1"/>
              </p:cNvSpPr>
              <p:nvPr/>
            </p:nvSpPr>
            <p:spPr bwMode="gray">
              <a:xfrm>
                <a:off x="4699295" y="4621557"/>
                <a:ext cx="322006" cy="325297"/>
              </a:xfrm>
              <a:custGeom>
                <a:avLst/>
                <a:gdLst>
                  <a:gd name="T0" fmla="*/ 1078 w 1294"/>
                  <a:gd name="T1" fmla="*/ 807 h 1289"/>
                  <a:gd name="T2" fmla="*/ 1053 w 1294"/>
                  <a:gd name="T3" fmla="*/ 598 h 1289"/>
                  <a:gd name="T4" fmla="*/ 1007 w 1294"/>
                  <a:gd name="T5" fmla="*/ 504 h 1289"/>
                  <a:gd name="T6" fmla="*/ 894 w 1294"/>
                  <a:gd name="T7" fmla="*/ 454 h 1289"/>
                  <a:gd name="T8" fmla="*/ 837 w 1294"/>
                  <a:gd name="T9" fmla="*/ 681 h 1289"/>
                  <a:gd name="T10" fmla="*/ 880 w 1294"/>
                  <a:gd name="T11" fmla="*/ 750 h 1289"/>
                  <a:gd name="T12" fmla="*/ 819 w 1294"/>
                  <a:gd name="T13" fmla="*/ 825 h 1289"/>
                  <a:gd name="T14" fmla="*/ 823 w 1294"/>
                  <a:gd name="T15" fmla="*/ 923 h 1289"/>
                  <a:gd name="T16" fmla="*/ 700 w 1294"/>
                  <a:gd name="T17" fmla="*/ 1084 h 1289"/>
                  <a:gd name="T18" fmla="*/ 587 w 1294"/>
                  <a:gd name="T19" fmla="*/ 1059 h 1289"/>
                  <a:gd name="T20" fmla="*/ 484 w 1294"/>
                  <a:gd name="T21" fmla="*/ 1150 h 1289"/>
                  <a:gd name="T22" fmla="*/ 371 w 1294"/>
                  <a:gd name="T23" fmla="*/ 1150 h 1289"/>
                  <a:gd name="T24" fmla="*/ 213 w 1294"/>
                  <a:gd name="T25" fmla="*/ 1289 h 1289"/>
                  <a:gd name="T26" fmla="*/ 159 w 1294"/>
                  <a:gd name="T27" fmla="*/ 1282 h 1289"/>
                  <a:gd name="T28" fmla="*/ 36 w 1294"/>
                  <a:gd name="T29" fmla="*/ 998 h 1289"/>
                  <a:gd name="T30" fmla="*/ 0 w 1294"/>
                  <a:gd name="T31" fmla="*/ 980 h 1289"/>
                  <a:gd name="T32" fmla="*/ 220 w 1294"/>
                  <a:gd name="T33" fmla="*/ 631 h 1289"/>
                  <a:gd name="T34" fmla="*/ 282 w 1294"/>
                  <a:gd name="T35" fmla="*/ 555 h 1289"/>
                  <a:gd name="T36" fmla="*/ 296 w 1294"/>
                  <a:gd name="T37" fmla="*/ 310 h 1289"/>
                  <a:gd name="T38" fmla="*/ 332 w 1294"/>
                  <a:gd name="T39" fmla="*/ 259 h 1289"/>
                  <a:gd name="T40" fmla="*/ 293 w 1294"/>
                  <a:gd name="T41" fmla="*/ 213 h 1289"/>
                  <a:gd name="T42" fmla="*/ 396 w 1294"/>
                  <a:gd name="T43" fmla="*/ 79 h 1289"/>
                  <a:gd name="T44" fmla="*/ 404 w 1294"/>
                  <a:gd name="T45" fmla="*/ 26 h 1289"/>
                  <a:gd name="T46" fmla="*/ 484 w 1294"/>
                  <a:gd name="T47" fmla="*/ 0 h 1289"/>
                  <a:gd name="T48" fmla="*/ 823 w 1294"/>
                  <a:gd name="T49" fmla="*/ 295 h 1289"/>
                  <a:gd name="T50" fmla="*/ 876 w 1294"/>
                  <a:gd name="T51" fmla="*/ 177 h 1289"/>
                  <a:gd name="T52" fmla="*/ 1024 w 1294"/>
                  <a:gd name="T53" fmla="*/ 140 h 1289"/>
                  <a:gd name="T54" fmla="*/ 1067 w 1294"/>
                  <a:gd name="T55" fmla="*/ 166 h 1289"/>
                  <a:gd name="T56" fmla="*/ 1067 w 1294"/>
                  <a:gd name="T57" fmla="*/ 270 h 1289"/>
                  <a:gd name="T58" fmla="*/ 1125 w 1294"/>
                  <a:gd name="T59" fmla="*/ 288 h 1289"/>
                  <a:gd name="T60" fmla="*/ 1248 w 1294"/>
                  <a:gd name="T61" fmla="*/ 288 h 1289"/>
                  <a:gd name="T62" fmla="*/ 1291 w 1294"/>
                  <a:gd name="T63" fmla="*/ 382 h 1289"/>
                  <a:gd name="T64" fmla="*/ 1287 w 1294"/>
                  <a:gd name="T65" fmla="*/ 432 h 1289"/>
                  <a:gd name="T66" fmla="*/ 1276 w 1294"/>
                  <a:gd name="T67" fmla="*/ 529 h 1289"/>
                  <a:gd name="T68" fmla="*/ 1294 w 1294"/>
                  <a:gd name="T69" fmla="*/ 555 h 1289"/>
                  <a:gd name="T70" fmla="*/ 1287 w 1294"/>
                  <a:gd name="T71" fmla="*/ 882 h 1289"/>
                  <a:gd name="T72" fmla="*/ 1284 w 1294"/>
                  <a:gd name="T73" fmla="*/ 904 h 1289"/>
                  <a:gd name="T74" fmla="*/ 1139 w 1294"/>
                  <a:gd name="T75" fmla="*/ 857 h 1289"/>
                  <a:gd name="T76" fmla="*/ 1078 w 1294"/>
                  <a:gd name="T77" fmla="*/ 807 h 128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94"/>
                  <a:gd name="T118" fmla="*/ 0 h 1289"/>
                  <a:gd name="T119" fmla="*/ 1294 w 1294"/>
                  <a:gd name="T120" fmla="*/ 1289 h 128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94" h="1289">
                    <a:moveTo>
                      <a:pt x="1078" y="807"/>
                    </a:moveTo>
                    <a:lnTo>
                      <a:pt x="1053" y="598"/>
                    </a:lnTo>
                    <a:lnTo>
                      <a:pt x="1007" y="504"/>
                    </a:lnTo>
                    <a:lnTo>
                      <a:pt x="894" y="454"/>
                    </a:lnTo>
                    <a:lnTo>
                      <a:pt x="837" y="681"/>
                    </a:lnTo>
                    <a:lnTo>
                      <a:pt x="880" y="750"/>
                    </a:lnTo>
                    <a:lnTo>
                      <a:pt x="819" y="825"/>
                    </a:lnTo>
                    <a:lnTo>
                      <a:pt x="823" y="923"/>
                    </a:lnTo>
                    <a:lnTo>
                      <a:pt x="700" y="1084"/>
                    </a:lnTo>
                    <a:lnTo>
                      <a:pt x="587" y="1059"/>
                    </a:lnTo>
                    <a:lnTo>
                      <a:pt x="484" y="1150"/>
                    </a:lnTo>
                    <a:lnTo>
                      <a:pt x="371" y="1150"/>
                    </a:lnTo>
                    <a:lnTo>
                      <a:pt x="213" y="1289"/>
                    </a:lnTo>
                    <a:lnTo>
                      <a:pt x="159" y="1282"/>
                    </a:lnTo>
                    <a:lnTo>
                      <a:pt x="36" y="998"/>
                    </a:lnTo>
                    <a:lnTo>
                      <a:pt x="0" y="980"/>
                    </a:lnTo>
                    <a:lnTo>
                      <a:pt x="220" y="631"/>
                    </a:lnTo>
                    <a:lnTo>
                      <a:pt x="282" y="555"/>
                    </a:lnTo>
                    <a:lnTo>
                      <a:pt x="296" y="310"/>
                    </a:lnTo>
                    <a:lnTo>
                      <a:pt x="332" y="259"/>
                    </a:lnTo>
                    <a:lnTo>
                      <a:pt x="293" y="213"/>
                    </a:lnTo>
                    <a:lnTo>
                      <a:pt x="396" y="79"/>
                    </a:lnTo>
                    <a:lnTo>
                      <a:pt x="404" y="26"/>
                    </a:lnTo>
                    <a:lnTo>
                      <a:pt x="484" y="0"/>
                    </a:lnTo>
                    <a:lnTo>
                      <a:pt x="823" y="295"/>
                    </a:lnTo>
                    <a:lnTo>
                      <a:pt x="876" y="177"/>
                    </a:lnTo>
                    <a:lnTo>
                      <a:pt x="1024" y="140"/>
                    </a:lnTo>
                    <a:lnTo>
                      <a:pt x="1067" y="166"/>
                    </a:lnTo>
                    <a:lnTo>
                      <a:pt x="1067" y="270"/>
                    </a:lnTo>
                    <a:lnTo>
                      <a:pt x="1125" y="288"/>
                    </a:lnTo>
                    <a:lnTo>
                      <a:pt x="1248" y="288"/>
                    </a:lnTo>
                    <a:lnTo>
                      <a:pt x="1291" y="382"/>
                    </a:lnTo>
                    <a:lnTo>
                      <a:pt x="1287" y="432"/>
                    </a:lnTo>
                    <a:lnTo>
                      <a:pt x="1276" y="529"/>
                    </a:lnTo>
                    <a:lnTo>
                      <a:pt x="1294" y="555"/>
                    </a:lnTo>
                    <a:lnTo>
                      <a:pt x="1287" y="882"/>
                    </a:lnTo>
                    <a:lnTo>
                      <a:pt x="1284" y="904"/>
                    </a:lnTo>
                    <a:lnTo>
                      <a:pt x="1139" y="857"/>
                    </a:lnTo>
                    <a:lnTo>
                      <a:pt x="1078" y="80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0" name="Freeform 46"/>
              <p:cNvSpPr>
                <a:spLocks noChangeAspect="1"/>
              </p:cNvSpPr>
              <p:nvPr/>
            </p:nvSpPr>
            <p:spPr bwMode="gray">
              <a:xfrm>
                <a:off x="4439089" y="4872034"/>
                <a:ext cx="683040" cy="452164"/>
              </a:xfrm>
              <a:custGeom>
                <a:avLst/>
                <a:gdLst>
                  <a:gd name="T0" fmla="*/ 0 w 2775"/>
                  <a:gd name="T1" fmla="*/ 648 h 1783"/>
                  <a:gd name="T2" fmla="*/ 43 w 2775"/>
                  <a:gd name="T3" fmla="*/ 479 h 1783"/>
                  <a:gd name="T4" fmla="*/ 216 w 2775"/>
                  <a:gd name="T5" fmla="*/ 407 h 1783"/>
                  <a:gd name="T6" fmla="*/ 188 w 2775"/>
                  <a:gd name="T7" fmla="*/ 277 h 1783"/>
                  <a:gd name="T8" fmla="*/ 266 w 2775"/>
                  <a:gd name="T9" fmla="*/ 223 h 1783"/>
                  <a:gd name="T10" fmla="*/ 465 w 2775"/>
                  <a:gd name="T11" fmla="*/ 302 h 1783"/>
                  <a:gd name="T12" fmla="*/ 688 w 2775"/>
                  <a:gd name="T13" fmla="*/ 245 h 1783"/>
                  <a:gd name="T14" fmla="*/ 804 w 2775"/>
                  <a:gd name="T15" fmla="*/ 306 h 1783"/>
                  <a:gd name="T16" fmla="*/ 836 w 2775"/>
                  <a:gd name="T17" fmla="*/ 288 h 1783"/>
                  <a:gd name="T18" fmla="*/ 995 w 2775"/>
                  <a:gd name="T19" fmla="*/ 313 h 1783"/>
                  <a:gd name="T20" fmla="*/ 923 w 2775"/>
                  <a:gd name="T21" fmla="*/ 86 h 1783"/>
                  <a:gd name="T22" fmla="*/ 941 w 2775"/>
                  <a:gd name="T23" fmla="*/ 0 h 1783"/>
                  <a:gd name="T24" fmla="*/ 959 w 2775"/>
                  <a:gd name="T25" fmla="*/ 18 h 1783"/>
                  <a:gd name="T26" fmla="*/ 991 w 2775"/>
                  <a:gd name="T27" fmla="*/ 43 h 1783"/>
                  <a:gd name="T28" fmla="*/ 1052 w 2775"/>
                  <a:gd name="T29" fmla="*/ 0 h 1783"/>
                  <a:gd name="T30" fmla="*/ 1088 w 2775"/>
                  <a:gd name="T31" fmla="*/ 18 h 1783"/>
                  <a:gd name="T32" fmla="*/ 1211 w 2775"/>
                  <a:gd name="T33" fmla="*/ 302 h 1783"/>
                  <a:gd name="T34" fmla="*/ 1265 w 2775"/>
                  <a:gd name="T35" fmla="*/ 309 h 1783"/>
                  <a:gd name="T36" fmla="*/ 1423 w 2775"/>
                  <a:gd name="T37" fmla="*/ 170 h 1783"/>
                  <a:gd name="T38" fmla="*/ 1536 w 2775"/>
                  <a:gd name="T39" fmla="*/ 170 h 1783"/>
                  <a:gd name="T40" fmla="*/ 1639 w 2775"/>
                  <a:gd name="T41" fmla="*/ 79 h 1783"/>
                  <a:gd name="T42" fmla="*/ 1752 w 2775"/>
                  <a:gd name="T43" fmla="*/ 104 h 1783"/>
                  <a:gd name="T44" fmla="*/ 1823 w 2775"/>
                  <a:gd name="T45" fmla="*/ 220 h 1783"/>
                  <a:gd name="T46" fmla="*/ 1893 w 2775"/>
                  <a:gd name="T47" fmla="*/ 263 h 1783"/>
                  <a:gd name="T48" fmla="*/ 1953 w 2775"/>
                  <a:gd name="T49" fmla="*/ 209 h 1783"/>
                  <a:gd name="T50" fmla="*/ 1996 w 2775"/>
                  <a:gd name="T51" fmla="*/ 220 h 1783"/>
                  <a:gd name="T52" fmla="*/ 2094 w 2775"/>
                  <a:gd name="T53" fmla="*/ 354 h 1783"/>
                  <a:gd name="T54" fmla="*/ 2102 w 2775"/>
                  <a:gd name="T55" fmla="*/ 422 h 1783"/>
                  <a:gd name="T56" fmla="*/ 2293 w 2775"/>
                  <a:gd name="T57" fmla="*/ 595 h 1783"/>
                  <a:gd name="T58" fmla="*/ 2491 w 2775"/>
                  <a:gd name="T59" fmla="*/ 602 h 1783"/>
                  <a:gd name="T60" fmla="*/ 2570 w 2775"/>
                  <a:gd name="T61" fmla="*/ 659 h 1783"/>
                  <a:gd name="T62" fmla="*/ 2548 w 2775"/>
                  <a:gd name="T63" fmla="*/ 948 h 1783"/>
                  <a:gd name="T64" fmla="*/ 2628 w 2775"/>
                  <a:gd name="T65" fmla="*/ 1110 h 1783"/>
                  <a:gd name="T66" fmla="*/ 2664 w 2775"/>
                  <a:gd name="T67" fmla="*/ 1178 h 1783"/>
                  <a:gd name="T68" fmla="*/ 2775 w 2775"/>
                  <a:gd name="T69" fmla="*/ 1257 h 1783"/>
                  <a:gd name="T70" fmla="*/ 2736 w 2775"/>
                  <a:gd name="T71" fmla="*/ 1510 h 1783"/>
                  <a:gd name="T72" fmla="*/ 2632 w 2775"/>
                  <a:gd name="T73" fmla="*/ 1560 h 1783"/>
                  <a:gd name="T74" fmla="*/ 2605 w 2775"/>
                  <a:gd name="T75" fmla="*/ 1654 h 1783"/>
                  <a:gd name="T76" fmla="*/ 2617 w 2775"/>
                  <a:gd name="T77" fmla="*/ 1697 h 1783"/>
                  <a:gd name="T78" fmla="*/ 2451 w 2775"/>
                  <a:gd name="T79" fmla="*/ 1783 h 1783"/>
                  <a:gd name="T80" fmla="*/ 2278 w 2775"/>
                  <a:gd name="T81" fmla="*/ 1632 h 1783"/>
                  <a:gd name="T82" fmla="*/ 2148 w 2775"/>
                  <a:gd name="T83" fmla="*/ 1632 h 1783"/>
                  <a:gd name="T84" fmla="*/ 1896 w 2775"/>
                  <a:gd name="T85" fmla="*/ 1567 h 1783"/>
                  <a:gd name="T86" fmla="*/ 1604 w 2775"/>
                  <a:gd name="T87" fmla="*/ 1492 h 1783"/>
                  <a:gd name="T88" fmla="*/ 1452 w 2775"/>
                  <a:gd name="T89" fmla="*/ 1355 h 1783"/>
                  <a:gd name="T90" fmla="*/ 1298 w 2775"/>
                  <a:gd name="T91" fmla="*/ 1337 h 1783"/>
                  <a:gd name="T92" fmla="*/ 710 w 2775"/>
                  <a:gd name="T93" fmla="*/ 1110 h 1783"/>
                  <a:gd name="T94" fmla="*/ 325 w 2775"/>
                  <a:gd name="T95" fmla="*/ 829 h 1783"/>
                  <a:gd name="T96" fmla="*/ 148 w 2775"/>
                  <a:gd name="T97" fmla="*/ 648 h 1783"/>
                  <a:gd name="T98" fmla="*/ 54 w 2775"/>
                  <a:gd name="T99" fmla="*/ 627 h 1783"/>
                  <a:gd name="T100" fmla="*/ 0 w 2775"/>
                  <a:gd name="T101" fmla="*/ 648 h 178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775"/>
                  <a:gd name="T154" fmla="*/ 0 h 1783"/>
                  <a:gd name="T155" fmla="*/ 2775 w 2775"/>
                  <a:gd name="T156" fmla="*/ 1783 h 178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775" h="1783">
                    <a:moveTo>
                      <a:pt x="0" y="648"/>
                    </a:moveTo>
                    <a:lnTo>
                      <a:pt x="43" y="479"/>
                    </a:lnTo>
                    <a:lnTo>
                      <a:pt x="216" y="407"/>
                    </a:lnTo>
                    <a:lnTo>
                      <a:pt x="188" y="277"/>
                    </a:lnTo>
                    <a:lnTo>
                      <a:pt x="266" y="223"/>
                    </a:lnTo>
                    <a:lnTo>
                      <a:pt x="465" y="302"/>
                    </a:lnTo>
                    <a:lnTo>
                      <a:pt x="688" y="245"/>
                    </a:lnTo>
                    <a:lnTo>
                      <a:pt x="804" y="306"/>
                    </a:lnTo>
                    <a:lnTo>
                      <a:pt x="836" y="288"/>
                    </a:lnTo>
                    <a:lnTo>
                      <a:pt x="995" y="313"/>
                    </a:lnTo>
                    <a:lnTo>
                      <a:pt x="923" y="86"/>
                    </a:lnTo>
                    <a:lnTo>
                      <a:pt x="941" y="0"/>
                    </a:lnTo>
                    <a:lnTo>
                      <a:pt x="959" y="18"/>
                    </a:lnTo>
                    <a:lnTo>
                      <a:pt x="991" y="43"/>
                    </a:lnTo>
                    <a:lnTo>
                      <a:pt x="1052" y="0"/>
                    </a:lnTo>
                    <a:lnTo>
                      <a:pt x="1088" y="18"/>
                    </a:lnTo>
                    <a:lnTo>
                      <a:pt x="1211" y="302"/>
                    </a:lnTo>
                    <a:lnTo>
                      <a:pt x="1265" y="309"/>
                    </a:lnTo>
                    <a:lnTo>
                      <a:pt x="1423" y="170"/>
                    </a:lnTo>
                    <a:lnTo>
                      <a:pt x="1536" y="170"/>
                    </a:lnTo>
                    <a:lnTo>
                      <a:pt x="1639" y="79"/>
                    </a:lnTo>
                    <a:lnTo>
                      <a:pt x="1752" y="104"/>
                    </a:lnTo>
                    <a:lnTo>
                      <a:pt x="1823" y="220"/>
                    </a:lnTo>
                    <a:lnTo>
                      <a:pt x="1893" y="263"/>
                    </a:lnTo>
                    <a:lnTo>
                      <a:pt x="1953" y="209"/>
                    </a:lnTo>
                    <a:lnTo>
                      <a:pt x="1996" y="220"/>
                    </a:lnTo>
                    <a:lnTo>
                      <a:pt x="2094" y="354"/>
                    </a:lnTo>
                    <a:lnTo>
                      <a:pt x="2102" y="422"/>
                    </a:lnTo>
                    <a:lnTo>
                      <a:pt x="2293" y="595"/>
                    </a:lnTo>
                    <a:lnTo>
                      <a:pt x="2491" y="602"/>
                    </a:lnTo>
                    <a:lnTo>
                      <a:pt x="2570" y="659"/>
                    </a:lnTo>
                    <a:lnTo>
                      <a:pt x="2548" y="948"/>
                    </a:lnTo>
                    <a:lnTo>
                      <a:pt x="2628" y="1110"/>
                    </a:lnTo>
                    <a:lnTo>
                      <a:pt x="2664" y="1178"/>
                    </a:lnTo>
                    <a:lnTo>
                      <a:pt x="2775" y="1257"/>
                    </a:lnTo>
                    <a:lnTo>
                      <a:pt x="2736" y="1510"/>
                    </a:lnTo>
                    <a:lnTo>
                      <a:pt x="2632" y="1560"/>
                    </a:lnTo>
                    <a:lnTo>
                      <a:pt x="2605" y="1654"/>
                    </a:lnTo>
                    <a:lnTo>
                      <a:pt x="2617" y="1697"/>
                    </a:lnTo>
                    <a:lnTo>
                      <a:pt x="2451" y="1783"/>
                    </a:lnTo>
                    <a:lnTo>
                      <a:pt x="2278" y="1632"/>
                    </a:lnTo>
                    <a:lnTo>
                      <a:pt x="2148" y="1632"/>
                    </a:lnTo>
                    <a:lnTo>
                      <a:pt x="1896" y="1567"/>
                    </a:lnTo>
                    <a:lnTo>
                      <a:pt x="1604" y="1492"/>
                    </a:lnTo>
                    <a:lnTo>
                      <a:pt x="1452" y="1355"/>
                    </a:lnTo>
                    <a:lnTo>
                      <a:pt x="1298" y="1337"/>
                    </a:lnTo>
                    <a:lnTo>
                      <a:pt x="710" y="1110"/>
                    </a:lnTo>
                    <a:lnTo>
                      <a:pt x="325" y="829"/>
                    </a:lnTo>
                    <a:lnTo>
                      <a:pt x="148" y="648"/>
                    </a:lnTo>
                    <a:lnTo>
                      <a:pt x="54" y="627"/>
                    </a:lnTo>
                    <a:lnTo>
                      <a:pt x="0" y="64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1" name="Freeform 47"/>
              <p:cNvSpPr>
                <a:spLocks noChangeAspect="1"/>
              </p:cNvSpPr>
              <p:nvPr/>
            </p:nvSpPr>
            <p:spPr bwMode="gray">
              <a:xfrm>
                <a:off x="4165873" y="4595533"/>
                <a:ext cx="614737" cy="445656"/>
              </a:xfrm>
              <a:custGeom>
                <a:avLst/>
                <a:gdLst>
                  <a:gd name="T0" fmla="*/ 1082 w 2466"/>
                  <a:gd name="T1" fmla="*/ 1743 h 1765"/>
                  <a:gd name="T2" fmla="*/ 1125 w 2466"/>
                  <a:gd name="T3" fmla="*/ 1574 h 1765"/>
                  <a:gd name="T4" fmla="*/ 1298 w 2466"/>
                  <a:gd name="T5" fmla="*/ 1502 h 1765"/>
                  <a:gd name="T6" fmla="*/ 1270 w 2466"/>
                  <a:gd name="T7" fmla="*/ 1372 h 1765"/>
                  <a:gd name="T8" fmla="*/ 1348 w 2466"/>
                  <a:gd name="T9" fmla="*/ 1318 h 1765"/>
                  <a:gd name="T10" fmla="*/ 1547 w 2466"/>
                  <a:gd name="T11" fmla="*/ 1397 h 1765"/>
                  <a:gd name="T12" fmla="*/ 1770 w 2466"/>
                  <a:gd name="T13" fmla="*/ 1340 h 1765"/>
                  <a:gd name="T14" fmla="*/ 1886 w 2466"/>
                  <a:gd name="T15" fmla="*/ 1401 h 1765"/>
                  <a:gd name="T16" fmla="*/ 1918 w 2466"/>
                  <a:gd name="T17" fmla="*/ 1383 h 1765"/>
                  <a:gd name="T18" fmla="*/ 2077 w 2466"/>
                  <a:gd name="T19" fmla="*/ 1408 h 1765"/>
                  <a:gd name="T20" fmla="*/ 2005 w 2466"/>
                  <a:gd name="T21" fmla="*/ 1181 h 1765"/>
                  <a:gd name="T22" fmla="*/ 2023 w 2466"/>
                  <a:gd name="T23" fmla="*/ 1095 h 1765"/>
                  <a:gd name="T24" fmla="*/ 2041 w 2466"/>
                  <a:gd name="T25" fmla="*/ 1113 h 1765"/>
                  <a:gd name="T26" fmla="*/ 2073 w 2466"/>
                  <a:gd name="T27" fmla="*/ 1138 h 1765"/>
                  <a:gd name="T28" fmla="*/ 2134 w 2466"/>
                  <a:gd name="T29" fmla="*/ 1095 h 1765"/>
                  <a:gd name="T30" fmla="*/ 2354 w 2466"/>
                  <a:gd name="T31" fmla="*/ 746 h 1765"/>
                  <a:gd name="T32" fmla="*/ 2416 w 2466"/>
                  <a:gd name="T33" fmla="*/ 670 h 1765"/>
                  <a:gd name="T34" fmla="*/ 2430 w 2466"/>
                  <a:gd name="T35" fmla="*/ 425 h 1765"/>
                  <a:gd name="T36" fmla="*/ 2466 w 2466"/>
                  <a:gd name="T37" fmla="*/ 374 h 1765"/>
                  <a:gd name="T38" fmla="*/ 2427 w 2466"/>
                  <a:gd name="T39" fmla="*/ 328 h 1765"/>
                  <a:gd name="T40" fmla="*/ 2296 w 2466"/>
                  <a:gd name="T41" fmla="*/ 180 h 1765"/>
                  <a:gd name="T42" fmla="*/ 2239 w 2466"/>
                  <a:gd name="T43" fmla="*/ 292 h 1765"/>
                  <a:gd name="T44" fmla="*/ 2163 w 2466"/>
                  <a:gd name="T45" fmla="*/ 353 h 1765"/>
                  <a:gd name="T46" fmla="*/ 2059 w 2466"/>
                  <a:gd name="T47" fmla="*/ 310 h 1765"/>
                  <a:gd name="T48" fmla="*/ 1954 w 2466"/>
                  <a:gd name="T49" fmla="*/ 346 h 1765"/>
                  <a:gd name="T50" fmla="*/ 1886 w 2466"/>
                  <a:gd name="T51" fmla="*/ 277 h 1765"/>
                  <a:gd name="T52" fmla="*/ 1777 w 2466"/>
                  <a:gd name="T53" fmla="*/ 226 h 1765"/>
                  <a:gd name="T54" fmla="*/ 1634 w 2466"/>
                  <a:gd name="T55" fmla="*/ 269 h 1765"/>
                  <a:gd name="T56" fmla="*/ 1586 w 2466"/>
                  <a:gd name="T57" fmla="*/ 244 h 1765"/>
                  <a:gd name="T58" fmla="*/ 1543 w 2466"/>
                  <a:gd name="T59" fmla="*/ 108 h 1765"/>
                  <a:gd name="T60" fmla="*/ 1475 w 2466"/>
                  <a:gd name="T61" fmla="*/ 57 h 1765"/>
                  <a:gd name="T62" fmla="*/ 1395 w 2466"/>
                  <a:gd name="T63" fmla="*/ 126 h 1765"/>
                  <a:gd name="T64" fmla="*/ 1284 w 2466"/>
                  <a:gd name="T65" fmla="*/ 144 h 1765"/>
                  <a:gd name="T66" fmla="*/ 1216 w 2466"/>
                  <a:gd name="T67" fmla="*/ 119 h 1765"/>
                  <a:gd name="T68" fmla="*/ 1207 w 2466"/>
                  <a:gd name="T69" fmla="*/ 57 h 1765"/>
                  <a:gd name="T70" fmla="*/ 1129 w 2466"/>
                  <a:gd name="T71" fmla="*/ 0 h 1765"/>
                  <a:gd name="T72" fmla="*/ 887 w 2466"/>
                  <a:gd name="T73" fmla="*/ 78 h 1765"/>
                  <a:gd name="T74" fmla="*/ 739 w 2466"/>
                  <a:gd name="T75" fmla="*/ 133 h 1765"/>
                  <a:gd name="T76" fmla="*/ 653 w 2466"/>
                  <a:gd name="T77" fmla="*/ 194 h 1765"/>
                  <a:gd name="T78" fmla="*/ 530 w 2466"/>
                  <a:gd name="T79" fmla="*/ 194 h 1765"/>
                  <a:gd name="T80" fmla="*/ 484 w 2466"/>
                  <a:gd name="T81" fmla="*/ 262 h 1765"/>
                  <a:gd name="T82" fmla="*/ 491 w 2466"/>
                  <a:gd name="T83" fmla="*/ 314 h 1765"/>
                  <a:gd name="T84" fmla="*/ 552 w 2466"/>
                  <a:gd name="T85" fmla="*/ 342 h 1765"/>
                  <a:gd name="T86" fmla="*/ 664 w 2466"/>
                  <a:gd name="T87" fmla="*/ 349 h 1765"/>
                  <a:gd name="T88" fmla="*/ 682 w 2466"/>
                  <a:gd name="T89" fmla="*/ 385 h 1765"/>
                  <a:gd name="T90" fmla="*/ 631 w 2466"/>
                  <a:gd name="T91" fmla="*/ 505 h 1765"/>
                  <a:gd name="T92" fmla="*/ 696 w 2466"/>
                  <a:gd name="T93" fmla="*/ 651 h 1765"/>
                  <a:gd name="T94" fmla="*/ 772 w 2466"/>
                  <a:gd name="T95" fmla="*/ 660 h 1765"/>
                  <a:gd name="T96" fmla="*/ 797 w 2466"/>
                  <a:gd name="T97" fmla="*/ 695 h 1765"/>
                  <a:gd name="T98" fmla="*/ 764 w 2466"/>
                  <a:gd name="T99" fmla="*/ 806 h 1765"/>
                  <a:gd name="T100" fmla="*/ 548 w 2466"/>
                  <a:gd name="T101" fmla="*/ 869 h 1765"/>
                  <a:gd name="T102" fmla="*/ 462 w 2466"/>
                  <a:gd name="T103" fmla="*/ 990 h 1765"/>
                  <a:gd name="T104" fmla="*/ 357 w 2466"/>
                  <a:gd name="T105" fmla="*/ 976 h 1765"/>
                  <a:gd name="T106" fmla="*/ 321 w 2466"/>
                  <a:gd name="T107" fmla="*/ 951 h 1765"/>
                  <a:gd name="T108" fmla="*/ 238 w 2466"/>
                  <a:gd name="T109" fmla="*/ 1019 h 1765"/>
                  <a:gd name="T110" fmla="*/ 191 w 2466"/>
                  <a:gd name="T111" fmla="*/ 1038 h 1765"/>
                  <a:gd name="T112" fmla="*/ 120 w 2466"/>
                  <a:gd name="T113" fmla="*/ 1063 h 1765"/>
                  <a:gd name="T114" fmla="*/ 0 w 2466"/>
                  <a:gd name="T115" fmla="*/ 1236 h 1765"/>
                  <a:gd name="T116" fmla="*/ 191 w 2466"/>
                  <a:gd name="T117" fmla="*/ 1470 h 1765"/>
                  <a:gd name="T118" fmla="*/ 1020 w 2466"/>
                  <a:gd name="T119" fmla="*/ 1765 h 1765"/>
                  <a:gd name="T120" fmla="*/ 1082 w 2466"/>
                  <a:gd name="T121" fmla="*/ 1743 h 176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466"/>
                  <a:gd name="T184" fmla="*/ 0 h 1765"/>
                  <a:gd name="T185" fmla="*/ 2466 w 2466"/>
                  <a:gd name="T186" fmla="*/ 1765 h 176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466" h="1765">
                    <a:moveTo>
                      <a:pt x="1082" y="1743"/>
                    </a:moveTo>
                    <a:lnTo>
                      <a:pt x="1125" y="1574"/>
                    </a:lnTo>
                    <a:lnTo>
                      <a:pt x="1298" y="1502"/>
                    </a:lnTo>
                    <a:lnTo>
                      <a:pt x="1270" y="1372"/>
                    </a:lnTo>
                    <a:lnTo>
                      <a:pt x="1348" y="1318"/>
                    </a:lnTo>
                    <a:lnTo>
                      <a:pt x="1547" y="1397"/>
                    </a:lnTo>
                    <a:lnTo>
                      <a:pt x="1770" y="1340"/>
                    </a:lnTo>
                    <a:lnTo>
                      <a:pt x="1886" y="1401"/>
                    </a:lnTo>
                    <a:lnTo>
                      <a:pt x="1918" y="1383"/>
                    </a:lnTo>
                    <a:lnTo>
                      <a:pt x="2077" y="1408"/>
                    </a:lnTo>
                    <a:lnTo>
                      <a:pt x="2005" y="1181"/>
                    </a:lnTo>
                    <a:lnTo>
                      <a:pt x="2023" y="1095"/>
                    </a:lnTo>
                    <a:lnTo>
                      <a:pt x="2041" y="1113"/>
                    </a:lnTo>
                    <a:lnTo>
                      <a:pt x="2073" y="1138"/>
                    </a:lnTo>
                    <a:lnTo>
                      <a:pt x="2134" y="1095"/>
                    </a:lnTo>
                    <a:lnTo>
                      <a:pt x="2354" y="746"/>
                    </a:lnTo>
                    <a:lnTo>
                      <a:pt x="2416" y="670"/>
                    </a:lnTo>
                    <a:lnTo>
                      <a:pt x="2430" y="425"/>
                    </a:lnTo>
                    <a:lnTo>
                      <a:pt x="2466" y="374"/>
                    </a:lnTo>
                    <a:lnTo>
                      <a:pt x="2427" y="328"/>
                    </a:lnTo>
                    <a:lnTo>
                      <a:pt x="2296" y="180"/>
                    </a:lnTo>
                    <a:lnTo>
                      <a:pt x="2239" y="292"/>
                    </a:lnTo>
                    <a:lnTo>
                      <a:pt x="2163" y="353"/>
                    </a:lnTo>
                    <a:lnTo>
                      <a:pt x="2059" y="310"/>
                    </a:lnTo>
                    <a:lnTo>
                      <a:pt x="1954" y="346"/>
                    </a:lnTo>
                    <a:lnTo>
                      <a:pt x="1886" y="277"/>
                    </a:lnTo>
                    <a:lnTo>
                      <a:pt x="1777" y="226"/>
                    </a:lnTo>
                    <a:lnTo>
                      <a:pt x="1634" y="269"/>
                    </a:lnTo>
                    <a:lnTo>
                      <a:pt x="1586" y="244"/>
                    </a:lnTo>
                    <a:lnTo>
                      <a:pt x="1543" y="108"/>
                    </a:lnTo>
                    <a:lnTo>
                      <a:pt x="1475" y="57"/>
                    </a:lnTo>
                    <a:lnTo>
                      <a:pt x="1395" y="126"/>
                    </a:lnTo>
                    <a:lnTo>
                      <a:pt x="1284" y="144"/>
                    </a:lnTo>
                    <a:lnTo>
                      <a:pt x="1216" y="119"/>
                    </a:lnTo>
                    <a:lnTo>
                      <a:pt x="1207" y="57"/>
                    </a:lnTo>
                    <a:lnTo>
                      <a:pt x="1129" y="0"/>
                    </a:lnTo>
                    <a:lnTo>
                      <a:pt x="887" y="78"/>
                    </a:lnTo>
                    <a:lnTo>
                      <a:pt x="739" y="133"/>
                    </a:lnTo>
                    <a:lnTo>
                      <a:pt x="653" y="194"/>
                    </a:lnTo>
                    <a:lnTo>
                      <a:pt x="530" y="194"/>
                    </a:lnTo>
                    <a:lnTo>
                      <a:pt x="484" y="262"/>
                    </a:lnTo>
                    <a:lnTo>
                      <a:pt x="491" y="314"/>
                    </a:lnTo>
                    <a:lnTo>
                      <a:pt x="552" y="342"/>
                    </a:lnTo>
                    <a:lnTo>
                      <a:pt x="664" y="349"/>
                    </a:lnTo>
                    <a:lnTo>
                      <a:pt x="682" y="385"/>
                    </a:lnTo>
                    <a:lnTo>
                      <a:pt x="631" y="505"/>
                    </a:lnTo>
                    <a:lnTo>
                      <a:pt x="696" y="651"/>
                    </a:lnTo>
                    <a:lnTo>
                      <a:pt x="772" y="660"/>
                    </a:lnTo>
                    <a:lnTo>
                      <a:pt x="797" y="695"/>
                    </a:lnTo>
                    <a:lnTo>
                      <a:pt x="764" y="806"/>
                    </a:lnTo>
                    <a:lnTo>
                      <a:pt x="548" y="869"/>
                    </a:lnTo>
                    <a:lnTo>
                      <a:pt x="462" y="990"/>
                    </a:lnTo>
                    <a:lnTo>
                      <a:pt x="357" y="976"/>
                    </a:lnTo>
                    <a:lnTo>
                      <a:pt x="321" y="951"/>
                    </a:lnTo>
                    <a:lnTo>
                      <a:pt x="238" y="1019"/>
                    </a:lnTo>
                    <a:lnTo>
                      <a:pt x="191" y="1038"/>
                    </a:lnTo>
                    <a:lnTo>
                      <a:pt x="120" y="1063"/>
                    </a:lnTo>
                    <a:lnTo>
                      <a:pt x="0" y="1236"/>
                    </a:lnTo>
                    <a:lnTo>
                      <a:pt x="191" y="1470"/>
                    </a:lnTo>
                    <a:lnTo>
                      <a:pt x="1020" y="1765"/>
                    </a:lnTo>
                    <a:lnTo>
                      <a:pt x="1082" y="174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2" name="Freeform 48"/>
              <p:cNvSpPr>
                <a:spLocks noChangeAspect="1"/>
              </p:cNvSpPr>
              <p:nvPr/>
            </p:nvSpPr>
            <p:spPr bwMode="gray">
              <a:xfrm>
                <a:off x="4035770" y="4748421"/>
                <a:ext cx="182144" cy="159397"/>
              </a:xfrm>
              <a:custGeom>
                <a:avLst/>
                <a:gdLst>
                  <a:gd name="T0" fmla="*/ 739 w 739"/>
                  <a:gd name="T1" fmla="*/ 415 h 613"/>
                  <a:gd name="T2" fmla="*/ 714 w 739"/>
                  <a:gd name="T3" fmla="*/ 112 h 613"/>
                  <a:gd name="T4" fmla="*/ 621 w 739"/>
                  <a:gd name="T5" fmla="*/ 14 h 613"/>
                  <a:gd name="T6" fmla="*/ 509 w 739"/>
                  <a:gd name="T7" fmla="*/ 80 h 613"/>
                  <a:gd name="T8" fmla="*/ 411 w 739"/>
                  <a:gd name="T9" fmla="*/ 55 h 613"/>
                  <a:gd name="T10" fmla="*/ 339 w 739"/>
                  <a:gd name="T11" fmla="*/ 0 h 613"/>
                  <a:gd name="T12" fmla="*/ 177 w 739"/>
                  <a:gd name="T13" fmla="*/ 133 h 613"/>
                  <a:gd name="T14" fmla="*/ 109 w 739"/>
                  <a:gd name="T15" fmla="*/ 133 h 613"/>
                  <a:gd name="T16" fmla="*/ 0 w 739"/>
                  <a:gd name="T17" fmla="*/ 246 h 613"/>
                  <a:gd name="T18" fmla="*/ 109 w 739"/>
                  <a:gd name="T19" fmla="*/ 299 h 613"/>
                  <a:gd name="T20" fmla="*/ 469 w 739"/>
                  <a:gd name="T21" fmla="*/ 512 h 613"/>
                  <a:gd name="T22" fmla="*/ 548 w 739"/>
                  <a:gd name="T23" fmla="*/ 613 h 613"/>
                  <a:gd name="T24" fmla="*/ 668 w 739"/>
                  <a:gd name="T25" fmla="*/ 440 h 613"/>
                  <a:gd name="T26" fmla="*/ 739 w 739"/>
                  <a:gd name="T27" fmla="*/ 415 h 6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39"/>
                  <a:gd name="T43" fmla="*/ 0 h 613"/>
                  <a:gd name="T44" fmla="*/ 739 w 739"/>
                  <a:gd name="T45" fmla="*/ 613 h 6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39" h="613">
                    <a:moveTo>
                      <a:pt x="739" y="415"/>
                    </a:moveTo>
                    <a:lnTo>
                      <a:pt x="714" y="112"/>
                    </a:lnTo>
                    <a:lnTo>
                      <a:pt x="621" y="14"/>
                    </a:lnTo>
                    <a:lnTo>
                      <a:pt x="509" y="80"/>
                    </a:lnTo>
                    <a:lnTo>
                      <a:pt x="411" y="55"/>
                    </a:lnTo>
                    <a:lnTo>
                      <a:pt x="339" y="0"/>
                    </a:lnTo>
                    <a:lnTo>
                      <a:pt x="177" y="133"/>
                    </a:lnTo>
                    <a:lnTo>
                      <a:pt x="109" y="133"/>
                    </a:lnTo>
                    <a:lnTo>
                      <a:pt x="0" y="246"/>
                    </a:lnTo>
                    <a:lnTo>
                      <a:pt x="109" y="299"/>
                    </a:lnTo>
                    <a:lnTo>
                      <a:pt x="469" y="512"/>
                    </a:lnTo>
                    <a:lnTo>
                      <a:pt x="548" y="613"/>
                    </a:lnTo>
                    <a:lnTo>
                      <a:pt x="668" y="440"/>
                    </a:lnTo>
                    <a:lnTo>
                      <a:pt x="739" y="4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3" name="Freeform 49"/>
              <p:cNvSpPr>
                <a:spLocks noChangeAspect="1"/>
              </p:cNvSpPr>
              <p:nvPr/>
            </p:nvSpPr>
            <p:spPr bwMode="gray">
              <a:xfrm>
                <a:off x="5040816" y="4904564"/>
                <a:ext cx="790374" cy="530235"/>
              </a:xfrm>
              <a:custGeom>
                <a:avLst/>
                <a:gdLst>
                  <a:gd name="T0" fmla="*/ 119 w 3182"/>
                  <a:gd name="T1" fmla="*/ 537 h 2112"/>
                  <a:gd name="T2" fmla="*/ 97 w 3182"/>
                  <a:gd name="T3" fmla="*/ 826 h 2112"/>
                  <a:gd name="T4" fmla="*/ 177 w 3182"/>
                  <a:gd name="T5" fmla="*/ 988 h 2112"/>
                  <a:gd name="T6" fmla="*/ 213 w 3182"/>
                  <a:gd name="T7" fmla="*/ 1056 h 2112"/>
                  <a:gd name="T8" fmla="*/ 324 w 3182"/>
                  <a:gd name="T9" fmla="*/ 1135 h 2112"/>
                  <a:gd name="T10" fmla="*/ 285 w 3182"/>
                  <a:gd name="T11" fmla="*/ 1388 h 2112"/>
                  <a:gd name="T12" fmla="*/ 181 w 3182"/>
                  <a:gd name="T13" fmla="*/ 1438 h 2112"/>
                  <a:gd name="T14" fmla="*/ 154 w 3182"/>
                  <a:gd name="T15" fmla="*/ 1532 h 2112"/>
                  <a:gd name="T16" fmla="*/ 166 w 3182"/>
                  <a:gd name="T17" fmla="*/ 1575 h 2112"/>
                  <a:gd name="T18" fmla="*/ 0 w 3182"/>
                  <a:gd name="T19" fmla="*/ 1661 h 2112"/>
                  <a:gd name="T20" fmla="*/ 213 w 3182"/>
                  <a:gd name="T21" fmla="*/ 1734 h 2112"/>
                  <a:gd name="T22" fmla="*/ 386 w 3182"/>
                  <a:gd name="T23" fmla="*/ 1841 h 2112"/>
                  <a:gd name="T24" fmla="*/ 529 w 3182"/>
                  <a:gd name="T25" fmla="*/ 1892 h 2112"/>
                  <a:gd name="T26" fmla="*/ 981 w 3182"/>
                  <a:gd name="T27" fmla="*/ 1906 h 2112"/>
                  <a:gd name="T28" fmla="*/ 1016 w 3182"/>
                  <a:gd name="T29" fmla="*/ 1968 h 2112"/>
                  <a:gd name="T30" fmla="*/ 1147 w 3182"/>
                  <a:gd name="T31" fmla="*/ 2025 h 2112"/>
                  <a:gd name="T32" fmla="*/ 1366 w 3182"/>
                  <a:gd name="T33" fmla="*/ 2112 h 2112"/>
                  <a:gd name="T34" fmla="*/ 1504 w 3182"/>
                  <a:gd name="T35" fmla="*/ 2090 h 2112"/>
                  <a:gd name="T36" fmla="*/ 2116 w 3182"/>
                  <a:gd name="T37" fmla="*/ 1852 h 2112"/>
                  <a:gd name="T38" fmla="*/ 2415 w 3182"/>
                  <a:gd name="T39" fmla="*/ 1554 h 2112"/>
                  <a:gd name="T40" fmla="*/ 2491 w 3182"/>
                  <a:gd name="T41" fmla="*/ 1520 h 2112"/>
                  <a:gd name="T42" fmla="*/ 2570 w 3182"/>
                  <a:gd name="T43" fmla="*/ 1554 h 2112"/>
                  <a:gd name="T44" fmla="*/ 2559 w 3182"/>
                  <a:gd name="T45" fmla="*/ 1582 h 2112"/>
                  <a:gd name="T46" fmla="*/ 2675 w 3182"/>
                  <a:gd name="T47" fmla="*/ 1647 h 2112"/>
                  <a:gd name="T48" fmla="*/ 2804 w 3182"/>
                  <a:gd name="T49" fmla="*/ 1654 h 2112"/>
                  <a:gd name="T50" fmla="*/ 2836 w 3182"/>
                  <a:gd name="T51" fmla="*/ 1604 h 2112"/>
                  <a:gd name="T52" fmla="*/ 3046 w 3182"/>
                  <a:gd name="T53" fmla="*/ 1668 h 2112"/>
                  <a:gd name="T54" fmla="*/ 3071 w 3182"/>
                  <a:gd name="T55" fmla="*/ 1600 h 2112"/>
                  <a:gd name="T56" fmla="*/ 3009 w 3182"/>
                  <a:gd name="T57" fmla="*/ 1456 h 2112"/>
                  <a:gd name="T58" fmla="*/ 3050 w 3182"/>
                  <a:gd name="T59" fmla="*/ 1272 h 2112"/>
                  <a:gd name="T60" fmla="*/ 3129 w 3182"/>
                  <a:gd name="T61" fmla="*/ 1158 h 2112"/>
                  <a:gd name="T62" fmla="*/ 3161 w 3182"/>
                  <a:gd name="T63" fmla="*/ 985 h 2112"/>
                  <a:gd name="T64" fmla="*/ 3182 w 3182"/>
                  <a:gd name="T65" fmla="*/ 958 h 2112"/>
                  <a:gd name="T66" fmla="*/ 2641 w 3182"/>
                  <a:gd name="T67" fmla="*/ 963 h 2112"/>
                  <a:gd name="T68" fmla="*/ 2393 w 3182"/>
                  <a:gd name="T69" fmla="*/ 933 h 2112"/>
                  <a:gd name="T70" fmla="*/ 2364 w 3182"/>
                  <a:gd name="T71" fmla="*/ 837 h 2112"/>
                  <a:gd name="T72" fmla="*/ 2241 w 3182"/>
                  <a:gd name="T73" fmla="*/ 753 h 2112"/>
                  <a:gd name="T74" fmla="*/ 2249 w 3182"/>
                  <a:gd name="T75" fmla="*/ 656 h 2112"/>
                  <a:gd name="T76" fmla="*/ 2216 w 3182"/>
                  <a:gd name="T77" fmla="*/ 624 h 2112"/>
                  <a:gd name="T78" fmla="*/ 1889 w 3182"/>
                  <a:gd name="T79" fmla="*/ 764 h 2112"/>
                  <a:gd name="T80" fmla="*/ 1791 w 3182"/>
                  <a:gd name="T81" fmla="*/ 671 h 2112"/>
                  <a:gd name="T82" fmla="*/ 1773 w 3182"/>
                  <a:gd name="T83" fmla="*/ 603 h 2112"/>
                  <a:gd name="T84" fmla="*/ 1824 w 3182"/>
                  <a:gd name="T85" fmla="*/ 465 h 2112"/>
                  <a:gd name="T86" fmla="*/ 1770 w 3182"/>
                  <a:gd name="T87" fmla="*/ 343 h 2112"/>
                  <a:gd name="T88" fmla="*/ 1572 w 3182"/>
                  <a:gd name="T89" fmla="*/ 300 h 2112"/>
                  <a:gd name="T90" fmla="*/ 1352 w 3182"/>
                  <a:gd name="T91" fmla="*/ 37 h 2112"/>
                  <a:gd name="T92" fmla="*/ 1240 w 3182"/>
                  <a:gd name="T93" fmla="*/ 0 h 2112"/>
                  <a:gd name="T94" fmla="*/ 1233 w 3182"/>
                  <a:gd name="T95" fmla="*/ 51 h 2112"/>
                  <a:gd name="T96" fmla="*/ 1179 w 3182"/>
                  <a:gd name="T97" fmla="*/ 112 h 2112"/>
                  <a:gd name="T98" fmla="*/ 1139 w 3182"/>
                  <a:gd name="T99" fmla="*/ 235 h 2112"/>
                  <a:gd name="T100" fmla="*/ 977 w 3182"/>
                  <a:gd name="T101" fmla="*/ 350 h 2112"/>
                  <a:gd name="T102" fmla="*/ 829 w 3182"/>
                  <a:gd name="T103" fmla="*/ 343 h 2112"/>
                  <a:gd name="T104" fmla="*/ 706 w 3182"/>
                  <a:gd name="T105" fmla="*/ 448 h 2112"/>
                  <a:gd name="T106" fmla="*/ 645 w 3182"/>
                  <a:gd name="T107" fmla="*/ 422 h 2112"/>
                  <a:gd name="T108" fmla="*/ 577 w 3182"/>
                  <a:gd name="T109" fmla="*/ 285 h 2112"/>
                  <a:gd name="T110" fmla="*/ 559 w 3182"/>
                  <a:gd name="T111" fmla="*/ 249 h 2112"/>
                  <a:gd name="T112" fmla="*/ 515 w 3182"/>
                  <a:gd name="T113" fmla="*/ 260 h 2112"/>
                  <a:gd name="T114" fmla="*/ 490 w 3182"/>
                  <a:gd name="T115" fmla="*/ 371 h 2112"/>
                  <a:gd name="T116" fmla="*/ 501 w 3182"/>
                  <a:gd name="T117" fmla="*/ 465 h 2112"/>
                  <a:gd name="T118" fmla="*/ 440 w 3182"/>
                  <a:gd name="T119" fmla="*/ 490 h 2112"/>
                  <a:gd name="T120" fmla="*/ 353 w 3182"/>
                  <a:gd name="T121" fmla="*/ 448 h 2112"/>
                  <a:gd name="T122" fmla="*/ 119 w 3182"/>
                  <a:gd name="T123" fmla="*/ 537 h 211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182"/>
                  <a:gd name="T187" fmla="*/ 0 h 2112"/>
                  <a:gd name="T188" fmla="*/ 3182 w 3182"/>
                  <a:gd name="T189" fmla="*/ 2112 h 211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182" h="2112">
                    <a:moveTo>
                      <a:pt x="119" y="537"/>
                    </a:moveTo>
                    <a:lnTo>
                      <a:pt x="97" y="826"/>
                    </a:lnTo>
                    <a:lnTo>
                      <a:pt x="177" y="988"/>
                    </a:lnTo>
                    <a:lnTo>
                      <a:pt x="213" y="1056"/>
                    </a:lnTo>
                    <a:lnTo>
                      <a:pt x="324" y="1135"/>
                    </a:lnTo>
                    <a:lnTo>
                      <a:pt x="285" y="1388"/>
                    </a:lnTo>
                    <a:lnTo>
                      <a:pt x="181" y="1438"/>
                    </a:lnTo>
                    <a:lnTo>
                      <a:pt x="154" y="1532"/>
                    </a:lnTo>
                    <a:lnTo>
                      <a:pt x="166" y="1575"/>
                    </a:lnTo>
                    <a:lnTo>
                      <a:pt x="0" y="1661"/>
                    </a:lnTo>
                    <a:lnTo>
                      <a:pt x="213" y="1734"/>
                    </a:lnTo>
                    <a:lnTo>
                      <a:pt x="386" y="1841"/>
                    </a:lnTo>
                    <a:lnTo>
                      <a:pt x="529" y="1892"/>
                    </a:lnTo>
                    <a:lnTo>
                      <a:pt x="981" y="1906"/>
                    </a:lnTo>
                    <a:lnTo>
                      <a:pt x="1016" y="1968"/>
                    </a:lnTo>
                    <a:lnTo>
                      <a:pt x="1147" y="2025"/>
                    </a:lnTo>
                    <a:lnTo>
                      <a:pt x="1366" y="2112"/>
                    </a:lnTo>
                    <a:lnTo>
                      <a:pt x="1504" y="2090"/>
                    </a:lnTo>
                    <a:lnTo>
                      <a:pt x="2116" y="1852"/>
                    </a:lnTo>
                    <a:lnTo>
                      <a:pt x="2415" y="1554"/>
                    </a:lnTo>
                    <a:lnTo>
                      <a:pt x="2491" y="1520"/>
                    </a:lnTo>
                    <a:lnTo>
                      <a:pt x="2570" y="1554"/>
                    </a:lnTo>
                    <a:lnTo>
                      <a:pt x="2559" y="1582"/>
                    </a:lnTo>
                    <a:lnTo>
                      <a:pt x="2675" y="1647"/>
                    </a:lnTo>
                    <a:lnTo>
                      <a:pt x="2804" y="1654"/>
                    </a:lnTo>
                    <a:lnTo>
                      <a:pt x="2836" y="1604"/>
                    </a:lnTo>
                    <a:lnTo>
                      <a:pt x="3046" y="1668"/>
                    </a:lnTo>
                    <a:lnTo>
                      <a:pt x="3071" y="1600"/>
                    </a:lnTo>
                    <a:lnTo>
                      <a:pt x="3009" y="1456"/>
                    </a:lnTo>
                    <a:lnTo>
                      <a:pt x="3050" y="1272"/>
                    </a:lnTo>
                    <a:lnTo>
                      <a:pt x="3129" y="1158"/>
                    </a:lnTo>
                    <a:lnTo>
                      <a:pt x="3161" y="985"/>
                    </a:lnTo>
                    <a:lnTo>
                      <a:pt x="3182" y="958"/>
                    </a:lnTo>
                    <a:lnTo>
                      <a:pt x="2641" y="963"/>
                    </a:lnTo>
                    <a:lnTo>
                      <a:pt x="2393" y="933"/>
                    </a:lnTo>
                    <a:lnTo>
                      <a:pt x="2364" y="837"/>
                    </a:lnTo>
                    <a:lnTo>
                      <a:pt x="2241" y="753"/>
                    </a:lnTo>
                    <a:lnTo>
                      <a:pt x="2249" y="656"/>
                    </a:lnTo>
                    <a:lnTo>
                      <a:pt x="2216" y="624"/>
                    </a:lnTo>
                    <a:lnTo>
                      <a:pt x="1889" y="764"/>
                    </a:lnTo>
                    <a:lnTo>
                      <a:pt x="1791" y="671"/>
                    </a:lnTo>
                    <a:lnTo>
                      <a:pt x="1773" y="603"/>
                    </a:lnTo>
                    <a:lnTo>
                      <a:pt x="1824" y="465"/>
                    </a:lnTo>
                    <a:lnTo>
                      <a:pt x="1770" y="343"/>
                    </a:lnTo>
                    <a:lnTo>
                      <a:pt x="1572" y="300"/>
                    </a:lnTo>
                    <a:lnTo>
                      <a:pt x="1352" y="37"/>
                    </a:lnTo>
                    <a:lnTo>
                      <a:pt x="1240" y="0"/>
                    </a:lnTo>
                    <a:lnTo>
                      <a:pt x="1233" y="51"/>
                    </a:lnTo>
                    <a:lnTo>
                      <a:pt x="1179" y="112"/>
                    </a:lnTo>
                    <a:lnTo>
                      <a:pt x="1139" y="235"/>
                    </a:lnTo>
                    <a:lnTo>
                      <a:pt x="977" y="350"/>
                    </a:lnTo>
                    <a:lnTo>
                      <a:pt x="829" y="343"/>
                    </a:lnTo>
                    <a:lnTo>
                      <a:pt x="706" y="448"/>
                    </a:lnTo>
                    <a:lnTo>
                      <a:pt x="645" y="422"/>
                    </a:lnTo>
                    <a:lnTo>
                      <a:pt x="577" y="285"/>
                    </a:lnTo>
                    <a:lnTo>
                      <a:pt x="559" y="249"/>
                    </a:lnTo>
                    <a:lnTo>
                      <a:pt x="515" y="260"/>
                    </a:lnTo>
                    <a:lnTo>
                      <a:pt x="490" y="371"/>
                    </a:lnTo>
                    <a:lnTo>
                      <a:pt x="501" y="465"/>
                    </a:lnTo>
                    <a:lnTo>
                      <a:pt x="440" y="490"/>
                    </a:lnTo>
                    <a:lnTo>
                      <a:pt x="353" y="448"/>
                    </a:lnTo>
                    <a:lnTo>
                      <a:pt x="119" y="53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4" name="Freeform 50"/>
              <p:cNvSpPr>
                <a:spLocks noChangeAspect="1"/>
              </p:cNvSpPr>
              <p:nvPr/>
            </p:nvSpPr>
            <p:spPr bwMode="gray">
              <a:xfrm>
                <a:off x="5772644" y="4865528"/>
                <a:ext cx="533422" cy="230962"/>
              </a:xfrm>
              <a:custGeom>
                <a:avLst/>
                <a:gdLst>
                  <a:gd name="T0" fmla="*/ 0 w 2144"/>
                  <a:gd name="T1" fmla="*/ 1 h 933"/>
                  <a:gd name="T2" fmla="*/ 1 w 2144"/>
                  <a:gd name="T3" fmla="*/ 1 h 933"/>
                  <a:gd name="T4" fmla="*/ 2 w 2144"/>
                  <a:gd name="T5" fmla="*/ 1 h 933"/>
                  <a:gd name="T6" fmla="*/ 2 w 2144"/>
                  <a:gd name="T7" fmla="*/ 1 h 933"/>
                  <a:gd name="T8" fmla="*/ 2 w 2144"/>
                  <a:gd name="T9" fmla="*/ 0 h 933"/>
                  <a:gd name="T10" fmla="*/ 3 w 2144"/>
                  <a:gd name="T11" fmla="*/ 0 h 933"/>
                  <a:gd name="T12" fmla="*/ 3 w 2144"/>
                  <a:gd name="T13" fmla="*/ 0 h 933"/>
                  <a:gd name="T14" fmla="*/ 4 w 2144"/>
                  <a:gd name="T15" fmla="*/ 0 h 933"/>
                  <a:gd name="T16" fmla="*/ 4 w 2144"/>
                  <a:gd name="T17" fmla="*/ 0 h 933"/>
                  <a:gd name="T18" fmla="*/ 4 w 2144"/>
                  <a:gd name="T19" fmla="*/ 0 h 933"/>
                  <a:gd name="T20" fmla="*/ 4 w 2144"/>
                  <a:gd name="T21" fmla="*/ 1 h 933"/>
                  <a:gd name="T22" fmla="*/ 4 w 2144"/>
                  <a:gd name="T23" fmla="*/ 1 h 933"/>
                  <a:gd name="T24" fmla="*/ 5 w 2144"/>
                  <a:gd name="T25" fmla="*/ 1 h 933"/>
                  <a:gd name="T26" fmla="*/ 5 w 2144"/>
                  <a:gd name="T27" fmla="*/ 1 h 933"/>
                  <a:gd name="T28" fmla="*/ 5 w 2144"/>
                  <a:gd name="T29" fmla="*/ 1 h 933"/>
                  <a:gd name="T30" fmla="*/ 6 w 2144"/>
                  <a:gd name="T31" fmla="*/ 1 h 933"/>
                  <a:gd name="T32" fmla="*/ 7 w 2144"/>
                  <a:gd name="T33" fmla="*/ 1 h 933"/>
                  <a:gd name="T34" fmla="*/ 7 w 2144"/>
                  <a:gd name="T35" fmla="*/ 2 h 933"/>
                  <a:gd name="T36" fmla="*/ 7 w 2144"/>
                  <a:gd name="T37" fmla="*/ 3 h 933"/>
                  <a:gd name="T38" fmla="*/ 6 w 2144"/>
                  <a:gd name="T39" fmla="*/ 3 h 933"/>
                  <a:gd name="T40" fmla="*/ 5 w 2144"/>
                  <a:gd name="T41" fmla="*/ 2 h 933"/>
                  <a:gd name="T42" fmla="*/ 5 w 2144"/>
                  <a:gd name="T43" fmla="*/ 2 h 933"/>
                  <a:gd name="T44" fmla="*/ 5 w 2144"/>
                  <a:gd name="T45" fmla="*/ 2 h 933"/>
                  <a:gd name="T46" fmla="*/ 5 w 2144"/>
                  <a:gd name="T47" fmla="*/ 2 h 933"/>
                  <a:gd name="T48" fmla="*/ 5 w 2144"/>
                  <a:gd name="T49" fmla="*/ 2 h 933"/>
                  <a:gd name="T50" fmla="*/ 5 w 2144"/>
                  <a:gd name="T51" fmla="*/ 2 h 933"/>
                  <a:gd name="T52" fmla="*/ 4 w 2144"/>
                  <a:gd name="T53" fmla="*/ 2 h 933"/>
                  <a:gd name="T54" fmla="*/ 4 w 2144"/>
                  <a:gd name="T55" fmla="*/ 2 h 933"/>
                  <a:gd name="T56" fmla="*/ 4 w 2144"/>
                  <a:gd name="T57" fmla="*/ 2 h 933"/>
                  <a:gd name="T58" fmla="*/ 3 w 2144"/>
                  <a:gd name="T59" fmla="*/ 3 h 933"/>
                  <a:gd name="T60" fmla="*/ 2 w 2144"/>
                  <a:gd name="T61" fmla="*/ 2 h 933"/>
                  <a:gd name="T62" fmla="*/ 3 w 2144"/>
                  <a:gd name="T63" fmla="*/ 2 h 933"/>
                  <a:gd name="T64" fmla="*/ 2 w 2144"/>
                  <a:gd name="T65" fmla="*/ 2 h 933"/>
                  <a:gd name="T66" fmla="*/ 2 w 2144"/>
                  <a:gd name="T67" fmla="*/ 2 h 933"/>
                  <a:gd name="T68" fmla="*/ 1 w 2144"/>
                  <a:gd name="T69" fmla="*/ 3 h 933"/>
                  <a:gd name="T70" fmla="*/ 1 w 2144"/>
                  <a:gd name="T71" fmla="*/ 3 h 933"/>
                  <a:gd name="T72" fmla="*/ 1 w 2144"/>
                  <a:gd name="T73" fmla="*/ 3 h 933"/>
                  <a:gd name="T74" fmla="*/ 1 w 2144"/>
                  <a:gd name="T75" fmla="*/ 2 h 933"/>
                  <a:gd name="T76" fmla="*/ 0 w 2144"/>
                  <a:gd name="T77" fmla="*/ 2 h 933"/>
                  <a:gd name="T78" fmla="*/ 0 w 2144"/>
                  <a:gd name="T79" fmla="*/ 2 h 933"/>
                  <a:gd name="T80" fmla="*/ 0 w 2144"/>
                  <a:gd name="T81" fmla="*/ 2 h 933"/>
                  <a:gd name="T82" fmla="*/ 0 w 2144"/>
                  <a:gd name="T83" fmla="*/ 1 h 93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44"/>
                  <a:gd name="T127" fmla="*/ 0 h 933"/>
                  <a:gd name="T128" fmla="*/ 2144 w 2144"/>
                  <a:gd name="T129" fmla="*/ 933 h 93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44" h="933">
                    <a:moveTo>
                      <a:pt x="0" y="389"/>
                    </a:moveTo>
                    <a:lnTo>
                      <a:pt x="307" y="241"/>
                    </a:lnTo>
                    <a:lnTo>
                      <a:pt x="580" y="184"/>
                    </a:lnTo>
                    <a:lnTo>
                      <a:pt x="634" y="212"/>
                    </a:lnTo>
                    <a:lnTo>
                      <a:pt x="746" y="158"/>
                    </a:lnTo>
                    <a:lnTo>
                      <a:pt x="955" y="79"/>
                    </a:lnTo>
                    <a:lnTo>
                      <a:pt x="1075" y="0"/>
                    </a:lnTo>
                    <a:lnTo>
                      <a:pt x="1143" y="79"/>
                    </a:lnTo>
                    <a:lnTo>
                      <a:pt x="1273" y="82"/>
                    </a:lnTo>
                    <a:lnTo>
                      <a:pt x="1284" y="82"/>
                    </a:lnTo>
                    <a:lnTo>
                      <a:pt x="1327" y="212"/>
                    </a:lnTo>
                    <a:lnTo>
                      <a:pt x="1355" y="334"/>
                    </a:lnTo>
                    <a:lnTo>
                      <a:pt x="1528" y="454"/>
                    </a:lnTo>
                    <a:lnTo>
                      <a:pt x="1659" y="443"/>
                    </a:lnTo>
                    <a:lnTo>
                      <a:pt x="1727" y="357"/>
                    </a:lnTo>
                    <a:lnTo>
                      <a:pt x="1875" y="382"/>
                    </a:lnTo>
                    <a:lnTo>
                      <a:pt x="2109" y="414"/>
                    </a:lnTo>
                    <a:lnTo>
                      <a:pt x="2134" y="507"/>
                    </a:lnTo>
                    <a:lnTo>
                      <a:pt x="2144" y="889"/>
                    </a:lnTo>
                    <a:lnTo>
                      <a:pt x="1896" y="926"/>
                    </a:lnTo>
                    <a:lnTo>
                      <a:pt x="1766" y="789"/>
                    </a:lnTo>
                    <a:lnTo>
                      <a:pt x="1712" y="789"/>
                    </a:lnTo>
                    <a:lnTo>
                      <a:pt x="1666" y="677"/>
                    </a:lnTo>
                    <a:lnTo>
                      <a:pt x="1608" y="634"/>
                    </a:lnTo>
                    <a:lnTo>
                      <a:pt x="1596" y="573"/>
                    </a:lnTo>
                    <a:lnTo>
                      <a:pt x="1493" y="522"/>
                    </a:lnTo>
                    <a:lnTo>
                      <a:pt x="1425" y="522"/>
                    </a:lnTo>
                    <a:lnTo>
                      <a:pt x="1337" y="602"/>
                    </a:lnTo>
                    <a:lnTo>
                      <a:pt x="1175" y="673"/>
                    </a:lnTo>
                    <a:lnTo>
                      <a:pt x="945" y="907"/>
                    </a:lnTo>
                    <a:lnTo>
                      <a:pt x="771" y="720"/>
                    </a:lnTo>
                    <a:lnTo>
                      <a:pt x="786" y="566"/>
                    </a:lnTo>
                    <a:lnTo>
                      <a:pt x="595" y="497"/>
                    </a:lnTo>
                    <a:lnTo>
                      <a:pt x="512" y="739"/>
                    </a:lnTo>
                    <a:lnTo>
                      <a:pt x="375" y="933"/>
                    </a:lnTo>
                    <a:lnTo>
                      <a:pt x="339" y="878"/>
                    </a:lnTo>
                    <a:lnTo>
                      <a:pt x="339" y="864"/>
                    </a:lnTo>
                    <a:lnTo>
                      <a:pt x="227" y="716"/>
                    </a:lnTo>
                    <a:lnTo>
                      <a:pt x="127" y="662"/>
                    </a:lnTo>
                    <a:lnTo>
                      <a:pt x="39" y="591"/>
                    </a:lnTo>
                    <a:lnTo>
                      <a:pt x="50" y="518"/>
                    </a:lnTo>
                    <a:lnTo>
                      <a:pt x="0" y="38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5" name="Freeform 51"/>
              <p:cNvSpPr>
                <a:spLocks noChangeAspect="1"/>
              </p:cNvSpPr>
              <p:nvPr/>
            </p:nvSpPr>
            <p:spPr bwMode="gray">
              <a:xfrm>
                <a:off x="6042608" y="4442642"/>
                <a:ext cx="517158" cy="546499"/>
              </a:xfrm>
              <a:custGeom>
                <a:avLst/>
                <a:gdLst>
                  <a:gd name="T0" fmla="*/ 1271 w 2098"/>
                  <a:gd name="T1" fmla="*/ 0 h 2165"/>
                  <a:gd name="T2" fmla="*/ 1232 w 2098"/>
                  <a:gd name="T3" fmla="*/ 307 h 2165"/>
                  <a:gd name="T4" fmla="*/ 1286 w 2098"/>
                  <a:gd name="T5" fmla="*/ 656 h 2165"/>
                  <a:gd name="T6" fmla="*/ 1142 w 2098"/>
                  <a:gd name="T7" fmla="*/ 818 h 2165"/>
                  <a:gd name="T8" fmla="*/ 1142 w 2098"/>
                  <a:gd name="T9" fmla="*/ 1034 h 2165"/>
                  <a:gd name="T10" fmla="*/ 1091 w 2098"/>
                  <a:gd name="T11" fmla="*/ 1146 h 2165"/>
                  <a:gd name="T12" fmla="*/ 800 w 2098"/>
                  <a:gd name="T13" fmla="*/ 1384 h 2165"/>
                  <a:gd name="T14" fmla="*/ 705 w 2098"/>
                  <a:gd name="T15" fmla="*/ 1478 h 2165"/>
                  <a:gd name="T16" fmla="*/ 814 w 2098"/>
                  <a:gd name="T17" fmla="*/ 1589 h 2165"/>
                  <a:gd name="T18" fmla="*/ 803 w 2098"/>
                  <a:gd name="T19" fmla="*/ 1625 h 2165"/>
                  <a:gd name="T20" fmla="*/ 648 w 2098"/>
                  <a:gd name="T21" fmla="*/ 1744 h 2165"/>
                  <a:gd name="T22" fmla="*/ 432 w 2098"/>
                  <a:gd name="T23" fmla="*/ 1783 h 2165"/>
                  <a:gd name="T24" fmla="*/ 407 w 2098"/>
                  <a:gd name="T25" fmla="*/ 1733 h 2165"/>
                  <a:gd name="T26" fmla="*/ 320 w 2098"/>
                  <a:gd name="T27" fmla="*/ 1705 h 2165"/>
                  <a:gd name="T28" fmla="*/ 357 w 2098"/>
                  <a:gd name="T29" fmla="*/ 1628 h 2165"/>
                  <a:gd name="T30" fmla="*/ 313 w 2098"/>
                  <a:gd name="T31" fmla="*/ 1603 h 2165"/>
                  <a:gd name="T32" fmla="*/ 0 w 2098"/>
                  <a:gd name="T33" fmla="*/ 1658 h 2165"/>
                  <a:gd name="T34" fmla="*/ 68 w 2098"/>
                  <a:gd name="T35" fmla="*/ 1737 h 2165"/>
                  <a:gd name="T36" fmla="*/ 198 w 2098"/>
                  <a:gd name="T37" fmla="*/ 1740 h 2165"/>
                  <a:gd name="T38" fmla="*/ 209 w 2098"/>
                  <a:gd name="T39" fmla="*/ 1740 h 2165"/>
                  <a:gd name="T40" fmla="*/ 252 w 2098"/>
                  <a:gd name="T41" fmla="*/ 1870 h 2165"/>
                  <a:gd name="T42" fmla="*/ 280 w 2098"/>
                  <a:gd name="T43" fmla="*/ 1992 h 2165"/>
                  <a:gd name="T44" fmla="*/ 453 w 2098"/>
                  <a:gd name="T45" fmla="*/ 2112 h 2165"/>
                  <a:gd name="T46" fmla="*/ 584 w 2098"/>
                  <a:gd name="T47" fmla="*/ 2101 h 2165"/>
                  <a:gd name="T48" fmla="*/ 652 w 2098"/>
                  <a:gd name="T49" fmla="*/ 2015 h 2165"/>
                  <a:gd name="T50" fmla="*/ 800 w 2098"/>
                  <a:gd name="T51" fmla="*/ 2040 h 2165"/>
                  <a:gd name="T52" fmla="*/ 1034 w 2098"/>
                  <a:gd name="T53" fmla="*/ 2072 h 2165"/>
                  <a:gd name="T54" fmla="*/ 1059 w 2098"/>
                  <a:gd name="T55" fmla="*/ 2165 h 2165"/>
                  <a:gd name="T56" fmla="*/ 2098 w 2098"/>
                  <a:gd name="T57" fmla="*/ 2086 h 2165"/>
                  <a:gd name="T58" fmla="*/ 2046 w 2098"/>
                  <a:gd name="T59" fmla="*/ 1437 h 2165"/>
                  <a:gd name="T60" fmla="*/ 2014 w 2098"/>
                  <a:gd name="T61" fmla="*/ 782 h 2165"/>
                  <a:gd name="T62" fmla="*/ 1585 w 2098"/>
                  <a:gd name="T63" fmla="*/ 295 h 2165"/>
                  <a:gd name="T64" fmla="*/ 1517 w 2098"/>
                  <a:gd name="T65" fmla="*/ 277 h 2165"/>
                  <a:gd name="T66" fmla="*/ 1337 w 2098"/>
                  <a:gd name="T67" fmla="*/ 216 h 2165"/>
                  <a:gd name="T68" fmla="*/ 1271 w 2098"/>
                  <a:gd name="T69" fmla="*/ 0 h 216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98"/>
                  <a:gd name="T106" fmla="*/ 0 h 2165"/>
                  <a:gd name="T107" fmla="*/ 2098 w 2098"/>
                  <a:gd name="T108" fmla="*/ 2165 h 216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98" h="2165">
                    <a:moveTo>
                      <a:pt x="1271" y="0"/>
                    </a:moveTo>
                    <a:lnTo>
                      <a:pt x="1232" y="307"/>
                    </a:lnTo>
                    <a:lnTo>
                      <a:pt x="1286" y="656"/>
                    </a:lnTo>
                    <a:lnTo>
                      <a:pt x="1142" y="818"/>
                    </a:lnTo>
                    <a:lnTo>
                      <a:pt x="1142" y="1034"/>
                    </a:lnTo>
                    <a:lnTo>
                      <a:pt x="1091" y="1146"/>
                    </a:lnTo>
                    <a:lnTo>
                      <a:pt x="800" y="1384"/>
                    </a:lnTo>
                    <a:lnTo>
                      <a:pt x="705" y="1478"/>
                    </a:lnTo>
                    <a:lnTo>
                      <a:pt x="814" y="1589"/>
                    </a:lnTo>
                    <a:lnTo>
                      <a:pt x="803" y="1625"/>
                    </a:lnTo>
                    <a:lnTo>
                      <a:pt x="648" y="1744"/>
                    </a:lnTo>
                    <a:lnTo>
                      <a:pt x="432" y="1783"/>
                    </a:lnTo>
                    <a:lnTo>
                      <a:pt x="407" y="1733"/>
                    </a:lnTo>
                    <a:lnTo>
                      <a:pt x="320" y="1705"/>
                    </a:lnTo>
                    <a:lnTo>
                      <a:pt x="357" y="1628"/>
                    </a:lnTo>
                    <a:lnTo>
                      <a:pt x="313" y="1603"/>
                    </a:lnTo>
                    <a:lnTo>
                      <a:pt x="0" y="1658"/>
                    </a:lnTo>
                    <a:lnTo>
                      <a:pt x="68" y="1737"/>
                    </a:lnTo>
                    <a:lnTo>
                      <a:pt x="198" y="1740"/>
                    </a:lnTo>
                    <a:lnTo>
                      <a:pt x="209" y="1740"/>
                    </a:lnTo>
                    <a:lnTo>
                      <a:pt x="252" y="1870"/>
                    </a:lnTo>
                    <a:lnTo>
                      <a:pt x="280" y="1992"/>
                    </a:lnTo>
                    <a:lnTo>
                      <a:pt x="453" y="2112"/>
                    </a:lnTo>
                    <a:lnTo>
                      <a:pt x="584" y="2101"/>
                    </a:lnTo>
                    <a:lnTo>
                      <a:pt x="652" y="2015"/>
                    </a:lnTo>
                    <a:lnTo>
                      <a:pt x="800" y="2040"/>
                    </a:lnTo>
                    <a:lnTo>
                      <a:pt x="1034" y="2072"/>
                    </a:lnTo>
                    <a:lnTo>
                      <a:pt x="1059" y="2165"/>
                    </a:lnTo>
                    <a:lnTo>
                      <a:pt x="2098" y="2086"/>
                    </a:lnTo>
                    <a:lnTo>
                      <a:pt x="2046" y="1437"/>
                    </a:lnTo>
                    <a:lnTo>
                      <a:pt x="2014" y="782"/>
                    </a:lnTo>
                    <a:lnTo>
                      <a:pt x="1585" y="295"/>
                    </a:lnTo>
                    <a:lnTo>
                      <a:pt x="1517" y="277"/>
                    </a:lnTo>
                    <a:lnTo>
                      <a:pt x="1337" y="216"/>
                    </a:lnTo>
                    <a:lnTo>
                      <a:pt x="127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6" name="Freeform 52"/>
              <p:cNvSpPr>
                <a:spLocks noChangeAspect="1"/>
              </p:cNvSpPr>
              <p:nvPr/>
            </p:nvSpPr>
            <p:spPr bwMode="gray">
              <a:xfrm>
                <a:off x="6354855" y="4289754"/>
                <a:ext cx="465117" cy="351321"/>
              </a:xfrm>
              <a:custGeom>
                <a:avLst/>
                <a:gdLst>
                  <a:gd name="T0" fmla="*/ 0 w 1878"/>
                  <a:gd name="T1" fmla="*/ 608 h 1390"/>
                  <a:gd name="T2" fmla="*/ 87 w 1878"/>
                  <a:gd name="T3" fmla="*/ 460 h 1390"/>
                  <a:gd name="T4" fmla="*/ 423 w 1878"/>
                  <a:gd name="T5" fmla="*/ 277 h 1390"/>
                  <a:gd name="T6" fmla="*/ 491 w 1878"/>
                  <a:gd name="T7" fmla="*/ 266 h 1390"/>
                  <a:gd name="T8" fmla="*/ 1121 w 1878"/>
                  <a:gd name="T9" fmla="*/ 100 h 1390"/>
                  <a:gd name="T10" fmla="*/ 1259 w 1878"/>
                  <a:gd name="T11" fmla="*/ 0 h 1390"/>
                  <a:gd name="T12" fmla="*/ 1875 w 1878"/>
                  <a:gd name="T13" fmla="*/ 25 h 1390"/>
                  <a:gd name="T14" fmla="*/ 1878 w 1878"/>
                  <a:gd name="T15" fmla="*/ 378 h 1390"/>
                  <a:gd name="T16" fmla="*/ 1712 w 1878"/>
                  <a:gd name="T17" fmla="*/ 644 h 1390"/>
                  <a:gd name="T18" fmla="*/ 743 w 1878"/>
                  <a:gd name="T19" fmla="*/ 1390 h 1390"/>
                  <a:gd name="T20" fmla="*/ 314 w 1878"/>
                  <a:gd name="T21" fmla="*/ 903 h 1390"/>
                  <a:gd name="T22" fmla="*/ 246 w 1878"/>
                  <a:gd name="T23" fmla="*/ 885 h 1390"/>
                  <a:gd name="T24" fmla="*/ 66 w 1878"/>
                  <a:gd name="T25" fmla="*/ 824 h 1390"/>
                  <a:gd name="T26" fmla="*/ 0 w 1878"/>
                  <a:gd name="T27" fmla="*/ 608 h 13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78"/>
                  <a:gd name="T43" fmla="*/ 0 h 1390"/>
                  <a:gd name="T44" fmla="*/ 1878 w 1878"/>
                  <a:gd name="T45" fmla="*/ 1390 h 13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78" h="1390">
                    <a:moveTo>
                      <a:pt x="0" y="608"/>
                    </a:moveTo>
                    <a:lnTo>
                      <a:pt x="87" y="460"/>
                    </a:lnTo>
                    <a:lnTo>
                      <a:pt x="423" y="277"/>
                    </a:lnTo>
                    <a:lnTo>
                      <a:pt x="491" y="266"/>
                    </a:lnTo>
                    <a:lnTo>
                      <a:pt x="1121" y="100"/>
                    </a:lnTo>
                    <a:lnTo>
                      <a:pt x="1259" y="0"/>
                    </a:lnTo>
                    <a:lnTo>
                      <a:pt x="1875" y="25"/>
                    </a:lnTo>
                    <a:lnTo>
                      <a:pt x="1878" y="378"/>
                    </a:lnTo>
                    <a:lnTo>
                      <a:pt x="1712" y="644"/>
                    </a:lnTo>
                    <a:lnTo>
                      <a:pt x="743" y="1390"/>
                    </a:lnTo>
                    <a:lnTo>
                      <a:pt x="314" y="903"/>
                    </a:lnTo>
                    <a:lnTo>
                      <a:pt x="246" y="885"/>
                    </a:lnTo>
                    <a:lnTo>
                      <a:pt x="66" y="824"/>
                    </a:lnTo>
                    <a:lnTo>
                      <a:pt x="0" y="6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07" name="Freeform 53"/>
              <p:cNvSpPr>
                <a:spLocks noChangeAspect="1"/>
              </p:cNvSpPr>
              <p:nvPr/>
            </p:nvSpPr>
            <p:spPr bwMode="gray">
              <a:xfrm>
                <a:off x="5785654" y="4989141"/>
                <a:ext cx="627748" cy="611559"/>
              </a:xfrm>
              <a:custGeom>
                <a:avLst/>
                <a:gdLst>
                  <a:gd name="T0" fmla="*/ 1846 w 2521"/>
                  <a:gd name="T1" fmla="*/ 429 h 2421"/>
                  <a:gd name="T2" fmla="*/ 1828 w 2521"/>
                  <a:gd name="T3" fmla="*/ 454 h 2421"/>
                  <a:gd name="T4" fmla="*/ 2073 w 2521"/>
                  <a:gd name="T5" fmla="*/ 667 h 2421"/>
                  <a:gd name="T6" fmla="*/ 2307 w 2521"/>
                  <a:gd name="T7" fmla="*/ 803 h 2421"/>
                  <a:gd name="T8" fmla="*/ 2369 w 2521"/>
                  <a:gd name="T9" fmla="*/ 933 h 2421"/>
                  <a:gd name="T10" fmla="*/ 2510 w 2521"/>
                  <a:gd name="T11" fmla="*/ 1002 h 2421"/>
                  <a:gd name="T12" fmla="*/ 2521 w 2521"/>
                  <a:gd name="T13" fmla="*/ 1236 h 2421"/>
                  <a:gd name="T14" fmla="*/ 1637 w 2521"/>
                  <a:gd name="T15" fmla="*/ 1304 h 2421"/>
                  <a:gd name="T16" fmla="*/ 1330 w 2521"/>
                  <a:gd name="T17" fmla="*/ 1884 h 2421"/>
                  <a:gd name="T18" fmla="*/ 1435 w 2521"/>
                  <a:gd name="T19" fmla="*/ 2032 h 2421"/>
                  <a:gd name="T20" fmla="*/ 1410 w 2521"/>
                  <a:gd name="T21" fmla="*/ 2093 h 2421"/>
                  <a:gd name="T22" fmla="*/ 1396 w 2521"/>
                  <a:gd name="T23" fmla="*/ 2284 h 2421"/>
                  <a:gd name="T24" fmla="*/ 1396 w 2521"/>
                  <a:gd name="T25" fmla="*/ 2421 h 2421"/>
                  <a:gd name="T26" fmla="*/ 1018 w 2521"/>
                  <a:gd name="T27" fmla="*/ 2104 h 2421"/>
                  <a:gd name="T28" fmla="*/ 941 w 2521"/>
                  <a:gd name="T29" fmla="*/ 2003 h 2421"/>
                  <a:gd name="T30" fmla="*/ 448 w 2521"/>
                  <a:gd name="T31" fmla="*/ 1632 h 2421"/>
                  <a:gd name="T32" fmla="*/ 188 w 2521"/>
                  <a:gd name="T33" fmla="*/ 1413 h 2421"/>
                  <a:gd name="T34" fmla="*/ 37 w 2521"/>
                  <a:gd name="T35" fmla="*/ 1325 h 2421"/>
                  <a:gd name="T36" fmla="*/ 62 w 2521"/>
                  <a:gd name="T37" fmla="*/ 1257 h 2421"/>
                  <a:gd name="T38" fmla="*/ 0 w 2521"/>
                  <a:gd name="T39" fmla="*/ 1113 h 2421"/>
                  <a:gd name="T40" fmla="*/ 41 w 2521"/>
                  <a:gd name="T41" fmla="*/ 929 h 2421"/>
                  <a:gd name="T42" fmla="*/ 120 w 2521"/>
                  <a:gd name="T43" fmla="*/ 815 h 2421"/>
                  <a:gd name="T44" fmla="*/ 152 w 2521"/>
                  <a:gd name="T45" fmla="*/ 642 h 2421"/>
                  <a:gd name="T46" fmla="*/ 173 w 2521"/>
                  <a:gd name="T47" fmla="*/ 615 h 2421"/>
                  <a:gd name="T48" fmla="*/ 289 w 2521"/>
                  <a:gd name="T49" fmla="*/ 486 h 2421"/>
                  <a:gd name="T50" fmla="*/ 325 w 2521"/>
                  <a:gd name="T51" fmla="*/ 436 h 2421"/>
                  <a:gd name="T52" fmla="*/ 462 w 2521"/>
                  <a:gd name="T53" fmla="*/ 242 h 2421"/>
                  <a:gd name="T54" fmla="*/ 545 w 2521"/>
                  <a:gd name="T55" fmla="*/ 0 h 2421"/>
                  <a:gd name="T56" fmla="*/ 736 w 2521"/>
                  <a:gd name="T57" fmla="*/ 69 h 2421"/>
                  <a:gd name="T58" fmla="*/ 721 w 2521"/>
                  <a:gd name="T59" fmla="*/ 223 h 2421"/>
                  <a:gd name="T60" fmla="*/ 895 w 2521"/>
                  <a:gd name="T61" fmla="*/ 410 h 2421"/>
                  <a:gd name="T62" fmla="*/ 1125 w 2521"/>
                  <a:gd name="T63" fmla="*/ 176 h 2421"/>
                  <a:gd name="T64" fmla="*/ 1287 w 2521"/>
                  <a:gd name="T65" fmla="*/ 105 h 2421"/>
                  <a:gd name="T66" fmla="*/ 1375 w 2521"/>
                  <a:gd name="T67" fmla="*/ 25 h 2421"/>
                  <a:gd name="T68" fmla="*/ 1443 w 2521"/>
                  <a:gd name="T69" fmla="*/ 25 h 2421"/>
                  <a:gd name="T70" fmla="*/ 1546 w 2521"/>
                  <a:gd name="T71" fmla="*/ 76 h 2421"/>
                  <a:gd name="T72" fmla="*/ 1558 w 2521"/>
                  <a:gd name="T73" fmla="*/ 137 h 2421"/>
                  <a:gd name="T74" fmla="*/ 1616 w 2521"/>
                  <a:gd name="T75" fmla="*/ 180 h 2421"/>
                  <a:gd name="T76" fmla="*/ 1662 w 2521"/>
                  <a:gd name="T77" fmla="*/ 292 h 2421"/>
                  <a:gd name="T78" fmla="*/ 1716 w 2521"/>
                  <a:gd name="T79" fmla="*/ 292 h 2421"/>
                  <a:gd name="T80" fmla="*/ 1846 w 2521"/>
                  <a:gd name="T81" fmla="*/ 429 h 242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521"/>
                  <a:gd name="T124" fmla="*/ 0 h 2421"/>
                  <a:gd name="T125" fmla="*/ 2521 w 2521"/>
                  <a:gd name="T126" fmla="*/ 2421 h 242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521" h="2421">
                    <a:moveTo>
                      <a:pt x="1846" y="429"/>
                    </a:moveTo>
                    <a:lnTo>
                      <a:pt x="1828" y="454"/>
                    </a:lnTo>
                    <a:lnTo>
                      <a:pt x="2073" y="667"/>
                    </a:lnTo>
                    <a:lnTo>
                      <a:pt x="2307" y="803"/>
                    </a:lnTo>
                    <a:lnTo>
                      <a:pt x="2369" y="933"/>
                    </a:lnTo>
                    <a:lnTo>
                      <a:pt x="2510" y="1002"/>
                    </a:lnTo>
                    <a:lnTo>
                      <a:pt x="2521" y="1236"/>
                    </a:lnTo>
                    <a:lnTo>
                      <a:pt x="1637" y="1304"/>
                    </a:lnTo>
                    <a:lnTo>
                      <a:pt x="1330" y="1884"/>
                    </a:lnTo>
                    <a:lnTo>
                      <a:pt x="1435" y="2032"/>
                    </a:lnTo>
                    <a:lnTo>
                      <a:pt x="1410" y="2093"/>
                    </a:lnTo>
                    <a:lnTo>
                      <a:pt x="1396" y="2284"/>
                    </a:lnTo>
                    <a:lnTo>
                      <a:pt x="1396" y="2421"/>
                    </a:lnTo>
                    <a:lnTo>
                      <a:pt x="1018" y="2104"/>
                    </a:lnTo>
                    <a:lnTo>
                      <a:pt x="941" y="2003"/>
                    </a:lnTo>
                    <a:lnTo>
                      <a:pt x="448" y="1632"/>
                    </a:lnTo>
                    <a:lnTo>
                      <a:pt x="188" y="1413"/>
                    </a:lnTo>
                    <a:lnTo>
                      <a:pt x="37" y="1325"/>
                    </a:lnTo>
                    <a:lnTo>
                      <a:pt x="62" y="1257"/>
                    </a:lnTo>
                    <a:lnTo>
                      <a:pt x="0" y="1113"/>
                    </a:lnTo>
                    <a:lnTo>
                      <a:pt x="41" y="929"/>
                    </a:lnTo>
                    <a:lnTo>
                      <a:pt x="120" y="815"/>
                    </a:lnTo>
                    <a:lnTo>
                      <a:pt x="152" y="642"/>
                    </a:lnTo>
                    <a:lnTo>
                      <a:pt x="173" y="615"/>
                    </a:lnTo>
                    <a:lnTo>
                      <a:pt x="289" y="486"/>
                    </a:lnTo>
                    <a:lnTo>
                      <a:pt x="325" y="436"/>
                    </a:lnTo>
                    <a:lnTo>
                      <a:pt x="462" y="242"/>
                    </a:lnTo>
                    <a:lnTo>
                      <a:pt x="545" y="0"/>
                    </a:lnTo>
                    <a:lnTo>
                      <a:pt x="736" y="69"/>
                    </a:lnTo>
                    <a:lnTo>
                      <a:pt x="721" y="223"/>
                    </a:lnTo>
                    <a:lnTo>
                      <a:pt x="895" y="410"/>
                    </a:lnTo>
                    <a:lnTo>
                      <a:pt x="1125" y="176"/>
                    </a:lnTo>
                    <a:lnTo>
                      <a:pt x="1287" y="105"/>
                    </a:lnTo>
                    <a:lnTo>
                      <a:pt x="1375" y="25"/>
                    </a:lnTo>
                    <a:lnTo>
                      <a:pt x="1443" y="25"/>
                    </a:lnTo>
                    <a:lnTo>
                      <a:pt x="1546" y="76"/>
                    </a:lnTo>
                    <a:lnTo>
                      <a:pt x="1558" y="137"/>
                    </a:lnTo>
                    <a:lnTo>
                      <a:pt x="1616" y="180"/>
                    </a:lnTo>
                    <a:lnTo>
                      <a:pt x="1662" y="292"/>
                    </a:lnTo>
                    <a:lnTo>
                      <a:pt x="1716" y="292"/>
                    </a:lnTo>
                    <a:lnTo>
                      <a:pt x="1846" y="4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grpSp>
            <p:nvGrpSpPr>
              <p:cNvPr id="208" name="Group 57"/>
              <p:cNvGrpSpPr>
                <a:grpSpLocks noChangeAspect="1"/>
              </p:cNvGrpSpPr>
              <p:nvPr/>
            </p:nvGrpSpPr>
            <p:grpSpPr bwMode="auto">
              <a:xfrm>
                <a:off x="2416175" y="3078163"/>
                <a:ext cx="858838" cy="1042988"/>
                <a:chOff x="1557" y="1748"/>
                <a:chExt cx="639" cy="754"/>
              </a:xfrm>
              <a:grpFill/>
            </p:grpSpPr>
            <p:sp>
              <p:nvSpPr>
                <p:cNvPr id="217" name="Freeform 58"/>
                <p:cNvSpPr>
                  <a:spLocks noChangeAspect="1"/>
                </p:cNvSpPr>
                <p:nvPr/>
              </p:nvSpPr>
              <p:spPr bwMode="gray">
                <a:xfrm>
                  <a:off x="1603" y="1801"/>
                  <a:ext cx="588" cy="708"/>
                </a:xfrm>
                <a:custGeom>
                  <a:avLst/>
                  <a:gdLst>
                    <a:gd name="T0" fmla="*/ 8 w 3269"/>
                    <a:gd name="T1" fmla="*/ 1 h 3826"/>
                    <a:gd name="T2" fmla="*/ 9 w 3269"/>
                    <a:gd name="T3" fmla="*/ 3 h 3826"/>
                    <a:gd name="T4" fmla="*/ 10 w 3269"/>
                    <a:gd name="T5" fmla="*/ 5 h 3826"/>
                    <a:gd name="T6" fmla="*/ 11 w 3269"/>
                    <a:gd name="T7" fmla="*/ 5 h 3826"/>
                    <a:gd name="T8" fmla="*/ 11 w 3269"/>
                    <a:gd name="T9" fmla="*/ 7 h 3826"/>
                    <a:gd name="T10" fmla="*/ 12 w 3269"/>
                    <a:gd name="T11" fmla="*/ 6 h 3826"/>
                    <a:gd name="T12" fmla="*/ 11 w 3269"/>
                    <a:gd name="T13" fmla="*/ 6 h 3826"/>
                    <a:gd name="T14" fmla="*/ 12 w 3269"/>
                    <a:gd name="T15" fmla="*/ 7 h 3826"/>
                    <a:gd name="T16" fmla="*/ 12 w 3269"/>
                    <a:gd name="T17" fmla="*/ 8 h 3826"/>
                    <a:gd name="T18" fmla="*/ 13 w 3269"/>
                    <a:gd name="T19" fmla="*/ 10 h 3826"/>
                    <a:gd name="T20" fmla="*/ 13 w 3269"/>
                    <a:gd name="T21" fmla="*/ 12 h 3826"/>
                    <a:gd name="T22" fmla="*/ 14 w 3269"/>
                    <a:gd name="T23" fmla="*/ 13 h 3826"/>
                    <a:gd name="T24" fmla="*/ 15 w 3269"/>
                    <a:gd name="T25" fmla="*/ 15 h 3826"/>
                    <a:gd name="T26" fmla="*/ 15 w 3269"/>
                    <a:gd name="T27" fmla="*/ 18 h 3826"/>
                    <a:gd name="T28" fmla="*/ 16 w 3269"/>
                    <a:gd name="T29" fmla="*/ 18 h 3826"/>
                    <a:gd name="T30" fmla="*/ 17 w 3269"/>
                    <a:gd name="T31" fmla="*/ 18 h 3826"/>
                    <a:gd name="T32" fmla="*/ 18 w 3269"/>
                    <a:gd name="T33" fmla="*/ 19 h 3826"/>
                    <a:gd name="T34" fmla="*/ 18 w 3269"/>
                    <a:gd name="T35" fmla="*/ 21 h 3826"/>
                    <a:gd name="T36" fmla="*/ 19 w 3269"/>
                    <a:gd name="T37" fmla="*/ 23 h 3826"/>
                    <a:gd name="T38" fmla="*/ 18 w 3269"/>
                    <a:gd name="T39" fmla="*/ 24 h 3826"/>
                    <a:gd name="T40" fmla="*/ 17 w 3269"/>
                    <a:gd name="T41" fmla="*/ 24 h 3826"/>
                    <a:gd name="T42" fmla="*/ 16 w 3269"/>
                    <a:gd name="T43" fmla="*/ 21 h 3826"/>
                    <a:gd name="T44" fmla="*/ 13 w 3269"/>
                    <a:gd name="T45" fmla="*/ 18 h 3826"/>
                    <a:gd name="T46" fmla="*/ 11 w 3269"/>
                    <a:gd name="T47" fmla="*/ 16 h 3826"/>
                    <a:gd name="T48" fmla="*/ 10 w 3269"/>
                    <a:gd name="T49" fmla="*/ 16 h 3826"/>
                    <a:gd name="T50" fmla="*/ 10 w 3269"/>
                    <a:gd name="T51" fmla="*/ 15 h 3826"/>
                    <a:gd name="T52" fmla="*/ 10 w 3269"/>
                    <a:gd name="T53" fmla="*/ 11 h 3826"/>
                    <a:gd name="T54" fmla="*/ 8 w 3269"/>
                    <a:gd name="T55" fmla="*/ 8 h 3826"/>
                    <a:gd name="T56" fmla="*/ 5 w 3269"/>
                    <a:gd name="T57" fmla="*/ 6 h 3826"/>
                    <a:gd name="T58" fmla="*/ 4 w 3269"/>
                    <a:gd name="T59" fmla="*/ 5 h 3826"/>
                    <a:gd name="T60" fmla="*/ 3 w 3269"/>
                    <a:gd name="T61" fmla="*/ 4 h 3826"/>
                    <a:gd name="T62" fmla="*/ 2 w 3269"/>
                    <a:gd name="T63" fmla="*/ 3 h 3826"/>
                    <a:gd name="T64" fmla="*/ 0 w 3269"/>
                    <a:gd name="T65" fmla="*/ 1 h 3826"/>
                    <a:gd name="T66" fmla="*/ 2 w 3269"/>
                    <a:gd name="T67" fmla="*/ 1 h 3826"/>
                    <a:gd name="T68" fmla="*/ 3 w 3269"/>
                    <a:gd name="T69" fmla="*/ 1 h 3826"/>
                    <a:gd name="T70" fmla="*/ 4 w 3269"/>
                    <a:gd name="T71" fmla="*/ 1 h 3826"/>
                    <a:gd name="T72" fmla="*/ 3 w 3269"/>
                    <a:gd name="T73" fmla="*/ 1 h 3826"/>
                    <a:gd name="T74" fmla="*/ 3 w 3269"/>
                    <a:gd name="T75" fmla="*/ 0 h 382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269"/>
                    <a:gd name="T115" fmla="*/ 0 h 3826"/>
                    <a:gd name="T116" fmla="*/ 3269 w 3269"/>
                    <a:gd name="T117" fmla="*/ 3826 h 382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269" h="3826">
                      <a:moveTo>
                        <a:pt x="1384" y="53"/>
                      </a:moveTo>
                      <a:lnTo>
                        <a:pt x="1384" y="97"/>
                      </a:lnTo>
                      <a:lnTo>
                        <a:pt x="1438" y="303"/>
                      </a:lnTo>
                      <a:lnTo>
                        <a:pt x="1596" y="471"/>
                      </a:lnTo>
                      <a:lnTo>
                        <a:pt x="1640" y="612"/>
                      </a:lnTo>
                      <a:lnTo>
                        <a:pt x="1762" y="731"/>
                      </a:lnTo>
                      <a:lnTo>
                        <a:pt x="1806" y="749"/>
                      </a:lnTo>
                      <a:lnTo>
                        <a:pt x="1806" y="853"/>
                      </a:lnTo>
                      <a:lnTo>
                        <a:pt x="1849" y="947"/>
                      </a:lnTo>
                      <a:lnTo>
                        <a:pt x="1878" y="1077"/>
                      </a:lnTo>
                      <a:lnTo>
                        <a:pt x="1939" y="1138"/>
                      </a:lnTo>
                      <a:lnTo>
                        <a:pt x="1939" y="1033"/>
                      </a:lnTo>
                      <a:lnTo>
                        <a:pt x="1910" y="958"/>
                      </a:lnTo>
                      <a:lnTo>
                        <a:pt x="1928" y="929"/>
                      </a:lnTo>
                      <a:lnTo>
                        <a:pt x="2062" y="1067"/>
                      </a:lnTo>
                      <a:lnTo>
                        <a:pt x="2069" y="1160"/>
                      </a:lnTo>
                      <a:lnTo>
                        <a:pt x="2112" y="1203"/>
                      </a:lnTo>
                      <a:lnTo>
                        <a:pt x="2094" y="1258"/>
                      </a:lnTo>
                      <a:lnTo>
                        <a:pt x="2155" y="1386"/>
                      </a:lnTo>
                      <a:lnTo>
                        <a:pt x="2169" y="1516"/>
                      </a:lnTo>
                      <a:lnTo>
                        <a:pt x="2126" y="1602"/>
                      </a:lnTo>
                      <a:lnTo>
                        <a:pt x="2242" y="1845"/>
                      </a:lnTo>
                      <a:lnTo>
                        <a:pt x="2335" y="1909"/>
                      </a:lnTo>
                      <a:lnTo>
                        <a:pt x="2360" y="2075"/>
                      </a:lnTo>
                      <a:lnTo>
                        <a:pt x="2480" y="2305"/>
                      </a:lnTo>
                      <a:lnTo>
                        <a:pt x="2523" y="2421"/>
                      </a:lnTo>
                      <a:lnTo>
                        <a:pt x="2483" y="2637"/>
                      </a:lnTo>
                      <a:lnTo>
                        <a:pt x="2526" y="2782"/>
                      </a:lnTo>
                      <a:lnTo>
                        <a:pt x="2699" y="2896"/>
                      </a:lnTo>
                      <a:lnTo>
                        <a:pt x="2742" y="2857"/>
                      </a:lnTo>
                      <a:lnTo>
                        <a:pt x="2751" y="2771"/>
                      </a:lnTo>
                      <a:lnTo>
                        <a:pt x="2819" y="2789"/>
                      </a:lnTo>
                      <a:lnTo>
                        <a:pt x="2970" y="2987"/>
                      </a:lnTo>
                      <a:lnTo>
                        <a:pt x="3038" y="3012"/>
                      </a:lnTo>
                      <a:lnTo>
                        <a:pt x="3063" y="3142"/>
                      </a:lnTo>
                      <a:lnTo>
                        <a:pt x="3117" y="3267"/>
                      </a:lnTo>
                      <a:lnTo>
                        <a:pt x="3269" y="3458"/>
                      </a:lnTo>
                      <a:lnTo>
                        <a:pt x="3208" y="3638"/>
                      </a:lnTo>
                      <a:lnTo>
                        <a:pt x="3056" y="3740"/>
                      </a:lnTo>
                      <a:lnTo>
                        <a:pt x="2978" y="3815"/>
                      </a:lnTo>
                      <a:lnTo>
                        <a:pt x="2926" y="3826"/>
                      </a:lnTo>
                      <a:lnTo>
                        <a:pt x="2822" y="3715"/>
                      </a:lnTo>
                      <a:lnTo>
                        <a:pt x="2739" y="3358"/>
                      </a:lnTo>
                      <a:lnTo>
                        <a:pt x="2624" y="3257"/>
                      </a:lnTo>
                      <a:lnTo>
                        <a:pt x="2501" y="3181"/>
                      </a:lnTo>
                      <a:lnTo>
                        <a:pt x="2144" y="2821"/>
                      </a:lnTo>
                      <a:lnTo>
                        <a:pt x="1874" y="2557"/>
                      </a:lnTo>
                      <a:lnTo>
                        <a:pt x="1838" y="2557"/>
                      </a:lnTo>
                      <a:lnTo>
                        <a:pt x="1821" y="2468"/>
                      </a:lnTo>
                      <a:lnTo>
                        <a:pt x="1776" y="2496"/>
                      </a:lnTo>
                      <a:lnTo>
                        <a:pt x="1715" y="2392"/>
                      </a:lnTo>
                      <a:lnTo>
                        <a:pt x="1665" y="2373"/>
                      </a:lnTo>
                      <a:lnTo>
                        <a:pt x="1604" y="2202"/>
                      </a:lnTo>
                      <a:lnTo>
                        <a:pt x="1683" y="1725"/>
                      </a:lnTo>
                      <a:lnTo>
                        <a:pt x="1532" y="1351"/>
                      </a:lnTo>
                      <a:lnTo>
                        <a:pt x="1438" y="1308"/>
                      </a:lnTo>
                      <a:lnTo>
                        <a:pt x="933" y="879"/>
                      </a:lnTo>
                      <a:lnTo>
                        <a:pt x="880" y="904"/>
                      </a:lnTo>
                      <a:lnTo>
                        <a:pt x="785" y="908"/>
                      </a:lnTo>
                      <a:lnTo>
                        <a:pt x="656" y="742"/>
                      </a:lnTo>
                      <a:lnTo>
                        <a:pt x="576" y="717"/>
                      </a:lnTo>
                      <a:lnTo>
                        <a:pt x="480" y="630"/>
                      </a:lnTo>
                      <a:lnTo>
                        <a:pt x="307" y="540"/>
                      </a:lnTo>
                      <a:lnTo>
                        <a:pt x="271" y="467"/>
                      </a:lnTo>
                      <a:lnTo>
                        <a:pt x="0" y="126"/>
                      </a:lnTo>
                      <a:lnTo>
                        <a:pt x="25" y="112"/>
                      </a:lnTo>
                      <a:lnTo>
                        <a:pt x="216" y="158"/>
                      </a:lnTo>
                      <a:lnTo>
                        <a:pt x="371" y="115"/>
                      </a:lnTo>
                      <a:lnTo>
                        <a:pt x="439" y="198"/>
                      </a:lnTo>
                      <a:lnTo>
                        <a:pt x="519" y="216"/>
                      </a:lnTo>
                      <a:lnTo>
                        <a:pt x="623" y="259"/>
                      </a:lnTo>
                      <a:lnTo>
                        <a:pt x="641" y="205"/>
                      </a:lnTo>
                      <a:lnTo>
                        <a:pt x="612" y="180"/>
                      </a:lnTo>
                      <a:lnTo>
                        <a:pt x="537" y="162"/>
                      </a:lnTo>
                      <a:lnTo>
                        <a:pt x="450" y="68"/>
                      </a:lnTo>
                      <a:lnTo>
                        <a:pt x="526" y="0"/>
                      </a:lnTo>
                      <a:lnTo>
                        <a:pt x="1384" y="5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18" name="Freeform 59"/>
                <p:cNvSpPr>
                  <a:spLocks noChangeAspect="1"/>
                </p:cNvSpPr>
                <p:nvPr/>
              </p:nvSpPr>
              <p:spPr bwMode="gray">
                <a:xfrm>
                  <a:off x="1562" y="1749"/>
                  <a:ext cx="19" cy="38"/>
                </a:xfrm>
                <a:custGeom>
                  <a:avLst/>
                  <a:gdLst>
                    <a:gd name="T0" fmla="*/ 3 w 116"/>
                    <a:gd name="T1" fmla="*/ 7 h 210"/>
                    <a:gd name="T2" fmla="*/ 2 w 116"/>
                    <a:gd name="T3" fmla="*/ 7 h 210"/>
                    <a:gd name="T4" fmla="*/ 0 w 116"/>
                    <a:gd name="T5" fmla="*/ 5 h 210"/>
                    <a:gd name="T6" fmla="*/ 2 w 116"/>
                    <a:gd name="T7" fmla="*/ 1 h 210"/>
                    <a:gd name="T8" fmla="*/ 2 w 116"/>
                    <a:gd name="T9" fmla="*/ 0 h 210"/>
                    <a:gd name="T10" fmla="*/ 3 w 116"/>
                    <a:gd name="T11" fmla="*/ 2 h 210"/>
                    <a:gd name="T12" fmla="*/ 3 w 116"/>
                    <a:gd name="T13" fmla="*/ 7 h 2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6"/>
                    <a:gd name="T22" fmla="*/ 0 h 210"/>
                    <a:gd name="T23" fmla="*/ 116 w 116"/>
                    <a:gd name="T24" fmla="*/ 210 h 2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6" h="210">
                      <a:moveTo>
                        <a:pt x="102" y="199"/>
                      </a:moveTo>
                      <a:lnTo>
                        <a:pt x="65" y="210"/>
                      </a:lnTo>
                      <a:lnTo>
                        <a:pt x="0" y="141"/>
                      </a:lnTo>
                      <a:lnTo>
                        <a:pt x="72" y="37"/>
                      </a:lnTo>
                      <a:lnTo>
                        <a:pt x="86" y="0"/>
                      </a:lnTo>
                      <a:lnTo>
                        <a:pt x="116" y="69"/>
                      </a:lnTo>
                      <a:lnTo>
                        <a:pt x="102" y="19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</p:grpSp>
          <p:sp>
            <p:nvSpPr>
              <p:cNvPr id="209" name="Freeform 61"/>
              <p:cNvSpPr>
                <a:spLocks noChangeAspect="1"/>
              </p:cNvSpPr>
              <p:nvPr/>
            </p:nvSpPr>
            <p:spPr bwMode="gray">
              <a:xfrm>
                <a:off x="2702215" y="2884470"/>
                <a:ext cx="58546" cy="91083"/>
              </a:xfrm>
              <a:custGeom>
                <a:avLst/>
                <a:gdLst>
                  <a:gd name="T0" fmla="*/ 123 w 230"/>
                  <a:gd name="T1" fmla="*/ 166 h 360"/>
                  <a:gd name="T2" fmla="*/ 219 w 230"/>
                  <a:gd name="T3" fmla="*/ 249 h 360"/>
                  <a:gd name="T4" fmla="*/ 230 w 230"/>
                  <a:gd name="T5" fmla="*/ 360 h 360"/>
                  <a:gd name="T6" fmla="*/ 0 w 230"/>
                  <a:gd name="T7" fmla="*/ 130 h 360"/>
                  <a:gd name="T8" fmla="*/ 18 w 230"/>
                  <a:gd name="T9" fmla="*/ 0 h 360"/>
                  <a:gd name="T10" fmla="*/ 123 w 230"/>
                  <a:gd name="T11" fmla="*/ 112 h 360"/>
                  <a:gd name="T12" fmla="*/ 123 w 230"/>
                  <a:gd name="T13" fmla="*/ 166 h 3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360"/>
                  <a:gd name="T23" fmla="*/ 230 w 230"/>
                  <a:gd name="T24" fmla="*/ 360 h 3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360">
                    <a:moveTo>
                      <a:pt x="123" y="166"/>
                    </a:moveTo>
                    <a:lnTo>
                      <a:pt x="219" y="249"/>
                    </a:lnTo>
                    <a:lnTo>
                      <a:pt x="230" y="360"/>
                    </a:lnTo>
                    <a:lnTo>
                      <a:pt x="0" y="130"/>
                    </a:lnTo>
                    <a:lnTo>
                      <a:pt x="18" y="0"/>
                    </a:lnTo>
                    <a:lnTo>
                      <a:pt x="123" y="112"/>
                    </a:lnTo>
                    <a:lnTo>
                      <a:pt x="123" y="16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buClr>
                    <a:srgbClr val="FFFFFF"/>
                  </a:buClr>
                  <a:buFont typeface="Wingdings" pitchFamily="2" charset="2"/>
                  <a:buNone/>
                </a:pPr>
                <a:endParaRPr lang="es-MX" sz="900" kern="0" dirty="0">
                  <a:solidFill>
                    <a:sysClr val="windowText" lastClr="000000"/>
                  </a:solidFill>
                  <a:latin typeface="Arial"/>
                  <a:cs typeface="Arial" pitchFamily="34" charset="0"/>
                </a:endParaRPr>
              </a:p>
            </p:txBody>
          </p:sp>
          <p:grpSp>
            <p:nvGrpSpPr>
              <p:cNvPr id="210" name="Group 62"/>
              <p:cNvGrpSpPr>
                <a:grpSpLocks noChangeAspect="1"/>
              </p:cNvGrpSpPr>
              <p:nvPr/>
            </p:nvGrpSpPr>
            <p:grpSpPr bwMode="auto">
              <a:xfrm>
                <a:off x="2528888" y="2338388"/>
                <a:ext cx="939800" cy="1171575"/>
                <a:chOff x="1641" y="1210"/>
                <a:chExt cx="699" cy="850"/>
              </a:xfrm>
              <a:grpFill/>
            </p:grpSpPr>
            <p:sp>
              <p:nvSpPr>
                <p:cNvPr id="215" name="Freeform 63"/>
                <p:cNvSpPr>
                  <a:spLocks noChangeAspect="1"/>
                </p:cNvSpPr>
                <p:nvPr/>
              </p:nvSpPr>
              <p:spPr bwMode="gray">
                <a:xfrm>
                  <a:off x="1647" y="1212"/>
                  <a:ext cx="694" cy="845"/>
                </a:xfrm>
                <a:custGeom>
                  <a:avLst/>
                  <a:gdLst>
                    <a:gd name="T0" fmla="*/ 6 w 3807"/>
                    <a:gd name="T1" fmla="*/ 18 h 4636"/>
                    <a:gd name="T2" fmla="*/ 6 w 3807"/>
                    <a:gd name="T3" fmla="*/ 17 h 4636"/>
                    <a:gd name="T4" fmla="*/ 1 w 3807"/>
                    <a:gd name="T5" fmla="*/ 12 h 4636"/>
                    <a:gd name="T6" fmla="*/ 0 w 3807"/>
                    <a:gd name="T7" fmla="*/ 10 h 4636"/>
                    <a:gd name="T8" fmla="*/ 2 w 3807"/>
                    <a:gd name="T9" fmla="*/ 3 h 4636"/>
                    <a:gd name="T10" fmla="*/ 5 w 3807"/>
                    <a:gd name="T11" fmla="*/ 0 h 4636"/>
                    <a:gd name="T12" fmla="*/ 9 w 3807"/>
                    <a:gd name="T13" fmla="*/ 2 h 4636"/>
                    <a:gd name="T14" fmla="*/ 80 w 3807"/>
                    <a:gd name="T15" fmla="*/ 34 h 4636"/>
                    <a:gd name="T16" fmla="*/ 124 w 3807"/>
                    <a:gd name="T17" fmla="*/ 36 h 4636"/>
                    <a:gd name="T18" fmla="*/ 122 w 3807"/>
                    <a:gd name="T19" fmla="*/ 40 h 4636"/>
                    <a:gd name="T20" fmla="*/ 124 w 3807"/>
                    <a:gd name="T21" fmla="*/ 41 h 4636"/>
                    <a:gd name="T22" fmla="*/ 125 w 3807"/>
                    <a:gd name="T23" fmla="*/ 53 h 4636"/>
                    <a:gd name="T24" fmla="*/ 127 w 3807"/>
                    <a:gd name="T25" fmla="*/ 65 h 4636"/>
                    <a:gd name="T26" fmla="*/ 126 w 3807"/>
                    <a:gd name="T27" fmla="*/ 81 h 4636"/>
                    <a:gd name="T28" fmla="*/ 124 w 3807"/>
                    <a:gd name="T29" fmla="*/ 83 h 4636"/>
                    <a:gd name="T30" fmla="*/ 124 w 3807"/>
                    <a:gd name="T31" fmla="*/ 98 h 4636"/>
                    <a:gd name="T32" fmla="*/ 125 w 3807"/>
                    <a:gd name="T33" fmla="*/ 109 h 4636"/>
                    <a:gd name="T34" fmla="*/ 124 w 3807"/>
                    <a:gd name="T35" fmla="*/ 110 h 4636"/>
                    <a:gd name="T36" fmla="*/ 116 w 3807"/>
                    <a:gd name="T37" fmla="*/ 107 h 4636"/>
                    <a:gd name="T38" fmla="*/ 114 w 3807"/>
                    <a:gd name="T39" fmla="*/ 110 h 4636"/>
                    <a:gd name="T40" fmla="*/ 116 w 3807"/>
                    <a:gd name="T41" fmla="*/ 118 h 4636"/>
                    <a:gd name="T42" fmla="*/ 121 w 3807"/>
                    <a:gd name="T43" fmla="*/ 125 h 4636"/>
                    <a:gd name="T44" fmla="*/ 122 w 3807"/>
                    <a:gd name="T45" fmla="*/ 128 h 4636"/>
                    <a:gd name="T46" fmla="*/ 122 w 3807"/>
                    <a:gd name="T47" fmla="*/ 136 h 4636"/>
                    <a:gd name="T48" fmla="*/ 125 w 3807"/>
                    <a:gd name="T49" fmla="*/ 140 h 4636"/>
                    <a:gd name="T50" fmla="*/ 118 w 3807"/>
                    <a:gd name="T51" fmla="*/ 147 h 4636"/>
                    <a:gd name="T52" fmla="*/ 108 w 3807"/>
                    <a:gd name="T53" fmla="*/ 154 h 4636"/>
                    <a:gd name="T54" fmla="*/ 108 w 3807"/>
                    <a:gd name="T55" fmla="*/ 149 h 4636"/>
                    <a:gd name="T56" fmla="*/ 104 w 3807"/>
                    <a:gd name="T57" fmla="*/ 145 h 4636"/>
                    <a:gd name="T58" fmla="*/ 101 w 3807"/>
                    <a:gd name="T59" fmla="*/ 145 h 4636"/>
                    <a:gd name="T60" fmla="*/ 97 w 3807"/>
                    <a:gd name="T61" fmla="*/ 144 h 4636"/>
                    <a:gd name="T62" fmla="*/ 95 w 3807"/>
                    <a:gd name="T63" fmla="*/ 137 h 4636"/>
                    <a:gd name="T64" fmla="*/ 91 w 3807"/>
                    <a:gd name="T65" fmla="*/ 134 h 4636"/>
                    <a:gd name="T66" fmla="*/ 87 w 3807"/>
                    <a:gd name="T67" fmla="*/ 133 h 4636"/>
                    <a:gd name="T68" fmla="*/ 83 w 3807"/>
                    <a:gd name="T69" fmla="*/ 129 h 4636"/>
                    <a:gd name="T70" fmla="*/ 82 w 3807"/>
                    <a:gd name="T71" fmla="*/ 121 h 4636"/>
                    <a:gd name="T72" fmla="*/ 83 w 3807"/>
                    <a:gd name="T73" fmla="*/ 116 h 4636"/>
                    <a:gd name="T74" fmla="*/ 78 w 3807"/>
                    <a:gd name="T75" fmla="*/ 115 h 4636"/>
                    <a:gd name="T76" fmla="*/ 76 w 3807"/>
                    <a:gd name="T77" fmla="*/ 115 h 4636"/>
                    <a:gd name="T78" fmla="*/ 76 w 3807"/>
                    <a:gd name="T79" fmla="*/ 116 h 4636"/>
                    <a:gd name="T80" fmla="*/ 73 w 3807"/>
                    <a:gd name="T81" fmla="*/ 114 h 4636"/>
                    <a:gd name="T82" fmla="*/ 69 w 3807"/>
                    <a:gd name="T83" fmla="*/ 110 h 4636"/>
                    <a:gd name="T84" fmla="*/ 66 w 3807"/>
                    <a:gd name="T85" fmla="*/ 104 h 4636"/>
                    <a:gd name="T86" fmla="*/ 59 w 3807"/>
                    <a:gd name="T87" fmla="*/ 98 h 4636"/>
                    <a:gd name="T88" fmla="*/ 56 w 3807"/>
                    <a:gd name="T89" fmla="*/ 95 h 4636"/>
                    <a:gd name="T90" fmla="*/ 56 w 3807"/>
                    <a:gd name="T91" fmla="*/ 92 h 4636"/>
                    <a:gd name="T92" fmla="*/ 52 w 3807"/>
                    <a:gd name="T93" fmla="*/ 86 h 4636"/>
                    <a:gd name="T94" fmla="*/ 51 w 3807"/>
                    <a:gd name="T95" fmla="*/ 81 h 4636"/>
                    <a:gd name="T96" fmla="*/ 48 w 3807"/>
                    <a:gd name="T97" fmla="*/ 79 h 4636"/>
                    <a:gd name="T98" fmla="*/ 48 w 3807"/>
                    <a:gd name="T99" fmla="*/ 76 h 4636"/>
                    <a:gd name="T100" fmla="*/ 42 w 3807"/>
                    <a:gd name="T101" fmla="*/ 63 h 4636"/>
                    <a:gd name="T102" fmla="*/ 41 w 3807"/>
                    <a:gd name="T103" fmla="*/ 58 h 4636"/>
                    <a:gd name="T104" fmla="*/ 39 w 3807"/>
                    <a:gd name="T105" fmla="*/ 52 h 4636"/>
                    <a:gd name="T106" fmla="*/ 36 w 3807"/>
                    <a:gd name="T107" fmla="*/ 45 h 4636"/>
                    <a:gd name="T108" fmla="*/ 37 w 3807"/>
                    <a:gd name="T109" fmla="*/ 38 h 4636"/>
                    <a:gd name="T110" fmla="*/ 37 w 3807"/>
                    <a:gd name="T111" fmla="*/ 35 h 4636"/>
                    <a:gd name="T112" fmla="*/ 33 w 3807"/>
                    <a:gd name="T113" fmla="*/ 32 h 4636"/>
                    <a:gd name="T114" fmla="*/ 31 w 3807"/>
                    <a:gd name="T115" fmla="*/ 32 h 4636"/>
                    <a:gd name="T116" fmla="*/ 24 w 3807"/>
                    <a:gd name="T117" fmla="*/ 25 h 4636"/>
                    <a:gd name="T118" fmla="*/ 21 w 3807"/>
                    <a:gd name="T119" fmla="*/ 23 h 4636"/>
                    <a:gd name="T120" fmla="*/ 18 w 3807"/>
                    <a:gd name="T121" fmla="*/ 25 h 4636"/>
                    <a:gd name="T122" fmla="*/ 11 w 3807"/>
                    <a:gd name="T123" fmla="*/ 20 h 4636"/>
                    <a:gd name="T124" fmla="*/ 6 w 3807"/>
                    <a:gd name="T125" fmla="*/ 18 h 46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807"/>
                    <a:gd name="T190" fmla="*/ 0 h 4636"/>
                    <a:gd name="T191" fmla="*/ 3807 w 3807"/>
                    <a:gd name="T192" fmla="*/ 4636 h 46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807" h="4636">
                      <a:moveTo>
                        <a:pt x="191" y="544"/>
                      </a:moveTo>
                      <a:lnTo>
                        <a:pt x="173" y="501"/>
                      </a:lnTo>
                      <a:lnTo>
                        <a:pt x="19" y="375"/>
                      </a:lnTo>
                      <a:lnTo>
                        <a:pt x="0" y="289"/>
                      </a:lnTo>
                      <a:lnTo>
                        <a:pt x="51" y="98"/>
                      </a:lnTo>
                      <a:lnTo>
                        <a:pt x="159" y="0"/>
                      </a:lnTo>
                      <a:lnTo>
                        <a:pt x="275" y="57"/>
                      </a:lnTo>
                      <a:lnTo>
                        <a:pt x="2412" y="1019"/>
                      </a:lnTo>
                      <a:lnTo>
                        <a:pt x="3706" y="1081"/>
                      </a:lnTo>
                      <a:lnTo>
                        <a:pt x="3663" y="1203"/>
                      </a:lnTo>
                      <a:lnTo>
                        <a:pt x="3721" y="1228"/>
                      </a:lnTo>
                      <a:lnTo>
                        <a:pt x="3742" y="1592"/>
                      </a:lnTo>
                      <a:lnTo>
                        <a:pt x="3807" y="1963"/>
                      </a:lnTo>
                      <a:lnTo>
                        <a:pt x="3767" y="2421"/>
                      </a:lnTo>
                      <a:lnTo>
                        <a:pt x="3706" y="2489"/>
                      </a:lnTo>
                      <a:lnTo>
                        <a:pt x="3721" y="2939"/>
                      </a:lnTo>
                      <a:lnTo>
                        <a:pt x="3749" y="3260"/>
                      </a:lnTo>
                      <a:lnTo>
                        <a:pt x="3713" y="3296"/>
                      </a:lnTo>
                      <a:lnTo>
                        <a:pt x="3490" y="3221"/>
                      </a:lnTo>
                      <a:lnTo>
                        <a:pt x="3410" y="3307"/>
                      </a:lnTo>
                      <a:lnTo>
                        <a:pt x="3494" y="3542"/>
                      </a:lnTo>
                      <a:lnTo>
                        <a:pt x="3623" y="3755"/>
                      </a:lnTo>
                      <a:lnTo>
                        <a:pt x="3667" y="3830"/>
                      </a:lnTo>
                      <a:lnTo>
                        <a:pt x="3670" y="4090"/>
                      </a:lnTo>
                      <a:lnTo>
                        <a:pt x="3764" y="4204"/>
                      </a:lnTo>
                      <a:lnTo>
                        <a:pt x="3544" y="4424"/>
                      </a:lnTo>
                      <a:lnTo>
                        <a:pt x="3244" y="4636"/>
                      </a:lnTo>
                      <a:lnTo>
                        <a:pt x="3230" y="4483"/>
                      </a:lnTo>
                      <a:lnTo>
                        <a:pt x="3119" y="4342"/>
                      </a:lnTo>
                      <a:lnTo>
                        <a:pt x="3024" y="4367"/>
                      </a:lnTo>
                      <a:lnTo>
                        <a:pt x="2913" y="4324"/>
                      </a:lnTo>
                      <a:lnTo>
                        <a:pt x="2855" y="4115"/>
                      </a:lnTo>
                      <a:lnTo>
                        <a:pt x="2719" y="4031"/>
                      </a:lnTo>
                      <a:lnTo>
                        <a:pt x="2621" y="3999"/>
                      </a:lnTo>
                      <a:lnTo>
                        <a:pt x="2498" y="3869"/>
                      </a:lnTo>
                      <a:lnTo>
                        <a:pt x="2455" y="3639"/>
                      </a:lnTo>
                      <a:lnTo>
                        <a:pt x="2480" y="3487"/>
                      </a:lnTo>
                      <a:lnTo>
                        <a:pt x="2330" y="3448"/>
                      </a:lnTo>
                      <a:lnTo>
                        <a:pt x="2296" y="3466"/>
                      </a:lnTo>
                      <a:lnTo>
                        <a:pt x="2278" y="3484"/>
                      </a:lnTo>
                      <a:lnTo>
                        <a:pt x="2181" y="3423"/>
                      </a:lnTo>
                      <a:lnTo>
                        <a:pt x="2069" y="3314"/>
                      </a:lnTo>
                      <a:lnTo>
                        <a:pt x="1976" y="3112"/>
                      </a:lnTo>
                      <a:lnTo>
                        <a:pt x="1764" y="2932"/>
                      </a:lnTo>
                      <a:lnTo>
                        <a:pt x="1694" y="2857"/>
                      </a:lnTo>
                      <a:lnTo>
                        <a:pt x="1694" y="2771"/>
                      </a:lnTo>
                      <a:lnTo>
                        <a:pt x="1555" y="2584"/>
                      </a:lnTo>
                      <a:lnTo>
                        <a:pt x="1536" y="2425"/>
                      </a:lnTo>
                      <a:lnTo>
                        <a:pt x="1450" y="2367"/>
                      </a:lnTo>
                      <a:lnTo>
                        <a:pt x="1453" y="2281"/>
                      </a:lnTo>
                      <a:lnTo>
                        <a:pt x="1251" y="1902"/>
                      </a:lnTo>
                      <a:lnTo>
                        <a:pt x="1244" y="1729"/>
                      </a:lnTo>
                      <a:lnTo>
                        <a:pt x="1180" y="1563"/>
                      </a:lnTo>
                      <a:lnTo>
                        <a:pt x="1082" y="1347"/>
                      </a:lnTo>
                      <a:lnTo>
                        <a:pt x="1114" y="1142"/>
                      </a:lnTo>
                      <a:lnTo>
                        <a:pt x="1114" y="1056"/>
                      </a:lnTo>
                      <a:lnTo>
                        <a:pt x="1003" y="976"/>
                      </a:lnTo>
                      <a:lnTo>
                        <a:pt x="923" y="969"/>
                      </a:lnTo>
                      <a:lnTo>
                        <a:pt x="721" y="746"/>
                      </a:lnTo>
                      <a:lnTo>
                        <a:pt x="635" y="703"/>
                      </a:lnTo>
                      <a:lnTo>
                        <a:pt x="530" y="760"/>
                      </a:lnTo>
                      <a:lnTo>
                        <a:pt x="325" y="612"/>
                      </a:lnTo>
                      <a:lnTo>
                        <a:pt x="191" y="54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  <a:defRPr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16" name="Freeform 64"/>
                <p:cNvSpPr>
                  <a:spLocks noChangeAspect="1"/>
                </p:cNvSpPr>
                <p:nvPr/>
              </p:nvSpPr>
              <p:spPr bwMode="gray">
                <a:xfrm>
                  <a:off x="1884" y="1660"/>
                  <a:ext cx="29" cy="59"/>
                </a:xfrm>
                <a:custGeom>
                  <a:avLst/>
                  <a:gdLst>
                    <a:gd name="T0" fmla="*/ 6 w 174"/>
                    <a:gd name="T1" fmla="*/ 7 h 321"/>
                    <a:gd name="T2" fmla="*/ 5 w 174"/>
                    <a:gd name="T3" fmla="*/ 11 h 321"/>
                    <a:gd name="T4" fmla="*/ 0 w 174"/>
                    <a:gd name="T5" fmla="*/ 8 h 321"/>
                    <a:gd name="T6" fmla="*/ 1 w 174"/>
                    <a:gd name="T7" fmla="*/ 4 h 321"/>
                    <a:gd name="T8" fmla="*/ 1 w 174"/>
                    <a:gd name="T9" fmla="*/ 2 h 321"/>
                    <a:gd name="T10" fmla="*/ 4 w 174"/>
                    <a:gd name="T11" fmla="*/ 0 h 321"/>
                    <a:gd name="T12" fmla="*/ 6 w 174"/>
                    <a:gd name="T13" fmla="*/ 0 h 321"/>
                    <a:gd name="T14" fmla="*/ 6 w 174"/>
                    <a:gd name="T15" fmla="*/ 7 h 3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74"/>
                    <a:gd name="T25" fmla="*/ 0 h 321"/>
                    <a:gd name="T26" fmla="*/ 174 w 174"/>
                    <a:gd name="T27" fmla="*/ 321 h 3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74" h="321">
                      <a:moveTo>
                        <a:pt x="174" y="216"/>
                      </a:moveTo>
                      <a:lnTo>
                        <a:pt x="152" y="321"/>
                      </a:lnTo>
                      <a:lnTo>
                        <a:pt x="0" y="252"/>
                      </a:lnTo>
                      <a:lnTo>
                        <a:pt x="45" y="112"/>
                      </a:lnTo>
                      <a:lnTo>
                        <a:pt x="45" y="50"/>
                      </a:lnTo>
                      <a:lnTo>
                        <a:pt x="138" y="0"/>
                      </a:lnTo>
                      <a:lnTo>
                        <a:pt x="174" y="7"/>
                      </a:lnTo>
                      <a:lnTo>
                        <a:pt x="174" y="21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</p:grpSp>
          <p:grpSp>
            <p:nvGrpSpPr>
              <p:cNvPr id="211" name="Group 68"/>
              <p:cNvGrpSpPr>
                <a:grpSpLocks noChangeAspect="1"/>
              </p:cNvGrpSpPr>
              <p:nvPr/>
            </p:nvGrpSpPr>
            <p:grpSpPr bwMode="auto">
              <a:xfrm>
                <a:off x="3717925" y="4110038"/>
                <a:ext cx="425450" cy="431800"/>
                <a:chOff x="2523" y="2497"/>
                <a:chExt cx="314" cy="312"/>
              </a:xfrm>
              <a:grpFill/>
            </p:grpSpPr>
            <p:sp>
              <p:nvSpPr>
                <p:cNvPr id="212" name="Freeform 66"/>
                <p:cNvSpPr>
                  <a:spLocks noChangeAspect="1"/>
                </p:cNvSpPr>
                <p:nvPr/>
              </p:nvSpPr>
              <p:spPr bwMode="gray">
                <a:xfrm>
                  <a:off x="2638" y="2495"/>
                  <a:ext cx="204" cy="317"/>
                </a:xfrm>
                <a:custGeom>
                  <a:avLst/>
                  <a:gdLst>
                    <a:gd name="T0" fmla="*/ 33 w 1079"/>
                    <a:gd name="T1" fmla="*/ 393 h 1704"/>
                    <a:gd name="T2" fmla="*/ 101 w 1079"/>
                    <a:gd name="T3" fmla="*/ 364 h 1704"/>
                    <a:gd name="T4" fmla="*/ 120 w 1079"/>
                    <a:gd name="T5" fmla="*/ 310 h 1704"/>
                    <a:gd name="T6" fmla="*/ 54 w 1079"/>
                    <a:gd name="T7" fmla="*/ 202 h 1704"/>
                    <a:gd name="T8" fmla="*/ 134 w 1079"/>
                    <a:gd name="T9" fmla="*/ 120 h 1704"/>
                    <a:gd name="T10" fmla="*/ 123 w 1079"/>
                    <a:gd name="T11" fmla="*/ 43 h 1704"/>
                    <a:gd name="T12" fmla="*/ 159 w 1079"/>
                    <a:gd name="T13" fmla="*/ 0 h 1704"/>
                    <a:gd name="T14" fmla="*/ 393 w 1079"/>
                    <a:gd name="T15" fmla="*/ 61 h 1704"/>
                    <a:gd name="T16" fmla="*/ 494 w 1079"/>
                    <a:gd name="T17" fmla="*/ 159 h 1704"/>
                    <a:gd name="T18" fmla="*/ 461 w 1079"/>
                    <a:gd name="T19" fmla="*/ 259 h 1704"/>
                    <a:gd name="T20" fmla="*/ 440 w 1079"/>
                    <a:gd name="T21" fmla="*/ 336 h 1704"/>
                    <a:gd name="T22" fmla="*/ 472 w 1079"/>
                    <a:gd name="T23" fmla="*/ 350 h 1704"/>
                    <a:gd name="T24" fmla="*/ 552 w 1079"/>
                    <a:gd name="T25" fmla="*/ 332 h 1704"/>
                    <a:gd name="T26" fmla="*/ 645 w 1079"/>
                    <a:gd name="T27" fmla="*/ 350 h 1704"/>
                    <a:gd name="T28" fmla="*/ 645 w 1079"/>
                    <a:gd name="T29" fmla="*/ 386 h 1704"/>
                    <a:gd name="T30" fmla="*/ 750 w 1079"/>
                    <a:gd name="T31" fmla="*/ 491 h 1704"/>
                    <a:gd name="T32" fmla="*/ 818 w 1079"/>
                    <a:gd name="T33" fmla="*/ 461 h 1704"/>
                    <a:gd name="T34" fmla="*/ 888 w 1079"/>
                    <a:gd name="T35" fmla="*/ 505 h 1704"/>
                    <a:gd name="T36" fmla="*/ 880 w 1079"/>
                    <a:gd name="T37" fmla="*/ 555 h 1704"/>
                    <a:gd name="T38" fmla="*/ 833 w 1079"/>
                    <a:gd name="T39" fmla="*/ 714 h 1704"/>
                    <a:gd name="T40" fmla="*/ 884 w 1079"/>
                    <a:gd name="T41" fmla="*/ 821 h 1704"/>
                    <a:gd name="T42" fmla="*/ 977 w 1079"/>
                    <a:gd name="T43" fmla="*/ 933 h 1704"/>
                    <a:gd name="T44" fmla="*/ 949 w 1079"/>
                    <a:gd name="T45" fmla="*/ 1106 h 1704"/>
                    <a:gd name="T46" fmla="*/ 1079 w 1079"/>
                    <a:gd name="T47" fmla="*/ 1235 h 1704"/>
                    <a:gd name="T48" fmla="*/ 949 w 1079"/>
                    <a:gd name="T49" fmla="*/ 1358 h 1704"/>
                    <a:gd name="T50" fmla="*/ 913 w 1079"/>
                    <a:gd name="T51" fmla="*/ 1365 h 1704"/>
                    <a:gd name="T52" fmla="*/ 872 w 1079"/>
                    <a:gd name="T53" fmla="*/ 1654 h 1704"/>
                    <a:gd name="T54" fmla="*/ 865 w 1079"/>
                    <a:gd name="T55" fmla="*/ 1669 h 1704"/>
                    <a:gd name="T56" fmla="*/ 681 w 1079"/>
                    <a:gd name="T57" fmla="*/ 1528 h 1704"/>
                    <a:gd name="T58" fmla="*/ 552 w 1079"/>
                    <a:gd name="T59" fmla="*/ 1456 h 1704"/>
                    <a:gd name="T60" fmla="*/ 322 w 1079"/>
                    <a:gd name="T61" fmla="*/ 1539 h 1704"/>
                    <a:gd name="T62" fmla="*/ 242 w 1079"/>
                    <a:gd name="T63" fmla="*/ 1704 h 1704"/>
                    <a:gd name="T64" fmla="*/ 112 w 1079"/>
                    <a:gd name="T65" fmla="*/ 1617 h 1704"/>
                    <a:gd name="T66" fmla="*/ 61 w 1079"/>
                    <a:gd name="T67" fmla="*/ 1603 h 1704"/>
                    <a:gd name="T68" fmla="*/ 94 w 1079"/>
                    <a:gd name="T69" fmla="*/ 1535 h 1704"/>
                    <a:gd name="T70" fmla="*/ 217 w 1079"/>
                    <a:gd name="T71" fmla="*/ 1435 h 1704"/>
                    <a:gd name="T72" fmla="*/ 256 w 1079"/>
                    <a:gd name="T73" fmla="*/ 1315 h 1704"/>
                    <a:gd name="T74" fmla="*/ 281 w 1079"/>
                    <a:gd name="T75" fmla="*/ 1142 h 1704"/>
                    <a:gd name="T76" fmla="*/ 134 w 1079"/>
                    <a:gd name="T77" fmla="*/ 1027 h 1704"/>
                    <a:gd name="T78" fmla="*/ 0 w 1079"/>
                    <a:gd name="T79" fmla="*/ 714 h 1704"/>
                    <a:gd name="T80" fmla="*/ 15 w 1079"/>
                    <a:gd name="T81" fmla="*/ 641 h 1704"/>
                    <a:gd name="T82" fmla="*/ 97 w 1079"/>
                    <a:gd name="T83" fmla="*/ 717 h 1704"/>
                    <a:gd name="T84" fmla="*/ 123 w 1079"/>
                    <a:gd name="T85" fmla="*/ 692 h 1704"/>
                    <a:gd name="T86" fmla="*/ 22 w 1079"/>
                    <a:gd name="T87" fmla="*/ 541 h 1704"/>
                    <a:gd name="T88" fmla="*/ 33 w 1079"/>
                    <a:gd name="T89" fmla="*/ 393 h 170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1079"/>
                    <a:gd name="T136" fmla="*/ 0 h 1704"/>
                    <a:gd name="T137" fmla="*/ 1079 w 1079"/>
                    <a:gd name="T138" fmla="*/ 1704 h 1704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1079" h="1704">
                      <a:moveTo>
                        <a:pt x="33" y="393"/>
                      </a:moveTo>
                      <a:lnTo>
                        <a:pt x="101" y="364"/>
                      </a:lnTo>
                      <a:lnTo>
                        <a:pt x="120" y="310"/>
                      </a:lnTo>
                      <a:lnTo>
                        <a:pt x="54" y="202"/>
                      </a:lnTo>
                      <a:lnTo>
                        <a:pt x="134" y="120"/>
                      </a:lnTo>
                      <a:lnTo>
                        <a:pt x="123" y="43"/>
                      </a:lnTo>
                      <a:lnTo>
                        <a:pt x="159" y="0"/>
                      </a:lnTo>
                      <a:lnTo>
                        <a:pt x="393" y="61"/>
                      </a:lnTo>
                      <a:lnTo>
                        <a:pt x="494" y="159"/>
                      </a:lnTo>
                      <a:lnTo>
                        <a:pt x="461" y="259"/>
                      </a:lnTo>
                      <a:lnTo>
                        <a:pt x="440" y="336"/>
                      </a:lnTo>
                      <a:lnTo>
                        <a:pt x="472" y="350"/>
                      </a:lnTo>
                      <a:lnTo>
                        <a:pt x="552" y="332"/>
                      </a:lnTo>
                      <a:lnTo>
                        <a:pt x="645" y="350"/>
                      </a:lnTo>
                      <a:lnTo>
                        <a:pt x="645" y="386"/>
                      </a:lnTo>
                      <a:lnTo>
                        <a:pt x="750" y="491"/>
                      </a:lnTo>
                      <a:lnTo>
                        <a:pt x="818" y="461"/>
                      </a:lnTo>
                      <a:lnTo>
                        <a:pt x="888" y="505"/>
                      </a:lnTo>
                      <a:lnTo>
                        <a:pt x="880" y="555"/>
                      </a:lnTo>
                      <a:lnTo>
                        <a:pt x="833" y="714"/>
                      </a:lnTo>
                      <a:lnTo>
                        <a:pt x="884" y="821"/>
                      </a:lnTo>
                      <a:lnTo>
                        <a:pt x="977" y="933"/>
                      </a:lnTo>
                      <a:lnTo>
                        <a:pt x="949" y="1106"/>
                      </a:lnTo>
                      <a:lnTo>
                        <a:pt x="1079" y="1235"/>
                      </a:lnTo>
                      <a:lnTo>
                        <a:pt x="949" y="1358"/>
                      </a:lnTo>
                      <a:lnTo>
                        <a:pt x="913" y="1365"/>
                      </a:lnTo>
                      <a:lnTo>
                        <a:pt x="872" y="1654"/>
                      </a:lnTo>
                      <a:lnTo>
                        <a:pt x="865" y="1669"/>
                      </a:lnTo>
                      <a:lnTo>
                        <a:pt x="681" y="1528"/>
                      </a:lnTo>
                      <a:lnTo>
                        <a:pt x="552" y="1456"/>
                      </a:lnTo>
                      <a:lnTo>
                        <a:pt x="322" y="1539"/>
                      </a:lnTo>
                      <a:lnTo>
                        <a:pt x="242" y="1704"/>
                      </a:lnTo>
                      <a:lnTo>
                        <a:pt x="112" y="1617"/>
                      </a:lnTo>
                      <a:lnTo>
                        <a:pt x="61" y="1603"/>
                      </a:lnTo>
                      <a:lnTo>
                        <a:pt x="94" y="1535"/>
                      </a:lnTo>
                      <a:lnTo>
                        <a:pt x="217" y="1435"/>
                      </a:lnTo>
                      <a:lnTo>
                        <a:pt x="256" y="1315"/>
                      </a:lnTo>
                      <a:lnTo>
                        <a:pt x="281" y="1142"/>
                      </a:lnTo>
                      <a:lnTo>
                        <a:pt x="134" y="1027"/>
                      </a:lnTo>
                      <a:lnTo>
                        <a:pt x="0" y="714"/>
                      </a:lnTo>
                      <a:lnTo>
                        <a:pt x="15" y="641"/>
                      </a:lnTo>
                      <a:lnTo>
                        <a:pt x="97" y="717"/>
                      </a:lnTo>
                      <a:lnTo>
                        <a:pt x="123" y="692"/>
                      </a:lnTo>
                      <a:lnTo>
                        <a:pt x="22" y="541"/>
                      </a:lnTo>
                      <a:lnTo>
                        <a:pt x="33" y="39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13" name="Freeform 67"/>
                <p:cNvSpPr>
                  <a:spLocks noChangeAspect="1"/>
                </p:cNvSpPr>
                <p:nvPr/>
              </p:nvSpPr>
              <p:spPr bwMode="gray">
                <a:xfrm>
                  <a:off x="2549" y="2700"/>
                  <a:ext cx="12" cy="12"/>
                </a:xfrm>
                <a:custGeom>
                  <a:avLst/>
                  <a:gdLst>
                    <a:gd name="T0" fmla="*/ 56 w 56"/>
                    <a:gd name="T1" fmla="*/ 28 h 56"/>
                    <a:gd name="T2" fmla="*/ 27 w 56"/>
                    <a:gd name="T3" fmla="*/ 56 h 56"/>
                    <a:gd name="T4" fmla="*/ 0 w 56"/>
                    <a:gd name="T5" fmla="*/ 0 h 56"/>
                    <a:gd name="T6" fmla="*/ 36 w 56"/>
                    <a:gd name="T7" fmla="*/ 8 h 56"/>
                    <a:gd name="T8" fmla="*/ 56 w 56"/>
                    <a:gd name="T9" fmla="*/ 28 h 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6"/>
                    <a:gd name="T16" fmla="*/ 0 h 56"/>
                    <a:gd name="T17" fmla="*/ 56 w 56"/>
                    <a:gd name="T18" fmla="*/ 56 h 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6" h="56">
                      <a:moveTo>
                        <a:pt x="56" y="28"/>
                      </a:moveTo>
                      <a:lnTo>
                        <a:pt x="27" y="56"/>
                      </a:lnTo>
                      <a:lnTo>
                        <a:pt x="0" y="0"/>
                      </a:lnTo>
                      <a:lnTo>
                        <a:pt x="36" y="8"/>
                      </a:lnTo>
                      <a:lnTo>
                        <a:pt x="56" y="2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  <a:defRPr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14" name="Freeform 68"/>
                <p:cNvSpPr>
                  <a:spLocks noChangeAspect="1"/>
                </p:cNvSpPr>
                <p:nvPr/>
              </p:nvSpPr>
              <p:spPr bwMode="gray">
                <a:xfrm>
                  <a:off x="2525" y="2674"/>
                  <a:ext cx="12" cy="16"/>
                </a:xfrm>
                <a:custGeom>
                  <a:avLst/>
                  <a:gdLst>
                    <a:gd name="T0" fmla="*/ 64 w 64"/>
                    <a:gd name="T1" fmla="*/ 56 h 84"/>
                    <a:gd name="T2" fmla="*/ 52 w 64"/>
                    <a:gd name="T3" fmla="*/ 84 h 84"/>
                    <a:gd name="T4" fmla="*/ 12 w 64"/>
                    <a:gd name="T5" fmla="*/ 84 h 84"/>
                    <a:gd name="T6" fmla="*/ 0 w 64"/>
                    <a:gd name="T7" fmla="*/ 0 h 84"/>
                    <a:gd name="T8" fmla="*/ 36 w 64"/>
                    <a:gd name="T9" fmla="*/ 0 h 84"/>
                    <a:gd name="T10" fmla="*/ 64 w 64"/>
                    <a:gd name="T11" fmla="*/ 56 h 8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4"/>
                    <a:gd name="T19" fmla="*/ 0 h 84"/>
                    <a:gd name="T20" fmla="*/ 64 w 64"/>
                    <a:gd name="T21" fmla="*/ 84 h 8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4" h="84">
                      <a:moveTo>
                        <a:pt x="64" y="56"/>
                      </a:moveTo>
                      <a:lnTo>
                        <a:pt x="52" y="84"/>
                      </a:lnTo>
                      <a:lnTo>
                        <a:pt x="12" y="84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64" y="5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buClr>
                      <a:srgbClr val="FFFFFF"/>
                    </a:buClr>
                    <a:buFont typeface="Wingdings" pitchFamily="2" charset="2"/>
                    <a:buNone/>
                    <a:defRPr/>
                  </a:pPr>
                  <a:endParaRPr lang="es-MX" sz="900" kern="0" dirty="0">
                    <a:solidFill>
                      <a:sysClr val="windowText" lastClr="000000"/>
                    </a:solidFill>
                    <a:latin typeface="Arial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55" name="Group 153"/>
            <p:cNvGrpSpPr/>
            <p:nvPr/>
          </p:nvGrpSpPr>
          <p:grpSpPr>
            <a:xfrm>
              <a:off x="4633407" y="2868226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76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7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8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 smtClean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</a:t>
                </a:r>
                <a:endParaRPr lang="en-US" sz="105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56" name="Group 153"/>
            <p:cNvGrpSpPr/>
            <p:nvPr/>
          </p:nvGrpSpPr>
          <p:grpSpPr>
            <a:xfrm>
              <a:off x="7766058" y="5484421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73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4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5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 smtClean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6</a:t>
                </a:r>
                <a:endParaRPr lang="en-US" sz="105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57" name="Group 153"/>
            <p:cNvGrpSpPr/>
            <p:nvPr/>
          </p:nvGrpSpPr>
          <p:grpSpPr>
            <a:xfrm>
              <a:off x="5177855" y="5063925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70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1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72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4</a:t>
                </a:r>
              </a:p>
            </p:txBody>
          </p:sp>
        </p:grpSp>
        <p:grpSp>
          <p:nvGrpSpPr>
            <p:cNvPr id="158" name="Group 153"/>
            <p:cNvGrpSpPr/>
            <p:nvPr/>
          </p:nvGrpSpPr>
          <p:grpSpPr>
            <a:xfrm>
              <a:off x="5725003" y="4786914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67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8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9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 smtClean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</a:t>
                </a:r>
                <a:endParaRPr lang="en-US" sz="105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59" name="Group 153"/>
            <p:cNvGrpSpPr/>
            <p:nvPr/>
          </p:nvGrpSpPr>
          <p:grpSpPr>
            <a:xfrm>
              <a:off x="5832078" y="5086405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64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5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6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 smtClean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</a:t>
                </a:r>
                <a:endParaRPr lang="en-US" sz="105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60" name="Group 153"/>
            <p:cNvGrpSpPr/>
            <p:nvPr/>
          </p:nvGrpSpPr>
          <p:grpSpPr>
            <a:xfrm>
              <a:off x="5612757" y="5028160"/>
              <a:ext cx="211087" cy="286908"/>
              <a:chOff x="7423151" y="2651124"/>
              <a:chExt cx="2788288" cy="3802211"/>
            </a:xfrm>
            <a:solidFill>
              <a:schemeClr val="bg1"/>
            </a:solidFill>
            <a:effectLst>
              <a:outerShdw blurRad="127000" dir="13500000" sy="23000" kx="1200000" algn="br" rotWithShape="0">
                <a:prstClr val="black">
                  <a:alpha val="15000"/>
                </a:prstClr>
              </a:outerShdw>
            </a:effectLst>
          </p:grpSpPr>
          <p:sp>
            <p:nvSpPr>
              <p:cNvPr id="161" name="Freeform 1004"/>
              <p:cNvSpPr>
                <a:spLocks/>
              </p:cNvSpPr>
              <p:nvPr/>
            </p:nvSpPr>
            <p:spPr bwMode="auto">
              <a:xfrm>
                <a:off x="7423151" y="2651124"/>
                <a:ext cx="2788288" cy="3802211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2" name="Freeform 1005"/>
              <p:cNvSpPr>
                <a:spLocks/>
              </p:cNvSpPr>
              <p:nvPr/>
            </p:nvSpPr>
            <p:spPr bwMode="auto">
              <a:xfrm>
                <a:off x="8817295" y="2651124"/>
                <a:ext cx="1394144" cy="3802211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163" name="Freeform 1006"/>
              <p:cNvSpPr>
                <a:spLocks/>
              </p:cNvSpPr>
              <p:nvPr/>
            </p:nvSpPr>
            <p:spPr bwMode="auto">
              <a:xfrm>
                <a:off x="7668708" y="2904605"/>
                <a:ext cx="2289250" cy="228925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0" tIns="45720" rIns="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50" b="1" dirty="0" smtClean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5</a:t>
                </a:r>
                <a:endParaRPr lang="en-US" sz="105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21" name="Cerrar llave 3"/>
          <p:cNvSpPr/>
          <p:nvPr/>
        </p:nvSpPr>
        <p:spPr>
          <a:xfrm>
            <a:off x="7141922" y="1300272"/>
            <a:ext cx="174830" cy="1309797"/>
          </a:xfrm>
          <a:prstGeom prst="rightBrace">
            <a:avLst>
              <a:gd name="adj1" fmla="val 44876"/>
              <a:gd name="adj2" fmla="val 50000"/>
            </a:avLst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2" name="Rectangle 11"/>
          <p:cNvSpPr/>
          <p:nvPr/>
        </p:nvSpPr>
        <p:spPr>
          <a:xfrm>
            <a:off x="7362493" y="1552468"/>
            <a:ext cx="922385" cy="849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MX" sz="1200" b="1" dirty="0" smtClean="0">
                <a:solidFill>
                  <a:prstClr val="white"/>
                </a:solidFill>
              </a:rPr>
              <a:t>TIR del Portafolio 14.50%*</a:t>
            </a:r>
            <a:endParaRPr lang="es-MX" sz="1200" b="1" dirty="0">
              <a:solidFill>
                <a:prstClr val="white"/>
              </a:solidFill>
            </a:endParaRPr>
          </a:p>
        </p:txBody>
      </p:sp>
      <p:sp>
        <p:nvSpPr>
          <p:cNvPr id="223" name="CuadroTexto 4"/>
          <p:cNvSpPr txBox="1"/>
          <p:nvPr/>
        </p:nvSpPr>
        <p:spPr>
          <a:xfrm>
            <a:off x="7366719" y="2402392"/>
            <a:ext cx="1121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900" dirty="0" smtClean="0">
                <a:solidFill>
                  <a:prstClr val="black"/>
                </a:solidFill>
                <a:latin typeface="Arial"/>
              </a:rPr>
              <a:t>*Estimada</a:t>
            </a:r>
            <a:endParaRPr lang="es-ES_tradnl" sz="900" dirty="0">
              <a:solidFill>
                <a:prstClr val="black"/>
              </a:solidFill>
              <a:latin typeface="Arial"/>
            </a:endParaRPr>
          </a:p>
        </p:txBody>
      </p:sp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847053"/>
              </p:ext>
            </p:extLst>
          </p:nvPr>
        </p:nvGraphicFramePr>
        <p:xfrm>
          <a:off x="104319" y="4561517"/>
          <a:ext cx="5165506" cy="206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922"/>
                <a:gridCol w="1478584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Características del</a:t>
                      </a:r>
                      <a:r>
                        <a:rPr lang="es-MX" sz="1200" baseline="0" dirty="0" smtClean="0"/>
                        <a:t> Portafolio</a:t>
                      </a:r>
                      <a:endParaRPr lang="es-MX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MX" sz="1000" dirty="0"/>
                    </a:p>
                  </a:txBody>
                  <a:tcPr/>
                </a:tc>
              </a:tr>
              <a:tr h="324148">
                <a:tc>
                  <a:txBody>
                    <a:bodyPr/>
                    <a:lstStyle/>
                    <a:p>
                      <a:r>
                        <a:rPr lang="es-MX" sz="1050" dirty="0" smtClean="0"/>
                        <a:t>Contratos o concesiones de largo</a:t>
                      </a:r>
                      <a:r>
                        <a:rPr lang="es-MX" sz="1050" baseline="0" dirty="0" smtClean="0"/>
                        <a:t> plazo</a:t>
                      </a:r>
                      <a:endParaRPr lang="es-MX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/>
                    </a:p>
                  </a:txBody>
                  <a:tcPr anchor="ctr"/>
                </a:tc>
              </a:tr>
              <a:tr h="315258">
                <a:tc>
                  <a:txBody>
                    <a:bodyPr/>
                    <a:lstStyle/>
                    <a:p>
                      <a:r>
                        <a:rPr lang="es-MX" sz="1050" dirty="0" smtClean="0"/>
                        <a:t>Tarifas</a:t>
                      </a:r>
                      <a:r>
                        <a:rPr lang="es-MX" sz="1050" baseline="0" dirty="0" smtClean="0"/>
                        <a:t> con ingresos reguladas e indizadas a inflación o TC</a:t>
                      </a:r>
                      <a:endParaRPr lang="es-MX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/>
                    </a:p>
                  </a:txBody>
                  <a:tcPr anchor="ctr"/>
                </a:tc>
              </a:tr>
              <a:tr h="351288">
                <a:tc>
                  <a:txBody>
                    <a:bodyPr/>
                    <a:lstStyle/>
                    <a:p>
                      <a:r>
                        <a:rPr lang="es-MX" sz="1050" dirty="0" smtClean="0"/>
                        <a:t>Contrapartes con calidad AAAmx</a:t>
                      </a:r>
                      <a:endParaRPr lang="es-MX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/>
                    </a:p>
                  </a:txBody>
                  <a:tcPr anchor="ctr"/>
                </a:tc>
              </a:tr>
              <a:tr h="351289">
                <a:tc>
                  <a:txBody>
                    <a:bodyPr/>
                    <a:lstStyle/>
                    <a:p>
                      <a:r>
                        <a:rPr lang="es-MX" sz="1050" dirty="0" smtClean="0"/>
                        <a:t>Ingresos contractuales</a:t>
                      </a:r>
                      <a:endParaRPr lang="es-MX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/>
                    </a:p>
                  </a:txBody>
                  <a:tcPr anchor="ctr"/>
                </a:tc>
              </a:tr>
              <a:tr h="351288">
                <a:tc>
                  <a:txBody>
                    <a:bodyPr/>
                    <a:lstStyle/>
                    <a:p>
                      <a:r>
                        <a:rPr lang="es-MX" sz="1050" dirty="0" smtClean="0"/>
                        <a:t>Generación de dividendos desde el inicio</a:t>
                      </a:r>
                      <a:r>
                        <a:rPr lang="es-MX" sz="1050" baseline="0" dirty="0" smtClean="0"/>
                        <a:t> de la inversión</a:t>
                      </a:r>
                      <a:endParaRPr lang="es-MX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7" name="Rectangle 76"/>
          <p:cNvSpPr/>
          <p:nvPr/>
        </p:nvSpPr>
        <p:spPr>
          <a:xfrm>
            <a:off x="3875111" y="4918067"/>
            <a:ext cx="1306688" cy="1891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100%</a:t>
            </a:r>
            <a:endParaRPr lang="es-MX" sz="1050" dirty="0">
              <a:solidFill>
                <a:prstClr val="black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3875112" y="4865450"/>
            <a:ext cx="0" cy="2930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3875111" y="5230619"/>
            <a:ext cx="1306688" cy="1891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100%</a:t>
            </a:r>
            <a:endParaRPr lang="es-MX" sz="1050" dirty="0">
              <a:solidFill>
                <a:prstClr val="black"/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3875112" y="5178002"/>
            <a:ext cx="0" cy="2930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875111" y="5572174"/>
            <a:ext cx="1306688" cy="1891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100%</a:t>
            </a:r>
            <a:endParaRPr lang="es-MX" sz="1050" dirty="0">
              <a:solidFill>
                <a:prstClr val="black"/>
              </a:solidFill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3875112" y="5519557"/>
            <a:ext cx="0" cy="2930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875112" y="5917324"/>
            <a:ext cx="829334" cy="1891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62%</a:t>
            </a:r>
            <a:endParaRPr lang="es-MX" sz="1050" dirty="0">
              <a:solidFill>
                <a:prstClr val="black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3875113" y="5864707"/>
            <a:ext cx="0" cy="2930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4704445" y="5917324"/>
            <a:ext cx="477353" cy="1891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38%</a:t>
            </a:r>
            <a:endParaRPr lang="es-MX" sz="1050" dirty="0">
              <a:solidFill>
                <a:prstClr val="black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875111" y="6267365"/>
            <a:ext cx="829334" cy="1891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62%</a:t>
            </a:r>
            <a:endParaRPr lang="es-MX" sz="1050" dirty="0">
              <a:solidFill>
                <a:prstClr val="black"/>
              </a:solidFill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>
            <a:off x="3875112" y="6214748"/>
            <a:ext cx="0" cy="2930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4704444" y="6267365"/>
            <a:ext cx="477353" cy="1891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050" dirty="0" smtClean="0">
                <a:solidFill>
                  <a:prstClr val="black"/>
                </a:solidFill>
              </a:rPr>
              <a:t>38%</a:t>
            </a:r>
            <a:endParaRPr lang="es-MX" sz="10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Rendimiento de las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MIP / EXI 1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26999" y="968062"/>
            <a:ext cx="890666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600" dirty="0" smtClean="0">
                <a:solidFill>
                  <a:prstClr val="black"/>
                </a:solidFill>
                <a:latin typeface="Arial"/>
              </a:rPr>
              <a:t>El 14.5% de rendimiento se incrementará en función de:</a:t>
            </a:r>
            <a:endParaRPr lang="es-ES_tradnl" sz="16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669156" y="1581350"/>
            <a:ext cx="558413" cy="4233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1332364" y="1581350"/>
            <a:ext cx="7163570" cy="4233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</a:rPr>
              <a:t>Restructura de los contratos existentes: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669156" y="3885716"/>
            <a:ext cx="558413" cy="4233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</a:rPr>
              <a:t>2</a:t>
            </a:r>
            <a:endParaRPr lang="es-MX" b="1" dirty="0">
              <a:solidFill>
                <a:prstClr val="white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1332364" y="3885716"/>
            <a:ext cx="7163570" cy="4233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</a:rPr>
              <a:t>Salidas</a:t>
            </a:r>
            <a:endParaRPr lang="es-MX" b="1" dirty="0">
              <a:solidFill>
                <a:prstClr val="white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1359380" y="2164598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2022588" y="2164598"/>
            <a:ext cx="6473346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black"/>
                </a:solidFill>
              </a:rPr>
              <a:t>Incremento de alcance de los servicios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1359380" y="5106364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black"/>
                </a:solidFill>
              </a:rPr>
              <a:t>B</a:t>
            </a:r>
            <a:endParaRPr lang="es-MX" b="1" dirty="0">
              <a:solidFill>
                <a:prstClr val="black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2022588" y="5106364"/>
            <a:ext cx="4960225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black"/>
                </a:solidFill>
              </a:rPr>
              <a:t>Fibra E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7081890" y="4557586"/>
            <a:ext cx="1414044" cy="15298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600" i="1" dirty="0" smtClean="0">
                <a:solidFill>
                  <a:prstClr val="black"/>
                </a:solidFill>
              </a:rPr>
              <a:t>Yield Compression</a:t>
            </a:r>
            <a:endParaRPr lang="es-MX" sz="1600" i="1" dirty="0">
              <a:solidFill>
                <a:prstClr val="black"/>
              </a:solidFill>
            </a:endParaRPr>
          </a:p>
        </p:txBody>
      </p:sp>
      <p:sp>
        <p:nvSpPr>
          <p:cNvPr id="167" name="Rectangle 154"/>
          <p:cNvSpPr/>
          <p:nvPr/>
        </p:nvSpPr>
        <p:spPr>
          <a:xfrm>
            <a:off x="1359380" y="5664102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black"/>
                </a:solidFill>
              </a:rPr>
              <a:t>C</a:t>
            </a:r>
            <a:endParaRPr lang="es-MX" b="1" dirty="0">
              <a:solidFill>
                <a:prstClr val="black"/>
              </a:solidFill>
            </a:endParaRPr>
          </a:p>
        </p:txBody>
      </p:sp>
      <p:sp>
        <p:nvSpPr>
          <p:cNvPr id="168" name="Rectangle 155"/>
          <p:cNvSpPr/>
          <p:nvPr/>
        </p:nvSpPr>
        <p:spPr>
          <a:xfrm>
            <a:off x="2022588" y="5664102"/>
            <a:ext cx="4960225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black"/>
                </a:solidFill>
              </a:rPr>
              <a:t>Venta de Plataforma a estratégico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69" name="Rectangle 154"/>
          <p:cNvSpPr/>
          <p:nvPr/>
        </p:nvSpPr>
        <p:spPr>
          <a:xfrm>
            <a:off x="1359380" y="2677979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black"/>
                </a:solidFill>
              </a:rPr>
              <a:t>B</a:t>
            </a:r>
            <a:endParaRPr lang="es-MX" b="1" dirty="0">
              <a:solidFill>
                <a:prstClr val="black"/>
              </a:solidFill>
            </a:endParaRPr>
          </a:p>
        </p:txBody>
      </p:sp>
      <p:sp>
        <p:nvSpPr>
          <p:cNvPr id="170" name="Rectangle 155"/>
          <p:cNvSpPr/>
          <p:nvPr/>
        </p:nvSpPr>
        <p:spPr>
          <a:xfrm>
            <a:off x="2022588" y="2677979"/>
            <a:ext cx="6473346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black"/>
                </a:solidFill>
              </a:rPr>
              <a:t>Extensiones de plazo en los contratos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71" name="Rectangle 154"/>
          <p:cNvSpPr/>
          <p:nvPr/>
        </p:nvSpPr>
        <p:spPr>
          <a:xfrm>
            <a:off x="1359380" y="3217703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black"/>
                </a:solidFill>
              </a:rPr>
              <a:t>C</a:t>
            </a:r>
            <a:endParaRPr lang="es-MX" b="1" dirty="0">
              <a:solidFill>
                <a:prstClr val="black"/>
              </a:solidFill>
            </a:endParaRPr>
          </a:p>
        </p:txBody>
      </p:sp>
      <p:sp>
        <p:nvSpPr>
          <p:cNvPr id="172" name="Rectangle 155"/>
          <p:cNvSpPr/>
          <p:nvPr/>
        </p:nvSpPr>
        <p:spPr>
          <a:xfrm>
            <a:off x="2022588" y="3217703"/>
            <a:ext cx="6473346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black"/>
                </a:solidFill>
              </a:rPr>
              <a:t>Inversiones adicionales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73" name="Rectangle 152"/>
          <p:cNvSpPr/>
          <p:nvPr/>
        </p:nvSpPr>
        <p:spPr>
          <a:xfrm>
            <a:off x="1359380" y="4557585"/>
            <a:ext cx="558413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174" name="Rectangle 153"/>
          <p:cNvSpPr/>
          <p:nvPr/>
        </p:nvSpPr>
        <p:spPr>
          <a:xfrm>
            <a:off x="2022588" y="4557585"/>
            <a:ext cx="4960225" cy="423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prstClr val="black"/>
                </a:solidFill>
              </a:rPr>
              <a:t>Empresa Diversificada de Infraestructura (IPO)</a:t>
            </a:r>
          </a:p>
        </p:txBody>
      </p:sp>
    </p:spTree>
    <p:extLst>
      <p:ext uri="{BB962C8B-B14F-4D97-AF65-F5344CB8AC3E}">
        <p14:creationId xmlns:p14="http://schemas.microsoft.com/office/powerpoint/2010/main" val="25241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MIP / EXI 1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 rot="16200000">
            <a:off x="-499948" y="1391643"/>
            <a:ext cx="1639340" cy="387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/>
                </a:solidFill>
              </a:rPr>
              <a:t>Agua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13379" y="765629"/>
            <a:ext cx="8529296" cy="1639341"/>
          </a:xfrm>
          <a:prstGeom prst="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>
                <a:solidFill>
                  <a:prstClr val="black"/>
                </a:solidFill>
              </a:rPr>
              <a:t>Estos proyectos no tienen riesgo de demanda: el agua se entrega en bloque a cada uno de los organismos operadores de agua de cada</a:t>
            </a:r>
            <a:r>
              <a:rPr lang="es-MX" sz="1100" dirty="0">
                <a:solidFill>
                  <a:srgbClr val="000000"/>
                </a:solidFill>
              </a:rPr>
              <a:t> Entidad Federativa. </a:t>
            </a:r>
          </a:p>
          <a:p>
            <a:pPr marL="171450" indent="-1714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>
                <a:solidFill>
                  <a:srgbClr val="000000"/>
                </a:solidFill>
              </a:rPr>
              <a:t>En este sentido, no dependen de la capacidad de pago de la población, ni de las tarifas, sino de las Entidades Federativas</a:t>
            </a:r>
            <a:r>
              <a:rPr lang="es-MX" sz="1100" dirty="0" smtClean="0">
                <a:solidFill>
                  <a:srgbClr val="000000"/>
                </a:solidFill>
              </a:rPr>
              <a:t>.</a:t>
            </a:r>
          </a:p>
          <a:p>
            <a:pPr marL="179388" indent="-179388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>
                <a:solidFill>
                  <a:srgbClr val="000000"/>
                </a:solidFill>
              </a:rPr>
              <a:t>Se trata de Contratos de Prestación de Servicios (CPS), mismos que se encuentran garantizados con:</a:t>
            </a:r>
          </a:p>
          <a:p>
            <a:pPr marL="620713" indent="-285750" algn="just" eaLnBrk="1" fontAlgn="auto" hangingPunct="1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Reservas líquidas / revolventes.</a:t>
            </a:r>
          </a:p>
          <a:p>
            <a:pPr marL="620713" indent="-285750" algn="just" eaLnBrk="1" fontAlgn="auto" hangingPunct="1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Líneas de crédito contingentes revolventes otorgadas por Banobras y Banorte.</a:t>
            </a:r>
          </a:p>
          <a:p>
            <a:pPr marL="620713" indent="-285750" algn="just" eaLnBrk="1" fontAlgn="auto" hangingPunct="1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Participaciones Federales.</a:t>
            </a:r>
            <a:endParaRPr lang="es-MX" sz="1100" dirty="0">
              <a:solidFill>
                <a:prstClr val="black"/>
              </a:solidFill>
            </a:endParaRPr>
          </a:p>
          <a:p>
            <a:pPr marL="171450" lvl="1" indent="-1714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 smtClean="0">
                <a:solidFill>
                  <a:srgbClr val="000000"/>
                </a:solidFill>
              </a:rPr>
              <a:t>Cualquier </a:t>
            </a:r>
            <a:r>
              <a:rPr lang="es-MX" sz="1100" dirty="0">
                <a:solidFill>
                  <a:srgbClr val="000000"/>
                </a:solidFill>
              </a:rPr>
              <a:t>falla en la operación debe ser atendida (y en su caso absorbida), por contrato, por los consorcios operadores. </a:t>
            </a:r>
          </a:p>
        </p:txBody>
      </p:sp>
      <p:sp>
        <p:nvSpPr>
          <p:cNvPr id="90" name="Rectangle 89"/>
          <p:cNvSpPr/>
          <p:nvPr/>
        </p:nvSpPr>
        <p:spPr>
          <a:xfrm rot="16200000">
            <a:off x="-604260" y="3304986"/>
            <a:ext cx="1847964" cy="387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/>
                </a:solidFill>
              </a:rPr>
              <a:t>Carretera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13379" y="2574660"/>
            <a:ext cx="8529296" cy="1847965"/>
          </a:xfrm>
          <a:prstGeom prst="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>
                <a:solidFill>
                  <a:prstClr val="black"/>
                </a:solidFill>
              </a:rPr>
              <a:t>El financiamiento del proyecto sigue un esquema de </a:t>
            </a:r>
            <a:r>
              <a:rPr lang="es-MX" sz="1100" i="1" dirty="0">
                <a:solidFill>
                  <a:prstClr val="black"/>
                </a:solidFill>
              </a:rPr>
              <a:t>project finance</a:t>
            </a:r>
            <a:r>
              <a:rPr lang="es-MX" sz="1100" dirty="0">
                <a:solidFill>
                  <a:prstClr val="black"/>
                </a:solidFill>
              </a:rPr>
              <a:t>; ello implica: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prstClr val="black"/>
                </a:solidFill>
              </a:rPr>
              <a:t>Los recursos, tanto de capital, como de deuda, ingresan a un Fideicomiso cuyo fiduciario es Banamex. 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prstClr val="black"/>
                </a:solidFill>
              </a:rPr>
              <a:t>Los recursos no pueden ser afectados por </a:t>
            </a:r>
            <a:r>
              <a:rPr lang="es-MX" sz="1100" dirty="0" smtClean="0">
                <a:solidFill>
                  <a:prstClr val="black"/>
                </a:solidFill>
              </a:rPr>
              <a:t>la constructora.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 smtClean="0">
                <a:solidFill>
                  <a:prstClr val="black"/>
                </a:solidFill>
              </a:rPr>
              <a:t>El uso de los recursos sigue la siguiente mecánica:</a:t>
            </a:r>
          </a:p>
          <a:p>
            <a:pPr marL="1200150" lvl="2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La </a:t>
            </a:r>
            <a:r>
              <a:rPr lang="es-MX" sz="1100" dirty="0">
                <a:solidFill>
                  <a:prstClr val="black"/>
                </a:solidFill>
              </a:rPr>
              <a:t>empresa constructora realiza las obras. </a:t>
            </a:r>
          </a:p>
          <a:p>
            <a:pPr marL="1200150" lvl="2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El Ingeniero Independiente comprueba la realización de dichas obras. </a:t>
            </a:r>
          </a:p>
          <a:p>
            <a:pPr marL="1200150" lvl="2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De las obras comprobadas, se procede a realizar el reembolso directamente a los proveedores. </a:t>
            </a:r>
          </a:p>
          <a:p>
            <a:pPr marL="1200150" lvl="2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EXI realiza una segunda comprobación con apoyo de la empresa Hill International. </a:t>
            </a:r>
          </a:p>
          <a:p>
            <a:pPr marL="717550" lvl="2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prstClr val="black"/>
                </a:solidFill>
              </a:rPr>
              <a:t>Al encontrarse depositados en Fideicomiso, los recursos no pueden ser afectados por ningún </a:t>
            </a:r>
            <a:r>
              <a:rPr lang="es-MX" sz="1100" dirty="0" smtClean="0">
                <a:solidFill>
                  <a:prstClr val="black"/>
                </a:solidFill>
              </a:rPr>
              <a:t>acreedor. 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 rot="16200000">
            <a:off x="-577235" y="5286615"/>
            <a:ext cx="1793914" cy="387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prstClr val="white"/>
                </a:solidFill>
              </a:rPr>
              <a:t>Gasoducto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13379" y="4583314"/>
            <a:ext cx="8529296" cy="1793913"/>
          </a:xfrm>
          <a:prstGeom prst="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>
                <a:solidFill>
                  <a:srgbClr val="000000"/>
                </a:solidFill>
              </a:rPr>
              <a:t>Ambos contratos (con CFE y </a:t>
            </a:r>
            <a:r>
              <a:rPr lang="es-MX" sz="1100" dirty="0" smtClean="0">
                <a:solidFill>
                  <a:srgbClr val="000000"/>
                </a:solidFill>
              </a:rPr>
              <a:t>Pemex</a:t>
            </a:r>
            <a:r>
              <a:rPr lang="es-MX" sz="1100" dirty="0">
                <a:solidFill>
                  <a:srgbClr val="000000"/>
                </a:solidFill>
              </a:rPr>
              <a:t>) son a largo plazo y son de compra de capacidad con pagos fijos </a:t>
            </a:r>
            <a:r>
              <a:rPr lang="es-MX" sz="1100" dirty="0" smtClean="0">
                <a:solidFill>
                  <a:srgbClr val="000000"/>
                </a:solidFill>
              </a:rPr>
              <a:t>predeterminados:</a:t>
            </a:r>
            <a:endParaRPr lang="es-MX" sz="1100" dirty="0">
              <a:solidFill>
                <a:srgbClr val="000000"/>
              </a:solidFill>
            </a:endParaRP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No tienen riesgo de demanda de gas. 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El ingreso es independiente de la cantidad de gas que se transporte. 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Los ingresos no dependen del precio del gas, ya que el contrato es por capacidad de transporte. 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srgbClr val="000000"/>
                </a:solidFill>
              </a:rPr>
              <a:t>Los ingresos se ajustan anualmente por inflación de Estados Unidos y de México (según el componente de costo) y quinquenalmente para incorporar nuevas inversiones que se requieran. </a:t>
            </a:r>
          </a:p>
          <a:p>
            <a:pPr marL="285750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100" dirty="0" smtClean="0">
                <a:solidFill>
                  <a:prstClr val="black"/>
                </a:solidFill>
              </a:rPr>
              <a:t>En lo operativo</a:t>
            </a:r>
            <a:r>
              <a:rPr lang="es-MX" sz="1100" dirty="0">
                <a:solidFill>
                  <a:prstClr val="black"/>
                </a:solidFill>
              </a:rPr>
              <a:t>, el consorcio propietario (Engie, GE y EXI) tiene un contrato </a:t>
            </a:r>
            <a:r>
              <a:rPr lang="es-MX" sz="1100" dirty="0" smtClean="0">
                <a:solidFill>
                  <a:prstClr val="black"/>
                </a:solidFill>
              </a:rPr>
              <a:t>de </a:t>
            </a:r>
            <a:r>
              <a:rPr lang="es-MX" sz="1100" dirty="0">
                <a:solidFill>
                  <a:prstClr val="black"/>
                </a:solidFill>
              </a:rPr>
              <a:t>largo plazo con Engie (antes Gaz de France): </a:t>
            </a:r>
          </a:p>
          <a:p>
            <a:pPr marL="742950" lvl="1" indent="-285750" algn="just" eaLnBrk="1" fontAlgn="auto" hangingPunct="1">
              <a:spcBef>
                <a:spcPts val="100"/>
              </a:spcBef>
              <a:spcAft>
                <a:spcPts val="1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100" dirty="0">
                <a:solidFill>
                  <a:prstClr val="black"/>
                </a:solidFill>
              </a:rPr>
              <a:t>Engie tiene una amplia trayectoria y experiencia internacional y nacional de operación de este tipo de </a:t>
            </a:r>
            <a:r>
              <a:rPr lang="es-MX" sz="1100" dirty="0" smtClean="0">
                <a:solidFill>
                  <a:prstClr val="black"/>
                </a:solidFill>
              </a:rPr>
              <a:t>infraestructura.</a:t>
            </a:r>
            <a:endParaRPr lang="es-MX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75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Infraestructura y Energía vs Otra Clase de Activos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999" y="798785"/>
            <a:ext cx="890666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prstClr val="black"/>
                </a:solidFill>
                <a:latin typeface="Arial"/>
              </a:rPr>
              <a:t>La coyuntura reciente resalta el atractivo de invertir en Infraestructura y Energía </a:t>
            </a:r>
            <a:r>
              <a:rPr lang="es-ES_tradnl" sz="1400" b="1" i="1" dirty="0" smtClean="0">
                <a:solidFill>
                  <a:prstClr val="black"/>
                </a:solidFill>
                <a:latin typeface="Arial"/>
              </a:rPr>
              <a:t>versus</a:t>
            </a:r>
            <a:r>
              <a:rPr lang="es-ES_tradnl" sz="1400" b="1" dirty="0" smtClean="0">
                <a:solidFill>
                  <a:prstClr val="black"/>
                </a:solidFill>
                <a:latin typeface="Arial"/>
              </a:rPr>
              <a:t> otras clases de activos. </a:t>
            </a:r>
            <a:endParaRPr lang="es-ES_tradnl" sz="14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6999" y="1437045"/>
            <a:ext cx="890666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Además de su resiliencia frente a la volatilidad y desaceleración que se anticipa, existen ventajas adicionales de las inversiones en Infraestructura: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432057" y="2801295"/>
            <a:ext cx="702519" cy="36029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06624" y="2822766"/>
            <a:ext cx="5038657" cy="943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Intensificación de esquemas de participación privada:</a:t>
            </a:r>
          </a:p>
          <a:p>
            <a:pPr marL="250825" lvl="1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</a:pPr>
            <a:r>
              <a:rPr lang="es-MX" sz="1400" dirty="0" smtClean="0">
                <a:solidFill>
                  <a:prstClr val="black"/>
                </a:solidFill>
                <a:latin typeface="Arial"/>
                <a:sym typeface="Wingdings"/>
              </a:rPr>
              <a:t>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Infraestructura tradicional</a:t>
            </a:r>
          </a:p>
          <a:p>
            <a:pPr marL="250825" lvl="1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</a:pPr>
            <a:r>
              <a:rPr lang="es-MX" sz="1400" dirty="0" smtClean="0">
                <a:solidFill>
                  <a:prstClr val="black"/>
                </a:solidFill>
                <a:latin typeface="Arial"/>
                <a:sym typeface="Wingdings"/>
              </a:rPr>
              <a:t> </a:t>
            </a:r>
            <a:r>
              <a:rPr lang="es-MX" sz="1400" dirty="0" smtClean="0">
                <a:solidFill>
                  <a:prstClr val="black"/>
                </a:solidFill>
                <a:latin typeface="Arial"/>
              </a:rPr>
              <a:t>Energía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93649" y="3451759"/>
            <a:ext cx="5038657" cy="943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Privados</a:t>
            </a: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Pemex</a:t>
            </a:r>
          </a:p>
          <a:p>
            <a:pPr marL="285750" lvl="1" indent="-285750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CFE 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583925" y="3488573"/>
            <a:ext cx="0" cy="9070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26999" y="4595694"/>
            <a:ext cx="890666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3413" lvl="1" indent="-28575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ES_tradnl" sz="1400" b="1" dirty="0" smtClean="0">
                <a:solidFill>
                  <a:srgbClr val="000000"/>
                </a:solidFill>
                <a:latin typeface="Arial"/>
                <a:cs typeface="Arial"/>
              </a:rPr>
              <a:t>Menor apetito de Fondos Internacionales 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en México.</a:t>
            </a:r>
          </a:p>
          <a:p>
            <a:pPr marL="1200150" lvl="2" indent="-28575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Reorientación al programa de infraestructura de los Estados Unidos.</a:t>
            </a:r>
          </a:p>
          <a:p>
            <a:pPr marL="1200150" lvl="2" indent="-28575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  <a:buFont typeface="Courier New"/>
              <a:buChar char="o"/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Mayor percepción de Riesgo México (desaceleración del consumo e inversión / riesgo cambiario / riesgo político). 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1432057" y="6052230"/>
            <a:ext cx="702519" cy="36029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06625" y="6087671"/>
            <a:ext cx="68270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 eaLnBrk="1" fontAlgn="auto" hangingPunct="1">
              <a:spcBef>
                <a:spcPts val="400"/>
              </a:spcBef>
              <a:spcAft>
                <a:spcPts val="400"/>
              </a:spcAft>
              <a:buClr>
                <a:srgbClr val="4F81BD">
                  <a:lumMod val="75000"/>
                </a:srgbClr>
              </a:buClr>
            </a:pPr>
            <a:r>
              <a:rPr lang="es-MX" sz="1400" dirty="0" smtClean="0">
                <a:solidFill>
                  <a:prstClr val="black"/>
                </a:solidFill>
                <a:latin typeface="Arial"/>
              </a:rPr>
              <a:t>Menos competencia para fondos locales </a:t>
            </a:r>
            <a:r>
              <a:rPr lang="es-MX" sz="1400" dirty="0" smtClean="0">
                <a:solidFill>
                  <a:srgbClr val="4F81BD">
                    <a:lumMod val="75000"/>
                  </a:srgbClr>
                </a:solidFill>
                <a:latin typeface="Arial"/>
                <a:sym typeface="Wingdings"/>
              </a:rPr>
              <a:t></a:t>
            </a:r>
            <a:r>
              <a:rPr lang="es-MX" sz="1400" dirty="0" smtClean="0">
                <a:solidFill>
                  <a:prstClr val="black"/>
                </a:solidFill>
                <a:latin typeface="Arial"/>
                <a:sym typeface="Wingdings"/>
              </a:rPr>
              <a:t> Aumento de retornos para Inversionistas</a:t>
            </a:r>
            <a:endParaRPr lang="es-MX" sz="1400" dirty="0" smtClean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0332" y="2152762"/>
            <a:ext cx="8583336" cy="534181"/>
          </a:xfrm>
          <a:prstGeom prst="rect">
            <a:avLst/>
          </a:prstGeom>
          <a:noFill/>
          <a:ln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0332" y="4595694"/>
            <a:ext cx="8583336" cy="331343"/>
          </a:xfrm>
          <a:prstGeom prst="rect">
            <a:avLst/>
          </a:prstGeom>
          <a:noFill/>
          <a:ln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0332" y="2152821"/>
            <a:ext cx="8583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  <a:buFont typeface="Arial"/>
              <a:buChar char="•"/>
            </a:pPr>
            <a:r>
              <a:rPr lang="es-ES_tradnl" sz="1400" b="1" dirty="0">
                <a:solidFill>
                  <a:srgbClr val="000000"/>
                </a:solidFill>
                <a:latin typeface="Arial"/>
                <a:cs typeface="Arial"/>
              </a:rPr>
              <a:t>Crecientes restricciones presupuestales </a:t>
            </a:r>
            <a:r>
              <a:rPr lang="es-ES_tradnl" sz="1400" dirty="0">
                <a:solidFill>
                  <a:srgbClr val="000000"/>
                </a:solidFill>
                <a:latin typeface="Arial"/>
                <a:cs typeface="Arial"/>
              </a:rPr>
              <a:t>tendrán mayor impacto en infraestructura concebida como obra </a:t>
            </a:r>
            <a:r>
              <a:rPr lang="es-ES_tradnl" sz="1400" dirty="0" smtClean="0">
                <a:solidFill>
                  <a:srgbClr val="000000"/>
                </a:solidFill>
                <a:latin typeface="Arial"/>
                <a:cs typeface="Arial"/>
              </a:rPr>
              <a:t>pública. </a:t>
            </a:r>
            <a:endParaRPr lang="es-MX" sz="14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054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27000" y="815987"/>
            <a:ext cx="753130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prstClr val="black"/>
                </a:solidFill>
                <a:latin typeface="Arial"/>
              </a:rPr>
              <a:t>El objetivo de EXI 2 es fortalecer las CUATRO PLATAFORMAS existentes. </a:t>
            </a:r>
            <a:endParaRPr lang="es-ES_tradnl" sz="14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7084" y="1256465"/>
            <a:ext cx="432319" cy="3602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</a:rPr>
              <a:t>A</a:t>
            </a:r>
            <a:endParaRPr lang="es-MX" b="1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6424" y="1256465"/>
            <a:ext cx="7081883" cy="3602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white"/>
                </a:solidFill>
              </a:rPr>
              <a:t>Aprovechar expansiones / nuevos negocios que derivan del posicionamiento de EXI 1.</a:t>
            </a:r>
            <a:endParaRPr lang="es-MX" sz="1300" b="1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083" y="1782014"/>
            <a:ext cx="432319" cy="4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6424" y="1782014"/>
            <a:ext cx="7081883" cy="4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white"/>
                </a:solidFill>
              </a:rPr>
              <a:t>Aprovechar los proyectos revisados a lo largo de 18 meses y que pueden ser objeto de inversión en los próximos 12-24 meses. </a:t>
            </a:r>
            <a:endParaRPr lang="es-MX" sz="1300" b="1" dirty="0">
              <a:solidFill>
                <a:prstClr val="white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425604"/>
              </p:ext>
            </p:extLst>
          </p:nvPr>
        </p:nvGraphicFramePr>
        <p:xfrm>
          <a:off x="117084" y="3007663"/>
          <a:ext cx="8816603" cy="2564386"/>
        </p:xfrm>
        <a:graphic>
          <a:graphicData uri="http://schemas.openxmlformats.org/drawingml/2006/table">
            <a:tbl>
              <a:tblPr/>
              <a:tblGrid>
                <a:gridCol w="440419"/>
                <a:gridCol w="1305964"/>
                <a:gridCol w="1738283"/>
                <a:gridCol w="1864376"/>
                <a:gridCol w="1855370"/>
                <a:gridCol w="1612191"/>
              </a:tblGrid>
              <a:tr h="2683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Plataforma</a:t>
                      </a:r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Transporte</a:t>
                      </a:r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1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Midstream</a:t>
                      </a:r>
                      <a:endParaRPr lang="es-MX" sz="1100" b="1" i="1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Electricidad</a:t>
                      </a:r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0329">
                <a:tc rowSpan="2">
                  <a:txBody>
                    <a:bodyPr/>
                    <a:lstStyle/>
                    <a:p>
                      <a:pPr algn="l" fontAlgn="ctr"/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Activos</a:t>
                      </a:r>
                    </a:p>
                    <a:p>
                      <a:pPr algn="ctr" fontAlgn="ctr"/>
                      <a:r>
                        <a:rPr lang="es-MX" sz="11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Existentes</a:t>
                      </a:r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SAQSA</a:t>
                      </a:r>
                      <a:b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 Realito</a:t>
                      </a:r>
                      <a:b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Prieta</a:t>
                      </a:r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Apaseo Palmillas</a:t>
                      </a:r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Mayakán</a:t>
                      </a:r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Samalayuca (MIP)</a:t>
                      </a:r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187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MX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Costos</a:t>
                      </a:r>
                      <a:r>
                        <a:rPr lang="es-MX" sz="9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Adicionales e incrementos de tenencia en </a:t>
                      </a:r>
                      <a:r>
                        <a:rPr lang="es-MX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Apaseo Palmillas </a:t>
                      </a:r>
                      <a:r>
                        <a:rPr lang="es-MX" sz="9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(Serie B)</a:t>
                      </a:r>
                      <a:endParaRPr lang="es-MX" sz="9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s-MX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sz="900" dirty="0"/>
                    </a:p>
                  </a:txBody>
                  <a:tcPr marL="36000" marR="36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33590">
                <a:tc rowSpan="2"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000" b="1" i="0" u="none" strike="noStrike" noProof="0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1" i="0" u="none" strike="noStrike" baseline="0" noProof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i="0" u="none" strike="noStrike" baseline="0" noProof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 Proyectos</a:t>
                      </a:r>
                      <a:endParaRPr lang="es-MX" sz="1200" b="1" i="0" u="none" strike="noStrike" noProof="0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es-MX" sz="24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0202">
                <a:tc vMerge="1"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000" b="1" i="0" u="none" strike="noStrike" noProof="0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i="0" u="none" strike="noStrike" baseline="0" noProof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 Proyectos</a:t>
                      </a:r>
                      <a:endParaRPr lang="es-MX" sz="1200" b="1" i="0" u="none" strike="noStrike" noProof="0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dirty="0" smtClean="0"/>
                        <a:t>7</a:t>
                      </a:r>
                      <a:endParaRPr lang="es-MX" sz="2400" b="1" dirty="0"/>
                    </a:p>
                  </a:txBody>
                  <a:tcPr marL="72000" marR="72000" marT="10814" marB="10800" anchor="ctr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dirty="0" smtClean="0"/>
                        <a:t>2</a:t>
                      </a:r>
                      <a:endParaRPr lang="es-MX" sz="2400" b="1" dirty="0"/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dirty="0" smtClean="0"/>
                        <a:t>4</a:t>
                      </a:r>
                      <a:endParaRPr lang="es-MX" sz="2400" b="1" dirty="0"/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None/>
                      </a:pPr>
                      <a:r>
                        <a:rPr lang="es-MX" sz="2400" b="1" dirty="0" smtClean="0"/>
                        <a:t>7</a:t>
                      </a:r>
                      <a:endParaRPr lang="es-MX" sz="2400" b="1" dirty="0"/>
                    </a:p>
                  </a:txBody>
                  <a:tcPr marL="72000" marR="72000" marT="10814" marB="108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472780" y="2681767"/>
            <a:ext cx="82517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ctr" eaLnBrk="1" fontAlgn="auto" hangingPunct="1">
              <a:spcBef>
                <a:spcPts val="300"/>
              </a:spcBef>
              <a:spcAft>
                <a:spcPts val="300"/>
              </a:spcAft>
              <a:buClr>
                <a:srgbClr val="4F81BD">
                  <a:lumMod val="75000"/>
                </a:srgbClr>
              </a:buClr>
            </a:pPr>
            <a:r>
              <a:rPr lang="es-MX" sz="1400" b="1" dirty="0" smtClean="0">
                <a:solidFill>
                  <a:srgbClr val="000000"/>
                </a:solidFill>
                <a:latin typeface="Arial"/>
                <a:cs typeface="Microsoft Sans Serif" panose="020B0604020202020204" pitchFamily="34" charset="0"/>
              </a:rPr>
              <a:t>Crecimiento y Fortalecimiento de las 4 Plataformas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-180150" y="3481886"/>
            <a:ext cx="106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  <a:latin typeface="Arial"/>
              </a:rPr>
              <a:t>EXI 1</a:t>
            </a:r>
            <a:endParaRPr lang="es-MX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-439910" y="4548798"/>
            <a:ext cx="155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  <a:latin typeface="Arial"/>
              </a:rPr>
              <a:t>EXI 2</a:t>
            </a:r>
            <a:endParaRPr lang="es-MX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16915" y="1256465"/>
            <a:ext cx="1316753" cy="3602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b="1" dirty="0" smtClean="0">
                <a:solidFill>
                  <a:prstClr val="white"/>
                </a:solidFill>
              </a:rPr>
              <a:t>+ 4,450 mmdp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16915" y="1782014"/>
            <a:ext cx="1316753" cy="4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b="1" dirty="0" smtClean="0">
                <a:solidFill>
                  <a:prstClr val="white"/>
                </a:solidFill>
              </a:rPr>
              <a:t>+ 21,000 mmdp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16915" y="813942"/>
            <a:ext cx="1316753" cy="2950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b="1" i="1" dirty="0" smtClean="0">
                <a:solidFill>
                  <a:prstClr val="white"/>
                </a:solidFill>
              </a:rPr>
              <a:t>K </a:t>
            </a:r>
            <a:r>
              <a:rPr lang="es-MX" sz="1200" b="1" dirty="0" smtClean="0">
                <a:solidFill>
                  <a:prstClr val="white"/>
                </a:solidFill>
              </a:rPr>
              <a:t>de EXI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Portafolio de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2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478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H="1" flipV="1">
            <a:off x="6919584" y="3177516"/>
            <a:ext cx="266878" cy="14105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242525" y="2947792"/>
            <a:ext cx="1172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  <a:latin typeface="Arial"/>
              </a:rPr>
              <a:t>Transporte</a:t>
            </a:r>
            <a:endParaRPr lang="es-MX" sz="11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14530" y="3142681"/>
            <a:ext cx="1172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  <a:latin typeface="Arial"/>
              </a:rPr>
              <a:t>Agua</a:t>
            </a:r>
            <a:endParaRPr lang="es-MX" sz="110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8105604" y="3389915"/>
            <a:ext cx="266878" cy="1070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Chart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505212"/>
              </p:ext>
            </p:extLst>
          </p:nvPr>
        </p:nvGraphicFramePr>
        <p:xfrm>
          <a:off x="-119174" y="2398980"/>
          <a:ext cx="32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1" name="Chart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860140"/>
              </p:ext>
            </p:extLst>
          </p:nvPr>
        </p:nvGraphicFramePr>
        <p:xfrm>
          <a:off x="2308908" y="23595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Portafolio de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2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6999" y="740171"/>
            <a:ext cx="8906669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300"/>
              </a:spcBef>
              <a:spcAft>
                <a:spcPts val="600"/>
              </a:spcAft>
              <a:buClr>
                <a:srgbClr val="4F81BD">
                  <a:lumMod val="75000"/>
                </a:srgbClr>
              </a:buClr>
            </a:pPr>
            <a:r>
              <a:rPr lang="es-ES_tradnl" sz="1400" b="1" dirty="0" smtClean="0">
                <a:solidFill>
                  <a:prstClr val="black"/>
                </a:solidFill>
                <a:latin typeface="Arial"/>
              </a:rPr>
              <a:t>A continuación se presentan indicadores del portafolio de inversiones para EXI 2, considerando las expansiones y nuevos negocios derivados del posicionamiento de EXI 1, así como los nuevos proyectos en análisis.</a:t>
            </a:r>
            <a:endParaRPr lang="es-ES_tradnl" sz="1400" b="1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3614264" y="3223867"/>
            <a:ext cx="266878" cy="141051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03551" y="2953055"/>
            <a:ext cx="1172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  <a:latin typeface="Arial"/>
              </a:rPr>
              <a:t>Energía</a:t>
            </a:r>
            <a:endParaRPr lang="es-MX" sz="110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5252339" y="2980187"/>
            <a:ext cx="193256" cy="6349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43891" y="2686182"/>
            <a:ext cx="1172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  <a:latin typeface="Arial"/>
              </a:rPr>
              <a:t>Infraestructura</a:t>
            </a:r>
            <a:endParaRPr lang="es-MX" sz="110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H="1" flipV="1">
            <a:off x="737384" y="3282886"/>
            <a:ext cx="266878" cy="141051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85" y="3011876"/>
            <a:ext cx="1172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  <a:latin typeface="Arial"/>
              </a:rPr>
              <a:t>Electricidad</a:t>
            </a:r>
            <a:endParaRPr lang="es-MX" sz="11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1547" y="2986432"/>
            <a:ext cx="12782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i="1" dirty="0" smtClean="0">
                <a:solidFill>
                  <a:prstClr val="black"/>
                </a:solidFill>
                <a:latin typeface="Arial"/>
              </a:rPr>
              <a:t>Midstream</a:t>
            </a:r>
            <a:endParaRPr lang="es-MX" sz="1100" i="1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2007518" y="3248042"/>
            <a:ext cx="215369" cy="21491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729807" y="3898861"/>
            <a:ext cx="84816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587686" y="3898861"/>
            <a:ext cx="843551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26999" y="1669735"/>
            <a:ext cx="2318176" cy="4454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</a:rPr>
              <a:t>Brownfield</a:t>
            </a:r>
            <a:r>
              <a:rPr lang="es-MX" sz="1400" dirty="0" smtClean="0">
                <a:solidFill>
                  <a:prstClr val="black"/>
                </a:solidFill>
              </a:rPr>
              <a:t> (7)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b="1" dirty="0" smtClean="0">
                <a:solidFill>
                  <a:prstClr val="black"/>
                </a:solidFill>
              </a:rPr>
              <a:t>24%</a:t>
            </a:r>
            <a:endParaRPr lang="es-MX" sz="1400" b="1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445175" y="1669735"/>
            <a:ext cx="6607612" cy="44543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i="1" dirty="0" smtClean="0">
                <a:solidFill>
                  <a:prstClr val="black"/>
                </a:solidFill>
              </a:rPr>
              <a:t>Greenfield </a:t>
            </a:r>
            <a:r>
              <a:rPr lang="es-MX" sz="1400" dirty="0" smtClean="0">
                <a:solidFill>
                  <a:prstClr val="black"/>
                </a:solidFill>
              </a:rPr>
              <a:t>(23)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b="1" dirty="0" smtClean="0">
                <a:solidFill>
                  <a:prstClr val="black"/>
                </a:solidFill>
              </a:rPr>
              <a:t>76%</a:t>
            </a:r>
            <a:endParaRPr lang="es-MX" sz="1400" b="1" dirty="0">
              <a:solidFill>
                <a:prstClr val="black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26999" y="5476740"/>
            <a:ext cx="1519199" cy="467999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Noroeste (6)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21%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46197" y="5477503"/>
            <a:ext cx="900000" cy="46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Noreste (2)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7%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546197" y="5479899"/>
            <a:ext cx="2160000" cy="467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Bajío (9)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31%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92206" y="5477503"/>
            <a:ext cx="900000" cy="467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900" dirty="0" smtClean="0">
                <a:solidFill>
                  <a:prstClr val="black"/>
                </a:solidFill>
              </a:rPr>
              <a:t>Occidente (2)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7%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584907" y="5477503"/>
            <a:ext cx="540000" cy="467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900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b="1" dirty="0" smtClean="0">
                <a:solidFill>
                  <a:prstClr val="black"/>
                </a:solidFill>
              </a:rPr>
              <a:t>3%</a:t>
            </a:r>
            <a:endParaRPr lang="es-MX" sz="1100" b="1" dirty="0">
              <a:solidFill>
                <a:prstClr val="black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24905" y="5476740"/>
            <a:ext cx="974193" cy="467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Golfo (3)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10%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99097" y="5476740"/>
            <a:ext cx="919691" cy="46799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Sur (3)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10%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018789" y="5477503"/>
            <a:ext cx="1033999" cy="467999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100" dirty="0" smtClean="0">
                <a:solidFill>
                  <a:prstClr val="black"/>
                </a:solidFill>
              </a:rPr>
              <a:t>Sureste (4)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300" b="1" dirty="0" smtClean="0">
                <a:solidFill>
                  <a:prstClr val="black"/>
                </a:solidFill>
              </a:rPr>
              <a:t>14%</a:t>
            </a:r>
            <a:endParaRPr lang="es-MX" sz="1300" b="1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60254" y="5495694"/>
            <a:ext cx="80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950" dirty="0" smtClean="0">
                <a:solidFill>
                  <a:prstClr val="black"/>
                </a:solidFill>
                <a:latin typeface="Arial"/>
              </a:rPr>
              <a:t>Centro (1)</a:t>
            </a:r>
            <a:endParaRPr lang="es-MX" sz="950" dirty="0">
              <a:solidFill>
                <a:prstClr val="black"/>
              </a:solidFill>
              <a:latin typeface="Arial"/>
            </a:endParaRPr>
          </a:p>
        </p:txBody>
      </p:sp>
      <p:graphicFrame>
        <p:nvGraphicFramePr>
          <p:cNvPr id="54" name="Chart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3117907"/>
              </p:ext>
            </p:extLst>
          </p:nvPr>
        </p:nvGraphicFramePr>
        <p:xfrm>
          <a:off x="6015973" y="2355145"/>
          <a:ext cx="32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584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Portafolio de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2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84" y="683620"/>
            <a:ext cx="432319" cy="3602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prstClr val="white"/>
                </a:solidFill>
              </a:rPr>
              <a:t>A</a:t>
            </a:r>
            <a:endParaRPr lang="es-MX" b="1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63724" y="683620"/>
            <a:ext cx="8457244" cy="3602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b="1" dirty="0">
                <a:solidFill>
                  <a:prstClr val="white"/>
                </a:solidFill>
              </a:rPr>
              <a:t>E</a:t>
            </a:r>
            <a:r>
              <a:rPr lang="es-MX" sz="1400" b="1" dirty="0" smtClean="0">
                <a:solidFill>
                  <a:prstClr val="white"/>
                </a:solidFill>
              </a:rPr>
              <a:t>xpansiones / nuevos negocios que derivan del posicionamiento de EXI 1.</a:t>
            </a:r>
            <a:endParaRPr lang="es-MX" sz="1400" b="1" dirty="0">
              <a:solidFill>
                <a:prstClr val="white"/>
              </a:solidFill>
            </a:endParaRPr>
          </a:p>
        </p:txBody>
      </p:sp>
      <p:graphicFrame>
        <p:nvGraphicFramePr>
          <p:cNvPr id="21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623290"/>
              </p:ext>
            </p:extLst>
          </p:nvPr>
        </p:nvGraphicFramePr>
        <p:xfrm>
          <a:off x="104384" y="1092418"/>
          <a:ext cx="8916584" cy="5625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2616"/>
                <a:gridCol w="1273968"/>
              </a:tblGrid>
              <a:tr h="301035">
                <a:tc>
                  <a:txBody>
                    <a:bodyPr/>
                    <a:lstStyle/>
                    <a:p>
                      <a:r>
                        <a:rPr lang="es-ES_tradnl" sz="1400" dirty="0" smtClean="0"/>
                        <a:t>Nombre del Activo</a:t>
                      </a:r>
                      <a:endParaRPr lang="es-ES_tradnl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 smtClean="0"/>
                        <a:t>Capital EXI</a:t>
                      </a:r>
                    </a:p>
                    <a:p>
                      <a:pPr algn="ctr"/>
                      <a:r>
                        <a:rPr lang="es-ES_tradnl" sz="1000" b="0" dirty="0" smtClean="0"/>
                        <a:t>mmdp</a:t>
                      </a:r>
                      <a:endParaRPr lang="es-ES_tradnl" sz="1000" b="0" dirty="0"/>
                    </a:p>
                  </a:txBody>
                  <a:tcPr/>
                </a:tc>
              </a:tr>
              <a:tr h="3010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Samalayuca II</a:t>
                      </a:r>
                    </a:p>
                  </a:txBody>
                  <a:tcPr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</a:tr>
              <a:tr h="451552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Sustitución de turbinas por tecnología de última generación y ampliación por 15 años de contrato con CFE. </a:t>
                      </a:r>
                      <a:endParaRPr lang="es-MX" sz="12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600</a:t>
                      </a:r>
                      <a:endParaRPr lang="es-MX" sz="1200" dirty="0" smtClean="0"/>
                    </a:p>
                  </a:txBody>
                  <a:tcPr anchor="ctr">
                    <a:noFill/>
                  </a:tcPr>
                </a:tc>
              </a:tr>
              <a:tr h="3010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SAQSA / El Realito / Agua Prieta</a:t>
                      </a:r>
                    </a:p>
                  </a:txBody>
                  <a:tcPr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</a:tr>
              <a:tr h="451552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El crecimiento de Querétaro, San Luis Potosí y Guadalajara permite anticipar la necesidad de expansión de estos proyectos en los próximos 5 años.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ND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  <a:tr h="270931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Aumentar el porcentaje de participación en cada uno de los proyectos.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700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  <a:tr h="451552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Proporcionar capital respecto de derechos residuales de la constructora (ampliación del plazo y/o incremento de tarifas)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250</a:t>
                      </a:r>
                    </a:p>
                  </a:txBody>
                  <a:tcPr anchor="ctr">
                    <a:noFill/>
                  </a:tcPr>
                </a:tc>
              </a:tr>
              <a:tr h="270931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Participar con capital en la construcción del mono-relleno para el proyecto de Agua Prieta.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150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  <a:tr h="3010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Apaseo Palmillas</a:t>
                      </a:r>
                    </a:p>
                  </a:txBody>
                  <a:tcPr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</a:tr>
              <a:tr h="474795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376092"/>
                        </a:buClr>
                        <a:buFont typeface="Wingdings" charset="2"/>
                        <a:buChar char="§"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La SCT ha solicitado se evalúen nuevos entronques de este proyecto a San Juan del Río y a Querétaro. </a:t>
                      </a:r>
                    </a:p>
                    <a:p>
                      <a:pPr marL="285750" indent="-285750">
                        <a:buClr>
                          <a:srgbClr val="376092"/>
                        </a:buClr>
                        <a:buFont typeface="Wingdings" charset="2"/>
                        <a:buChar char="§"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Fibra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cs typeface="Arial"/>
                        </a:rPr>
                        <a:t> óptica.</a:t>
                      </a:r>
                      <a:endParaRPr lang="es-ES_tradnl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ND</a:t>
                      </a:r>
                    </a:p>
                    <a:p>
                      <a:pPr algn="ctr"/>
                      <a:r>
                        <a:rPr lang="es-ES_tradnl" sz="1200" dirty="0" smtClean="0"/>
                        <a:t>ND</a:t>
                      </a:r>
                      <a:endParaRPr lang="es-ES_tradnl" sz="1200" dirty="0"/>
                    </a:p>
                  </a:txBody>
                  <a:tcPr>
                    <a:noFill/>
                  </a:tcPr>
                </a:tc>
              </a:tr>
              <a:tr h="3010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bg1"/>
                          </a:solidFill>
                        </a:rPr>
                        <a:t>Gasoducto Mayakán</a:t>
                      </a:r>
                    </a:p>
                  </a:txBody>
                  <a:tcPr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</a:tr>
              <a:tr h="451552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El incremento en la disponibilidad de gas permite atender la demanda latente ya identificada, que excede 300 mmpcd, vía estaciones de compresión y reforzamientos por segmento.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500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  <a:tr h="270931">
                <a:tc>
                  <a:txBody>
                    <a:bodyPr/>
                    <a:lstStyle/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609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Tramo Valladolid - Cancún.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750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  <a:tr h="200442">
                <a:tc rowSpan="2">
                  <a:txBody>
                    <a:bodyPr/>
                    <a:lstStyle/>
                    <a:p>
                      <a:pPr marL="285750" indent="-285750" algn="just">
                        <a:buClr>
                          <a:schemeClr val="accent1">
                            <a:lumMod val="75000"/>
                          </a:schemeClr>
                        </a:buClr>
                        <a:buFont typeface="Wingdings" charset="2"/>
                        <a:buChar char="§"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Asimismo, se evalúan nuevos negocios aprovechando derechos de vía de gran valor (780 km). </a:t>
                      </a:r>
                    </a:p>
                    <a:p>
                      <a:pPr marL="742950" lvl="1" indent="-285750" algn="just"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Font typeface="Arial"/>
                        <a:buChar char="•"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Poliductos</a:t>
                      </a:r>
                    </a:p>
                    <a:p>
                      <a:pPr marL="742950" lvl="1" indent="-285750" algn="just"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Font typeface="Arial"/>
                        <a:buChar char="•"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Fibra óptica </a:t>
                      </a:r>
                    </a:p>
                    <a:p>
                      <a:pPr marL="742950" lvl="1" indent="-285750" algn="just"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Font typeface="Arial"/>
                        <a:buChar char="•"/>
                      </a:pPr>
                      <a:r>
                        <a:rPr lang="es-ES_tradnl" sz="1200" i="1" dirty="0" smtClean="0">
                          <a:solidFill>
                            <a:srgbClr val="000000"/>
                          </a:solidFill>
                          <a:cs typeface="Arial"/>
                        </a:rPr>
                        <a:t>Last mile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cs typeface="Arial"/>
                        </a:rPr>
                        <a:t>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sz="500" dirty="0"/>
                    </a:p>
                  </a:txBody>
                  <a:tcPr anchor="b">
                    <a:noFill/>
                  </a:tcPr>
                </a:tc>
              </a:tr>
              <a:tr h="585900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 smtClean="0"/>
                        <a:t> +1,500</a:t>
                      </a:r>
                      <a:endParaRPr lang="es-ES_tradnl" sz="12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1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00826" y="43797"/>
            <a:ext cx="6145819" cy="614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000" dirty="0" smtClean="0">
                <a:solidFill>
                  <a:srgbClr val="595959"/>
                </a:solidFill>
                <a:cs typeface="Arial"/>
              </a:rPr>
              <a:t>Portafolio de Inversiones de </a:t>
            </a:r>
            <a:r>
              <a:rPr lang="es-ES_tradnl" sz="2000" b="1" dirty="0" smtClean="0">
                <a:solidFill>
                  <a:srgbClr val="595959"/>
                </a:solidFill>
                <a:cs typeface="Arial"/>
              </a:rPr>
              <a:t>EXI 2</a:t>
            </a:r>
            <a:endParaRPr lang="es-ES_tradnl" sz="2000" b="1" dirty="0">
              <a:solidFill>
                <a:srgbClr val="595959"/>
              </a:solidFill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70692"/>
              </p:ext>
            </p:extLst>
          </p:nvPr>
        </p:nvGraphicFramePr>
        <p:xfrm>
          <a:off x="288213" y="1612986"/>
          <a:ext cx="8589088" cy="4899482"/>
        </p:xfrm>
        <a:graphic>
          <a:graphicData uri="http://schemas.openxmlformats.org/drawingml/2006/table">
            <a:tbl>
              <a:tblPr/>
              <a:tblGrid>
                <a:gridCol w="263315"/>
                <a:gridCol w="1930977"/>
                <a:gridCol w="1542274"/>
                <a:gridCol w="1717819"/>
                <a:gridCol w="1797258"/>
                <a:gridCol w="1337445"/>
              </a:tblGrid>
              <a:tr h="29864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de Proyectos en Evaluación (no asociados a EXI 1)</a:t>
                      </a:r>
                      <a:endParaRPr lang="es-MX" sz="14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</a:tr>
              <a:tr h="2484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es-MX" sz="105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Proyecto</a:t>
                      </a:r>
                      <a:endParaRPr lang="es-MX" sz="105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Sector</a:t>
                      </a:r>
                      <a:endParaRPr lang="es-MX" sz="105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Plataforma</a:t>
                      </a:r>
                      <a:endParaRPr lang="es-MX" sz="105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Contraparte</a:t>
                      </a:r>
                      <a:endParaRPr lang="es-MX" sz="105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Tamaño (mmdp)</a:t>
                      </a:r>
                      <a:endParaRPr lang="es-MX" sz="105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11542" marB="10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Tratamiento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500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Tratamiento 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Entidad Fed / Garantías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1,000</a:t>
                      </a:r>
                      <a:endParaRPr lang="es-MX" sz="105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Desaladora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Entidad Fed / Garantías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Tratamiento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Tratamiento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Entidad Fed / Garantías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Universidad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Acueducto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 / Social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Entidad Fed / Garantías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Carretera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Transporte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Carretera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Infraestructura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Transporte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2,300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Gasoducto / Regasificación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Midstream</a:t>
                      </a:r>
                      <a:endParaRPr lang="es-MX" sz="1050" b="0" i="1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1,400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TAR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Midstream</a:t>
                      </a:r>
                      <a:endParaRPr lang="es-MX" sz="1050" b="0" i="1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Procesamiento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Midstream</a:t>
                      </a:r>
                      <a:endParaRPr lang="es-MX" sz="1050" b="0" i="1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1,500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Terminal Marítima Crudo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Midstream</a:t>
                      </a: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2,500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Cogeneración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 / Privados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Pequeña Cogeneración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Pemex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1,200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Renovables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 / 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Eólico 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Solar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Cogeneración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23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Transmisión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Electricidad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CFE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2,200</a:t>
                      </a:r>
                      <a:endParaRPr lang="es-MX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0" marR="36000" marT="28800" marB="288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67636"/>
              </p:ext>
            </p:extLst>
          </p:nvPr>
        </p:nvGraphicFramePr>
        <p:xfrm>
          <a:off x="288213" y="1309181"/>
          <a:ext cx="2110004" cy="203640"/>
        </p:xfrm>
        <a:graphic>
          <a:graphicData uri="http://schemas.openxmlformats.org/drawingml/2006/table">
            <a:tbl>
              <a:tblPr/>
              <a:tblGrid>
                <a:gridCol w="595773"/>
                <a:gridCol w="1514231"/>
              </a:tblGrid>
              <a:tr h="182326"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Proyectos </a:t>
                      </a:r>
                      <a:r>
                        <a:rPr lang="es-MX" sz="11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Greenfield</a:t>
                      </a:r>
                      <a:endParaRPr lang="es-MX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627776"/>
              </p:ext>
            </p:extLst>
          </p:nvPr>
        </p:nvGraphicFramePr>
        <p:xfrm>
          <a:off x="2510791" y="1309181"/>
          <a:ext cx="2095272" cy="203640"/>
        </p:xfrm>
        <a:graphic>
          <a:graphicData uri="http://schemas.openxmlformats.org/drawingml/2006/table">
            <a:tbl>
              <a:tblPr/>
              <a:tblGrid>
                <a:gridCol w="595773"/>
                <a:gridCol w="1499499"/>
              </a:tblGrid>
              <a:tr h="182326">
                <a:tc>
                  <a:txBody>
                    <a:bodyPr/>
                    <a:lstStyle/>
                    <a:p>
                      <a:pPr algn="ctr" fontAlgn="b"/>
                      <a:endParaRPr lang="es-MX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Proyectos </a:t>
                      </a:r>
                      <a:r>
                        <a:rPr lang="es-MX" sz="11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Brownfield</a:t>
                      </a:r>
                      <a:endParaRPr lang="es-MX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27000" y="808863"/>
            <a:ext cx="432319" cy="3808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prstClr val="white"/>
                </a:solidFill>
              </a:rPr>
              <a:t>B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6341" y="808863"/>
            <a:ext cx="8457244" cy="3808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400" b="1" dirty="0">
                <a:solidFill>
                  <a:prstClr val="white"/>
                </a:solidFill>
              </a:rPr>
              <a:t>P</a:t>
            </a:r>
            <a:r>
              <a:rPr lang="es-MX" sz="1400" b="1" dirty="0" smtClean="0">
                <a:solidFill>
                  <a:prstClr val="white"/>
                </a:solidFill>
              </a:rPr>
              <a:t>royectos ya revisados, y que pueden ser objeto de inversión en los próximos 12-24 meses. </a:t>
            </a:r>
            <a:endParaRPr lang="es-MX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1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91067" y="4885437"/>
            <a:ext cx="6225823" cy="4360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6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066" y="3155142"/>
            <a:ext cx="6225823" cy="18524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sz="2600" b="1" dirty="0" smtClean="0">
              <a:solidFill>
                <a:prstClr val="white"/>
              </a:solidFill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sz="2600" b="1" dirty="0">
              <a:solidFill>
                <a:prstClr val="white"/>
              </a:solidFill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sz="2600" b="1" dirty="0" smtClean="0">
                <a:solidFill>
                  <a:prstClr val="white"/>
                </a:solidFill>
                <a:cs typeface="Arial"/>
              </a:rPr>
              <a:t>Gracias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_tradnl" sz="2600" b="1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1066" y="5339213"/>
            <a:ext cx="6225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sz="1200" b="1" dirty="0" smtClean="0">
                <a:solidFill>
                  <a:prstClr val="black"/>
                </a:solidFill>
                <a:latin typeface="Arial"/>
              </a:rPr>
              <a:t>Contacto:</a:t>
            </a:r>
          </a:p>
          <a:p>
            <a:pPr marL="342900" indent="-2555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buFont typeface="Wingdings" charset="2"/>
              <a:buChar char="§"/>
            </a:pPr>
            <a:r>
              <a:rPr lang="es-MX" sz="1200" dirty="0" smtClean="0">
                <a:solidFill>
                  <a:prstClr val="black"/>
                </a:solidFill>
                <a:latin typeface="Arial"/>
              </a:rPr>
              <a:t>Gerardo Colosio; </a:t>
            </a:r>
            <a:r>
              <a:rPr lang="es-MX" sz="1200" dirty="0" smtClean="0">
                <a:solidFill>
                  <a:prstClr val="black"/>
                </a:solidFill>
                <a:latin typeface="Arial"/>
                <a:hlinkClick r:id="rId3"/>
              </a:rPr>
              <a:t>gcolosio@exickd.com</a:t>
            </a:r>
            <a:endParaRPr lang="es-MX" sz="1200" dirty="0" smtClean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223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73096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  <a:latin typeface="Century Gothic" pitchFamily="34" charset="0"/>
                <a:ea typeface="+mj-ea"/>
              </a:rPr>
              <a:t>Exposición interna del CKD</a:t>
            </a:r>
            <a:endParaRPr lang="es-MX" sz="2800" b="1" dirty="0">
              <a:solidFill>
                <a:srgbClr val="C00000"/>
              </a:solidFill>
              <a:latin typeface="Century Gothic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200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Estructura del CKD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53303" y="308335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Monto máximo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926783" y="3084025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MXN $8,000 mdp (Ocho mil millones de pesos)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44914" y="350014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Estructura de capital	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2918394" y="3513060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Fondeo inicial de 20%, coinversión 5%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53303" y="3928346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Término	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926783" y="393600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15 años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853303" y="435828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Periodo de inversión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926783" y="4358952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5 años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853303" y="478822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Retorno preferente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2926783" y="4788890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9% en pesos, 8% en dólares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844914" y="5218160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Retorno objetivo 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2918394" y="5218828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15-17% brutos, 13% netos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844914" y="5648098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Comisión por administración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2918394" y="5648767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844914" y="6084326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Catch-up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2918394" y="608499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80% Inversionistas / 20% Administrador</a:t>
            </a:r>
          </a:p>
        </p:txBody>
      </p:sp>
      <p:sp>
        <p:nvSpPr>
          <p:cNvPr id="22" name="2 Marcador de contenido"/>
          <p:cNvSpPr>
            <a:spLocks noGrp="1"/>
          </p:cNvSpPr>
          <p:nvPr/>
        </p:nvSpPr>
        <p:spPr>
          <a:xfrm>
            <a:off x="401498" y="1281657"/>
            <a:ext cx="8341001" cy="1081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México Infrastructure Partners (MIP) es un administrador de fondos de inversión orientado a los sectores de infraestructura y energía, fundado en 2012.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Emitirá un CKD con clave de pizarra EXICK 2. La estructura de este CKD se resume en la siguiente tabla: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853303" y="263880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Sector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2926783" y="2639480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Energía e Infraestructura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058" y="6356350"/>
            <a:ext cx="48474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15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Tesis de inversión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22" name="2 Marcador de contenido"/>
          <p:cNvSpPr>
            <a:spLocks noGrp="1"/>
          </p:cNvSpPr>
          <p:nvPr/>
        </p:nvSpPr>
        <p:spPr>
          <a:xfrm>
            <a:off x="472316" y="1235546"/>
            <a:ext cx="8387012" cy="2007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EXI se enfocará en cuatro plataformas: Agua/social, transporte, midstream/downstream y electricidad (proyectos upstream generan retornos mas rápidos).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Aprovecharán expansiones y oportunidades de negocio derivadas de EXI 1. Adicionalmente se contemplan nuevos proyectos analizados por el administrador el último año y medio. 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El 76% será de </a:t>
            </a:r>
            <a:r>
              <a:rPr lang="es-MX" altLang="es-MX" sz="1400" i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greenfield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y el 24% de </a:t>
            </a:r>
            <a:r>
              <a:rPr lang="es-MX" altLang="es-MX" sz="1400" i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brownfield,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pero no tomarán riesgo de desarrollo (proyectos brownfield requieren menos tiempo para obtener retorno)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Ticket por inversión de 40 y 60 millones de dólares.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Posibles salidas a través de una IPO, Fibra E, venta de plataforma a estratégico. 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698558"/>
              </p:ext>
            </p:extLst>
          </p:nvPr>
        </p:nvGraphicFramePr>
        <p:xfrm>
          <a:off x="398684" y="3549643"/>
          <a:ext cx="3413125" cy="2965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5491666" y="3662869"/>
            <a:ext cx="22060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Potenciales inversiones</a:t>
            </a:r>
            <a:endParaRPr lang="es-MX" sz="1400" b="1" dirty="0">
              <a:solidFill>
                <a:prstClr val="black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846446" y="4268318"/>
            <a:ext cx="386334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1300" kern="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A/S:      </a:t>
            </a:r>
            <a:r>
              <a:rPr lang="es-MX" alt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Cuatro plantas de tratamiento</a:t>
            </a:r>
          </a:p>
          <a:p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            Campus universitario</a:t>
            </a:r>
          </a:p>
          <a:p>
            <a:endParaRPr lang="es-MX" sz="13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s-MX" sz="1300" kern="0" dirty="0" smtClean="0">
                <a:solidFill>
                  <a:srgbClr val="1F497D"/>
                </a:solidFill>
                <a:latin typeface="Century Gothic" panose="020B0502020202020204" pitchFamily="34" charset="0"/>
                <a:cs typeface="Arial" pitchFamily="34" charset="0"/>
              </a:rPr>
              <a:t>T:           </a:t>
            </a:r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Autopista en operación </a:t>
            </a:r>
          </a:p>
          <a:p>
            <a:endParaRPr lang="es-MX" sz="13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s-MX" sz="1300" kern="0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M/D:     </a:t>
            </a:r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Terminal de almacenamiento  </a:t>
            </a:r>
          </a:p>
          <a:p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             y reparto</a:t>
            </a:r>
          </a:p>
          <a:p>
            <a:endParaRPr lang="es-MX" sz="13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E:          Tres plantas de generación</a:t>
            </a:r>
          </a:p>
          <a:p>
            <a:r>
              <a:rPr lang="es-MX" sz="13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	 </a:t>
            </a:r>
            <a:r>
              <a:rPr 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  Portafolio de generación renovable </a:t>
            </a:r>
            <a:endParaRPr lang="es-MX" sz="1300" dirty="0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557" y="6597547"/>
            <a:ext cx="316144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sz="9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Fuente: Presentación de Roadshow</a:t>
            </a:r>
            <a:r>
              <a:rPr lang="es-MX" altLang="es-MX" sz="9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s-MX" altLang="es-MX" sz="9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EXI, febrero 2017.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17456" y="6356350"/>
            <a:ext cx="569343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8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Modelo de flujos al inversionista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22" name="2 Marcador de contenido"/>
          <p:cNvSpPr>
            <a:spLocks noGrp="1"/>
          </p:cNvSpPr>
          <p:nvPr/>
        </p:nvSpPr>
        <p:spPr>
          <a:xfrm>
            <a:off x="421217" y="2304483"/>
            <a:ext cx="3162967" cy="3318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Inversión: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40% se invierte el primer año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40% el segundo año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y 20% el tercer año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Desinversiones: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Se realizan las desinversiones los últimos 3 años del periodo de desinversión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50% el año 13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25%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el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año 14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25%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el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año 15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–"/>
            </a:pPr>
            <a:endParaRPr lang="es-MX" altLang="es-MX" sz="105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Tasa de capitalización</a:t>
            </a:r>
            <a:r>
              <a:rPr 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 6%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Tasa de dividendos:</a:t>
            </a:r>
            <a:r>
              <a:rPr 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10%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Inflación:</a:t>
            </a:r>
            <a:r>
              <a:rPr 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3%</a:t>
            </a:r>
            <a:endParaRPr 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1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4095242" y="2280930"/>
          <a:ext cx="4839367" cy="3601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269599" y="1317506"/>
            <a:ext cx="8341001" cy="35601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Según el modelo, la TIR del fondo sería de 16.9% y la  </a:t>
            </a:r>
            <a:r>
              <a:rPr lang="es-MX" altLang="es-MX" sz="1400" b="1" kern="0" dirty="0" smtClean="0">
                <a:latin typeface="Century Gothic" panose="020B0502020202020204" pitchFamily="34" charset="0"/>
                <a:cs typeface="Arial" pitchFamily="34" charset="0"/>
              </a:rPr>
              <a:t>TIR de inversionista es de 13.2%</a:t>
            </a: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.  </a:t>
            </a:r>
            <a:endParaRPr lang="es-ES" sz="1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043608" y="1763730"/>
            <a:ext cx="21066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sz="1400" b="1" u="sng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Supuestos del modelo</a:t>
            </a:r>
            <a:endParaRPr lang="es-MX" sz="1400" b="1" u="sng" dirty="0">
              <a:solidFill>
                <a:prstClr val="black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79203" y="6480404"/>
            <a:ext cx="304602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sz="9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Fuente: Modelo proporcionado por Administrador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6482931"/>
            <a:ext cx="5334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infraestructura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190922" y="6506906"/>
            <a:ext cx="7952414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con datos de PiP al 31 de enero de 2017.   Ver anexo para más información.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627290" y="6234057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14" y="1289947"/>
            <a:ext cx="6739758" cy="4896041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43336" y="6356350"/>
            <a:ext cx="543464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5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Precalificación de EXICK 2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5799" y="1297818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La calificación total del CKD es de 5.92. Podemos revisar las calificaciones parciales en la siguiente gráfica:</a:t>
            </a: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26" y="2377673"/>
            <a:ext cx="7494294" cy="3681543"/>
          </a:xfrm>
          <a:prstGeom prst="rect">
            <a:avLst/>
          </a:prstGeom>
        </p:spPr>
      </p:pic>
      <p:sp>
        <p:nvSpPr>
          <p:cNvPr id="14" name="2 Marcador de contenido"/>
          <p:cNvSpPr txBox="1">
            <a:spLocks/>
          </p:cNvSpPr>
          <p:nvPr/>
        </p:nvSpPr>
        <p:spPr>
          <a:xfrm>
            <a:off x="1006027" y="6261419"/>
            <a:ext cx="602583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MFGI del Infonavit con información del administrador.</a:t>
            </a:r>
          </a:p>
        </p:txBody>
      </p:sp>
      <p:sp>
        <p:nvSpPr>
          <p:cNvPr id="6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43336" y="6356350"/>
            <a:ext cx="543464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6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Aspectos a considerar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9347" y="906463"/>
            <a:ext cx="705647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3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 continuación se presentan las consideraciones más relevantes para la inversión:</a:t>
            </a:r>
            <a:endParaRPr lang="es-MX" altLang="es-MX" sz="13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61090" y="6356350"/>
            <a:ext cx="427634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47" y="1461193"/>
            <a:ext cx="7848000" cy="476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9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Aspectos a considerar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4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61090" y="6356350"/>
            <a:ext cx="427634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" y="1722393"/>
            <a:ext cx="7848000" cy="390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Se pone a discusión el monto con el que se buscaría participar en EXICK 2.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Consideraciones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b="1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Se tiene un monto total para </a:t>
            </a:r>
            <a:r>
              <a:rPr lang="es-MX" sz="1400" dirty="0" err="1" smtClean="0">
                <a:latin typeface="Century Gothic" panose="020B0502020202020204" pitchFamily="34" charset="0"/>
              </a:rPr>
              <a:t>CKD’s</a:t>
            </a:r>
            <a:r>
              <a:rPr lang="es-MX" sz="1400" dirty="0" smtClean="0">
                <a:latin typeface="Century Gothic" panose="020B0502020202020204" pitchFamily="34" charset="0"/>
              </a:rPr>
              <a:t> de 2,900 </a:t>
            </a:r>
            <a:r>
              <a:rPr lang="es-MX" sz="1400" dirty="0" err="1" smtClean="0">
                <a:latin typeface="Century Gothic" panose="020B0502020202020204" pitchFamily="34" charset="0"/>
              </a:rPr>
              <a:t>mdp</a:t>
            </a:r>
            <a:r>
              <a:rPr lang="es-MX" sz="1400" dirty="0" smtClean="0">
                <a:latin typeface="Century Gothic" panose="020B0502020202020204" pitchFamily="34" charset="0"/>
              </a:rPr>
              <a:t>, de los cuales ya se han invertido 650 </a:t>
            </a:r>
            <a:r>
              <a:rPr lang="es-MX" sz="1400" dirty="0" err="1" smtClean="0">
                <a:latin typeface="Century Gothic" panose="020B0502020202020204" pitchFamily="34" charset="0"/>
              </a:rPr>
              <a:t>mdp</a:t>
            </a:r>
            <a:r>
              <a:rPr lang="es-MX" sz="1400" dirty="0" smtClean="0">
                <a:latin typeface="Century Gothic" panose="020B0502020202020204" pitchFamily="34" charset="0"/>
              </a:rPr>
              <a:t> (22%) 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Con </a:t>
            </a:r>
            <a:r>
              <a:rPr lang="es-MX" sz="1400" dirty="0">
                <a:latin typeface="Century Gothic" panose="020B0502020202020204" pitchFamily="34" charset="0"/>
              </a:rPr>
              <a:t>base en resultados históricos se han establecido límites por sector. El monto destinado a Infraestructura es </a:t>
            </a:r>
            <a:r>
              <a:rPr lang="es-MX" sz="1400" dirty="0" smtClean="0">
                <a:latin typeface="Century Gothic" panose="020B0502020202020204" pitchFamily="34" charset="0"/>
              </a:rPr>
              <a:t>de </a:t>
            </a:r>
            <a:r>
              <a:rPr lang="es-MX" sz="1400" dirty="0">
                <a:latin typeface="Century Gothic" panose="020B0502020202020204" pitchFamily="34" charset="0"/>
              </a:rPr>
              <a:t>450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r>
              <a:rPr lang="es-MX" sz="1400" dirty="0">
                <a:latin typeface="Century Gothic" panose="020B0502020202020204" pitchFamily="34" charset="0"/>
              </a:rPr>
              <a:t> en total**, de los cuales ya se han consumido 350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r>
              <a:rPr lang="es-MX" sz="1400" dirty="0" smtClean="0">
                <a:latin typeface="Century Gothic" panose="020B0502020202020204" pitchFamily="34" charset="0"/>
              </a:rPr>
              <a:t>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2922" y="6333606"/>
            <a:ext cx="817643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 Calificación emitida post-inversión.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**Para más información ver la 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sección “Asignación de montos de inversión en 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por </a:t>
            </a:r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sector”.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906865" y="3261003"/>
            <a:ext cx="8134376" cy="1497219"/>
            <a:chOff x="970740" y="2644314"/>
            <a:chExt cx="8134376" cy="1497219"/>
          </a:xfrm>
        </p:grpSpPr>
        <p:sp>
          <p:nvSpPr>
            <p:cNvPr id="12" name="Flecha derecha 11"/>
            <p:cNvSpPr/>
            <p:nvPr/>
          </p:nvSpPr>
          <p:spPr>
            <a:xfrm rot="10800000">
              <a:off x="7961275" y="3243592"/>
              <a:ext cx="944083" cy="23391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prstClr val="white"/>
                </a:solidFill>
              </a:endParaRPr>
            </a:p>
          </p:txBody>
        </p:sp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0740" y="2644314"/>
              <a:ext cx="6739152" cy="1497219"/>
            </a:xfrm>
            <a:prstGeom prst="rect">
              <a:avLst/>
            </a:prstGeom>
          </p:spPr>
        </p:pic>
        <p:sp>
          <p:nvSpPr>
            <p:cNvPr id="15" name="Rectángulo 14"/>
            <p:cNvSpPr/>
            <p:nvPr/>
          </p:nvSpPr>
          <p:spPr>
            <a:xfrm>
              <a:off x="7863164" y="2744328"/>
              <a:ext cx="12419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600"/>
                </a:spcAft>
                <a:buClr>
                  <a:srgbClr val="CD0000"/>
                </a:buClr>
                <a:buSzPct val="110000"/>
              </a:pPr>
              <a:r>
                <a:rPr lang="es-MX" sz="1000" dirty="0" smtClean="0">
                  <a:solidFill>
                    <a:srgbClr val="00B050"/>
                  </a:solidFill>
                  <a:latin typeface="Century Gothic" panose="020B0502020202020204" pitchFamily="34" charset="0"/>
                </a:rPr>
                <a:t>Inversión realizada en agosto</a:t>
              </a:r>
              <a:endParaRPr lang="es-MX" sz="1600" dirty="0">
                <a:solidFill>
                  <a:srgbClr val="00B05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6352" y="6356350"/>
            <a:ext cx="480447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3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Consideraciones (continuación):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b="1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En cada CKD se busca una </a:t>
            </a:r>
            <a:r>
              <a:rPr lang="es-MX" sz="1400" dirty="0">
                <a:latin typeface="Century Gothic" panose="020B0502020202020204" pitchFamily="34" charset="0"/>
              </a:rPr>
              <a:t>participación de entre 100 y 300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r>
              <a:rPr lang="es-MX" sz="1400" dirty="0">
                <a:latin typeface="Century Gothic" panose="020B0502020202020204" pitchFamily="34" charset="0"/>
              </a:rPr>
              <a:t> o hasta el 10% de la emisión, lo que resulte </a:t>
            </a:r>
            <a:r>
              <a:rPr lang="es-MX" sz="1400" dirty="0" smtClean="0">
                <a:latin typeface="Century Gothic" panose="020B0502020202020204" pitchFamily="34" charset="0"/>
              </a:rPr>
              <a:t>menor, por motivos de diversificación y límites internos.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La diversificación se busca tanto sectorialmente como por emisor, por lo que para cada categoría de sector se pretende tener varios </a:t>
            </a:r>
            <a:r>
              <a:rPr lang="es-MX" sz="1400" dirty="0" err="1" smtClean="0">
                <a:latin typeface="Century Gothic" panose="020B0502020202020204" pitchFamily="34" charset="0"/>
              </a:rPr>
              <a:t>CKD’s</a:t>
            </a:r>
            <a:r>
              <a:rPr lang="es-MX" sz="1400" dirty="0" smtClean="0">
                <a:latin typeface="Century Gothic" panose="020B0502020202020204" pitchFamily="34" charset="0"/>
              </a:rPr>
              <a:t>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Las precalificaciones realizadas por la Gerencia de MFGI son una guía para determinar el monto de participación: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382" y="4644383"/>
            <a:ext cx="6257907" cy="146247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9858" y="6356350"/>
            <a:ext cx="526942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83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1989214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Presentación, análisis </a:t>
            </a:r>
            <a:r>
              <a:rPr lang="es-MX" sz="1100" dirty="0">
                <a:latin typeface="Century Gothic" panose="020B0502020202020204" pitchFamily="34" charset="0"/>
              </a:rPr>
              <a:t>y propuesta de CKD </a:t>
            </a:r>
            <a:r>
              <a:rPr lang="es-MX" sz="1100" dirty="0" smtClean="0">
                <a:latin typeface="Century Gothic" panose="020B0502020202020204" pitchFamily="34" charset="0"/>
              </a:rPr>
              <a:t>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sobre la inversión en Grupo </a:t>
            </a:r>
            <a:r>
              <a:rPr lang="es-MX" sz="1100" dirty="0">
                <a:latin typeface="Century Gothic" panose="020B0502020202020204" pitchFamily="34" charset="0"/>
              </a:rPr>
              <a:t>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206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 fontScale="90000"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Plataforma de Atención a Solicitudes de Emisoras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8341001" cy="14130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PASE es una plataforma en internet cuyo objetivo es permitir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un </a:t>
            </a:r>
            <a:r>
              <a:rPr lang="es-MX" altLang="es-MX" sz="1400" b="1" kern="0" dirty="0">
                <a:latin typeface="Century Gothic" panose="020B0502020202020204" pitchFamily="34" charset="0"/>
                <a:cs typeface="Arial" pitchFamily="34" charset="0"/>
              </a:rPr>
              <a:t>proceso de evaluación ordenado, transparente y sistematizado de los proyectos de inversión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en CKD's, Fibras y emisiones corporativas, atendiendo a las mejores prácticas del mercado</a:t>
            </a: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altLang="es-MX" sz="1400" kern="0" dirty="0">
              <a:latin typeface="Century Gothic" panose="020B0502020202020204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600" b="1" u="sng" kern="0" dirty="0"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altLang="es-MX" sz="1400" kern="0" dirty="0" smtClean="0">
              <a:latin typeface="Century Gothic" panose="020B0502020202020204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altLang="es-MX" sz="1400" b="1" kern="0" dirty="0" smtClean="0">
              <a:latin typeface="Century Gothic" panose="020B0502020202020204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b="1" kern="0" dirty="0" smtClean="0">
                <a:latin typeface="Century Gothic" panose="020B0502020202020204" pitchFamily="34" charset="0"/>
                <a:cs typeface="Arial" pitchFamily="34" charset="0"/>
              </a:rPr>
              <a:t>Proceso de análisis para un CKD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altLang="es-MX" sz="300" b="1" kern="0" dirty="0" smtClean="0">
              <a:latin typeface="Century Gothic" panose="020B0502020202020204" pitchFamily="34" charset="0"/>
              <a:cs typeface="Arial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557261"/>
            <a:ext cx="7269762" cy="330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2000" b="1" dirty="0" smtClean="0">
                <a:latin typeface="Century Gothic" panose="020B0502020202020204" pitchFamily="34" charset="0"/>
              </a:rPr>
              <a:t>CKD´s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57308" y="2219168"/>
            <a:ext cx="2043680" cy="297315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Periodo de inversión</a:t>
            </a:r>
          </a:p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 la asamblea celebrada el 27 de enero se aprobó que los recursos llamados se mantengan administrados por FCI en espera de nuevas inversiones.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281810" y="1324234"/>
            <a:ext cx="2043680" cy="721301"/>
            <a:chOff x="402824" y="927924"/>
            <a:chExt cx="2610270" cy="864973"/>
          </a:xfrm>
        </p:grpSpPr>
        <p:sp>
          <p:nvSpPr>
            <p:cNvPr id="19" name="Rectángulo 18"/>
            <p:cNvSpPr/>
            <p:nvPr/>
          </p:nvSpPr>
          <p:spPr>
            <a:xfrm>
              <a:off x="402824" y="927924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472" y="1155393"/>
              <a:ext cx="2388973" cy="454937"/>
            </a:xfrm>
            <a:prstGeom prst="rect">
              <a:avLst/>
            </a:prstGeom>
          </p:spPr>
        </p:pic>
      </p:grpSp>
      <p:grpSp>
        <p:nvGrpSpPr>
          <p:cNvPr id="30" name="Grupo 29"/>
          <p:cNvGrpSpPr/>
          <p:nvPr/>
        </p:nvGrpSpPr>
        <p:grpSpPr>
          <a:xfrm>
            <a:off x="2431145" y="1323730"/>
            <a:ext cx="2043680" cy="721805"/>
            <a:chOff x="6405849" y="829259"/>
            <a:chExt cx="2610270" cy="864973"/>
          </a:xfrm>
        </p:grpSpPr>
        <p:sp>
          <p:nvSpPr>
            <p:cNvPr id="27" name="Rectángulo 26"/>
            <p:cNvSpPr/>
            <p:nvPr/>
          </p:nvSpPr>
          <p:spPr>
            <a:xfrm>
              <a:off x="6405849" y="829259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3"/>
            <a:srcRect l="8190" t="18518" r="6652" b="22223"/>
            <a:stretch/>
          </p:blipFill>
          <p:spPr>
            <a:xfrm>
              <a:off x="6528822" y="955660"/>
              <a:ext cx="2184188" cy="574555"/>
            </a:xfrm>
            <a:prstGeom prst="rect">
              <a:avLst/>
            </a:prstGeom>
          </p:spPr>
        </p:pic>
      </p:grpSp>
      <p:sp>
        <p:nvSpPr>
          <p:cNvPr id="34" name="Rectángulo 33"/>
          <p:cNvSpPr/>
          <p:nvPr/>
        </p:nvSpPr>
        <p:spPr>
          <a:xfrm>
            <a:off x="2447271" y="2269093"/>
            <a:ext cx="2043680" cy="292323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>
                <a:srgbClr val="C00000"/>
              </a:buClr>
            </a:pPr>
            <a:endParaRPr lang="es-MX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Periodo de inversión</a:t>
            </a:r>
            <a:endParaRPr lang="es-MX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pasado11 de enero fue la primera asamblea para dar inicio al periodo de inversión.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 se ha cerrado aún ninguna inversión. 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4656484" y="2264749"/>
            <a:ext cx="2043680" cy="292757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En espera </a:t>
            </a:r>
            <a:endParaRPr lang="es-MX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Ainda 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no ha dado todavía una fecha estimada de cierre de libro</a:t>
            </a: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4638044" y="1314906"/>
            <a:ext cx="2043680" cy="72180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6" name="Rectángulo 35"/>
          <p:cNvSpPr/>
          <p:nvPr/>
        </p:nvSpPr>
        <p:spPr>
          <a:xfrm>
            <a:off x="6844943" y="2269093"/>
            <a:ext cx="2043680" cy="292323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En espera </a:t>
            </a:r>
            <a:endParaRPr lang="es-MX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Se está en espera de la fecha de cierre de libro por parte de Alignmex.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Tentativamente sería a finales de marzo.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6844943" y="1328175"/>
            <a:ext cx="2043680" cy="72180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4"/>
          <a:srcRect l="7313" t="1594"/>
          <a:stretch/>
        </p:blipFill>
        <p:spPr>
          <a:xfrm>
            <a:off x="7017767" y="1513920"/>
            <a:ext cx="1671691" cy="401588"/>
          </a:xfrm>
          <a:prstGeom prst="rect">
            <a:avLst/>
          </a:prstGeom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1187" r="294" b="6367"/>
          <a:stretch/>
        </p:blipFill>
        <p:spPr bwMode="auto">
          <a:xfrm>
            <a:off x="5011516" y="1369845"/>
            <a:ext cx="1333615" cy="6295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42" name="Rectángulo 41"/>
          <p:cNvSpPr/>
          <p:nvPr/>
        </p:nvSpPr>
        <p:spPr>
          <a:xfrm>
            <a:off x="251706" y="5280962"/>
            <a:ext cx="2043680" cy="1294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6.4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5-ago-16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350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 (10% de la emisión) 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Llamado</a:t>
            </a: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108.7 mdp (31%)</a:t>
            </a: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-1.3% 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2443443" y="5280961"/>
            <a:ext cx="2043680" cy="129419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9.1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19-dic-16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300 mdp </a:t>
            </a:r>
            <a:endParaRPr lang="es-MX" sz="1050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(4.3% de la emisión)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60 mdp (20%)</a:t>
            </a:r>
          </a:p>
          <a:p>
            <a:pPr lvl="0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3.8% 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4656483" y="5280694"/>
            <a:ext cx="2043680" cy="129445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6.1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endParaRPr lang="es-MX" sz="105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endParaRPr lang="es-MX" sz="105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</a:t>
            </a: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Agosto</a:t>
            </a:r>
          </a:p>
          <a:p>
            <a:pPr lvl="0"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por definir</a:t>
            </a:r>
          </a:p>
          <a:p>
            <a:pPr lvl="0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6844943" y="5288981"/>
            <a:ext cx="2043680" cy="128617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7.1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s-MX" sz="1050" b="1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Enero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mdp </a:t>
            </a:r>
          </a:p>
        </p:txBody>
      </p:sp>
      <p:sp>
        <p:nvSpPr>
          <p:cNvPr id="21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9459" y="6559889"/>
            <a:ext cx="45454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694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Asignación de montos de inversión en CKD’s por sector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429169"/>
            <a:ext cx="8384875" cy="4911246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El monto de inversión disponible en CKD’s es de </a:t>
            </a:r>
            <a:r>
              <a:rPr lang="es-MX" sz="1400" b="1" dirty="0" smtClean="0">
                <a:latin typeface="Century Gothic" panose="020B0502020202020204" pitchFamily="34" charset="0"/>
              </a:rPr>
              <a:t>2,900 mdp</a:t>
            </a:r>
            <a:r>
              <a:rPr lang="es-MX" sz="1400" b="1" dirty="0">
                <a:latin typeface="Century Gothic" panose="020B0502020202020204" pitchFamily="34" charset="0"/>
              </a:rPr>
              <a:t> </a:t>
            </a:r>
            <a:r>
              <a:rPr lang="es-MX" sz="1400" dirty="0" smtClean="0">
                <a:latin typeface="Century Gothic" panose="020B0502020202020204" pitchFamily="34" charset="0"/>
              </a:rPr>
              <a:t>aproximadamente (máximo 3% del portafolio al 8 de febrero de 2017).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Se utilizaron cuatro metodologías para estimar los porcentajes óptimos de inversión en cada sector.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Las cuatro metodologías se basaron en retornos históricos de los CKD’s: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buClr>
                <a:srgbClr val="C00000"/>
              </a:buClr>
            </a:pPr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Metodología 1. </a:t>
            </a:r>
            <a:r>
              <a:rPr lang="es-MX" sz="1400" dirty="0" smtClean="0">
                <a:latin typeface="Century Gothic" panose="020B0502020202020204" pitchFamily="34" charset="0"/>
              </a:rPr>
              <a:t>Se replica la composición por sector del 50% de los CKD’s con mejor rendimiento. </a:t>
            </a:r>
          </a:p>
          <a:p>
            <a:pPr lvl="1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buClr>
                <a:srgbClr val="C00000"/>
              </a:buClr>
            </a:pPr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Metodología 2. </a:t>
            </a:r>
            <a:r>
              <a:rPr lang="es-MX" sz="1400" dirty="0" smtClean="0">
                <a:latin typeface="Century Gothic" panose="020B0502020202020204" pitchFamily="34" charset="0"/>
              </a:rPr>
              <a:t>Modelo de portafolios de Markowitz utilizando datos de todos los CKD’s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smtClean="0">
                <a:latin typeface="Century Gothic" panose="020B0502020202020204" pitchFamily="34" charset="0"/>
              </a:rPr>
              <a:t>disponibles.</a:t>
            </a:r>
          </a:p>
          <a:p>
            <a:pPr lvl="1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buClr>
                <a:srgbClr val="C00000"/>
              </a:buClr>
            </a:pPr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Metodología 3. </a:t>
            </a:r>
            <a:r>
              <a:rPr lang="es-MX" sz="1400" dirty="0" smtClean="0">
                <a:latin typeface="Century Gothic" panose="020B0502020202020204" pitchFamily="34" charset="0"/>
              </a:rPr>
              <a:t>Modelo de portafolios de Markowitz utilizando únicamente datos de CKD’s con los rendimientos más estables.</a:t>
            </a:r>
          </a:p>
          <a:p>
            <a:pPr lvl="1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buClr>
                <a:srgbClr val="C00000"/>
              </a:buClr>
            </a:pPr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Metodología 4. </a:t>
            </a:r>
            <a:r>
              <a:rPr lang="es-MX" sz="1400" dirty="0" smtClean="0">
                <a:latin typeface="Century Gothic" panose="020B0502020202020204" pitchFamily="34" charset="0"/>
              </a:rPr>
              <a:t>Modelo de portafolios de Markowitz imponiendo restricciones máximas de inversión por sector de 40%, esto para brindar mayor diversificación al portafolio.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502999"/>
            <a:ext cx="45720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2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97000"/>
            <a:ext cx="7315200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Asignación de montos de inversión en CKD’s por sector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111" y="1565703"/>
            <a:ext cx="6795349" cy="49364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7973" y="1042483"/>
            <a:ext cx="76542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C00000"/>
              </a:buClr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la siguiente gráfica se muestran los porcentajes óptimos según cada metodología, así como el intervalo de inversión en cada sector que se ha seleccionado.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84270" y="6628058"/>
            <a:ext cx="8093571" cy="229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</a:t>
            </a:r>
            <a:r>
              <a:rPr lang="es-MX" sz="900" dirty="0" smtClean="0">
                <a:latin typeface="Century Gothic" panose="020B0502020202020204" pitchFamily="34" charset="0"/>
              </a:rPr>
              <a:t>datos de PiP al 31 de enero de 2017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7842" y="6356350"/>
            <a:ext cx="50895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81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2412302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Presentación, análisis </a:t>
            </a:r>
            <a:r>
              <a:rPr lang="es-MX" sz="1100" dirty="0">
                <a:latin typeface="Century Gothic" panose="020B0502020202020204" pitchFamily="34" charset="0"/>
              </a:rPr>
              <a:t>y propuesta de CKD </a:t>
            </a:r>
            <a:r>
              <a:rPr lang="es-MX" sz="1100" dirty="0" smtClean="0">
                <a:latin typeface="Century Gothic" panose="020B0502020202020204" pitchFamily="34" charset="0"/>
              </a:rPr>
              <a:t>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Grupo 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83293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itchFamily="34" charset="0"/>
                <a:ea typeface="+mj-ea"/>
              </a:rPr>
              <a:t>Emisión de Grupo Radio Centro</a:t>
            </a:r>
            <a:endParaRPr lang="es-MX" sz="2000" b="1" dirty="0">
              <a:latin typeface="Century Gothic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83976" y="1101399"/>
            <a:ext cx="8315325" cy="5620075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Grupo Radio Centro (GRC) planea realizar emisiones a vasos comunicantes 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El FANVIT tiene posición en el papel RCENTRO 14, que es un papel que se encuentra en observación por sus características de calidad crediticia, liquidez y perfil riesgo-rendimiento; por esta razón </a:t>
            </a:r>
            <a:r>
              <a:rPr lang="es-MX" sz="1400" u="sng" dirty="0" smtClean="0">
                <a:latin typeface="Century Gothic" panose="020B0502020202020204" pitchFamily="34" charset="0"/>
              </a:rPr>
              <a:t>no se desea aumentar posición ni plazo</a:t>
            </a:r>
            <a:r>
              <a:rPr lang="es-MX" sz="1400" dirty="0" smtClean="0">
                <a:latin typeface="Century Gothic" panose="020B0502020202020204" pitchFamily="34" charset="0"/>
              </a:rPr>
              <a:t>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Posición:  283.9 </a:t>
            </a:r>
            <a:r>
              <a:rPr lang="es-MX" sz="1400" dirty="0" err="1" smtClean="0">
                <a:latin typeface="Century Gothic" panose="020B0502020202020204" pitchFamily="34" charset="0"/>
              </a:rPr>
              <a:t>mdp</a:t>
            </a: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Sobretasa: TIIE 28 + 298 puntos base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Calificación : A- (</a:t>
            </a:r>
            <a:r>
              <a:rPr lang="es-MX" sz="1400" dirty="0" err="1" smtClean="0">
                <a:latin typeface="Century Gothic" panose="020B0502020202020204" pitchFamily="34" charset="0"/>
              </a:rPr>
              <a:t>mex</a:t>
            </a:r>
            <a:r>
              <a:rPr lang="es-MX" sz="1400" dirty="0" smtClean="0">
                <a:latin typeface="Century Gothic" panose="020B0502020202020204" pitchFamily="34" charset="0"/>
              </a:rPr>
              <a:t>) por Fitch HR AA- por HR Ratings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Vencimiento: 3 años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Dado que el plazo sería mayor y la sobretasa prácticamente la misma, no existen incentivos claros para invertir con la información actual.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65612" y="1705304"/>
            <a:ext cx="2013358" cy="5473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Century Gothic" panose="020B0502020202020204" pitchFamily="34" charset="0"/>
              </a:rPr>
              <a:t>Tipo de tasa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039092" y="1705973"/>
            <a:ext cx="5275276" cy="5466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155346" y="1705304"/>
            <a:ext cx="4188208" cy="5466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Fija</a:t>
            </a:r>
            <a:r>
              <a:rPr lang="es-MX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: Bono M + 315/330 puntos base</a:t>
            </a:r>
            <a:endParaRPr lang="es-MX" sz="1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Variable</a:t>
            </a:r>
            <a:r>
              <a:rPr lang="es-MX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: TIIE 28 + 300 puntos </a:t>
            </a: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base</a:t>
            </a: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65612" y="2304661"/>
            <a:ext cx="2013358" cy="293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Century Gothic" panose="020B0502020202020204" pitchFamily="34" charset="0"/>
              </a:rPr>
              <a:t>Monto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039092" y="2305333"/>
            <a:ext cx="5275276" cy="2923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Hasta 1,300 </a:t>
            </a:r>
            <a:r>
              <a:rPr lang="es-MX" sz="14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65612" y="2664882"/>
            <a:ext cx="2013358" cy="291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Century Gothic" panose="020B0502020202020204" pitchFamily="34" charset="0"/>
              </a:rPr>
              <a:t>Calificación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39092" y="2665553"/>
            <a:ext cx="5275276" cy="291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mxA</a:t>
            </a:r>
            <a:r>
              <a:rPr lang="es-MX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por S&amp;P y HR AA- por HR Ratings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65612" y="3023660"/>
            <a:ext cx="2013358" cy="291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Century Gothic" panose="020B0502020202020204" pitchFamily="34" charset="0"/>
              </a:rPr>
              <a:t>Vencimiento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039092" y="3024331"/>
            <a:ext cx="5275276" cy="291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7 años</a:t>
            </a: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5864" y="6461125"/>
            <a:ext cx="57343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2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2822746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Grupo 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2584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01613" y="282575"/>
            <a:ext cx="8528050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Economía mexicana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050" dirty="0" smtClean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None/>
              <a:defRPr/>
            </a:pP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None/>
              <a:defRPr/>
            </a:pP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  <a:p>
            <a:pPr eaLnBrk="1" hangingPunct="1">
              <a:buClr>
                <a:srgbClr val="C00000"/>
              </a:buClr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 economía norteamericana cerró 2016 con cierta debilidad al crecer 1.9% anual durante el 4T, afectando nuestra producción manufacturera.</a:t>
            </a:r>
          </a:p>
          <a:p>
            <a:pPr algn="just" eaLnBrk="1" hangingPunct="1">
              <a:buClr>
                <a:srgbClr val="C00000"/>
              </a:buClr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El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empleo formal privado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en México continuó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aumentado, pero a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ritmos decrecientes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. Durante el 2016 se crearon 732 mil puestos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laborales.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8195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35042" y="6492875"/>
            <a:ext cx="50895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12E95365-A665-4FDC-A77F-F58DF1337942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40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819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" y="2711922"/>
            <a:ext cx="4408487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99" y="2711922"/>
            <a:ext cx="4406900" cy="367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188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9" y="282575"/>
            <a:ext cx="7644770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A pesar del fuerte deterioro en la confianza del consumidor, el consumo sigue aumentando, aunque probablemente no por mucho tiempo más</a:t>
            </a: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9219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35042" y="6324600"/>
            <a:ext cx="50895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F2406B72-42AD-430C-BBD9-1276268E890D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41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9220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711325"/>
            <a:ext cx="822007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86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33363" y="282575"/>
            <a:ext cx="8615362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Exportaciones no petroleras y tipo de cambio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1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1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eaLnBrk="1" hangingPunct="1">
              <a:buClr>
                <a:srgbClr val="C00000"/>
              </a:buClr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Las exportaciones no petroleras parecen estar respondiendo ya a la </a:t>
            </a:r>
          </a:p>
          <a:p>
            <a:pPr marL="0" indent="0" eaLnBrk="1" hangingPunct="1">
              <a:buClr>
                <a:srgbClr val="C00000"/>
              </a:buClr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fuerte depreciación del peso.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0243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66030" y="6324600"/>
            <a:ext cx="53483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29A734B-3B0C-4448-AFC9-187BF760C15B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42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024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982788"/>
            <a:ext cx="8175625" cy="470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70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80988" y="317500"/>
            <a:ext cx="8863012" cy="6407150"/>
          </a:xfrm>
        </p:spPr>
        <p:txBody>
          <a:bodyPr/>
          <a:lstStyle/>
          <a:p>
            <a:pPr marL="0" indent="0">
              <a:buClr>
                <a:srgbClr val="C00000"/>
              </a:buClr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Comercio exterior</a:t>
            </a:r>
          </a:p>
          <a:p>
            <a:pPr marL="0" indent="0">
              <a:buClr>
                <a:srgbClr val="C00000"/>
              </a:buClr>
              <a:buFont typeface="Arial" pitchFamily="34" charset="0"/>
              <a:buNone/>
              <a:defRPr/>
            </a:pPr>
            <a:endParaRPr lang="es-MX" altLang="es-MX" sz="1400" b="1" dirty="0">
              <a:solidFill>
                <a:srgbClr val="C00000"/>
              </a:solidFill>
              <a:latin typeface="Century Gothic" panose="020B0502020202020204" pitchFamily="34" charset="0"/>
              <a:cs typeface="Myriad Pro Light" charset="0"/>
            </a:endParaRPr>
          </a:p>
          <a:p>
            <a:pPr marL="0" indent="0">
              <a:buClr>
                <a:srgbClr val="C00000"/>
              </a:buClr>
              <a:buFont typeface="Arial" pitchFamily="34" charset="0"/>
              <a:buNone/>
              <a:defRPr/>
            </a:pPr>
            <a:endParaRPr lang="es-MX" altLang="es-MX" sz="1400" b="1" dirty="0">
              <a:solidFill>
                <a:srgbClr val="C00000"/>
              </a:solidFill>
              <a:latin typeface="Century Gothic" panose="020B0502020202020204" pitchFamily="34" charset="0"/>
              <a:cs typeface="Myriad Pro Light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La mejoría en la balanza comercial evitó que siguiera aumentando el déficit en cuenta corriente.</a:t>
            </a:r>
          </a:p>
          <a:p>
            <a:pPr>
              <a:buClr>
                <a:srgbClr val="C00000"/>
              </a:buClr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El tipo de cambio detuvo su fuerte depreciación a partir de la toma de posesión de Trump y ha recuperado terreno.</a:t>
            </a:r>
          </a:p>
          <a:p>
            <a:pPr marL="0" indent="0">
              <a:buClr>
                <a:srgbClr val="C00000"/>
              </a:buClr>
              <a:buFont typeface="Arial" pitchFamily="34" charset="0"/>
              <a:buNone/>
              <a:defRPr/>
            </a:pPr>
            <a:endParaRPr lang="es-MX" altLang="es-MX" sz="700" dirty="0">
              <a:latin typeface="Century Gothic" panose="020B0502020202020204" pitchFamily="34" charset="0"/>
              <a:cs typeface="Myriad Pro Light" charset="0"/>
            </a:endParaRPr>
          </a:p>
          <a:p>
            <a:pPr marL="0" indent="0">
              <a:buClr>
                <a:srgbClr val="C00000"/>
              </a:buClr>
              <a:buFont typeface="Arial" pitchFamily="34" charset="0"/>
              <a:buNone/>
              <a:defRPr/>
            </a:pPr>
            <a:endParaRPr lang="es-MX" altLang="es-MX" sz="2000" dirty="0"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1267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83223" y="6542087"/>
            <a:ext cx="5607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C00000"/>
              </a:buClr>
              <a:buFontTx/>
              <a:buNone/>
            </a:pPr>
            <a:fld id="{7C8ED435-8FB5-4D65-9125-5132144070BE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Clr>
                  <a:srgbClr val="C00000"/>
                </a:buClr>
                <a:buFontTx/>
                <a:buNone/>
              </a:pPr>
              <a:t>43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126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46386"/>
            <a:ext cx="4511675" cy="414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6385"/>
            <a:ext cx="4511675" cy="405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516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uadroTexto 2"/>
          <p:cNvSpPr txBox="1">
            <a:spLocks noChangeArrowheads="1"/>
          </p:cNvSpPr>
          <p:nvPr/>
        </p:nvSpPr>
        <p:spPr bwMode="auto">
          <a:xfrm>
            <a:off x="188913" y="331788"/>
            <a:ext cx="8070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</a:rPr>
              <a:t>Efecto Trump en el tipo de cambio ha perdido potencia </a:t>
            </a:r>
          </a:p>
        </p:txBody>
      </p:sp>
      <p:pic>
        <p:nvPicPr>
          <p:cNvPr id="12291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380226"/>
            <a:ext cx="87661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arcador de número de diapositiva 3"/>
          <p:cNvSpPr txBox="1">
            <a:spLocks/>
          </p:cNvSpPr>
          <p:nvPr/>
        </p:nvSpPr>
        <p:spPr bwMode="auto">
          <a:xfrm>
            <a:off x="8609162" y="6507162"/>
            <a:ext cx="534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29A734B-3B0C-4448-AFC9-187BF760C15B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44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5713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33363" y="282575"/>
            <a:ext cx="8453437" cy="6407150"/>
          </a:xfrm>
        </p:spPr>
        <p:txBody>
          <a:bodyPr/>
          <a:lstStyle/>
          <a:p>
            <a:pPr marL="0" indent="0" eaLnBrk="1" hangingPunct="1">
              <a:buClr>
                <a:srgbClr val="C00000"/>
              </a:buClr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Mercado cambiario e Inflación</a:t>
            </a:r>
          </a:p>
          <a:p>
            <a:pPr marL="0" indent="0" eaLnBrk="1" hangingPunct="1">
              <a:buClr>
                <a:srgbClr val="C00000"/>
              </a:buClr>
              <a:buFont typeface="Arial" pitchFamily="34" charset="0"/>
              <a:buNone/>
              <a:defRPr/>
            </a:pPr>
            <a:endParaRPr lang="es-MX" altLang="es-MX" sz="1050" dirty="0" smtClean="0">
              <a:latin typeface="Century Gothic" panose="020B0502020202020204" pitchFamily="34" charset="0"/>
              <a:cs typeface="Myriad Pro Light" charset="0"/>
            </a:endParaRPr>
          </a:p>
          <a:p>
            <a:pPr eaLnBrk="1" hangingPunct="1">
              <a:buClr>
                <a:srgbClr val="C00000"/>
              </a:buClr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En lo que va del 2017, la depreciación del peso se redujo de manera importante.</a:t>
            </a:r>
          </a:p>
          <a:p>
            <a:pPr marL="0" indent="0" eaLnBrk="1" hangingPunct="1">
              <a:buClr>
                <a:srgbClr val="C00000"/>
              </a:buClr>
              <a:buNone/>
              <a:defRPr/>
            </a:pPr>
            <a:endParaRPr lang="es-MX" altLang="es-MX" sz="14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eaLnBrk="1" hangingPunct="1">
              <a:buClr>
                <a:srgbClr val="C00000"/>
              </a:buClr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Sin embargo, la </a:t>
            </a:r>
            <a:r>
              <a:rPr lang="es-MX" altLang="es-MX" sz="1400" dirty="0">
                <a:latin typeface="Century Gothic" panose="020B0502020202020204" pitchFamily="34" charset="0"/>
                <a:cs typeface="Myriad Pro Light" charset="0"/>
              </a:rPr>
              <a:t>depreciación </a:t>
            </a: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acumulada del peso, aunada al fuerte aumento en los precios de las gasolinas contribuyeron a un importante aumento en la inflación durante enero.</a:t>
            </a:r>
            <a:endParaRPr lang="es-MX" altLang="es-MX" sz="1400" dirty="0"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3315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71140" y="6324600"/>
            <a:ext cx="6728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C00000"/>
              </a:buClr>
              <a:buFontTx/>
              <a:buNone/>
            </a:pPr>
            <a:fld id="{B64081C9-7D6E-4D4E-BE90-BB7122E2C703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Clr>
                  <a:srgbClr val="C00000"/>
                </a:buClr>
                <a:buFontTx/>
                <a:buNone/>
              </a:pPr>
              <a:t>45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3316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339769"/>
            <a:ext cx="4200525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2339769"/>
            <a:ext cx="4700588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674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485187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El crédito bancario mantuvo su crecimiento en el 2016</a:t>
            </a: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4339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64574" y="6324600"/>
            <a:ext cx="4794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3E0ACD6-FD8C-4C80-B1A0-99728F920AD9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46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434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95425"/>
            <a:ext cx="85725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264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49225" y="257175"/>
            <a:ext cx="8451850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Flujos de capital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2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200" dirty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2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algn="just" eaLnBrk="1" hangingPunct="1">
              <a:buClr>
                <a:srgbClr val="C00000"/>
              </a:buClr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Se observa una recomposición en esta tenencia extranjera de valores gubernamentales, aumentando la de Cetes y disminuyendo la de bonos.</a:t>
            </a:r>
            <a:endParaRPr lang="es-MX" altLang="es-MX" sz="1400" dirty="0"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5363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1075" y="6507162"/>
            <a:ext cx="5429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483CAFD-0DB1-4083-B33F-C486B00413B9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47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536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130425"/>
            <a:ext cx="810260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104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485187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Perspectivas Macroeconómicas 2017-2018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b="1" dirty="0" smtClean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400" dirty="0" smtClean="0">
                <a:latin typeface="Century Gothic" panose="020B0502020202020204" pitchFamily="34" charset="0"/>
                <a:cs typeface="Myriad Pro Light" charset="0"/>
              </a:rPr>
              <a:t>Continúan deteriorándose las perspectivas macroeconómicas para el 2017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1400" b="1" dirty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b="1" dirty="0">
              <a:solidFill>
                <a:srgbClr val="C00000"/>
              </a:solidFill>
              <a:latin typeface="Century Gothic" panose="020B0502020202020204" pitchFamily="34" charset="0"/>
              <a:cs typeface="Myriad Pro Light" charset="0"/>
            </a:endParaRPr>
          </a:p>
        </p:txBody>
      </p:sp>
      <p:sp>
        <p:nvSpPr>
          <p:cNvPr id="16387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97900" y="6324600"/>
            <a:ext cx="546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B40898C-D753-4B29-BED2-52A472CFCC25}" type="slidenum">
              <a:rPr lang="es-ES" altLang="es-MX" sz="1200" smtClean="0">
                <a:solidFill>
                  <a:srgbClr val="898989"/>
                </a:solidFill>
                <a:latin typeface="Century Gothic" panose="020B0502020202020204" pitchFamily="34" charset="0"/>
                <a:ea typeface="MS PGothic" pitchFamily="34" charset="-128"/>
              </a:rPr>
              <a:pPr algn="ctr">
                <a:spcBef>
                  <a:spcPct val="0"/>
                </a:spcBef>
                <a:buFontTx/>
                <a:buNone/>
              </a:pPr>
              <a:t>48</a:t>
            </a:fld>
            <a:endParaRPr lang="es-ES" altLang="es-MX" sz="1200" dirty="0" smtClean="0">
              <a:solidFill>
                <a:srgbClr val="898989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pic>
        <p:nvPicPr>
          <p:cNvPr id="1638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800225"/>
            <a:ext cx="8051800" cy="370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959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Gráfico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254910"/>
              </p:ext>
            </p:extLst>
          </p:nvPr>
        </p:nvGraphicFramePr>
        <p:xfrm>
          <a:off x="4832719" y="2419350"/>
          <a:ext cx="4234107" cy="4229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66907"/>
            <a:ext cx="7407462" cy="88777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Ante una incipiente desilusión ante un mayor crecimiento en EUA en la era Trump, las tasas altas que en México resultaron atractiva para extranjeros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3999" y="1175774"/>
            <a:ext cx="8747499" cy="84721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 smtClean="0">
                <a:latin typeface="Century Gothic" panose="020B0502020202020204" pitchFamily="34" charset="0"/>
              </a:rPr>
              <a:t>La tenencia de bonos M por parte de extranjeros llegó a 1,785 mmdp al cierre de enero, máximos históricos, lo que representa el 64.8% del total en circulación.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 smtClean="0">
                <a:latin typeface="Century Gothic" panose="020B0502020202020204" pitchFamily="34" charset="0"/>
              </a:rPr>
              <a:t>Pasando las elecciones, el efecto fue mayor en plazos cortos, pero en 2017 han apostado por bonos de mayor duración, lo que ha mitigado alzas en tasas.  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5466764" y="6660063"/>
            <a:ext cx="2114550" cy="197938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Banco de México y Bloomberg</a:t>
            </a:r>
            <a:endParaRPr lang="es-MX" sz="900" dirty="0" smtClean="0">
              <a:latin typeface="Century Gothic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579408"/>
              </p:ext>
            </p:extLst>
          </p:nvPr>
        </p:nvGraphicFramePr>
        <p:xfrm>
          <a:off x="48749" y="2419350"/>
          <a:ext cx="4317021" cy="4264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ángulo 4"/>
          <p:cNvSpPr/>
          <p:nvPr/>
        </p:nvSpPr>
        <p:spPr>
          <a:xfrm>
            <a:off x="3584482" y="3443922"/>
            <a:ext cx="126314" cy="10080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99070" y="6387983"/>
            <a:ext cx="235930" cy="360675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**</a:t>
            </a:r>
            <a:endParaRPr lang="es-MX" sz="900" dirty="0" smtClean="0">
              <a:latin typeface="Century Gothic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76741" y="3779286"/>
            <a:ext cx="1214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Century Gothic" panose="020B0502020202020204" pitchFamily="34" charset="0"/>
              </a:rPr>
              <a:t>Después de las elecciones presidenciales en EUA, han entrado 208mmdp, más que las entradas anuales de 2010 a 2013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 flipH="1" flipV="1">
            <a:off x="3751132" y="3564996"/>
            <a:ext cx="347938" cy="20989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>
            <a:off x="4049818" y="4735608"/>
            <a:ext cx="135926" cy="34537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6780052" y="5204157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Del 8-nov al 30-dic-2016</a:t>
            </a:r>
            <a:endParaRPr lang="es-MX" sz="9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7319505" y="4221153"/>
            <a:ext cx="1047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durante ene-17</a:t>
            </a:r>
            <a:endParaRPr lang="es-MX" sz="9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" name="Conector recto de flecha 3"/>
          <p:cNvCxnSpPr/>
          <p:nvPr/>
        </p:nvCxnSpPr>
        <p:spPr>
          <a:xfrm flipH="1" flipV="1">
            <a:off x="6524039" y="5144476"/>
            <a:ext cx="293750" cy="1859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>
            <a:off x="7404585" y="4412727"/>
            <a:ext cx="230231" cy="10274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1500642" y="3103685"/>
            <a:ext cx="1124516" cy="3284298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500642" y="3145068"/>
            <a:ext cx="1187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Entrada de México al WGBI* triplicó la presencia de extranjeros del 2Sem2010 a 2013</a:t>
            </a:r>
            <a:endParaRPr lang="es-MX" sz="80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985396" y="5675219"/>
            <a:ext cx="510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50%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703833" y="5670790"/>
            <a:ext cx="7174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64.8%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2214823" y="5675219"/>
            <a:ext cx="510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38%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014568" y="5675219"/>
            <a:ext cx="510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11%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99597" y="5900412"/>
            <a:ext cx="3818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% de tenencia de extranjeros en bonos M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1103974" y="5675219"/>
            <a:ext cx="3208678" cy="477580"/>
          </a:xfrm>
          <a:prstGeom prst="rect">
            <a:avLst/>
          </a:prstGeom>
          <a:noFill/>
          <a:ln w="15875">
            <a:solidFill>
              <a:schemeClr val="tx2">
                <a:lumMod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CuadroTexto 31"/>
          <p:cNvSpPr txBox="1"/>
          <p:nvPr/>
        </p:nvSpPr>
        <p:spPr>
          <a:xfrm>
            <a:off x="143999" y="6555469"/>
            <a:ext cx="2544530" cy="266520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*World Government Bond Index de Citi</a:t>
            </a:r>
          </a:p>
          <a:p>
            <a:r>
              <a:rPr lang="es-ES" sz="800" dirty="0" smtClean="0">
                <a:latin typeface="Century Gothic" pitchFamily="34" charset="0"/>
              </a:rPr>
              <a:t>**Sólo enero 2017</a:t>
            </a:r>
            <a:endParaRPr lang="es-MX" sz="900" dirty="0" smtClean="0">
              <a:latin typeface="Century Gothic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3085738" y="6660063"/>
            <a:ext cx="1432010" cy="197938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Banco de México</a:t>
            </a:r>
            <a:endParaRPr lang="es-MX" sz="900" dirty="0" smtClean="0">
              <a:latin typeface="Century Gothic" pitchFamily="34" charset="0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29650" y="6477500"/>
            <a:ext cx="51435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>
                <a:latin typeface="Century Gothic" panose="020B0502020202020204" pitchFamily="34" charset="0"/>
              </a:rPr>
              <a:t>Después de la toma de posesión de Trump, ha habido bajas en tasas nominales y alzas en tasas reales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3999" y="1175774"/>
            <a:ext cx="8747499" cy="84721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 smtClean="0">
                <a:latin typeface="Century Gothic" panose="020B0502020202020204" pitchFamily="34" charset="0"/>
              </a:rPr>
              <a:t>La entrada de extranjeros a bonos M ha contenido las subidas en tasas nominales.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 smtClean="0">
                <a:latin typeface="Century Gothic" panose="020B0502020202020204" pitchFamily="34" charset="0"/>
              </a:rPr>
              <a:t>En la parte real, pese a los incrementos en tasas, los inversionistas mantienen sus posiciones en Udibonos como protección a la inflación esperada en 2017. </a:t>
            </a:r>
          </a:p>
        </p:txBody>
      </p:sp>
      <p:graphicFrame>
        <p:nvGraphicFramePr>
          <p:cNvPr id="24" name="Gráfico 23"/>
          <p:cNvGraphicFramePr>
            <a:graphicFrameLocks/>
          </p:cNvGraphicFramePr>
          <p:nvPr>
            <p:extLst/>
          </p:nvPr>
        </p:nvGraphicFramePr>
        <p:xfrm>
          <a:off x="143999" y="2189286"/>
          <a:ext cx="4314825" cy="438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Gráfico 25"/>
          <p:cNvGraphicFramePr>
            <a:graphicFrameLocks/>
          </p:cNvGraphicFramePr>
          <p:nvPr>
            <p:extLst/>
          </p:nvPr>
        </p:nvGraphicFramePr>
        <p:xfrm>
          <a:off x="4635597" y="2189287"/>
          <a:ext cx="4314825" cy="438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CuadroTexto 27"/>
          <p:cNvSpPr txBox="1"/>
          <p:nvPr/>
        </p:nvSpPr>
        <p:spPr>
          <a:xfrm>
            <a:off x="143999" y="6648826"/>
            <a:ext cx="1052732" cy="360675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Valmer</a:t>
            </a:r>
            <a:endParaRPr lang="es-MX" sz="900" dirty="0" smtClean="0">
              <a:latin typeface="Century Gothic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86750" y="6356350"/>
            <a:ext cx="40005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3214520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51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Grupo 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99385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35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121471" cy="631825"/>
          </a:xfrm>
        </p:spPr>
        <p:txBody>
          <a:bodyPr>
            <a:noAutofit/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Operaciones </a:t>
            </a:r>
            <a:r>
              <a:rPr lang="es-MX" sz="2000" b="1" dirty="0">
                <a:latin typeface="Century Gothic" panose="020B0502020202020204" pitchFamily="34" charset="0"/>
              </a:rPr>
              <a:t>relevantes 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FANVIT del 1 de enero al 31 de enero de 2017.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0891" y="1232452"/>
            <a:ext cx="8229600" cy="5625547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</a:pPr>
            <a:r>
              <a:rPr lang="es-MX" sz="1600" dirty="0">
                <a:latin typeface="Century Gothic" panose="020B0502020202020204" pitchFamily="34" charset="0"/>
              </a:rPr>
              <a:t>Compras por 23,000 mdp en PRLVs de corto plazo de la banca de desarrollo (SHF – NAFIN).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>
                <a:latin typeface="Century Gothic" panose="020B0502020202020204" pitchFamily="34" charset="0"/>
              </a:rPr>
              <a:t>Operaciones por 1,976 mdp en instrumentos de renta variable nacional e internacional.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>
                <a:latin typeface="Century Gothic" panose="020B0502020202020204" pitchFamily="34" charset="0"/>
              </a:rPr>
              <a:t>Compra de 1,401 mdp en bonos gubernamentales udizados de mediano plazo.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>
                <a:latin typeface="Century Gothic" panose="020B0502020202020204" pitchFamily="34" charset="0"/>
              </a:rPr>
              <a:t>Compra de 7,271 mdp en bonos gubernamentales a tasa variable.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52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155003"/>
              </p:ext>
            </p:extLst>
          </p:nvPr>
        </p:nvGraphicFramePr>
        <p:xfrm>
          <a:off x="3167878" y="2518950"/>
          <a:ext cx="3095625" cy="1146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Worksheet" r:id="rId3" imgW="3095640" imgH="1343065" progId="Excel.Sheet.12">
                  <p:embed/>
                </p:oleObj>
              </mc:Choice>
              <mc:Fallback>
                <p:oleObj name="Worksheet" r:id="rId3" imgW="3095640" imgH="13430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7878" y="2518950"/>
                        <a:ext cx="3095625" cy="11466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8006520"/>
              </p:ext>
            </p:extLst>
          </p:nvPr>
        </p:nvGraphicFramePr>
        <p:xfrm>
          <a:off x="3167877" y="4202341"/>
          <a:ext cx="309562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Worksheet" r:id="rId5" imgW="3095640" imgH="580892" progId="Excel.Sheet.12">
                  <p:embed/>
                </p:oleObj>
              </mc:Choice>
              <mc:Fallback>
                <p:oleObj name="Worksheet" r:id="rId5" imgW="3095640" imgH="5808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7877" y="4202341"/>
                        <a:ext cx="3095625" cy="58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227559"/>
              </p:ext>
            </p:extLst>
          </p:nvPr>
        </p:nvGraphicFramePr>
        <p:xfrm>
          <a:off x="3167878" y="5231958"/>
          <a:ext cx="3095625" cy="1343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Worksheet" r:id="rId7" imgW="3095640" imgH="1533698" progId="Excel.Sheet.12">
                  <p:embed/>
                </p:oleObj>
              </mc:Choice>
              <mc:Fallback>
                <p:oleObj name="Worksheet" r:id="rId7" imgW="3095640" imgH="15336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67878" y="5231958"/>
                        <a:ext cx="3095625" cy="1343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56611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3536" y="503489"/>
            <a:ext cx="3982340" cy="354013"/>
          </a:xfrm>
        </p:spPr>
        <p:txBody>
          <a:bodyPr/>
          <a:lstStyle/>
          <a:p>
            <a:pPr algn="ctr"/>
            <a:r>
              <a:rPr lang="es-MX" sz="1800" dirty="0"/>
              <a:t>FANVIT vs </a:t>
            </a:r>
            <a:r>
              <a:rPr lang="es-MX" sz="1800" dirty="0" smtClean="0"/>
              <a:t>SB1</a:t>
            </a:r>
            <a:endParaRPr lang="es-MX" sz="1800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53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342" y="3675387"/>
            <a:ext cx="4509657" cy="31826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969" y="952731"/>
            <a:ext cx="3118315" cy="27226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75386"/>
            <a:ext cx="4634343" cy="318261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8" y="952731"/>
            <a:ext cx="2812148" cy="27226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405" y="1124265"/>
            <a:ext cx="3222593" cy="2551121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 bwMode="auto">
          <a:xfrm>
            <a:off x="25878" y="149476"/>
            <a:ext cx="7741214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Resultados FANVIT al 31 de enero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8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3536" y="508619"/>
            <a:ext cx="3982340" cy="354013"/>
          </a:xfrm>
        </p:spPr>
        <p:txBody>
          <a:bodyPr/>
          <a:lstStyle/>
          <a:p>
            <a:pPr algn="ctr"/>
            <a:r>
              <a:rPr lang="es-MX" sz="1800" dirty="0"/>
              <a:t>FANVIT vs </a:t>
            </a:r>
            <a:r>
              <a:rPr lang="es-MX" sz="1800" dirty="0" smtClean="0"/>
              <a:t>SB2</a:t>
            </a:r>
            <a:endParaRPr lang="es-MX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54</a:t>
            </a:fld>
            <a:endParaRPr lang="es-ES" alt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150" y="927827"/>
            <a:ext cx="3109258" cy="272265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7798"/>
            <a:ext cx="4634342" cy="31902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7827"/>
            <a:ext cx="2812149" cy="272265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1407" y="1116677"/>
            <a:ext cx="3222593" cy="25511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4342" y="3650483"/>
            <a:ext cx="4509658" cy="3207517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 bwMode="auto">
          <a:xfrm>
            <a:off x="0" y="128074"/>
            <a:ext cx="7741214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Resultados FANVIT al 31 de enero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53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6720" y="574344"/>
            <a:ext cx="3982340" cy="354013"/>
          </a:xfrm>
        </p:spPr>
        <p:txBody>
          <a:bodyPr/>
          <a:lstStyle/>
          <a:p>
            <a:pPr algn="ctr"/>
            <a:r>
              <a:rPr lang="es-MX" sz="1800" dirty="0"/>
              <a:t>FANVIT vs </a:t>
            </a:r>
            <a:r>
              <a:rPr lang="es-MX" sz="1800" dirty="0" smtClean="0"/>
              <a:t>SB1</a:t>
            </a:r>
            <a:endParaRPr lang="es-MX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55</a:t>
            </a:fld>
            <a:endParaRPr lang="es-ES" alt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5386"/>
            <a:ext cx="4634342" cy="31826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47263"/>
            <a:ext cx="2803091" cy="27281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090" y="947264"/>
            <a:ext cx="3215970" cy="272812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342" y="3675385"/>
            <a:ext cx="4509656" cy="318261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060" y="1165297"/>
            <a:ext cx="3124940" cy="2510087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 bwMode="auto">
          <a:xfrm>
            <a:off x="25878" y="149476"/>
            <a:ext cx="7741214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Resultados FANVIT al 8 de febrero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3151" y="560048"/>
            <a:ext cx="3982340" cy="354013"/>
          </a:xfrm>
        </p:spPr>
        <p:txBody>
          <a:bodyPr/>
          <a:lstStyle/>
          <a:p>
            <a:pPr algn="ctr"/>
            <a:r>
              <a:rPr lang="es-MX" sz="1800" dirty="0"/>
              <a:t>FANVIT vs </a:t>
            </a:r>
            <a:r>
              <a:rPr lang="es-MX" sz="1800" dirty="0" smtClean="0"/>
              <a:t>SB2</a:t>
            </a:r>
            <a:endParaRPr lang="es-MX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56</a:t>
            </a:fld>
            <a:endParaRPr lang="es-ES" alt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667799"/>
            <a:ext cx="4634341" cy="31902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927828"/>
            <a:ext cx="2812152" cy="27226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151" y="927829"/>
            <a:ext cx="3283726" cy="27226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340" y="3650484"/>
            <a:ext cx="4509660" cy="32075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77" y="1140397"/>
            <a:ext cx="3048124" cy="251008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 bwMode="auto">
          <a:xfrm>
            <a:off x="25878" y="149476"/>
            <a:ext cx="7741214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Resultados FANVIT al 8 de febrero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6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33940" y="5475677"/>
            <a:ext cx="5648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Cifras en millones de pesos y porcentaje al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cierre de enero.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r>
              <a:rPr lang="es-MX" sz="1100" dirty="0">
                <a:latin typeface="Century Gothic" panose="020B0502020202020204" pitchFamily="34" charset="0"/>
              </a:rPr>
              <a:t>Fuente: Coordinación General de Riesgos</a:t>
            </a:r>
          </a:p>
        </p:txBody>
      </p:sp>
      <p:sp>
        <p:nvSpPr>
          <p:cNvPr id="11" name="2 Marcador de número de diapositiva"/>
          <p:cNvSpPr txBox="1">
            <a:spLocks/>
          </p:cNvSpPr>
          <p:nvPr/>
        </p:nvSpPr>
        <p:spPr>
          <a:xfrm>
            <a:off x="8543498" y="6478072"/>
            <a:ext cx="6005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57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6430" y="209788"/>
            <a:ext cx="7315200" cy="849312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Riesgos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Resultado </a:t>
            </a:r>
            <a:r>
              <a:rPr lang="es-MX" sz="2000" b="1" dirty="0">
                <a:latin typeface="Century Gothic" panose="020B0502020202020204" pitchFamily="34" charset="0"/>
              </a:rPr>
              <a:t>de Gestión FANVIT al </a:t>
            </a:r>
            <a:r>
              <a:rPr lang="es-MX" sz="2000" b="1" dirty="0" smtClean="0">
                <a:latin typeface="Century Gothic" panose="020B0502020202020204" pitchFamily="34" charset="0"/>
              </a:rPr>
              <a:t>31 de </a:t>
            </a:r>
            <a:r>
              <a:rPr lang="es-MX" sz="2000" b="1" dirty="0">
                <a:latin typeface="Century Gothic" panose="020B0502020202020204" pitchFamily="34" charset="0"/>
              </a:rPr>
              <a:t>enero de 2017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 bwMode="auto">
          <a:xfrm>
            <a:off x="457200" y="5999932"/>
            <a:ext cx="7629801" cy="47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marL="171450" indent="-171450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Al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2017, 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el FANVIT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presentó 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un rendimiento de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5.76% 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y un resultado de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477.5 mdp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026" name="Imagen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7" y="1152468"/>
            <a:ext cx="8225690" cy="47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66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916994" cy="63152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Impacto del FANVIT en el ICAP por </a:t>
            </a:r>
            <a:r>
              <a:rPr lang="es-ES" sz="2000" b="1" dirty="0">
                <a:latin typeface="Century Gothic" panose="020B0502020202020204" pitchFamily="34" charset="0"/>
              </a:rPr>
              <a:t>componentes</a:t>
            </a:r>
            <a:r>
              <a:rPr lang="es-ES" sz="2000" dirty="0">
                <a:latin typeface="Century Gothic" panose="020B0502020202020204" pitchFamily="34" charset="0"/>
              </a:rPr>
              <a:t/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58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/>
          </p:nvPr>
        </p:nvGraphicFramePr>
        <p:xfrm>
          <a:off x="360000" y="2971975"/>
          <a:ext cx="8384399" cy="3340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614149" y="1228545"/>
            <a:ext cx="807265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s-MX" sz="1100" dirty="0" smtClean="0">
                <a:latin typeface="Century Gothic" panose="020B0502020202020204" pitchFamily="34" charset="0"/>
              </a:rPr>
              <a:t>El portafolio FANVIT al cierre del mes de diciembre 2016 impactó en -102 pb al ICAP, manteniéndose prácticamente en el mismo nivel de impacto observado en noviembre 2016 (-103 pb), las principales causas son:</a:t>
            </a:r>
          </a:p>
          <a:p>
            <a:pPr algn="just">
              <a:buClr>
                <a:srgbClr val="C00000"/>
              </a:buClr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Arial" pitchFamily="34" charset="0"/>
              <a:buChar char="•"/>
            </a:pPr>
            <a:r>
              <a:rPr lang="es-MX" sz="1100" dirty="0" smtClean="0">
                <a:latin typeface="Century Gothic" panose="020B0502020202020204" pitchFamily="34" charset="0"/>
              </a:rPr>
              <a:t>El impacto de los activos ponderados sujetos a riesgo de crédito aumentó de -0.50% a -0.55% con respecto a noviembre 2016 debido a la mayor inversión en renta variable</a:t>
            </a:r>
          </a:p>
          <a:p>
            <a:pPr marL="171450" indent="-171450" algn="just">
              <a:buClr>
                <a:srgbClr val="C00000"/>
              </a:buClr>
              <a:buFont typeface="Arial" pitchFamily="34" charset="0"/>
              <a:buChar char="•"/>
            </a:pPr>
            <a:r>
              <a:rPr lang="es-MX" sz="1100" dirty="0" smtClean="0">
                <a:latin typeface="Century Gothic" panose="020B0502020202020204" pitchFamily="34" charset="0"/>
              </a:rPr>
              <a:t>Los </a:t>
            </a:r>
            <a:r>
              <a:rPr lang="es-MX" sz="1100" dirty="0">
                <a:latin typeface="Century Gothic" panose="020B0502020202020204" pitchFamily="34" charset="0"/>
              </a:rPr>
              <a:t>activos ponderados sujetos a riesgo </a:t>
            </a:r>
            <a:r>
              <a:rPr lang="es-MX" sz="1100" dirty="0" smtClean="0">
                <a:latin typeface="Century Gothic" panose="020B0502020202020204" pitchFamily="34" charset="0"/>
              </a:rPr>
              <a:t>de mercado disminuyeron de -0.49% a -0.47% por una mayor posición en reportos</a:t>
            </a:r>
            <a:endParaRPr lang="es-MX" sz="1100" strike="sngStrike" dirty="0" smtClean="0">
              <a:latin typeface="Century Gothic" panose="020B0502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Arial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El patrimonio </a:t>
            </a:r>
            <a:r>
              <a:rPr lang="es-MX" sz="1100" dirty="0" smtClean="0">
                <a:latin typeface="Century Gothic" panose="020B0502020202020204" pitchFamily="34" charset="0"/>
              </a:rPr>
              <a:t>del Fanvit mantuvo niveles similares a noviembre 2016 por lo que no contrarresta el efecto de los activos ponderados sujetos a riesgos</a:t>
            </a:r>
          </a:p>
        </p:txBody>
      </p:sp>
    </p:spTree>
    <p:extLst>
      <p:ext uri="{BB962C8B-B14F-4D97-AF65-F5344CB8AC3E}">
        <p14:creationId xmlns:p14="http://schemas.microsoft.com/office/powerpoint/2010/main" val="26398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199" y="274638"/>
            <a:ext cx="7286625" cy="631825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Impacto del FANVIT en el ICAP por </a:t>
            </a:r>
            <a:r>
              <a:rPr lang="es-ES" sz="2000" b="1" dirty="0" smtClean="0">
                <a:latin typeface="Century Gothic" panose="020B0502020202020204" pitchFamily="34" charset="0"/>
              </a:rPr>
              <a:t>componentes</a:t>
            </a:r>
            <a:r>
              <a:rPr lang="es-ES" sz="2000" dirty="0" smtClean="0">
                <a:latin typeface="Century Gothic" panose="020B0502020202020204" pitchFamily="34" charset="0"/>
              </a:rPr>
              <a:t/>
            </a:r>
            <a:br>
              <a:rPr lang="es-ES" sz="2000" dirty="0" smtClean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59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68000" y="17280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 smtClean="0">
                <a:latin typeface="Century Gothic" panose="020B0502020202020204" pitchFamily="34" charset="0"/>
              </a:rPr>
              <a:t>El impacto del Fanvit en los activos ponderados sujetos a riesgo de crédito se incrementó con respecto a noviembre 2016 (-50pb) por mayor inversión en renta variable.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4 Gráfico"/>
          <p:cNvGraphicFramePr>
            <a:graphicFrameLocks/>
          </p:cNvGraphicFramePr>
          <p:nvPr>
            <p:extLst/>
          </p:nvPr>
        </p:nvGraphicFramePr>
        <p:xfrm>
          <a:off x="658906" y="2398143"/>
          <a:ext cx="7799294" cy="3247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57200" y="1236804"/>
            <a:ext cx="728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Century Gothic" panose="020B0502020202020204" pitchFamily="34" charset="0"/>
              </a:rPr>
              <a:t>Impacto del Fanvit APSR(crédito)= -55 pb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95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199" y="274638"/>
            <a:ext cx="7286625" cy="631825"/>
          </a:xfrm>
        </p:spPr>
        <p:txBody>
          <a:bodyPr/>
          <a:lstStyle/>
          <a:p>
            <a:r>
              <a:rPr lang="es-ES" sz="2000" b="1" dirty="0">
                <a:latin typeface="Century Gothic" panose="020B0502020202020204" pitchFamily="34" charset="0"/>
              </a:rPr>
              <a:t>Impacto del FANVIT en el ICAP por componentes</a:t>
            </a:r>
            <a:br>
              <a:rPr lang="es-ES" sz="2000" b="1" dirty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60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68000" y="1728000"/>
            <a:ext cx="8135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latin typeface="Century Gothic" panose="020B0502020202020204" pitchFamily="34" charset="0"/>
              </a:rPr>
              <a:t>El impacto del Fanvit en los activos ponderados sujetos a riesgo de </a:t>
            </a:r>
            <a:r>
              <a:rPr lang="es-MX" sz="1200" dirty="0" smtClean="0">
                <a:latin typeface="Century Gothic" panose="020B0502020202020204" pitchFamily="34" charset="0"/>
              </a:rPr>
              <a:t>mercado disminuyó ligeramente con respecto a noviembre </a:t>
            </a:r>
            <a:r>
              <a:rPr lang="es-MX" sz="1200" dirty="0">
                <a:latin typeface="Century Gothic" panose="020B0502020202020204" pitchFamily="34" charset="0"/>
              </a:rPr>
              <a:t>2016 (-</a:t>
            </a:r>
            <a:r>
              <a:rPr lang="es-MX" sz="1200" dirty="0" smtClean="0">
                <a:latin typeface="Century Gothic" panose="020B0502020202020204" pitchFamily="34" charset="0"/>
              </a:rPr>
              <a:t>49 </a:t>
            </a:r>
            <a:r>
              <a:rPr lang="es-MX" sz="1200" dirty="0">
                <a:latin typeface="Century Gothic" panose="020B0502020202020204" pitchFamily="34" charset="0"/>
              </a:rPr>
              <a:t>pb</a:t>
            </a:r>
            <a:r>
              <a:rPr lang="es-MX" sz="1200" dirty="0" smtClean="0">
                <a:latin typeface="Century Gothic" panose="020B0502020202020204" pitchFamily="34" charset="0"/>
              </a:rPr>
              <a:t>) por la mayor posición de reportos en pesos.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5 Gráfico"/>
          <p:cNvGraphicFramePr>
            <a:graphicFrameLocks/>
          </p:cNvGraphicFramePr>
          <p:nvPr>
            <p:extLst/>
          </p:nvPr>
        </p:nvGraphicFramePr>
        <p:xfrm>
          <a:off x="457199" y="2679405"/>
          <a:ext cx="8229601" cy="3245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457200" y="1236804"/>
            <a:ext cx="728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Century Gothic" panose="020B0502020202020204" pitchFamily="34" charset="0"/>
              </a:rPr>
              <a:t>Impacto del Fanvit </a:t>
            </a:r>
            <a:r>
              <a:rPr lang="es-MX" b="1" dirty="0" smtClean="0">
                <a:latin typeface="Century Gothic" panose="020B0502020202020204" pitchFamily="34" charset="0"/>
              </a:rPr>
              <a:t>APSR(mercado)= -47 </a:t>
            </a:r>
            <a:r>
              <a:rPr lang="es-MX" b="1" dirty="0">
                <a:latin typeface="Century Gothic" panose="020B0502020202020204" pitchFamily="34" charset="0"/>
              </a:rPr>
              <a:t>pb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9"/>
            <a:ext cx="6754761" cy="63152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Evolución del Impacto del FANVIT en el ICAP</a:t>
            </a:r>
            <a:br>
              <a:rPr lang="es-ES" sz="2000" b="1" dirty="0" smtClean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/>
          </p:nvPr>
        </p:nvGraphicFramePr>
        <p:xfrm>
          <a:off x="935662" y="5372153"/>
          <a:ext cx="7751138" cy="346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034"/>
                <a:gridCol w="585325"/>
                <a:gridCol w="563644"/>
                <a:gridCol w="563645"/>
                <a:gridCol w="506908"/>
                <a:gridCol w="532398"/>
                <a:gridCol w="532398"/>
                <a:gridCol w="532398"/>
                <a:gridCol w="532398"/>
                <a:gridCol w="532398"/>
                <a:gridCol w="532398"/>
                <a:gridCol w="532398"/>
                <a:gridCol w="532398"/>
                <a:gridCol w="532398"/>
              </a:tblGrid>
              <a:tr h="173376"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dic-15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ene-16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feb-16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mar-16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abr-16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may-16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jun-16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jul-16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sep-16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oct-16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dic-16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73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>
                          <a:effectLst/>
                          <a:latin typeface="+mj-lt"/>
                        </a:rPr>
                        <a:t>Diferencia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 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55 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 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38 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 pb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 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 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39 </a:t>
                      </a:r>
                      <a:r>
                        <a:rPr lang="es-MX" sz="800" u="none" strike="noStrike" dirty="0">
                          <a:effectLst/>
                          <a:latin typeface="+mj-lt"/>
                        </a:rPr>
                        <a:t>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38 </a:t>
                      </a:r>
                      <a:r>
                        <a:rPr lang="es-MX" sz="800" u="none" strike="noStrike" dirty="0">
                          <a:effectLst/>
                          <a:latin typeface="+mj-lt"/>
                        </a:rPr>
                        <a:t>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37 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79</a:t>
                      </a:r>
                      <a:r>
                        <a:rPr lang="es-MX" sz="8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baseline="0" dirty="0" smtClean="0">
                          <a:effectLst/>
                          <a:latin typeface="+mj-lt"/>
                        </a:rPr>
                        <a:t>103 </a:t>
                      </a:r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baseline="0" dirty="0" smtClean="0">
                          <a:effectLst/>
                          <a:latin typeface="+mj-lt"/>
                        </a:rPr>
                        <a:t>102 </a:t>
                      </a:r>
                      <a:r>
                        <a:rPr lang="es-MX" sz="800" u="none" strike="noStrike" dirty="0" smtClean="0">
                          <a:effectLst/>
                          <a:latin typeface="+mj-lt"/>
                        </a:rPr>
                        <a:t>pb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669" marR="8669" marT="86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61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7198" y="1110780"/>
            <a:ext cx="72142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latin typeface="Century Gothic" panose="020B0502020202020204" pitchFamily="34" charset="0"/>
              </a:rPr>
              <a:t>La evolución del Índice de Capitalización </a:t>
            </a:r>
            <a:r>
              <a:rPr lang="es-MX" sz="1200" dirty="0" smtClean="0">
                <a:latin typeface="Century Gothic" panose="020B0502020202020204" pitchFamily="34" charset="0"/>
              </a:rPr>
              <a:t>con y sin Fanvit se </a:t>
            </a:r>
            <a:r>
              <a:rPr lang="es-MX" sz="1200" dirty="0">
                <a:latin typeface="Century Gothic" panose="020B0502020202020204" pitchFamily="34" charset="0"/>
              </a:rPr>
              <a:t>muestra a continuación:</a:t>
            </a:r>
          </a:p>
        </p:txBody>
      </p:sp>
      <p:graphicFrame>
        <p:nvGraphicFramePr>
          <p:cNvPr id="9" name="2 Gráfico"/>
          <p:cNvGraphicFramePr>
            <a:graphicFrameLocks/>
          </p:cNvGraphicFramePr>
          <p:nvPr>
            <p:extLst/>
          </p:nvPr>
        </p:nvGraphicFramePr>
        <p:xfrm>
          <a:off x="954742" y="1502566"/>
          <a:ext cx="7826187" cy="375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29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9"/>
            <a:ext cx="6754761" cy="63152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Consumo de </a:t>
            </a:r>
            <a:r>
              <a:rPr lang="es-ES" sz="2000" b="1" dirty="0">
                <a:latin typeface="Century Gothic" panose="020B0502020202020204" pitchFamily="34" charset="0"/>
              </a:rPr>
              <a:t>Capital</a:t>
            </a:r>
            <a:br>
              <a:rPr lang="es-ES" sz="2000" b="1" dirty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14147" y="1585101"/>
            <a:ext cx="7642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 smtClean="0">
                <a:latin typeface="Century Gothic" panose="020B0502020202020204" pitchFamily="34" charset="0"/>
              </a:rPr>
              <a:t>El FANVIT reduce en -102 pb el ICAP de diciembre 2016 lo cual representa 13,919 mdp del patrimonio.</a:t>
            </a:r>
          </a:p>
          <a:p>
            <a:pPr algn="just"/>
            <a:endParaRPr lang="es-MX" sz="12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200" dirty="0" smtClean="0">
                <a:latin typeface="Century Gothic" panose="020B0502020202020204" pitchFamily="34" charset="0"/>
              </a:rPr>
              <a:t>La meta institucional del ICAP para 2016 es 12%. Los 40 pb sobre la meta institucional equivalen a 5,850 mdp </a:t>
            </a:r>
            <a:r>
              <a:rPr lang="es-MX" sz="1200" dirty="0">
                <a:latin typeface="Century Gothic" panose="020B0502020202020204" pitchFamily="34" charset="0"/>
              </a:rPr>
              <a:t>del patrimonio</a:t>
            </a:r>
            <a:r>
              <a:rPr lang="es-MX" sz="1200" dirty="0" smtClean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MX" sz="12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200" b="1" dirty="0" smtClean="0">
                <a:latin typeface="Century Gothic" panose="020B0502020202020204" pitchFamily="34" charset="0"/>
              </a:rPr>
              <a:t>Cierre de diciembre 2016</a:t>
            </a:r>
            <a:endParaRPr lang="es-MX" sz="1200" b="1" dirty="0">
              <a:latin typeface="Century Gothic" panose="020B0502020202020204" pitchFamily="34" charset="0"/>
            </a:endParaRPr>
          </a:p>
          <a:p>
            <a:pPr algn="just"/>
            <a:r>
              <a:rPr lang="es-MX" sz="1200" b="1" dirty="0" smtClean="0">
                <a:latin typeface="Century Gothic" panose="020B0502020202020204" pitchFamily="34" charset="0"/>
              </a:rPr>
              <a:t>Patrimonio = 175,615 mdp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/>
          </p:nvPr>
        </p:nvGraphicFramePr>
        <p:xfrm>
          <a:off x="1122607" y="3649034"/>
          <a:ext cx="6625825" cy="1295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5959"/>
                <a:gridCol w="1256622"/>
                <a:gridCol w="1256622"/>
                <a:gridCol w="1256622"/>
              </a:tblGrid>
              <a:tr h="573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Consumo de capital FANVIT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Impacto en ICAP </a:t>
                      </a:r>
                      <a:b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(pb)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Impacto en patrimonio </a:t>
                      </a:r>
                      <a:b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Impacto en patrimonio </a:t>
                      </a:r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(mdp)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23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ICAP de 13.42% a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s-MX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102 </a:t>
                      </a:r>
                      <a:endParaRPr lang="es-MX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3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ICAP de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12.40% 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62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2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3600"/>
            <a:ext cx="6754761" cy="63152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ICAP comparativo</a:t>
            </a:r>
            <a:r>
              <a:rPr lang="es-ES" sz="2000" b="1" dirty="0">
                <a:latin typeface="Century Gothic" panose="020B0502020202020204" pitchFamily="34" charset="0"/>
              </a:rPr>
              <a:t/>
            </a:r>
            <a:br>
              <a:rPr lang="es-ES" sz="2000" b="1" dirty="0">
                <a:latin typeface="Century Gothic" panose="020B0502020202020204" pitchFamily="34" charset="0"/>
              </a:rPr>
            </a:br>
            <a:r>
              <a:rPr lang="es-ES" sz="2000" dirty="0" smtClean="0">
                <a:latin typeface="Century Gothic" panose="020B0502020202020204" pitchFamily="34" charset="0"/>
              </a:rPr>
              <a:t>Diciembre 2016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/>
          </p:nvPr>
        </p:nvGraphicFramePr>
        <p:xfrm>
          <a:off x="197418" y="1143872"/>
          <a:ext cx="8697202" cy="4670196"/>
        </p:xfrm>
        <a:graphic>
          <a:graphicData uri="http://schemas.openxmlformats.org/drawingml/2006/table">
            <a:tbl>
              <a:tblPr/>
              <a:tblGrid>
                <a:gridCol w="1292116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  <a:gridCol w="569622"/>
              </a:tblGrid>
              <a:tr h="15876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ORIGINAL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Cifras en millones de pesos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dic-15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feb-16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abr-16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may-16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jun-16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jul-16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ago-16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oct-16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nov-16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dic-16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Patrimonio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152,997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154,813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155,830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159,826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160,509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165,280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166,332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169,254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170,682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174,094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174,906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175,726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175,615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Capital Complementario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6,178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6,314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6,348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6,364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6,421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6,417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6,490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6,431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6,496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6,529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6,697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6,709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6,844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Capital Neto 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159,175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161,128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162,178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166,190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166,930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171,698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172,822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175,685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177,178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180,622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181,603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182,435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182,459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Sujetos a Riesgos  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de crédito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1,029,587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1,052,404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1,058,023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1,060,744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1,070,137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1,069,547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1,081,636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1,071,821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1,082,644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1,088,111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1,116,144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1,118,092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1,140,646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de mercado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157,959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170,480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172,903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161,532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182,169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175,364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187,427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173,862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184,531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180,879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203,815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204,340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208,035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operacional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115,874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116,711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117,013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117,104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117,903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117,863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120,749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121,490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122,198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122,919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124,103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122,562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123,063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Sujetos a Riesgos Totales (APSRT)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1,303,421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1,339,595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1,347,939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1,339,380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1,370,209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1,362,774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1,389,812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1,367,173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1,389,373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1,391,909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1,444,062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1,444,993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1,471,744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ICAP= Capital Neto/ APSRT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12.21%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12.03%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12.03%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12.41%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12.18%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12.60%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12.43%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12.85%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12.75%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12.98%</a:t>
                      </a:r>
                    </a:p>
                  </a:txBody>
                  <a:tcPr marL="0" marR="720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12.58%</a:t>
                      </a:r>
                    </a:p>
                  </a:txBody>
                  <a:tcPr marL="0" marR="720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12.63%</a:t>
                      </a:r>
                    </a:p>
                  </a:txBody>
                  <a:tcPr marL="0" marR="720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12.40%</a:t>
                      </a:r>
                    </a:p>
                  </a:txBody>
                  <a:tcPr marL="0" marR="720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SIN </a:t>
                      </a:r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FANVIT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99" marR="72000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endParaRPr lang="es-MX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Cifras en millones de pesos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dic-15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feb-16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abr-16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may-16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jun-16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jul-16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ago-16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sep-16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oct-16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nov-16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dic-16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Patrimonio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153,165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154,423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155,205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158,953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159,284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164,352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164,717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167,246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168,408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171,833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172,854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176,157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175,626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Capital Complementario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5,969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6,094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6,137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6,151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6,209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6,206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6,268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6,260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6,313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6,341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6,396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6,387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Capital Neto 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159,134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160,517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161,342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165,104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165,493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170,558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170,986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173,506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174,721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178,174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179,250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182,544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182,107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Sujetos a Riesgos  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de crédito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994,825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1,015,625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1,022,867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1,025,206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1,034,876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1,034,323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1,044,742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1,043,276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1,052,124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1,056,874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1,065,950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1,064,499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1,080,274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de mercado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131,701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144,724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146,187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149,291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152,971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147,549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157,269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148,014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158,989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157,570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152,556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150,243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153,906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por riesgo operacional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115,723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115,945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116,295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115,963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116,493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116,546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118,990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119,455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119,962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120,667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122,240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122,229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122,457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Activos Ponderados Sujetos a Riesgos Totales (APSRT)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1,242,249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1,276,294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1,285,348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1,290,460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1,304,340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1,298,419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1,321,002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1,310,745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1,331,075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1,335,111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1,340,745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1,336,972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1,356,637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ICAP= Capital Neto/ APSRT</a:t>
                      </a: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12.81%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12.58%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12.55%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12.79%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12.69%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13.14%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12.94%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13.24%</a:t>
                      </a:r>
                    </a:p>
                  </a:txBody>
                  <a:tcPr marL="9525" marR="7200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13.13%</a:t>
                      </a:r>
                    </a:p>
                  </a:txBody>
                  <a:tcPr marL="0" marR="720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13.35%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13.37%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13.65%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13.42%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Diferencia Original-SIN </a:t>
                      </a:r>
                      <a:r>
                        <a:rPr lang="es-MX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FANVIT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199" marR="9199" marT="91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55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 pb</a:t>
                      </a:r>
                    </a:p>
                  </a:txBody>
                  <a:tcPr marL="9525" marR="7200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38 </a:t>
                      </a: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pb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37 pb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 pb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103 pb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 pb</a:t>
                      </a:r>
                    </a:p>
                  </a:txBody>
                  <a:tcPr marL="0" marR="7200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3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63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95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</a:t>
            </a:r>
            <a:r>
              <a:rPr lang="es-MX" sz="2000" b="1" dirty="0" smtClean="0">
                <a:latin typeface="Century Gothic" panose="020B0502020202020204" pitchFamily="34" charset="0"/>
              </a:rPr>
              <a:t>FANVIT </a:t>
            </a:r>
            <a:r>
              <a:rPr lang="es-MX" sz="1600" b="1" dirty="0" smtClean="0">
                <a:latin typeface="Century Gothic" panose="020B0502020202020204" pitchFamily="34" charset="0"/>
              </a:rPr>
              <a:t>(al  31 </a:t>
            </a:r>
            <a:r>
              <a:rPr lang="es-MX" sz="1600" b="1" dirty="0">
                <a:latin typeface="Century Gothic" panose="020B0502020202020204" pitchFamily="34" charset="0"/>
              </a:rPr>
              <a:t>de </a:t>
            </a:r>
            <a:r>
              <a:rPr lang="es-MX" sz="1600" b="1" dirty="0" smtClean="0">
                <a:latin typeface="Century Gothic" panose="020B0502020202020204" pitchFamily="34" charset="0"/>
              </a:rPr>
              <a:t>enero)</a:t>
            </a:r>
            <a:r>
              <a:rPr lang="es-MX" sz="2000" b="1" dirty="0" smtClean="0">
                <a:latin typeface="Century Gothic" panose="020B0502020202020204" pitchFamily="34" charset="0"/>
              </a:rPr>
              <a:t> 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4 CuadroTexto"/>
          <p:cNvSpPr txBox="1"/>
          <p:nvPr/>
        </p:nvSpPr>
        <p:spPr>
          <a:xfrm>
            <a:off x="559462" y="6463487"/>
            <a:ext cx="5993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de MFGI del INFONAVIT.  Ver anexo para mas información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1801" y="6463487"/>
            <a:ext cx="50482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8617"/>
          <a:stretch/>
        </p:blipFill>
        <p:spPr>
          <a:xfrm>
            <a:off x="140969" y="805218"/>
            <a:ext cx="8905657" cy="565826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056009" y="798674"/>
            <a:ext cx="450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(%)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19655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Estrategia FANVIT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Mantener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posiciones de corto plazo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nominal, revisables y udizados en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instrumentos de deuda gubernamental exclusivamente.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En el caso de renta variable internacional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aumentar paulatinamente las posiciones, cuidando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los niveles de mercado y respetando los límites establecidos por la Coordinación General de Riesgos.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Aprovechar oportunidades de mercado que permitan mejorar la rentabilidad del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portafolio (caso Cuervo por ejemplo ver anexo).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3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3619942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66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sobre la inversión en Grupo </a:t>
            </a:r>
            <a:r>
              <a:rPr lang="es-MX" sz="1100" dirty="0">
                <a:latin typeface="Century Gothic" panose="020B0502020202020204" pitchFamily="34" charset="0"/>
              </a:rPr>
              <a:t>Radio Centro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7890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Rendimiento FINVIT al 31 de enero de 2017	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67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1088503" y="6524915"/>
            <a:ext cx="6894608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31 de enero de 2017</a:t>
            </a:r>
          </a:p>
        </p:txBody>
      </p:sp>
      <p:sp>
        <p:nvSpPr>
          <p:cNvPr id="13" name="CuadroTexto 10"/>
          <p:cNvSpPr txBox="1"/>
          <p:nvPr/>
        </p:nvSpPr>
        <p:spPr>
          <a:xfrm>
            <a:off x="1282847" y="2630246"/>
            <a:ext cx="647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</a:rPr>
              <a:t>Superó el parámetro de referencia.</a:t>
            </a:r>
          </a:p>
        </p:txBody>
      </p:sp>
      <p:sp>
        <p:nvSpPr>
          <p:cNvPr id="14" name="Elipse 11"/>
          <p:cNvSpPr/>
          <p:nvPr/>
        </p:nvSpPr>
        <p:spPr>
          <a:xfrm>
            <a:off x="1057523" y="2709248"/>
            <a:ext cx="102549" cy="120014"/>
          </a:xfrm>
          <a:prstGeom prst="ellipse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MX" sz="1100" dirty="0"/>
          </a:p>
        </p:txBody>
      </p:sp>
      <p:pic>
        <p:nvPicPr>
          <p:cNvPr id="15" name="Imagen 8"/>
          <p:cNvPicPr>
            <a:picLocks noChangeAspect="1"/>
          </p:cNvPicPr>
          <p:nvPr/>
        </p:nvPicPr>
        <p:blipFill rotWithShape="1">
          <a:blip r:embed="rId2"/>
          <a:srcRect l="800" r="894"/>
          <a:stretch/>
        </p:blipFill>
        <p:spPr>
          <a:xfrm>
            <a:off x="1057523" y="1349463"/>
            <a:ext cx="6925588" cy="1248867"/>
          </a:xfrm>
          <a:prstGeom prst="rect">
            <a:avLst/>
          </a:prstGeom>
        </p:spPr>
      </p:pic>
      <p:graphicFrame>
        <p:nvGraphicFramePr>
          <p:cNvPr id="16" name="Gráfico 13">
            <a:extLst>
              <a:ext uri="{FF2B5EF4-FFF2-40B4-BE49-F238E27FC236}">
                <a16:creationId xmlns="" xmlns:a16="http://schemas.microsoft.com/office/drawing/2014/main" id="{6F98FF09-6727-41D2-A208-DD1152C12A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887475"/>
              </p:ext>
            </p:extLst>
          </p:nvPr>
        </p:nvGraphicFramePr>
        <p:xfrm>
          <a:off x="1057522" y="3074218"/>
          <a:ext cx="6999549" cy="3457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363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El </a:t>
            </a:r>
            <a:r>
              <a:rPr lang="es-MX" sz="2000" b="1" dirty="0">
                <a:latin typeface="Century Gothic" panose="020B0502020202020204" pitchFamily="34" charset="0"/>
              </a:rPr>
              <a:t>FINVIT cuenta con ~$ </a:t>
            </a:r>
            <a:r>
              <a:rPr lang="es-MX" sz="2000" b="1" dirty="0" smtClean="0">
                <a:latin typeface="Century Gothic" panose="020B0502020202020204" pitchFamily="34" charset="0"/>
              </a:rPr>
              <a:t>52 mdp</a:t>
            </a:r>
            <a:r>
              <a:rPr lang="es-MX" sz="2000" b="1" dirty="0">
                <a:latin typeface="Century Gothic" panose="020B0502020202020204" pitchFamily="34" charset="0"/>
              </a:rPr>
              <a:t>, </a:t>
            </a:r>
            <a:r>
              <a:rPr lang="es-MX" sz="2000" b="1" dirty="0" smtClean="0">
                <a:latin typeface="Century Gothic" panose="020B0502020202020204" pitchFamily="34" charset="0"/>
              </a:rPr>
              <a:t>71% </a:t>
            </a:r>
            <a:r>
              <a:rPr lang="es-MX" sz="2000" b="1" dirty="0">
                <a:latin typeface="Century Gothic" panose="020B0502020202020204" pitchFamily="34" charset="0"/>
              </a:rPr>
              <a:t>aportados de forma directa y un rendimiento del 6</a:t>
            </a:r>
            <a:r>
              <a:rPr lang="es-MX" sz="2000" b="1" dirty="0" smtClean="0">
                <a:latin typeface="Century Gothic" panose="020B0502020202020204" pitchFamily="34" charset="0"/>
              </a:rPr>
              <a:t>.52%.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marzo de 2015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al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enero de 2017,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el FINVIT presenta los siguientes resultados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048380"/>
              </p:ext>
            </p:extLst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/>
                <a:gridCol w="1393471"/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de enero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Rendimiento Anualizada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6.52%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6.42%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0.037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52,384,252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1.0823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087800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/>
                <a:gridCol w="1393572"/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al 31</a:t>
                      </a:r>
                      <a:r>
                        <a:rPr lang="es-MX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 de enero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$21,970,721.04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632,367.81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 descuento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920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054933"/>
              </p:ext>
            </p:extLst>
          </p:nvPr>
        </p:nvGraphicFramePr>
        <p:xfrm>
          <a:off x="3971978" y="4233268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47184" y="6544898"/>
            <a:ext cx="4338463" cy="313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31 de enero de 2017.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6475161"/>
            <a:ext cx="53340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96782"/>
              </p:ext>
            </p:extLst>
          </p:nvPr>
        </p:nvGraphicFramePr>
        <p:xfrm>
          <a:off x="3958541" y="1414237"/>
          <a:ext cx="5185459" cy="2663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9137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</a:t>
            </a:r>
            <a:r>
              <a:rPr lang="es-MX" sz="2000" b="1" dirty="0" smtClean="0">
                <a:latin typeface="Century Gothic" panose="020B0502020202020204" pitchFamily="34" charset="0"/>
              </a:rPr>
              <a:t>FINVIT al 31 de enero de 2017</a:t>
            </a:r>
            <a:endParaRPr lang="en-US" sz="20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71054" y="6544991"/>
            <a:ext cx="572946" cy="313009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C0DD11E7-DE26-3544-ADD9-B909B5A09C33}" type="slidenum">
              <a:rPr lang="es-ES">
                <a:latin typeface="Century Gothic" panose="020B0502020202020204" pitchFamily="34" charset="0"/>
              </a:rPr>
              <a:pPr algn="ctr"/>
              <a:t>69</a:t>
            </a:fld>
            <a:endParaRPr lang="es-ES" dirty="0">
              <a:latin typeface="Century Gothic" panose="020B0502020202020204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349494"/>
              </p:ext>
            </p:extLst>
          </p:nvPr>
        </p:nvGraphicFramePr>
        <p:xfrm>
          <a:off x="64486" y="3914918"/>
          <a:ext cx="482183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64486" y="6631458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 smtClean="0"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10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1000" dirty="0" smtClean="0">
                <a:latin typeface="Century Gothic" panose="020B0502020202020204" pitchFamily="34" charset="0"/>
              </a:rPr>
              <a:t>con datos al 31 de enero de 2017.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00000000-0008-0000-01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031640"/>
              </p:ext>
            </p:extLst>
          </p:nvPr>
        </p:nvGraphicFramePr>
        <p:xfrm>
          <a:off x="346567" y="1121716"/>
          <a:ext cx="42576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00000000-0008-0000-01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7491791"/>
              </p:ext>
            </p:extLst>
          </p:nvPr>
        </p:nvGraphicFramePr>
        <p:xfrm>
          <a:off x="4849811" y="1121714"/>
          <a:ext cx="42576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431529"/>
              </p:ext>
            </p:extLst>
          </p:nvPr>
        </p:nvGraphicFramePr>
        <p:xfrm>
          <a:off x="314324" y="3816204"/>
          <a:ext cx="42576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="" xmlns:a16="http://schemas.microsoft.com/office/drawing/2014/main" id="{00000000-0008-0000-01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801207"/>
              </p:ext>
            </p:extLst>
          </p:nvPr>
        </p:nvGraphicFramePr>
        <p:xfrm>
          <a:off x="4817568" y="3864914"/>
          <a:ext cx="42576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359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401157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/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1,303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/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29% 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 la plantilla que corresponde a 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4,562 trabajadores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2,848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801 inscritos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62%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/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/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1,952 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defTabSz="457200"/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455 inscritos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35%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latin typeface="Century Gothic" panose="020B0502020202020204" pitchFamily="34" charset="0"/>
                <a:cs typeface="Arial" pitchFamily="34" charset="0"/>
              </a:rPr>
              <a:t>31 de enero de 2017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tienen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2,610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848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65%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personal inscrito</a:t>
            </a:r>
          </a:p>
          <a:p>
            <a:pPr algn="ctr" defTabSz="457200"/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1,714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502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38%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</a:t>
            </a:r>
            <a:r>
              <a:rPr lang="es-MX" sz="2000" b="1" dirty="0" smtClean="0">
                <a:latin typeface="Century Gothic" panose="020B0502020202020204" pitchFamily="34" charset="0"/>
              </a:rPr>
              <a:t>~29% </a:t>
            </a:r>
            <a:r>
              <a:rPr lang="es-MX" sz="2000" b="1" dirty="0">
                <a:latin typeface="Century Gothic" panose="020B0502020202020204" pitchFamily="34" charset="0"/>
              </a:rPr>
              <a:t>de la plantilla del Instituto ya es parte del FINVIT, </a:t>
            </a:r>
            <a:r>
              <a:rPr lang="es-MX" sz="2000" b="1" dirty="0" smtClean="0">
                <a:latin typeface="Century Gothic" panose="020B0502020202020204" pitchFamily="34" charset="0"/>
              </a:rPr>
              <a:t>62% </a:t>
            </a:r>
            <a:r>
              <a:rPr lang="es-MX" sz="2000" b="1" dirty="0">
                <a:latin typeface="Century Gothic" panose="020B0502020202020204" pitchFamily="34" charset="0"/>
              </a:rPr>
              <a:t>personal sindicalizado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96324" y="6492875"/>
            <a:ext cx="44767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4015734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71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Exi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Grupo </a:t>
            </a:r>
            <a:r>
              <a:rPr lang="es-MX" sz="1100" dirty="0" smtClean="0">
                <a:latin typeface="Century Gothic" panose="020B0502020202020204" pitchFamily="34" charset="0"/>
              </a:rPr>
              <a:t>Radio Centro</a:t>
            </a: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sz="1100" dirty="0">
                <a:latin typeface="Century Gothic" panose="020B0502020202020204" pitchFamily="34" charset="0"/>
              </a:rPr>
              <a:t>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</a:t>
            </a:r>
            <a:r>
              <a:rPr lang="es-MX" sz="1100" dirty="0" smtClean="0">
                <a:latin typeface="Century Gothic" panose="020B0502020202020204" pitchFamily="34" charset="0"/>
              </a:rPr>
              <a:t>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Informe </a:t>
            </a:r>
            <a:r>
              <a:rPr lang="es-MX" altLang="es-MX" sz="1100" dirty="0">
                <a:latin typeface="Century Gothic" panose="020B0502020202020204" pitchFamily="34" charset="0"/>
              </a:rPr>
              <a:t>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028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Febrero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8882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6270" y="500050"/>
            <a:ext cx="5562600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Autorización de viaje 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7175" y="1506280"/>
            <a:ext cx="8650341" cy="4281675"/>
          </a:xfrm>
        </p:spPr>
        <p:txBody>
          <a:bodyPr/>
          <a:lstStyle/>
          <a:p>
            <a:pPr marL="0" indent="0" algn="just">
              <a:buClr>
                <a:srgbClr val="C00000"/>
              </a:buClr>
              <a:buNone/>
            </a:pPr>
            <a:r>
              <a:rPr lang="es-ES_tradnl" sz="1500" dirty="0" smtClean="0">
                <a:latin typeface="Century Gothic" panose="020B0502020202020204" pitchFamily="34" charset="0"/>
              </a:rPr>
              <a:t>Como parte de los eventos que realiza BlackRock para sus clientes, está el </a:t>
            </a:r>
            <a:r>
              <a:rPr lang="es-ES_tradnl" sz="1500" b="1" dirty="0" smtClean="0">
                <a:latin typeface="Century Gothic" panose="020B0502020202020204" pitchFamily="34" charset="0"/>
              </a:rPr>
              <a:t>Latin America and Iberia Investment Forum</a:t>
            </a:r>
            <a:r>
              <a:rPr lang="es-ES_tradnl" sz="1500" dirty="0" smtClean="0">
                <a:latin typeface="Century Gothic" panose="020B0502020202020204" pitchFamily="34" charset="0"/>
              </a:rPr>
              <a:t> en Miami, Florida del </a:t>
            </a:r>
            <a:r>
              <a:rPr lang="es-ES_tradnl" sz="1500" b="1" dirty="0" smtClean="0">
                <a:latin typeface="Century Gothic" panose="020B0502020202020204" pitchFamily="34" charset="0"/>
              </a:rPr>
              <a:t>27 al 29 de marzo</a:t>
            </a:r>
            <a:r>
              <a:rPr lang="es-ES_tradnl" sz="1500" dirty="0" smtClean="0">
                <a:latin typeface="Century Gothic" panose="020B0502020202020204" pitchFamily="34" charset="0"/>
              </a:rPr>
              <a:t>, al cuál está invitando a un miembro de la Gerencia de Mercados Financieros y Gestión de Inversiones. 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ES_tradnl" sz="1500" dirty="0" smtClean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es-ES_tradnl" sz="1500" dirty="0" smtClean="0">
                <a:latin typeface="Century Gothic" panose="020B0502020202020204" pitchFamily="34" charset="0"/>
              </a:rPr>
              <a:t>En este evento BlackRock dará perspectivas a sus principales clientes sobre: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ES_tradnl" sz="1500" dirty="0" smtClean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ES_tradnl" sz="1500" dirty="0" smtClean="0">
                <a:latin typeface="Century Gothic" panose="020B0502020202020204" pitchFamily="34" charset="0"/>
              </a:rPr>
              <a:t>innovación de negocios, </a:t>
            </a:r>
          </a:p>
          <a:p>
            <a:pPr algn="just">
              <a:buClr>
                <a:srgbClr val="C00000"/>
              </a:buClr>
            </a:pPr>
            <a:r>
              <a:rPr lang="es-ES_tradnl" sz="1500" dirty="0" smtClean="0">
                <a:latin typeface="Century Gothic" panose="020B0502020202020204" pitchFamily="34" charset="0"/>
              </a:rPr>
              <a:t>tendencias de inversión globales y </a:t>
            </a:r>
          </a:p>
          <a:p>
            <a:pPr algn="just">
              <a:buClr>
                <a:srgbClr val="C00000"/>
              </a:buClr>
            </a:pPr>
            <a:r>
              <a:rPr lang="es-ES_tradnl" sz="1500" dirty="0" smtClean="0">
                <a:latin typeface="Century Gothic" panose="020B0502020202020204" pitchFamily="34" charset="0"/>
              </a:rPr>
              <a:t>diversas soluciones en inversión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ES_tradnl" sz="1500" dirty="0" smtClean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es-ES_tradnl" sz="1500" dirty="0" smtClean="0">
                <a:latin typeface="Century Gothic" panose="020B0502020202020204" pitchFamily="34" charset="0"/>
              </a:rPr>
              <a:t>Arturo Hanono, titular de esta Gerencia designó a Gerardo Pérez para ir a dicho evento, por lo que se pone a consideración de el Grupo de Trabajo de Inversiones, la aprobación del viaje a este evento, en los días mencionados. 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ES_tradnl" sz="15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es-ES_tradnl" sz="1500" dirty="0" smtClean="0">
                <a:latin typeface="Century Gothic" panose="020B0502020202020204" pitchFamily="34" charset="0"/>
              </a:rPr>
              <a:t>BlackRock cubre gastos de transporte y hospedaje; sin embargo, se sugiere aceptar el hospedaje pero que el pago del transporte sea cubierto por el Instituto. 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ES_tradnl" sz="1500" dirty="0" smtClean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88656" y="6356350"/>
            <a:ext cx="49814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501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ANEXOS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Febrero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6813" y="192750"/>
            <a:ext cx="6744198" cy="63152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200" b="1" dirty="0" smtClean="0">
                <a:latin typeface="Century Gothic" panose="020B0502020202020204" pitchFamily="34" charset="0"/>
              </a:rPr>
              <a:t>Resultado del FANVIT </a:t>
            </a:r>
            <a:br>
              <a:rPr lang="es-ES" sz="2200" b="1" dirty="0" smtClean="0">
                <a:latin typeface="Century Gothic" panose="020B0502020202020204" pitchFamily="34" charset="0"/>
              </a:rPr>
            </a:br>
            <a:r>
              <a:rPr lang="es-ES" sz="1600" b="1" dirty="0" smtClean="0">
                <a:latin typeface="Century Gothic" panose="020B0502020202020204" pitchFamily="34" charset="0"/>
              </a:rPr>
              <a:t>(al 31 de enero de 2017)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85928" y="6021288"/>
            <a:ext cx="7407462" cy="63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Elaborado por la Gerencia Sr. de MFGI del 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Infonavit </a:t>
            </a:r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con datos al 31 de enero de 2017.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470249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74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0050"/>
              </p:ext>
            </p:extLst>
          </p:nvPr>
        </p:nvGraphicFramePr>
        <p:xfrm>
          <a:off x="336429" y="824274"/>
          <a:ext cx="8324491" cy="5283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45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687541" y="1556792"/>
            <a:ext cx="1297730" cy="4104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985270" y="1556792"/>
            <a:ext cx="4104456" cy="41044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32942" y="1556792"/>
            <a:ext cx="1654599" cy="4104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02275"/>
            <a:ext cx="7618876" cy="63152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200" b="1" dirty="0" smtClean="0">
                <a:latin typeface="Century Gothic" panose="020B0502020202020204" pitchFamily="34" charset="0"/>
              </a:rPr>
              <a:t>Resultado del FANVIT </a:t>
            </a:r>
            <a:r>
              <a:rPr lang="es-ES" sz="2400" b="1" dirty="0" smtClean="0">
                <a:latin typeface="Century Gothic" panose="020B0502020202020204" pitchFamily="34" charset="0"/>
              </a:rPr>
              <a:t/>
            </a:r>
            <a:br>
              <a:rPr lang="es-ES" sz="2400" b="1" dirty="0" smtClean="0">
                <a:latin typeface="Century Gothic" panose="020B0502020202020204" pitchFamily="34" charset="0"/>
              </a:rPr>
            </a:br>
            <a:r>
              <a:rPr lang="es-ES" sz="1600" b="1" dirty="0" smtClean="0">
                <a:latin typeface="Century Gothic" panose="020B0502020202020204" pitchFamily="34" charset="0"/>
              </a:rPr>
              <a:t>(al 31 de enero de 2017)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34721" y="6470249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Fuente: </a:t>
            </a:r>
            <a:r>
              <a:rPr lang="es-MX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Elaborado por la Gerencia Sr. de MFGI del Infonavit </a:t>
            </a:r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con datos al 31 de enero de 2017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213031"/>
              </p:ext>
            </p:extLst>
          </p:nvPr>
        </p:nvGraphicFramePr>
        <p:xfrm>
          <a:off x="238125" y="280987"/>
          <a:ext cx="8667750" cy="629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411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73096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  <a:latin typeface="Century Gothic" pitchFamily="34" charset="0"/>
                <a:ea typeface="+mj-ea"/>
              </a:rPr>
              <a:t>Anexo TIR’s</a:t>
            </a:r>
            <a:endParaRPr lang="es-MX" sz="2800" b="1" dirty="0">
              <a:solidFill>
                <a:srgbClr val="C00000"/>
              </a:solidFill>
              <a:latin typeface="Century Gothic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267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FANVIT al </a:t>
            </a:r>
            <a:r>
              <a:rPr lang="es-MX" sz="2000" b="1" dirty="0" smtClean="0">
                <a:latin typeface="Century Gothic" panose="020B0502020202020204" pitchFamily="34" charset="0"/>
              </a:rPr>
              <a:t>31 </a:t>
            </a:r>
            <a:r>
              <a:rPr lang="es-MX" sz="2000" b="1" dirty="0">
                <a:latin typeface="Century Gothic" panose="020B0502020202020204" pitchFamily="34" charset="0"/>
              </a:rPr>
              <a:t>de enero </a:t>
            </a:r>
          </a:p>
        </p:txBody>
      </p:sp>
      <p:sp>
        <p:nvSpPr>
          <p:cNvPr id="7" name="4 CuadroTexto"/>
          <p:cNvSpPr txBox="1"/>
          <p:nvPr/>
        </p:nvSpPr>
        <p:spPr>
          <a:xfrm>
            <a:off x="559462" y="6584954"/>
            <a:ext cx="8153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</a:t>
            </a:r>
            <a:r>
              <a:rPr lang="es-MX" sz="1000" dirty="0">
                <a:latin typeface="Century Gothic" panose="020B0502020202020204" pitchFamily="34" charset="0"/>
              </a:rPr>
              <a:t>la Gerencia Sr. de MFGI del Infonavit</a:t>
            </a:r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con datos al 31 de enero de 2017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12726" y="6492875"/>
            <a:ext cx="43127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8117"/>
          <a:stretch/>
        </p:blipFill>
        <p:spPr>
          <a:xfrm>
            <a:off x="442167" y="1262694"/>
            <a:ext cx="8270559" cy="526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bienes raíces: </a:t>
            </a:r>
            <a:r>
              <a:rPr lang="es-MX" sz="2000" b="1" dirty="0">
                <a:latin typeface="Century Gothic" panose="020B0502020202020204" pitchFamily="34" charset="0"/>
              </a:rPr>
              <a:t>8</a:t>
            </a:r>
            <a:r>
              <a:rPr lang="es-MX" sz="2000" b="1" dirty="0" smtClean="0">
                <a:latin typeface="Century Gothic" panose="020B0502020202020204" pitchFamily="34" charset="0"/>
              </a:rPr>
              <a:t>.8%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4" y="6524914"/>
            <a:ext cx="5175973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de PiP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515365" y="6254795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042384"/>
            <a:ext cx="7232400" cy="5253917"/>
          </a:xfrm>
          <a:prstGeom prst="rect">
            <a:avLst/>
          </a:prstGeom>
        </p:spPr>
      </p:pic>
      <p:sp>
        <p:nvSpPr>
          <p:cNvPr id="6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infraestructura: 4.5%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201245" y="6524915"/>
            <a:ext cx="8110242" cy="194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</a:t>
            </a:r>
            <a:r>
              <a:rPr lang="es-MX" sz="900" dirty="0" smtClean="0">
                <a:latin typeface="Century Gothic" panose="020B0502020202020204" pitchFamily="34" charset="0"/>
              </a:rPr>
              <a:t>datos de PiP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515365" y="6227499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974147"/>
            <a:ext cx="7232400" cy="5253917"/>
          </a:xfrm>
          <a:prstGeom prst="rect">
            <a:avLst/>
          </a:prstGeom>
        </p:spPr>
      </p:pic>
      <p:sp>
        <p:nvSpPr>
          <p:cNvPr id="6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71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capital privado: </a:t>
            </a:r>
            <a:r>
              <a:rPr lang="es-MX" sz="2000" b="1" dirty="0">
                <a:latin typeface="Century Gothic" panose="020B0502020202020204" pitchFamily="34" charset="0"/>
              </a:rPr>
              <a:t>4</a:t>
            </a:r>
            <a:r>
              <a:rPr lang="es-MX" sz="2000" b="1" dirty="0" smtClean="0">
                <a:latin typeface="Century Gothic" panose="020B0502020202020204" pitchFamily="34" charset="0"/>
              </a:rPr>
              <a:t>.2%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201244" y="6524915"/>
            <a:ext cx="8338905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de PiP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151027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952264"/>
            <a:ext cx="7232400" cy="5253917"/>
          </a:xfrm>
          <a:prstGeom prst="rect">
            <a:avLst/>
          </a:prstGeom>
        </p:spPr>
      </p:pic>
      <p:sp>
        <p:nvSpPr>
          <p:cNvPr id="6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3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mezzanine y otros: 8.4%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201244" y="6524915"/>
            <a:ext cx="7659865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</a:t>
            </a:r>
            <a:r>
              <a:rPr lang="es-MX" sz="900" dirty="0" smtClean="0">
                <a:latin typeface="Century Gothic" panose="020B0502020202020204" pitchFamily="34" charset="0"/>
              </a:rPr>
              <a:t>datos de PiP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515365" y="6213851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015088"/>
            <a:ext cx="7232400" cy="5250224"/>
          </a:xfrm>
          <a:prstGeom prst="rect">
            <a:avLst/>
          </a:prstGeom>
        </p:spPr>
      </p:pic>
      <p:sp>
        <p:nvSpPr>
          <p:cNvPr id="8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0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TIR’s del sector de energía: -17.8% 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201245" y="6524915"/>
            <a:ext cx="820577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</a:t>
            </a:r>
            <a:r>
              <a:rPr lang="es-MX" sz="900" dirty="0" smtClean="0">
                <a:latin typeface="Century Gothic" panose="020B0502020202020204" pitchFamily="34" charset="0"/>
              </a:rPr>
              <a:t>datos de PiP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282091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083328"/>
            <a:ext cx="7232400" cy="5253917"/>
          </a:xfrm>
          <a:prstGeom prst="rect">
            <a:avLst/>
          </a:prstGeom>
        </p:spPr>
      </p:pic>
      <p:sp>
        <p:nvSpPr>
          <p:cNvPr id="6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8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21327"/>
            <a:ext cx="8599784" cy="4979626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1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25942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33089"/>
            <a:ext cx="8599784" cy="4928813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8441"/>
          <a:stretch/>
        </p:blipFill>
        <p:spPr>
          <a:xfrm>
            <a:off x="272108" y="1274915"/>
            <a:ext cx="8599784" cy="5387509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99364" y="6557710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1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0" y="1916832"/>
            <a:ext cx="8744865" cy="337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2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" b="42235"/>
          <a:stretch/>
        </p:blipFill>
        <p:spPr>
          <a:xfrm>
            <a:off x="272108" y="1345143"/>
            <a:ext cx="8599784" cy="4960407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3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243968"/>
            <a:ext cx="8599784" cy="5132063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7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8979" y="6579016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883215" y="3355675"/>
            <a:ext cx="14664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dirty="0">
                <a:solidFill>
                  <a:prstClr val="white"/>
                </a:solidFill>
              </a:rPr>
              <a:t>proyectos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0" y="1484784"/>
            <a:ext cx="8599784" cy="461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5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54654"/>
          <a:stretch/>
        </p:blipFill>
        <p:spPr>
          <a:xfrm>
            <a:off x="272108" y="1916793"/>
            <a:ext cx="8599784" cy="3341007"/>
          </a:xfrm>
          <a:prstGeom prst="rect">
            <a:avLst/>
          </a:prstGeom>
        </p:spPr>
      </p:pic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 smtClean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415493"/>
            <a:ext cx="8599784" cy="4522313"/>
          </a:xfrm>
          <a:prstGeom prst="rect">
            <a:avLst/>
          </a:prstGeom>
        </p:spPr>
      </p:pic>
      <p:sp>
        <p:nvSpPr>
          <p:cNvPr id="5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8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73096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  <a:latin typeface="Century Gothic" pitchFamily="34" charset="0"/>
                <a:ea typeface="+mj-ea"/>
              </a:rPr>
              <a:t>Anexo Cuervo</a:t>
            </a:r>
            <a:endParaRPr lang="es-MX" sz="2800" b="1" dirty="0">
              <a:solidFill>
                <a:srgbClr val="C00000"/>
              </a:solidFill>
              <a:latin typeface="Century Gothic" pitchFamily="34" charset="0"/>
              <a:ea typeface="+mj-ea"/>
            </a:endParaRPr>
          </a:p>
        </p:txBody>
      </p:sp>
      <p:sp>
        <p:nvSpPr>
          <p:cNvPr id="4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Términos de la oferta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05935" y="6595193"/>
            <a:ext cx="2844195" cy="182126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Presentación Roadshow Cuervo</a:t>
            </a:r>
            <a:endParaRPr lang="es-MX" sz="800" dirty="0" smtClean="0">
              <a:latin typeface="Century Gothic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ángulo 9"/>
          <p:cNvSpPr/>
          <p:nvPr/>
        </p:nvSpPr>
        <p:spPr>
          <a:xfrm>
            <a:off x="910206" y="1388851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Emisor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83686" y="1389522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Becle, S.A.B. de C.V. (“Cuervo”)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01817" y="180563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Ticker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975297" y="1818557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CUERVO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10206" y="2233843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Estructura de la oferta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983686" y="2241503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Acciones ordinarias, 100% primaria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910206" y="2663781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Rango de precio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983686" y="2664449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Ps. 30.00 – Ps. 34.00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910206" y="309371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Tamaño de la oferta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983686" y="3094387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476,613,873  acciones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901817" y="3523656"/>
            <a:ext cx="2013358" cy="5473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Destino de recursos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975297" y="3524325"/>
            <a:ext cx="5275276" cy="5466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910206" y="4171727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Lock - up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983686" y="417239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180 días para la compañía, accionistas clave y directivos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910206" y="4607955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Fecha de la oferta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983686" y="4608623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 de febrero de 2017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3956872" y="3523656"/>
            <a:ext cx="4188208" cy="5466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Fines corporativos y de carácter general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Potenciales adquisiciones para expansión global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910206" y="504418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Coordinadores globales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2983686" y="5044850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Morgan Stanley y J.P. Morgan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910206" y="548040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 smtClean="0">
                <a:latin typeface="Century Gothic" panose="020B0502020202020204" pitchFamily="34" charset="0"/>
              </a:rPr>
              <a:t>Fecha de la oferta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2983686" y="552537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Morgan Stanley, J.P. Morgan, Santander y GBM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2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Acerca de la compañía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906089" y="1492521"/>
            <a:ext cx="7477191" cy="4900595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600" dirty="0" smtClean="0">
                <a:latin typeface="Century Gothic" panose="020B0502020202020204" pitchFamily="34" charset="0"/>
              </a:rPr>
              <a:t>Cuervo es líder a nivel mundial en el mercado de tequila, con una participación global de cerca del 30%.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6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600" dirty="0" smtClean="0">
                <a:latin typeface="Century Gothic" panose="020B0502020202020204" pitchFamily="34" charset="0"/>
              </a:rPr>
              <a:t>Empresa integrada verticalmente, desde la producción hasta la distribución.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6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600" dirty="0" smtClean="0">
                <a:latin typeface="Century Gothic" panose="020B0502020202020204" pitchFamily="34" charset="0"/>
              </a:rPr>
              <a:t>Presencia establecida en los mercados de bebidas alcohólicas destiladas más rentables.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6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600" dirty="0" smtClean="0">
                <a:latin typeface="Century Gothic" panose="020B0502020202020204" pitchFamily="34" charset="0"/>
              </a:rPr>
              <a:t>Historial de crecimiento rentable y capacidad superior de generación de flujo.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6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600" dirty="0" smtClean="0">
                <a:latin typeface="Century Gothic" panose="020B0502020202020204" pitchFamily="34" charset="0"/>
              </a:rPr>
              <a:t>Ventas netas por $18,475 mmdp, generando una utilidad del 28.7%.</a:t>
            </a:r>
            <a:endParaRPr lang="es-ES" sz="1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1" y="6027036"/>
            <a:ext cx="9028739" cy="53110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05935" y="6595193"/>
            <a:ext cx="2844195" cy="182126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Presentación Roadshow Cuervo</a:t>
            </a:r>
            <a:endParaRPr lang="es-MX" sz="800" dirty="0" smtClean="0">
              <a:latin typeface="Century Gothic" pitchFamily="34" charset="0"/>
            </a:endParaRPr>
          </a:p>
        </p:txBody>
      </p:sp>
      <p:sp>
        <p:nvSpPr>
          <p:cNvPr id="11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2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9782" y="244851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Tesis de inversión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790609" y="1181383"/>
            <a:ext cx="7871668" cy="5264184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Los recursos serán utilizados para fines corporativos y posibles adquisiciones para expansión global.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b="1" dirty="0" smtClean="0">
                <a:latin typeface="Century Gothic" panose="020B0502020202020204" pitchFamily="34" charset="0"/>
              </a:rPr>
              <a:t>Crecimiento esperado del 7% </a:t>
            </a:r>
            <a:r>
              <a:rPr lang="es-ES" sz="1400" dirty="0" smtClean="0">
                <a:latin typeface="Century Gothic" panose="020B0502020202020204" pitchFamily="34" charset="0"/>
              </a:rPr>
              <a:t>con mejoras en EBITDA de 26% a 33%: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El </a:t>
            </a:r>
            <a:r>
              <a:rPr lang="es-ES" sz="1400" b="1" dirty="0" smtClean="0">
                <a:latin typeface="Century Gothic" panose="020B0502020202020204" pitchFamily="34" charset="0"/>
              </a:rPr>
              <a:t>60% de los gastos son en pesos</a:t>
            </a:r>
            <a:r>
              <a:rPr lang="es-ES" sz="1400" dirty="0" smtClean="0">
                <a:latin typeface="Century Gothic" panose="020B0502020202020204" pitchFamily="34" charset="0"/>
              </a:rPr>
              <a:t>, mientras que el </a:t>
            </a:r>
            <a:r>
              <a:rPr lang="es-ES" sz="1400" b="1" dirty="0" smtClean="0">
                <a:latin typeface="Century Gothic" panose="020B0502020202020204" pitchFamily="34" charset="0"/>
              </a:rPr>
              <a:t>76% de las ventas están denominadas en otras monedas</a:t>
            </a:r>
            <a:r>
              <a:rPr lang="es-ES" sz="1400" dirty="0" smtClean="0">
                <a:latin typeface="Century Gothic" panose="020B0502020202020204" pitchFamily="34" charset="0"/>
              </a:rPr>
              <a:t>. </a:t>
            </a:r>
          </a:p>
          <a:p>
            <a:pPr marL="0" lv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Planean distribuir el 35% de los ingresos netos , lo que equivale a 1.75% de dividendo el primer año.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Con el crecimiento esperado, se hablaría de un dividendo de 2.17% el siguiente año.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418323" y="2772653"/>
            <a:ext cx="2013358" cy="495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Aumento de ingreso</a:t>
            </a:r>
            <a:endParaRPr lang="es-MX" sz="14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4010480" y="2721221"/>
            <a:ext cx="4259910" cy="4950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Efecto precio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Aumento en volumen</a:t>
            </a: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418323" y="3508187"/>
            <a:ext cx="2013358" cy="8566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srgbClr val="003399"/>
                </a:solidFill>
                <a:latin typeface="Century Gothic" panose="020B0502020202020204" pitchFamily="34" charset="0"/>
              </a:rPr>
              <a:t>Reducción de costos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069362" y="3519021"/>
            <a:ext cx="4259910" cy="856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Aumentar la utilización de agave producido por la compañía, de 60% a 90% en el 2019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Mejora en gastos unitarios de publicidad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Economías de escala</a:t>
            </a:r>
            <a:endParaRPr lang="es-MX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Abrir llave 16"/>
          <p:cNvSpPr/>
          <p:nvPr/>
        </p:nvSpPr>
        <p:spPr>
          <a:xfrm>
            <a:off x="3626278" y="2669788"/>
            <a:ext cx="310538" cy="597892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Abrir llave 17"/>
          <p:cNvSpPr/>
          <p:nvPr/>
        </p:nvSpPr>
        <p:spPr>
          <a:xfrm>
            <a:off x="3626278" y="3631681"/>
            <a:ext cx="310538" cy="733170"/>
          </a:xfrm>
          <a:prstGeom prst="leftBrace">
            <a:avLst/>
          </a:prstGeom>
          <a:ln>
            <a:solidFill>
              <a:srgbClr val="0033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05935" y="6595193"/>
            <a:ext cx="2844195" cy="182126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Información de la empresa</a:t>
            </a:r>
            <a:endParaRPr lang="es-MX" sz="800" dirty="0" smtClean="0">
              <a:latin typeface="Century Gothic" pitchFamily="34" charset="0"/>
            </a:endParaRPr>
          </a:p>
        </p:txBody>
      </p:sp>
      <p:sp>
        <p:nvSpPr>
          <p:cNvPr id="21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09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Consideraciones para inversión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583359" y="1169792"/>
            <a:ext cx="8084230" cy="5607526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400" b="1" dirty="0" smtClean="0">
                <a:latin typeface="Century Gothic" panose="020B0502020202020204" pitchFamily="34" charset="0"/>
              </a:rPr>
              <a:t>Aspectos positivos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Historial de crecimiento rentable y capacidad superior de generación de </a:t>
            </a:r>
            <a:r>
              <a:rPr lang="es-MX" sz="1400" dirty="0" smtClean="0">
                <a:latin typeface="Century Gothic" panose="020B0502020202020204" pitchFamily="34" charset="0"/>
              </a:rPr>
              <a:t>flujo.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Planean distribuir el 35% de los ingresos netos, lo que equivale a 1.75% de dividendo el primer año.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Con el crecimiento esperado, se hablaría de un dividendo de 2.17% el siguiente año, que dado el mercado, parece competitivo.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La estructura cambiaria de gastos-ventas es una cobertura natural al tipo de cambio, en específico al dólar.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400" b="1" dirty="0" smtClean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400" b="1" dirty="0" smtClean="0">
                <a:latin typeface="Century Gothic" panose="020B0502020202020204" pitchFamily="34" charset="0"/>
              </a:rPr>
              <a:t>Riesgos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b="1" dirty="0">
              <a:latin typeface="Century Gothic" panose="020B0502020202020204" pitchFamily="34" charset="0"/>
            </a:endParaRP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Las adquisiciones pueden realizarse a múltiplos elevados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El peso podría apreciarse significativamente disminuyendo el margen EBITDA.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El crecimiento podría ser menor al esperado debido a que la situación de mercado se vuelva complicada.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El tequila podría perder su denominación de producción en México abriendo la competencia a nivel global.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400" dirty="0" smtClean="0">
                <a:latin typeface="Century Gothic" panose="020B0502020202020204" pitchFamily="34" charset="0"/>
              </a:rPr>
              <a:t>Se pueden incluir impuestos significativos o regulación restrictiva para la venta de bebidas alcohólicas. </a:t>
            </a:r>
          </a:p>
          <a:p>
            <a:pPr marL="581025" lvl="1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dirty="0" smtClean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Expectativas financieras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34" y="1252700"/>
            <a:ext cx="6995866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67" y="3797462"/>
            <a:ext cx="6995160" cy="25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ángulo 23"/>
          <p:cNvSpPr/>
          <p:nvPr/>
        </p:nvSpPr>
        <p:spPr>
          <a:xfrm>
            <a:off x="361790" y="6355626"/>
            <a:ext cx="8315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Century Gothic" panose="020B0502020202020204" pitchFamily="34" charset="0"/>
              </a:rPr>
              <a:t>Fuente: Cálculos de asesor independiente con información de prospecto y Bloomberg.</a:t>
            </a:r>
          </a:p>
          <a:p>
            <a:r>
              <a:rPr lang="es-ES" sz="900" dirty="0" smtClean="0">
                <a:latin typeface="Century Gothic" panose="020B0502020202020204" pitchFamily="34" charset="0"/>
              </a:rPr>
              <a:t>Nota: SABMiller fue adquirida en noviembre de 2015 y ya no cotiza, pero se incluye como referencia. </a:t>
            </a:r>
            <a:endParaRPr lang="es-MX" sz="900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2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Comparativo de valuación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7"/>
          <p:cNvSpPr/>
          <p:nvPr/>
        </p:nvSpPr>
        <p:spPr>
          <a:xfrm>
            <a:off x="361790" y="6355626"/>
            <a:ext cx="8315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Century Gothic" panose="020B0502020202020204" pitchFamily="34" charset="0"/>
              </a:rPr>
              <a:t>Fuente: Cálculos de asesor independiente con información de prospecto y Bloomberg.</a:t>
            </a:r>
          </a:p>
          <a:p>
            <a:r>
              <a:rPr lang="es-ES" sz="900" dirty="0" smtClean="0">
                <a:latin typeface="Century Gothic" panose="020B0502020202020204" pitchFamily="34" charset="0"/>
              </a:rPr>
              <a:t>Nota: SABMiller fue adquirida en noviembre de 2015 y ya no cotiza, pero se incluye como referencia. </a:t>
            </a:r>
            <a:endParaRPr lang="es-MX" sz="900" dirty="0"/>
          </a:p>
        </p:txBody>
      </p:sp>
      <p:sp>
        <p:nvSpPr>
          <p:cNvPr id="10" name="TextBox 7"/>
          <p:cNvSpPr txBox="1"/>
          <p:nvPr/>
        </p:nvSpPr>
        <p:spPr>
          <a:xfrm>
            <a:off x="361790" y="1196624"/>
            <a:ext cx="8480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Cuervo se compara relativamente más cara en términos de múltiplos, pero cuenta con perspectivas de crecimiento.</a:t>
            </a:r>
          </a:p>
        </p:txBody>
      </p:sp>
      <p:pic>
        <p:nvPicPr>
          <p:cNvPr id="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09" y="1858211"/>
            <a:ext cx="7114032" cy="411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6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Comparativo operativo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43" y="2007005"/>
            <a:ext cx="8078627" cy="3417576"/>
          </a:xfrm>
          <a:prstGeom prst="rect">
            <a:avLst/>
          </a:prstGeom>
        </p:spPr>
      </p:pic>
      <p:sp>
        <p:nvSpPr>
          <p:cNvPr id="10" name="TextBox 6"/>
          <p:cNvSpPr txBox="1"/>
          <p:nvPr/>
        </p:nvSpPr>
        <p:spPr>
          <a:xfrm>
            <a:off x="338097" y="1243714"/>
            <a:ext cx="896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Cuervo es más rentable pero hay oportunidad de mejora en el Margen EBITDA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1790" y="6355626"/>
            <a:ext cx="8315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Century Gothic" panose="020B0502020202020204" pitchFamily="34" charset="0"/>
              </a:rPr>
              <a:t>Fuente: Cálculos de asesor independiente con información de prospecto y Bloomberg.</a:t>
            </a:r>
          </a:p>
          <a:p>
            <a:r>
              <a:rPr lang="es-ES" sz="900" dirty="0" smtClean="0">
                <a:latin typeface="Century Gothic" panose="020B0502020202020204" pitchFamily="34" charset="0"/>
              </a:rPr>
              <a:t>Nota: SABMiller fue adquirida en noviembre de 2015 y ya no cotiza, pero se incluye como referencia. </a:t>
            </a:r>
            <a:endParaRPr lang="es-MX" sz="900" dirty="0"/>
          </a:p>
        </p:txBody>
      </p:sp>
      <p:sp>
        <p:nvSpPr>
          <p:cNvPr id="12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26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Sensibilidad a 1 año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ángulo 9"/>
          <p:cNvSpPr/>
          <p:nvPr/>
        </p:nvSpPr>
        <p:spPr>
          <a:xfrm>
            <a:off x="361790" y="6355626"/>
            <a:ext cx="8315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Century Gothic" panose="020B0502020202020204" pitchFamily="34" charset="0"/>
              </a:rPr>
              <a:t>Fuente: Cálculos de asesor independiente con información de prospecto y Bloomberg.</a:t>
            </a:r>
          </a:p>
          <a:p>
            <a:r>
              <a:rPr lang="es-ES" sz="900" dirty="0" smtClean="0">
                <a:latin typeface="Century Gothic" panose="020B0502020202020204" pitchFamily="34" charset="0"/>
              </a:rPr>
              <a:t>Nota: SABMiller fue adquirida en noviembre de 2015 y ya no cotiza, pero se incluye como referencia. </a:t>
            </a:r>
            <a:endParaRPr lang="es-MX" sz="9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1" y="3644196"/>
            <a:ext cx="3452248" cy="233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2" y="1214141"/>
            <a:ext cx="3452248" cy="236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247" y="1492662"/>
            <a:ext cx="2960942" cy="180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3"/>
          <p:cNvSpPr txBox="1"/>
          <p:nvPr/>
        </p:nvSpPr>
        <p:spPr>
          <a:xfrm>
            <a:off x="5270247" y="4192497"/>
            <a:ext cx="34777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De entrar al IPO, se buscaría toma de utilidades cercano a 40 pesos. Sin embargo, si tardan en realizar adquisiciones, la empresa podría regresar a cotizar en 31 pesos.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5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608971" cy="631524"/>
          </a:xfrm>
        </p:spPr>
        <p:txBody>
          <a:bodyPr>
            <a:noAutofit/>
          </a:bodyPr>
          <a:lstStyle/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Sensibilidad a 3 años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3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/>
        </p:nvGraphicFramePr>
        <p:xfrm>
          <a:off x="-15759113" y="-100013"/>
          <a:ext cx="4153254" cy="4530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99"/>
                <a:gridCol w="517461"/>
                <a:gridCol w="519399"/>
                <a:gridCol w="519399"/>
                <a:gridCol w="519399"/>
                <a:gridCol w="519399"/>
                <a:gridCol w="519399"/>
                <a:gridCol w="519399"/>
              </a:tblGrid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dbl" strike="noStrike" dirty="0">
                          <a:effectLst/>
                        </a:rPr>
                        <a:t>Escenarios de inflación</a:t>
                      </a:r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nov-2016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dic-2016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ene-2017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feb-2017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abr-2017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3.27%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3.07%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3.33%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3.35%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3.71%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3.37%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3.41%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3.62%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3.46%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3.55%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3.72%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1" i="0" u="dbl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may-2017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jun-2017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jul-2017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ago-2017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sep-2017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oct-2017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Optimista</a:t>
                      </a:r>
                      <a:endParaRPr lang="es-MX" sz="700" b="1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3.87%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4.17%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3.96%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3.95%</a:t>
                      </a:r>
                      <a:endParaRPr lang="es-MX" sz="700" b="0" i="0" u="none" strike="noStrike" dirty="0">
                        <a:solidFill>
                          <a:srgbClr val="0000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Optimista</a:t>
                      </a:r>
                      <a:endParaRPr lang="es-MX" sz="700" b="1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4.18%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4.22%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4.07%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4.04%</a:t>
                      </a:r>
                      <a:endParaRPr lang="es-MX" sz="700" b="0" i="0" u="none" strike="noStrike" dirty="0">
                        <a:solidFill>
                          <a:srgbClr val="00008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Base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4.24%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4.27%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4.30%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4.16%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4.12%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2045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Moderadamente Pesimista</a:t>
                      </a:r>
                      <a:endParaRPr lang="es-MX" sz="700" b="1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4.32%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4.25%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4.19%</a:t>
                      </a:r>
                      <a:endParaRPr lang="es-MX" sz="700" b="0" i="0" u="none" strike="noStrike" dirty="0">
                        <a:solidFill>
                          <a:srgbClr val="FF66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 dirty="0">
                          <a:effectLst/>
                        </a:rPr>
                        <a:t>Muy Pesimista</a:t>
                      </a:r>
                      <a:endParaRPr lang="es-MX" sz="7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4.41%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4.43%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4.36%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u="none" strike="noStrike" dirty="0">
                          <a:effectLst/>
                        </a:rPr>
                        <a:t>4.28%</a:t>
                      </a:r>
                      <a:endParaRPr lang="es-MX" sz="7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2282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925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4" name="21 Gráfico"/>
          <p:cNvGraphicFramePr>
            <a:graphicFrameLocks/>
          </p:cNvGraphicFramePr>
          <p:nvPr>
            <p:extLst/>
          </p:nvPr>
        </p:nvGraphicFramePr>
        <p:xfrm>
          <a:off x="18178463" y="3024188"/>
          <a:ext cx="672465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ángulo 9"/>
          <p:cNvSpPr/>
          <p:nvPr/>
        </p:nvSpPr>
        <p:spPr>
          <a:xfrm>
            <a:off x="361790" y="6355626"/>
            <a:ext cx="8315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 smtClean="0">
                <a:latin typeface="Century Gothic" panose="020B0502020202020204" pitchFamily="34" charset="0"/>
              </a:rPr>
              <a:t>Fuente: Cálculos de asesor independiente con información de prospecto y Bloomberg.</a:t>
            </a:r>
          </a:p>
          <a:p>
            <a:r>
              <a:rPr lang="es-ES" sz="900" dirty="0" smtClean="0">
                <a:latin typeface="Century Gothic" panose="020B0502020202020204" pitchFamily="34" charset="0"/>
              </a:rPr>
              <a:t>Nota: SABMiller fue adquirida en noviembre de 2015 y ya no cotiza, pero se incluye como referencia. </a:t>
            </a:r>
            <a:endParaRPr lang="es-MX" sz="900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87" y="1154775"/>
            <a:ext cx="3447683" cy="2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87" y="3708012"/>
            <a:ext cx="3447683" cy="233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728" y="1375442"/>
            <a:ext cx="2764918" cy="1947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9"/>
          <p:cNvSpPr txBox="1"/>
          <p:nvPr/>
        </p:nvSpPr>
        <p:spPr>
          <a:xfrm>
            <a:off x="5414388" y="4324093"/>
            <a:ext cx="34777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Bajo el Escenario a 3 años, con adquisiciones podría llegar a 54 pesos. Sin embargo, si no realizan adquisiciones, el precio esperado sería de 42 pesos.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5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3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40" y="2394957"/>
            <a:ext cx="7117576" cy="426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1752" y="1052315"/>
            <a:ext cx="72912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Cuervo podría llegar a los 40 pesos pero en caso de que se atrasen las adquisiciones podría regresar a los 31 pesos.</a:t>
            </a:r>
          </a:p>
          <a:p>
            <a:pPr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En el largo plazo, con adquisiciones podría alcanzar 54 pesos pero tendería </a:t>
            </a:r>
            <a:r>
              <a:rPr lang="es-MX" sz="1400" dirty="0">
                <a:latin typeface="Century Gothic" panose="020B0502020202020204" pitchFamily="34" charset="0"/>
              </a:rPr>
              <a:t>a 40 sin adquisiciones </a:t>
            </a:r>
            <a:r>
              <a:rPr lang="es-MX" sz="1400" dirty="0" smtClean="0">
                <a:latin typeface="Century Gothic" panose="020B0502020202020204" pitchFamily="34" charset="0"/>
              </a:rPr>
              <a:t>y sería opción para toma de utilidades.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5158" y="5160537"/>
            <a:ext cx="1224136" cy="720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7436" y="5138178"/>
            <a:ext cx="587280" cy="720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305158" y="5959501"/>
            <a:ext cx="1224136" cy="720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679041" y="5959501"/>
            <a:ext cx="587280" cy="720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43998" y="288000"/>
            <a:ext cx="7608971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Consideraciones de la valuación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24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2112" y="1042468"/>
            <a:ext cx="8229600" cy="5098127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Renta Variable representa el 6.9% del portafolio. </a:t>
            </a: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Renta Variable Nacional el 3.1% del portafolio, 45% de Renta Variable.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ctr">
              <a:buClr>
                <a:srgbClr val="C00000"/>
              </a:buClr>
              <a:buNone/>
            </a:pPr>
            <a:r>
              <a:rPr lang="es-MX" sz="1400" i="1" dirty="0" smtClean="0">
                <a:latin typeface="Century Gothic" panose="020B0502020202020204" pitchFamily="34" charset="0"/>
                <a:cs typeface="Microsoft Tai Le" pitchFamily="34" charset="0"/>
              </a:rPr>
              <a:t>El área de front propuso una inversión en la colocación primaria de la acción Cuervo entre $200 mdp y $500 mdp.</a:t>
            </a:r>
          </a:p>
          <a:p>
            <a:pPr marL="0" indent="0" algn="ctr">
              <a:buClr>
                <a:srgbClr val="C00000"/>
              </a:buClr>
              <a:buNone/>
            </a:pPr>
            <a:endParaRPr lang="es-MX" sz="1400" i="1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ctr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Lo anterior representaría aproximadamente: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	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	entre el 0.20% y 0.50% del portafolio</a:t>
            </a: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;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	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	entre el 3% y 8% de la exposición que se tiene en Renta Variable;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		entre </a:t>
            </a: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el 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6.6% </a:t>
            </a: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y 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16.6% </a:t>
            </a:r>
            <a:r>
              <a:rPr lang="es-MX" sz="1400" dirty="0">
                <a:latin typeface="Century Gothic" panose="020B0502020202020204" pitchFamily="34" charset="0"/>
                <a:cs typeface="Microsoft Tai Le" pitchFamily="34" charset="0"/>
              </a:rPr>
              <a:t>de la exposición que se tiene en Renta </a:t>
            </a: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Variable Nacional.</a:t>
            </a: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es-MX" sz="1400" dirty="0" smtClean="0">
                <a:latin typeface="Century Gothic" panose="020B0502020202020204" pitchFamily="34" charset="0"/>
                <a:cs typeface="Microsoft Tai Le" pitchFamily="34" charset="0"/>
              </a:rPr>
              <a:t>Los porcentajes mostrados son considerando una asignación del total del monto solicitado.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ctr">
              <a:buClr>
                <a:srgbClr val="C00000"/>
              </a:buClr>
              <a:buNone/>
            </a:pPr>
            <a:r>
              <a:rPr lang="es-MX" sz="1400" b="1" i="1" dirty="0" smtClean="0">
                <a:latin typeface="Century Gothic" panose="020B0502020202020204" pitchFamily="34" charset="0"/>
                <a:cs typeface="Microsoft Tai Le" pitchFamily="34" charset="0"/>
              </a:rPr>
              <a:t>En la discusión de la Gerencia se determinó que se buscó participar a un precio de $30.00 con una postura de hasta por  $200 mdp. 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b="1" i="1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0" lvl="1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457200" lvl="1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cs typeface="Microsoft Tai Le" pitchFamily="34" charset="0"/>
            </a:endParaRPr>
          </a:p>
          <a:p>
            <a:pPr marL="457200" lvl="1" indent="0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43998" y="288000"/>
            <a:ext cx="7608971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pPr>
              <a:tabLst>
                <a:tab pos="1797050" algn="l"/>
              </a:tabLst>
            </a:pPr>
            <a:r>
              <a:rPr lang="es-ES" sz="2000" b="1" dirty="0" smtClean="0">
                <a:latin typeface="Century Gothic" panose="020B0502020202020204" pitchFamily="34" charset="0"/>
              </a:rPr>
              <a:t>Propuesta de Inversión FANVIT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52269" y="5471410"/>
            <a:ext cx="8656820" cy="79212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40150" y="6445567"/>
            <a:ext cx="52621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9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7" y="3090913"/>
            <a:ext cx="6118691" cy="711200"/>
          </a:xfrm>
        </p:spPr>
        <p:txBody>
          <a:bodyPr/>
          <a:lstStyle/>
          <a:p>
            <a:r>
              <a:rPr lang="es-MX" altLang="es-MX" sz="2800" dirty="0" smtClean="0">
                <a:latin typeface="Century Gothic" pitchFamily="34" charset="0"/>
              </a:rPr>
              <a:t>Grupo de Trabajo de </a:t>
            </a:r>
            <a:r>
              <a:rPr lang="es-MX" altLang="es-MX" sz="2800" dirty="0">
                <a:latin typeface="Century Gothic" pitchFamily="34" charset="0"/>
              </a:rPr>
              <a:t>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028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Febrero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2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LEFT" val="p88!3210"/>
  <p:tag name="DEFAULTTOP" val="p172!4346"/>
  <p:tag name="DEFAULTWIDTH" val="p246!6790"/>
  <p:tag name="DEFAULTHEIGHT" val="p172!8281"/>
  <p:tag name="ISLOCKED" val="Tru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46471</TotalTime>
  <Words>10366</Words>
  <Application>Microsoft Office PowerPoint</Application>
  <PresentationFormat>Carta (216 x 279 mm)</PresentationFormat>
  <Paragraphs>3225</Paragraphs>
  <Slides>104</Slides>
  <Notes>26</Notes>
  <HiddenSlides>1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104</vt:i4>
      </vt:variant>
    </vt:vector>
  </HeadingPairs>
  <TitlesOfParts>
    <vt:vector size="110" baseType="lpstr">
      <vt:lpstr>Tema de Office</vt:lpstr>
      <vt:lpstr>2_Infonavit_2015</vt:lpstr>
      <vt:lpstr>6_Infonavit_2015</vt:lpstr>
      <vt:lpstr>3_Infonavit_2015</vt:lpstr>
      <vt:lpstr>Office Theme</vt:lpstr>
      <vt:lpstr>Worksheet</vt:lpstr>
      <vt:lpstr>Grupo de Trabajo de Inversiones Sesión Número 028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Exposición interna del CKD</vt:lpstr>
      <vt:lpstr>Estructura del CKD</vt:lpstr>
      <vt:lpstr>Tesis de inversión</vt:lpstr>
      <vt:lpstr>Modelo de flujos al inversionista</vt:lpstr>
      <vt:lpstr>TIR’s del sector de infraestructura</vt:lpstr>
      <vt:lpstr>Precalificación de EXICK 2</vt:lpstr>
      <vt:lpstr>Aspectos a considerar</vt:lpstr>
      <vt:lpstr>Aspectos a considerar</vt:lpstr>
      <vt:lpstr>Propuesta de inversión FANVIT</vt:lpstr>
      <vt:lpstr>Propuesta de inversión FANVIT</vt:lpstr>
      <vt:lpstr>Presentación de PowerPoint</vt:lpstr>
      <vt:lpstr>Plataforma de Atención a Solicitudes de Emisoras</vt:lpstr>
      <vt:lpstr>Informe sobre la inversión en CKD´s</vt:lpstr>
      <vt:lpstr>Asignación de montos de inversión en CKD’s por sector</vt:lpstr>
      <vt:lpstr>Asignación de montos de inversión en CKD’s por sector</vt:lpstr>
      <vt:lpstr>Presentación de PowerPoint</vt:lpstr>
      <vt:lpstr>Emisión de Grupo Radio Centro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Ante una incipiente desilusión ante un mayor crecimiento en EUA en la era Trump, las tasas altas que en México resultaron atractiva para extranjeros</vt:lpstr>
      <vt:lpstr>Después de la toma de posesión de Trump, ha habido bajas en tasas nominales y alzas en tasas reales</vt:lpstr>
      <vt:lpstr>Presentación de PowerPoint</vt:lpstr>
      <vt:lpstr>Operaciones relevantes  FANVIT del 1 de enero al 31 de enero de 2017.</vt:lpstr>
      <vt:lpstr>FANVIT vs SB1</vt:lpstr>
      <vt:lpstr>FANVIT vs SB2</vt:lpstr>
      <vt:lpstr>FANVIT vs SB1</vt:lpstr>
      <vt:lpstr>FANVIT vs SB2</vt:lpstr>
      <vt:lpstr>Riesgos  Resultado de Gestión FANVIT al 31 de enero de 2017</vt:lpstr>
      <vt:lpstr>Impacto del FANVIT en el ICAP por componentes Diciembre 2016</vt:lpstr>
      <vt:lpstr>Impacto del FANVIT en el ICAP por componentes Diciembre 2016</vt:lpstr>
      <vt:lpstr>Impacto del FANVIT en el ICAP por componentes Diciembre 2016</vt:lpstr>
      <vt:lpstr>Evolución del Impacto del FANVIT en el ICAP Diciembre 2016</vt:lpstr>
      <vt:lpstr>Consumo de Capital Diciembre 2016</vt:lpstr>
      <vt:lpstr>ICAP comparativo Diciembre 2016</vt:lpstr>
      <vt:lpstr>Cartera FANVIT (al  31 de enero) </vt:lpstr>
      <vt:lpstr>Estrategia FANVIT</vt:lpstr>
      <vt:lpstr>Presentación de PowerPoint</vt:lpstr>
      <vt:lpstr>Rendimiento FINVIT al 31 de enero de 2017 </vt:lpstr>
      <vt:lpstr>El FINVIT cuenta con ~$ 52 mdp, 71% aportados de forma directa y un rendimiento del 6.52%.</vt:lpstr>
      <vt:lpstr>Composición FINVIT al 31 de enero de 2017</vt:lpstr>
      <vt:lpstr>El ~29% de la plantilla del Instituto ya es parte del FINVIT, 62% personal sindicalizado</vt:lpstr>
      <vt:lpstr>Presentación de PowerPoint</vt:lpstr>
      <vt:lpstr>Autorización de viaje </vt:lpstr>
      <vt:lpstr>ANEXOS</vt:lpstr>
      <vt:lpstr>Resultado del FANVIT  (al 31 de enero de 2017)</vt:lpstr>
      <vt:lpstr>Resultado del FANVIT  (al 31 de enero de 2017)</vt:lpstr>
      <vt:lpstr>Anexo TIR’s</vt:lpstr>
      <vt:lpstr>Cartera FANVIT al 31 de enero </vt:lpstr>
      <vt:lpstr>TIR’s del sector de bienes raíces: 8.8% (de fecha de emisión al 31-ene-2017)</vt:lpstr>
      <vt:lpstr>TIR’s del sector de infraestructura: 4.5% (de fecha de emisión al 31-ene-2017)</vt:lpstr>
      <vt:lpstr>TIR’s del sector de capital privado: 4.2% (de fecha de emisión al 31-ene-2017)</vt:lpstr>
      <vt:lpstr>TIR’s del sector de mezzanine y otros: 8.4% (de fecha de emisión al 31-ene-2017)</vt:lpstr>
      <vt:lpstr>TIR’s del sector de energía: -17.8%  (de fecha de emisión al 31-ene-2017)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Anexo Cuervo</vt:lpstr>
      <vt:lpstr>Términos de la oferta</vt:lpstr>
      <vt:lpstr>Acerca de la compañía</vt:lpstr>
      <vt:lpstr>Tesis de inversión</vt:lpstr>
      <vt:lpstr>Consideraciones para inversión</vt:lpstr>
      <vt:lpstr>Expectativas financieras</vt:lpstr>
      <vt:lpstr>Comparativo de valuación</vt:lpstr>
      <vt:lpstr>Comparativo operativo</vt:lpstr>
      <vt:lpstr>Sensibilidad a 1 año</vt:lpstr>
      <vt:lpstr>Sensibilidad a 3 años</vt:lpstr>
      <vt:lpstr>Presentación de PowerPoint</vt:lpstr>
      <vt:lpstr>Presentación de PowerPoint</vt:lpstr>
      <vt:lpstr>Grupo de Trabajo de Inversiones Sesión Número 028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Trumbley Arroyo Paula Susana</cp:lastModifiedBy>
  <cp:revision>892</cp:revision>
  <cp:lastPrinted>2017-02-10T02:05:12Z</cp:lastPrinted>
  <dcterms:created xsi:type="dcterms:W3CDTF">2015-01-27T17:54:18Z</dcterms:created>
  <dcterms:modified xsi:type="dcterms:W3CDTF">2017-02-20T19:04:03Z</dcterms:modified>
</cp:coreProperties>
</file>